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2" r:id="rId2"/>
    <p:sldId id="390" r:id="rId3"/>
    <p:sldId id="391" r:id="rId4"/>
    <p:sldId id="392" r:id="rId5"/>
    <p:sldId id="393" r:id="rId6"/>
    <p:sldId id="395" r:id="rId7"/>
    <p:sldId id="396" r:id="rId8"/>
    <p:sldId id="394" r:id="rId9"/>
    <p:sldId id="397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EFF7"/>
    <a:srgbClr val="3177B5"/>
    <a:srgbClr val="A0D4A4"/>
    <a:srgbClr val="D2DEEF"/>
    <a:srgbClr val="4679A7"/>
    <a:srgbClr val="E87A30"/>
    <a:srgbClr val="FF9933"/>
    <a:srgbClr val="FF5050"/>
    <a:srgbClr val="8ECC94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5" autoAdjust="0"/>
    <p:restoredTop sz="94016" autoAdjust="0"/>
  </p:normalViewPr>
  <p:slideViewPr>
    <p:cSldViewPr snapToGrid="0">
      <p:cViewPr varScale="1">
        <p:scale>
          <a:sx n="87" d="100"/>
          <a:sy n="87" d="100"/>
        </p:scale>
        <p:origin x="-9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13E16EC-CFBF-420D-B6A2-1735A5D94F59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DE9698E-C00E-4B2D-A0DA-4316A9494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52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2713" y="798513"/>
            <a:ext cx="7097713" cy="3992562"/>
          </a:xfrm>
          <a:prstGeom prst="rect">
            <a:avLst/>
          </a:prstGeom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73365" y="5157555"/>
            <a:ext cx="5389254" cy="42180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3815976" y="10181057"/>
            <a:ext cx="2918540" cy="53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 anchor="b">
            <a:noAutofit/>
          </a:bodyPr>
          <a:lstStyle/>
          <a:p>
            <a:pPr algn="r">
              <a:lnSpc>
                <a:spcPct val="100000"/>
              </a:lnSpc>
            </a:pPr>
            <a:fld id="{1F9FD5AF-8368-4805-9F90-8D831CA22589}" type="slidenum">
              <a:rPr lang="ru-RU" sz="1200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27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196-BF57-48F1-BC2C-3062B379C505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18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C108-2F95-4643-B2A7-A8B06A703CA8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47897"/>
            <a:ext cx="2628900" cy="5329066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47897"/>
            <a:ext cx="7734300" cy="53290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5B1D-0AEB-4151-A63A-B35BCEB0C4B1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9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8BA1-9F27-41E0-9820-80EE087E164A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0A23-38C0-4FC0-846F-ABDCFD797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09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6E6-60CE-4BB5-9F0B-F0048A42A36B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7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1856-E6F5-44FB-B830-656C5E816BDB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6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2B0C-4C6A-432F-8C85-8832E302548E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4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23207"/>
            <a:ext cx="10515600" cy="96748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8226-9D71-406F-A7D6-2BDE835DDEA2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4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C291-F6CF-426F-8EA6-EFA1C9E78DB2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5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5324-2CD4-401B-A2C7-9BC51D150EDE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8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A08A-345D-44DB-A494-F24431886EFD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32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CDF-6D35-4092-AA5D-7807B0915A3B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9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8005-E615-4421-83E1-147E2F93A656}" type="datetime1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EA53-E373-4181-BADD-D887A19FB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2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680" y="3114480"/>
            <a:ext cx="12190320" cy="95265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1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</a:t>
            </a:r>
            <a:r>
              <a:rPr lang="ru-RU" sz="2800" b="1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 национальных проектов</a:t>
            </a:r>
          </a:p>
          <a:p>
            <a:pPr algn="ctr"/>
            <a:r>
              <a:rPr lang="ru-RU" sz="2800" b="1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2019-2024 годах</a:t>
            </a:r>
            <a:endParaRPr lang="ru-RU" sz="2800" b="1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98" name="Picture 2" descr="http://gerb.rossel.ru/data/Image/catalog_symb/11.jpg"/>
          <p:cNvPicPr/>
          <p:nvPr/>
        </p:nvPicPr>
        <p:blipFill>
          <a:blip r:embed="rId3" cstate="print"/>
          <a:stretch/>
        </p:blipFill>
        <p:spPr>
          <a:xfrm>
            <a:off x="5433600" y="1127162"/>
            <a:ext cx="1326480" cy="981907"/>
          </a:xfrm>
          <a:prstGeom prst="rect">
            <a:avLst/>
          </a:prstGeom>
          <a:ln w="9360"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3283702" y="2109069"/>
            <a:ext cx="53744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7609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Свердловская область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7859487" y="4887763"/>
            <a:ext cx="4158342" cy="8925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1" dirty="0" err="1" smtClean="0">
                <a:solidFill>
                  <a:srgbClr val="3177B5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Серовский</a:t>
            </a:r>
            <a:r>
              <a:rPr lang="ru-RU" sz="2400" b="1" spc="-1" dirty="0" smtClean="0">
                <a:solidFill>
                  <a:srgbClr val="3177B5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городской округ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srgbClr val="3177B5"/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697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национального проекта </a:t>
            </a: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«Жилье и городская среда»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млн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0570" y="1915885"/>
            <a:ext cx="8501743" cy="446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проект «Формирование комфортной городской среды»</a:t>
            </a:r>
            <a:endParaRPr lang="ru-RU" sz="20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9971" y="2797629"/>
          <a:ext cx="10624456" cy="2830284"/>
        </p:xfrm>
        <a:graphic>
          <a:graphicData uri="http://schemas.openxmlformats.org/drawingml/2006/table">
            <a:tbl>
              <a:tblPr/>
              <a:tblGrid>
                <a:gridCol w="2664779"/>
                <a:gridCol w="1370897"/>
                <a:gridCol w="1263075"/>
                <a:gridCol w="1328538"/>
                <a:gridCol w="1282328"/>
                <a:gridCol w="1328538"/>
                <a:gridCol w="1386301"/>
              </a:tblGrid>
              <a:tr h="7075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Liberation Serif"/>
                        </a:rPr>
                        <a:t>2019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Liberation Serif"/>
                        </a:rPr>
                        <a:t>2020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Liberation Serif"/>
                        </a:rPr>
                        <a:t>2021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Liberation Serif"/>
                        </a:rPr>
                        <a:t>2022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Liberation Serif"/>
                        </a:rPr>
                        <a:t>2024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Областной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22,0765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18,2757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35,0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9,7825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30,8906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40,0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Местный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0,4506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0,3729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0,7143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0,1996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0,6304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0,8163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ИТОГО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22,5271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18,6486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35,7143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9,9821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31,521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40,8163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проекта </a:t>
            </a: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«Жилье и городская среда» 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2019-2024 годах,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млн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6143" y="1872343"/>
            <a:ext cx="8545285" cy="446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проект «Формирование комфортной городской среды»</a:t>
            </a:r>
            <a:endParaRPr lang="ru-RU" sz="20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5687" y="2416628"/>
          <a:ext cx="11625944" cy="3962403"/>
        </p:xfrm>
        <a:graphic>
          <a:graphicData uri="http://schemas.openxmlformats.org/drawingml/2006/table">
            <a:tbl>
              <a:tblPr/>
              <a:tblGrid>
                <a:gridCol w="5469709"/>
                <a:gridCol w="2746109"/>
                <a:gridCol w="3410126"/>
              </a:tblGrid>
              <a:tr h="469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latin typeface="Liberation Serif"/>
                        </a:rPr>
                        <a:t>Параметр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latin typeface="Liberation Serif"/>
                        </a:rPr>
                        <a:t>Характеристика параметра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latin typeface="Liberation Serif"/>
                        </a:rPr>
                        <a:t>Объемы финансирования параметра, млн. рублей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1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1.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Доля дворовых территорий </a:t>
                      </a:r>
                      <a:r>
                        <a:rPr lang="ru-RU" sz="1400" b="0" i="0" u="none" strike="noStrike" dirty="0" err="1">
                          <a:latin typeface="Liberation Serif"/>
                        </a:rPr>
                        <a:t>Серовского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 городского округа, уровень благоустройства которых соответствует современным требованиям, по отношению к их общему количеству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9,40%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Liberation Serif"/>
                        </a:rPr>
                        <a:t>10,204 млн. руб.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(областной бюджет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- 9,9999 млн. руб.,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местный бюджет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- 0,2041 млн. руб.) 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1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2.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Количество дворовых территорий </a:t>
                      </a:r>
                      <a:r>
                        <a:rPr lang="ru-RU" sz="1400" b="0" i="0" u="none" strike="noStrike" dirty="0" err="1">
                          <a:latin typeface="Liberation Serif"/>
                        </a:rPr>
                        <a:t>Серовского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 городского округа, в которых реализованы проекты их комплексного благоустройства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1 ед.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Liberation Serif"/>
                        </a:rPr>
                        <a:t>10,204 млн. руб.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(областной бюджет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- 9,9999 млн. руб.,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местный бюджет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- 0,2041 млн. руб.) 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1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3.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Количество общественных территорий на территории </a:t>
                      </a:r>
                      <a:r>
                        <a:rPr lang="ru-RU" sz="1400" b="0" i="0" u="none" strike="noStrike" dirty="0" err="1">
                          <a:latin typeface="Liberation Serif"/>
                        </a:rPr>
                        <a:t>Серовского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 городского округа, в которых реализованы проекты комплексного благоустройства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5 ед. 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Liberation Serif"/>
                        </a:rPr>
                        <a:t>159,2094 млн. руб.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(областной бюджет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- 156,0253 млн. руб.,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местный бюджет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- 3,1841)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6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4.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на территории </a:t>
                      </a:r>
                      <a:r>
                        <a:rPr lang="ru-RU" sz="1400" b="0" i="0" u="none" strike="noStrike" dirty="0" err="1">
                          <a:latin typeface="Liberation Serif"/>
                        </a:rPr>
                        <a:t>Серовского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 городского округа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2019 год - 6 699 голосов, 7,81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%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/>
                      </a:r>
                      <a:br>
                        <a:rPr lang="ru-RU" sz="1400" b="0" i="0" u="none" strike="noStrike" dirty="0">
                          <a:latin typeface="Liberation Serif"/>
                        </a:rPr>
                      </a:br>
                      <a:r>
                        <a:rPr lang="ru-RU" sz="1400" b="0" i="0" u="none" strike="noStrike" dirty="0">
                          <a:latin typeface="Liberation Serif"/>
                        </a:rPr>
                        <a:t>2020 год - 14 739 голосов, 18,9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%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/>
                      </a:r>
                      <a:br>
                        <a:rPr lang="ru-RU" sz="1400" b="0" i="0" u="none" strike="noStrike" dirty="0">
                          <a:latin typeface="Liberation Serif"/>
                        </a:rPr>
                      </a:br>
                      <a:r>
                        <a:rPr lang="ru-RU" sz="1400" b="0" i="0" u="none" strike="noStrike" dirty="0">
                          <a:latin typeface="Liberation Serif"/>
                        </a:rPr>
                        <a:t>2021 год - 12 345 голосов, 15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%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/>
                      </a:r>
                      <a:br>
                        <a:rPr lang="ru-RU" sz="1400" b="0" i="0" u="none" strike="noStrike" dirty="0">
                          <a:latin typeface="Liberation Serif"/>
                        </a:rPr>
                      </a:br>
                      <a:r>
                        <a:rPr lang="ru-RU" sz="1400" b="0" i="0" u="none" strike="noStrike" dirty="0">
                          <a:latin typeface="Liberation Serif"/>
                        </a:rPr>
                        <a:t>2022 год - 17 889 голосов, 20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%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/>
                      </a:r>
                      <a:br>
                        <a:rPr lang="ru-RU" sz="1400" b="0" i="0" u="none" strike="noStrike" dirty="0">
                          <a:latin typeface="Liberation Serif"/>
                        </a:rPr>
                      </a:br>
                      <a:r>
                        <a:rPr lang="ru-RU" sz="1400" b="0" i="0" u="none" strike="noStrike" dirty="0">
                          <a:latin typeface="Liberation Serif"/>
                        </a:rPr>
                        <a:t>2023 год - 20 631 голос, 24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%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/>
                      </a:r>
                      <a:br>
                        <a:rPr lang="ru-RU" sz="1400" b="0" i="0" u="none" strike="noStrike" dirty="0">
                          <a:latin typeface="Liberation Serif"/>
                        </a:rPr>
                      </a:br>
                      <a:r>
                        <a:rPr lang="ru-RU" sz="1400" b="0" i="0" u="none" strike="noStrike" dirty="0">
                          <a:latin typeface="Liberation Serif"/>
                        </a:rPr>
                        <a:t>2024 год - 27 686 голосов, 34%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Liberation Serif"/>
                        </a:rPr>
                        <a:t>-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4"/>
            <a:ext cx="12192000" cy="870526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проекта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«Жилье и городская среда»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млн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1714" y="1654628"/>
            <a:ext cx="8458200" cy="446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проект «Формирование комфортной городской среды»</a:t>
            </a:r>
            <a:endParaRPr lang="ru-RU" sz="20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3915" y="2133599"/>
          <a:ext cx="11549743" cy="4540233"/>
        </p:xfrm>
        <a:graphic>
          <a:graphicData uri="http://schemas.openxmlformats.org/drawingml/2006/table">
            <a:tbl>
              <a:tblPr/>
              <a:tblGrid>
                <a:gridCol w="2928257"/>
                <a:gridCol w="6781800"/>
                <a:gridCol w="1839686"/>
              </a:tblGrid>
              <a:tr h="9841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Результат 1.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Количество дворовых территорий </a:t>
                      </a:r>
                      <a:r>
                        <a:rPr lang="ru-RU" sz="1400" b="0" i="0" u="none" strike="noStrike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Серовского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городского округа, в которых реализованы проекты их комплексного благоустройства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2019 году выполнено комплексное благоустройство 1 дворовой территории по адресу: г.Серов, группа домов № 2 и № 4 по ул. Февральской революции и № 13 по ул. Льва Толстого 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10,2 млн. руб. 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областной бюджет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- 9,99 млн. руб.,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местный бюджет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- 0,2 млн. руб.) 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1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Результат 2.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Количество общественных территорий на территории </a:t>
                      </a:r>
                      <a:r>
                        <a:rPr lang="ru-RU" sz="1400" b="0" i="0" u="none" strike="noStrike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Серовского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городского округа, в которых реализованы проекты комплексного благоустройства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2019-2024 годах выполнено комплексное благоустройство 5 общественных территорий:  территория дворца водного спорта по адресу: г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Серов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ул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Карла 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Маркса, 2; территория дворца культуры 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Надеждинский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 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адресу: г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Серов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ул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Ломоносова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1;  площади Преображенская в г.Серове; территории по ул. Рабочей Молодежи 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«Сиреневый бульвар»; 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зоны отдыха на </a:t>
                      </a:r>
                      <a:r>
                        <a:rPr lang="ru-RU" sz="1300" b="0" i="0" u="none" strike="noStrike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Киселевском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водохранилище (1 этап)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159,2094 млн. руб. 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областной бюджет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- 156,0253 млн. руб.,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местный бюджет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- 3,1841)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Реконструкция </a:t>
                      </a:r>
                      <a:endParaRPr lang="ru-RU" sz="1400" b="1" i="0" u="none" strike="no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1) Комплексное благоустройство дворовой территории по адресу: г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Серов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группа домов № 2 и № 4 по ул. Февральской революции и № 13 по ул. Льва Толстого;</a:t>
                      </a:r>
                      <a:b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2) Комплексное благоустройство общественной территории дворца водного спорта по адресу: г.Серов, ул. Карла Маркса, 2;</a:t>
                      </a:r>
                      <a:b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3) Комплексное благоустройство общественной территории дворца культуры «</a:t>
                      </a:r>
                      <a:r>
                        <a:rPr lang="ru-RU" sz="1300" b="0" i="0" u="none" strike="noStrike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Надеждинский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 по адресу: г. Серов, ул. Ломоносова, 1;</a:t>
                      </a:r>
                      <a:b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4) Комплексное благоустройство общественной территории по адресу: г. Серов, 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площадь Преображенская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;</a:t>
                      </a:r>
                      <a:b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5) Комплексное благоустройство общественной территории по ул. Рабочей Молодежи «Сиреневый бульвар»;</a:t>
                      </a:r>
                      <a:b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6) Комплексное благоустройство зоны отдыха на </a:t>
                      </a:r>
                      <a:r>
                        <a:rPr lang="ru-RU" sz="1300" b="0" i="0" u="none" strike="noStrike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Киселевском</a:t>
                      </a:r>
                      <a:r>
                        <a:rPr lang="ru-RU" sz="13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водохранилище.</a:t>
                      </a:r>
                      <a:endParaRPr lang="ru-RU" sz="1300" b="0" i="0" u="none" strike="no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169,4134 млн. руб. 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областной бюджет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- 166,0252 млн. руб.,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местный бюджет</a:t>
                      </a:r>
                      <a:r>
                        <a:rPr lang="ru-RU" sz="1400" b="0" i="0" u="none" strike="no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- 3,3882)</a:t>
                      </a:r>
                    </a:p>
                  </a:txBody>
                  <a:tcPr marL="4651" marR="4651" marT="46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794657"/>
            <a:ext cx="112993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«Формирование комфортной городской среды»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286" y="3646715"/>
            <a:ext cx="11146971" cy="3058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Комплексное благоустройство дворовой территории по адресу: г.Серов, группа домов № 2 и № 4 по ул. Февральской революции и № 13 по ул. Льва Толстого</a:t>
            </a:r>
            <a:endParaRPr lang="ru-RU" sz="12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Выполнено: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парковок для временной стоянки автомобилей с асфальтобетонным покрытием;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тротуаров;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комплексов игровых площадок для младшего и дошкольного возраста;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площадок для отдыха взрослого населения;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спортивных площадок (волейбольная и баскетбольная площадку, комплексы из турников, тренажеров);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площадки для хозяйственных целей;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оборудование двора элементами городской мебели: диваны, скамьи, урны;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озеленение двора с посадкой из рядов кустарников в живой изгороди, устройство газонов с добавлением в грунт чернозема и посевом трав;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устройство наружного освещения дворовой территории;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металлические ограждения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внутридворовых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проездов, автостоянок, тротуаров;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условий доступности для детей инвалидов и других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маломобильных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групп населения с помощью устройства пониженного бортового камня и его контрастной окраски, а также оборудование мест стоянки транспортных средств инвалидов дорожными знаками и дорожной разметкой с дублированием дорожного знака желтой краской на асфальте парковочного места.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заинтересованных лиц – 194 чел.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6830" y="1360715"/>
            <a:ext cx="11843656" cy="391886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 году выполнено комплексное благоустройство 1 дворовой территории и 1 общественной территории</a:t>
            </a:r>
          </a:p>
        </p:txBody>
      </p:sp>
      <p:pic>
        <p:nvPicPr>
          <p:cNvPr id="35842" name="Picture 2" descr="1622099748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926774"/>
            <a:ext cx="2231570" cy="16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1622099748748"/>
          <p:cNvPicPr>
            <a:picLocks noChangeAspect="1" noChangeArrowheads="1"/>
          </p:cNvPicPr>
          <p:nvPr/>
        </p:nvPicPr>
        <p:blipFill>
          <a:blip r:embed="rId4" cstate="print"/>
          <a:srcRect l="18747" b="25063"/>
          <a:stretch>
            <a:fillRect/>
          </a:stretch>
        </p:blipFill>
        <p:spPr bwMode="auto">
          <a:xfrm>
            <a:off x="4386942" y="1905000"/>
            <a:ext cx="2460172" cy="16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1622099748736"/>
          <p:cNvPicPr>
            <a:picLocks noChangeAspect="1" noChangeArrowheads="1"/>
          </p:cNvPicPr>
          <p:nvPr/>
        </p:nvPicPr>
        <p:blipFill>
          <a:blip r:embed="rId5" cstate="print"/>
          <a:srcRect l="28122" r="9373" b="37595"/>
          <a:stretch>
            <a:fillRect/>
          </a:stretch>
        </p:blipFill>
        <p:spPr bwMode="auto">
          <a:xfrm>
            <a:off x="8545287" y="1850572"/>
            <a:ext cx="2307772" cy="17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794657"/>
            <a:ext cx="112993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«Формирование комфортной городской среды»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286" y="3396343"/>
            <a:ext cx="11146971" cy="3091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Комплексное благоустройство общественной территории дворца водного спорта по адресу: г.Серов, ул. Карла Маркса, 2</a:t>
            </a:r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благоустраиваемой территории проектом предусматривается создание аллеи спортивной Славы, зоны тихого отдыха, расширение существующей стоянки, строительство новой автостоянки и устройство парковки вдоль улицы Народная.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Аллея спортивной Славы представляет собой площадь, соединяющую входную группу водного дворца спорта с пешеходным тротуаром улицы Карла Маркса. В центре аллеи размещается архитектурный элемент спортивной тематики – стела «Звездная дорожка» из гранитных плиток с именами спортсменов и цветники. Основное покрытие аллеи запроектировано из тротуарной плитки в двухцветном исполнении. По обе стороны аллей предусматриваются стойки для размещения имен спортсменов, добившихся успехов. Все малые архитектурные формы предполагается выполнить по индивидуальным эскизам.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Парковочная зона предусматривается в северной части благоустраиваемой территории. Существующая автостоянка расширяется до 26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машиномест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 счет переноса тротуара улицы Народная, кроме того проектом предусматривается строительство новой автостоянки на 32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машиноместа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 противоположной стороны улицы Карла Маркса. Обе автостоянки оборудуются шлагбаумом. Также для кратковременной стоянки автомобилей проектом предусматривается парковка на 12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машиномест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вдоль улицы Народная.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Покрытие автостоянок и парковок – асфальтобетонное.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южной части проектируемой территории планируется сохранить существующие деревья и кустарники, организовать асфальтированные пешеходные прогулочные дорожки и площадку для отдыха с покрытием из тротуарной плитки, оборудованную скамейками урнами.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заинтересованных лиц – 105 691 чел.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pic>
        <p:nvPicPr>
          <p:cNvPr id="36866" name="Picture 2" descr="водный дворец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13" y="1338943"/>
            <a:ext cx="2983329" cy="198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водный двор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458" y="1367742"/>
            <a:ext cx="2971799" cy="19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водный дворец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6429" y="1360712"/>
            <a:ext cx="2633209" cy="19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794657"/>
            <a:ext cx="112993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«Формирование комфортной городской среды»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286" y="3799113"/>
            <a:ext cx="11146971" cy="2852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Комплексное благоустройство общественной территории дворца культуры «</a:t>
            </a:r>
            <a:r>
              <a:rPr lang="ru-RU" sz="1400" b="1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Надеждинский</a:t>
            </a:r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 по адресу: г. Серов, ул. Ломоносова, 1</a:t>
            </a:r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благоустраиваемой территории проектом предусматривается устройство игровой зоны для детей разных возрастов, установка уличной сцены для проведения культурно-массовых мероприятий с площадкой для зрителей, а также площадки для тихого отдыха и прогулочные дорожки в сохраняемой зеленой зоне.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соответствии с проектом в западной части благоустраиваемой территории сохраняются существующие деревья (сосны, березы), выполняется устройство трех площадок для отдыха, оборудованных скамейками и урнами, между площадками организуются прогулочные дорожки. Покрытие площадок для отдыха и прогулочные дорожки предусмотрено асфальтобетонным покрытием.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центре благоустраиваемой территории организуются две детские игровые зоны. В зоне для детей от 7 до 12 лет устанавливаются игровые комплексы «Тропа приключений», «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Олимпик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», «Фантазия». В зоне для детей дошкольного возраста устанавливается игровой комплекс «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Вальдика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Песочный домик», карусель «Вираж. Солнышко», качели «Вираж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двухпролетные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», «Вираж. Балансир». На игровых площадках предусмотрены покрытие из резиновой крошки с красящим пигментом.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Проектом предусмотрена установка уличной сцены из легких конструкций заводского изготовления на площадке между пролетами здания дворца культуры. Перед уличной сценой организуется площадь для зрителей, которая оборудуется скамейками и урнами. Покрытие площадки – асфальтобетонное.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периметру территории запроектировано устройство металлического решетчатого ограждения по индивидуальному эскизу, ограждение предусматривает устройство двух калиток для входа жителей и ворота для проезда обслуживаемой техники.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Проектом предусмотрено освещение территории с установкой столбов уличного освещения.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заинтересованных лиц – 104 790 чел.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6315" y="1360715"/>
            <a:ext cx="11179628" cy="391886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 году выполнено комплексное благоустройство 1 общественной территории</a:t>
            </a:r>
          </a:p>
        </p:txBody>
      </p:sp>
      <p:pic>
        <p:nvPicPr>
          <p:cNvPr id="37890" name="Picture 2" descr="IMG_20200915_150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22" y="1861457"/>
            <a:ext cx="2462136" cy="183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MG_20200915_150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177" y="1894114"/>
            <a:ext cx="2469258" cy="18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MG_20200915_150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1855" y="1894114"/>
            <a:ext cx="2453103" cy="18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794657"/>
            <a:ext cx="112993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«Формирование комфортной городской среды»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1858" y="1926771"/>
            <a:ext cx="6498772" cy="4789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Комплексное благоустройство общественной территории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адресу: г. Серов, площади Преображенская</a:t>
            </a:r>
          </a:p>
          <a:p>
            <a:endParaRPr 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Проектом предусмотрено развитие </a:t>
            </a:r>
            <a:r>
              <a:rPr lang="ru-RU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дорожно-тропиночной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сети: реконструкция пешеходных дорожек, строительство прогулочной зоны для новобрачных. Организация площадок для отдыха взрослых: строительство площадок для новобрачных и для тихого отдыха. Озеленение территории: разбивка цветников, высадка голубых елей, липы мелколистной, яблони сибирской, кустов сирени обыкновенной (белой), кустарников (чубушник, кизильник, барбарис). Установка малых архитектурных форм: инсталляции «Сердце», «Любовь», ротонда для влюбленных, цветник «Рояль», качели молодоженов. Установка наружного освещения, уличного светодиодного экрана. Реконструкция существующего фонтана.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заинтересованных лиц – 104 790 чел.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658" y="1360715"/>
            <a:ext cx="11179628" cy="391886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2021-2022 годах выполнено комплексное благоустройство 1 общественной территории</a:t>
            </a:r>
          </a:p>
        </p:txBody>
      </p:sp>
      <p:pic>
        <p:nvPicPr>
          <p:cNvPr id="38914" name="Picture 2" descr="2 эта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14" y="1850570"/>
            <a:ext cx="3570514" cy="237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Преображенская открыт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314" y="4365172"/>
            <a:ext cx="3581399" cy="238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794657"/>
            <a:ext cx="112993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«Формирование комфортной городской среды»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286" y="4114801"/>
            <a:ext cx="11146971" cy="2253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Комплексное благоустройство общественной территории по ул. Рабочей Молодежи «Сиреневый бульвар» </a:t>
            </a:r>
            <a:endParaRPr 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Дизайн - проектом предусмотрен следующий комплекс работ по благоустройству общественной территории по ул. Рабочей Молодежи «Сиреневый бульвар»: развитие </a:t>
            </a:r>
            <a:r>
              <a:rPr lang="ru-RU" sz="14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дорожно-тропиночной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сети - устройство зоны для тихого отдыха; установка элементов городской мебели (скамейки, урны, светильники уличные); организация площадки для отдыха взрослых (строительство площадки для тихого отдыха); озеленение территории: благоустройство зоны озеленения на территории, выполнение газонного озеленения, высадка хвойных деревьев, кустарника; установке малых архитектурных форм (вазоны); установка наружного освещения, в соответствии со схемой электроснабжения; применение усовершенствованного покрытия на плоскостных сооружениях; устройства ступеней, лестниц на перепадах рельефа, водоотводных лотков; установка видеонаблюдения.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заинтересованных лиц – 93 192 чел.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6315" y="1360715"/>
            <a:ext cx="11179628" cy="391886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выполнено комплексное благоустройство 1 общественной территории</a:t>
            </a:r>
          </a:p>
        </p:txBody>
      </p:sp>
      <p:pic>
        <p:nvPicPr>
          <p:cNvPr id="39938" name="Picture 2" descr="IMG-20230920-WA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70" y="1872343"/>
            <a:ext cx="2719503" cy="203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IMG-20230920-WA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342" y="1905000"/>
            <a:ext cx="2709671" cy="20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IMG-20230920-WA0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9543" y="1905000"/>
            <a:ext cx="274186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IMG-20230920-WA0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5398" y="1894115"/>
            <a:ext cx="2743201" cy="206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457" y="794657"/>
            <a:ext cx="112993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«Формирование комфортной городской среды»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400" y="3668485"/>
            <a:ext cx="11310257" cy="3058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Комплексное Комплексное благоустройство зоны отдыха на </a:t>
            </a:r>
            <a:r>
              <a:rPr lang="ru-RU" sz="1400" b="1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Киселевском</a:t>
            </a:r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водохранилище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 комплексного благоустройства предусматривает зонирование территории. Прогулочная зона представлена в виде променада и прогулочных тропинок, вдоль которых организованы места для кратковременного отдыха в виде скамеек и качелей, обращенных в сторону водохранилища, а также имеет отдельное пространство в виде тактильной тропы. 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Детская игровая зона включает в себя две площадки для детей младшего и среднего возрастов, оборудованные деревянными игровыми элементами. 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Зона спокойного отдыха включает в себя прогулочную часть в виде пешеходной дорожки из настила и места для отдыха в виде скамеек и качелей, окруженных садом цветущих трав. В вечернее время в саду загораются ландшафтные светильники, добавляя месту привлекательности.  В зоне отдыха у воды расположены выходы к водохранилищу, выполненные деревянными настилами, с шезлонгами, навесами и пляжными раздевалками. На территории предусмотрены спасательная вышка, медпункт, пункт охраны и зона хранения МАФ. 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Зона активного отдыха представлена лодочной станцией в виде пирса с прокатом лодок, катамаранов и sup-досок.  В зоне зимнего отдыха предусмотрены купель для крещенского купания и каток. По периметру ярмарочной площади расположены киоски и столы для проведения временных выставок и сезонных </a:t>
            </a:r>
            <a:r>
              <a:rPr lang="ru-RU" sz="115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фудкортов</a:t>
            </a:r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В вечернее время уюта зоне добавляют уличные гирлянды. Вдоль территории, с восточной стороны предусмотрена парковочная зона на 77 </a:t>
            </a:r>
            <a:r>
              <a:rPr lang="ru-RU" sz="115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машино-мест</a:t>
            </a:r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зоне технического обслуживания располагается технический проезд, функционирующий только во время обслуживания территории, в иное время проезд на территорию закрыт.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Проектом предусмотрено озеленение территории с предварительной расчисткой от старых деревьев и высадкой новых деревьев и кустарников. Освещение территории предусматривается с применением современных светильников. 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заинтересованных лиц – 99 332 чел.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6315" y="1360715"/>
            <a:ext cx="11179628" cy="391886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выполнен первый этап комплексного благоустройства 1 общественной территории</a:t>
            </a:r>
          </a:p>
        </p:txBody>
      </p:sp>
      <p:pic>
        <p:nvPicPr>
          <p:cNvPr id="40962" name="Picture 2" descr="IMG-20241119-WA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27" y="1828800"/>
            <a:ext cx="3175741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IMG-20241119-WA0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314" y="1826178"/>
            <a:ext cx="3135086" cy="177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08-07 Зарисов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0856" y="1817914"/>
            <a:ext cx="3155295" cy="17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национального проекта </a:t>
            </a: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«Жилье и городская среда»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годах,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1817915"/>
            <a:ext cx="7532914" cy="783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Федеральные проекты «Обеспечение устойчивого сокращения непригодного для проживания жилищного фонда»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3028" y="2991420"/>
          <a:ext cx="11506200" cy="2908638"/>
        </p:xfrm>
        <a:graphic>
          <a:graphicData uri="http://schemas.openxmlformats.org/drawingml/2006/table">
            <a:tbl>
              <a:tblPr/>
              <a:tblGrid>
                <a:gridCol w="2840309"/>
                <a:gridCol w="1361576"/>
                <a:gridCol w="1316924"/>
                <a:gridCol w="1128154"/>
                <a:gridCol w="1088914"/>
                <a:gridCol w="1128154"/>
                <a:gridCol w="1177204"/>
                <a:gridCol w="1464965"/>
              </a:tblGrid>
              <a:tr h="450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2019 год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2020 год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2021 год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2022 год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2024 год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Итого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1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Областной бюджет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Liberation Serif"/>
                        </a:rPr>
                        <a:t>0,0</a:t>
                      </a:r>
                      <a:endParaRPr lang="ru-RU" sz="1800" b="0" i="0" u="none" strike="noStrike" dirty="0">
                        <a:latin typeface="Liberation Serif"/>
                      </a:endParaRP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47 823,71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86 794,64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56 486,02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97 543,80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206 705,65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495 353,82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Liberation Serif"/>
                        </a:rPr>
                        <a:t>Местный бюджет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Liberation Serif"/>
                        </a:rPr>
                        <a:t>0,0</a:t>
                      </a:r>
                      <a:endParaRPr lang="ru-RU" sz="1800" b="0" i="0" u="none" strike="noStrike" dirty="0">
                        <a:latin typeface="Liberation Serif"/>
                      </a:endParaRP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16 448,93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6 920,13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3 604,10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8 625,85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17 195,35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52 794,36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ИТОГО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Liberation Serif"/>
                        </a:rPr>
                        <a:t>0,0</a:t>
                      </a:r>
                      <a:endParaRPr lang="ru-RU" sz="1800" b="0" i="0" u="none" strike="noStrike" dirty="0">
                        <a:latin typeface="Liberation Serif"/>
                      </a:endParaRP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64 272,65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93 714,77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60 090,12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106 169,65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223 901,00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548 148,18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национального проекта «Демография»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годах,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1817914"/>
            <a:ext cx="6509657" cy="446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проект «Спорт - норма жизни»</a:t>
            </a:r>
            <a:endParaRPr lang="ru-RU" sz="22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81744" y="2699661"/>
          <a:ext cx="10570030" cy="2220684"/>
        </p:xfrm>
        <a:graphic>
          <a:graphicData uri="http://schemas.openxmlformats.org/drawingml/2006/table">
            <a:tbl>
              <a:tblPr/>
              <a:tblGrid>
                <a:gridCol w="2651127"/>
                <a:gridCol w="1363875"/>
                <a:gridCol w="1256605"/>
                <a:gridCol w="1321732"/>
                <a:gridCol w="1275760"/>
                <a:gridCol w="1321732"/>
                <a:gridCol w="1379199"/>
              </a:tblGrid>
              <a:tr h="55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2019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2020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2021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2022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2024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Областной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218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700,0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141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400,0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379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500,0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231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000,0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480 900,02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437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000,0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Liberation Serif"/>
                        </a:rPr>
                        <a:t>Местный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405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735,0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60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600,0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433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560,6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99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000,0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620 579,95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551 157,69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Liberation Serif"/>
                        </a:rPr>
                        <a:t>ИТОГО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624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435,0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202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000,0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813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060,6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330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000,0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Liberation Serif"/>
                        </a:rPr>
                        <a:t>1 101 479,97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Liberation Serif"/>
                        </a:rPr>
                        <a:t>988 157,69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проекта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«Жилье и городская среда» 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2019-2024 годах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0571" y="1817914"/>
            <a:ext cx="8371115" cy="511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проект «Обеспечение устойчивого сокращения непригодного для проживания жилищного фонда»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" y="2416628"/>
          <a:ext cx="11419114" cy="4009525"/>
        </p:xfrm>
        <a:graphic>
          <a:graphicData uri="http://schemas.openxmlformats.org/drawingml/2006/table">
            <a:tbl>
              <a:tblPr/>
              <a:tblGrid>
                <a:gridCol w="7475744"/>
                <a:gridCol w="1553859"/>
                <a:gridCol w="2389511"/>
              </a:tblGrid>
              <a:tr h="628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latin typeface="Liberation Serif"/>
                        </a:rPr>
                        <a:t>Параметр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latin typeface="Liberation Serif"/>
                        </a:rPr>
                        <a:t>Характеристика параметра </a:t>
                      </a:r>
                      <a:endParaRPr lang="ru-RU" sz="1400" b="1" i="0" u="none" strike="noStrike" dirty="0">
                        <a:latin typeface="Liberation Serif"/>
                      </a:endParaRP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latin typeface="Liberation Serif"/>
                        </a:rPr>
                        <a:t>Объемы финансирования параметра, млн. рублей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19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1.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Количество аварийных многоквартирных домов, расселенных по программе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latin typeface="Liberation Serif"/>
                        </a:rPr>
                        <a:t>47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Liberation Serif"/>
                        </a:rPr>
                        <a:t>547,380 млн. руб. (ОБ - 497,243 млн. руб., МБ - 50,137 млн. руб.) 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7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2.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Количество человек, расселенных по программе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latin typeface="Liberation Serif"/>
                        </a:rPr>
                        <a:t>751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0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3.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Площадь жилых помещений, расселенных по программе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10 357,25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1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Результат 1.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Приобретены жилые помещения путем инвестирования в строительство многоквартирного дома, расположенного по адресу: Свердловская область, г. Серов, ул. Ленина, д. 186 (85 жилых помещений)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2021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/>
                        </a:rPr>
                        <a:t>145,988 млн. руб. (ОБ - 123,605 млн. руб., МБ - 22,383 млн. руб.)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4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Результат 2.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Приобретены жилые помещения путем инвестирования в строительство многоквартирного дома, расположенного по адресу: Свердловская область, г. Серов, ул. Ленина, д. 207 (67 жилых помещений)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latin typeface="Liberation Serif"/>
                        </a:rPr>
                        <a:t>2024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/>
                        </a:rPr>
                        <a:t>309,751 млн. руб. (ОБ - 284,289 млн. руб., МБ - 25,462 млн. руб.)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07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Осуществление выплат лицам, в чьей собственности находятся жилые помещения, входящие в аварийный жилищный фонд, выкупной цены за изымаемые жилые помещения в соответствии со статьей 32 Жилищного кодекса Российской Федерации (142 жилых помещения)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2020-2024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/>
                        </a:rPr>
                        <a:t>91,641 млн. руб. (ОБ - 89,349 млн. руб., МБ - 2,292 млн. руб.)</a:t>
                      </a:r>
                    </a:p>
                  </a:txBody>
                  <a:tcPr marL="8622" marR="8622" marT="86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685800"/>
            <a:ext cx="11299372" cy="5660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«Обеспечение устойчивого сокращения непригодного для проживания жилищного фонда»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96400" y="2220685"/>
            <a:ext cx="2492829" cy="4049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Приобретено 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85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жилых помещений с расселяемой площадью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2 744,04 м2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(225 жителей) 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путем инвестирования в строительство многоквартирного жилого дома.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6315" y="1360714"/>
            <a:ext cx="11179628" cy="631372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завершено строительство многоквартирного дома, расположенного по адресу: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Свердловская область, г. Серов, ул. Ленина, д. 186</a:t>
            </a:r>
          </a:p>
        </p:txBody>
      </p:sp>
      <p:pic>
        <p:nvPicPr>
          <p:cNvPr id="44034" name="Picture 2" descr="IMG-20220715-WA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43" y="2329543"/>
            <a:ext cx="2848858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IMG-20220715-WA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172" y="2373085"/>
            <a:ext cx="2860530" cy="378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IMG-20220715-WA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399" y="2340429"/>
            <a:ext cx="2852057" cy="379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718457"/>
            <a:ext cx="1129937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федерального проекта «Обеспечение устойчивого сокращения непригодного для проживания жилищного фонда»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16685" y="2166257"/>
            <a:ext cx="3363685" cy="4234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Приобретено </a:t>
            </a:r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67 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жилых помещений с расселяемой площадью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3 443,42 кв. метров (230 жителей)</a:t>
            </a:r>
            <a:r>
              <a:rPr lang="ru-RU" sz="2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путем инвестирования в строительство многоквартирного жилого дома.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310574" y="141089"/>
            <a:ext cx="2290324" cy="579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6315" y="1360714"/>
            <a:ext cx="11179628" cy="631372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завершено строительство многоквартирного дома, расположенного по адресу: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Свердловская область, г. Серов, ул. Ленина, д. 207.</a:t>
            </a:r>
          </a:p>
        </p:txBody>
      </p:sp>
      <p:pic>
        <p:nvPicPr>
          <p:cNvPr id="45058" name="Picture 2" descr="ленина 207 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2" y="2290214"/>
            <a:ext cx="7815943" cy="40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национального проекта «Образование»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млн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328395" y="141089"/>
            <a:ext cx="2374520" cy="5664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20685" y="1981200"/>
            <a:ext cx="8164285" cy="794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Федеральные проекты «Современная школа» 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«Патриотическое воспитание граждан Российской Федерации»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6057" y="3087774"/>
          <a:ext cx="11136085" cy="2333312"/>
        </p:xfrm>
        <a:graphic>
          <a:graphicData uri="http://schemas.openxmlformats.org/drawingml/2006/table">
            <a:tbl>
              <a:tblPr/>
              <a:tblGrid>
                <a:gridCol w="3694233"/>
                <a:gridCol w="1900502"/>
                <a:gridCol w="1777715"/>
                <a:gridCol w="1841779"/>
                <a:gridCol w="1921856"/>
              </a:tblGrid>
              <a:tr h="583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Liberation Serif"/>
                        </a:rPr>
                        <a:t>2019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Liberation Serif"/>
                        </a:rPr>
                        <a:t>2022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Liberation Serif"/>
                        </a:rPr>
                        <a:t>2024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Liberation Serif"/>
                        </a:rPr>
                        <a:t>Областной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1,932983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0,8681111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2,7476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2,70851414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latin typeface="Liberation Serif"/>
                        </a:rPr>
                        <a:t>Местный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0,677047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Liberation Serif"/>
                        </a:rPr>
                        <a:t>3,000000</a:t>
                      </a:r>
                      <a:endParaRPr lang="ru-RU" sz="20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 </a:t>
                      </a:r>
                      <a:r>
                        <a:rPr lang="ru-RU" sz="2000" b="0" i="0" u="none" strike="noStrike" dirty="0" smtClean="0">
                          <a:latin typeface="Liberation Serif"/>
                        </a:rPr>
                        <a:t>0</a:t>
                      </a:r>
                      <a:endParaRPr lang="ru-RU" sz="20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 </a:t>
                      </a:r>
                      <a:r>
                        <a:rPr lang="ru-RU" sz="2000" b="0" i="0" u="none" strike="noStrike" dirty="0" smtClean="0">
                          <a:latin typeface="Liberation Serif"/>
                        </a:rPr>
                        <a:t>0</a:t>
                      </a:r>
                      <a:endParaRPr lang="ru-RU" sz="2000" b="0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Liberation Serif"/>
                        </a:rPr>
                        <a:t>ИТОГО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Liberation Serif"/>
                        </a:rPr>
                        <a:t>2,61003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3,8681111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2,7476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Liberation Serif"/>
                        </a:rPr>
                        <a:t>2,70851414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«Образование»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328395" y="141089"/>
            <a:ext cx="2374520" cy="56648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8343" y="1883230"/>
          <a:ext cx="11462656" cy="4372794"/>
        </p:xfrm>
        <a:graphic>
          <a:graphicData uri="http://schemas.openxmlformats.org/drawingml/2006/table">
            <a:tbl>
              <a:tblPr/>
              <a:tblGrid>
                <a:gridCol w="3225045"/>
                <a:gridCol w="6054904"/>
                <a:gridCol w="2182707"/>
              </a:tblGrid>
              <a:tr h="681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latin typeface="Liberation Serif"/>
                        </a:rPr>
                        <a:t>Параметр </a:t>
                      </a:r>
                    </a:p>
                  </a:txBody>
                  <a:tcPr marL="6608" marR="6608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latin typeface="Liberation Serif"/>
                        </a:rPr>
                        <a:t>Характеристика параметра </a:t>
                      </a:r>
                    </a:p>
                  </a:txBody>
                  <a:tcPr marL="6608" marR="6608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latin typeface="Liberation Serif"/>
                        </a:rPr>
                        <a:t>Объемы финансирования параметра, </a:t>
                      </a:r>
                      <a:endParaRPr lang="ru-RU" sz="1400" b="1" i="0" u="none" strike="noStrike" dirty="0" smtClean="0">
                        <a:latin typeface="Liberation Serif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latin typeface="Liberation Serif"/>
                        </a:rPr>
                        <a:t>млн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. рублей </a:t>
                      </a:r>
                    </a:p>
                  </a:txBody>
                  <a:tcPr marL="6608" marR="6608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8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latin typeface="Liberation Serif"/>
                        </a:rPr>
                        <a:t>Организация и профориентация обучающихся в технической среде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Создание на базе общеобразовательной организации, расположенной в сельской местности, в качестве структурного подразделения центра образования цифрового и гуманитарного профилей "Точка роста", способствующего формированию современных компетенций и навыков у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детей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. МБОУ ООШ с. Филькино, 624970, Свердловская область, г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. Серов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, с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. Филькино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, ул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. Путилова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, 4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latin typeface="Liberation Serif"/>
                        </a:rPr>
                        <a:t>2,61003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latin typeface="Liberation Serif"/>
                        </a:rPr>
                        <a:t>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Создание и обеспечение функционирования центров образования естественно- научной технологической направленностей в общеобразовательных организациях, расположенных в сельской местности и малых городах («Уральская инженерная школа») МБОУ СОШ п. Красноярка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latin typeface="Liberation Serif"/>
                        </a:rPr>
                        <a:t>3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latin typeface="Liberation Serif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Liberation Serif"/>
                        </a:rPr>
                        <a:t>Патриотическое </a:t>
                      </a:r>
                      <a:r>
                        <a:rPr lang="ru-RU" sz="1600" b="1" i="0" u="none" strike="noStrike" dirty="0">
                          <a:latin typeface="Liberation Serif"/>
                        </a:rPr>
                        <a:t>воспитание граждан Российской </a:t>
                      </a:r>
                      <a:r>
                        <a:rPr lang="ru-RU" sz="1600" b="1" i="0" u="none" strike="noStrike" dirty="0" smtClean="0">
                          <a:latin typeface="Liberation Serif"/>
                        </a:rPr>
                        <a:t>Федерации</a:t>
                      </a:r>
                      <a:endParaRPr lang="ru-RU" sz="1600" b="1" i="0" u="none" strike="noStrike" dirty="0">
                        <a:latin typeface="Liberation Serif"/>
                      </a:endParaRP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Формирование воспитательной среды в образовательной организации, способствующей позитивной социализации обучающихся, их духовно-нравственному развитию на основе национальных идеалов и ценностей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latin typeface="Liberation Serif"/>
                        </a:rPr>
                        <a:t>6,32422524</a:t>
                      </a:r>
                    </a:p>
                  </a:txBody>
                  <a:tcPr marL="6608" marR="6608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национального проекта «Культура»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2019-2024 годах,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млн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20686" y="1817914"/>
            <a:ext cx="7739743" cy="522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Федеральный проект «Культурная среда» (Свердловская область)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2" t="15951" b="16213"/>
          <a:stretch/>
        </p:blipFill>
        <p:spPr>
          <a:xfrm>
            <a:off x="251835" y="185056"/>
            <a:ext cx="2160922" cy="50311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8429" y="2516613"/>
          <a:ext cx="9176656" cy="1195415"/>
        </p:xfrm>
        <a:graphic>
          <a:graphicData uri="http://schemas.openxmlformats.org/drawingml/2006/table">
            <a:tbl>
              <a:tblPr/>
              <a:tblGrid>
                <a:gridCol w="3713592"/>
                <a:gridCol w="1760202"/>
                <a:gridCol w="1851431"/>
                <a:gridCol w="1851431"/>
              </a:tblGrid>
              <a:tr h="274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2020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2021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Liberation Serif"/>
                        </a:rPr>
                        <a:t>Федеральный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10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Liberation Serif"/>
                        </a:rPr>
                        <a:t>Областной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Liberation Serif"/>
                        </a:rPr>
                        <a:t>ИТОГО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Liberation Serif"/>
                        </a:rPr>
                        <a:t>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Liberation Serif"/>
                        </a:rPr>
                        <a:t>10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64230" y="4114799"/>
            <a:ext cx="7794170" cy="522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Федеральный проект «Творческие люди» (Свердловская область)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89311" y="4833257"/>
          <a:ext cx="9154888" cy="1306285"/>
        </p:xfrm>
        <a:graphic>
          <a:graphicData uri="http://schemas.openxmlformats.org/drawingml/2006/table">
            <a:tbl>
              <a:tblPr/>
              <a:tblGrid>
                <a:gridCol w="3060475"/>
                <a:gridCol w="1450630"/>
                <a:gridCol w="1525814"/>
                <a:gridCol w="1525814"/>
                <a:gridCol w="1592155"/>
              </a:tblGrid>
              <a:tr h="308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2020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2021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Liberation Serif"/>
                        </a:rPr>
                        <a:t>2024 год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Liberation Serif"/>
                        </a:rPr>
                        <a:t>Областной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0,5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0,35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Liberation Serif"/>
                        </a:rPr>
                        <a:t>0,17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0,42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Liberation Serif"/>
                        </a:rPr>
                        <a:t>Местный бюджет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0,09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0,04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Liberation Serif"/>
                        </a:rPr>
                        <a:t>0,04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Liberation Serif"/>
                        </a:rPr>
                        <a:t>ИТОГО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Liberation Serif"/>
                        </a:rPr>
                        <a:t>0,5</a:t>
                      </a:r>
                      <a:endParaRPr lang="ru-RU" sz="1800" b="1" i="0" u="none" strike="noStrike" dirty="0">
                        <a:latin typeface="Liberation Serif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Liberation Serif"/>
                        </a:rPr>
                        <a:t>0,44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0,21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Liberation Serif"/>
                        </a:rPr>
                        <a:t>0,46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«Культура»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2020-2021 годах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2" t="15951" b="16213"/>
          <a:stretch/>
        </p:blipFill>
        <p:spPr>
          <a:xfrm>
            <a:off x="458663" y="163285"/>
            <a:ext cx="2160922" cy="50311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1887" y="1779127"/>
          <a:ext cx="11549742" cy="4932414"/>
        </p:xfrm>
        <a:graphic>
          <a:graphicData uri="http://schemas.openxmlformats.org/drawingml/2006/table">
            <a:tbl>
              <a:tblPr/>
              <a:tblGrid>
                <a:gridCol w="3286461"/>
                <a:gridCol w="2756522"/>
                <a:gridCol w="3225717"/>
                <a:gridCol w="2281042"/>
              </a:tblGrid>
              <a:tr h="321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Liberation Serif"/>
                        </a:rPr>
                        <a:t>Национальный проект </a:t>
                      </a:r>
                    </a:p>
                  </a:txBody>
                  <a:tcPr marL="3893" marR="3893" marT="3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Liberation Serif"/>
                        </a:rPr>
                        <a:t>Параметр </a:t>
                      </a:r>
                    </a:p>
                  </a:txBody>
                  <a:tcPr marL="3893" marR="3893" marT="3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Liberation Serif"/>
                        </a:rPr>
                        <a:t>Характеристика параметра </a:t>
                      </a:r>
                    </a:p>
                  </a:txBody>
                  <a:tcPr marL="3893" marR="3893" marT="3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Liberation Serif"/>
                        </a:rPr>
                        <a:t>Объемы финансирования параметра, </a:t>
                      </a:r>
                      <a:endParaRPr lang="ru-RU" sz="900" b="1" i="0" u="none" strike="noStrike" dirty="0" smtClean="0">
                        <a:latin typeface="Liberation Serif"/>
                      </a:endParaRPr>
                    </a:p>
                    <a:p>
                      <a:pPr algn="ctr" rtl="0" fontAlgn="ctr"/>
                      <a:r>
                        <a:rPr lang="ru-RU" sz="900" b="1" i="0" u="none" strike="noStrike" dirty="0" err="1" smtClean="0">
                          <a:latin typeface="Liberation Serif"/>
                        </a:rPr>
                        <a:t>млн</a:t>
                      </a:r>
                      <a:r>
                        <a:rPr lang="ru-RU" sz="900" b="1" i="0" u="none" strike="noStrike" dirty="0" smtClean="0">
                          <a:latin typeface="Liberation Serif"/>
                        </a:rPr>
                        <a:t> </a:t>
                      </a:r>
                      <a:r>
                        <a:rPr lang="ru-RU" sz="900" b="1" i="0" u="none" strike="noStrike" dirty="0">
                          <a:latin typeface="Liberation Serif"/>
                        </a:rPr>
                        <a:t>рублей </a:t>
                      </a:r>
                    </a:p>
                  </a:txBody>
                  <a:tcPr marL="3893" marR="3893" marT="3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67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2020 год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Национальный проект 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«Культура» («</a:t>
                      </a:r>
                      <a:r>
                        <a:rPr lang="ru-RU" sz="1400" b="1" i="0" u="none" strike="noStrike" dirty="0" err="1" smtClean="0">
                          <a:latin typeface="Liberation Serif"/>
                        </a:rPr>
                        <a:t>Культарная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 среда») 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(Свердловская область)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>
                          <a:latin typeface="Liberation Serif"/>
                        </a:rPr>
                        <a:t>Создание модельных муниципальных библиотек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Создание модельной библиотеки на базе Центральной городской детской библиотеки МБУК "ЦБС СГО" (приобретена мебель, орг. техника, компьютерные программы, игры для игровой комнаты, книги).</a:t>
                      </a:r>
                      <a:br>
                        <a:rPr lang="ru-RU" sz="1050" b="0" i="0" u="none" strike="noStrike" dirty="0">
                          <a:latin typeface="Liberation Serif"/>
                        </a:rPr>
                      </a:br>
                      <a:endParaRPr lang="ru-RU" sz="1050" b="0" i="0" u="none" strike="noStrike" dirty="0">
                        <a:latin typeface="Liberation Serif"/>
                      </a:endParaRP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Liberation Serif"/>
                        </a:rPr>
                        <a:t>3,0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Национальный проект 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«Культура» («Творческие люди») 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(Свердловская область)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>
                          <a:latin typeface="Liberation Serif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 на поддержку любительских творческих коллективов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latin typeface="Liberation Serif"/>
                        </a:rPr>
                        <a:t>Поддержка народного циркового коллектива "Кассиопея" МАУ "Дворец культуры </a:t>
                      </a:r>
                      <a:r>
                        <a:rPr lang="ru-RU" sz="1050" b="0" i="0" u="none" strike="noStrike" dirty="0" err="1">
                          <a:latin typeface="Liberation Serif"/>
                        </a:rPr>
                        <a:t>мателлургов</a:t>
                      </a:r>
                      <a:r>
                        <a:rPr lang="ru-RU" sz="1050" b="0" i="0" u="none" strike="noStrike" dirty="0">
                          <a:latin typeface="Liberation Serif"/>
                        </a:rPr>
                        <a:t>" (приобретено цирковое оборудование)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Liberation Serif"/>
                        </a:rPr>
                        <a:t>0,5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67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2021 год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49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Национальный проект 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«Культура» («</a:t>
                      </a:r>
                      <a:r>
                        <a:rPr lang="ru-RU" sz="1400" b="1" i="0" u="none" strike="noStrike" dirty="0" err="1" smtClean="0">
                          <a:latin typeface="Liberation Serif"/>
                        </a:rPr>
                        <a:t>Культарная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 среда») 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(Свердловская область)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>
                          <a:latin typeface="Liberation Serif"/>
                        </a:rPr>
                        <a:t>Создание модельных муниципальных библиотек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Переоснащены муниципальные библиотеки по модельному стандарту (создание модельной библиотеки на базе Центральной городской библиотеки им. </a:t>
                      </a:r>
                      <a:r>
                        <a:rPr lang="ru-RU" sz="1050" b="0" i="0" u="none" strike="noStrike" dirty="0" err="1" smtClean="0">
                          <a:latin typeface="Liberation Serif"/>
                        </a:rPr>
                        <a:t>Д,Н,.М</a:t>
                      </a:r>
                      <a:r>
                        <a:rPr lang="ru-RU" sz="1050" b="0" i="0" u="none" strike="noStrike" dirty="0" err="1">
                          <a:latin typeface="Liberation Serif"/>
                        </a:rPr>
                        <a:t>.-Сибиряка</a:t>
                      </a:r>
                      <a:r>
                        <a:rPr lang="ru-RU" sz="1050" b="0" i="0" u="none" strike="noStrike" dirty="0">
                          <a:latin typeface="Liberation Serif"/>
                        </a:rPr>
                        <a:t>, произведен текущий ремонт помещений, приобретена мебель, орг. техника, интерактивное оборудование. компьютерные программы, навигация, книги).</a:t>
                      </a:r>
                      <a:br>
                        <a:rPr lang="ru-RU" sz="1050" b="0" i="0" u="none" strike="noStrike" dirty="0">
                          <a:latin typeface="Liberation Serif"/>
                        </a:rPr>
                      </a:br>
                      <a:endParaRPr lang="ru-RU" sz="1050" b="0" i="0" u="none" strike="noStrike" dirty="0">
                        <a:latin typeface="Liberation Serif"/>
                      </a:endParaRP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10,0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7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Национальный проект 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«Культура» («Творческие люди») 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(Свердловская область)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>
                          <a:latin typeface="Liberation Serif"/>
                        </a:rPr>
                        <a:t>Выплата денежного поощрения лучшим муниципальным учреждениям культуры, находящимся на территории сельских поселений Свердловской области, и лучшим работникам муниципальных учреждений культуры, находящихся на территории сельских поселений Свердловской области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Оказана государственная поддержка лучшим сельским учреждениям культуры (приобретено музыкальное оборудование для ДК с. Филькино МБУК "Городской Дом культуры" - 220,59 тыс. руб.;  приобретена мебель (стеллажи, столы), телевизор, </a:t>
                      </a:r>
                      <a:r>
                        <a:rPr lang="ru-RU" sz="1050" b="0" i="0" u="none" strike="noStrike" dirty="0" err="1">
                          <a:latin typeface="Liberation Serif"/>
                        </a:rPr>
                        <a:t>книиги</a:t>
                      </a:r>
                      <a:r>
                        <a:rPr lang="ru-RU" sz="1050" b="0" i="0" u="none" strike="noStrike" dirty="0">
                          <a:latin typeface="Liberation Serif"/>
                        </a:rPr>
                        <a:t> и периодические издания для сельской библиотеки № 6 с. Филькино МБУК "Централизованная библиотечная система СГО"  - 220,51 тыс. руб.)                                                                              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0,44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«Культура»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2" t="15951" b="16213"/>
          <a:stretch/>
        </p:blipFill>
        <p:spPr>
          <a:xfrm>
            <a:off x="458663" y="163285"/>
            <a:ext cx="2160922" cy="50311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430" y="1737697"/>
          <a:ext cx="11451772" cy="4983651"/>
        </p:xfrm>
        <a:graphic>
          <a:graphicData uri="http://schemas.openxmlformats.org/drawingml/2006/table">
            <a:tbl>
              <a:tblPr/>
              <a:tblGrid>
                <a:gridCol w="3258583"/>
                <a:gridCol w="2733140"/>
                <a:gridCol w="3198355"/>
                <a:gridCol w="2261694"/>
              </a:tblGrid>
              <a:tr h="214528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2023 год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2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Национальный проект 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«Культура» («</a:t>
                      </a:r>
                      <a:r>
                        <a:rPr lang="ru-RU" sz="1400" b="1" i="0" u="none" strike="noStrike" dirty="0" err="1" smtClean="0">
                          <a:latin typeface="Liberation Serif"/>
                        </a:rPr>
                        <a:t>Культарная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 среда») 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(Свердловская область)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Создание модельных муниципальных библиотек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latin typeface="Liberation Serif"/>
                        </a:rPr>
                        <a:t>Переоснащены муниципальные библиотеки по модельному стандарту  (создание </a:t>
                      </a:r>
                      <a:r>
                        <a:rPr lang="ru-RU" sz="1050" b="0" i="0" u="none" strike="noStrike" dirty="0" err="1">
                          <a:latin typeface="Liberation Serif"/>
                        </a:rPr>
                        <a:t>моджельной</a:t>
                      </a:r>
                      <a:r>
                        <a:rPr lang="ru-RU" sz="1050" b="0" i="0" u="none" strike="noStrike" dirty="0">
                          <a:latin typeface="Liberation Serif"/>
                        </a:rPr>
                        <a:t> на базе библиотеки № 7 МБУК «Централизованная библиотечная система СГО», приобретено интерактивное оборудование, мебель, оргтехника, программное обеспечение, книги, повышение квалификации сотрудников).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5,00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Национальный проект </a:t>
                      </a:r>
                      <a:r>
                        <a:rPr lang="ru-RU" sz="1400" b="1" i="0" u="none" strike="noStrike" dirty="0" smtClean="0">
                          <a:latin typeface="Liberation Serif"/>
                        </a:rPr>
                        <a:t>«Культура» («Творческие люди») </a:t>
                      </a:r>
                      <a:r>
                        <a:rPr lang="ru-RU" sz="1400" b="1" i="0" u="none" strike="noStrike" dirty="0">
                          <a:latin typeface="Liberation Serif"/>
                        </a:rPr>
                        <a:t>(Свердловская область)</a:t>
                      </a:r>
                    </a:p>
                  </a:txBody>
                  <a:tcPr marL="3893" marR="3893" marT="38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>
                          <a:latin typeface="Liberation Serif"/>
                        </a:rPr>
                        <a:t>Выплата денежного поощрения лучшим муниципальным учреждениям культуры, находящимся на территории сельских поселений Свердловской области, и лучшим работникам муниципальных учреждений культуры, находящихся на территории сельских поселений Свердловской области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latin typeface="Liberation Serif"/>
                        </a:rPr>
                        <a:t>Оказана государственная поддержка лучшим сельским учреждениям культуры (приобретено музыкальное оборудование для </a:t>
                      </a:r>
                      <a:r>
                        <a:rPr lang="ru-RU" sz="1050" b="0" i="0" u="none" strike="noStrike" dirty="0" err="1">
                          <a:latin typeface="Liberation Serif"/>
                        </a:rPr>
                        <a:t>Андриановского</a:t>
                      </a:r>
                      <a:r>
                        <a:rPr lang="ru-RU" sz="1050" b="0" i="0" u="none" strike="noStrike" dirty="0">
                          <a:latin typeface="Liberation Serif"/>
                        </a:rPr>
                        <a:t> СДВ МБУК "Городской Дом культуры"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0,21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5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latin typeface="Liberation Serif"/>
                        </a:rPr>
                        <a:t>2024 год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98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Liberation Serif"/>
                        </a:rPr>
                        <a:t>Национальный проект «Культура» («Творческие люди») (Свердловская область)</a:t>
                      </a:r>
                    </a:p>
                    <a:p>
                      <a:pPr algn="l" rtl="0" fontAlgn="t"/>
                      <a:endParaRPr lang="ru-RU" sz="1400" b="1" i="0" u="none" strike="noStrike" dirty="0">
                        <a:latin typeface="Liberation Serif"/>
                      </a:endParaRP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 на поддержку любительских творческих коллективов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latin typeface="Liberation Serif"/>
                        </a:rPr>
                        <a:t>Оказана государственная поддержка коллективам самодеятельного художественного творчества (поставка циркового реквизита для циркового коллектива «Кассиопея» МАУ "Дворец культуры металлургов").</a:t>
                      </a:r>
                    </a:p>
                  </a:txBody>
                  <a:tcPr marL="3754" marR="3754" marT="375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0,25</a:t>
                      </a:r>
                    </a:p>
                  </a:txBody>
                  <a:tcPr marL="3754" marR="3754" marT="375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Liberation Serif"/>
                        </a:rPr>
                        <a:t>Национальный проект «Культура» («Творческие люди») (Свердловская область)</a:t>
                      </a:r>
                    </a:p>
                    <a:p>
                      <a:pPr algn="l" rtl="0" fontAlgn="t"/>
                      <a:endParaRPr lang="ru-RU" sz="1400" b="1" i="0" u="none" strike="noStrike" dirty="0">
                        <a:latin typeface="Liberation Serif"/>
                      </a:endParaRP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Выплата денежного поощрения лучшим муниципальным учреждениям культуры, находящимся на территории сельских поселений Свердловской области, и лучшим работникам муниципальных учреждений культуры, находящихся на территории сельских </a:t>
                      </a:r>
                      <a:r>
                        <a:rPr lang="ru-RU" sz="1050" b="0" i="0" u="none" strike="noStrike" dirty="0" smtClean="0">
                          <a:latin typeface="Liberation Serif"/>
                        </a:rPr>
                        <a:t>поселений</a:t>
                      </a:r>
                      <a:endParaRPr lang="ru-RU" sz="1050" b="0" i="0" u="none" strike="noStrike" dirty="0">
                        <a:latin typeface="Liberation Serif"/>
                      </a:endParaRP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latin typeface="Liberation Serif"/>
                        </a:rPr>
                        <a:t>Оказана государственная поддержка лучшим сельским учреждениям культуры (приобретены книги  в количестве 128 экз., проектор, настенный экран, ИБП  комплектующие к ПК, мебель (столы, стулья, шкаф) для сельской библиотеки № 20 п. Андриановичи МБУК "ЦБС СГО").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0,21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5656" y="1469571"/>
            <a:ext cx="9753601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по поэтапному внедрению Всероссийского физкультурно-спортивного комплекса "Готов к труду и обороне" (ГТО) 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5171" y="2177143"/>
          <a:ext cx="11321144" cy="4489264"/>
        </p:xfrm>
        <a:graphic>
          <a:graphicData uri="http://schemas.openxmlformats.org/drawingml/2006/table">
            <a:tbl>
              <a:tblPr/>
              <a:tblGrid>
                <a:gridCol w="1933674"/>
                <a:gridCol w="5830422"/>
                <a:gridCol w="3557048"/>
              </a:tblGrid>
              <a:tr h="234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latin typeface="Liberation Serif"/>
                        </a:rPr>
                        <a:t>Параметр </a:t>
                      </a:r>
                    </a:p>
                  </a:txBody>
                  <a:tcPr marL="5117" marR="5117" marT="5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latin typeface="Liberation Serif"/>
                        </a:rPr>
                        <a:t>Характеристика параметра </a:t>
                      </a:r>
                    </a:p>
                  </a:txBody>
                  <a:tcPr marL="5117" marR="5117" marT="5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latin typeface="Liberation Serif"/>
                        </a:rPr>
                        <a:t>Объемы финансирования параметра, рублей </a:t>
                      </a:r>
                    </a:p>
                  </a:txBody>
                  <a:tcPr marL="5117" marR="5117" marT="5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9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latin typeface="Liberation Serif"/>
                        </a:rPr>
                        <a:t>Показатель 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latin typeface="Liberation Serif"/>
                        </a:rPr>
                        <a:t>На 2019 - 2021 годы: "Доля населения Свердловской области, выполнившего нормативы испытаний (тестов) Всероссийского физкультурно-спортивного комплекса "Готов к труду и обороне" (ГТО), в общей численности населения, принявшего участие в выполнении нормативов испытаний (тестов) Всероссийского физкультурно-спортивного комплекса «Готов к труду и обороне» (ГТО)"; на 2022-2023 годы: "Доля населения Свердловской области, выполнившего нормативы испытаний (тестов) Всероссийского физкультурно-спортивного комплекса «Готов к труду и обороне» (ГТО), в общей численности населения, принявшего участие в выполнении нормативов испытаний (тестов) Всероссийского физкультурно-спортивного комплекса «Готов к труду и обороне» (ГТО)"; на 2024 год: "Во всех муниципальных образованиях, расположенных на территории Свердловской области, созданы центры тестирования Всероссийского физкультурно-спортивного комплекса «Готов к труду и обороне» (ГТО), организовано тестирование граждан на соответствие государственным требованиям к уровню физической подготовленности комплекса ГТО»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Liberation Serif"/>
                        </a:rPr>
                        <a:t>996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243,0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рублей, в том числе: 697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300,0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рублей за счет средств областного бюджета, 298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943,0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рублей за счет средств местного бюджета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0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latin typeface="Liberation Serif"/>
                        </a:rPr>
                        <a:t>Результат 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latin typeface="Liberation Serif"/>
                        </a:rPr>
                        <a:t>на 2019 год - 48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%;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latin typeface="Liberation Serif"/>
                        </a:rPr>
                        <a:t> на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2020 год - 49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%;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latin typeface="Liberation Serif"/>
                        </a:rPr>
                        <a:t> на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2021 год - 50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%;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latin typeface="Liberation Serif"/>
                        </a:rPr>
                        <a:t> на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2022 год - 51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%;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latin typeface="Liberation Serif"/>
                        </a:rPr>
                        <a:t> на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2023 год - 55 </a:t>
                      </a:r>
                      <a:r>
                        <a:rPr lang="ru-RU" sz="1200" b="0" i="0" u="none" strike="noStrike" dirty="0" smtClean="0">
                          <a:latin typeface="Liberation Serif"/>
                        </a:rPr>
                        <a:t>%;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latin typeface="Liberation Serif"/>
                        </a:rPr>
                        <a:t> на </a:t>
                      </a:r>
                      <a:r>
                        <a:rPr lang="ru-RU" sz="1200" b="0" i="0" u="none" strike="noStrike" dirty="0">
                          <a:latin typeface="Liberation Serif"/>
                        </a:rPr>
                        <a:t>2024 год - 1 ед.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7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latin typeface="Liberation Serif"/>
                        </a:rPr>
                        <a:t>Ремонт, модернизация, реконструкция, поставка оборудования 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latin typeface="Liberation Serif"/>
                        </a:rPr>
                        <a:t>Проведено обучение по повышению квалификации,  приобретены спортивное оборудование и инвентарь для оснащения мест тестирования ГТО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5117" marR="5117" marT="51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3657" y="1632857"/>
            <a:ext cx="11451771" cy="598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Создание спортивных площадок (оснащение спортивным оборудованием)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для занятий уличной гимнастикой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2383970"/>
          <a:ext cx="11408231" cy="3867716"/>
        </p:xfrm>
        <a:graphic>
          <a:graphicData uri="http://schemas.openxmlformats.org/drawingml/2006/table">
            <a:tbl>
              <a:tblPr/>
              <a:tblGrid>
                <a:gridCol w="1948549"/>
                <a:gridCol w="5875273"/>
                <a:gridCol w="3584409"/>
              </a:tblGrid>
              <a:tr h="313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latin typeface="Liberation Serif"/>
                        </a:rPr>
                        <a:t>Параметр 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latin typeface="Liberation Serif"/>
                        </a:rPr>
                        <a:t>Характеристика параметра 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latin typeface="Liberation Serif"/>
                        </a:rPr>
                        <a:t>Объемы финансирования параметра, рублей 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Показатель 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Количество спортивных площадок, оснащенных специализированным оборудованием для занятий уличной гимнастикой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Liberation Serif"/>
                        </a:rPr>
                        <a:t>2 448 175,83 рублей, в том числе: 760 900,02 рублей за счет средств областного бюджета,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1687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275,81 рублей за счет средств местного бюджета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latin typeface="Liberation Serif"/>
                        </a:rPr>
                        <a:t>Результат 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на 2019 год - 1 ед.;                                                                                                                 на 2021 год - 1 ед.;                                                                                                                 на 2023 год - 1 ед.;                                                                                                                 на 2024 год - 1 ед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.</a:t>
                      </a:r>
                      <a:endParaRPr lang="ru-RU" sz="1400" b="0" i="0" u="none" strike="noStrike" dirty="0">
                        <a:latin typeface="Liberation Serif"/>
                      </a:endParaRP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latin typeface="Liberation Serif"/>
                        </a:rPr>
                        <a:t>Объект некапитального строительства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latin typeface="Liberation Serif"/>
                        </a:rPr>
                        <a:t>на 2019 год - 1 ед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. (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г.Серов, пер.Кедровый, 20. Единовременная пропускная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способность -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9 человек);                                                                                                                 на 2021 год - 1 ед. (г. Серов, ул. </a:t>
                      </a:r>
                      <a:r>
                        <a:rPr lang="ru-RU" sz="1400" b="0" i="0" u="none" strike="noStrike" dirty="0" err="1">
                          <a:latin typeface="Liberation Serif"/>
                        </a:rPr>
                        <a:t>Каквинская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, 3 возле здания ледовой арены. Единовременная пропускная способность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- 20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человек);                                                                                                                 на 2023 год - 1 ед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. (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г. Серов, ул. </a:t>
                      </a:r>
                      <a:r>
                        <a:rPr lang="ru-RU" sz="1400" b="0" i="0" u="none" strike="noStrike" dirty="0" err="1">
                          <a:latin typeface="Liberation Serif"/>
                        </a:rPr>
                        <a:t>Каквинская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, 3 возле здания спортивного корпуса. Единовременная пропускная способность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-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14 человек);                                                                                                                 на 2024 год - 1 ед. (г. Серов, ул. Степная, д. 33. Единовременная пропускная </a:t>
                      </a:r>
                      <a:r>
                        <a:rPr lang="ru-RU" sz="1400" b="0" i="0" u="none" strike="noStrike" dirty="0" smtClean="0">
                          <a:latin typeface="Liberation Serif"/>
                        </a:rPr>
                        <a:t>способность - </a:t>
                      </a:r>
                      <a:r>
                        <a:rPr lang="ru-RU" sz="1400" b="0" i="0" u="none" strike="noStrike" dirty="0">
                          <a:latin typeface="Liberation Serif"/>
                        </a:rPr>
                        <a:t>10 человек)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6809" marR="6809" marT="6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5656" y="1469571"/>
            <a:ext cx="9437915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Государственная поддержка организаций, входящих в систему спортивной подготовки, на условиях </a:t>
            </a:r>
            <a:r>
              <a:rPr lang="ru-RU" sz="2000" b="1" dirty="0" err="1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софинансирования</a:t>
            </a:r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из федерального бюджета</a:t>
            </a:r>
            <a:endParaRPr lang="ru-RU" sz="20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0486" y="2340430"/>
          <a:ext cx="11016344" cy="3788227"/>
        </p:xfrm>
        <a:graphic>
          <a:graphicData uri="http://schemas.openxmlformats.org/drawingml/2006/table">
            <a:tbl>
              <a:tblPr/>
              <a:tblGrid>
                <a:gridCol w="1881615"/>
                <a:gridCol w="5673449"/>
                <a:gridCol w="3461280"/>
              </a:tblGrid>
              <a:tr h="601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latin typeface="Liberation Serif"/>
                        </a:rPr>
                        <a:t>Параметр 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latin typeface="Liberation Serif"/>
                        </a:rPr>
                        <a:t>Характеристика параметра 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latin typeface="Liberation Serif"/>
                        </a:rPr>
                        <a:t>Объемы финансирования параметра, рублей 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8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latin typeface="Liberation Serif"/>
                        </a:rPr>
                        <a:t>Показатель 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В организациях, входящих в систему спортивной подготовки, реализованы мероприятия по обеспечению условий для подготовки спортивного резерва</a:t>
                      </a:r>
                      <a:br>
                        <a:rPr lang="ru-RU" sz="1600" b="0" i="0" u="none" strike="noStrike" dirty="0">
                          <a:latin typeface="Liberation Serif"/>
                        </a:rPr>
                      </a:b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Liberation Serif"/>
                        </a:rPr>
                        <a:t>614 714,43 рублей, в том числе: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430300,0</a:t>
                      </a:r>
                      <a:r>
                        <a:rPr lang="ru-RU" sz="1600" b="0" i="0" u="none" strike="noStrike" baseline="0" dirty="0" smtClean="0">
                          <a:latin typeface="Liberation Serif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рублей 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за счет средств областного бюджета, 184 414,43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 рублей 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за счет средств местного бюджета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>
                          <a:latin typeface="Liberation Serif"/>
                        </a:rPr>
                        <a:t>Результат 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latin typeface="Liberation Serif"/>
                        </a:rPr>
                        <a:t>Ежегодно - 1 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ед.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>
                          <a:latin typeface="Liberation Serif"/>
                        </a:rPr>
                        <a:t> 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9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latin typeface="Liberation Serif"/>
                        </a:rPr>
                        <a:t>Ремонт, модернизация, реконструкция, поставка оборудования 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latin typeface="Liberation Serif"/>
                        </a:rPr>
                        <a:t>Приобретены спортивное оборудование, спортивная экипировка и инвентарь для спортсменов МАУ ДО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«Спортивная </a:t>
                      </a:r>
                      <a:r>
                        <a:rPr lang="ru-RU" sz="1600" b="0" i="0" u="none" strike="noStrike" dirty="0">
                          <a:latin typeface="Liberation Serif"/>
                        </a:rPr>
                        <a:t>школа им. Л.П. </a:t>
                      </a:r>
                      <a:r>
                        <a:rPr lang="ru-RU" sz="1600" b="0" i="0" u="none" strike="noStrike" dirty="0" smtClean="0">
                          <a:latin typeface="Liberation Serif"/>
                        </a:rPr>
                        <a:t>Моисеева»</a:t>
                      </a:r>
                      <a:endParaRPr lang="ru-RU" sz="1600" b="0" i="0" u="none" strike="noStrike" dirty="0">
                        <a:latin typeface="Liberation Serif"/>
                      </a:endParaRP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>
                          <a:latin typeface="Liberation Serif"/>
                        </a:rPr>
                        <a:t> </a:t>
                      </a:r>
                    </a:p>
                  </a:txBody>
                  <a:tcPr marL="7039" marR="7039" marT="70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5656" y="1469571"/>
            <a:ext cx="9437915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Гимнастическая площадка на лыжной базе «Крутой лог»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3857" y="2285999"/>
            <a:ext cx="6008914" cy="4005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город Серов, переулок Кедровый, 20 на лыжной базе «Крутой лог»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2019 году 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выполнено строительство спортивно гимнастической площадки на лыжной базе «Крутой лог» по адресу: город Серов, переулок Кедровый, 20.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Спортивно гимнастическая площадка включает в себя следующие тренажеры: </a:t>
            </a:r>
          </a:p>
          <a:p>
            <a:pPr lvl="0"/>
            <a:r>
              <a:rPr lang="ru-RU" sz="14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Рукоход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верблюд с турниками – 1 штука. 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Брусья с упором и лавкой для пресса – 1 штука.</a:t>
            </a:r>
          </a:p>
          <a:p>
            <a:pPr lvl="0"/>
            <a:r>
              <a:rPr lang="ru-RU" sz="14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Рукоход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прямой – 1 штука.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Тренажер лыжник – 2 штуки.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Тренажер бицепс – 1 штука.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Тренажер гребля – 1 штука.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Тренажер бабочка – 1 штука.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Тренажер жим ногами – 1 штука.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Единовременная пропускная способность спортивно гимнастической площадки составляет 9 человек.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Годовая мощность спортивно гимнастической площадки составляет 39 420 человек.</a:t>
            </a:r>
          </a:p>
        </p:txBody>
      </p:sp>
      <p:pic>
        <p:nvPicPr>
          <p:cNvPr id="28674" name="Рисунок 3" descr="C:\Users\1\AppData\Local\Packages\5319275A.WhatsAppDesktop_cv1g1gvanyjgm\TempState\9B15B049189DA52E32184D965E84F66C\Изображение WhatsApp 2025-06-04 в 15.48.09_78cea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7" y="2479008"/>
            <a:ext cx="5355770" cy="3564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3884" y="1436913"/>
            <a:ext cx="9437915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Спортивно-гимнастическая площадка стадиона «Металлург» </a:t>
            </a:r>
            <a:endParaRPr lang="ru-RU" sz="20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89914" y="2285999"/>
            <a:ext cx="5225142" cy="436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город Серов, ул.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Каквинская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3  на стадионе «Металлург»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выполнено строительство Спортивно-гимнастической площадки стадиона «Металлург»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Спортивная площадка включает в себя: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Комплекс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воркаут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 двумя лавками, канатом, кольцами, тремя турниками и лестницей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Комплекс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воркаут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 лавкой для пресса,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рукоходом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змейка,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рукоходом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лестницей, турниками.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Брусья классические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Тройной каскад турников с перекладинами для отжиманий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5. Скамья для пресса - 2 шт.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Единовременная пропускная способность спортивной площадки для занятий 20 человек.</a:t>
            </a:r>
          </a:p>
        </p:txBody>
      </p:sp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29" y="2291271"/>
            <a:ext cx="5740627" cy="43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5656" y="1469571"/>
            <a:ext cx="9437915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Спортивная площадка для занятий уличной гимнастикой на территории Физкультурно-оздоровительного комплекса с ледовой ареной «Металлург»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2409824"/>
            <a:ext cx="5263640" cy="377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47657" y="2220686"/>
            <a:ext cx="6008914" cy="4376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город Серов, ул.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Каквинская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3  на территории  Физкультурно-оздоровительного комплекса с ледовой ареной «Металлург»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выполнено строительство спортивной площадки для занятий уличной гимнастикой на территории Физкультурно-оздоровительного комплекса с ледовой ареной «Металлург»</a:t>
            </a:r>
          </a:p>
          <a:p>
            <a:endParaRPr 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Спортивная площадка включает в себя: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Брусья для отжиманий ВО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Турник ВО3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Брусья ВО43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Турник классический СО 97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5. </a:t>
            </a:r>
            <a:r>
              <a:rPr lang="ru-RU" sz="16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Рукоход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ВО27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6. Скамья для пресса наклонная ВО2О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Единовременная пропускная способность спортивной площадки для занятий уличной гимнастикой 14 человек.</a:t>
            </a:r>
          </a:p>
        </p:txBody>
      </p:sp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05543"/>
            <a:ext cx="12192000" cy="57694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599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реализации национального проекта «Демография»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2023-2024 годах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2584315" cy="688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0114" y="1469570"/>
            <a:ext cx="11299372" cy="511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Спортивная площадка для занятий уличной гимнастикой  на лыжной базе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МАУ ДО «СШ им. Л.П. Моисеева»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45628" y="2111830"/>
            <a:ext cx="6008914" cy="4278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город Серов, ул. Степная, 33 на лыжной базе МАУ ДО «СШ им. Л.П. Моисеева»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</a:t>
            </a:r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выполнено строительство спортивной площадки для занятий уличной гимнастикой  на лыжной базе МАУ ДО «СШ им. Л.П. Моисеева»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Спортивная площадка включает в себя: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Комплекс Базис Сити СО 122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Лавка с упором СО 127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Турник классический СО 97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</a:t>
            </a:r>
            <a:r>
              <a:rPr lang="ru-RU" sz="17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Рукоход</a:t>
            </a:r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волна СО 23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5. Шведская стенка уличная 4х секционная СО 192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Единовременная пропускная способность спортивной площадки для занятий уличной гимнастикой 10 человек.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26" y="2325687"/>
            <a:ext cx="5186741" cy="38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</TotalTime>
  <Words>3858</Words>
  <Application>Microsoft Office PowerPoint</Application>
  <PresentationFormat>Произвольный</PresentationFormat>
  <Paragraphs>441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Тушинская Виктория Юрьевна</dc:creator>
  <cp:lastModifiedBy>Munin</cp:lastModifiedBy>
  <cp:revision>842</cp:revision>
  <cp:lastPrinted>2025-05-12T03:32:58Z</cp:lastPrinted>
  <dcterms:created xsi:type="dcterms:W3CDTF">2023-01-12T05:09:27Z</dcterms:created>
  <dcterms:modified xsi:type="dcterms:W3CDTF">2025-07-09T05:42:04Z</dcterms:modified>
</cp:coreProperties>
</file>