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59"/>
  </p:notesMasterIdLst>
  <p:handoutMasterIdLst>
    <p:handoutMasterId r:id="rId60"/>
  </p:handoutMasterIdLst>
  <p:sldIdLst>
    <p:sldId id="256" r:id="rId2"/>
    <p:sldId id="291" r:id="rId3"/>
    <p:sldId id="258" r:id="rId4"/>
    <p:sldId id="317" r:id="rId5"/>
    <p:sldId id="278" r:id="rId6"/>
    <p:sldId id="259" r:id="rId7"/>
    <p:sldId id="299" r:id="rId8"/>
    <p:sldId id="262" r:id="rId9"/>
    <p:sldId id="319" r:id="rId10"/>
    <p:sldId id="318" r:id="rId11"/>
    <p:sldId id="281" r:id="rId12"/>
    <p:sldId id="283" r:id="rId13"/>
    <p:sldId id="265" r:id="rId14"/>
    <p:sldId id="284" r:id="rId15"/>
    <p:sldId id="313" r:id="rId16"/>
    <p:sldId id="300" r:id="rId17"/>
    <p:sldId id="304" r:id="rId18"/>
    <p:sldId id="305" r:id="rId19"/>
    <p:sldId id="321" r:id="rId20"/>
    <p:sldId id="320" r:id="rId21"/>
    <p:sldId id="308" r:id="rId22"/>
    <p:sldId id="266" r:id="rId23"/>
    <p:sldId id="287" r:id="rId24"/>
    <p:sldId id="301" r:id="rId25"/>
    <p:sldId id="302" r:id="rId26"/>
    <p:sldId id="324" r:id="rId27"/>
    <p:sldId id="323" r:id="rId28"/>
    <p:sldId id="325" r:id="rId29"/>
    <p:sldId id="326" r:id="rId30"/>
    <p:sldId id="327" r:id="rId31"/>
    <p:sldId id="322" r:id="rId32"/>
    <p:sldId id="328" r:id="rId33"/>
    <p:sldId id="329" r:id="rId34"/>
    <p:sldId id="344" r:id="rId35"/>
    <p:sldId id="330" r:id="rId36"/>
    <p:sldId id="334" r:id="rId37"/>
    <p:sldId id="333" r:id="rId38"/>
    <p:sldId id="332" r:id="rId39"/>
    <p:sldId id="331" r:id="rId40"/>
    <p:sldId id="335" r:id="rId41"/>
    <p:sldId id="338" r:id="rId42"/>
    <p:sldId id="336" r:id="rId43"/>
    <p:sldId id="337" r:id="rId44"/>
    <p:sldId id="339" r:id="rId45"/>
    <p:sldId id="340" r:id="rId46"/>
    <p:sldId id="343" r:id="rId47"/>
    <p:sldId id="342" r:id="rId48"/>
    <p:sldId id="341" r:id="rId49"/>
    <p:sldId id="309" r:id="rId50"/>
    <p:sldId id="310" r:id="rId51"/>
    <p:sldId id="345" r:id="rId52"/>
    <p:sldId id="346" r:id="rId53"/>
    <p:sldId id="347" r:id="rId54"/>
    <p:sldId id="312" r:id="rId55"/>
    <p:sldId id="290" r:id="rId56"/>
    <p:sldId id="268" r:id="rId57"/>
    <p:sldId id="314" r:id="rId58"/>
  </p:sldIdLst>
  <p:sldSz cx="6858000" cy="9906000" type="A4"/>
  <p:notesSz cx="6797675" cy="9928225"/>
  <p:defaultTextStyle>
    <a:defPPr>
      <a:defRPr lang="ru-RU"/>
    </a:defPPr>
    <a:lvl1pPr algn="l" rtl="0" fontAlgn="base">
      <a:spcBef>
        <a:spcPct val="0"/>
      </a:spcBef>
      <a:spcAft>
        <a:spcPct val="0"/>
      </a:spcAft>
      <a:defRPr kern="1200">
        <a:solidFill>
          <a:srgbClr val="FFFFFF"/>
        </a:solidFill>
        <a:latin typeface="Times New Roman" pitchFamily="18" charset="0"/>
        <a:ea typeface="+mn-ea"/>
        <a:cs typeface="Arial" charset="0"/>
      </a:defRPr>
    </a:lvl1pPr>
    <a:lvl2pPr marL="457200" algn="l" rtl="0" fontAlgn="base">
      <a:spcBef>
        <a:spcPct val="0"/>
      </a:spcBef>
      <a:spcAft>
        <a:spcPct val="0"/>
      </a:spcAft>
      <a:defRPr kern="1200">
        <a:solidFill>
          <a:srgbClr val="FFFFFF"/>
        </a:solidFill>
        <a:latin typeface="Times New Roman" pitchFamily="18" charset="0"/>
        <a:ea typeface="+mn-ea"/>
        <a:cs typeface="Arial" charset="0"/>
      </a:defRPr>
    </a:lvl2pPr>
    <a:lvl3pPr marL="914400" algn="l" rtl="0" fontAlgn="base">
      <a:spcBef>
        <a:spcPct val="0"/>
      </a:spcBef>
      <a:spcAft>
        <a:spcPct val="0"/>
      </a:spcAft>
      <a:defRPr kern="1200">
        <a:solidFill>
          <a:srgbClr val="FFFFFF"/>
        </a:solidFill>
        <a:latin typeface="Times New Roman" pitchFamily="18" charset="0"/>
        <a:ea typeface="+mn-ea"/>
        <a:cs typeface="Arial" charset="0"/>
      </a:defRPr>
    </a:lvl3pPr>
    <a:lvl4pPr marL="1371600" algn="l" rtl="0" fontAlgn="base">
      <a:spcBef>
        <a:spcPct val="0"/>
      </a:spcBef>
      <a:spcAft>
        <a:spcPct val="0"/>
      </a:spcAft>
      <a:defRPr kern="1200">
        <a:solidFill>
          <a:srgbClr val="FFFFFF"/>
        </a:solidFill>
        <a:latin typeface="Times New Roman" pitchFamily="18" charset="0"/>
        <a:ea typeface="+mn-ea"/>
        <a:cs typeface="Arial" charset="0"/>
      </a:defRPr>
    </a:lvl4pPr>
    <a:lvl5pPr marL="1828800" algn="l" rtl="0" fontAlgn="base">
      <a:spcBef>
        <a:spcPct val="0"/>
      </a:spcBef>
      <a:spcAft>
        <a:spcPct val="0"/>
      </a:spcAft>
      <a:defRPr kern="1200">
        <a:solidFill>
          <a:srgbClr val="FFFFFF"/>
        </a:solidFill>
        <a:latin typeface="Times New Roman" pitchFamily="18" charset="0"/>
        <a:ea typeface="+mn-ea"/>
        <a:cs typeface="Arial" charset="0"/>
      </a:defRPr>
    </a:lvl5pPr>
    <a:lvl6pPr marL="2286000" algn="l" defTabSz="914400" rtl="0" eaLnBrk="1" latinLnBrk="0" hangingPunct="1">
      <a:defRPr kern="1200">
        <a:solidFill>
          <a:srgbClr val="FFFFFF"/>
        </a:solidFill>
        <a:latin typeface="Times New Roman" pitchFamily="18" charset="0"/>
        <a:ea typeface="+mn-ea"/>
        <a:cs typeface="Arial" charset="0"/>
      </a:defRPr>
    </a:lvl6pPr>
    <a:lvl7pPr marL="2743200" algn="l" defTabSz="914400" rtl="0" eaLnBrk="1" latinLnBrk="0" hangingPunct="1">
      <a:defRPr kern="1200">
        <a:solidFill>
          <a:srgbClr val="FFFFFF"/>
        </a:solidFill>
        <a:latin typeface="Times New Roman" pitchFamily="18" charset="0"/>
        <a:ea typeface="+mn-ea"/>
        <a:cs typeface="Arial" charset="0"/>
      </a:defRPr>
    </a:lvl7pPr>
    <a:lvl8pPr marL="3200400" algn="l" defTabSz="914400" rtl="0" eaLnBrk="1" latinLnBrk="0" hangingPunct="1">
      <a:defRPr kern="1200">
        <a:solidFill>
          <a:srgbClr val="FFFFFF"/>
        </a:solidFill>
        <a:latin typeface="Times New Roman" pitchFamily="18" charset="0"/>
        <a:ea typeface="+mn-ea"/>
        <a:cs typeface="Arial" charset="0"/>
      </a:defRPr>
    </a:lvl8pPr>
    <a:lvl9pPr marL="3657600" algn="l" defTabSz="914400" rtl="0" eaLnBrk="1" latinLnBrk="0" hangingPunct="1">
      <a:defRPr kern="1200">
        <a:solidFill>
          <a:srgbClr val="FFFFFF"/>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9966"/>
    <a:srgbClr val="678BD3"/>
    <a:srgbClr val="FF99CC"/>
    <a:srgbClr val="E2AC00"/>
    <a:srgbClr val="66FF33"/>
    <a:srgbClr val="FF9999"/>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595" autoAdjust="0"/>
  </p:normalViewPr>
  <p:slideViewPr>
    <p:cSldViewPr snapToGrid="0">
      <p:cViewPr varScale="1">
        <p:scale>
          <a:sx n="74" d="100"/>
          <a:sy n="74" d="100"/>
        </p:scale>
        <p:origin x="-1614" y="-114"/>
      </p:cViewPr>
      <p:guideLst>
        <p:guide orient="horz" pos="3316"/>
        <p:guide pos="2176"/>
      </p:guideLst>
    </p:cSldViewPr>
  </p:slideViewPr>
  <p:outlineViewPr>
    <p:cViewPr>
      <p:scale>
        <a:sx n="33" d="100"/>
        <a:sy n="33" d="100"/>
      </p:scale>
      <p:origin x="0" y="145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autoTitleDeleted val="1"/>
    <c:view3D>
      <c:rotX val="20"/>
      <c:rotY val="40"/>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manualLayout>
          <c:layoutTarget val="inner"/>
          <c:xMode val="edge"/>
          <c:yMode val="edge"/>
          <c:x val="5.1143211669927274E-2"/>
          <c:y val="8.8115585711933744E-2"/>
          <c:w val="0.39284200352555515"/>
          <c:h val="0.52257891404503853"/>
        </c:manualLayout>
      </c:layout>
      <c:bar3DChart>
        <c:barDir val="col"/>
        <c:grouping val="stacked"/>
        <c:gapDepth val="71"/>
        <c:shape val="box"/>
        <c:axId val="31671040"/>
        <c:axId val="37208832"/>
        <c:axId val="0"/>
      </c:bar3DChart>
      <c:catAx>
        <c:axId val="31671040"/>
        <c:scaling>
          <c:orientation val="minMax"/>
        </c:scaling>
        <c:delete val="1"/>
        <c:axPos val="b"/>
        <c:numFmt formatCode="General" sourceLinked="1"/>
        <c:tickLblPos val="none"/>
        <c:crossAx val="37208832"/>
        <c:crosses val="autoZero"/>
        <c:auto val="1"/>
        <c:lblAlgn val="ctr"/>
        <c:lblOffset val="100"/>
      </c:catAx>
      <c:valAx>
        <c:axId val="37208832"/>
        <c:scaling>
          <c:orientation val="minMax"/>
        </c:scaling>
        <c:axPos val="l"/>
        <c:title>
          <c:tx>
            <c:rich>
              <a:bodyPr/>
              <a:lstStyle/>
              <a:p>
                <a:pPr>
                  <a:defRPr/>
                </a:pPr>
                <a:r>
                  <a:rPr lang="ru-RU" dirty="0" smtClean="0"/>
                  <a:t>Млн.руб.</a:t>
                </a:r>
                <a:endParaRPr lang="ru-RU" dirty="0"/>
              </a:p>
            </c:rich>
          </c:tx>
          <c:layout>
            <c:manualLayout>
              <c:xMode val="edge"/>
              <c:yMode val="edge"/>
              <c:x val="9.7144472984549471E-4"/>
              <c:y val="0.83534861600815458"/>
            </c:manualLayout>
          </c:layout>
        </c:title>
        <c:numFmt formatCode="General" sourceLinked="1"/>
        <c:tickLblPos val="nextTo"/>
        <c:spPr>
          <a:noFill/>
          <a:ln>
            <a:noFill/>
          </a:ln>
          <a:effectLst/>
        </c:spPr>
        <c:txPr>
          <a:bodyPr rot="-60000000" spcFirstLastPara="1" vertOverflow="ellipsis" vert="horz" wrap="square" anchor="ctr" anchorCtr="1"/>
          <a:lstStyle/>
          <a:p>
            <a:pPr>
              <a:defRPr sz="1026" b="0" i="0" u="none" strike="noStrike" kern="1200" baseline="0">
                <a:solidFill>
                  <a:schemeClr val="tx1">
                    <a:lumMod val="65000"/>
                    <a:lumOff val="35000"/>
                  </a:schemeClr>
                </a:solidFill>
                <a:latin typeface="+mn-lt"/>
                <a:ea typeface="+mn-ea"/>
                <a:cs typeface="+mn-cs"/>
              </a:defRPr>
            </a:pPr>
            <a:endParaRPr lang="ru-RU"/>
          </a:p>
        </c:txPr>
        <c:crossAx val="31671040"/>
        <c:crosses val="autoZero"/>
        <c:crossBetween val="between"/>
      </c:valAx>
      <c:spPr>
        <a:noFill/>
        <a:ln w="25400">
          <a:noFill/>
        </a:ln>
        <a:effectLst>
          <a:outerShdw dist="50800" dir="5400000" sx="81000" sy="81000" algn="ctr" rotWithShape="0">
            <a:srgbClr val="2B5481"/>
          </a:outerShdw>
        </a:effectLst>
      </c:spPr>
    </c:plotArea>
    <c:legend>
      <c:legendPos val="r"/>
      <c:layout>
        <c:manualLayout>
          <c:xMode val="edge"/>
          <c:yMode val="edge"/>
          <c:x val="0.54266307727233876"/>
          <c:y val="6.9433706942680917E-2"/>
          <c:w val="8.5021780872969202E-2"/>
          <c:h val="0.19317741923621989"/>
        </c:manualLayout>
      </c:layout>
    </c:legend>
    <c:plotVisOnly val="1"/>
    <c:dispBlanksAs val="gap"/>
  </c:chart>
  <c:spPr>
    <a:noFill/>
    <a:ln>
      <a:noFill/>
    </a:ln>
  </c:spPr>
  <c:txPr>
    <a:bodyPr/>
    <a:lstStyle/>
    <a:p>
      <a:pPr>
        <a:defRPr/>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7"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98308"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9"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90034375-4265-4F92-8C2E-4BD31668F427}"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5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2109788" y="744538"/>
            <a:ext cx="2578100" cy="3722687"/>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6262"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63"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8B770578-B43D-4FC2-BE5C-F8596EC03A21}"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a:ln/>
        </p:spPr>
      </p:sp>
      <p:sp>
        <p:nvSpPr>
          <p:cNvPr id="30722" name="Заметки 2"/>
          <p:cNvSpPr>
            <a:spLocks noGrp="1"/>
          </p:cNvSpPr>
          <p:nvPr>
            <p:ph type="body" idx="1"/>
          </p:nvPr>
        </p:nvSpPr>
        <p:spPr>
          <a:noFill/>
        </p:spPr>
        <p:txBody>
          <a:bodyPr/>
          <a:lstStyle/>
          <a:p>
            <a:endParaRPr lang="ru-RU" smtClean="0"/>
          </a:p>
        </p:txBody>
      </p:sp>
      <p:sp>
        <p:nvSpPr>
          <p:cNvPr id="30723" name="Номер слайда 5"/>
          <p:cNvSpPr>
            <a:spLocks noGrp="1"/>
          </p:cNvSpPr>
          <p:nvPr>
            <p:ph type="sldNum" sz="quarter" idx="5"/>
          </p:nvPr>
        </p:nvSpPr>
        <p:spPr>
          <a:noFill/>
          <a:ln>
            <a:miter lim="800000"/>
            <a:headEnd/>
            <a:tailEnd/>
          </a:ln>
        </p:spPr>
        <p:txBody>
          <a:bodyPr/>
          <a:lstStyle/>
          <a:p>
            <a:fld id="{FDC4C58E-3701-48AE-9BAC-897671F8CED2}"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p:spPr>
        <p:txBody>
          <a:bodyPr/>
          <a:lstStyle/>
          <a:p>
            <a:pPr eaLnBrk="1" hangingPunct="1"/>
            <a:endParaRPr lang="ru-RU" smtClean="0"/>
          </a:p>
        </p:txBody>
      </p:sp>
      <p:sp>
        <p:nvSpPr>
          <p:cNvPr id="8195" name="Номер слайда 4"/>
          <p:cNvSpPr>
            <a:spLocks noGrp="1"/>
          </p:cNvSpPr>
          <p:nvPr>
            <p:ph type="sldNum" sz="quarter" idx="5"/>
          </p:nvPr>
        </p:nvSpPr>
        <p:spPr>
          <a:noFill/>
          <a:ln>
            <a:miter lim="800000"/>
            <a:headEnd/>
            <a:tailEnd/>
          </a:ln>
        </p:spPr>
        <p:txBody>
          <a:bodyPr/>
          <a:lstStyle/>
          <a:p>
            <a:fld id="{F45F6A04-D41D-48BF-BC64-B940B11B8858}"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Образ слайда 1"/>
          <p:cNvSpPr>
            <a:spLocks noGrp="1" noRot="1" noChangeAspect="1" noTextEdit="1"/>
          </p:cNvSpPr>
          <p:nvPr>
            <p:ph type="sldImg"/>
          </p:nvPr>
        </p:nvSpPr>
        <p:spPr>
          <a:ln/>
        </p:spPr>
      </p:sp>
      <p:sp>
        <p:nvSpPr>
          <p:cNvPr id="10242" name="Заметки 2"/>
          <p:cNvSpPr>
            <a:spLocks noGrp="1"/>
          </p:cNvSpPr>
          <p:nvPr>
            <p:ph type="body" idx="1"/>
          </p:nvPr>
        </p:nvSpPr>
        <p:spPr>
          <a:noFill/>
        </p:spPr>
        <p:txBody>
          <a:bodyPr/>
          <a:lstStyle/>
          <a:p>
            <a:endParaRPr lang="ru-RU" smtClean="0"/>
          </a:p>
        </p:txBody>
      </p:sp>
      <p:sp>
        <p:nvSpPr>
          <p:cNvPr id="10243" name="Номер слайда 5"/>
          <p:cNvSpPr>
            <a:spLocks noGrp="1"/>
          </p:cNvSpPr>
          <p:nvPr>
            <p:ph type="sldNum" sz="quarter" idx="5"/>
          </p:nvPr>
        </p:nvSpPr>
        <p:spPr>
          <a:noFill/>
          <a:ln>
            <a:miter lim="800000"/>
            <a:headEnd/>
            <a:tailEnd/>
          </a:ln>
        </p:spPr>
        <p:txBody>
          <a:bodyPr/>
          <a:lstStyle/>
          <a:p>
            <a:fld id="{D4CD949E-5F3C-45E6-A3C7-B9943B17C3EF}"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a:ln/>
        </p:spPr>
      </p:sp>
      <p:sp>
        <p:nvSpPr>
          <p:cNvPr id="12290" name="Заметки 2"/>
          <p:cNvSpPr>
            <a:spLocks noGrp="1"/>
          </p:cNvSpPr>
          <p:nvPr>
            <p:ph type="body" idx="1"/>
          </p:nvPr>
        </p:nvSpPr>
        <p:spPr>
          <a:noFill/>
        </p:spPr>
        <p:txBody>
          <a:bodyPr/>
          <a:lstStyle/>
          <a:p>
            <a:endParaRPr lang="ru-RU" smtClean="0"/>
          </a:p>
        </p:txBody>
      </p:sp>
      <p:sp>
        <p:nvSpPr>
          <p:cNvPr id="12291" name="Номер слайда 5"/>
          <p:cNvSpPr>
            <a:spLocks noGrp="1"/>
          </p:cNvSpPr>
          <p:nvPr>
            <p:ph type="sldNum" sz="quarter" idx="5"/>
          </p:nvPr>
        </p:nvSpPr>
        <p:spPr>
          <a:noFill/>
          <a:ln>
            <a:miter lim="800000"/>
            <a:headEnd/>
            <a:tailEnd/>
          </a:ln>
        </p:spPr>
        <p:txBody>
          <a:bodyPr/>
          <a:lstStyle/>
          <a:p>
            <a:fld id="{8922CFAB-4593-40A8-9943-45AEE7194B93}"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p:spPr>
        <p:txBody>
          <a:bodyPr/>
          <a:lstStyle/>
          <a:p>
            <a:pPr eaLnBrk="1" hangingPunct="1"/>
            <a:endParaRPr lang="ru-RU" smtClean="0"/>
          </a:p>
        </p:txBody>
      </p:sp>
      <p:sp>
        <p:nvSpPr>
          <p:cNvPr id="14339" name="Номер слайда 4"/>
          <p:cNvSpPr>
            <a:spLocks noGrp="1"/>
          </p:cNvSpPr>
          <p:nvPr>
            <p:ph type="sldNum" sz="quarter" idx="5"/>
          </p:nvPr>
        </p:nvSpPr>
        <p:spPr>
          <a:noFill/>
          <a:ln>
            <a:miter lim="800000"/>
            <a:headEnd/>
            <a:tailEnd/>
          </a:ln>
        </p:spPr>
        <p:txBody>
          <a:bodyPr/>
          <a:lstStyle/>
          <a:p>
            <a:fld id="{92012C23-18CC-484D-8E6C-788F1775BA62}"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noTextEdit="1"/>
          </p:cNvSpPr>
          <p:nvPr>
            <p:ph type="sldImg"/>
          </p:nvPr>
        </p:nvSpPr>
        <p:spPr>
          <a:ln/>
        </p:spPr>
      </p:sp>
      <p:sp>
        <p:nvSpPr>
          <p:cNvPr id="26626" name="Заметки 2"/>
          <p:cNvSpPr>
            <a:spLocks noGrp="1"/>
          </p:cNvSpPr>
          <p:nvPr>
            <p:ph type="body" idx="1"/>
          </p:nvPr>
        </p:nvSpPr>
        <p:spPr>
          <a:noFill/>
        </p:spPr>
        <p:txBody>
          <a:bodyPr/>
          <a:lstStyle/>
          <a:p>
            <a:endParaRPr lang="ru-RU" smtClean="0"/>
          </a:p>
        </p:txBody>
      </p:sp>
      <p:sp>
        <p:nvSpPr>
          <p:cNvPr id="26627" name="Номер слайда 5"/>
          <p:cNvSpPr>
            <a:spLocks noGrp="1"/>
          </p:cNvSpPr>
          <p:nvPr>
            <p:ph type="sldNum" sz="quarter" idx="5"/>
          </p:nvPr>
        </p:nvSpPr>
        <p:spPr>
          <a:noFill/>
          <a:ln>
            <a:miter lim="800000"/>
            <a:headEnd/>
            <a:tailEnd/>
          </a:ln>
        </p:spPr>
        <p:txBody>
          <a:bodyPr/>
          <a:lstStyle/>
          <a:p>
            <a:fld id="{6A2C05A4-9BBB-44AD-9CBF-5F338819002D}" type="slidenum">
              <a:rPr lang="ru-RU" smtClean="0"/>
              <a:pPr/>
              <a:t>15</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a:ln/>
        </p:spPr>
      </p:sp>
      <p:sp>
        <p:nvSpPr>
          <p:cNvPr id="31746" name="Заметки 2"/>
          <p:cNvSpPr>
            <a:spLocks noGrp="1"/>
          </p:cNvSpPr>
          <p:nvPr>
            <p:ph type="body" idx="1"/>
          </p:nvPr>
        </p:nvSpPr>
        <p:spPr>
          <a:noFill/>
        </p:spPr>
        <p:txBody>
          <a:bodyPr/>
          <a:lstStyle/>
          <a:p>
            <a:endParaRPr lang="ru-RU" smtClean="0"/>
          </a:p>
        </p:txBody>
      </p:sp>
      <p:sp>
        <p:nvSpPr>
          <p:cNvPr id="31747" name="Номер слайда 5"/>
          <p:cNvSpPr>
            <a:spLocks noGrp="1"/>
          </p:cNvSpPr>
          <p:nvPr>
            <p:ph type="sldNum" sz="quarter" idx="5"/>
          </p:nvPr>
        </p:nvSpPr>
        <p:spPr>
          <a:noFill/>
          <a:ln>
            <a:miter lim="800000"/>
            <a:headEnd/>
            <a:tailEnd/>
          </a:ln>
        </p:spPr>
        <p:txBody>
          <a:bodyPr/>
          <a:lstStyle/>
          <a:p>
            <a:fld id="{992498EA-C182-496B-A245-08C26FD26408}" type="slidenum">
              <a:rPr lang="ru-RU" smtClean="0"/>
              <a:pPr/>
              <a:t>18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a:ln/>
        </p:spPr>
      </p:sp>
      <p:sp>
        <p:nvSpPr>
          <p:cNvPr id="50178" name="Заметки 2"/>
          <p:cNvSpPr>
            <a:spLocks noGrp="1"/>
          </p:cNvSpPr>
          <p:nvPr>
            <p:ph type="body" idx="1"/>
          </p:nvPr>
        </p:nvSpPr>
        <p:spPr>
          <a:noFill/>
        </p:spPr>
        <p:txBody>
          <a:bodyPr/>
          <a:lstStyle/>
          <a:p>
            <a:endParaRPr lang="ru-RU" smtClean="0"/>
          </a:p>
        </p:txBody>
      </p:sp>
      <p:sp>
        <p:nvSpPr>
          <p:cNvPr id="50179" name="Номер слайда 5"/>
          <p:cNvSpPr>
            <a:spLocks noGrp="1"/>
          </p:cNvSpPr>
          <p:nvPr>
            <p:ph type="sldNum" sz="quarter" idx="5"/>
          </p:nvPr>
        </p:nvSpPr>
        <p:spPr>
          <a:noFill/>
          <a:ln>
            <a:miter lim="800000"/>
            <a:headEnd/>
            <a:tailEnd/>
          </a:ln>
        </p:spPr>
        <p:txBody>
          <a:bodyPr/>
          <a:lstStyle/>
          <a:p>
            <a:fld id="{7FE6F8AB-9F3B-4AFE-9094-BB0B9378A193}" type="slidenum">
              <a:rPr lang="ru-RU" smtClean="0"/>
              <a:pPr/>
              <a:t>35</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p:cNvSpPr>
          <p:nvPr>
            <p:ph type="sldImg"/>
          </p:nvPr>
        </p:nvSpPr>
        <p:spPr>
          <a:ln/>
        </p:spPr>
      </p:sp>
      <p:sp>
        <p:nvSpPr>
          <p:cNvPr id="68610" name="Заметки 2"/>
          <p:cNvSpPr>
            <a:spLocks noGrp="1"/>
          </p:cNvSpPr>
          <p:nvPr>
            <p:ph type="body" idx="1"/>
          </p:nvPr>
        </p:nvSpPr>
        <p:spPr>
          <a:noFill/>
        </p:spPr>
        <p:txBody>
          <a:bodyPr/>
          <a:lstStyle/>
          <a:p>
            <a:endParaRPr lang="ru-RU" smtClean="0"/>
          </a:p>
        </p:txBody>
      </p:sp>
      <p:sp>
        <p:nvSpPr>
          <p:cNvPr id="68611" name="Номер слайда 3"/>
          <p:cNvSpPr>
            <a:spLocks noGrp="1"/>
          </p:cNvSpPr>
          <p:nvPr>
            <p:ph type="sldNum" sz="quarter" idx="5"/>
          </p:nvPr>
        </p:nvSpPr>
        <p:spPr>
          <a:noFill/>
          <a:ln>
            <a:miter lim="800000"/>
            <a:headEnd/>
            <a:tailEnd/>
          </a:ln>
        </p:spPr>
        <p:txBody>
          <a:bodyPr/>
          <a:lstStyle/>
          <a:p>
            <a:fld id="{CADB014E-D7C8-4527-A770-14483D1DD515}" type="slidenum">
              <a:rPr lang="ru-RU" smtClean="0"/>
              <a:pPr/>
              <a:t>52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514350" y="2421467"/>
            <a:ext cx="5829300" cy="2641600"/>
          </a:xfrm>
        </p:spPr>
        <p:txBody>
          <a:bodyPr/>
          <a:lstStyle>
            <a:lvl1pPr>
              <a:defRPr/>
            </a:lvl1pPr>
          </a:lstStyle>
          <a:p>
            <a:pPr lvl="0"/>
            <a:r>
              <a:rPr lang="ru-RU" noProof="0" smtClean="0"/>
              <a:t>Образец заголовка</a:t>
            </a:r>
          </a:p>
        </p:txBody>
      </p:sp>
      <p:sp>
        <p:nvSpPr>
          <p:cNvPr id="165891" name="Rectangle 3"/>
          <p:cNvSpPr>
            <a:spLocks noGrp="1" noChangeArrowheads="1"/>
          </p:cNvSpPr>
          <p:nvPr>
            <p:ph type="subTitle" sz="quarter" idx="1"/>
          </p:nvPr>
        </p:nvSpPr>
        <p:spPr>
          <a:xfrm>
            <a:off x="1028700" y="5613400"/>
            <a:ext cx="4800600" cy="2531533"/>
          </a:xfrm>
        </p:spPr>
        <p:txBody>
          <a:bodyPr/>
          <a:lstStyle>
            <a:lvl1pPr marL="0" indent="0" algn="ctr">
              <a:buFont typeface="Wingdings" panose="05000000000000000000"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fld id="{CDC9F0EE-1332-4386-B32D-DF12FC23B5AF}" type="datetime1">
              <a:rPr lang="ru-RU"/>
              <a:pPr>
                <a:defRPr/>
              </a:pPr>
              <a:t>11.04.2016</a:t>
            </a:fld>
            <a:endParaRPr lang="ru-RU"/>
          </a:p>
        </p:txBody>
      </p:sp>
      <p:sp>
        <p:nvSpPr>
          <p:cNvPr id="5" name="Rectangle 5"/>
          <p:cNvSpPr>
            <a:spLocks noGrp="1" noChangeArrowheads="1"/>
          </p:cNvSpPr>
          <p:nvPr>
            <p:ph type="ftr" sz="quarter" idx="11"/>
          </p:nvPr>
        </p:nvSpPr>
        <p:spPr/>
        <p:txBody>
          <a:bodyPr/>
          <a:lstStyle>
            <a:lvl1pPr>
              <a:defRPr/>
            </a:lvl1pPr>
          </a:lstStyle>
          <a:p>
            <a:r>
              <a:rPr lang="ru-RU"/>
              <a:t>11</a:t>
            </a:r>
          </a:p>
        </p:txBody>
      </p:sp>
      <p:sp>
        <p:nvSpPr>
          <p:cNvPr id="6" name="Rectangle 6"/>
          <p:cNvSpPr>
            <a:spLocks noGrp="1" noChangeArrowheads="1"/>
          </p:cNvSpPr>
          <p:nvPr>
            <p:ph type="sldNum" sz="quarter" idx="12"/>
          </p:nvPr>
        </p:nvSpPr>
        <p:spPr/>
        <p:txBody>
          <a:bodyPr/>
          <a:lstStyle>
            <a:lvl1pPr>
              <a:defRPr/>
            </a:lvl1pPr>
          </a:lstStyle>
          <a:p>
            <a:pPr>
              <a:defRPr/>
            </a:pPr>
            <a:fld id="{B7B98983-E671-424D-80D3-A7F6D864C535}" type="slidenum">
              <a:rPr lang="ru-RU"/>
              <a:pPr>
                <a:defRPr/>
              </a:pPr>
              <a:t>‹#›</a:t>
            </a:fld>
            <a:endParaRPr lang="ru-RU"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5C2FF"/>
            </a:gs>
            <a:gs pos="39999">
              <a:srgbClr val="85C2FF"/>
            </a:gs>
            <a:gs pos="70000">
              <a:srgbClr val="C4D6EB"/>
            </a:gs>
            <a:gs pos="100000">
              <a:srgbClr val="5E9EFF"/>
            </a:gs>
          </a:gsLst>
          <a:lin ang="5400000"/>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342900" y="550863"/>
            <a:ext cx="6172200" cy="19812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4867" name="Rectangle 3"/>
          <p:cNvSpPr>
            <a:spLocks noGrp="1" noChangeArrowheads="1"/>
          </p:cNvSpPr>
          <p:nvPr>
            <p:ph type="body" idx="1"/>
          </p:nvPr>
        </p:nvSpPr>
        <p:spPr bwMode="auto">
          <a:xfrm>
            <a:off x="342900" y="2862263"/>
            <a:ext cx="6172200" cy="59436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Rectangle 4"/>
          <p:cNvSpPr>
            <a:spLocks noGrp="1" noChangeArrowheads="1"/>
          </p:cNvSpPr>
          <p:nvPr>
            <p:ph type="dt" sz="quarter" idx="2"/>
          </p:nvPr>
        </p:nvSpPr>
        <p:spPr bwMode="auto">
          <a:xfrm>
            <a:off x="342900" y="9020175"/>
            <a:ext cx="1600200" cy="688975"/>
          </a:xfrm>
          <a:prstGeom prst="rect">
            <a:avLst/>
          </a:prstGeom>
          <a:ex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defRPr/>
            </a:pPr>
            <a:fld id="{3DACF78B-370A-453F-A33F-3E46F29570FB}" type="datetime1">
              <a:rPr lang="ru-RU"/>
              <a:pPr>
                <a:defRPr/>
              </a:pPr>
              <a:t>11.04.2016</a:t>
            </a:fld>
            <a:endParaRPr lang="ru-RU"/>
          </a:p>
        </p:txBody>
      </p:sp>
      <p:sp>
        <p:nvSpPr>
          <p:cNvPr id="8" name="Rectangle 5"/>
          <p:cNvSpPr>
            <a:spLocks noGrp="1" noChangeArrowheads="1"/>
          </p:cNvSpPr>
          <p:nvPr>
            <p:ph type="ftr" sz="quarter" idx="3"/>
          </p:nvPr>
        </p:nvSpPr>
        <p:spPr bwMode="auto">
          <a:xfrm>
            <a:off x="2343150" y="9020175"/>
            <a:ext cx="2171700" cy="688975"/>
          </a:xfrm>
          <a:prstGeom prst="rect">
            <a:avLst/>
          </a:prstGeom>
          <a:ex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defRPr>
            </a:lvl1pPr>
          </a:lstStyle>
          <a:p>
            <a:r>
              <a:rPr lang="ru-RU"/>
              <a:t>11</a:t>
            </a:r>
          </a:p>
        </p:txBody>
      </p:sp>
      <p:sp>
        <p:nvSpPr>
          <p:cNvPr id="9" name="Rectangle 6"/>
          <p:cNvSpPr>
            <a:spLocks noGrp="1" noChangeArrowheads="1"/>
          </p:cNvSpPr>
          <p:nvPr>
            <p:ph type="sldNum" sz="quarter" idx="4"/>
          </p:nvPr>
        </p:nvSpPr>
        <p:spPr bwMode="auto">
          <a:xfrm>
            <a:off x="4914900" y="9020175"/>
            <a:ext cx="1600200" cy="688975"/>
          </a:xfrm>
          <a:prstGeom prst="rect">
            <a:avLst/>
          </a:prstGeom>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3FEC3A6C-A726-4ABB-A196-CD81EDCB90BC}"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816" r:id="rId1"/>
  </p:sldLayoutIdLst>
  <p:transition spd="slow"/>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Arial" charset="0"/>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Arial" charset="0"/>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jpe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package" Target="../embeddings/_____Microsoft_Office_Excel8111.xlsx"/><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2" Type="http://schemas.openxmlformats.org/officeDocument/2006/relationships/hyperlink" Target="mailto:fd@adm-serov.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clrChange>
              <a:clrFrom>
                <a:srgbClr val="9BA0A3"/>
              </a:clrFrom>
              <a:clrTo>
                <a:srgbClr val="9BA0A3">
                  <a:alpha val="0"/>
                </a:srgbClr>
              </a:clrTo>
            </a:clrChange>
            <a:extLst>
              <a:ext uri="{28A0092B-C50C-407E-A947-70E740481C1C}"/>
            </a:extLst>
          </a:blip>
          <a:srcRect/>
          <a:stretch>
            <a:fillRect/>
          </a:stretch>
        </p:blipFill>
        <p:spPr bwMode="auto">
          <a:xfrm>
            <a:off x="1033596" y="1011335"/>
            <a:ext cx="1820439" cy="2286047"/>
          </a:xfrm>
          <a:prstGeom prst="rect">
            <a:avLst/>
          </a:prstGeom>
          <a:ln>
            <a:noFill/>
          </a:ln>
          <a:effectLst>
            <a:glow rad="228600">
              <a:schemeClr val="accent5">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pic>
        <p:nvPicPr>
          <p:cNvPr id="11268" name="Picture 9"/>
          <p:cNvPicPr>
            <a:picLocks noChangeAspect="1" noChangeArrowheads="1"/>
          </p:cNvPicPr>
          <p:nvPr/>
        </p:nvPicPr>
        <p:blipFill>
          <a:blip r:embed="rId4" cstate="print">
            <a:clrChange>
              <a:clrFrom>
                <a:srgbClr val="1D303F"/>
              </a:clrFrom>
              <a:clrTo>
                <a:srgbClr val="1D303F">
                  <a:alpha val="0"/>
                </a:srgbClr>
              </a:clrTo>
            </a:clrChange>
            <a:extLst>
              <a:ext uri="{28A0092B-C50C-407E-A947-70E740481C1C}"/>
            </a:extLst>
          </a:blip>
          <a:srcRect/>
          <a:stretch>
            <a:fillRect/>
          </a:stretch>
        </p:blipFill>
        <p:spPr bwMode="auto">
          <a:xfrm>
            <a:off x="3934691" y="1035688"/>
            <a:ext cx="1759527" cy="2317112"/>
          </a:xfrm>
          <a:prstGeom prst="rect">
            <a:avLst/>
          </a:prstGeom>
          <a:ln>
            <a:noFill/>
          </a:ln>
          <a:effectLst>
            <a:glow rad="228600">
              <a:schemeClr val="accent1">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sp>
        <p:nvSpPr>
          <p:cNvPr id="11270" name="WordArt 21"/>
          <p:cNvSpPr>
            <a:spLocks noChangeArrowheads="1" noChangeShapeType="1" noTextEdit="1"/>
          </p:cNvSpPr>
          <p:nvPr/>
        </p:nvSpPr>
        <p:spPr bwMode="auto">
          <a:xfrm>
            <a:off x="586887" y="3476272"/>
            <a:ext cx="5380892" cy="1678517"/>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fromWordArt="1">
            <a:prstTxWarp prst="textPlain">
              <a:avLst>
                <a:gd name="adj" fmla="val 50000"/>
              </a:avLst>
            </a:prstTxWarp>
          </a:bodyPr>
          <a:lstStyle/>
          <a:p>
            <a:pPr algn="ctr">
              <a:defRPr/>
            </a:pPr>
            <a:endParaRPr lang="ru-RU" sz="4400" b="1" kern="10" dirty="0">
              <a:ln w="12700">
                <a:solidFill>
                  <a:srgbClr val="FF3300"/>
                </a:solidFill>
                <a:round/>
                <a:headEnd/>
                <a:tailEnd/>
              </a:ln>
              <a:solidFill>
                <a:srgbClr val="0033CC">
                  <a:alpha val="98038"/>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11271" name="Text Box 22"/>
          <p:cNvSpPr txBox="1">
            <a:spLocks noChangeArrowheads="1"/>
          </p:cNvSpPr>
          <p:nvPr/>
        </p:nvSpPr>
        <p:spPr bwMode="auto">
          <a:xfrm>
            <a:off x="424895" y="0"/>
            <a:ext cx="6111753" cy="707886"/>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a:defRPr/>
            </a:pPr>
            <a:r>
              <a:rPr lang="ru-RU" sz="2000" b="1" dirty="0" smtClean="0">
                <a:cs typeface="Arial" panose="020B0604020202020204" pitchFamily="34" charset="0"/>
              </a:rPr>
              <a:t>Финансовое управление администрации Серовского городского округа</a:t>
            </a:r>
          </a:p>
        </p:txBody>
      </p:sp>
      <p:pic>
        <p:nvPicPr>
          <p:cNvPr id="5129" name="Picture 25" descr="1 (15)"/>
          <p:cNvPicPr>
            <a:picLocks noChangeAspect="1" noChangeArrowheads="1"/>
          </p:cNvPicPr>
          <p:nvPr/>
        </p:nvPicPr>
        <p:blipFill>
          <a:blip r:embed="rId5"/>
          <a:srcRect/>
          <a:stretch>
            <a:fillRect/>
          </a:stretch>
        </p:blipFill>
        <p:spPr bwMode="auto">
          <a:xfrm>
            <a:off x="-9390063" y="-12877800"/>
            <a:ext cx="2117725" cy="2944812"/>
          </a:xfrm>
          <a:prstGeom prst="rect">
            <a:avLst/>
          </a:prstGeom>
          <a:noFill/>
          <a:ln w="9525">
            <a:noFill/>
            <a:miter lim="800000"/>
            <a:headEnd/>
            <a:tailEnd/>
          </a:ln>
        </p:spPr>
      </p:pic>
      <p:sp>
        <p:nvSpPr>
          <p:cNvPr id="11" name="Text Box 22"/>
          <p:cNvSpPr txBox="1">
            <a:spLocks noChangeArrowheads="1"/>
          </p:cNvSpPr>
          <p:nvPr/>
        </p:nvSpPr>
        <p:spPr bwMode="auto">
          <a:xfrm>
            <a:off x="2479431" y="8410930"/>
            <a:ext cx="1641963" cy="584775"/>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p>
            <a:pPr algn="ctr" eaLnBrk="0" hangingPunct="0">
              <a:defRPr/>
            </a:pPr>
            <a:r>
              <a:rPr lang="ru-RU" sz="1600" b="1" dirty="0">
                <a:solidFill>
                  <a:schemeClr val="bg1"/>
                </a:solidFill>
              </a:rPr>
              <a:t>2016 год                            г. Серов</a:t>
            </a:r>
          </a:p>
        </p:txBody>
      </p:sp>
      <p:sp>
        <p:nvSpPr>
          <p:cNvPr id="5133" name="Заголовок 11"/>
          <p:cNvSpPr>
            <a:spLocks noGrp="1"/>
          </p:cNvSpPr>
          <p:nvPr>
            <p:ph type="ctrTitle" sz="quarter"/>
          </p:nvPr>
        </p:nvSpPr>
        <p:spPr>
          <a:xfrm>
            <a:off x="471488" y="5464175"/>
            <a:ext cx="5829300" cy="909638"/>
          </a:xfrm>
        </p:spPr>
        <p:txBody>
          <a:bodyPr/>
          <a:lstStyle/>
          <a:p>
            <a:r>
              <a:rPr lang="ru-RU" sz="2400" b="1" smtClean="0">
                <a:solidFill>
                  <a:srgbClr val="002060"/>
                </a:solidFill>
                <a:effectLst/>
                <a:latin typeface="Times New Roman" pitchFamily="18" charset="0"/>
                <a:cs typeface="Times New Roman" pitchFamily="18" charset="0"/>
              </a:rPr>
              <a:t>«О бюджете Серовского городского округа на 2016 год»</a:t>
            </a:r>
          </a:p>
        </p:txBody>
      </p:sp>
      <p:sp>
        <p:nvSpPr>
          <p:cNvPr id="15" name="Text Box 22"/>
          <p:cNvSpPr txBox="1">
            <a:spLocks noChangeArrowheads="1"/>
          </p:cNvSpPr>
          <p:nvPr/>
        </p:nvSpPr>
        <p:spPr bwMode="auto">
          <a:xfrm>
            <a:off x="4239492" y="6951392"/>
            <a:ext cx="2439866" cy="738664"/>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p>
            <a:pPr algn="ctr" eaLnBrk="0" hangingPunct="0">
              <a:defRPr/>
            </a:pPr>
            <a:r>
              <a:rPr lang="ru-RU" sz="1400" dirty="0">
                <a:solidFill>
                  <a:schemeClr val="bg1"/>
                </a:solidFill>
              </a:rPr>
              <a:t>Решение Думы Серовского городского округа  от  15.12.2015г.  № 313</a:t>
            </a:r>
          </a:p>
        </p:txBody>
      </p:sp>
      <p:sp>
        <p:nvSpPr>
          <p:cNvPr id="16" name="Прямоугольник 15"/>
          <p:cNvSpPr/>
          <p:nvPr/>
        </p:nvSpPr>
        <p:spPr>
          <a:xfrm>
            <a:off x="0" y="3543105"/>
            <a:ext cx="6858000" cy="1569660"/>
          </a:xfrm>
          <a:prstGeom prst="rect">
            <a:avLst/>
          </a:prstGeom>
          <a:noFill/>
        </p:spPr>
        <p:txBody>
          <a:bodyPr>
            <a:spAutoFit/>
          </a:bodyPr>
          <a:lstStyle/>
          <a:p>
            <a:pPr algn="ctr">
              <a:defRPr/>
            </a:pPr>
            <a:r>
              <a:rPr lang="ru-RU" sz="4800" b="1" dirty="0">
                <a:ln w="1905"/>
                <a:solidFill>
                  <a:srgbClr val="002060"/>
                </a:solidFill>
                <a:effectLst>
                  <a:innerShdw blurRad="69850" dist="43180" dir="5400000">
                    <a:srgbClr val="000000">
                      <a:alpha val="65000"/>
                    </a:srgbClr>
                  </a:innerShdw>
                </a:effectLst>
              </a:rPr>
              <a:t>БЮДЖЕТ </a:t>
            </a:r>
          </a:p>
          <a:p>
            <a:pPr algn="ctr">
              <a:defRPr/>
            </a:pPr>
            <a:r>
              <a:rPr lang="ru-RU" sz="4800" b="1" dirty="0">
                <a:ln w="1905"/>
                <a:solidFill>
                  <a:srgbClr val="002060"/>
                </a:solidFill>
                <a:effectLst>
                  <a:innerShdw blurRad="69850" dist="43180" dir="5400000">
                    <a:srgbClr val="000000">
                      <a:alpha val="65000"/>
                    </a:srgbClr>
                  </a:innerShdw>
                </a:effectLst>
              </a:rPr>
              <a:t>ДЛЯ ГРАЖДАН</a:t>
            </a:r>
          </a:p>
        </p:txBody>
      </p:sp>
    </p:spTree>
  </p:cSld>
  <p:clrMapOvr>
    <a:masterClrMapping/>
  </p:clrMapOvr>
  <p:transition spd="slow"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500"/>
                                        <p:tgtEl>
                                          <p:spTgt spid="11266"/>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wheel(1)">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4704556" y="4704556"/>
            <a:ext cx="9906000" cy="4968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a:defRPr/>
            </a:pPr>
            <a:r>
              <a:rPr lang="ru-RU" sz="2000" b="1" dirty="0" smtClean="0">
                <a:latin typeface="Times New Roman" pitchFamily="18" charset="0"/>
                <a:cs typeface="Times New Roman" pitchFamily="18" charset="0"/>
              </a:rPr>
              <a:t>Доходы  и  расходы бюджета Серовского городского округа в 2016 году</a:t>
            </a:r>
            <a:endParaRPr lang="ru-RU" sz="2000" b="1" dirty="0">
              <a:latin typeface="Times New Roman" pitchFamily="18" charset="0"/>
              <a:cs typeface="Times New Roman" pitchFamily="18" charset="0"/>
            </a:endParaRPr>
          </a:p>
        </p:txBody>
      </p:sp>
      <p:graphicFrame>
        <p:nvGraphicFramePr>
          <p:cNvPr id="20482" name="Диаграмма 4"/>
          <p:cNvGraphicFramePr>
            <a:graphicFrameLocks/>
          </p:cNvGraphicFramePr>
          <p:nvPr/>
        </p:nvGraphicFramePr>
        <p:xfrm>
          <a:off x="676275" y="-50800"/>
          <a:ext cx="5930900" cy="5054600"/>
        </p:xfrm>
        <a:graphic>
          <a:graphicData uri="http://schemas.openxmlformats.org/presentationml/2006/ole">
            <p:oleObj spid="_x0000_s20482" r:id="rId3" imgW="5931922" imgH="5054022" progId="Excel.Chart.8">
              <p:embed/>
            </p:oleObj>
          </a:graphicData>
        </a:graphic>
      </p:graphicFrame>
      <p:graphicFrame>
        <p:nvGraphicFramePr>
          <p:cNvPr id="20483" name="Диаграмма 5"/>
          <p:cNvGraphicFramePr>
            <a:graphicFrameLocks/>
          </p:cNvGraphicFramePr>
          <p:nvPr/>
        </p:nvGraphicFramePr>
        <p:xfrm>
          <a:off x="604838" y="5129213"/>
          <a:ext cx="6253162" cy="4621212"/>
        </p:xfrm>
        <a:graphic>
          <a:graphicData uri="http://schemas.openxmlformats.org/presentationml/2006/ole">
            <p:oleObj spid="_x0000_s20483" name="Диаграмма" r:id="rId4" imgW="6257841" imgH="4629042" progId="Excel.Chart.8">
              <p:embed/>
            </p:oleObj>
          </a:graphicData>
        </a:graphic>
      </p:graphicFrame>
      <p:sp>
        <p:nvSpPr>
          <p:cNvPr id="7" name="Прямоугольник 6"/>
          <p:cNvSpPr/>
          <p:nvPr/>
        </p:nvSpPr>
        <p:spPr>
          <a:xfrm>
            <a:off x="1129553" y="4596746"/>
            <a:ext cx="4933516" cy="666849"/>
          </a:xfrm>
          <a:prstGeom prst="rect">
            <a:avLst/>
          </a:prstGeom>
          <a:noFill/>
          <a:ln>
            <a:noFill/>
          </a:ln>
        </p:spPr>
        <p:style>
          <a:lnRef idx="1">
            <a:schemeClr val="dk1"/>
          </a:lnRef>
          <a:fillRef idx="2">
            <a:schemeClr val="dk1"/>
          </a:fillRef>
          <a:effectRef idx="1">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ru-RU" sz="2000" dirty="0" smtClean="0">
                <a:ln w="12700">
                  <a:solidFill>
                    <a:schemeClr val="tx2">
                      <a:satMod val="155000"/>
                    </a:schemeClr>
                  </a:solidFill>
                  <a:prstDash val="solid"/>
                </a:ln>
                <a:noFill/>
                <a:latin typeface="Times New Roman" pitchFamily="18" charset="0"/>
                <a:cs typeface="Times New Roman" pitchFamily="18" charset="0"/>
              </a:rPr>
              <a:t>          </a:t>
            </a:r>
            <a:r>
              <a:rPr lang="ru-RU" sz="2000" dirty="0" smtClean="0">
                <a:ln w="12700">
                  <a:solidFill>
                    <a:srgbClr val="000000"/>
                  </a:solidFill>
                  <a:prstDash val="solid"/>
                </a:ln>
                <a:noFill/>
                <a:latin typeface="Times New Roman" pitchFamily="18" charset="0"/>
                <a:cs typeface="Times New Roman" pitchFamily="18" charset="0"/>
              </a:rPr>
              <a:t> </a:t>
            </a:r>
            <a:r>
              <a:rPr lang="ru-RU" sz="2000" dirty="0" smtClean="0">
                <a:ln w="12700">
                  <a:solidFill>
                    <a:srgbClr val="000000"/>
                  </a:solidFill>
                  <a:prstDash val="solid"/>
                </a:ln>
                <a:solidFill>
                  <a:srgbClr val="000000"/>
                </a:solidFill>
                <a:latin typeface="Times New Roman" pitchFamily="18" charset="0"/>
                <a:cs typeface="Times New Roman" pitchFamily="18" charset="0"/>
              </a:rPr>
              <a:t>Структура расходов бюджета СГО</a:t>
            </a:r>
            <a:endParaRPr lang="ru-RU" sz="2000" dirty="0">
              <a:ln w="12700">
                <a:solidFill>
                  <a:srgbClr val="000000"/>
                </a:solidFill>
                <a:prstDash val="solid"/>
              </a:ln>
              <a:solidFill>
                <a:srgbClr val="00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0" y="0"/>
            <a:ext cx="6858000" cy="773113"/>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400" b="1" dirty="0" smtClean="0">
                <a:solidFill>
                  <a:srgbClr val="FFFFFF"/>
                </a:solidFill>
                <a:latin typeface="Times New Roman" pitchFamily="18" charset="0"/>
                <a:cs typeface="Times New Roman" pitchFamily="18" charset="0"/>
              </a:rPr>
              <a:t>Доходы бюджета Серовского городского округа</a:t>
            </a:r>
            <a:r>
              <a:rPr lang="ru-RU" sz="2400" b="1" dirty="0" smtClean="0">
                <a:solidFill>
                  <a:schemeClr val="tx1"/>
                </a:solidFill>
                <a:latin typeface="Times New Roman" pitchFamily="18" charset="0"/>
                <a:cs typeface="Times New Roman" pitchFamily="18" charset="0"/>
              </a:rPr>
              <a:t> </a:t>
            </a:r>
          </a:p>
        </p:txBody>
      </p:sp>
      <p:sp>
        <p:nvSpPr>
          <p:cNvPr id="21506" name="Rectangle 3"/>
          <p:cNvSpPr>
            <a:spLocks noGrp="1" noChangeArrowheads="1"/>
          </p:cNvSpPr>
          <p:nvPr>
            <p:ph type="subTitle" sz="quarter" idx="1"/>
          </p:nvPr>
        </p:nvSpPr>
        <p:spPr>
          <a:xfrm>
            <a:off x="0" y="1208088"/>
            <a:ext cx="6669088" cy="771525"/>
          </a:xfrm>
        </p:spPr>
        <p:txBody>
          <a:bodyPr/>
          <a:lstStyle/>
          <a:p>
            <a:pPr algn="just" eaLnBrk="1" hangingPunct="1">
              <a:lnSpc>
                <a:spcPct val="90000"/>
              </a:lnSpc>
            </a:pPr>
            <a:r>
              <a:rPr lang="ru-RU" sz="1600" b="1" smtClean="0">
                <a:solidFill>
                  <a:srgbClr val="000000"/>
                </a:solidFill>
                <a:effectLst/>
                <a:latin typeface="Times New Roman" pitchFamily="18" charset="0"/>
                <a:cs typeface="Times New Roman" pitchFamily="18" charset="0"/>
              </a:rPr>
              <a:t>Доходы бюджета городского округа образуются за счет налоговых и неналоговых доходов, а также за счет безвозмездных поступлений.</a:t>
            </a:r>
          </a:p>
        </p:txBody>
      </p:sp>
      <p:sp>
        <p:nvSpPr>
          <p:cNvPr id="41988" name="Line 4"/>
          <p:cNvSpPr>
            <a:spLocks noChangeShapeType="1"/>
          </p:cNvSpPr>
          <p:nvPr/>
        </p:nvSpPr>
        <p:spPr bwMode="auto">
          <a:xfrm>
            <a:off x="177800" y="1055688"/>
            <a:ext cx="6372225" cy="0"/>
          </a:xfrm>
          <a:prstGeom prst="line">
            <a:avLst/>
          </a:prstGeom>
          <a:noFill/>
          <a:ln w="47625" cmpd="dbl">
            <a:solidFill>
              <a:srgbClr val="0000FF"/>
            </a:solidFill>
            <a:round/>
            <a:headEnd/>
            <a:tailEnd/>
          </a:ln>
        </p:spPr>
        <p:txBody>
          <a:bodyPr/>
          <a:lstStyle/>
          <a:p>
            <a:endParaRPr lang="ru-RU"/>
          </a:p>
        </p:txBody>
      </p:sp>
      <p:sp>
        <p:nvSpPr>
          <p:cNvPr id="23558" name="AutoShape 13"/>
          <p:cNvSpPr>
            <a:spLocks noChangeArrowheads="1"/>
          </p:cNvSpPr>
          <p:nvPr/>
        </p:nvSpPr>
        <p:spPr bwMode="auto">
          <a:xfrm>
            <a:off x="-267067" y="4235824"/>
            <a:ext cx="2916138" cy="5211565"/>
          </a:xfrm>
          <a:prstGeom prst="verticalScroll">
            <a:avLst>
              <a:gd name="adj" fmla="val 12500"/>
            </a:avLst>
          </a:prstGeom>
          <a:solidFill>
            <a:srgbClr val="FF0000">
              <a:alpha val="70979"/>
            </a:srgbClr>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r>
              <a:rPr lang="ru-RU" b="1" dirty="0" smtClean="0">
                <a:solidFill>
                  <a:srgbClr val="0066FF"/>
                </a:solidFill>
                <a:cs typeface="Arial" panose="020B0604020202020204" pitchFamily="34" charset="0"/>
              </a:rPr>
              <a:t>НАЛОГОВЫЕ </a:t>
            </a:r>
            <a:endParaRPr lang="en-US" b="1" dirty="0" smtClean="0">
              <a:solidFill>
                <a:srgbClr val="0066FF"/>
              </a:solidFill>
              <a:cs typeface="Arial" panose="020B0604020202020204" pitchFamily="34" charset="0"/>
            </a:endParaRPr>
          </a:p>
          <a:p>
            <a:pPr algn="ctr" eaLnBrk="1" hangingPunct="1">
              <a:defRPr/>
            </a:pPr>
            <a:r>
              <a:rPr lang="ru-RU" b="1" dirty="0" smtClean="0">
                <a:solidFill>
                  <a:srgbClr val="0066FF"/>
                </a:solidFill>
                <a:cs typeface="Arial" panose="020B0604020202020204" pitchFamily="34" charset="0"/>
              </a:rPr>
              <a:t>ДОХОДЫ</a:t>
            </a:r>
            <a:r>
              <a:rPr lang="ru-RU" dirty="0" smtClean="0">
                <a:solidFill>
                  <a:srgbClr val="0066FF"/>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Поступление от уплаты </a:t>
            </a:r>
          </a:p>
          <a:p>
            <a:pPr algn="ctr" eaLnBrk="1" hangingPunct="1">
              <a:defRPr/>
            </a:pPr>
            <a:r>
              <a:rPr lang="ru-RU" sz="1600" b="1" dirty="0" smtClean="0">
                <a:solidFill>
                  <a:srgbClr val="000000"/>
                </a:solidFill>
                <a:cs typeface="Arial" panose="020B0604020202020204" pitchFamily="34" charset="0"/>
              </a:rPr>
              <a:t>федеральных, </a:t>
            </a:r>
          </a:p>
          <a:p>
            <a:pPr algn="ctr" eaLnBrk="1" hangingPunct="1">
              <a:defRPr/>
            </a:pPr>
            <a:r>
              <a:rPr lang="ru-RU" sz="1600" b="1" dirty="0" smtClean="0">
                <a:solidFill>
                  <a:srgbClr val="000000"/>
                </a:solidFill>
                <a:cs typeface="Arial" panose="020B0604020202020204" pitchFamily="34" charset="0"/>
              </a:rPr>
              <a:t>региональных и </a:t>
            </a:r>
          </a:p>
          <a:p>
            <a:pPr algn="ctr" eaLnBrk="1" hangingPunct="1">
              <a:defRPr/>
            </a:pPr>
            <a:r>
              <a:rPr lang="ru-RU" sz="1600" b="1" dirty="0" smtClean="0">
                <a:solidFill>
                  <a:srgbClr val="000000"/>
                </a:solidFill>
                <a:cs typeface="Arial" panose="020B0604020202020204" pitchFamily="34" charset="0"/>
              </a:rPr>
              <a:t>местных налогов</a:t>
            </a:r>
          </a:p>
          <a:p>
            <a:pPr algn="ctr" eaLnBrk="1" hangingPunct="1">
              <a:defRPr/>
            </a:pPr>
            <a:r>
              <a:rPr lang="ru-RU" sz="1600" b="1" dirty="0" smtClean="0">
                <a:solidFill>
                  <a:srgbClr val="000000"/>
                </a:solidFill>
                <a:cs typeface="Arial" panose="020B0604020202020204" pitchFamily="34" charset="0"/>
              </a:rPr>
              <a:t> и сборов, </a:t>
            </a:r>
          </a:p>
          <a:p>
            <a:pPr algn="ctr" eaLnBrk="1" hangingPunct="1">
              <a:defRPr/>
            </a:pPr>
            <a:r>
              <a:rPr lang="ru-RU" sz="1600" b="1" dirty="0" smtClean="0">
                <a:solidFill>
                  <a:srgbClr val="000000"/>
                </a:solidFill>
                <a:cs typeface="Arial" panose="020B0604020202020204" pitchFamily="34" charset="0"/>
              </a:rPr>
              <a:t>предусмотренных </a:t>
            </a:r>
          </a:p>
          <a:p>
            <a:pPr algn="ctr" eaLnBrk="1" hangingPunct="1">
              <a:defRPr/>
            </a:pPr>
            <a:r>
              <a:rPr lang="ru-RU" sz="1600" b="1" dirty="0" smtClean="0">
                <a:solidFill>
                  <a:srgbClr val="000000"/>
                </a:solidFill>
                <a:cs typeface="Arial" panose="020B0604020202020204" pitchFamily="34" charset="0"/>
              </a:rPr>
              <a:t>НК РФ, </a:t>
            </a:r>
          </a:p>
          <a:p>
            <a:pPr algn="ctr" eaLnBrk="1" hangingPunct="1">
              <a:defRPr/>
            </a:pPr>
            <a:r>
              <a:rPr lang="ru-RU" sz="1600" b="1" dirty="0" smtClean="0">
                <a:solidFill>
                  <a:srgbClr val="000000"/>
                </a:solidFill>
                <a:cs typeface="Arial" panose="020B0604020202020204" pitchFamily="34" charset="0"/>
              </a:rPr>
              <a:t>нормативными </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правовыми актами</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 Серовского городского </a:t>
            </a:r>
          </a:p>
          <a:p>
            <a:pPr algn="ctr" eaLnBrk="1" hangingPunct="1">
              <a:defRPr/>
            </a:pPr>
            <a:r>
              <a:rPr lang="ru-RU" sz="1600" b="1" dirty="0" smtClean="0">
                <a:solidFill>
                  <a:srgbClr val="000000"/>
                </a:solidFill>
                <a:cs typeface="Arial" panose="020B0604020202020204" pitchFamily="34" charset="0"/>
              </a:rPr>
              <a:t>округа и </a:t>
            </a:r>
          </a:p>
          <a:p>
            <a:pPr algn="ctr" eaLnBrk="1" hangingPunct="1">
              <a:defRPr/>
            </a:pPr>
            <a:r>
              <a:rPr lang="ru-RU" sz="1600" b="1" dirty="0" smtClean="0">
                <a:solidFill>
                  <a:srgbClr val="000000"/>
                </a:solidFill>
                <a:cs typeface="Arial" panose="020B0604020202020204" pitchFamily="34" charset="0"/>
              </a:rPr>
              <a:t>решениями Думы </a:t>
            </a:r>
          </a:p>
          <a:p>
            <a:pPr algn="ctr" eaLnBrk="1" hangingPunct="1">
              <a:defRPr/>
            </a:pPr>
            <a:r>
              <a:rPr lang="ru-RU" sz="1600" b="1" dirty="0" smtClean="0">
                <a:solidFill>
                  <a:srgbClr val="000000"/>
                </a:solidFill>
                <a:cs typeface="Arial" panose="020B0604020202020204" pitchFamily="34" charset="0"/>
              </a:rPr>
              <a:t>Серовского городского</a:t>
            </a:r>
          </a:p>
          <a:p>
            <a:pPr algn="ctr" eaLnBrk="1" hangingPunct="1">
              <a:defRPr/>
            </a:pPr>
            <a:r>
              <a:rPr lang="ru-RU" sz="1600" b="1" dirty="0" smtClean="0">
                <a:solidFill>
                  <a:srgbClr val="000000"/>
                </a:solidFill>
                <a:cs typeface="Arial" panose="020B0604020202020204" pitchFamily="34" charset="0"/>
              </a:rPr>
              <a:t> округа</a:t>
            </a:r>
          </a:p>
        </p:txBody>
      </p:sp>
      <p:sp>
        <p:nvSpPr>
          <p:cNvPr id="23559" name="AutoShape 14"/>
          <p:cNvSpPr>
            <a:spLocks noChangeArrowheads="1"/>
          </p:cNvSpPr>
          <p:nvPr/>
        </p:nvSpPr>
        <p:spPr bwMode="auto">
          <a:xfrm>
            <a:off x="2003612" y="4271963"/>
            <a:ext cx="3025588" cy="5127272"/>
          </a:xfrm>
          <a:prstGeom prst="verticalScroll">
            <a:avLst>
              <a:gd name="adj" fmla="val 12500"/>
            </a:avLst>
          </a:prstGeom>
          <a:solidFill>
            <a:srgbClr val="FFFF99"/>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just" eaLnBrk="1" hangingPunct="1">
              <a:defRPr/>
            </a:pPr>
            <a:r>
              <a:rPr lang="ru-RU" b="1" dirty="0" smtClean="0">
                <a:solidFill>
                  <a:srgbClr val="0066FF"/>
                </a:solidFill>
                <a:cs typeface="Arial" panose="020B0604020202020204" pitchFamily="34" charset="0"/>
              </a:rPr>
              <a:t>        </a:t>
            </a:r>
          </a:p>
          <a:p>
            <a:pPr algn="ctr" eaLnBrk="1" hangingPunct="1">
              <a:defRPr/>
            </a:pPr>
            <a:r>
              <a:rPr lang="ru-RU" b="1" dirty="0" smtClean="0">
                <a:solidFill>
                  <a:srgbClr val="0066FF"/>
                </a:solidFill>
                <a:cs typeface="Arial" panose="020B0604020202020204" pitchFamily="34" charset="0"/>
              </a:rPr>
              <a:t>    </a:t>
            </a:r>
            <a:r>
              <a:rPr lang="ru-RU" sz="1700" b="1" dirty="0" smtClean="0">
                <a:solidFill>
                  <a:srgbClr val="0066FF"/>
                </a:solidFill>
                <a:cs typeface="Arial" panose="020B0604020202020204" pitchFamily="34" charset="0"/>
              </a:rPr>
              <a:t>НЕНАЛОГОВЫЕ </a:t>
            </a:r>
          </a:p>
          <a:p>
            <a:pPr algn="ctr" eaLnBrk="1" hangingPunct="1">
              <a:defRPr/>
            </a:pPr>
            <a:r>
              <a:rPr lang="ru-RU" sz="1700" b="1" dirty="0" smtClean="0">
                <a:solidFill>
                  <a:srgbClr val="0066FF"/>
                </a:solidFill>
                <a:cs typeface="Arial" panose="020B0604020202020204" pitchFamily="34" charset="0"/>
              </a:rPr>
              <a:t>      ДОХОДЫ</a:t>
            </a:r>
            <a:r>
              <a:rPr lang="ru-RU" sz="1700" dirty="0" smtClean="0">
                <a:solidFill>
                  <a:srgbClr val="000000"/>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Платежи, которые </a:t>
            </a:r>
          </a:p>
          <a:p>
            <a:pPr algn="ctr" eaLnBrk="1" hangingPunct="1">
              <a:defRPr/>
            </a:pPr>
            <a:r>
              <a:rPr lang="ru-RU" sz="1600" b="1" dirty="0" smtClean="0">
                <a:solidFill>
                  <a:srgbClr val="000000"/>
                </a:solidFill>
                <a:cs typeface="Arial" panose="020B0604020202020204" pitchFamily="34" charset="0"/>
              </a:rPr>
              <a:t>включают в</a:t>
            </a:r>
          </a:p>
          <a:p>
            <a:pPr algn="ctr" eaLnBrk="1" hangingPunct="1">
              <a:defRPr/>
            </a:pPr>
            <a:r>
              <a:rPr lang="ru-RU" sz="1600" b="1" dirty="0" smtClean="0">
                <a:solidFill>
                  <a:srgbClr val="000000"/>
                </a:solidFill>
                <a:cs typeface="Arial" panose="020B0604020202020204" pitchFamily="34" charset="0"/>
              </a:rPr>
              <a:t>себя: доходы от </a:t>
            </a:r>
          </a:p>
          <a:p>
            <a:pPr algn="ctr" eaLnBrk="1" hangingPunct="1">
              <a:defRPr/>
            </a:pPr>
            <a:r>
              <a:rPr lang="ru-RU" sz="1600" b="1" dirty="0" smtClean="0">
                <a:solidFill>
                  <a:srgbClr val="000000"/>
                </a:solidFill>
                <a:cs typeface="Arial" panose="020B0604020202020204" pitchFamily="34" charset="0"/>
              </a:rPr>
              <a:t>использования и</a:t>
            </a:r>
          </a:p>
          <a:p>
            <a:pPr algn="ctr" eaLnBrk="1" hangingPunct="1">
              <a:defRPr/>
            </a:pPr>
            <a:r>
              <a:rPr lang="ru-RU" sz="1600" b="1" dirty="0" smtClean="0">
                <a:solidFill>
                  <a:srgbClr val="000000"/>
                </a:solidFill>
                <a:cs typeface="Arial" panose="020B0604020202020204" pitchFamily="34" charset="0"/>
              </a:rPr>
              <a:t>продажи имущества, </a:t>
            </a:r>
          </a:p>
          <a:p>
            <a:pPr algn="ctr" eaLnBrk="1" hangingPunct="1">
              <a:defRPr/>
            </a:pPr>
            <a:r>
              <a:rPr lang="ru-RU" sz="1600" b="1" dirty="0" smtClean="0">
                <a:solidFill>
                  <a:srgbClr val="000000"/>
                </a:solidFill>
                <a:cs typeface="Arial" panose="020B0604020202020204" pitchFamily="34" charset="0"/>
              </a:rPr>
              <a:t>платные услуги</a:t>
            </a:r>
          </a:p>
          <a:p>
            <a:pPr algn="ctr" eaLnBrk="1" hangingPunct="1">
              <a:defRPr/>
            </a:pPr>
            <a:r>
              <a:rPr lang="ru-RU" sz="1600" b="1" dirty="0" smtClean="0">
                <a:solidFill>
                  <a:srgbClr val="000000"/>
                </a:solidFill>
                <a:cs typeface="Arial" panose="020B0604020202020204" pitchFamily="34" charset="0"/>
              </a:rPr>
              <a:t> муниципальных</a:t>
            </a:r>
          </a:p>
          <a:p>
            <a:pPr algn="ctr" eaLnBrk="1" hangingPunct="1">
              <a:defRPr/>
            </a:pPr>
            <a:r>
              <a:rPr lang="ru-RU" sz="1600" b="1" dirty="0" smtClean="0">
                <a:solidFill>
                  <a:srgbClr val="000000"/>
                </a:solidFill>
                <a:cs typeface="Arial" panose="020B0604020202020204" pitchFamily="34" charset="0"/>
              </a:rPr>
              <a:t>учреждений, доходы </a:t>
            </a:r>
          </a:p>
          <a:p>
            <a:pPr algn="ctr" eaLnBrk="1" hangingPunct="1">
              <a:defRPr/>
            </a:pPr>
            <a:r>
              <a:rPr lang="ru-RU" sz="1600" b="1" dirty="0" smtClean="0">
                <a:solidFill>
                  <a:srgbClr val="000000"/>
                </a:solidFill>
                <a:cs typeface="Arial" panose="020B0604020202020204" pitchFamily="34" charset="0"/>
              </a:rPr>
              <a:t>от продажи </a:t>
            </a:r>
          </a:p>
          <a:p>
            <a:pPr algn="ctr" eaLnBrk="1" hangingPunct="1">
              <a:defRPr/>
            </a:pPr>
            <a:r>
              <a:rPr lang="ru-RU" sz="1600" b="1" dirty="0" smtClean="0">
                <a:solidFill>
                  <a:srgbClr val="000000"/>
                </a:solidFill>
                <a:cs typeface="Arial" panose="020B0604020202020204" pitchFamily="34" charset="0"/>
              </a:rPr>
              <a:t>материальных </a:t>
            </a:r>
          </a:p>
          <a:p>
            <a:pPr algn="ctr" eaLnBrk="1" hangingPunct="1">
              <a:defRPr/>
            </a:pPr>
            <a:r>
              <a:rPr lang="ru-RU" sz="1600" b="1" dirty="0" smtClean="0">
                <a:solidFill>
                  <a:srgbClr val="000000"/>
                </a:solidFill>
                <a:cs typeface="Arial" panose="020B0604020202020204" pitchFamily="34" charset="0"/>
              </a:rPr>
              <a:t>и нематериальных </a:t>
            </a:r>
          </a:p>
          <a:p>
            <a:pPr algn="ctr" eaLnBrk="1" hangingPunct="1">
              <a:defRPr/>
            </a:pPr>
            <a:r>
              <a:rPr lang="ru-RU" sz="1600" b="1" dirty="0" smtClean="0">
                <a:solidFill>
                  <a:srgbClr val="000000"/>
                </a:solidFill>
                <a:cs typeface="Arial" panose="020B0604020202020204" pitchFamily="34" charset="0"/>
              </a:rPr>
              <a:t>активов, штрафы за </a:t>
            </a:r>
          </a:p>
          <a:p>
            <a:pPr algn="ctr" eaLnBrk="1" hangingPunct="1">
              <a:defRPr/>
            </a:pPr>
            <a:r>
              <a:rPr lang="ru-RU" sz="1600" b="1" dirty="0" smtClean="0">
                <a:solidFill>
                  <a:srgbClr val="000000"/>
                </a:solidFill>
                <a:cs typeface="Arial" panose="020B0604020202020204" pitchFamily="34" charset="0"/>
              </a:rPr>
              <a:t>нарушение</a:t>
            </a:r>
          </a:p>
          <a:p>
            <a:pPr algn="ctr" eaLnBrk="1" hangingPunct="1">
              <a:defRPr/>
            </a:pPr>
            <a:r>
              <a:rPr lang="ru-RU" sz="1600" b="1" dirty="0" smtClean="0">
                <a:solidFill>
                  <a:srgbClr val="000000"/>
                </a:solidFill>
                <a:cs typeface="Arial" panose="020B0604020202020204" pitchFamily="34" charset="0"/>
              </a:rPr>
              <a:t>Законодательства, иные </a:t>
            </a:r>
          </a:p>
          <a:p>
            <a:pPr algn="ctr" eaLnBrk="1" hangingPunct="1">
              <a:defRPr/>
            </a:pPr>
            <a:r>
              <a:rPr lang="ru-RU" sz="1600" b="1" dirty="0" smtClean="0">
                <a:solidFill>
                  <a:srgbClr val="000000"/>
                </a:solidFill>
                <a:cs typeface="Arial" panose="020B0604020202020204" pitchFamily="34" charset="0"/>
              </a:rPr>
              <a:t>неналоговые доходы</a:t>
            </a:r>
          </a:p>
        </p:txBody>
      </p:sp>
      <p:sp>
        <p:nvSpPr>
          <p:cNvPr id="23560" name="AutoShape 15"/>
          <p:cNvSpPr>
            <a:spLocks noChangeArrowheads="1"/>
          </p:cNvSpPr>
          <p:nvPr/>
        </p:nvSpPr>
        <p:spPr bwMode="auto">
          <a:xfrm>
            <a:off x="4412639" y="4288014"/>
            <a:ext cx="2768089" cy="5141031"/>
          </a:xfrm>
          <a:prstGeom prst="verticalScroll">
            <a:avLst>
              <a:gd name="adj" fmla="val 12500"/>
            </a:avLst>
          </a:prstGeom>
          <a:solidFill>
            <a:srgbClr val="99CC00"/>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endParaRPr lang="ru-RU" dirty="0" smtClean="0">
              <a:solidFill>
                <a:srgbClr val="0066FF"/>
              </a:solidFill>
              <a:cs typeface="Arial" panose="020B0604020202020204" pitchFamily="34" charset="0"/>
            </a:endParaRPr>
          </a:p>
          <a:p>
            <a:pPr algn="ctr" eaLnBrk="1" hangingPunct="1">
              <a:defRPr/>
            </a:pPr>
            <a:r>
              <a:rPr lang="ru-RU" sz="1700" b="1" dirty="0" smtClean="0">
                <a:solidFill>
                  <a:srgbClr val="0066FF"/>
                </a:solidFill>
                <a:cs typeface="Arial" panose="020B0604020202020204" pitchFamily="34" charset="0"/>
              </a:rPr>
              <a:t>БЕЗВОЗМЕЗДНЫЕ </a:t>
            </a:r>
          </a:p>
          <a:p>
            <a:pPr algn="ctr" eaLnBrk="1" hangingPunct="1">
              <a:defRPr/>
            </a:pPr>
            <a:r>
              <a:rPr lang="ru-RU" sz="1700" b="1" dirty="0" smtClean="0">
                <a:solidFill>
                  <a:srgbClr val="0066FF"/>
                </a:solidFill>
                <a:cs typeface="Arial" panose="020B0604020202020204" pitchFamily="34" charset="0"/>
              </a:rPr>
              <a:t>ПОСТУПЛЕНИЯ</a:t>
            </a:r>
          </a:p>
          <a:p>
            <a:pPr algn="ctr" eaLnBrk="1" hangingPunct="1">
              <a:defRPr/>
            </a:pPr>
            <a:r>
              <a:rPr lang="ru-RU" sz="1600" b="1" dirty="0" smtClean="0">
                <a:solidFill>
                  <a:srgbClr val="000000"/>
                </a:solidFill>
                <a:cs typeface="Arial" panose="020B0604020202020204" pitchFamily="34" charset="0"/>
              </a:rPr>
              <a:t>Поступления в </a:t>
            </a:r>
          </a:p>
          <a:p>
            <a:pPr algn="ctr" eaLnBrk="1" hangingPunct="1">
              <a:defRPr/>
            </a:pPr>
            <a:r>
              <a:rPr lang="ru-RU" sz="1600" b="1" dirty="0" smtClean="0">
                <a:solidFill>
                  <a:srgbClr val="000000"/>
                </a:solidFill>
                <a:cs typeface="Arial" panose="020B0604020202020204" pitchFamily="34" charset="0"/>
              </a:rPr>
              <a:t>местный </a:t>
            </a:r>
          </a:p>
          <a:p>
            <a:pPr algn="ctr" eaLnBrk="1" hangingPunct="1">
              <a:defRPr/>
            </a:pPr>
            <a:r>
              <a:rPr lang="ru-RU" sz="1600" b="1" dirty="0" smtClean="0">
                <a:solidFill>
                  <a:srgbClr val="000000"/>
                </a:solidFill>
                <a:cs typeface="Arial" panose="020B0604020202020204" pitchFamily="34" charset="0"/>
              </a:rPr>
              <a:t>бюджет из областного </a:t>
            </a:r>
          </a:p>
          <a:p>
            <a:pPr algn="ctr" eaLnBrk="1" hangingPunct="1">
              <a:defRPr/>
            </a:pPr>
            <a:r>
              <a:rPr lang="ru-RU" sz="1600" b="1" dirty="0" smtClean="0">
                <a:solidFill>
                  <a:srgbClr val="000000"/>
                </a:solidFill>
                <a:cs typeface="Arial" panose="020B0604020202020204" pitchFamily="34" charset="0"/>
              </a:rPr>
              <a:t>бюджета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a:t>
            </a:r>
          </a:p>
          <a:p>
            <a:pPr algn="ctr" eaLnBrk="1" hangingPunct="1">
              <a:defRPr/>
            </a:pPr>
            <a:r>
              <a:rPr lang="ru-RU" sz="1600" b="1" dirty="0" smtClean="0">
                <a:solidFill>
                  <a:srgbClr val="000000"/>
                </a:solidFill>
                <a:cs typeface="Arial" panose="020B0604020202020204" pitchFamily="34" charset="0"/>
              </a:rPr>
              <a:t>в виде дотаций, </a:t>
            </a:r>
          </a:p>
          <a:p>
            <a:pPr algn="ctr" eaLnBrk="1" hangingPunct="1">
              <a:defRPr/>
            </a:pPr>
            <a:r>
              <a:rPr lang="ru-RU" sz="1600" b="1" dirty="0" smtClean="0">
                <a:solidFill>
                  <a:srgbClr val="000000"/>
                </a:solidFill>
                <a:cs typeface="Arial" panose="020B0604020202020204" pitchFamily="34" charset="0"/>
              </a:rPr>
              <a:t>субсидий, субвенций </a:t>
            </a:r>
          </a:p>
          <a:p>
            <a:pPr algn="ctr" eaLnBrk="1" hangingPunct="1">
              <a:defRPr/>
            </a:pPr>
            <a:r>
              <a:rPr lang="ru-RU" sz="1600" b="1" dirty="0" smtClean="0">
                <a:solidFill>
                  <a:srgbClr val="000000"/>
                </a:solidFill>
                <a:cs typeface="Arial" panose="020B0604020202020204" pitchFamily="34" charset="0"/>
              </a:rPr>
              <a:t>и иных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а </a:t>
            </a:r>
          </a:p>
          <a:p>
            <a:pPr algn="ctr" eaLnBrk="1" hangingPunct="1">
              <a:defRPr/>
            </a:pPr>
            <a:r>
              <a:rPr lang="ru-RU" sz="1600" b="1" dirty="0" smtClean="0">
                <a:solidFill>
                  <a:srgbClr val="000000"/>
                </a:solidFill>
                <a:cs typeface="Arial" panose="020B0604020202020204" pitchFamily="34" charset="0"/>
              </a:rPr>
              <a:t>также поступления от </a:t>
            </a:r>
          </a:p>
          <a:p>
            <a:pPr algn="ctr" eaLnBrk="1" hangingPunct="1">
              <a:defRPr/>
            </a:pPr>
            <a:r>
              <a:rPr lang="ru-RU" sz="1600" b="1" dirty="0" smtClean="0">
                <a:solidFill>
                  <a:srgbClr val="000000"/>
                </a:solidFill>
                <a:cs typeface="Arial" panose="020B0604020202020204" pitchFamily="34" charset="0"/>
              </a:rPr>
              <a:t>физических и </a:t>
            </a:r>
          </a:p>
          <a:p>
            <a:pPr algn="ctr" eaLnBrk="1" hangingPunct="1">
              <a:defRPr/>
            </a:pPr>
            <a:r>
              <a:rPr lang="ru-RU" sz="1600" b="1" dirty="0" smtClean="0">
                <a:solidFill>
                  <a:srgbClr val="000000"/>
                </a:solidFill>
                <a:cs typeface="Arial" panose="020B0604020202020204" pitchFamily="34" charset="0"/>
              </a:rPr>
              <a:t>юридических лиц </a:t>
            </a:r>
          </a:p>
          <a:p>
            <a:pPr algn="ctr" eaLnBrk="1" hangingPunct="1">
              <a:defRPr/>
            </a:pPr>
            <a:r>
              <a:rPr lang="ru-RU" sz="1600" b="1" dirty="0" smtClean="0">
                <a:solidFill>
                  <a:srgbClr val="000000"/>
                </a:solidFill>
                <a:cs typeface="Arial" panose="020B0604020202020204" pitchFamily="34" charset="0"/>
              </a:rPr>
              <a:t>(кроме налоговых и </a:t>
            </a:r>
          </a:p>
          <a:p>
            <a:pPr algn="ctr" eaLnBrk="1" hangingPunct="1">
              <a:defRPr/>
            </a:pPr>
            <a:r>
              <a:rPr lang="ru-RU" sz="1600" b="1" dirty="0" smtClean="0">
                <a:solidFill>
                  <a:srgbClr val="000000"/>
                </a:solidFill>
                <a:cs typeface="Arial" panose="020B0604020202020204" pitchFamily="34" charset="0"/>
              </a:rPr>
              <a:t>неналоговых доходов)</a:t>
            </a:r>
          </a:p>
        </p:txBody>
      </p:sp>
      <p:sp>
        <p:nvSpPr>
          <p:cNvPr id="42001" name="AutoShape 17"/>
          <p:cNvSpPr>
            <a:spLocks noChangeArrowheads="1"/>
          </p:cNvSpPr>
          <p:nvPr/>
        </p:nvSpPr>
        <p:spPr bwMode="auto">
          <a:xfrm>
            <a:off x="0" y="2190928"/>
            <a:ext cx="7516906" cy="1481314"/>
          </a:xfrm>
          <a:prstGeom prst="ribbon">
            <a:avLst>
              <a:gd name="adj1" fmla="val 12500"/>
              <a:gd name="adj2" fmla="val 50000"/>
            </a:avLst>
          </a:prstGeom>
          <a:solidFill>
            <a:srgbClr val="00CCFF"/>
          </a:solidFill>
          <a:ln w="9525">
            <a:solidFill>
              <a:srgbClr val="000000"/>
            </a:solidFill>
            <a:round/>
            <a:headEnd/>
            <a:tailEnd/>
          </a:ln>
          <a:effectLst>
            <a:glow rad="139700">
              <a:schemeClr val="accent2">
                <a:satMod val="175000"/>
                <a:alpha val="40000"/>
              </a:schemeClr>
            </a:glow>
          </a:effectLst>
          <a:scene3d>
            <a:camera prst="perspectiveRight"/>
            <a:lightRig rig="threePt" dir="t"/>
          </a:scene3d>
          <a:extLst/>
        </p:spPr>
        <p:txBody>
          <a:bodyPr wrap="none" anchor="ctr"/>
          <a:lstStyle/>
          <a:p>
            <a:pPr algn="ctr">
              <a:defRPr/>
            </a:pPr>
            <a:endParaRPr lang="ru-RU" sz="2400" b="1" dirty="0">
              <a:solidFill>
                <a:srgbClr val="000000"/>
              </a:solidFill>
              <a:effectLst>
                <a:outerShdw blurRad="38100" dist="38100" dir="2700000" algn="tl">
                  <a:srgbClr val="FFFFFF"/>
                </a:outerShdw>
              </a:effectLst>
              <a:cs typeface="+mn-cs"/>
            </a:endParaRPr>
          </a:p>
          <a:p>
            <a:pPr algn="ctr">
              <a:defRPr/>
            </a:pPr>
            <a:r>
              <a:rPr lang="ru-RU" sz="2400" b="1" dirty="0">
                <a:solidFill>
                  <a:srgbClr val="000000"/>
                </a:solidFill>
                <a:effectLst>
                  <a:outerShdw blurRad="38100" dist="38100" dir="2700000" algn="tl">
                    <a:srgbClr val="FFFFFF"/>
                  </a:outerShdw>
                </a:effectLst>
                <a:cs typeface="+mn-cs"/>
              </a:rPr>
              <a:t>   </a:t>
            </a:r>
            <a:r>
              <a:rPr lang="ru-RU" sz="2000" b="1" dirty="0">
                <a:solidFill>
                  <a:srgbClr val="000000"/>
                </a:solidFill>
                <a:effectLst>
                  <a:outerShdw blurRad="38100" dist="38100" dir="2700000" algn="tl">
                    <a:srgbClr val="FFFFFF"/>
                  </a:outerShdw>
                </a:effectLst>
                <a:cs typeface="+mn-cs"/>
              </a:rPr>
              <a:t>Доходы – денежные средства </a:t>
            </a:r>
          </a:p>
          <a:p>
            <a:pPr algn="ctr">
              <a:defRPr/>
            </a:pPr>
            <a:r>
              <a:rPr lang="ru-RU" sz="2000" b="1" dirty="0">
                <a:solidFill>
                  <a:srgbClr val="000000"/>
                </a:solidFill>
                <a:effectLst>
                  <a:outerShdw blurRad="38100" dist="38100" dir="2700000" algn="tl">
                    <a:srgbClr val="FFFFFF"/>
                  </a:outerShdw>
                </a:effectLst>
                <a:cs typeface="+mn-cs"/>
              </a:rPr>
              <a:t>поступающие в бюджет</a:t>
            </a:r>
          </a:p>
          <a:p>
            <a:pPr algn="ctr">
              <a:defRPr/>
            </a:pPr>
            <a:r>
              <a:rPr lang="ru-RU" sz="2000" b="1" dirty="0">
                <a:solidFill>
                  <a:srgbClr val="000000"/>
                </a:solidFill>
                <a:effectLst>
                  <a:outerShdw blurRad="38100" dist="38100" dir="2700000" algn="tl">
                    <a:srgbClr val="FFFFFF"/>
                  </a:outerShdw>
                </a:effectLst>
                <a:cs typeface="+mn-cs"/>
              </a:rPr>
              <a:t>                           </a:t>
            </a:r>
            <a:endParaRPr lang="ru-RU" sz="2000" b="1" dirty="0">
              <a:solidFill>
                <a:srgbClr val="000000"/>
              </a:solidFill>
              <a:effectLst>
                <a:outerShdw blurRad="38100" dist="38100" dir="2700000" algn="tl">
                  <a:srgbClr val="FFFFFF"/>
                </a:outerShdw>
              </a:effectLst>
              <a:latin typeface="Tunga" panose="020B0502040204020203" pitchFamily="34" charset="0"/>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rot="16200000">
            <a:off x="-4683918" y="4683918"/>
            <a:ext cx="9906000" cy="538163"/>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effectLst/>
                <a:latin typeface="Times New Roman" pitchFamily="18" charset="0"/>
                <a:cs typeface="Times New Roman" pitchFamily="18" charset="0"/>
              </a:rPr>
              <a:t>Структура доходов бюджета Серовского городского округа в 2016 году</a:t>
            </a:r>
          </a:p>
        </p:txBody>
      </p:sp>
      <p:graphicFrame>
        <p:nvGraphicFramePr>
          <p:cNvPr id="22530" name="Object 7"/>
          <p:cNvGraphicFramePr>
            <a:graphicFrameLocks noGrp="1" noChangeAspect="1"/>
          </p:cNvGraphicFramePr>
          <p:nvPr>
            <p:ph idx="4294967295"/>
          </p:nvPr>
        </p:nvGraphicFramePr>
        <p:xfrm>
          <a:off x="771525" y="303213"/>
          <a:ext cx="5962650" cy="7473950"/>
        </p:xfrm>
        <a:graphic>
          <a:graphicData uri="http://schemas.openxmlformats.org/presentationml/2006/ole">
            <p:oleObj spid="_x0000_s22530" r:id="rId3" imgW="5962405" imgH="7474344" progId="Excel.Char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6078071" y="1"/>
            <a:ext cx="779929" cy="941293"/>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rot="5400000">
            <a:off x="1629569" y="4677569"/>
            <a:ext cx="9906000" cy="550862"/>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 Налоговые доходы  985 750,1 тыс.руб</a:t>
            </a:r>
            <a:r>
              <a:rPr lang="ru-RU" sz="1800" b="1" dirty="0" smtClean="0">
                <a:solidFill>
                  <a:srgbClr val="FFFFFF"/>
                </a:solidFill>
                <a:latin typeface="Times New Roman" pitchFamily="18" charset="0"/>
                <a:cs typeface="Times New Roman" pitchFamily="18" charset="0"/>
              </a:rPr>
              <a:t>.</a:t>
            </a:r>
          </a:p>
        </p:txBody>
      </p:sp>
      <p:pic>
        <p:nvPicPr>
          <p:cNvPr id="6" name="Picture 159" descr="герб города Серова"/>
          <p:cNvPicPr>
            <a:picLocks noChangeAspect="1" noChangeArrowheads="1"/>
          </p:cNvPicPr>
          <p:nvPr/>
        </p:nvPicPr>
        <p:blipFill>
          <a:blip r:embed="rId3" cstate="print">
            <a:extLst>
              <a:ext uri="{28A0092B-C50C-407E-A947-70E740481C1C}"/>
            </a:extLst>
          </a:blip>
          <a:srcRect/>
          <a:stretch>
            <a:fillRect/>
          </a:stretch>
        </p:blipFill>
        <p:spPr bwMode="auto">
          <a:xfrm>
            <a:off x="0" y="0"/>
            <a:ext cx="753035" cy="968187"/>
          </a:xfrm>
          <a:prstGeom prst="rect">
            <a:avLst/>
          </a:prstGeom>
          <a:ln>
            <a:noFill/>
          </a:ln>
          <a:effectLst>
            <a:softEdge rad="112500"/>
          </a:effectLst>
          <a:extLst>
            <a:ext uri="{909E8E84-426E-40DD-AFC4-6F175D3DCCD1}"/>
            <a:ext uri="{91240B29-F687-4F45-9708-019B960494DF}"/>
          </a:extLst>
        </p:spPr>
      </p:pic>
      <p:graphicFrame>
        <p:nvGraphicFramePr>
          <p:cNvPr id="23555" name="Диаграмма 9"/>
          <p:cNvGraphicFramePr>
            <a:graphicFrameLocks/>
          </p:cNvGraphicFramePr>
          <p:nvPr/>
        </p:nvGraphicFramePr>
        <p:xfrm>
          <a:off x="139700" y="681038"/>
          <a:ext cx="6111875" cy="8343900"/>
        </p:xfrm>
        <a:graphic>
          <a:graphicData uri="http://schemas.openxmlformats.org/presentationml/2006/ole">
            <p:oleObj spid="_x0000_s23555" r:id="rId4" imgW="6114818" imgH="8340051" progId="Excel.Chart.8">
              <p:embed/>
            </p:oleObj>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rot="16200000">
            <a:off x="-4683918" y="4683918"/>
            <a:ext cx="9906000" cy="538163"/>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Неналоговые доходы 153 372,2  тыс.руб.</a:t>
            </a:r>
            <a:r>
              <a:rPr lang="ru-RU" sz="2000" dirty="0" smtClean="0">
                <a:solidFill>
                  <a:schemeClr val="tx1"/>
                </a:solidFill>
                <a:latin typeface="Times New Roman" pitchFamily="18" charset="0"/>
                <a:cs typeface="Times New Roman" pitchFamily="18" charset="0"/>
              </a:rPr>
              <a:t> </a:t>
            </a:r>
          </a:p>
        </p:txBody>
      </p:sp>
      <p:graphicFrame>
        <p:nvGraphicFramePr>
          <p:cNvPr id="24578" name="Объект 7"/>
          <p:cNvGraphicFramePr>
            <a:graphicFrameLocks noGrp="1"/>
          </p:cNvGraphicFramePr>
          <p:nvPr>
            <p:ph idx="4294967295"/>
          </p:nvPr>
        </p:nvGraphicFramePr>
        <p:xfrm>
          <a:off x="123825" y="873125"/>
          <a:ext cx="6784975" cy="8294688"/>
        </p:xfrm>
        <a:graphic>
          <a:graphicData uri="http://schemas.openxmlformats.org/presentationml/2006/ole">
            <p:oleObj spid="_x0000_s24578" r:id="rId3" imgW="6785436" imgH="8297375" progId="Excel.Char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5997388" y="1"/>
            <a:ext cx="860611" cy="1058475"/>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5400000">
            <a:off x="1608932" y="4656931"/>
            <a:ext cx="9906000" cy="59213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dirty="0" smtClean="0">
                <a:solidFill>
                  <a:schemeClr val="tx1"/>
                </a:solidFill>
                <a:effectLst/>
                <a:latin typeface="Times New Roman" pitchFamily="18" charset="0"/>
                <a:cs typeface="Times New Roman" pitchFamily="18" charset="0"/>
              </a:rPr>
              <a:t>Безвозмездные поступления 1 111,7 тыс.руб.</a:t>
            </a:r>
            <a:endParaRPr lang="ru-RU" sz="2000" b="1" dirty="0">
              <a:solidFill>
                <a:schemeClr val="tx1"/>
              </a:solidFill>
              <a:effectLst/>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698500" y="2270125"/>
            <a:ext cx="4800600" cy="2532063"/>
          </a:xfrm>
        </p:spPr>
        <p:txBody>
          <a:bodyPr/>
          <a:lstStyle/>
          <a:p>
            <a:pPr>
              <a:defRPr/>
            </a:pPr>
            <a:endParaRPr lang="ru-RU" dirty="0"/>
          </a:p>
        </p:txBody>
      </p:sp>
      <p:graphicFrame>
        <p:nvGraphicFramePr>
          <p:cNvPr id="25603" name="Диаграмма 4"/>
          <p:cNvGraphicFramePr>
            <a:graphicFrameLocks/>
          </p:cNvGraphicFramePr>
          <p:nvPr/>
        </p:nvGraphicFramePr>
        <p:xfrm>
          <a:off x="-50800" y="704850"/>
          <a:ext cx="6356350" cy="8770938"/>
        </p:xfrm>
        <a:graphic>
          <a:graphicData uri="http://schemas.openxmlformats.org/presentationml/2006/ole">
            <p:oleObj spid="_x0000_s25603" r:id="rId4" imgW="6352583" imgH="8772904" progId="Excel.Chart.8">
              <p:embed/>
            </p:oleObj>
          </a:graphicData>
        </a:graphic>
      </p:graphicFrame>
      <p:pic>
        <p:nvPicPr>
          <p:cNvPr id="6" name="Picture 159" descr="герб города Серова"/>
          <p:cNvPicPr>
            <a:picLocks noChangeAspect="1" noChangeArrowheads="1"/>
          </p:cNvPicPr>
          <p:nvPr/>
        </p:nvPicPr>
        <p:blipFill>
          <a:blip r:embed="rId5" cstate="print">
            <a:extLst>
              <a:ext uri="{28A0092B-C50C-407E-A947-70E740481C1C}"/>
            </a:extLst>
          </a:blip>
          <a:srcRect/>
          <a:stretch>
            <a:fillRect/>
          </a:stretch>
        </p:blipFill>
        <p:spPr bwMode="auto">
          <a:xfrm>
            <a:off x="-1" y="0"/>
            <a:ext cx="820271" cy="995081"/>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Прямоугольник 9"/>
          <p:cNvSpPr>
            <a:spLocks noChangeArrowheads="1"/>
          </p:cNvSpPr>
          <p:nvPr/>
        </p:nvSpPr>
        <p:spPr bwMode="auto">
          <a:xfrm>
            <a:off x="565150" y="471488"/>
            <a:ext cx="3379788" cy="2247900"/>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трансферты </a:t>
            </a:r>
            <a:r>
              <a:rPr lang="ru-RU" sz="2000" dirty="0">
                <a:solidFill>
                  <a:srgbClr val="000000"/>
                </a:solidFill>
                <a:cs typeface="+mn-cs"/>
              </a:rPr>
              <a:t>– средства, предоставляемые одним бюджетом бюджетной системы Российской Федерации другому бюджету.</a:t>
            </a:r>
          </a:p>
        </p:txBody>
      </p:sp>
      <p:sp>
        <p:nvSpPr>
          <p:cNvPr id="2" name="Заголовок 1"/>
          <p:cNvSpPr>
            <a:spLocks noGrp="1"/>
          </p:cNvSpPr>
          <p:nvPr>
            <p:ph type="ctrTitle" sz="quarter"/>
          </p:nvPr>
        </p:nvSpPr>
        <p:spPr>
          <a:xfrm rot="16200000">
            <a:off x="-4677568" y="4677568"/>
            <a:ext cx="9906000" cy="55086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solidFill>
                  <a:srgbClr val="FFFFFF"/>
                </a:solidFill>
                <a:effectLst/>
                <a:latin typeface="Times New Roman" pitchFamily="18" charset="0"/>
                <a:cs typeface="Times New Roman" pitchFamily="18" charset="0"/>
              </a:rPr>
              <a:t>Межбюджетные отношения</a:t>
            </a:r>
          </a:p>
        </p:txBody>
      </p:sp>
      <p:sp useBgFill="1">
        <p:nvSpPr>
          <p:cNvPr id="3" name="Прямоугольник 9"/>
          <p:cNvSpPr>
            <a:spLocks noChangeArrowheads="1"/>
          </p:cNvSpPr>
          <p:nvPr/>
        </p:nvSpPr>
        <p:spPr bwMode="auto">
          <a:xfrm rot="10800000" flipV="1">
            <a:off x="3387725" y="6440488"/>
            <a:ext cx="3470275" cy="2533650"/>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отношения – </a:t>
            </a:r>
            <a:r>
              <a:rPr lang="ru-RU" sz="2000" dirty="0">
                <a:solidFill>
                  <a:srgbClr val="000000"/>
                </a:solidFill>
                <a:cs typeface="+mn-cs"/>
              </a:rPr>
              <a:t>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p:txBody>
      </p:sp>
      <p:pic>
        <p:nvPicPr>
          <p:cNvPr id="23559" name="Picture 16"/>
          <p:cNvPicPr>
            <a:picLocks noChangeAspect="1" noChangeArrowheads="1"/>
          </p:cNvPicPr>
          <p:nvPr/>
        </p:nvPicPr>
        <p:blipFill>
          <a:blip r:embed="rId2" cstate="print"/>
          <a:stretch>
            <a:fillRect/>
          </a:stretch>
        </p:blipFill>
        <p:spPr bwMode="auto">
          <a:xfrm>
            <a:off x="536018" y="5768788"/>
            <a:ext cx="2933323" cy="2918012"/>
          </a:xfrm>
          <a:prstGeom prst="rect">
            <a:avLst/>
          </a:prstGeom>
          <a:ln>
            <a:noFill/>
          </a:ln>
          <a:effectLst>
            <a:softEdge rad="112500"/>
          </a:effectLst>
        </p:spPr>
      </p:pic>
      <p:pic>
        <p:nvPicPr>
          <p:cNvPr id="25614" name="Picture 14" descr="http://im1-tub-ru.yandex.net/i?id=6483353-67-72&amp;n=21"/>
          <p:cNvPicPr>
            <a:picLocks noChangeAspect="1" noChangeArrowheads="1"/>
          </p:cNvPicPr>
          <p:nvPr/>
        </p:nvPicPr>
        <p:blipFill>
          <a:blip r:embed="rId3" cstate="print"/>
          <a:srcRect/>
          <a:stretch>
            <a:fillRect/>
          </a:stretch>
        </p:blipFill>
        <p:spPr bwMode="auto">
          <a:xfrm>
            <a:off x="3751729" y="1834475"/>
            <a:ext cx="3106271" cy="2777867"/>
          </a:xfrm>
          <a:prstGeom prst="rect">
            <a:avLst/>
          </a:prstGeom>
          <a:ln>
            <a:noFill/>
          </a:ln>
          <a:effectLst>
            <a:softEdge rad="112500"/>
          </a:effectLst>
        </p:spPr>
      </p:pic>
      <p:pic>
        <p:nvPicPr>
          <p:cNvPr id="9"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6029098" y="1"/>
            <a:ext cx="828901" cy="941294"/>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спутниковая карта свердловской области онлайн"/>
          <p:cNvPicPr>
            <a:picLocks noChangeAspect="1" noChangeArrowheads="1"/>
          </p:cNvPicPr>
          <p:nvPr/>
        </p:nvPicPr>
        <p:blipFill>
          <a:blip r:embed="rId2" cstate="print"/>
          <a:srcRect/>
          <a:stretch>
            <a:fillRect/>
          </a:stretch>
        </p:blipFill>
        <p:spPr bwMode="auto">
          <a:xfrm>
            <a:off x="-443752" y="1"/>
            <a:ext cx="5230906" cy="9906000"/>
          </a:xfrm>
          <a:prstGeom prst="rect">
            <a:avLst/>
          </a:prstGeom>
          <a:ln>
            <a:noFill/>
          </a:ln>
          <a:effectLst>
            <a:softEdge rad="112500"/>
          </a:effectLst>
        </p:spPr>
      </p:pic>
      <p:sp>
        <p:nvSpPr>
          <p:cNvPr id="6" name="Заголовок 1"/>
          <p:cNvSpPr txBox="1">
            <a:spLocks/>
          </p:cNvSpPr>
          <p:nvPr/>
        </p:nvSpPr>
        <p:spPr bwMode="auto">
          <a:xfrm rot="5400000">
            <a:off x="1608932" y="4656931"/>
            <a:ext cx="9906000" cy="5921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Межбюджетные отношения</a:t>
            </a:r>
          </a:p>
        </p:txBody>
      </p:sp>
      <p:sp>
        <p:nvSpPr>
          <p:cNvPr id="28675" name="Объект 2"/>
          <p:cNvSpPr>
            <a:spLocks noGrp="1"/>
          </p:cNvSpPr>
          <p:nvPr>
            <p:ph type="subTitle" sz="quarter" idx="1"/>
          </p:nvPr>
        </p:nvSpPr>
        <p:spPr>
          <a:xfrm>
            <a:off x="2884488" y="0"/>
            <a:ext cx="3422650" cy="9906000"/>
          </a:xfrm>
          <a:gradFill rotWithShape="0">
            <a:gsLst>
              <a:gs pos="0">
                <a:srgbClr val="8DA5DD"/>
              </a:gs>
              <a:gs pos="20000">
                <a:srgbClr val="8DA5DD"/>
              </a:gs>
              <a:gs pos="25000">
                <a:srgbClr val="8488C4"/>
              </a:gs>
              <a:gs pos="59000">
                <a:srgbClr val="99CCFF"/>
              </a:gs>
              <a:gs pos="100000">
                <a:srgbClr val="8488C4"/>
              </a:gs>
            </a:gsLst>
            <a:lin ang="5400000" scaled="1"/>
          </a:gradFill>
        </p:spPr>
        <p:txBody>
          <a:bodyPr/>
          <a:lstStyle/>
          <a:p>
            <a:endParaRPr lang="ru-RU" sz="2000" smtClean="0">
              <a:solidFill>
                <a:srgbClr val="000000"/>
              </a:solidFill>
              <a:effectLst/>
              <a:latin typeface="Times New Roman" pitchFamily="18" charset="0"/>
              <a:cs typeface="Times New Roman" pitchFamily="18" charset="0"/>
            </a:endParaRPr>
          </a:p>
          <a:p>
            <a:r>
              <a:rPr lang="ru-RU" sz="2000" smtClean="0">
                <a:solidFill>
                  <a:srgbClr val="000000"/>
                </a:solidFill>
                <a:effectLst/>
                <a:latin typeface="Times New Roman" pitchFamily="18" charset="0"/>
                <a:cs typeface="Times New Roman" pitchFamily="18" charset="0"/>
              </a:rPr>
              <a:t>Из областного бюджета в бюджет городского округа перечисляются межбюджетные трансферты в форме:</a:t>
            </a: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Дотаций</a:t>
            </a:r>
            <a:r>
              <a:rPr lang="ru-RU" sz="2000" b="1" smtClean="0">
                <a:solidFill>
                  <a:srgbClr val="000000"/>
                </a:solidFill>
                <a:effectLst/>
                <a:latin typeface="Times New Roman" pitchFamily="18" charset="0"/>
                <a:cs typeface="Times New Roman" pitchFamily="18" charset="0"/>
              </a:rPr>
              <a:t> </a:t>
            </a:r>
            <a:r>
              <a:rPr lang="ru-RU" sz="2000" smtClean="0">
                <a:solidFill>
                  <a:srgbClr val="000000"/>
                </a:solidFill>
                <a:effectLst/>
                <a:latin typeface="Times New Roman" pitchFamily="18" charset="0"/>
                <a:cs typeface="Times New Roman" pitchFamily="18" charset="0"/>
              </a:rPr>
              <a:t>– без определения конкретной цели их использования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Субсидий</a:t>
            </a:r>
            <a:r>
              <a:rPr lang="ru-RU" sz="2000" smtClean="0">
                <a:solidFill>
                  <a:srgbClr val="000000"/>
                </a:solidFill>
                <a:effectLst/>
                <a:latin typeface="Times New Roman" pitchFamily="18" charset="0"/>
                <a:cs typeface="Times New Roman" pitchFamily="18" charset="0"/>
              </a:rPr>
              <a:t> – в целях софинансирования расходных обязательств муниципального образования по вопросам местного значения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Субвенций</a:t>
            </a:r>
            <a:r>
              <a:rPr lang="ru-RU" sz="2000" smtClean="0">
                <a:solidFill>
                  <a:srgbClr val="000000"/>
                </a:solidFill>
                <a:effectLst/>
                <a:latin typeface="Times New Roman" pitchFamily="18" charset="0"/>
                <a:cs typeface="Times New Roman" pitchFamily="18" charset="0"/>
              </a:rPr>
              <a:t> – на выполнение переданных государственных полномочий Российской Федерации и Свердловской области</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Иных межбюджетных трансфертов</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7"/>
          <p:cNvGraphicFramePr>
            <a:graphicFrameLocks noGrp="1"/>
          </p:cNvGraphicFramePr>
          <p:nvPr>
            <p:ph idx="4294967295"/>
          </p:nvPr>
        </p:nvGraphicFramePr>
        <p:xfrm>
          <a:off x="0" y="832380"/>
          <a:ext cx="6585438" cy="6482467"/>
        </p:xfrm>
        <a:graphic>
          <a:graphicData uri="http://schemas.openxmlformats.org/drawingml/2006/chart">
            <c:chart xmlns:c="http://schemas.openxmlformats.org/drawingml/2006/chart" xmlns:r="http://schemas.openxmlformats.org/officeDocument/2006/relationships" r:id="rId4"/>
          </a:graphicData>
        </a:graphic>
      </p:graphicFrame>
      <p:sp>
        <p:nvSpPr>
          <p:cNvPr id="6151" name="Прямоугольник 8"/>
          <p:cNvSpPr>
            <a:spLocks noChangeArrowheads="1"/>
          </p:cNvSpPr>
          <p:nvPr/>
        </p:nvSpPr>
        <p:spPr bwMode="auto">
          <a:xfrm>
            <a:off x="511175" y="7316788"/>
            <a:ext cx="6140450" cy="1555750"/>
          </a:xfrm>
          <a:prstGeom prst="rect">
            <a:avLst/>
          </a:prstGeom>
          <a:solidFill>
            <a:srgbClr val="9999FF"/>
          </a:solidFill>
          <a:ln w="19050">
            <a:solidFill>
              <a:srgbClr val="969696"/>
            </a:solidFill>
            <a:miter lim="800000"/>
            <a:headEnd/>
            <a:tailEnd/>
          </a:ln>
        </p:spPr>
        <p:txBody>
          <a:bodyPr>
            <a:spAutoFit/>
          </a:bodyPr>
          <a:lstStyle/>
          <a:p>
            <a:pPr algn="just" eaLnBrk="0" hangingPunct="0"/>
            <a:r>
              <a:rPr lang="ru-RU" sz="1100">
                <a:solidFill>
                  <a:srgbClr val="000000"/>
                </a:solidFill>
                <a:latin typeface="Calibri" pitchFamily="34" charset="0"/>
              </a:rPr>
              <a:t> </a:t>
            </a:r>
            <a:r>
              <a:rPr lang="ru-RU" sz="1600" b="1">
                <a:solidFill>
                  <a:schemeClr val="tx1"/>
                </a:solidFill>
              </a:rPr>
              <a:t>На 2016 год в бюджет города планируется поступление по 15 видам межбюджетных трансфертов. Поступление межбюджетных трансфертов будет уточняться после каждого распределения Правительством Свердловской области межбюджетных трансфертов между муниципальными образованиями области и утверждения их в областном бюджете.</a:t>
            </a:r>
            <a:endParaRPr lang="ru-RU" sz="1600" b="1">
              <a:solidFill>
                <a:schemeClr val="tx1"/>
              </a:solidFill>
              <a:latin typeface="Calibri" pitchFamily="34" charset="0"/>
            </a:endParaRPr>
          </a:p>
        </p:txBody>
      </p:sp>
      <p:graphicFrame>
        <p:nvGraphicFramePr>
          <p:cNvPr id="6146" name="Object 60"/>
          <p:cNvGraphicFramePr>
            <a:graphicFrameLocks noChangeAspect="1"/>
          </p:cNvGraphicFramePr>
          <p:nvPr/>
        </p:nvGraphicFramePr>
        <p:xfrm>
          <a:off x="619125" y="4641850"/>
          <a:ext cx="6037263" cy="2484438"/>
        </p:xfrm>
        <a:graphic>
          <a:graphicData uri="http://schemas.openxmlformats.org/presentationml/2006/ole">
            <p:oleObj spid="_x0000_s6146" name="Лист" r:id="rId5" imgW="4200576" imgH="1514375" progId="">
              <p:embed/>
            </p:oleObj>
          </a:graphicData>
        </a:graphic>
      </p:graphicFrame>
      <p:graphicFrame>
        <p:nvGraphicFramePr>
          <p:cNvPr id="6149" name="Диаграмма 11"/>
          <p:cNvGraphicFramePr>
            <a:graphicFrameLocks/>
          </p:cNvGraphicFramePr>
          <p:nvPr/>
        </p:nvGraphicFramePr>
        <p:xfrm>
          <a:off x="487363" y="-50800"/>
          <a:ext cx="6205537" cy="8869363"/>
        </p:xfrm>
        <a:graphic>
          <a:graphicData uri="http://schemas.openxmlformats.org/presentationml/2006/ole">
            <p:oleObj spid="_x0000_s6149" r:id="rId6" imgW="6206266" imgH="8870449" progId="Excel.Chart.8">
              <p:embed/>
            </p:oleObj>
          </a:graphicData>
        </a:graphic>
      </p:graphicFrame>
      <p:sp>
        <p:nvSpPr>
          <p:cNvPr id="11" name="Заголовок 1"/>
          <p:cNvSpPr txBox="1">
            <a:spLocks/>
          </p:cNvSpPr>
          <p:nvPr/>
        </p:nvSpPr>
        <p:spPr bwMode="auto">
          <a:xfrm rot="16200000">
            <a:off x="-4724400" y="4724400"/>
            <a:ext cx="9906000" cy="457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Доходы бюджета (безвозмездные поступления)</a:t>
            </a:r>
            <a:endParaRPr lang="ru-RU" sz="2000" b="1" dirty="0">
              <a:solidFill>
                <a:srgbClr val="FFFFFF"/>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Прямая соединительная линия 59"/>
          <p:cNvCxnSpPr/>
          <p:nvPr/>
        </p:nvCxnSpPr>
        <p:spPr>
          <a:xfrm flipV="1">
            <a:off x="3679825" y="7361238"/>
            <a:ext cx="658813" cy="127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3244850" y="4664075"/>
            <a:ext cx="658813"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3692525" y="4649788"/>
            <a:ext cx="660400"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3073400" y="7373938"/>
            <a:ext cx="658813"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5400000">
            <a:off x="1720057" y="4768056"/>
            <a:ext cx="9906000" cy="36988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dirty="0" smtClean="0">
                <a:effectLst/>
                <a:latin typeface="Times New Roman" pitchFamily="18" charset="0"/>
                <a:cs typeface="Times New Roman" pitchFamily="18" charset="0"/>
              </a:rPr>
              <a:t>Доходы бюджета (безвозмездные поступления)</a:t>
            </a:r>
            <a:endParaRPr lang="ru-RU" sz="2000" b="1" dirty="0">
              <a:effectLst/>
              <a:latin typeface="Times New Roman" pitchFamily="18" charset="0"/>
              <a:cs typeface="Times New Roman" pitchFamily="18" charset="0"/>
            </a:endParaRPr>
          </a:p>
        </p:txBody>
      </p:sp>
      <p:grpSp>
        <p:nvGrpSpPr>
          <p:cNvPr id="32774" name="Organization Chart 115"/>
          <p:cNvGrpSpPr>
            <a:grpSpLocks noChangeAspect="1"/>
          </p:cNvGrpSpPr>
          <p:nvPr/>
        </p:nvGrpSpPr>
        <p:grpSpPr bwMode="auto">
          <a:xfrm>
            <a:off x="328613" y="247650"/>
            <a:ext cx="5797550" cy="9145588"/>
            <a:chOff x="224" y="185"/>
            <a:chExt cx="302" cy="459"/>
          </a:xfrm>
        </p:grpSpPr>
        <p:cxnSp>
          <p:nvCxnSpPr>
            <p:cNvPr id="32788" name="_s5127"/>
            <p:cNvCxnSpPr>
              <a:cxnSpLocks noChangeShapeType="1"/>
            </p:cNvCxnSpPr>
            <p:nvPr/>
          </p:nvCxnSpPr>
          <p:spPr bwMode="auto">
            <a:xfrm rot="10800000">
              <a:off x="401" y="585"/>
              <a:ext cx="41" cy="51"/>
            </a:xfrm>
            <a:prstGeom prst="bentConnector2">
              <a:avLst/>
            </a:prstGeom>
            <a:noFill/>
            <a:ln w="28575">
              <a:solidFill>
                <a:srgbClr val="000000"/>
              </a:solidFill>
              <a:miter lim="800000"/>
              <a:headEnd/>
              <a:tailEnd/>
            </a:ln>
          </p:spPr>
        </p:cxnSp>
        <p:cxnSp>
          <p:nvCxnSpPr>
            <p:cNvPr id="32789" name="_s5128"/>
            <p:cNvCxnSpPr>
              <a:cxnSpLocks noChangeShapeType="1"/>
            </p:cNvCxnSpPr>
            <p:nvPr/>
          </p:nvCxnSpPr>
          <p:spPr bwMode="auto">
            <a:xfrm flipV="1">
              <a:off x="379" y="228"/>
              <a:ext cx="22" cy="408"/>
            </a:xfrm>
            <a:prstGeom prst="bentConnector2">
              <a:avLst/>
            </a:prstGeom>
            <a:noFill/>
            <a:ln w="28575">
              <a:solidFill>
                <a:srgbClr val="000000"/>
              </a:solidFill>
              <a:miter lim="800000"/>
              <a:headEnd/>
              <a:tailEnd/>
            </a:ln>
          </p:spPr>
        </p:cxnSp>
        <p:cxnSp>
          <p:nvCxnSpPr>
            <p:cNvPr id="32790" name="_s5134"/>
            <p:cNvCxnSpPr>
              <a:cxnSpLocks noChangeShapeType="1"/>
            </p:cNvCxnSpPr>
            <p:nvPr/>
          </p:nvCxnSpPr>
          <p:spPr bwMode="auto">
            <a:xfrm rot="10800000">
              <a:off x="401" y="220"/>
              <a:ext cx="30" cy="51"/>
            </a:xfrm>
            <a:prstGeom prst="bentConnector2">
              <a:avLst/>
            </a:prstGeom>
            <a:noFill/>
            <a:ln w="28575">
              <a:solidFill>
                <a:srgbClr val="000000"/>
              </a:solidFill>
              <a:miter lim="800000"/>
              <a:headEnd/>
              <a:tailEnd/>
            </a:ln>
          </p:spPr>
        </p:cxnSp>
        <p:cxnSp>
          <p:nvCxnSpPr>
            <p:cNvPr id="32791" name="_s5135"/>
            <p:cNvCxnSpPr>
              <a:cxnSpLocks noChangeShapeType="1"/>
            </p:cNvCxnSpPr>
            <p:nvPr/>
          </p:nvCxnSpPr>
          <p:spPr bwMode="auto">
            <a:xfrm flipV="1">
              <a:off x="378" y="229"/>
              <a:ext cx="23" cy="42"/>
            </a:xfrm>
            <a:prstGeom prst="bentConnector2">
              <a:avLst/>
            </a:prstGeom>
            <a:noFill/>
            <a:ln w="28575">
              <a:solidFill>
                <a:srgbClr val="000000"/>
              </a:solidFill>
              <a:miter lim="800000"/>
              <a:headEnd/>
              <a:tailEnd/>
            </a:ln>
          </p:spPr>
        </p:cxnSp>
        <p:cxnSp>
          <p:nvCxnSpPr>
            <p:cNvPr id="32792" name="_s5137"/>
            <p:cNvCxnSpPr>
              <a:cxnSpLocks noChangeShapeType="1"/>
            </p:cNvCxnSpPr>
            <p:nvPr/>
          </p:nvCxnSpPr>
          <p:spPr bwMode="auto">
            <a:xfrm rot="10800000">
              <a:off x="401" y="305"/>
              <a:ext cx="31" cy="51"/>
            </a:xfrm>
            <a:prstGeom prst="bentConnector2">
              <a:avLst/>
            </a:prstGeom>
            <a:noFill/>
            <a:ln w="28575">
              <a:solidFill>
                <a:srgbClr val="000000"/>
              </a:solidFill>
              <a:miter lim="800000"/>
              <a:headEnd/>
              <a:tailEnd/>
            </a:ln>
          </p:spPr>
        </p:cxnSp>
        <p:cxnSp>
          <p:nvCxnSpPr>
            <p:cNvPr id="32793" name="_s5138"/>
            <p:cNvCxnSpPr>
              <a:cxnSpLocks noChangeShapeType="1"/>
            </p:cNvCxnSpPr>
            <p:nvPr/>
          </p:nvCxnSpPr>
          <p:spPr bwMode="auto">
            <a:xfrm flipV="1">
              <a:off x="378" y="249"/>
              <a:ext cx="23" cy="107"/>
            </a:xfrm>
            <a:prstGeom prst="bentConnector2">
              <a:avLst/>
            </a:prstGeom>
            <a:noFill/>
            <a:ln w="28575">
              <a:solidFill>
                <a:srgbClr val="000000"/>
              </a:solidFill>
              <a:miter lim="800000"/>
              <a:headEnd/>
              <a:tailEnd/>
            </a:ln>
          </p:spPr>
        </p:cxnSp>
        <p:sp>
          <p:nvSpPr>
            <p:cNvPr id="35" name="_s5139"/>
            <p:cNvSpPr>
              <a:spLocks noChangeArrowheads="1"/>
            </p:cNvSpPr>
            <p:nvPr/>
          </p:nvSpPr>
          <p:spPr bwMode="auto">
            <a:xfrm>
              <a:off x="330" y="185"/>
              <a:ext cx="144"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36" name="_s5144"/>
            <p:cNvSpPr>
              <a:spLocks noChangeArrowheads="1"/>
            </p:cNvSpPr>
            <p:nvPr/>
          </p:nvSpPr>
          <p:spPr bwMode="auto">
            <a:xfrm>
              <a:off x="430" y="247"/>
              <a:ext cx="96" cy="51"/>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757 929,0 тыс.руб</a:t>
              </a:r>
              <a:r>
                <a:rPr lang="ru-RU" dirty="0">
                  <a:solidFill>
                    <a:schemeClr val="bg2"/>
                  </a:solidFill>
                  <a:cs typeface="Arial" panose="020B0604020202020204" pitchFamily="34" charset="0"/>
                </a:rPr>
                <a:t>. </a:t>
              </a:r>
            </a:p>
          </p:txBody>
        </p:sp>
        <p:sp>
          <p:nvSpPr>
            <p:cNvPr id="37" name="_s5145"/>
            <p:cNvSpPr>
              <a:spLocks noChangeArrowheads="1"/>
            </p:cNvSpPr>
            <p:nvPr/>
          </p:nvSpPr>
          <p:spPr bwMode="auto">
            <a:xfrm>
              <a:off x="431" y="317"/>
              <a:ext cx="95"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47 243,0 тыс.руб.</a:t>
              </a:r>
            </a:p>
          </p:txBody>
        </p:sp>
        <p:sp>
          <p:nvSpPr>
            <p:cNvPr id="38" name="_s5147"/>
            <p:cNvSpPr>
              <a:spLocks noChangeArrowheads="1"/>
            </p:cNvSpPr>
            <p:nvPr/>
          </p:nvSpPr>
          <p:spPr bwMode="auto">
            <a:xfrm>
              <a:off x="432" y="383"/>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1 402,0 тыс.руб.</a:t>
              </a:r>
            </a:p>
          </p:txBody>
        </p:sp>
        <p:sp>
          <p:nvSpPr>
            <p:cNvPr id="39" name="_s5149"/>
            <p:cNvSpPr>
              <a:spLocks noChangeArrowheads="1"/>
            </p:cNvSpPr>
            <p:nvPr/>
          </p:nvSpPr>
          <p:spPr bwMode="auto">
            <a:xfrm>
              <a:off x="432" y="519"/>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123 355,0 тыс.руб</a:t>
              </a:r>
              <a:r>
                <a:rPr lang="ru-RU" dirty="0">
                  <a:solidFill>
                    <a:schemeClr val="bg2"/>
                  </a:solidFill>
                  <a:cs typeface="Arial" panose="020B0604020202020204" pitchFamily="34" charset="0"/>
                </a:rPr>
                <a:t>.</a:t>
              </a:r>
            </a:p>
          </p:txBody>
        </p:sp>
        <p:sp>
          <p:nvSpPr>
            <p:cNvPr id="40" name="_s5151"/>
            <p:cNvSpPr>
              <a:spLocks noChangeArrowheads="1"/>
            </p:cNvSpPr>
            <p:nvPr/>
          </p:nvSpPr>
          <p:spPr bwMode="auto">
            <a:xfrm>
              <a:off x="434" y="589"/>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23 060,0 тыс.руб</a:t>
              </a:r>
              <a:r>
                <a:rPr lang="ru-RU" dirty="0">
                  <a:solidFill>
                    <a:schemeClr val="bg2"/>
                  </a:solidFill>
                  <a:cs typeface="Arial" panose="020B0604020202020204" pitchFamily="34" charset="0"/>
                </a:rPr>
                <a:t>.</a:t>
              </a:r>
            </a:p>
          </p:txBody>
        </p:sp>
        <p:sp>
          <p:nvSpPr>
            <p:cNvPr id="41" name="_s5143"/>
            <p:cNvSpPr>
              <a:spLocks noChangeArrowheads="1"/>
            </p:cNvSpPr>
            <p:nvPr/>
          </p:nvSpPr>
          <p:spPr bwMode="auto">
            <a:xfrm>
              <a:off x="224" y="235"/>
              <a:ext cx="154" cy="8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финансовое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и финансовое обеспечение дополнительного образования детей</a:t>
              </a:r>
            </a:p>
          </p:txBody>
        </p:sp>
        <p:sp>
          <p:nvSpPr>
            <p:cNvPr id="42" name="_s5142"/>
            <p:cNvSpPr>
              <a:spLocks noChangeArrowheads="1"/>
            </p:cNvSpPr>
            <p:nvPr/>
          </p:nvSpPr>
          <p:spPr bwMode="auto">
            <a:xfrm>
              <a:off x="226" y="328"/>
              <a:ext cx="152" cy="5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43" name="_s5146"/>
            <p:cNvSpPr>
              <a:spLocks noChangeArrowheads="1"/>
            </p:cNvSpPr>
            <p:nvPr/>
          </p:nvSpPr>
          <p:spPr bwMode="auto">
            <a:xfrm>
              <a:off x="224" y="387"/>
              <a:ext cx="154" cy="5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хранению, комплектованию, учету и использованию архивных документов, относящихся к государственной собственности Свердловской области</a:t>
              </a:r>
            </a:p>
          </p:txBody>
        </p:sp>
        <p:sp>
          <p:nvSpPr>
            <p:cNvPr id="44" name="_s5148"/>
            <p:cNvSpPr>
              <a:spLocks noChangeArrowheads="1"/>
            </p:cNvSpPr>
            <p:nvPr/>
          </p:nvSpPr>
          <p:spPr bwMode="auto">
            <a:xfrm>
              <a:off x="225" y="518"/>
              <a:ext cx="155" cy="62"/>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a:t>
              </a:r>
            </a:p>
          </p:txBody>
        </p:sp>
      </p:grpSp>
      <p:sp>
        <p:nvSpPr>
          <p:cNvPr id="45" name="_s5140"/>
          <p:cNvSpPr>
            <a:spLocks noChangeArrowheads="1"/>
          </p:cNvSpPr>
          <p:nvPr/>
        </p:nvSpPr>
        <p:spPr bwMode="auto">
          <a:xfrm>
            <a:off x="323118" y="8378825"/>
            <a:ext cx="3033020" cy="113176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субсидий на оплату жилого помещения и коммунальных услуг</a:t>
            </a:r>
          </a:p>
        </p:txBody>
      </p:sp>
      <p:sp>
        <p:nvSpPr>
          <p:cNvPr id="32778" name="Прямоугольник 35"/>
          <p:cNvSpPr>
            <a:spLocks noChangeArrowheads="1"/>
          </p:cNvSpPr>
          <p:nvPr/>
        </p:nvSpPr>
        <p:spPr bwMode="auto">
          <a:xfrm>
            <a:off x="309563" y="3040063"/>
            <a:ext cx="2928937" cy="1016000"/>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Российской Федерации по предоставлению мер социальной поддержки по оплате жилого помещения и коммунальных услуг</a:t>
            </a:r>
          </a:p>
        </p:txBody>
      </p:sp>
      <p:pic>
        <p:nvPicPr>
          <p:cNvPr id="47"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1" y="1"/>
            <a:ext cx="778761" cy="995082"/>
          </a:xfrm>
          <a:prstGeom prst="rect">
            <a:avLst/>
          </a:prstGeom>
          <a:ln>
            <a:noFill/>
          </a:ln>
          <a:effectLst>
            <a:softEdge rad="112500"/>
          </a:effectLst>
          <a:extLst>
            <a:ext uri="{909E8E84-426E-40DD-AFC4-6F175D3DCCD1}"/>
            <a:ext uri="{91240B29-F687-4F45-9708-019B960494DF}"/>
          </a:extLst>
        </p:spPr>
      </p:pic>
      <p:cxnSp>
        <p:nvCxnSpPr>
          <p:cNvPr id="61" name="Прямая соединительная линия 60"/>
          <p:cNvCxnSpPr/>
          <p:nvPr/>
        </p:nvCxnSpPr>
        <p:spPr>
          <a:xfrm flipV="1">
            <a:off x="3125788" y="5984875"/>
            <a:ext cx="658812"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3725863" y="5970588"/>
            <a:ext cx="658812"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_s5146"/>
          <p:cNvSpPr>
            <a:spLocks noChangeArrowheads="1"/>
          </p:cNvSpPr>
          <p:nvPr/>
        </p:nvSpPr>
        <p:spPr bwMode="auto">
          <a:xfrm>
            <a:off x="341286" y="5455466"/>
            <a:ext cx="2956637" cy="127235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государственных полномочий по составлению списков кандидатов в присяжные заседатели федеральных судов общей юрисдикции по муниципальным образованиям, расположенным на территории Свердловской области</a:t>
            </a:r>
          </a:p>
        </p:txBody>
      </p:sp>
      <p:sp>
        <p:nvSpPr>
          <p:cNvPr id="64" name="_s5147"/>
          <p:cNvSpPr>
            <a:spLocks noChangeArrowheads="1"/>
          </p:cNvSpPr>
          <p:nvPr/>
        </p:nvSpPr>
        <p:spPr bwMode="auto">
          <a:xfrm>
            <a:off x="4353865" y="5496225"/>
            <a:ext cx="1804700" cy="109580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51,6 тыс.руб.</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542925" y="174625"/>
            <a:ext cx="5499100" cy="9726613"/>
          </a:xfrm>
          <a:prstGeom prst="rect">
            <a:avLst/>
          </a:prstGeom>
          <a:noFill/>
          <a:ln w="9525">
            <a:noFill/>
            <a:miter lim="800000"/>
            <a:headEnd/>
            <a:tailEnd/>
          </a:ln>
        </p:spPr>
        <p:txBody>
          <a:bodyPr>
            <a:spAutoFit/>
          </a:bodyPr>
          <a:lstStyle/>
          <a:p>
            <a:pPr algn="just"/>
            <a:r>
              <a:rPr lang="ru-RU" sz="1300" b="1">
                <a:solidFill>
                  <a:srgbClr val="000000"/>
                </a:solidFill>
              </a:rPr>
              <a:t>Оглавление</a:t>
            </a:r>
          </a:p>
          <a:p>
            <a:pPr algn="just"/>
            <a:r>
              <a:rPr lang="ru-RU" sz="1300" b="1">
                <a:solidFill>
                  <a:srgbClr val="000000"/>
                </a:solidFill>
              </a:rPr>
              <a:t>Основные понятия			</a:t>
            </a:r>
          </a:p>
          <a:p>
            <a:pPr algn="just"/>
            <a:r>
              <a:rPr lang="ru-RU" sz="1300" b="1">
                <a:solidFill>
                  <a:srgbClr val="000000"/>
                </a:solidFill>
              </a:rPr>
              <a:t>Описание административно-территориального деления</a:t>
            </a:r>
          </a:p>
          <a:p>
            <a:pPr algn="just"/>
            <a:r>
              <a:rPr lang="ru-RU" sz="1300" b="1">
                <a:solidFill>
                  <a:srgbClr val="000000"/>
                </a:solidFill>
              </a:rPr>
              <a:t>Основы составления проекта бюджета</a:t>
            </a:r>
          </a:p>
          <a:p>
            <a:pPr algn="just"/>
            <a:r>
              <a:rPr lang="ru-RU" sz="1300" b="1">
                <a:solidFill>
                  <a:srgbClr val="000000"/>
                </a:solidFill>
              </a:rPr>
              <a:t>Основные показатели социально-экономического развития</a:t>
            </a:r>
          </a:p>
          <a:p>
            <a:pPr algn="just"/>
            <a:r>
              <a:rPr lang="ru-RU" sz="1300" b="1">
                <a:solidFill>
                  <a:srgbClr val="000000"/>
                </a:solidFill>
              </a:rPr>
              <a:t>Основные характеристики бюджета Серовского городского округа</a:t>
            </a:r>
          </a:p>
          <a:p>
            <a:pPr algn="just"/>
            <a:r>
              <a:rPr lang="ru-RU" sz="1300" b="1">
                <a:solidFill>
                  <a:srgbClr val="000000"/>
                </a:solidFill>
              </a:rPr>
              <a:t>Основные параметры бюджета Серовского городского округа</a:t>
            </a:r>
          </a:p>
          <a:p>
            <a:pPr algn="just"/>
            <a:r>
              <a:rPr lang="ru-RU" sz="1300" b="1">
                <a:solidFill>
                  <a:srgbClr val="000000"/>
                </a:solidFill>
              </a:rPr>
              <a:t>Доходы  и расходы бюджета Серовского городского округа в 2016 году</a:t>
            </a:r>
          </a:p>
          <a:p>
            <a:pPr algn="just"/>
            <a:r>
              <a:rPr lang="ru-RU" sz="1300" b="1">
                <a:solidFill>
                  <a:srgbClr val="000000"/>
                </a:solidFill>
              </a:rPr>
              <a:t>Доходы бюджета Серовского городского округа</a:t>
            </a:r>
          </a:p>
          <a:p>
            <a:pPr algn="just"/>
            <a:r>
              <a:rPr lang="ru-RU" sz="1300" b="1">
                <a:solidFill>
                  <a:srgbClr val="000000"/>
                </a:solidFill>
              </a:rPr>
              <a:t>Структура доходов бюджета Серовского городского округа в 2016 году</a:t>
            </a:r>
          </a:p>
          <a:p>
            <a:pPr algn="just"/>
            <a:r>
              <a:rPr lang="ru-RU" sz="1300" b="1">
                <a:solidFill>
                  <a:srgbClr val="000000"/>
                </a:solidFill>
              </a:rPr>
              <a:t>Налоговые доходы </a:t>
            </a:r>
          </a:p>
          <a:p>
            <a:pPr algn="just"/>
            <a:r>
              <a:rPr lang="ru-RU" sz="1300" b="1">
                <a:solidFill>
                  <a:srgbClr val="000000"/>
                </a:solidFill>
              </a:rPr>
              <a:t>Неналоговые доходы  </a:t>
            </a:r>
          </a:p>
          <a:p>
            <a:pPr algn="just"/>
            <a:r>
              <a:rPr lang="ru-RU" sz="1300" b="1">
                <a:solidFill>
                  <a:srgbClr val="000000"/>
                </a:solidFill>
              </a:rPr>
              <a:t>Безвозмездные поступления </a:t>
            </a:r>
          </a:p>
          <a:p>
            <a:pPr algn="just"/>
            <a:r>
              <a:rPr lang="ru-RU" sz="1300" b="1">
                <a:solidFill>
                  <a:srgbClr val="000000"/>
                </a:solidFill>
              </a:rPr>
              <a:t>Межбюджетные отношения</a:t>
            </a:r>
          </a:p>
          <a:p>
            <a:pPr algn="just"/>
            <a:r>
              <a:rPr lang="ru-RU" sz="1300" b="1">
                <a:solidFill>
                  <a:srgbClr val="000000"/>
                </a:solidFill>
              </a:rPr>
              <a:t>Доходы бюджета (безвозмездные поступления)</a:t>
            </a:r>
          </a:p>
          <a:p>
            <a:pPr algn="just"/>
            <a:r>
              <a:rPr lang="ru-RU" sz="1300" b="1">
                <a:solidFill>
                  <a:srgbClr val="000000"/>
                </a:solidFill>
              </a:rPr>
              <a:t>Основные мероприятия по дополнительной мобилизации доходов бюджета</a:t>
            </a:r>
          </a:p>
          <a:p>
            <a:pPr algn="just"/>
            <a:r>
              <a:rPr lang="ru-RU" sz="1300" b="1">
                <a:solidFill>
                  <a:srgbClr val="000000"/>
                </a:solidFill>
              </a:rPr>
              <a:t>Расходы бюджета Серовского городского округа</a:t>
            </a:r>
          </a:p>
          <a:p>
            <a:pPr algn="just"/>
            <a:r>
              <a:rPr lang="ru-RU" sz="1300" b="1">
                <a:solidFill>
                  <a:srgbClr val="000000"/>
                </a:solidFill>
              </a:rPr>
              <a:t>Структура расходов бюджета Серовского городского округа</a:t>
            </a:r>
          </a:p>
          <a:p>
            <a:pPr algn="just"/>
            <a:r>
              <a:rPr lang="ru-RU" sz="1300" b="1">
                <a:solidFill>
                  <a:srgbClr val="000000"/>
                </a:solidFill>
              </a:rPr>
              <a:t>Динамика распределения расходов бюджета Серовского городского округа</a:t>
            </a:r>
          </a:p>
          <a:p>
            <a:pPr algn="just"/>
            <a:r>
              <a:rPr lang="ru-RU" sz="1300" b="1">
                <a:solidFill>
                  <a:srgbClr val="000000"/>
                </a:solidFill>
              </a:rPr>
              <a:t>Расходы бюджета (Объемы финансирования)</a:t>
            </a:r>
          </a:p>
          <a:p>
            <a:pPr algn="just"/>
            <a:r>
              <a:rPr lang="ru-RU" sz="1300" b="1">
                <a:solidFill>
                  <a:srgbClr val="000000"/>
                </a:solidFill>
              </a:rPr>
              <a:t>Муниципальные программы Серовского городского округа</a:t>
            </a:r>
          </a:p>
          <a:p>
            <a:pPr algn="just"/>
            <a:r>
              <a:rPr lang="ru-RU" sz="1300" b="1">
                <a:solidFill>
                  <a:srgbClr val="000000"/>
                </a:solidFill>
              </a:rPr>
              <a:t>Развитие системы образования</a:t>
            </a:r>
          </a:p>
          <a:p>
            <a:pPr algn="just"/>
            <a:r>
              <a:rPr lang="ru-RU" sz="1300" b="1">
                <a:solidFill>
                  <a:srgbClr val="000000"/>
                </a:solidFill>
              </a:rPr>
              <a:t>Развитие транспорта, дорожного хозяйства, благоустройства и социально-бытового обслуживания</a:t>
            </a:r>
          </a:p>
          <a:p>
            <a:pPr algn="just"/>
            <a:r>
              <a:rPr lang="ru-RU" sz="1300" b="1">
                <a:solidFill>
                  <a:srgbClr val="000000"/>
                </a:solidFill>
              </a:rPr>
              <a:t>Реализация основных направлений в строительном комплексе</a:t>
            </a:r>
          </a:p>
          <a:p>
            <a:pPr algn="just"/>
            <a:r>
              <a:rPr lang="ru-RU" sz="1300" b="1">
                <a:solidFill>
                  <a:srgbClr val="000000"/>
                </a:solidFill>
              </a:rPr>
              <a:t>Управление муниципальным имуществом</a:t>
            </a:r>
          </a:p>
          <a:p>
            <a:pPr algn="just"/>
            <a:r>
              <a:rPr lang="ru-RU" sz="1300" b="1">
                <a:solidFill>
                  <a:srgbClr val="000000"/>
                </a:solidFill>
              </a:rPr>
              <a:t>Обеспечение безопасности жизнедеятельности населения и территории</a:t>
            </a:r>
          </a:p>
          <a:p>
            <a:pPr algn="just"/>
            <a:r>
              <a:rPr lang="ru-RU" sz="1300" b="1">
                <a:solidFill>
                  <a:srgbClr val="000000"/>
                </a:solidFill>
              </a:rPr>
              <a:t>Молодежь Серовского городского округа</a:t>
            </a:r>
          </a:p>
          <a:p>
            <a:pPr algn="just"/>
            <a:r>
              <a:rPr lang="ru-RU" sz="1300" b="1">
                <a:solidFill>
                  <a:srgbClr val="000000"/>
                </a:solidFill>
              </a:rPr>
              <a:t>Развитие культуры в Серовском городском округе</a:t>
            </a:r>
          </a:p>
          <a:p>
            <a:pPr algn="just"/>
            <a:r>
              <a:rPr lang="ru-RU" sz="1300" b="1">
                <a:solidFill>
                  <a:srgbClr val="000000"/>
                </a:solidFill>
              </a:rPr>
              <a:t>Дополнительные меры социальной поддержки отдельных категорий граждан Серовского городского округа</a:t>
            </a:r>
          </a:p>
          <a:p>
            <a:pPr algn="just"/>
            <a:r>
              <a:rPr lang="ru-RU" sz="1300" b="1">
                <a:solidFill>
                  <a:srgbClr val="000000"/>
                </a:solidFill>
              </a:rPr>
              <a:t>Развитие физической культуры и спорта в  Серовском городском округа</a:t>
            </a:r>
          </a:p>
          <a:p>
            <a:pPr algn="just"/>
            <a:r>
              <a:rPr lang="ru-RU" sz="1300" b="1">
                <a:solidFill>
                  <a:srgbClr val="000000"/>
                </a:solidFill>
              </a:rPr>
              <a:t>Развитие жилищно-коммунального хозяйства, охрана окружающей среды и повышение энергетической эффективности на территории Серовского городского круга</a:t>
            </a:r>
          </a:p>
          <a:p>
            <a:pPr algn="just"/>
            <a:r>
              <a:rPr lang="ru-RU" sz="1300" b="1">
                <a:solidFill>
                  <a:srgbClr val="000000"/>
                </a:solidFill>
              </a:rPr>
              <a:t>Структура муниципальных программ Серовского городского округа в 2016 году</a:t>
            </a:r>
          </a:p>
          <a:p>
            <a:pPr algn="just"/>
            <a:r>
              <a:rPr lang="ru-RU" sz="1400" b="1">
                <a:solidFill>
                  <a:srgbClr val="000000"/>
                </a:solidFill>
                <a:cs typeface="Times New Roman" pitchFamily="18" charset="0"/>
              </a:rPr>
              <a:t>Финансирование социально-значимых объектов (отдельные объекты бюджетных инвестиций)</a:t>
            </a:r>
            <a:endParaRPr lang="ru-RU" sz="1300" b="1">
              <a:solidFill>
                <a:srgbClr val="000000"/>
              </a:solidFill>
            </a:endParaRPr>
          </a:p>
          <a:p>
            <a:pPr algn="just"/>
            <a:r>
              <a:rPr lang="ru-RU" sz="1300" b="1">
                <a:solidFill>
                  <a:srgbClr val="000000"/>
                </a:solidFill>
              </a:rPr>
              <a:t>Источники финансирования дефицита бюджета</a:t>
            </a:r>
          </a:p>
          <a:p>
            <a:pPr algn="just"/>
            <a:r>
              <a:rPr lang="ru-RU" sz="1300" b="1">
                <a:solidFill>
                  <a:srgbClr val="000000"/>
                </a:solidFill>
              </a:rPr>
              <a:t>Параметры муниципального долга Серовского городского округа на 2016 год</a:t>
            </a:r>
          </a:p>
          <a:p>
            <a:pPr algn="just"/>
            <a:r>
              <a:rPr lang="ru-RU" sz="1300" b="1">
                <a:solidFill>
                  <a:srgbClr val="000000"/>
                </a:solidFill>
              </a:rPr>
              <a:t>Контактная информация</a:t>
            </a:r>
          </a:p>
        </p:txBody>
      </p:sp>
      <p:sp>
        <p:nvSpPr>
          <p:cNvPr id="91142" name="Rectangle 6"/>
          <p:cNvSpPr>
            <a:spLocks noChangeArrowheads="1"/>
          </p:cNvSpPr>
          <p:nvPr/>
        </p:nvSpPr>
        <p:spPr bwMode="auto">
          <a:xfrm>
            <a:off x="6367463" y="0"/>
            <a:ext cx="490537" cy="99060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r">
              <a:defRPr/>
            </a:pPr>
            <a:endParaRPr lang="ru-RU" sz="1300" b="1" dirty="0">
              <a:solidFill>
                <a:srgbClr val="000000"/>
              </a:solidFill>
              <a:latin typeface="Times New Roman" pitchFamily="18" charset="0"/>
              <a:cs typeface="Times New Roman" pitchFamily="18" charset="0"/>
            </a:endParaRPr>
          </a:p>
        </p:txBody>
      </p:sp>
      <p:sp>
        <p:nvSpPr>
          <p:cNvPr id="6" name="Прямоугольник 5"/>
          <p:cNvSpPr/>
          <p:nvPr/>
        </p:nvSpPr>
        <p:spPr>
          <a:xfrm rot="16200000">
            <a:off x="-4768337" y="4752942"/>
            <a:ext cx="990600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Оглавление</a:t>
            </a:r>
          </a:p>
        </p:txBody>
      </p:sp>
      <p:sp>
        <p:nvSpPr>
          <p:cNvPr id="7172" name="TextBox 4"/>
          <p:cNvSpPr txBox="1">
            <a:spLocks noChangeArrowheads="1"/>
          </p:cNvSpPr>
          <p:nvPr/>
        </p:nvSpPr>
        <p:spPr bwMode="auto">
          <a:xfrm>
            <a:off x="6232525" y="0"/>
            <a:ext cx="625475" cy="10694988"/>
          </a:xfrm>
          <a:prstGeom prst="rect">
            <a:avLst/>
          </a:prstGeom>
          <a:noFill/>
          <a:ln w="9525">
            <a:noFill/>
            <a:miter lim="800000"/>
            <a:headEnd/>
            <a:tailEnd/>
          </a:ln>
        </p:spPr>
        <p:txBody>
          <a:bodyPr>
            <a:spAutoFit/>
          </a:bodyPr>
          <a:lstStyle/>
          <a:p>
            <a:endParaRPr lang="ru-RU" sz="1300"/>
          </a:p>
          <a:p>
            <a:r>
              <a:rPr lang="ru-RU" sz="1300" b="1">
                <a:solidFill>
                  <a:srgbClr val="000000"/>
                </a:solidFill>
              </a:rPr>
              <a:t>2</a:t>
            </a:r>
          </a:p>
          <a:p>
            <a:r>
              <a:rPr lang="ru-RU" sz="1300" b="1">
                <a:solidFill>
                  <a:srgbClr val="000000"/>
                </a:solidFill>
              </a:rPr>
              <a:t>3</a:t>
            </a:r>
          </a:p>
          <a:p>
            <a:r>
              <a:rPr lang="ru-RU" sz="1300" b="1">
                <a:solidFill>
                  <a:srgbClr val="000000"/>
                </a:solidFill>
              </a:rPr>
              <a:t>4</a:t>
            </a:r>
          </a:p>
          <a:p>
            <a:r>
              <a:rPr lang="ru-RU" sz="1300" b="1">
                <a:solidFill>
                  <a:srgbClr val="000000"/>
                </a:solidFill>
              </a:rPr>
              <a:t>5</a:t>
            </a:r>
          </a:p>
          <a:p>
            <a:r>
              <a:rPr lang="ru-RU" sz="1300" b="1">
                <a:solidFill>
                  <a:srgbClr val="000000"/>
                </a:solidFill>
              </a:rPr>
              <a:t>6</a:t>
            </a:r>
          </a:p>
          <a:p>
            <a:r>
              <a:rPr lang="ru-RU" sz="1300" b="1">
                <a:solidFill>
                  <a:srgbClr val="000000"/>
                </a:solidFill>
              </a:rPr>
              <a:t>7</a:t>
            </a:r>
          </a:p>
          <a:p>
            <a:r>
              <a:rPr lang="ru-RU" sz="1300" b="1">
                <a:solidFill>
                  <a:srgbClr val="000000"/>
                </a:solidFill>
              </a:rPr>
              <a:t>8-9</a:t>
            </a:r>
          </a:p>
          <a:p>
            <a:r>
              <a:rPr lang="ru-RU" sz="1300" b="1">
                <a:solidFill>
                  <a:srgbClr val="000000"/>
                </a:solidFill>
              </a:rPr>
              <a:t>10</a:t>
            </a:r>
          </a:p>
          <a:p>
            <a:r>
              <a:rPr lang="ru-RU" sz="1300" b="1">
                <a:solidFill>
                  <a:srgbClr val="000000"/>
                </a:solidFill>
              </a:rPr>
              <a:t>11</a:t>
            </a:r>
          </a:p>
          <a:p>
            <a:r>
              <a:rPr lang="ru-RU" sz="1300" b="1">
                <a:solidFill>
                  <a:srgbClr val="000000"/>
                </a:solidFill>
              </a:rPr>
              <a:t>12</a:t>
            </a:r>
          </a:p>
          <a:p>
            <a:r>
              <a:rPr lang="ru-RU" sz="1300" b="1">
                <a:solidFill>
                  <a:srgbClr val="000000"/>
                </a:solidFill>
              </a:rPr>
              <a:t>13</a:t>
            </a:r>
          </a:p>
          <a:p>
            <a:r>
              <a:rPr lang="ru-RU" sz="1300" b="1">
                <a:solidFill>
                  <a:srgbClr val="000000"/>
                </a:solidFill>
              </a:rPr>
              <a:t>14</a:t>
            </a:r>
          </a:p>
          <a:p>
            <a:r>
              <a:rPr lang="ru-RU" sz="1300" b="1">
                <a:solidFill>
                  <a:srgbClr val="000000"/>
                </a:solidFill>
              </a:rPr>
              <a:t>15</a:t>
            </a:r>
          </a:p>
          <a:p>
            <a:r>
              <a:rPr lang="ru-RU" sz="1300" b="1">
                <a:solidFill>
                  <a:srgbClr val="000000"/>
                </a:solidFill>
              </a:rPr>
              <a:t>16-17</a:t>
            </a:r>
          </a:p>
          <a:p>
            <a:r>
              <a:rPr lang="ru-RU" sz="1300" b="1">
                <a:solidFill>
                  <a:srgbClr val="000000"/>
                </a:solidFill>
              </a:rPr>
              <a:t>18-21</a:t>
            </a:r>
          </a:p>
          <a:p>
            <a:r>
              <a:rPr lang="ru-RU" sz="1300" b="1">
                <a:solidFill>
                  <a:srgbClr val="000000"/>
                </a:solidFill>
              </a:rPr>
              <a:t>22</a:t>
            </a:r>
          </a:p>
          <a:p>
            <a:endParaRPr lang="ru-RU" sz="1300" b="1">
              <a:solidFill>
                <a:srgbClr val="000000"/>
              </a:solidFill>
            </a:endParaRPr>
          </a:p>
          <a:p>
            <a:r>
              <a:rPr lang="ru-RU" sz="1300" b="1">
                <a:solidFill>
                  <a:srgbClr val="000000"/>
                </a:solidFill>
              </a:rPr>
              <a:t>23</a:t>
            </a:r>
          </a:p>
          <a:p>
            <a:r>
              <a:rPr lang="ru-RU" sz="1300" b="1">
                <a:solidFill>
                  <a:srgbClr val="000000"/>
                </a:solidFill>
              </a:rPr>
              <a:t>24</a:t>
            </a:r>
          </a:p>
          <a:p>
            <a:r>
              <a:rPr lang="ru-RU" sz="1300" b="1">
                <a:solidFill>
                  <a:srgbClr val="000000"/>
                </a:solidFill>
              </a:rPr>
              <a:t>25</a:t>
            </a:r>
          </a:p>
          <a:p>
            <a:endParaRPr lang="ru-RU" sz="1300" b="1">
              <a:solidFill>
                <a:srgbClr val="000000"/>
              </a:solidFill>
            </a:endParaRPr>
          </a:p>
          <a:p>
            <a:r>
              <a:rPr lang="ru-RU" sz="1300" b="1">
                <a:solidFill>
                  <a:srgbClr val="000000"/>
                </a:solidFill>
              </a:rPr>
              <a:t>26-30</a:t>
            </a:r>
          </a:p>
          <a:p>
            <a:r>
              <a:rPr lang="ru-RU" sz="1300" b="1">
                <a:solidFill>
                  <a:srgbClr val="000000"/>
                </a:solidFill>
              </a:rPr>
              <a:t>31</a:t>
            </a:r>
          </a:p>
          <a:p>
            <a:r>
              <a:rPr lang="ru-RU" sz="1300" b="1">
                <a:solidFill>
                  <a:srgbClr val="000000"/>
                </a:solidFill>
              </a:rPr>
              <a:t>32-34</a:t>
            </a:r>
          </a:p>
          <a:p>
            <a:r>
              <a:rPr lang="ru-RU" sz="1300" b="1">
                <a:solidFill>
                  <a:srgbClr val="000000"/>
                </a:solidFill>
              </a:rPr>
              <a:t>35-36</a:t>
            </a:r>
          </a:p>
          <a:p>
            <a:endParaRPr lang="ru-RU" sz="1300" b="1">
              <a:solidFill>
                <a:srgbClr val="000000"/>
              </a:solidFill>
            </a:endParaRPr>
          </a:p>
          <a:p>
            <a:r>
              <a:rPr lang="ru-RU" sz="1300" b="1">
                <a:solidFill>
                  <a:srgbClr val="000000"/>
                </a:solidFill>
              </a:rPr>
              <a:t>37</a:t>
            </a:r>
          </a:p>
          <a:p>
            <a:r>
              <a:rPr lang="ru-RU" sz="1300" b="1">
                <a:solidFill>
                  <a:srgbClr val="000000"/>
                </a:solidFill>
              </a:rPr>
              <a:t>38-39</a:t>
            </a:r>
          </a:p>
          <a:p>
            <a:r>
              <a:rPr lang="ru-RU" sz="1300" b="1">
                <a:solidFill>
                  <a:srgbClr val="000000"/>
                </a:solidFill>
              </a:rPr>
              <a:t>40-42</a:t>
            </a:r>
          </a:p>
          <a:p>
            <a:endParaRPr lang="ru-RU" sz="1300" b="1">
              <a:solidFill>
                <a:srgbClr val="000000"/>
              </a:solidFill>
            </a:endParaRPr>
          </a:p>
          <a:p>
            <a:r>
              <a:rPr lang="ru-RU" sz="1300" b="1">
                <a:solidFill>
                  <a:srgbClr val="000000"/>
                </a:solidFill>
              </a:rPr>
              <a:t>43-44</a:t>
            </a:r>
          </a:p>
          <a:p>
            <a:r>
              <a:rPr lang="ru-RU" sz="1300" b="1">
                <a:solidFill>
                  <a:srgbClr val="000000"/>
                </a:solidFill>
              </a:rPr>
              <a:t>45-46</a:t>
            </a:r>
          </a:p>
          <a:p>
            <a:r>
              <a:rPr lang="ru-RU" sz="1300" b="1">
                <a:solidFill>
                  <a:srgbClr val="000000"/>
                </a:solidFill>
              </a:rPr>
              <a:t>47-48</a:t>
            </a:r>
          </a:p>
          <a:p>
            <a:endParaRPr lang="ru-RU" sz="1300" b="1">
              <a:solidFill>
                <a:srgbClr val="000000"/>
              </a:solidFill>
            </a:endParaRPr>
          </a:p>
          <a:p>
            <a:r>
              <a:rPr lang="ru-RU" sz="1300" b="1">
                <a:solidFill>
                  <a:srgbClr val="000000"/>
                </a:solidFill>
              </a:rPr>
              <a:t>49-50</a:t>
            </a:r>
          </a:p>
          <a:p>
            <a:endParaRPr lang="ru-RU" sz="1300" b="1">
              <a:solidFill>
                <a:srgbClr val="000000"/>
              </a:solidFill>
            </a:endParaRPr>
          </a:p>
          <a:p>
            <a:r>
              <a:rPr lang="ru-RU" sz="1300" b="1">
                <a:solidFill>
                  <a:srgbClr val="000000"/>
                </a:solidFill>
              </a:rPr>
              <a:t>51-52</a:t>
            </a:r>
          </a:p>
          <a:p>
            <a:endParaRPr lang="ru-RU" sz="1300" b="1">
              <a:solidFill>
                <a:srgbClr val="000000"/>
              </a:solidFill>
            </a:endParaRPr>
          </a:p>
          <a:p>
            <a:endParaRPr lang="ru-RU" sz="1300" b="1">
              <a:solidFill>
                <a:srgbClr val="000000"/>
              </a:solidFill>
            </a:endParaRPr>
          </a:p>
          <a:p>
            <a:r>
              <a:rPr lang="ru-RU" sz="1300" b="1">
                <a:solidFill>
                  <a:srgbClr val="000000"/>
                </a:solidFill>
              </a:rPr>
              <a:t>53</a:t>
            </a:r>
          </a:p>
          <a:p>
            <a:endParaRPr lang="ru-RU" sz="1300" b="1">
              <a:solidFill>
                <a:srgbClr val="000000"/>
              </a:solidFill>
            </a:endParaRPr>
          </a:p>
          <a:p>
            <a:r>
              <a:rPr lang="ru-RU" sz="1300" b="1">
                <a:solidFill>
                  <a:srgbClr val="000000"/>
                </a:solidFill>
              </a:rPr>
              <a:t>54</a:t>
            </a:r>
          </a:p>
          <a:p>
            <a:endParaRPr lang="ru-RU" sz="1300" b="1">
              <a:solidFill>
                <a:srgbClr val="000000"/>
              </a:solidFill>
            </a:endParaRPr>
          </a:p>
          <a:p>
            <a:r>
              <a:rPr lang="ru-RU" sz="1300" b="1">
                <a:solidFill>
                  <a:srgbClr val="000000"/>
                </a:solidFill>
              </a:rPr>
              <a:t>55</a:t>
            </a:r>
          </a:p>
          <a:p>
            <a:r>
              <a:rPr lang="ru-RU" sz="1300" b="1">
                <a:solidFill>
                  <a:srgbClr val="000000"/>
                </a:solidFill>
              </a:rPr>
              <a:t>56</a:t>
            </a:r>
          </a:p>
          <a:p>
            <a:endParaRPr lang="ru-RU" sz="1300" b="1">
              <a:solidFill>
                <a:srgbClr val="000000"/>
              </a:solidFill>
            </a:endParaRPr>
          </a:p>
          <a:p>
            <a:r>
              <a:rPr lang="ru-RU" sz="1300" b="1">
                <a:solidFill>
                  <a:srgbClr val="000000"/>
                </a:solidFill>
              </a:rPr>
              <a:t>57</a:t>
            </a:r>
          </a:p>
          <a:p>
            <a:endParaRPr lang="ru-RU" sz="1300" b="1">
              <a:solidFill>
                <a:srgbClr val="000000"/>
              </a:solidFill>
            </a:endParaRPr>
          </a:p>
          <a:p>
            <a:endParaRPr lang="ru-RU" sz="1300" b="1">
              <a:solidFill>
                <a:srgbClr val="000000"/>
              </a:solidFill>
            </a:endParaRPr>
          </a:p>
          <a:p>
            <a:endParaRPr lang="ru-RU" sz="1300" b="1">
              <a:solidFill>
                <a:srgbClr val="000000"/>
              </a:solidFill>
            </a:endParaRPr>
          </a:p>
          <a:p>
            <a:endParaRPr lang="ru-RU" sz="1300" b="1">
              <a:solidFill>
                <a:srgbClr val="000000"/>
              </a:solidFill>
            </a:endParaRPr>
          </a:p>
          <a:p>
            <a:endParaRPr lang="ru-RU" sz="1300" b="1">
              <a:solidFill>
                <a:srgbClr val="0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up)">
                                      <p:cBhvr>
                                        <p:cTn id="7" dur="2000"/>
                                        <p:tgtEl>
                                          <p:spTgt spid="91141"/>
                                        </p:tgtEl>
                                      </p:cBhvr>
                                    </p:animEffect>
                                  </p:childTnLst>
                                </p:cTn>
                              </p:par>
                              <p:par>
                                <p:cTn id="8" presetID="40" presetClass="entr" presetSubtype="0" fill="hold" grpId="0" nodeType="withEffect" nodePh="1">
                                  <p:stCondLst>
                                    <p:cond delay="0"/>
                                  </p:stCondLst>
                                  <p:endCondLst>
                                    <p:cond evt="begin" delay="0">
                                      <p:tn val="8"/>
                                    </p:cond>
                                  </p:endCondLst>
                                  <p:iterate type="lt">
                                    <p:tmPct val="10000"/>
                                  </p:iterate>
                                  <p:childTnLst>
                                    <p:set>
                                      <p:cBhvr>
                                        <p:cTn id="9" dur="1" fill="hold">
                                          <p:stCondLst>
                                            <p:cond delay="0"/>
                                          </p:stCondLst>
                                        </p:cTn>
                                        <p:tgtEl>
                                          <p:spTgt spid="91142"/>
                                        </p:tgtEl>
                                        <p:attrNameLst>
                                          <p:attrName>style.visibility</p:attrName>
                                        </p:attrNameLst>
                                      </p:cBhvr>
                                      <p:to>
                                        <p:strVal val="visible"/>
                                      </p:to>
                                    </p:set>
                                    <p:animEffect transition="in" filter="fade">
                                      <p:cBhvr>
                                        <p:cTn id="10" dur="1000"/>
                                        <p:tgtEl>
                                          <p:spTgt spid="91142"/>
                                        </p:tgtEl>
                                      </p:cBhvr>
                                    </p:animEffect>
                                    <p:anim calcmode="lin" valueType="num">
                                      <p:cBhvr>
                                        <p:cTn id="11" dur="1000" fill="hold"/>
                                        <p:tgtEl>
                                          <p:spTgt spid="91142"/>
                                        </p:tgtEl>
                                        <p:attrNameLst>
                                          <p:attrName>ppt_x</p:attrName>
                                        </p:attrNameLst>
                                      </p:cBhvr>
                                      <p:tavLst>
                                        <p:tav tm="0">
                                          <p:val>
                                            <p:strVal val="#ppt_x-.1"/>
                                          </p:val>
                                        </p:tav>
                                        <p:tav tm="100000">
                                          <p:val>
                                            <p:strVal val="#ppt_x"/>
                                          </p:val>
                                        </p:tav>
                                      </p:tavLst>
                                    </p:anim>
                                    <p:anim calcmode="lin" valueType="num">
                                      <p:cBhvr>
                                        <p:cTn id="12" dur="1000" fill="hold"/>
                                        <p:tgtEl>
                                          <p:spTgt spid="9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3630613" y="8175625"/>
            <a:ext cx="1425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3617913" y="6924675"/>
            <a:ext cx="147796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09963" y="5432425"/>
            <a:ext cx="1344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3441700" y="4316413"/>
            <a:ext cx="172243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3281363" y="3133725"/>
            <a:ext cx="174783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482975" y="1868488"/>
            <a:ext cx="1371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16200000">
            <a:off x="-4737893" y="4737893"/>
            <a:ext cx="9906000" cy="43021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effectLst/>
                <a:latin typeface="Times New Roman" pitchFamily="18" charset="0"/>
                <a:cs typeface="Times New Roman" pitchFamily="18" charset="0"/>
              </a:rPr>
              <a:t>Доходы бюджета (безвозмездные поступления)</a:t>
            </a:r>
            <a:endParaRPr lang="ru-RU" sz="2000" dirty="0">
              <a:effectLst/>
              <a:latin typeface="Times New Roman" pitchFamily="18" charset="0"/>
              <a:cs typeface="Times New Roman" pitchFamily="18" charset="0"/>
            </a:endParaRPr>
          </a:p>
        </p:txBody>
      </p:sp>
      <p:grpSp>
        <p:nvGrpSpPr>
          <p:cNvPr id="33800" name="Organization Chart 115"/>
          <p:cNvGrpSpPr>
            <a:grpSpLocks noChangeAspect="1"/>
          </p:cNvGrpSpPr>
          <p:nvPr/>
        </p:nvGrpSpPr>
        <p:grpSpPr bwMode="auto">
          <a:xfrm>
            <a:off x="704850" y="357188"/>
            <a:ext cx="5818188" cy="8716962"/>
            <a:chOff x="236" y="176"/>
            <a:chExt cx="303" cy="524"/>
          </a:xfrm>
        </p:grpSpPr>
        <p:cxnSp>
          <p:nvCxnSpPr>
            <p:cNvPr id="33816" name="_s5126"/>
            <p:cNvCxnSpPr>
              <a:cxnSpLocks noChangeShapeType="1"/>
            </p:cNvCxnSpPr>
            <p:nvPr/>
          </p:nvCxnSpPr>
          <p:spPr bwMode="auto">
            <a:xfrm flipV="1">
              <a:off x="394" y="199"/>
              <a:ext cx="22" cy="487"/>
            </a:xfrm>
            <a:prstGeom prst="bentConnector2">
              <a:avLst/>
            </a:prstGeom>
            <a:noFill/>
            <a:ln w="28575">
              <a:solidFill>
                <a:srgbClr val="000000"/>
              </a:solidFill>
              <a:miter lim="800000"/>
              <a:headEnd/>
              <a:tailEnd/>
            </a:ln>
          </p:spPr>
        </p:cxnSp>
        <p:sp>
          <p:nvSpPr>
            <p:cNvPr id="12" name="_s5139"/>
            <p:cNvSpPr>
              <a:spLocks noChangeArrowheads="1"/>
            </p:cNvSpPr>
            <p:nvPr/>
          </p:nvSpPr>
          <p:spPr bwMode="auto">
            <a:xfrm>
              <a:off x="332" y="176"/>
              <a:ext cx="148"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13" name="_s5147"/>
            <p:cNvSpPr>
              <a:spLocks noChangeArrowheads="1"/>
            </p:cNvSpPr>
            <p:nvPr/>
          </p:nvSpPr>
          <p:spPr bwMode="auto">
            <a:xfrm>
              <a:off x="444" y="312"/>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567,0 тыс.руб.</a:t>
              </a:r>
            </a:p>
          </p:txBody>
        </p:sp>
        <p:sp>
          <p:nvSpPr>
            <p:cNvPr id="14" name="_s5149"/>
            <p:cNvSpPr>
              <a:spLocks noChangeArrowheads="1"/>
            </p:cNvSpPr>
            <p:nvPr/>
          </p:nvSpPr>
          <p:spPr bwMode="auto">
            <a:xfrm>
              <a:off x="448" y="386"/>
              <a:ext cx="91"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150,1 тыс.руб</a:t>
              </a:r>
              <a:r>
                <a:rPr lang="ru-RU" dirty="0">
                  <a:solidFill>
                    <a:schemeClr val="bg2"/>
                  </a:solidFill>
                  <a:cs typeface="Arial" panose="020B0604020202020204" pitchFamily="34" charset="0"/>
                </a:rPr>
                <a:t>.</a:t>
              </a:r>
            </a:p>
          </p:txBody>
        </p:sp>
        <p:sp>
          <p:nvSpPr>
            <p:cNvPr id="15" name="_s5151"/>
            <p:cNvSpPr>
              <a:spLocks noChangeArrowheads="1"/>
            </p:cNvSpPr>
            <p:nvPr/>
          </p:nvSpPr>
          <p:spPr bwMode="auto">
            <a:xfrm>
              <a:off x="444" y="541"/>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0,1 тыс.руб</a:t>
              </a:r>
              <a:r>
                <a:rPr lang="ru-RU" dirty="0">
                  <a:solidFill>
                    <a:schemeClr val="bg2"/>
                  </a:solidFill>
                  <a:cs typeface="Arial" panose="020B0604020202020204" pitchFamily="34" charset="0"/>
                </a:rPr>
                <a:t>.</a:t>
              </a:r>
            </a:p>
          </p:txBody>
        </p:sp>
        <p:sp>
          <p:nvSpPr>
            <p:cNvPr id="16" name="_s5153"/>
            <p:cNvSpPr>
              <a:spLocks noChangeArrowheads="1"/>
            </p:cNvSpPr>
            <p:nvPr/>
          </p:nvSpPr>
          <p:spPr bwMode="auto">
            <a:xfrm>
              <a:off x="446" y="624"/>
              <a:ext cx="92"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0,1 тыс.руб.</a:t>
              </a:r>
            </a:p>
          </p:txBody>
        </p:sp>
        <p:sp>
          <p:nvSpPr>
            <p:cNvPr id="17" name="_s5146"/>
            <p:cNvSpPr>
              <a:spLocks noChangeArrowheads="1"/>
            </p:cNvSpPr>
            <p:nvPr/>
          </p:nvSpPr>
          <p:spPr bwMode="auto">
            <a:xfrm>
              <a:off x="236" y="303"/>
              <a:ext cx="152" cy="8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проживающим на территории Свердловской области, меры социальной поддержки по частичному освобождению от платы за коммунальные услуги</a:t>
              </a:r>
            </a:p>
          </p:txBody>
        </p:sp>
        <p:sp>
          <p:nvSpPr>
            <p:cNvPr id="18" name="_s5148"/>
            <p:cNvSpPr>
              <a:spLocks noChangeArrowheads="1"/>
            </p:cNvSpPr>
            <p:nvPr/>
          </p:nvSpPr>
          <p:spPr bwMode="auto">
            <a:xfrm>
              <a:off x="238" y="401"/>
              <a:ext cx="149" cy="4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созданию административных комиссий</a:t>
              </a:r>
            </a:p>
          </p:txBody>
        </p:sp>
        <p:sp>
          <p:nvSpPr>
            <p:cNvPr id="19" name="_s5150"/>
            <p:cNvSpPr>
              <a:spLocks noChangeArrowheads="1"/>
            </p:cNvSpPr>
            <p:nvPr/>
          </p:nvSpPr>
          <p:spPr bwMode="auto">
            <a:xfrm>
              <a:off x="240" y="522"/>
              <a:ext cx="152" cy="8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20" name="_s5152"/>
            <p:cNvSpPr>
              <a:spLocks noChangeArrowheads="1"/>
            </p:cNvSpPr>
            <p:nvPr/>
          </p:nvSpPr>
          <p:spPr bwMode="auto">
            <a:xfrm>
              <a:off x="236" y="626"/>
              <a:ext cx="160" cy="7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grpSp>
      <p:sp>
        <p:nvSpPr>
          <p:cNvPr id="33801" name="Прямоугольник 65"/>
          <p:cNvSpPr>
            <a:spLocks noChangeArrowheads="1"/>
          </p:cNvSpPr>
          <p:nvPr/>
        </p:nvSpPr>
        <p:spPr bwMode="auto">
          <a:xfrm>
            <a:off x="742950" y="6108700"/>
            <a:ext cx="2868613" cy="1384300"/>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Свердловской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Свердловской области</a:t>
            </a:r>
          </a:p>
        </p:txBody>
      </p:sp>
      <p:sp>
        <p:nvSpPr>
          <p:cNvPr id="33802" name="Прямоугольник 66"/>
          <p:cNvSpPr>
            <a:spLocks noChangeArrowheads="1"/>
          </p:cNvSpPr>
          <p:nvPr/>
        </p:nvSpPr>
        <p:spPr bwMode="auto">
          <a:xfrm>
            <a:off x="725488" y="7842250"/>
            <a:ext cx="2967037" cy="1014413"/>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 полномочий СО по постановке на учет и учету граждан РФ, имеющих право на получение жилищных субсидий на приобретение или строительство жилых помещений.</a:t>
            </a:r>
          </a:p>
        </p:txBody>
      </p:sp>
      <p:pic>
        <p:nvPicPr>
          <p:cNvPr id="24"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6078071" y="0"/>
            <a:ext cx="779929" cy="1008528"/>
          </a:xfrm>
          <a:prstGeom prst="rect">
            <a:avLst/>
          </a:prstGeom>
          <a:ln>
            <a:noFill/>
          </a:ln>
          <a:effectLst>
            <a:softEdge rad="112500"/>
          </a:effectLst>
          <a:extLst>
            <a:ext uri="{909E8E84-426E-40DD-AFC4-6F175D3DCCD1}"/>
            <a:ext uri="{91240B29-F687-4F45-9708-019B960494DF}"/>
          </a:extLst>
        </p:spPr>
      </p:pic>
      <p:sp>
        <p:nvSpPr>
          <p:cNvPr id="67" name="_s5146"/>
          <p:cNvSpPr>
            <a:spLocks noChangeArrowheads="1"/>
          </p:cNvSpPr>
          <p:nvPr/>
        </p:nvSpPr>
        <p:spPr bwMode="auto">
          <a:xfrm>
            <a:off x="672351" y="1343661"/>
            <a:ext cx="2971801" cy="95578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Российской Федерации по подготовке и проведению Всероссийской сельскохозяйственной переписи</a:t>
            </a:r>
          </a:p>
        </p:txBody>
      </p:sp>
      <p:sp>
        <p:nvSpPr>
          <p:cNvPr id="68" name="_s5147"/>
          <p:cNvSpPr>
            <a:spLocks noChangeArrowheads="1"/>
          </p:cNvSpPr>
          <p:nvPr/>
        </p:nvSpPr>
        <p:spPr bwMode="auto">
          <a:xfrm>
            <a:off x="4641606" y="1382368"/>
            <a:ext cx="1804839" cy="914840"/>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782,3 тыс.руб.</a:t>
            </a:r>
          </a:p>
        </p:txBody>
      </p:sp>
      <p:sp>
        <p:nvSpPr>
          <p:cNvPr id="72" name="_s5148"/>
          <p:cNvSpPr>
            <a:spLocks noChangeArrowheads="1"/>
          </p:cNvSpPr>
          <p:nvPr/>
        </p:nvSpPr>
        <p:spPr bwMode="auto">
          <a:xfrm>
            <a:off x="792794" y="4952689"/>
            <a:ext cx="2872952" cy="96401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организации проведения мероприятий по отлову и содержанию безнадзорных собак</a:t>
            </a:r>
          </a:p>
        </p:txBody>
      </p:sp>
      <p:sp>
        <p:nvSpPr>
          <p:cNvPr id="73" name="_s5149"/>
          <p:cNvSpPr>
            <a:spLocks noChangeArrowheads="1"/>
          </p:cNvSpPr>
          <p:nvPr/>
        </p:nvSpPr>
        <p:spPr bwMode="auto">
          <a:xfrm>
            <a:off x="4755842" y="5083899"/>
            <a:ext cx="1747238" cy="914840"/>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2 473,6 тыс.руб</a:t>
            </a:r>
            <a:r>
              <a:rPr lang="ru-RU" dirty="0">
                <a:solidFill>
                  <a:schemeClr val="bg2"/>
                </a:solidFill>
                <a:cs typeface="Arial" panose="020B0604020202020204" pitchFamily="34" charset="0"/>
              </a:rPr>
              <a:t>.</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35"/>
          <p:cNvGrpSpPr>
            <a:grpSpLocks noChangeAspect="1"/>
          </p:cNvGrpSpPr>
          <p:nvPr/>
        </p:nvGrpSpPr>
        <p:grpSpPr bwMode="auto">
          <a:xfrm>
            <a:off x="257175" y="797985"/>
            <a:ext cx="6079881" cy="7989006"/>
            <a:chOff x="312" y="1256"/>
            <a:chExt cx="2920" cy="1184"/>
          </a:xfrm>
          <a:scene3d>
            <a:camera prst="orthographicFront">
              <a:rot lat="0" lon="0" rev="0"/>
            </a:camera>
            <a:lightRig rig="contrasting" dir="t">
              <a:rot lat="0" lon="0" rev="1500000"/>
            </a:lightRig>
          </a:scene3d>
        </p:grpSpPr>
        <p:cxnSp>
          <p:nvCxnSpPr>
            <p:cNvPr id="29701" name="_s6148"/>
            <p:cNvCxnSpPr>
              <a:cxnSpLocks noChangeShapeType="1"/>
              <a:stCxn id="9" idx="0"/>
              <a:endCxn id="8" idx="2"/>
            </p:cNvCxnSpPr>
            <p:nvPr/>
          </p:nvCxnSpPr>
          <p:spPr bwMode="auto">
            <a:xfrm flipH="1" flipV="1">
              <a:off x="2786" y="2037"/>
              <a:ext cx="14" cy="83"/>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2" name="_s6149"/>
            <p:cNvCxnSpPr>
              <a:cxnSpLocks noChangeShapeType="1"/>
              <a:stCxn id="8" idx="0"/>
              <a:endCxn id="3" idx="2"/>
            </p:cNvCxnSpPr>
            <p:nvPr/>
          </p:nvCxnSpPr>
          <p:spPr bwMode="auto">
            <a:xfrm rot="16200000" flipV="1">
              <a:off x="2234" y="1030"/>
              <a:ext cx="70" cy="1035"/>
            </a:xfrm>
            <a:prstGeom prst="bentConnector3">
              <a:avLst>
                <a:gd name="adj1" fmla="val 50000"/>
              </a:avLst>
            </a:prstGeom>
            <a:noFill/>
            <a:ln w="28575">
              <a:noFill/>
              <a:miter lim="800000"/>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3" name="_s6150"/>
            <p:cNvCxnSpPr>
              <a:cxnSpLocks noChangeShapeType="1"/>
              <a:stCxn id="7" idx="0"/>
              <a:endCxn id="4" idx="2"/>
            </p:cNvCxnSpPr>
            <p:nvPr/>
          </p:nvCxnSpPr>
          <p:spPr bwMode="auto">
            <a:xfrm flipV="1">
              <a:off x="760" y="2037"/>
              <a:ext cx="17" cy="87"/>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4" name="_s6151"/>
            <p:cNvCxnSpPr>
              <a:cxnSpLocks noChangeShapeType="1"/>
              <a:stCxn id="6" idx="0"/>
              <a:endCxn id="5" idx="2"/>
            </p:cNvCxnSpPr>
            <p:nvPr/>
          </p:nvCxnSpPr>
          <p:spPr bwMode="auto">
            <a:xfrm flipV="1">
              <a:off x="1759" y="2038"/>
              <a:ext cx="29" cy="82"/>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5" name="_s6152"/>
            <p:cNvCxnSpPr>
              <a:cxnSpLocks noChangeShapeType="1"/>
              <a:stCxn id="5" idx="0"/>
              <a:endCxn id="3" idx="2"/>
            </p:cNvCxnSpPr>
            <p:nvPr/>
          </p:nvCxnSpPr>
          <p:spPr bwMode="auto">
            <a:xfrm flipH="1" flipV="1">
              <a:off x="1751" y="1512"/>
              <a:ext cx="36" cy="68"/>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6" name="_s6153"/>
            <p:cNvCxnSpPr>
              <a:cxnSpLocks noChangeShapeType="1"/>
              <a:stCxn id="4" idx="0"/>
              <a:endCxn id="3" idx="2"/>
            </p:cNvCxnSpPr>
            <p:nvPr/>
          </p:nvCxnSpPr>
          <p:spPr bwMode="auto">
            <a:xfrm rot="5400000" flipH="1" flipV="1">
              <a:off x="1228" y="1061"/>
              <a:ext cx="72" cy="975"/>
            </a:xfrm>
            <a:prstGeom prst="bentConnector3">
              <a:avLst>
                <a:gd name="adj1" fmla="val 50000"/>
              </a:avLst>
            </a:prstGeom>
            <a:noFill/>
            <a:ln w="28575">
              <a:noFill/>
              <a:miter lim="800000"/>
              <a:headEnd/>
              <a:tailEnd/>
            </a:ln>
            <a:effectLst>
              <a:outerShdw blurRad="149987" dist="250190" dir="8460000" algn="ctr">
                <a:srgbClr val="000000">
                  <a:alpha val="28000"/>
                </a:srgbClr>
              </a:outerShdw>
            </a:effectLst>
            <a:sp3d prstMaterial="metal">
              <a:bevelT w="88900" h="88900"/>
            </a:sp3d>
            <a:extLst>
              <a:ext uri="{909E8E84-426E-40DD-AFC4-6F175D3DCCD1}"/>
            </a:extLst>
          </p:spPr>
        </p:cxnSp>
        <p:sp>
          <p:nvSpPr>
            <p:cNvPr id="3" name="_s6154"/>
            <p:cNvSpPr>
              <a:spLocks noChangeArrowheads="1"/>
            </p:cNvSpPr>
            <p:nvPr/>
          </p:nvSpPr>
          <p:spPr bwMode="auto">
            <a:xfrm>
              <a:off x="1215" y="1256"/>
              <a:ext cx="1072" cy="256"/>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400" b="1" dirty="0">
                  <a:solidFill>
                    <a:schemeClr val="bg2"/>
                  </a:solidFill>
                  <a:cs typeface="Arial" panose="020B0604020202020204" pitchFamily="34" charset="0"/>
                </a:rPr>
                <a:t>СУБСИДИИ</a:t>
              </a:r>
            </a:p>
          </p:txBody>
        </p:sp>
        <p:sp>
          <p:nvSpPr>
            <p:cNvPr id="4" name="_s6155"/>
            <p:cNvSpPr>
              <a:spLocks noChangeArrowheads="1"/>
            </p:cNvSpPr>
            <p:nvPr/>
          </p:nvSpPr>
          <p:spPr bwMode="auto">
            <a:xfrm>
              <a:off x="312" y="1584"/>
              <a:ext cx="929" cy="453"/>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1400" b="1" dirty="0">
                  <a:solidFill>
                    <a:schemeClr val="bg2"/>
                  </a:solidFill>
                  <a:cs typeface="Arial" panose="020B0604020202020204" pitchFamily="34" charset="0"/>
                </a:rPr>
                <a:t>На осуществление </a:t>
              </a:r>
            </a:p>
            <a:p>
              <a:pPr algn="ctr">
                <a:defRPr/>
              </a:pPr>
              <a:r>
                <a:rPr lang="ru-RU" sz="1400" b="1" dirty="0">
                  <a:solidFill>
                    <a:schemeClr val="bg2"/>
                  </a:solidFill>
                  <a:cs typeface="Arial" panose="020B0604020202020204" pitchFamily="34" charset="0"/>
                </a:rPr>
                <a:t>мероприятий </a:t>
              </a:r>
            </a:p>
            <a:p>
              <a:pPr algn="ctr">
                <a:defRPr/>
              </a:pPr>
              <a:r>
                <a:rPr lang="ru-RU" sz="1400" b="1" dirty="0">
                  <a:solidFill>
                    <a:schemeClr val="bg2"/>
                  </a:solidFill>
                  <a:cs typeface="Arial" panose="020B0604020202020204" pitchFamily="34" charset="0"/>
                </a:rPr>
                <a:t>по организации </a:t>
              </a:r>
            </a:p>
            <a:p>
              <a:pPr algn="ctr">
                <a:defRPr/>
              </a:pPr>
              <a:r>
                <a:rPr lang="ru-RU" sz="1400" b="1" dirty="0">
                  <a:solidFill>
                    <a:schemeClr val="bg2"/>
                  </a:solidFill>
                  <a:cs typeface="Arial" panose="020B0604020202020204" pitchFamily="34" charset="0"/>
                </a:rPr>
                <a:t>питания в </a:t>
              </a:r>
            </a:p>
            <a:p>
              <a:pPr algn="ctr">
                <a:defRPr/>
              </a:pPr>
              <a:r>
                <a:rPr lang="ru-RU" sz="1400" b="1" dirty="0">
                  <a:solidFill>
                    <a:schemeClr val="bg2"/>
                  </a:solidFill>
                  <a:cs typeface="Arial" panose="020B0604020202020204" pitchFamily="34" charset="0"/>
                </a:rPr>
                <a:t>муниципальных</a:t>
              </a:r>
            </a:p>
            <a:p>
              <a:pPr algn="ctr">
                <a:defRPr/>
              </a:pPr>
              <a:r>
                <a:rPr lang="ru-RU" sz="1400" b="1" dirty="0">
                  <a:solidFill>
                    <a:schemeClr val="bg2"/>
                  </a:solidFill>
                  <a:cs typeface="Arial" panose="020B0604020202020204" pitchFamily="34" charset="0"/>
                </a:rPr>
                <a:t> общеобразовательных </a:t>
              </a:r>
            </a:p>
            <a:p>
              <a:pPr algn="ctr">
                <a:defRPr/>
              </a:pPr>
              <a:r>
                <a:rPr lang="ru-RU" sz="1400" b="1" dirty="0">
                  <a:solidFill>
                    <a:schemeClr val="bg2"/>
                  </a:solidFill>
                  <a:cs typeface="Arial" panose="020B0604020202020204" pitchFamily="34" charset="0"/>
                </a:rPr>
                <a:t>организациях</a:t>
              </a:r>
            </a:p>
          </p:txBody>
        </p:sp>
        <p:sp>
          <p:nvSpPr>
            <p:cNvPr id="5" name="_s6156"/>
            <p:cNvSpPr>
              <a:spLocks noChangeArrowheads="1"/>
            </p:cNvSpPr>
            <p:nvPr/>
          </p:nvSpPr>
          <p:spPr bwMode="auto">
            <a:xfrm>
              <a:off x="1320" y="1580"/>
              <a:ext cx="935" cy="458"/>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1400" b="1" dirty="0">
                  <a:solidFill>
                    <a:schemeClr val="bg2"/>
                  </a:solidFill>
                  <a:cs typeface="Arial" panose="020B0604020202020204" pitchFamily="34" charset="0"/>
                </a:rPr>
                <a:t>На выравнивание </a:t>
              </a:r>
            </a:p>
            <a:p>
              <a:pPr algn="ctr">
                <a:defRPr/>
              </a:pPr>
              <a:r>
                <a:rPr lang="ru-RU" sz="1400" b="1" dirty="0">
                  <a:solidFill>
                    <a:schemeClr val="bg2"/>
                  </a:solidFill>
                  <a:cs typeface="Arial" panose="020B0604020202020204" pitchFamily="34" charset="0"/>
                </a:rPr>
                <a:t>обеспеченности </a:t>
              </a:r>
            </a:p>
            <a:p>
              <a:pPr algn="ctr">
                <a:defRPr/>
              </a:pPr>
              <a:r>
                <a:rPr lang="ru-RU" sz="1400" b="1" dirty="0">
                  <a:solidFill>
                    <a:schemeClr val="bg2"/>
                  </a:solidFill>
                  <a:cs typeface="Arial" panose="020B0604020202020204" pitchFamily="34" charset="0"/>
                </a:rPr>
                <a:t>муниципальных </a:t>
              </a:r>
            </a:p>
            <a:p>
              <a:pPr algn="ctr">
                <a:defRPr/>
              </a:pPr>
              <a:r>
                <a:rPr lang="ru-RU" sz="1400" b="1" dirty="0">
                  <a:solidFill>
                    <a:schemeClr val="bg2"/>
                  </a:solidFill>
                  <a:cs typeface="Arial" panose="020B0604020202020204" pitchFamily="34" charset="0"/>
                </a:rPr>
                <a:t>районов </a:t>
              </a:r>
            </a:p>
            <a:p>
              <a:pPr algn="ctr">
                <a:defRPr/>
              </a:pPr>
              <a:r>
                <a:rPr lang="ru-RU" sz="1400" b="1" dirty="0">
                  <a:solidFill>
                    <a:schemeClr val="bg2"/>
                  </a:solidFill>
                  <a:cs typeface="Arial" panose="020B0604020202020204" pitchFamily="34" charset="0"/>
                </a:rPr>
                <a:t>(городских округов) </a:t>
              </a:r>
            </a:p>
            <a:p>
              <a:pPr algn="ctr">
                <a:defRPr/>
              </a:pPr>
              <a:r>
                <a:rPr lang="ru-RU" sz="1400" b="1" dirty="0">
                  <a:solidFill>
                    <a:schemeClr val="bg2"/>
                  </a:solidFill>
                  <a:cs typeface="Arial" panose="020B0604020202020204" pitchFamily="34" charset="0"/>
                </a:rPr>
                <a:t>по </a:t>
              </a:r>
            </a:p>
            <a:p>
              <a:pPr algn="ctr">
                <a:defRPr/>
              </a:pPr>
              <a:r>
                <a:rPr lang="ru-RU" sz="1400" b="1" dirty="0">
                  <a:solidFill>
                    <a:schemeClr val="bg2"/>
                  </a:solidFill>
                  <a:cs typeface="Arial" panose="020B0604020202020204" pitchFamily="34" charset="0"/>
                </a:rPr>
                <a:t>реализации ими их </a:t>
              </a:r>
            </a:p>
            <a:p>
              <a:pPr algn="ctr">
                <a:defRPr/>
              </a:pPr>
              <a:r>
                <a:rPr lang="ru-RU" sz="1400" b="1" dirty="0">
                  <a:solidFill>
                    <a:schemeClr val="bg2"/>
                  </a:solidFill>
                  <a:cs typeface="Arial" panose="020B0604020202020204" pitchFamily="34" charset="0"/>
                </a:rPr>
                <a:t>отдельных </a:t>
              </a:r>
            </a:p>
            <a:p>
              <a:pPr algn="ctr">
                <a:defRPr/>
              </a:pPr>
              <a:r>
                <a:rPr lang="ru-RU" sz="1400" b="1" dirty="0">
                  <a:solidFill>
                    <a:schemeClr val="bg2"/>
                  </a:solidFill>
                  <a:cs typeface="Arial" panose="020B0604020202020204" pitchFamily="34" charset="0"/>
                </a:rPr>
                <a:t>расходных </a:t>
              </a:r>
            </a:p>
            <a:p>
              <a:pPr algn="ctr">
                <a:defRPr/>
              </a:pPr>
              <a:r>
                <a:rPr lang="ru-RU" sz="1400" b="1" dirty="0">
                  <a:solidFill>
                    <a:schemeClr val="bg2"/>
                  </a:solidFill>
                  <a:cs typeface="Arial" panose="020B0604020202020204" pitchFamily="34" charset="0"/>
                </a:rPr>
                <a:t>обязательств</a:t>
              </a:r>
            </a:p>
          </p:txBody>
        </p:sp>
        <p:sp>
          <p:nvSpPr>
            <p:cNvPr id="6" name="_s6157"/>
            <p:cNvSpPr>
              <a:spLocks noChangeArrowheads="1"/>
            </p:cNvSpPr>
            <p:nvPr/>
          </p:nvSpPr>
          <p:spPr bwMode="auto">
            <a:xfrm>
              <a:off x="1327" y="2120"/>
              <a:ext cx="864" cy="316"/>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000" b="1" dirty="0">
                  <a:solidFill>
                    <a:schemeClr val="bg2"/>
                  </a:solidFill>
                  <a:cs typeface="Arial" panose="020B0604020202020204" pitchFamily="34" charset="0"/>
                </a:rPr>
                <a:t>52 236,0 </a:t>
              </a:r>
            </a:p>
            <a:p>
              <a:pPr algn="ctr">
                <a:defRPr/>
              </a:pPr>
              <a:r>
                <a:rPr lang="ru-RU" sz="2000" b="1" dirty="0">
                  <a:solidFill>
                    <a:schemeClr val="bg2"/>
                  </a:solidFill>
                  <a:cs typeface="Arial" panose="020B0604020202020204" pitchFamily="34" charset="0"/>
                </a:rPr>
                <a:t>тыс.руб</a:t>
              </a:r>
              <a:r>
                <a:rPr lang="ru-RU" sz="2400" b="1" dirty="0">
                  <a:solidFill>
                    <a:schemeClr val="bg2"/>
                  </a:solidFill>
                  <a:cs typeface="Arial" panose="020B0604020202020204" pitchFamily="34" charset="0"/>
                </a:rPr>
                <a:t>.</a:t>
              </a:r>
            </a:p>
          </p:txBody>
        </p:sp>
        <p:sp>
          <p:nvSpPr>
            <p:cNvPr id="7" name="_s6158"/>
            <p:cNvSpPr>
              <a:spLocks noChangeArrowheads="1"/>
            </p:cNvSpPr>
            <p:nvPr/>
          </p:nvSpPr>
          <p:spPr bwMode="auto">
            <a:xfrm>
              <a:off x="328" y="2124"/>
              <a:ext cx="864" cy="316"/>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000" b="1" dirty="0">
                  <a:solidFill>
                    <a:schemeClr val="bg2"/>
                  </a:solidFill>
                  <a:cs typeface="Arial" panose="020B0604020202020204" pitchFamily="34" charset="0"/>
                </a:rPr>
                <a:t>57 472,0 </a:t>
              </a:r>
            </a:p>
            <a:p>
              <a:pPr algn="ctr">
                <a:defRPr/>
              </a:pPr>
              <a:r>
                <a:rPr lang="ru-RU" sz="2000" b="1" dirty="0">
                  <a:solidFill>
                    <a:schemeClr val="bg2"/>
                  </a:solidFill>
                  <a:cs typeface="Arial" panose="020B0604020202020204" pitchFamily="34" charset="0"/>
                </a:rPr>
                <a:t>тыс.руб.</a:t>
              </a:r>
            </a:p>
          </p:txBody>
        </p:sp>
        <p:sp>
          <p:nvSpPr>
            <p:cNvPr id="8" name="_s6159"/>
            <p:cNvSpPr>
              <a:spLocks noChangeArrowheads="1"/>
            </p:cNvSpPr>
            <p:nvPr/>
          </p:nvSpPr>
          <p:spPr bwMode="auto">
            <a:xfrm>
              <a:off x="2354" y="1582"/>
              <a:ext cx="864" cy="455"/>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1400" b="1" dirty="0">
                  <a:solidFill>
                    <a:schemeClr val="bg2"/>
                  </a:solidFill>
                  <a:cs typeface="Arial" panose="020B0604020202020204" pitchFamily="34" charset="0"/>
                </a:rPr>
                <a:t>На организацию </a:t>
              </a:r>
            </a:p>
            <a:p>
              <a:pPr algn="ctr">
                <a:defRPr/>
              </a:pPr>
              <a:r>
                <a:rPr lang="ru-RU" sz="1400" b="1" dirty="0">
                  <a:solidFill>
                    <a:schemeClr val="bg2"/>
                  </a:solidFill>
                  <a:cs typeface="Arial" panose="020B0604020202020204" pitchFamily="34" charset="0"/>
                </a:rPr>
                <a:t>отдыха детей в</a:t>
              </a:r>
            </a:p>
            <a:p>
              <a:pPr algn="ctr">
                <a:defRPr/>
              </a:pPr>
              <a:r>
                <a:rPr lang="ru-RU" sz="1400" b="1" dirty="0">
                  <a:solidFill>
                    <a:schemeClr val="bg2"/>
                  </a:solidFill>
                  <a:cs typeface="Arial" panose="020B0604020202020204" pitchFamily="34" charset="0"/>
                </a:rPr>
                <a:t> каникулярное время</a:t>
              </a:r>
            </a:p>
          </p:txBody>
        </p:sp>
        <p:sp>
          <p:nvSpPr>
            <p:cNvPr id="9" name="_s6160"/>
            <p:cNvSpPr>
              <a:spLocks noChangeArrowheads="1"/>
            </p:cNvSpPr>
            <p:nvPr/>
          </p:nvSpPr>
          <p:spPr bwMode="auto">
            <a:xfrm>
              <a:off x="2368" y="2120"/>
              <a:ext cx="864" cy="302"/>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000" b="1" dirty="0">
                  <a:solidFill>
                    <a:schemeClr val="bg2"/>
                  </a:solidFill>
                  <a:cs typeface="Arial" panose="020B0604020202020204" pitchFamily="34" charset="0"/>
                </a:rPr>
                <a:t>20 493,7 </a:t>
              </a:r>
            </a:p>
            <a:p>
              <a:pPr algn="ctr">
                <a:defRPr/>
              </a:pPr>
              <a:r>
                <a:rPr lang="ru-RU" sz="2000" b="1" dirty="0">
                  <a:solidFill>
                    <a:schemeClr val="bg2"/>
                  </a:solidFill>
                  <a:cs typeface="Arial" panose="020B0604020202020204" pitchFamily="34" charset="0"/>
                </a:rPr>
                <a:t>тыс.руб.</a:t>
              </a:r>
            </a:p>
          </p:txBody>
        </p:sp>
      </p:grpSp>
      <p:pic>
        <p:nvPicPr>
          <p:cNvPr id="19"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0" y="2"/>
            <a:ext cx="779929" cy="1008527"/>
          </a:xfrm>
          <a:prstGeom prst="rect">
            <a:avLst/>
          </a:prstGeom>
          <a:ln>
            <a:noFill/>
          </a:ln>
          <a:effectLst>
            <a:softEdge rad="112500"/>
          </a:effectLst>
          <a:extLst>
            <a:ext uri="{909E8E84-426E-40DD-AFC4-6F175D3DCCD1}"/>
            <a:ext uri="{91240B29-F687-4F45-9708-019B960494DF}"/>
          </a:extLst>
        </p:spPr>
      </p:pic>
      <p:sp>
        <p:nvSpPr>
          <p:cNvPr id="34819" name="Прямоугольник 17"/>
          <p:cNvSpPr>
            <a:spLocks noChangeArrowheads="1"/>
          </p:cNvSpPr>
          <p:nvPr/>
        </p:nvSpPr>
        <p:spPr bwMode="auto">
          <a:xfrm>
            <a:off x="6438900" y="9193213"/>
            <a:ext cx="414338" cy="368300"/>
          </a:xfrm>
          <a:prstGeom prst="rect">
            <a:avLst/>
          </a:prstGeom>
          <a:noFill/>
          <a:ln w="9525">
            <a:noFill/>
            <a:miter lim="800000"/>
            <a:headEnd/>
            <a:tailEnd/>
          </a:ln>
        </p:spPr>
        <p:txBody>
          <a:bodyPr wrap="none">
            <a:spAutoFit/>
          </a:bodyPr>
          <a:lstStyle/>
          <a:p>
            <a:fld id="{58343BF5-E656-48F5-99F5-6E5479A65FCC}" type="slidenum">
              <a:rPr lang="ru-RU"/>
              <a:pPr/>
              <a:t>21</a:t>
            </a:fld>
            <a:endParaRPr lang="ru-RU"/>
          </a:p>
        </p:txBody>
      </p:sp>
      <p:sp>
        <p:nvSpPr>
          <p:cNvPr id="21" name="Заголовок 1"/>
          <p:cNvSpPr>
            <a:spLocks noGrp="1"/>
          </p:cNvSpPr>
          <p:nvPr>
            <p:ph type="ctrTitle" sz="quarter"/>
          </p:nvPr>
        </p:nvSpPr>
        <p:spPr>
          <a:xfrm rot="5400000">
            <a:off x="1716882" y="4764881"/>
            <a:ext cx="9906000" cy="37623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dirty="0" smtClean="0">
                <a:effectLst/>
                <a:latin typeface="Times New Roman" pitchFamily="18" charset="0"/>
                <a:cs typeface="Times New Roman" pitchFamily="18" charset="0"/>
              </a:rPr>
              <a:t>Доходы бюджета (безвозмездные поступления)</a:t>
            </a:r>
            <a:endParaRPr lang="ru-RU" sz="2000" dirty="0">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0" y="0"/>
            <a:ext cx="6858000" cy="76993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          Основные мероприятия по дополнительной мобилизации доходов бюджета</a:t>
            </a:r>
          </a:p>
        </p:txBody>
      </p:sp>
      <p:pic>
        <p:nvPicPr>
          <p:cNvPr id="16392" name="Picture 8"/>
          <p:cNvPicPr>
            <a:picLocks noChangeAspect="1" noChangeArrowheads="1"/>
          </p:cNvPicPr>
          <p:nvPr/>
        </p:nvPicPr>
        <p:blipFill>
          <a:blip r:embed="rId3" cstate="print"/>
          <a:srcRect/>
          <a:stretch>
            <a:fillRect/>
          </a:stretch>
        </p:blipFill>
        <p:spPr bwMode="auto">
          <a:xfrm>
            <a:off x="2610540" y="1788459"/>
            <a:ext cx="1815612" cy="3966882"/>
          </a:xfrm>
          <a:prstGeom prst="rect">
            <a:avLst/>
          </a:prstGeom>
          <a:ln>
            <a:noFill/>
          </a:ln>
          <a:effectLst>
            <a:glow rad="228600">
              <a:schemeClr val="accent6">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16394" name="AutoShape 10"/>
          <p:cNvSpPr>
            <a:spLocks noChangeArrowheads="1"/>
          </p:cNvSpPr>
          <p:nvPr/>
        </p:nvSpPr>
        <p:spPr bwMode="auto">
          <a:xfrm>
            <a:off x="5090746" y="3233208"/>
            <a:ext cx="1767254" cy="6232208"/>
          </a:xfrm>
          <a:prstGeom prst="wedgeEllipseCallout">
            <a:avLst>
              <a:gd name="adj1" fmla="val -82607"/>
              <a:gd name="adj2" fmla="val -21864"/>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defRPr/>
            </a:pPr>
            <a:r>
              <a:rPr lang="ru-RU" sz="900" b="1" dirty="0" smtClean="0">
                <a:solidFill>
                  <a:srgbClr val="000000"/>
                </a:solidFill>
                <a:latin typeface="Times New Roman" pitchFamily="18" charset="0"/>
                <a:cs typeface="Times New Roman" pitchFamily="18" charset="0"/>
              </a:rPr>
              <a:t>Организация работы по выявлению резервов поступлений в местный бюджет налога на доходы физических лиц путем проведения работы с руководителями организаций  по вопросам установления заработной платы в размере не ниже величины прожиточного минимума, изыскания возможности повышения средней заработной платы на предприятии,  своевременности выплаты заработной платы и перечисления хозяйствующими субъектами  (налоговыми агентами) удержанных сумм налога на доходы физических лиц (в том числе проведение комиссий  по легализации заработной платы)</a:t>
            </a:r>
          </a:p>
        </p:txBody>
      </p:sp>
      <p:sp>
        <p:nvSpPr>
          <p:cNvPr id="16395" name="AutoShape 11"/>
          <p:cNvSpPr>
            <a:spLocks noChangeArrowheads="1"/>
          </p:cNvSpPr>
          <p:nvPr/>
        </p:nvSpPr>
        <p:spPr bwMode="auto">
          <a:xfrm>
            <a:off x="3429001" y="7019044"/>
            <a:ext cx="1953703" cy="2886956"/>
          </a:xfrm>
          <a:prstGeom prst="wedgeEllipseCallout">
            <a:avLst>
              <a:gd name="adj1" fmla="val -19548"/>
              <a:gd name="adj2" fmla="val -88910"/>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eaLnBrk="0" hangingPunct="0">
              <a:buFont typeface="Wingdings" panose="05000000000000000000" pitchFamily="2" charset="2"/>
              <a:buNone/>
              <a:defRPr/>
            </a:pPr>
            <a:r>
              <a:rPr lang="ru-RU" sz="900" b="1" dirty="0" smtClean="0">
                <a:solidFill>
                  <a:srgbClr val="000000"/>
                </a:solidFill>
                <a:latin typeface="Times New Roman" pitchFamily="18" charset="0"/>
                <a:cs typeface="Times New Roman" pitchFamily="18" charset="0"/>
              </a:rPr>
              <a:t>Осуществление контроля за своевременностью передачи на реализацию арестованного имущества организаций-недоимщиков, полнотой и правильностью исполнения  документов о взыскании денежных средств в бюджет Серовского городского округа</a:t>
            </a:r>
            <a:endParaRPr lang="ru-RU" sz="900" b="1" dirty="0">
              <a:solidFill>
                <a:srgbClr val="000000"/>
              </a:solidFill>
              <a:latin typeface="Times New Roman" pitchFamily="18" charset="0"/>
              <a:cs typeface="Times New Roman" pitchFamily="18" charset="0"/>
            </a:endParaRPr>
          </a:p>
        </p:txBody>
      </p:sp>
      <p:sp>
        <p:nvSpPr>
          <p:cNvPr id="16397" name="AutoShape 13"/>
          <p:cNvSpPr>
            <a:spLocks noChangeArrowheads="1"/>
          </p:cNvSpPr>
          <p:nvPr/>
        </p:nvSpPr>
        <p:spPr bwMode="auto">
          <a:xfrm>
            <a:off x="4587387" y="840405"/>
            <a:ext cx="2066192" cy="2420320"/>
          </a:xfrm>
          <a:prstGeom prst="wedgeEllipseCallout">
            <a:avLst>
              <a:gd name="adj1" fmla="val -55489"/>
              <a:gd name="adj2" fmla="val 32602"/>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defRPr/>
            </a:pPr>
            <a:r>
              <a:rPr lang="ru-RU" sz="1000" b="1" dirty="0" smtClean="0">
                <a:solidFill>
                  <a:srgbClr val="000000"/>
                </a:solidFill>
                <a:latin typeface="Times New Roman" pitchFamily="18" charset="0"/>
                <a:cs typeface="Times New Roman" pitchFamily="18" charset="0"/>
              </a:rPr>
              <a:t>Направление исковых заявлений о взыскании сумм необосновательного обогащения за пользование неоформленными земельными участками под законченными строительством объектами недвижимого имущества</a:t>
            </a:r>
          </a:p>
        </p:txBody>
      </p:sp>
      <p:sp>
        <p:nvSpPr>
          <p:cNvPr id="16398" name="AutoShape 14"/>
          <p:cNvSpPr>
            <a:spLocks noChangeArrowheads="1"/>
          </p:cNvSpPr>
          <p:nvPr/>
        </p:nvSpPr>
        <p:spPr bwMode="auto">
          <a:xfrm>
            <a:off x="0" y="4945869"/>
            <a:ext cx="2433271" cy="4024566"/>
          </a:xfrm>
          <a:prstGeom prst="wedgeEllipseCallout">
            <a:avLst>
              <a:gd name="adj1" fmla="val 53819"/>
              <a:gd name="adj2" fmla="val -41983"/>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0" hangingPunct="0">
              <a:buFont typeface="Wingdings" panose="05000000000000000000" pitchFamily="2" charset="2"/>
              <a:buNone/>
              <a:defRPr/>
            </a:pPr>
            <a:endParaRPr lang="ru-RU" sz="1000" b="1" dirty="0" smtClean="0">
              <a:solidFill>
                <a:schemeClr val="bg1">
                  <a:lumMod val="75000"/>
                </a:schemeClr>
              </a:solidFill>
              <a:latin typeface="Times New Roman" pitchFamily="18" charset="0"/>
              <a:cs typeface="Times New Roman" pitchFamily="18" charset="0"/>
            </a:endParaRPr>
          </a:p>
          <a:p>
            <a:pPr algn="just" eaLnBrk="0" hangingPunct="0">
              <a:buFont typeface="Wingdings" panose="05000000000000000000" pitchFamily="2" charset="2"/>
              <a:buNone/>
              <a:defRPr/>
            </a:pPr>
            <a:r>
              <a:rPr lang="ru-RU" sz="1000" b="1" dirty="0" smtClean="0">
                <a:solidFill>
                  <a:srgbClr val="000000"/>
                </a:solidFill>
                <a:latin typeface="Times New Roman" pitchFamily="18" charset="0"/>
                <a:cs typeface="Times New Roman" pitchFamily="18" charset="0"/>
              </a:rPr>
              <a:t>    Проведение в отношении организаций </a:t>
            </a:r>
          </a:p>
          <a:p>
            <a:pPr algn="just" eaLnBrk="0" hangingPunct="0">
              <a:buFont typeface="Wingdings" panose="05000000000000000000" pitchFamily="2" charset="2"/>
              <a:buNone/>
              <a:defRPr/>
            </a:pPr>
            <a:r>
              <a:rPr lang="ru-RU" sz="1000" b="1" dirty="0" smtClean="0">
                <a:solidFill>
                  <a:srgbClr val="000000"/>
                </a:solidFill>
                <a:latin typeface="Times New Roman" pitchFamily="18" charset="0"/>
                <a:cs typeface="Times New Roman" pitchFamily="18" charset="0"/>
              </a:rPr>
              <a:t>и индивидуальных предпринимателей, осуществляющих использование имущества,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a:t>
            </a:r>
          </a:p>
          <a:p>
            <a:pPr algn="ctr" eaLnBrk="0" hangingPunct="0">
              <a:buFont typeface="Wingdings" panose="05000000000000000000" pitchFamily="2" charset="2"/>
              <a:buNone/>
              <a:defRPr/>
            </a:pPr>
            <a:r>
              <a:rPr lang="ru-RU" sz="1000" b="1" dirty="0" smtClean="0">
                <a:solidFill>
                  <a:srgbClr val="000000"/>
                </a:solidFill>
                <a:latin typeface="Times New Roman" pitchFamily="18" charset="0"/>
                <a:cs typeface="Times New Roman" pitchFamily="18" charset="0"/>
              </a:rPr>
              <a:t>- доходов от сдачи в аренду имущества, находящегося в муниципальной собственности;</a:t>
            </a:r>
          </a:p>
          <a:p>
            <a:pPr algn="ctr" eaLnBrk="0" hangingPunct="0">
              <a:buFontTx/>
              <a:buChar char="-"/>
              <a:defRPr/>
            </a:pPr>
            <a:r>
              <a:rPr lang="ru-RU" sz="1000" b="1" dirty="0" smtClean="0">
                <a:solidFill>
                  <a:srgbClr val="000000"/>
                </a:solidFill>
                <a:latin typeface="Times New Roman" pitchFamily="18" charset="0"/>
                <a:cs typeface="Times New Roman" pitchFamily="18" charset="0"/>
              </a:rPr>
              <a:t>доходов от арендной платы  </a:t>
            </a:r>
          </a:p>
          <a:p>
            <a:pPr algn="ctr" eaLnBrk="0" hangingPunct="0">
              <a:buFontTx/>
              <a:buChar char="-"/>
              <a:defRPr/>
            </a:pPr>
            <a:r>
              <a:rPr lang="ru-RU" sz="1000" b="1" dirty="0" smtClean="0">
                <a:solidFill>
                  <a:srgbClr val="000000"/>
                </a:solidFill>
                <a:latin typeface="Times New Roman" pitchFamily="18" charset="0"/>
                <a:cs typeface="Times New Roman" pitchFamily="18" charset="0"/>
              </a:rPr>
              <a:t>за земельные участки.</a:t>
            </a:r>
          </a:p>
        </p:txBody>
      </p:sp>
      <p:pic>
        <p:nvPicPr>
          <p:cNvPr id="16399" name="Picture 15"/>
          <p:cNvPicPr>
            <a:picLocks noChangeAspect="1" noChangeArrowheads="1"/>
          </p:cNvPicPr>
          <p:nvPr/>
        </p:nvPicPr>
        <p:blipFill>
          <a:blip r:embed="rId4" cstate="print">
            <a:extLst>
              <a:ext uri="{28A0092B-C50C-407E-A947-70E740481C1C}"/>
            </a:extLst>
          </a:blip>
          <a:srcRect/>
          <a:stretch>
            <a:fillRect/>
          </a:stretch>
        </p:blipFill>
        <p:spPr bwMode="auto">
          <a:xfrm>
            <a:off x="4528039" y="3496911"/>
            <a:ext cx="614363" cy="940153"/>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0" name="Picture 16"/>
          <p:cNvPicPr>
            <a:picLocks noChangeAspect="1" noChangeArrowheads="1"/>
          </p:cNvPicPr>
          <p:nvPr/>
        </p:nvPicPr>
        <p:blipFill>
          <a:blip r:embed="rId4" cstate="print">
            <a:extLst>
              <a:ext uri="{28A0092B-C50C-407E-A947-70E740481C1C}"/>
            </a:extLst>
          </a:blip>
          <a:srcRect/>
          <a:stretch>
            <a:fillRect/>
          </a:stretch>
        </p:blipFill>
        <p:spPr bwMode="auto">
          <a:xfrm>
            <a:off x="1998052" y="1289716"/>
            <a:ext cx="614363" cy="940153"/>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1" name="Picture 17"/>
          <p:cNvPicPr>
            <a:picLocks noChangeAspect="1" noChangeArrowheads="1"/>
          </p:cNvPicPr>
          <p:nvPr/>
        </p:nvPicPr>
        <p:blipFill>
          <a:blip r:embed="rId4" cstate="print">
            <a:extLst>
              <a:ext uri="{28A0092B-C50C-407E-A947-70E740481C1C}"/>
            </a:extLst>
          </a:blip>
          <a:srcRect/>
          <a:stretch>
            <a:fillRect/>
          </a:stretch>
        </p:blipFill>
        <p:spPr bwMode="auto">
          <a:xfrm>
            <a:off x="3297116" y="5943601"/>
            <a:ext cx="614363" cy="940153"/>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sp>
        <p:nvSpPr>
          <p:cNvPr id="22" name="AutoShape 10"/>
          <p:cNvSpPr>
            <a:spLocks noChangeArrowheads="1"/>
          </p:cNvSpPr>
          <p:nvPr/>
        </p:nvSpPr>
        <p:spPr bwMode="auto">
          <a:xfrm>
            <a:off x="0" y="1103220"/>
            <a:ext cx="2170722" cy="4111526"/>
          </a:xfrm>
          <a:prstGeom prst="wedgeEllipseCallout">
            <a:avLst>
              <a:gd name="adj1" fmla="val 69527"/>
              <a:gd name="adj2" fmla="val -1264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defRPr/>
            </a:pPr>
            <a:r>
              <a:rPr lang="ru-RU" sz="1000" b="1" dirty="0" smtClean="0">
                <a:solidFill>
                  <a:srgbClr val="000000"/>
                </a:solidFill>
                <a:latin typeface="Times New Roman" pitchFamily="18" charset="0"/>
                <a:cs typeface="Times New Roman" pitchFamily="18" charset="0"/>
              </a:rPr>
              <a:t>Организация работы с убыточными организациями, с хозяйствующими субъектами, представляющими «нулевую» отчетность и осуществляющими реальную финансово-хозяйственную деятельность путем заслушивания руководителей (собственников) в целях выработки рекомендаций по переводу этих предприятий в категорию безубыточных (прибыльных)</a:t>
            </a:r>
          </a:p>
        </p:txBody>
      </p:sp>
      <p:sp>
        <p:nvSpPr>
          <p:cNvPr id="23" name="AutoShape 11"/>
          <p:cNvSpPr>
            <a:spLocks noChangeArrowheads="1"/>
          </p:cNvSpPr>
          <p:nvPr/>
        </p:nvSpPr>
        <p:spPr bwMode="auto">
          <a:xfrm>
            <a:off x="1855695" y="7363002"/>
            <a:ext cx="1777728" cy="2199040"/>
          </a:xfrm>
          <a:prstGeom prst="wedgeEllipseCallout">
            <a:avLst>
              <a:gd name="adj1" fmla="val 18975"/>
              <a:gd name="adj2" fmla="val -10571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eaLnBrk="0" hangingPunct="0">
              <a:buFont typeface="Wingdings" panose="05000000000000000000" pitchFamily="2" charset="2"/>
              <a:buNone/>
              <a:defRPr/>
            </a:pPr>
            <a:r>
              <a:rPr lang="ru-RU" sz="900" b="1" dirty="0" smtClean="0">
                <a:solidFill>
                  <a:srgbClr val="000000"/>
                </a:solidFill>
                <a:latin typeface="Times New Roman" pitchFamily="18" charset="0"/>
                <a:cs typeface="Times New Roman" pitchFamily="18" charset="0"/>
              </a:rPr>
              <a:t>Проведение контрольных мероприятий по вопросу целевого  использования земельных участков, находящихся в государственной собственности и собственности муниципального образования</a:t>
            </a:r>
            <a:endParaRPr lang="ru-RU" sz="900" b="1" dirty="0">
              <a:solidFill>
                <a:srgbClr val="000000"/>
              </a:solidFill>
              <a:latin typeface="Times New Roman" pitchFamily="18" charset="0"/>
              <a:cs typeface="Times New Roman"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edge">
                                      <p:cBhvr>
                                        <p:cTn id="7" dur="2000"/>
                                        <p:tgtEl>
                                          <p:spTgt spid="16392"/>
                                        </p:tgtEl>
                                      </p:cBhvr>
                                    </p:animEffect>
                                  </p:childTnLst>
                                </p:cTn>
                              </p:par>
                              <p:par>
                                <p:cTn id="8" presetID="16" presetClass="entr" presetSubtype="2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barn(inHorizontal)">
                                      <p:cBhvr>
                                        <p:cTn id="10" dur="500"/>
                                        <p:tgtEl>
                                          <p:spTgt spid="16400"/>
                                        </p:tgtEl>
                                      </p:cBhvr>
                                    </p:animEffect>
                                  </p:childTnLst>
                                </p:cTn>
                              </p:par>
                            </p:childTnLst>
                          </p:cTn>
                        </p:par>
                        <p:par>
                          <p:cTn id="11" fill="hold" nodeType="afterGroup">
                            <p:stCondLst>
                              <p:cond delay="2000"/>
                            </p:stCondLst>
                            <p:childTnLst>
                              <p:par>
                                <p:cTn id="12" presetID="2" presetClass="entr" presetSubtype="2" fill="hold" nodeType="afterEffect">
                                  <p:stCondLst>
                                    <p:cond delay="0"/>
                                  </p:stCondLst>
                                  <p:childTnLst>
                                    <p:set>
                                      <p:cBhvr>
                                        <p:cTn id="13" dur="1" fill="hold">
                                          <p:stCondLst>
                                            <p:cond delay="0"/>
                                          </p:stCondLst>
                                        </p:cTn>
                                        <p:tgtEl>
                                          <p:spTgt spid="16397"/>
                                        </p:tgtEl>
                                        <p:attrNameLst>
                                          <p:attrName>style.visibility</p:attrName>
                                        </p:attrNameLst>
                                      </p:cBhvr>
                                      <p:to>
                                        <p:strVal val="visible"/>
                                      </p:to>
                                    </p:set>
                                    <p:anim calcmode="lin" valueType="num">
                                      <p:cBhvr additive="base">
                                        <p:cTn id="14" dur="5000" fill="hold"/>
                                        <p:tgtEl>
                                          <p:spTgt spid="16397"/>
                                        </p:tgtEl>
                                        <p:attrNameLst>
                                          <p:attrName>ppt_x</p:attrName>
                                        </p:attrNameLst>
                                      </p:cBhvr>
                                      <p:tavLst>
                                        <p:tav tm="0">
                                          <p:val>
                                            <p:strVal val="1+#ppt_w/2"/>
                                          </p:val>
                                        </p:tav>
                                        <p:tav tm="100000">
                                          <p:val>
                                            <p:strVal val="#ppt_x"/>
                                          </p:val>
                                        </p:tav>
                                      </p:tavLst>
                                    </p:anim>
                                    <p:anim calcmode="lin" valueType="num">
                                      <p:cBhvr additive="base">
                                        <p:cTn id="15" dur="5000" fill="hold"/>
                                        <p:tgtEl>
                                          <p:spTgt spid="163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7000"/>
                            </p:stCondLst>
                            <p:childTnLst>
                              <p:par>
                                <p:cTn id="17" presetID="2" presetClass="entr" presetSubtype="2" fill="hold" nodeType="after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0" fill="hold"/>
                                        <p:tgtEl>
                                          <p:spTgt spid="16394"/>
                                        </p:tgtEl>
                                        <p:attrNameLst>
                                          <p:attrName>ppt_x</p:attrName>
                                        </p:attrNameLst>
                                      </p:cBhvr>
                                      <p:tavLst>
                                        <p:tav tm="0">
                                          <p:val>
                                            <p:strVal val="1+#ppt_w/2"/>
                                          </p:val>
                                        </p:tav>
                                        <p:tav tm="100000">
                                          <p:val>
                                            <p:strVal val="#ppt_x"/>
                                          </p:val>
                                        </p:tav>
                                      </p:tavLst>
                                    </p:anim>
                                    <p:anim calcmode="lin" valueType="num">
                                      <p:cBhvr additive="base">
                                        <p:cTn id="20" dur="5000" fill="hold"/>
                                        <p:tgtEl>
                                          <p:spTgt spid="16394"/>
                                        </p:tgtEl>
                                        <p:attrNameLst>
                                          <p:attrName>ppt_y</p:attrName>
                                        </p:attrNameLst>
                                      </p:cBhvr>
                                      <p:tavLst>
                                        <p:tav tm="0">
                                          <p:val>
                                            <p:strVal val="#ppt_y"/>
                                          </p:val>
                                        </p:tav>
                                        <p:tav tm="100000">
                                          <p:val>
                                            <p:strVal val="#ppt_y"/>
                                          </p:val>
                                        </p:tav>
                                      </p:tavLst>
                                    </p:anim>
                                  </p:childTnLst>
                                </p:cTn>
                              </p:par>
                              <p:par>
                                <p:cTn id="21" presetID="16" presetClass="entr" presetSubtype="26" fill="hold" nodeType="with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Horizontal)">
                                      <p:cBhvr>
                                        <p:cTn id="23" dur="500"/>
                                        <p:tgtEl>
                                          <p:spTgt spid="16399"/>
                                        </p:tgtEl>
                                      </p:cBhvr>
                                    </p:animEffect>
                                  </p:childTnLst>
                                </p:cTn>
                              </p:par>
                            </p:childTnLst>
                          </p:cTn>
                        </p:par>
                        <p:par>
                          <p:cTn id="24" fill="hold" nodeType="afterGroup">
                            <p:stCondLst>
                              <p:cond delay="12000"/>
                            </p:stCondLst>
                            <p:childTnLst>
                              <p:par>
                                <p:cTn id="25" presetID="2" presetClass="entr" presetSubtype="4"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 calcmode="lin" valueType="num">
                                      <p:cBhvr additive="base">
                                        <p:cTn id="27" dur="5000" fill="hold"/>
                                        <p:tgtEl>
                                          <p:spTgt spid="16398"/>
                                        </p:tgtEl>
                                        <p:attrNameLst>
                                          <p:attrName>ppt_x</p:attrName>
                                        </p:attrNameLst>
                                      </p:cBhvr>
                                      <p:tavLst>
                                        <p:tav tm="0">
                                          <p:val>
                                            <p:strVal val="#ppt_x"/>
                                          </p:val>
                                        </p:tav>
                                        <p:tav tm="100000">
                                          <p:val>
                                            <p:strVal val="#ppt_x"/>
                                          </p:val>
                                        </p:tav>
                                      </p:tavLst>
                                    </p:anim>
                                    <p:anim calcmode="lin" valueType="num">
                                      <p:cBhvr additive="base">
                                        <p:cTn id="28" dur="5000" fill="hold"/>
                                        <p:tgtEl>
                                          <p:spTgt spid="1639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0"/>
                            </p:stCondLst>
                            <p:childTnLst>
                              <p:par>
                                <p:cTn id="30" presetID="2" presetClass="entr" presetSubtype="4" fill="hold" nodeType="afterEffect">
                                  <p:stCondLst>
                                    <p:cond delay="0"/>
                                  </p:stCondLst>
                                  <p:childTnLst>
                                    <p:set>
                                      <p:cBhvr>
                                        <p:cTn id="31" dur="1" fill="hold">
                                          <p:stCondLst>
                                            <p:cond delay="0"/>
                                          </p:stCondLst>
                                        </p:cTn>
                                        <p:tgtEl>
                                          <p:spTgt spid="16395"/>
                                        </p:tgtEl>
                                        <p:attrNameLst>
                                          <p:attrName>style.visibility</p:attrName>
                                        </p:attrNameLst>
                                      </p:cBhvr>
                                      <p:to>
                                        <p:strVal val="visible"/>
                                      </p:to>
                                    </p:set>
                                    <p:anim calcmode="lin" valueType="num">
                                      <p:cBhvr additive="base">
                                        <p:cTn id="32" dur="5000" fill="hold"/>
                                        <p:tgtEl>
                                          <p:spTgt spid="16395"/>
                                        </p:tgtEl>
                                        <p:attrNameLst>
                                          <p:attrName>ppt_x</p:attrName>
                                        </p:attrNameLst>
                                      </p:cBhvr>
                                      <p:tavLst>
                                        <p:tav tm="0">
                                          <p:val>
                                            <p:strVal val="#ppt_x"/>
                                          </p:val>
                                        </p:tav>
                                        <p:tav tm="100000">
                                          <p:val>
                                            <p:strVal val="#ppt_x"/>
                                          </p:val>
                                        </p:tav>
                                      </p:tavLst>
                                    </p:anim>
                                    <p:anim calcmode="lin" valueType="num">
                                      <p:cBhvr additive="base">
                                        <p:cTn id="33" dur="5000" fill="hold"/>
                                        <p:tgtEl>
                                          <p:spTgt spid="16395"/>
                                        </p:tgtEl>
                                        <p:attrNameLst>
                                          <p:attrName>ppt_y</p:attrName>
                                        </p:attrNameLst>
                                      </p:cBhvr>
                                      <p:tavLst>
                                        <p:tav tm="0">
                                          <p:val>
                                            <p:strVal val="1+#ppt_h/2"/>
                                          </p:val>
                                        </p:tav>
                                        <p:tav tm="100000">
                                          <p:val>
                                            <p:strVal val="#ppt_y"/>
                                          </p:val>
                                        </p:tav>
                                      </p:tavLst>
                                    </p:anim>
                                  </p:childTnLst>
                                </p:cTn>
                              </p:par>
                              <p:par>
                                <p:cTn id="34" presetID="16" presetClass="entr" presetSubtype="26" fill="hold" nodeType="withEffect">
                                  <p:stCondLst>
                                    <p:cond delay="0"/>
                                  </p:stCondLst>
                                  <p:childTnLst>
                                    <p:set>
                                      <p:cBhvr>
                                        <p:cTn id="35" dur="1" fill="hold">
                                          <p:stCondLst>
                                            <p:cond delay="0"/>
                                          </p:stCondLst>
                                        </p:cTn>
                                        <p:tgtEl>
                                          <p:spTgt spid="16401"/>
                                        </p:tgtEl>
                                        <p:attrNameLst>
                                          <p:attrName>style.visibility</p:attrName>
                                        </p:attrNameLst>
                                      </p:cBhvr>
                                      <p:to>
                                        <p:strVal val="visible"/>
                                      </p:to>
                                    </p:set>
                                    <p:animEffect transition="in" filter="barn(inHorizontal)">
                                      <p:cBhvr>
                                        <p:cTn id="36" dur="500"/>
                                        <p:tgtEl>
                                          <p:spTgt spid="16401"/>
                                        </p:tgtEl>
                                      </p:cBhvr>
                                    </p:animEffect>
                                  </p:childTnLst>
                                </p:cTn>
                              </p:par>
                            </p:childTnLst>
                          </p:cTn>
                        </p:par>
                        <p:par>
                          <p:cTn id="37" fill="hold">
                            <p:stCondLst>
                              <p:cond delay="22000"/>
                            </p:stCondLst>
                            <p:childTnLst>
                              <p:par>
                                <p:cTn id="38" presetID="2" presetClass="entr" presetSubtype="2"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0" fill="hold"/>
                                        <p:tgtEl>
                                          <p:spTgt spid="22"/>
                                        </p:tgtEl>
                                        <p:attrNameLst>
                                          <p:attrName>ppt_x</p:attrName>
                                        </p:attrNameLst>
                                      </p:cBhvr>
                                      <p:tavLst>
                                        <p:tav tm="0">
                                          <p:val>
                                            <p:strVal val="1+#ppt_w/2"/>
                                          </p:val>
                                        </p:tav>
                                        <p:tav tm="100000">
                                          <p:val>
                                            <p:strVal val="#ppt_x"/>
                                          </p:val>
                                        </p:tav>
                                      </p:tavLst>
                                    </p:anim>
                                    <p:anim calcmode="lin" valueType="num">
                                      <p:cBhvr additive="base">
                                        <p:cTn id="41" dur="50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27000"/>
                            </p:stCondLst>
                            <p:childTnLst>
                              <p:par>
                                <p:cTn id="43" presetID="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0" fill="hold"/>
                                        <p:tgtEl>
                                          <p:spTgt spid="23"/>
                                        </p:tgtEl>
                                        <p:attrNameLst>
                                          <p:attrName>ppt_x</p:attrName>
                                        </p:attrNameLst>
                                      </p:cBhvr>
                                      <p:tavLst>
                                        <p:tav tm="0">
                                          <p:val>
                                            <p:strVal val="#ppt_x"/>
                                          </p:val>
                                        </p:tav>
                                        <p:tav tm="100000">
                                          <p:val>
                                            <p:strVal val="#ppt_x"/>
                                          </p:val>
                                        </p:tav>
                                      </p:tavLst>
                                    </p:anim>
                                    <p:anim calcmode="lin" valueType="num">
                                      <p:cBhvr additive="base">
                                        <p:cTn id="46"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sz="quarter"/>
          </p:nvPr>
        </p:nvSpPr>
        <p:spPr>
          <a:xfrm>
            <a:off x="0" y="0"/>
            <a:ext cx="6858000" cy="701675"/>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Расходы бюджета Серовского городского округа</a:t>
            </a:r>
          </a:p>
        </p:txBody>
      </p:sp>
      <p:sp>
        <p:nvSpPr>
          <p:cNvPr id="36866" name="Rectangle 3"/>
          <p:cNvSpPr>
            <a:spLocks noGrp="1" noChangeArrowheads="1"/>
          </p:cNvSpPr>
          <p:nvPr>
            <p:ph type="subTitle" sz="quarter" idx="1"/>
          </p:nvPr>
        </p:nvSpPr>
        <p:spPr>
          <a:xfrm>
            <a:off x="276225" y="955675"/>
            <a:ext cx="6172200" cy="1116013"/>
          </a:xfrm>
        </p:spPr>
        <p:txBody>
          <a:bodyPr/>
          <a:lstStyle/>
          <a:p>
            <a:pPr indent="176213" algn="just" eaLnBrk="1" hangingPunct="1"/>
            <a:r>
              <a:rPr lang="ru-RU" sz="1600" b="1" smtClean="0">
                <a:solidFill>
                  <a:srgbClr val="002060"/>
                </a:solidFill>
                <a:effectLst/>
                <a:latin typeface="Tahoma" pitchFamily="34"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r>
              <a:rPr lang="ru-RU" sz="1600" b="1" smtClean="0">
                <a:solidFill>
                  <a:schemeClr val="accent2"/>
                </a:solidFill>
                <a:effectLst/>
                <a:latin typeface="Tahoma" pitchFamily="34" charset="0"/>
              </a:rPr>
              <a:t>.</a:t>
            </a:r>
            <a:r>
              <a:rPr lang="ru-RU" sz="1600" b="1" smtClean="0">
                <a:effectLst/>
                <a:latin typeface="Tahoma" pitchFamily="34" charset="0"/>
              </a:rPr>
              <a:t> </a:t>
            </a:r>
          </a:p>
        </p:txBody>
      </p:sp>
      <p:sp>
        <p:nvSpPr>
          <p:cNvPr id="50182" name="AutoShape 6"/>
          <p:cNvSpPr>
            <a:spLocks noChangeArrowheads="1"/>
          </p:cNvSpPr>
          <p:nvPr/>
        </p:nvSpPr>
        <p:spPr bwMode="auto">
          <a:xfrm>
            <a:off x="2501153" y="2451277"/>
            <a:ext cx="1815353" cy="1584501"/>
          </a:xfrm>
          <a:prstGeom prst="roundRect">
            <a:avLst>
              <a:gd name="adj" fmla="val 16667"/>
            </a:avLst>
          </a:prstGeom>
          <a:solidFill>
            <a:srgbClr val="FF3300"/>
          </a:solidFill>
          <a:ln w="19050">
            <a:noFill/>
            <a:round/>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26000" rIns="126000" anchor="ctr"/>
          <a:lstStyle/>
          <a:p>
            <a:pPr algn="ctr">
              <a:defRPr/>
            </a:pPr>
            <a:r>
              <a:rPr lang="ru-RU" b="1" dirty="0">
                <a:solidFill>
                  <a:srgbClr val="000000"/>
                </a:solidFill>
                <a:cs typeface="+mn-cs"/>
              </a:rPr>
              <a:t>Классификация расходов</a:t>
            </a:r>
          </a:p>
          <a:p>
            <a:pPr algn="ctr">
              <a:defRPr/>
            </a:pPr>
            <a:r>
              <a:rPr lang="ru-RU" b="1" dirty="0">
                <a:solidFill>
                  <a:srgbClr val="000000"/>
                </a:solidFill>
                <a:cs typeface="+mn-cs"/>
              </a:rPr>
              <a:t>по признакам</a:t>
            </a:r>
          </a:p>
        </p:txBody>
      </p:sp>
      <p:sp>
        <p:nvSpPr>
          <p:cNvPr id="50183" name="Rectangle 7"/>
          <p:cNvSpPr>
            <a:spLocks noChangeArrowheads="1"/>
          </p:cNvSpPr>
          <p:nvPr/>
        </p:nvSpPr>
        <p:spPr bwMode="auto">
          <a:xfrm>
            <a:off x="232997" y="4891089"/>
            <a:ext cx="1994755" cy="3845453"/>
          </a:xfrm>
          <a:prstGeom prst="rect">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Функциональная</a:t>
            </a:r>
            <a:r>
              <a:rPr lang="ru-RU" sz="1600" dirty="0">
                <a:solidFill>
                  <a:srgbClr val="000000"/>
                </a:solidFill>
                <a:cs typeface="+mn-cs"/>
              </a:rPr>
              <a:t> классификация отражает направление средств бюджета на выполнение основных функций  (раздел→ подраздел→ целевые статьи→ виды расходов)</a:t>
            </a:r>
          </a:p>
        </p:txBody>
      </p:sp>
      <p:sp>
        <p:nvSpPr>
          <p:cNvPr id="50184" name="Rectangle 8"/>
          <p:cNvSpPr>
            <a:spLocks noChangeArrowheads="1"/>
          </p:cNvSpPr>
          <p:nvPr/>
        </p:nvSpPr>
        <p:spPr bwMode="auto">
          <a:xfrm>
            <a:off x="2364032" y="4948415"/>
            <a:ext cx="1939803" cy="3980432"/>
          </a:xfrm>
          <a:prstGeom prst="rect">
            <a:avLst/>
          </a:prstGeom>
          <a:solidFill>
            <a:srgbClr val="FFFF00"/>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Ведомственная </a:t>
            </a:r>
            <a:r>
              <a:rPr lang="ru-RU" sz="1600" dirty="0">
                <a:solidFill>
                  <a:srgbClr val="000000"/>
                </a:solidFill>
                <a:cs typeface="+mn-cs"/>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бюджетных средств)</a:t>
            </a:r>
          </a:p>
        </p:txBody>
      </p:sp>
      <p:sp>
        <p:nvSpPr>
          <p:cNvPr id="50185" name="Rectangle 9"/>
          <p:cNvSpPr>
            <a:spLocks noChangeArrowheads="1"/>
          </p:cNvSpPr>
          <p:nvPr/>
        </p:nvSpPr>
        <p:spPr bwMode="auto">
          <a:xfrm>
            <a:off x="4440116" y="4962173"/>
            <a:ext cx="2151917" cy="3980121"/>
          </a:xfrm>
          <a:prstGeom prst="rect">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Экономическая</a:t>
            </a:r>
            <a:r>
              <a:rPr lang="ru-RU" sz="1600" dirty="0">
                <a:solidFill>
                  <a:srgbClr val="000000"/>
                </a:solidFill>
                <a:cs typeface="+mn-cs"/>
              </a:rPr>
              <a:t> </a:t>
            </a:r>
          </a:p>
          <a:p>
            <a:pPr algn="ctr">
              <a:defRPr/>
            </a:pPr>
            <a:r>
              <a:rPr lang="ru-RU" sz="1600" dirty="0">
                <a:solidFill>
                  <a:srgbClr val="000000"/>
                </a:solidFill>
                <a:cs typeface="+mn-cs"/>
              </a:rPr>
              <a:t>классификация показывает деление расходов </a:t>
            </a:r>
          </a:p>
          <a:p>
            <a:pPr algn="ctr">
              <a:defRPr/>
            </a:pPr>
            <a:r>
              <a:rPr lang="ru-RU" sz="1600" dirty="0">
                <a:solidFill>
                  <a:srgbClr val="000000"/>
                </a:solidFill>
                <a:cs typeface="+mn-cs"/>
              </a:rPr>
              <a:t>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50186" name="AutoShape 10"/>
          <p:cNvSpPr>
            <a:spLocks noChangeArrowheads="1"/>
          </p:cNvSpPr>
          <p:nvPr/>
        </p:nvSpPr>
        <p:spPr bwMode="auto">
          <a:xfrm rot="7897213">
            <a:off x="203458" y="3199274"/>
            <a:ext cx="2726444" cy="684701"/>
          </a:xfrm>
          <a:prstGeom prst="curvedUpArrow">
            <a:avLst>
              <a:gd name="adj1" fmla="val 33814"/>
              <a:gd name="adj2" fmla="val 72762"/>
              <a:gd name="adj3" fmla="val 74671"/>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7" name="AutoShape 11"/>
          <p:cNvSpPr>
            <a:spLocks noChangeArrowheads="1"/>
          </p:cNvSpPr>
          <p:nvPr/>
        </p:nvSpPr>
        <p:spPr bwMode="auto">
          <a:xfrm rot="2313247">
            <a:off x="4689856" y="2924270"/>
            <a:ext cx="1452929" cy="1279525"/>
          </a:xfrm>
          <a:prstGeom prst="curvedDownArrow">
            <a:avLst>
              <a:gd name="adj1" fmla="val 49204"/>
              <a:gd name="adj2" fmla="val 98650"/>
              <a:gd name="adj3" fmla="val 83417"/>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8" name="AutoShape 12"/>
          <p:cNvSpPr>
            <a:spLocks noChangeArrowheads="1"/>
          </p:cNvSpPr>
          <p:nvPr/>
        </p:nvSpPr>
        <p:spPr bwMode="auto">
          <a:xfrm>
            <a:off x="3145448" y="4132087"/>
            <a:ext cx="530836" cy="710847"/>
          </a:xfrm>
          <a:prstGeom prst="downArrow">
            <a:avLst>
              <a:gd name="adj1" fmla="val 50000"/>
              <a:gd name="adj2" fmla="val 25000"/>
            </a:avLst>
          </a:prstGeom>
          <a:solidFill>
            <a:srgbClr val="FFFF00"/>
          </a:solidFill>
          <a:ln w="15875">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a:defRPr/>
            </a:pPr>
            <a:endParaRPr lang="ru-RU" dirty="0">
              <a:solidFill>
                <a:schemeClr val="tx1"/>
              </a:solidFill>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ipe(up)">
                                      <p:cBhvr>
                                        <p:cTn id="7" dur="2000"/>
                                        <p:tgtEl>
                                          <p:spTgt spid="50182"/>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50186"/>
                                        </p:tgtEl>
                                        <p:attrNameLst>
                                          <p:attrName>style.visibility</p:attrName>
                                        </p:attrNameLst>
                                      </p:cBhvr>
                                      <p:to>
                                        <p:strVal val="visible"/>
                                      </p:to>
                                    </p:set>
                                    <p:animEffect transition="in" filter="wipe(up)">
                                      <p:cBhvr>
                                        <p:cTn id="11" dur="2000"/>
                                        <p:tgtEl>
                                          <p:spTgt spid="5018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wipe(up)">
                                      <p:cBhvr>
                                        <p:cTn id="15" dur="2000"/>
                                        <p:tgtEl>
                                          <p:spTgt spid="50183"/>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50188"/>
                                        </p:tgtEl>
                                        <p:attrNameLst>
                                          <p:attrName>style.visibility</p:attrName>
                                        </p:attrNameLst>
                                      </p:cBhvr>
                                      <p:to>
                                        <p:strVal val="visible"/>
                                      </p:to>
                                    </p:set>
                                    <p:animEffect transition="in" filter="wipe(up)">
                                      <p:cBhvr>
                                        <p:cTn id="19" dur="2000"/>
                                        <p:tgtEl>
                                          <p:spTgt spid="50188"/>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50184"/>
                                        </p:tgtEl>
                                        <p:attrNameLst>
                                          <p:attrName>style.visibility</p:attrName>
                                        </p:attrNameLst>
                                      </p:cBhvr>
                                      <p:to>
                                        <p:strVal val="visible"/>
                                      </p:to>
                                    </p:set>
                                    <p:animEffect transition="in" filter="wipe(up)">
                                      <p:cBhvr>
                                        <p:cTn id="23" dur="2000"/>
                                        <p:tgtEl>
                                          <p:spTgt spid="50184"/>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50187"/>
                                        </p:tgtEl>
                                        <p:attrNameLst>
                                          <p:attrName>style.visibility</p:attrName>
                                        </p:attrNameLst>
                                      </p:cBhvr>
                                      <p:to>
                                        <p:strVal val="visible"/>
                                      </p:to>
                                    </p:set>
                                    <p:animEffect transition="in" filter="wipe(up)">
                                      <p:cBhvr>
                                        <p:cTn id="27" dur="2000"/>
                                        <p:tgtEl>
                                          <p:spTgt spid="50187"/>
                                        </p:tgtEl>
                                      </p:cBhvr>
                                    </p:animEffect>
                                  </p:childTnLst>
                                </p:cTn>
                              </p:par>
                            </p:childTnLst>
                          </p:cTn>
                        </p:par>
                        <p:par>
                          <p:cTn id="28" fill="hold" nodeType="afterGroup">
                            <p:stCondLst>
                              <p:cond delay="12000"/>
                            </p:stCondLst>
                            <p:childTnLst>
                              <p:par>
                                <p:cTn id="29" presetID="22" presetClass="entr" presetSubtype="1" fill="hold" nodeType="after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wipe(up)">
                                      <p:cBhvr>
                                        <p:cTn id="31"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4744243" y="4744243"/>
            <a:ext cx="9906000" cy="41751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solidFill>
                  <a:srgbClr val="FFFFFF"/>
                </a:solidFill>
                <a:latin typeface="Times New Roman" pitchFamily="18" charset="0"/>
                <a:cs typeface="Times New Roman" pitchFamily="18" charset="0"/>
              </a:rPr>
              <a:t>Структура расходов бюджета Серовского городского округа</a:t>
            </a:r>
            <a:endParaRPr lang="ru-RU" sz="2000" b="1" dirty="0" smtClean="0">
              <a:solidFill>
                <a:schemeClr val="tx1"/>
              </a:solidFill>
              <a:latin typeface="Times New Roman" pitchFamily="18" charset="0"/>
              <a:cs typeface="Times New Roman" pitchFamily="18" charset="0"/>
            </a:endParaRPr>
          </a:p>
        </p:txBody>
      </p:sp>
      <p:graphicFrame>
        <p:nvGraphicFramePr>
          <p:cNvPr id="37890" name="Объект 8"/>
          <p:cNvGraphicFramePr>
            <a:graphicFrameLocks noGrp="1"/>
          </p:cNvGraphicFramePr>
          <p:nvPr>
            <p:ph idx="4294967295"/>
          </p:nvPr>
        </p:nvGraphicFramePr>
        <p:xfrm>
          <a:off x="350838" y="803275"/>
          <a:ext cx="6557962" cy="8326438"/>
        </p:xfrm>
        <a:graphic>
          <a:graphicData uri="http://schemas.openxmlformats.org/presentationml/2006/ole">
            <p:oleObj spid="_x0000_s37890" r:id="rId3" imgW="6553768" imgH="8327858" progId="Excel.Chart.8">
              <p:embed/>
            </p:oleObj>
          </a:graphicData>
        </a:graphic>
      </p:graphicFrame>
      <p:pic>
        <p:nvPicPr>
          <p:cNvPr id="5"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6131859" y="0"/>
            <a:ext cx="726141" cy="981634"/>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4" name="Group 80"/>
          <p:cNvGraphicFramePr>
            <a:graphicFrameLocks noGrp="1"/>
          </p:cNvGraphicFramePr>
          <p:nvPr>
            <p:ph idx="4294967295"/>
          </p:nvPr>
        </p:nvGraphicFramePr>
        <p:xfrm>
          <a:off x="0" y="161925"/>
          <a:ext cx="6389688" cy="9520238"/>
        </p:xfrm>
        <a:graphic>
          <a:graphicData uri="http://schemas.openxmlformats.org/drawingml/2006/table">
            <a:tbl>
              <a:tblPr/>
              <a:tblGrid>
                <a:gridCol w="2154953"/>
                <a:gridCol w="1092665"/>
                <a:gridCol w="1092665"/>
                <a:gridCol w="1024764"/>
                <a:gridCol w="1024764"/>
              </a:tblGrid>
              <a:tr h="119168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Наименование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2015 год</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(уточненный)</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2016 год,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92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Расходы бюджета - всего, в млн.руб.</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Arial" charset="0"/>
                          <a:cs typeface="Arial" charset="0"/>
                        </a:rPr>
                        <a:t>2 695,5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Arial" charset="0"/>
                          <a:cs typeface="Arial" charset="0"/>
                        </a:rPr>
                        <a:t>2 305,0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75592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Общегосударственные расходы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135,1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139,6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7181">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Национальная безопасность и правоохранительная деятельность</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34,0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37,9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Национальная экономика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135,7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118,6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86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Жилищно-коммунальное хозяйство</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320,4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137,7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Охрана окружающей среды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66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Образование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1 635,0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60,7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1 460, 8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63,4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Культура, кинематография</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119,2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117,7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66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Социальная политика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224,5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8,3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223,8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9,7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Физическая культура и спорт</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73,4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51,6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92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Средства массовой информации</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7181">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Обслуживание государственного и муниципального долга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15,9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12,9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99" name="Прямоугольник 4"/>
          <p:cNvSpPr>
            <a:spLocks noChangeArrowheads="1"/>
          </p:cNvSpPr>
          <p:nvPr/>
        </p:nvSpPr>
        <p:spPr bwMode="auto">
          <a:xfrm>
            <a:off x="6430963" y="9371013"/>
            <a:ext cx="414337" cy="369887"/>
          </a:xfrm>
          <a:prstGeom prst="rect">
            <a:avLst/>
          </a:prstGeom>
          <a:noFill/>
          <a:ln w="9525">
            <a:noFill/>
            <a:miter lim="800000"/>
            <a:headEnd/>
            <a:tailEnd/>
          </a:ln>
        </p:spPr>
        <p:txBody>
          <a:bodyPr wrap="none">
            <a:spAutoFit/>
          </a:bodyPr>
          <a:lstStyle/>
          <a:p>
            <a:fld id="{30106D72-2BDB-4DD3-B9DF-B67A1025B3BD}" type="slidenum">
              <a:rPr lang="ru-RU"/>
              <a:pPr/>
              <a:t>25</a:t>
            </a:fld>
            <a:endParaRPr lang="ru-RU"/>
          </a:p>
        </p:txBody>
      </p:sp>
      <p:sp>
        <p:nvSpPr>
          <p:cNvPr id="7" name="Заголовок 1"/>
          <p:cNvSpPr txBox="1">
            <a:spLocks/>
          </p:cNvSpPr>
          <p:nvPr/>
        </p:nvSpPr>
        <p:spPr bwMode="auto">
          <a:xfrm rot="5400000">
            <a:off x="1696244" y="4744244"/>
            <a:ext cx="9906000" cy="41751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Динамика распределения расходов бюджета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24"/>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1824"/>
                                        </p:tgtEl>
                                        <p:attrNameLst>
                                          <p:attrName>style.visibility</p:attrName>
                                        </p:attrNameLst>
                                      </p:cBhvr>
                                      <p:to>
                                        <p:strVal val="visible"/>
                                      </p:to>
                                    </p:set>
                                    <p:animEffect transition="in" filter="randombar(horizontal)">
                                      <p:cBhvr>
                                        <p:cTn id="9" dur="2250"/>
                                        <p:tgtEl>
                                          <p:spTgt spid="31824"/>
                                        </p:tgtEl>
                                      </p:cBhvr>
                                    </p:animEffect>
                                  </p:childTnLst>
                                </p:cTn>
                              </p:par>
                              <p:par>
                                <p:cTn id="10" presetID="6" presetClass="entr" presetSubtype="16" fill="hold" nodeType="withEffect">
                                  <p:stCondLst>
                                    <p:cond delay="0"/>
                                  </p:stCondLst>
                                  <p:childTnLst>
                                    <p:set>
                                      <p:cBhvr>
                                        <p:cTn id="11" dur="1" fill="hold">
                                          <p:stCondLst>
                                            <p:cond delay="0"/>
                                          </p:stCondLst>
                                        </p:cTn>
                                        <p:tgtEl>
                                          <p:spTgt spid="31824"/>
                                        </p:tgtEl>
                                        <p:attrNameLst>
                                          <p:attrName>style.visibility</p:attrName>
                                        </p:attrNameLst>
                                      </p:cBhvr>
                                      <p:to>
                                        <p:strVal val="visible"/>
                                      </p:to>
                                    </p:set>
                                    <p:animEffect transition="in" filter="circle(in)">
                                      <p:cBhvr>
                                        <p:cTn id="12" dur="2000"/>
                                        <p:tgtEl>
                                          <p:spTgt spid="31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7" name="Рисунок 6" descr="1346073601_tqqxkvugihfb1ld-2016.jpeg"/>
          <p:cNvPicPr>
            <a:picLocks noChangeAspect="1"/>
          </p:cNvPicPr>
          <p:nvPr/>
        </p:nvPicPr>
        <p:blipFill>
          <a:blip r:embed="rId2"/>
          <a:stretch>
            <a:fillRect/>
          </a:stretch>
        </p:blipFill>
        <p:spPr>
          <a:xfrm>
            <a:off x="441325" y="0"/>
            <a:ext cx="1468438" cy="3281363"/>
          </a:xfrm>
          <a:prstGeom prst="rect">
            <a:avLst/>
          </a:prstGeom>
          <a:effectLst>
            <a:outerShdw blurRad="50800" dist="38100" dir="2700000" algn="tl" rotWithShape="0">
              <a:prstClr val="black">
                <a:alpha val="40000"/>
              </a:prstClr>
            </a:outerShdw>
          </a:effectLst>
        </p:spPr>
      </p:pic>
      <p:graphicFrame>
        <p:nvGraphicFramePr>
          <p:cNvPr id="8" name="Таблица 7"/>
          <p:cNvGraphicFramePr>
            <a:graphicFrameLocks noGrp="1"/>
          </p:cNvGraphicFramePr>
          <p:nvPr/>
        </p:nvGraphicFramePr>
        <p:xfrm>
          <a:off x="1882775" y="795338"/>
          <a:ext cx="4975225" cy="3860800"/>
        </p:xfrm>
        <a:graphic>
          <a:graphicData uri="http://schemas.openxmlformats.org/drawingml/2006/table">
            <a:tbl>
              <a:tblPr firstRow="1" bandRow="1">
                <a:tableStyleId>{5C22544A-7EE6-4342-B048-85BDC9FD1C3A}</a:tableStyleId>
              </a:tblPr>
              <a:tblGrid>
                <a:gridCol w="1314261"/>
                <a:gridCol w="1148633"/>
                <a:gridCol w="1103463"/>
                <a:gridCol w="1409055"/>
              </a:tblGrid>
              <a:tr h="76320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552316">
                <a:tc>
                  <a:txBody>
                    <a:bodyPr/>
                    <a:lstStyle/>
                    <a:p>
                      <a:r>
                        <a:rPr lang="ru-RU" sz="1400" dirty="0" smtClean="0">
                          <a:latin typeface="Times New Roman" pitchFamily="18" charset="0"/>
                          <a:cs typeface="Times New Roman" pitchFamily="18" charset="0"/>
                        </a:rPr>
                        <a:t>Дошкольное образование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802,8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757,1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597,6</a:t>
                      </a:r>
                      <a:endParaRPr lang="ru-RU" sz="1400" dirty="0">
                        <a:latin typeface="Times New Roman" pitchFamily="18" charset="0"/>
                        <a:cs typeface="Times New Roman" pitchFamily="18" charset="0"/>
                      </a:endParaRPr>
                    </a:p>
                  </a:txBody>
                  <a:tcPr marL="63305" marR="63305" marT="66040" marB="66040"/>
                </a:tc>
              </a:tr>
              <a:tr h="552316">
                <a:tc>
                  <a:txBody>
                    <a:bodyPr/>
                    <a:lstStyle/>
                    <a:p>
                      <a:r>
                        <a:rPr lang="ru-RU" sz="1400" dirty="0" smtClean="0">
                          <a:latin typeface="Times New Roman" pitchFamily="18" charset="0"/>
                          <a:cs typeface="Times New Roman" pitchFamily="18" charset="0"/>
                        </a:rPr>
                        <a:t>Общее образование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687,0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654,7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726,1</a:t>
                      </a:r>
                      <a:endParaRPr lang="ru-RU" sz="1400" dirty="0">
                        <a:latin typeface="Times New Roman" pitchFamily="18" charset="0"/>
                        <a:cs typeface="Times New Roman" pitchFamily="18" charset="0"/>
                      </a:endParaRPr>
                    </a:p>
                  </a:txBody>
                  <a:tcPr marL="63305" marR="63305" marT="66040" marB="66040"/>
                </a:tc>
              </a:tr>
              <a:tr h="974084">
                <a:tc>
                  <a:txBody>
                    <a:bodyPr/>
                    <a:lstStyle/>
                    <a:p>
                      <a:r>
                        <a:rPr lang="ru-RU" sz="1400" dirty="0" smtClean="0">
                          <a:latin typeface="Times New Roman" pitchFamily="18" charset="0"/>
                          <a:cs typeface="Times New Roman" pitchFamily="18" charset="0"/>
                        </a:rPr>
                        <a:t>Молодежная политика и оздоровление детей</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119,7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113,0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114,9</a:t>
                      </a:r>
                      <a:endParaRPr lang="ru-RU" sz="1400" dirty="0">
                        <a:latin typeface="Times New Roman" pitchFamily="18" charset="0"/>
                        <a:cs typeface="Times New Roman" pitchFamily="18" charset="0"/>
                      </a:endParaRPr>
                    </a:p>
                  </a:txBody>
                  <a:tcPr marL="63305" marR="63305" marT="66040" marB="66040"/>
                </a:tc>
              </a:tr>
              <a:tr h="974084">
                <a:tc>
                  <a:txBody>
                    <a:bodyPr/>
                    <a:lstStyle/>
                    <a:p>
                      <a:r>
                        <a:rPr lang="ru-RU" sz="1400" dirty="0" smtClean="0">
                          <a:latin typeface="Times New Roman" pitchFamily="18" charset="0"/>
                          <a:cs typeface="Times New Roman" pitchFamily="18" charset="0"/>
                        </a:rPr>
                        <a:t>Другие вопросы в области образования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25,5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22,2</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10" name="Прямоугольник 9"/>
          <p:cNvSpPr/>
          <p:nvPr/>
        </p:nvSpPr>
        <p:spPr>
          <a:xfrm>
            <a:off x="1892544" y="0"/>
            <a:ext cx="4965456" cy="646331"/>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1 460,8 млн. руб. на финансирование образования</a:t>
            </a:r>
          </a:p>
        </p:txBody>
      </p:sp>
      <p:sp>
        <p:nvSpPr>
          <p:cNvPr id="11" name="Прямоугольник 10"/>
          <p:cNvSpPr/>
          <p:nvPr/>
        </p:nvSpPr>
        <p:spPr>
          <a:xfrm>
            <a:off x="329712" y="4886538"/>
            <a:ext cx="5407269" cy="646331"/>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118,6 млн.руб. на финансирование отраслей национальной экономики</a:t>
            </a:r>
          </a:p>
        </p:txBody>
      </p:sp>
      <p:pic>
        <p:nvPicPr>
          <p:cNvPr id="12" name="Рисунок 11" descr="1201d66e6a13a3947323cc28c454abbf.jpg"/>
          <p:cNvPicPr>
            <a:picLocks noChangeAspect="1"/>
          </p:cNvPicPr>
          <p:nvPr/>
        </p:nvPicPr>
        <p:blipFill>
          <a:blip r:embed="rId3"/>
          <a:stretch>
            <a:fillRect/>
          </a:stretch>
        </p:blipFill>
        <p:spPr>
          <a:xfrm>
            <a:off x="5002213" y="5499100"/>
            <a:ext cx="1855787" cy="4406900"/>
          </a:xfrm>
          <a:prstGeom prst="rect">
            <a:avLst/>
          </a:prstGeom>
          <a:effectLst>
            <a:outerShdw blurRad="50800" dist="38100" dir="18900000" algn="bl" rotWithShape="0">
              <a:prstClr val="black">
                <a:alpha val="40000"/>
              </a:prstClr>
            </a:outerShdw>
          </a:effectLst>
        </p:spPr>
      </p:pic>
      <p:graphicFrame>
        <p:nvGraphicFramePr>
          <p:cNvPr id="13" name="Таблица 12"/>
          <p:cNvGraphicFramePr>
            <a:graphicFrameLocks noGrp="1"/>
          </p:cNvGraphicFramePr>
          <p:nvPr/>
        </p:nvGraphicFramePr>
        <p:xfrm>
          <a:off x="455613" y="5526088"/>
          <a:ext cx="4748212" cy="4078287"/>
        </p:xfrm>
        <a:graphic>
          <a:graphicData uri="http://schemas.openxmlformats.org/drawingml/2006/table">
            <a:tbl>
              <a:tblPr firstRow="1" bandRow="1">
                <a:tableStyleId>{5C22544A-7EE6-4342-B048-85BDC9FD1C3A}</a:tableStyleId>
              </a:tblPr>
              <a:tblGrid>
                <a:gridCol w="2031929"/>
                <a:gridCol w="941294"/>
                <a:gridCol w="820271"/>
                <a:gridCol w="954741"/>
              </a:tblGrid>
              <a:tr h="1152227">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556832">
                <a:tc>
                  <a:txBody>
                    <a:bodyPr/>
                    <a:lstStyle/>
                    <a:p>
                      <a:r>
                        <a:rPr lang="ru-RU" sz="1400" dirty="0" smtClean="0">
                          <a:latin typeface="Times New Roman" pitchFamily="18" charset="0"/>
                          <a:cs typeface="Times New Roman" pitchFamily="18" charset="0"/>
                        </a:rPr>
                        <a:t>Сельское хозяйство  и рыболовство</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2,5</a:t>
                      </a:r>
                      <a:endParaRPr lang="ru-RU" sz="1400" dirty="0">
                        <a:latin typeface="Times New Roman" pitchFamily="18" charset="0"/>
                        <a:cs typeface="Times New Roman" pitchFamily="18" charset="0"/>
                      </a:endParaRPr>
                    </a:p>
                  </a:txBody>
                  <a:tcPr marL="63305" marR="63305" marT="66040" marB="66040"/>
                </a:tc>
              </a:tr>
              <a:tr h="344223">
                <a:tc>
                  <a:txBody>
                    <a:bodyPr/>
                    <a:lstStyle/>
                    <a:p>
                      <a:r>
                        <a:rPr lang="ru-RU" sz="1400" dirty="0" smtClean="0">
                          <a:latin typeface="Times New Roman" pitchFamily="18" charset="0"/>
                          <a:cs typeface="Times New Roman" pitchFamily="18" charset="0"/>
                        </a:rPr>
                        <a:t>Водное хозяйство</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6,0</a:t>
                      </a:r>
                      <a:endParaRPr lang="ru-RU" sz="1400" dirty="0">
                        <a:latin typeface="Times New Roman" pitchFamily="18" charset="0"/>
                        <a:cs typeface="Times New Roman" pitchFamily="18" charset="0"/>
                      </a:endParaRPr>
                    </a:p>
                  </a:txBody>
                  <a:tcPr marL="63305" marR="63305" marT="66040" marB="66040"/>
                </a:tc>
              </a:tr>
              <a:tr h="344223">
                <a:tc>
                  <a:txBody>
                    <a:bodyPr/>
                    <a:lstStyle/>
                    <a:p>
                      <a:r>
                        <a:rPr lang="ru-RU" sz="1400" dirty="0" smtClean="0">
                          <a:latin typeface="Times New Roman" pitchFamily="18" charset="0"/>
                          <a:cs typeface="Times New Roman" pitchFamily="18" charset="0"/>
                        </a:rPr>
                        <a:t>Транспорт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0,1</a:t>
                      </a:r>
                      <a:endParaRPr lang="ru-RU" sz="1400" dirty="0">
                        <a:latin typeface="Times New Roman" pitchFamily="18" charset="0"/>
                        <a:cs typeface="Times New Roman" pitchFamily="18" charset="0"/>
                      </a:endParaRPr>
                    </a:p>
                  </a:txBody>
                  <a:tcPr marL="63305" marR="63305" marT="66040" marB="66040"/>
                </a:tc>
              </a:tr>
              <a:tr h="556832">
                <a:tc>
                  <a:txBody>
                    <a:bodyPr/>
                    <a:lstStyle/>
                    <a:p>
                      <a:r>
                        <a:rPr lang="ru-RU" sz="1400" dirty="0" smtClean="0">
                          <a:latin typeface="Times New Roman" pitchFamily="18" charset="0"/>
                          <a:cs typeface="Times New Roman" pitchFamily="18" charset="0"/>
                        </a:rPr>
                        <a:t>Дорожное хозяйство (дорожные фонды)</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101,0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92,5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65,2</a:t>
                      </a:r>
                      <a:endParaRPr lang="ru-RU" sz="1400" dirty="0">
                        <a:latin typeface="Times New Roman" pitchFamily="18" charset="0"/>
                        <a:cs typeface="Times New Roman" pitchFamily="18" charset="0"/>
                      </a:endParaRPr>
                    </a:p>
                  </a:txBody>
                  <a:tcPr marL="63305" marR="63305" marT="66040" marB="66040"/>
                </a:tc>
              </a:tr>
              <a:tr h="344223">
                <a:tc>
                  <a:txBody>
                    <a:bodyPr/>
                    <a:lstStyle/>
                    <a:p>
                      <a:r>
                        <a:rPr lang="ru-RU" sz="1400" dirty="0" smtClean="0">
                          <a:latin typeface="Times New Roman" pitchFamily="18" charset="0"/>
                          <a:cs typeface="Times New Roman" pitchFamily="18" charset="0"/>
                        </a:rPr>
                        <a:t>Связь и информатика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a:t>
                      </a:r>
                      <a:endParaRPr lang="ru-RU" sz="1400" dirty="0">
                        <a:latin typeface="Times New Roman" pitchFamily="18" charset="0"/>
                        <a:cs typeface="Times New Roman" pitchFamily="18" charset="0"/>
                      </a:endParaRPr>
                    </a:p>
                  </a:txBody>
                  <a:tcPr marL="63305" marR="63305" marT="66040" marB="66040"/>
                </a:tc>
              </a:tr>
              <a:tr h="769440">
                <a:tc>
                  <a:txBody>
                    <a:bodyPr/>
                    <a:lstStyle/>
                    <a:p>
                      <a:r>
                        <a:rPr lang="ru-RU" sz="1400" dirty="0" smtClean="0">
                          <a:latin typeface="Times New Roman" pitchFamily="18" charset="0"/>
                          <a:cs typeface="Times New Roman" pitchFamily="18" charset="0"/>
                        </a:rPr>
                        <a:t>Другие вопросы в области национальной экономики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21,8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42,4</a:t>
                      </a:r>
                      <a:endParaRPr lang="ru-RU" sz="1400" dirty="0">
                        <a:latin typeface="Times New Roman" pitchFamily="18" charset="0"/>
                        <a:cs typeface="Times New Roman" pitchFamily="18" charset="0"/>
                      </a:endParaRPr>
                    </a:p>
                  </a:txBody>
                  <a:tcPr marL="63305" marR="63305" marT="66040" marB="66040"/>
                </a:tc>
              </a:tr>
            </a:tbl>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013-12-13_06-04-27.jpg"/>
          <p:cNvPicPr>
            <a:picLocks noChangeAspect="1"/>
          </p:cNvPicPr>
          <p:nvPr/>
        </p:nvPicPr>
        <p:blipFill>
          <a:blip r:embed="rId2" cstate="print"/>
          <a:stretch>
            <a:fillRect/>
          </a:stretch>
        </p:blipFill>
        <p:spPr>
          <a:xfrm>
            <a:off x="4563208" y="5862917"/>
            <a:ext cx="1971675" cy="2864223"/>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6" name="Таблица 5"/>
          <p:cNvGraphicFramePr>
            <a:graphicFrameLocks noGrp="1"/>
          </p:cNvGraphicFramePr>
          <p:nvPr/>
        </p:nvGraphicFramePr>
        <p:xfrm>
          <a:off x="1806575" y="720725"/>
          <a:ext cx="4629150" cy="3302000"/>
        </p:xfrm>
        <a:graphic>
          <a:graphicData uri="http://schemas.openxmlformats.org/drawingml/2006/table">
            <a:tbl>
              <a:tblPr firstRow="1" bandRow="1">
                <a:effectLst/>
                <a:tableStyleId>{5C22544A-7EE6-4342-B048-85BDC9FD1C3A}</a:tableStyleId>
              </a:tblPr>
              <a:tblGrid>
                <a:gridCol w="1444135"/>
                <a:gridCol w="1028700"/>
                <a:gridCol w="1088048"/>
                <a:gridCol w="1068265"/>
              </a:tblGrid>
              <a:tr h="881058">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499569">
                <a:tc>
                  <a:txBody>
                    <a:bodyPr/>
                    <a:lstStyle/>
                    <a:p>
                      <a:r>
                        <a:rPr lang="ru-RU" sz="1400" dirty="0" smtClean="0">
                          <a:latin typeface="Times New Roman" pitchFamily="18" charset="0"/>
                          <a:cs typeface="Times New Roman" pitchFamily="18" charset="0"/>
                        </a:rPr>
                        <a:t>Пенсионное</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обеспечение</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13,8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12,6</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19,2</a:t>
                      </a:r>
                      <a:endParaRPr lang="ru-RU" sz="1400" dirty="0">
                        <a:latin typeface="Times New Roman" pitchFamily="18" charset="0"/>
                        <a:cs typeface="Times New Roman" pitchFamily="18" charset="0"/>
                      </a:endParaRPr>
                    </a:p>
                  </a:txBody>
                  <a:tcPr marL="63305" marR="63305" marT="66040" marB="66040"/>
                </a:tc>
              </a:tr>
              <a:tr h="690314">
                <a:tc>
                  <a:txBody>
                    <a:bodyPr/>
                    <a:lstStyle/>
                    <a:p>
                      <a:r>
                        <a:rPr lang="ru-RU" sz="1400" dirty="0" smtClean="0">
                          <a:latin typeface="Times New Roman" pitchFamily="18" charset="0"/>
                          <a:cs typeface="Times New Roman" pitchFamily="18" charset="0"/>
                        </a:rPr>
                        <a:t>Социальное обеспечение населения</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199,5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182,8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193,7</a:t>
                      </a:r>
                      <a:endParaRPr lang="ru-RU" sz="1400" dirty="0">
                        <a:latin typeface="Times New Roman" pitchFamily="18" charset="0"/>
                        <a:cs typeface="Times New Roman" pitchFamily="18" charset="0"/>
                      </a:endParaRPr>
                    </a:p>
                  </a:txBody>
                  <a:tcPr marL="63305" marR="63305" marT="66040" marB="66040"/>
                </a:tc>
              </a:tr>
              <a:tr h="881058">
                <a:tc>
                  <a:txBody>
                    <a:bodyPr/>
                    <a:lstStyle/>
                    <a:p>
                      <a:r>
                        <a:rPr lang="ru-RU" sz="1400" dirty="0" smtClean="0">
                          <a:latin typeface="Times New Roman" pitchFamily="18" charset="0"/>
                          <a:cs typeface="Times New Roman" pitchFamily="18" charset="0"/>
                        </a:rPr>
                        <a:t>Другие вопросы в области социальной политики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10,8</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4" name="Заголовок 1"/>
          <p:cNvSpPr txBox="1">
            <a:spLocks/>
          </p:cNvSpPr>
          <p:nvPr/>
        </p:nvSpPr>
        <p:spPr bwMode="auto">
          <a:xfrm rot="5400000">
            <a:off x="1753394" y="4801394"/>
            <a:ext cx="9906000" cy="30321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5" name="Прямоугольник 4"/>
          <p:cNvSpPr/>
          <p:nvPr/>
        </p:nvSpPr>
        <p:spPr>
          <a:xfrm>
            <a:off x="1615587" y="1"/>
            <a:ext cx="4965456" cy="646331"/>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223,8 млн. рублей</a:t>
            </a:r>
          </a:p>
          <a:p>
            <a:pPr algn="ctr">
              <a:defRPr/>
            </a:pPr>
            <a:r>
              <a:rPr lang="ru-RU" b="1" dirty="0">
                <a:ln w="1905"/>
                <a:solidFill>
                  <a:srgbClr val="000000"/>
                </a:solidFill>
                <a:effectLst>
                  <a:innerShdw blurRad="69850" dist="43180" dir="5400000">
                    <a:srgbClr val="000000">
                      <a:alpha val="65000"/>
                    </a:srgbClr>
                  </a:innerShdw>
                </a:effectLst>
              </a:rPr>
              <a:t>на финансирование социальной политики</a:t>
            </a:r>
          </a:p>
        </p:txBody>
      </p:sp>
      <p:pic>
        <p:nvPicPr>
          <p:cNvPr id="8" name="Рисунок 7" descr="soc-zash.jpg"/>
          <p:cNvPicPr>
            <a:picLocks noChangeAspect="1"/>
          </p:cNvPicPr>
          <p:nvPr/>
        </p:nvPicPr>
        <p:blipFill>
          <a:blip r:embed="rId3" cstate="print"/>
          <a:stretch>
            <a:fillRect/>
          </a:stretch>
        </p:blipFill>
        <p:spPr>
          <a:xfrm>
            <a:off x="0" y="0"/>
            <a:ext cx="1806160" cy="2823882"/>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9" name="Таблица 8"/>
          <p:cNvGraphicFramePr>
            <a:graphicFrameLocks noGrp="1"/>
          </p:cNvGraphicFramePr>
          <p:nvPr/>
        </p:nvGraphicFramePr>
        <p:xfrm>
          <a:off x="0" y="4879975"/>
          <a:ext cx="4638675" cy="4943475"/>
        </p:xfrm>
        <a:graphic>
          <a:graphicData uri="http://schemas.openxmlformats.org/drawingml/2006/table">
            <a:tbl>
              <a:tblPr firstRow="1" bandRow="1">
                <a:effectLst/>
                <a:tableStyleId>{5C22544A-7EE6-4342-B048-85BDC9FD1C3A}</a:tableStyleId>
              </a:tblPr>
              <a:tblGrid>
                <a:gridCol w="2438749"/>
                <a:gridCol w="812917"/>
                <a:gridCol w="728822"/>
                <a:gridCol w="658874"/>
              </a:tblGrid>
              <a:tr h="981894">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807148">
                <a:tc>
                  <a:txBody>
                    <a:bodyPr/>
                    <a:lstStyle/>
                    <a:p>
                      <a:pPr algn="just"/>
                      <a:r>
                        <a:rPr lang="ru-RU" sz="1400" dirty="0" smtClean="0">
                          <a:latin typeface="Times New Roman" pitchFamily="18" charset="0"/>
                          <a:cs typeface="Times New Roman" pitchFamily="18" charset="0"/>
                        </a:rPr>
                        <a:t>Функционирование высшего должностного лица муниципального образования</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a:t>
                      </a:r>
                      <a:endParaRPr lang="ru-RU" sz="1400" dirty="0">
                        <a:latin typeface="Times New Roman" pitchFamily="18" charset="0"/>
                        <a:cs typeface="Times New Roman" pitchFamily="18" charset="0"/>
                      </a:endParaRPr>
                    </a:p>
                  </a:txBody>
                  <a:tcPr marL="63305" marR="63305" marT="66040" marB="66040"/>
                </a:tc>
              </a:tr>
              <a:tr h="807148">
                <a:tc>
                  <a:txBody>
                    <a:bodyPr/>
                    <a:lstStyle/>
                    <a:p>
                      <a:pPr algn="just"/>
                      <a:r>
                        <a:rPr lang="ru-RU" sz="1400" dirty="0" smtClean="0">
                          <a:latin typeface="Times New Roman" pitchFamily="18" charset="0"/>
                          <a:cs typeface="Times New Roman" pitchFamily="18" charset="0"/>
                        </a:rPr>
                        <a:t>Функционирование представительных органов муниципальных образований</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5,5</a:t>
                      </a:r>
                      <a:endParaRPr lang="ru-RU" sz="1400" dirty="0">
                        <a:latin typeface="Times New Roman" pitchFamily="18" charset="0"/>
                        <a:cs typeface="Times New Roman" pitchFamily="18" charset="0"/>
                      </a:endParaRPr>
                    </a:p>
                  </a:txBody>
                  <a:tcPr marL="63305" marR="63305" marT="66040" marB="66040"/>
                </a:tc>
              </a:tr>
              <a:tr h="553869">
                <a:tc>
                  <a:txBody>
                    <a:bodyPr/>
                    <a:lstStyle/>
                    <a:p>
                      <a:pPr algn="just"/>
                      <a:r>
                        <a:rPr lang="ru-RU" sz="1400" dirty="0" smtClean="0">
                          <a:latin typeface="Times New Roman" pitchFamily="18" charset="0"/>
                          <a:cs typeface="Times New Roman" pitchFamily="18" charset="0"/>
                        </a:rPr>
                        <a:t>Функционирование местных администраций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80,7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74,1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80,3</a:t>
                      </a:r>
                      <a:endParaRPr lang="ru-RU" sz="1400" dirty="0">
                        <a:latin typeface="Times New Roman" pitchFamily="18" charset="0"/>
                        <a:cs typeface="Times New Roman" pitchFamily="18" charset="0"/>
                      </a:endParaRPr>
                    </a:p>
                  </a:txBody>
                  <a:tcPr marL="63305" marR="63305" marT="66040" marB="66040"/>
                </a:tc>
              </a:tr>
              <a:tr h="807148">
                <a:tc>
                  <a:txBody>
                    <a:bodyPr/>
                    <a:lstStyle/>
                    <a:p>
                      <a:pPr algn="just"/>
                      <a:r>
                        <a:rPr lang="ru-RU" sz="1400" dirty="0" smtClean="0">
                          <a:latin typeface="Times New Roman" pitchFamily="18" charset="0"/>
                          <a:cs typeface="Times New Roman" pitchFamily="18" charset="0"/>
                        </a:rPr>
                        <a:t>Обеспечение деятельности финансовых</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органов и органов финансового надзора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12,7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14,8</a:t>
                      </a:r>
                      <a:endParaRPr lang="ru-RU" sz="1400" dirty="0">
                        <a:latin typeface="Times New Roman" pitchFamily="18" charset="0"/>
                        <a:cs typeface="Times New Roman" pitchFamily="18" charset="0"/>
                      </a:endParaRPr>
                    </a:p>
                  </a:txBody>
                  <a:tcPr marL="63305" marR="63305" marT="66040" marB="66040"/>
                </a:tc>
              </a:tr>
              <a:tr h="342392">
                <a:tc>
                  <a:txBody>
                    <a:bodyPr/>
                    <a:lstStyle/>
                    <a:p>
                      <a:pPr algn="just"/>
                      <a:r>
                        <a:rPr lang="ru-RU" sz="1400" dirty="0" smtClean="0">
                          <a:latin typeface="Times New Roman" pitchFamily="18" charset="0"/>
                          <a:cs typeface="Times New Roman" pitchFamily="18" charset="0"/>
                        </a:rPr>
                        <a:t>Резервные фонды</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4,0</a:t>
                      </a:r>
                      <a:endParaRPr lang="ru-RU" sz="1400" dirty="0">
                        <a:latin typeface="Times New Roman" pitchFamily="18" charset="0"/>
                        <a:cs typeface="Times New Roman" pitchFamily="18" charset="0"/>
                      </a:endParaRPr>
                    </a:p>
                  </a:txBody>
                  <a:tcPr marL="63305" marR="63305" marT="66040" marB="66040"/>
                </a:tc>
                <a:tc>
                  <a:txBody>
                    <a:bodyPr/>
                    <a:lstStyle/>
                    <a:p>
                      <a:pPr algn="ct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10,0</a:t>
                      </a:r>
                      <a:endParaRPr lang="ru-RU" sz="1400" dirty="0">
                        <a:latin typeface="Times New Roman" pitchFamily="18" charset="0"/>
                        <a:cs typeface="Times New Roman" pitchFamily="18" charset="0"/>
                      </a:endParaRPr>
                    </a:p>
                  </a:txBody>
                  <a:tcPr marL="63305" marR="63305" marT="66040" marB="66040"/>
                </a:tc>
              </a:tr>
              <a:tr h="632403">
                <a:tc>
                  <a:txBody>
                    <a:bodyPr/>
                    <a:lstStyle/>
                    <a:p>
                      <a:pPr algn="just"/>
                      <a:r>
                        <a:rPr lang="ru-RU" sz="1400" dirty="0" smtClean="0">
                          <a:latin typeface="Times New Roman" pitchFamily="18" charset="0"/>
                          <a:cs typeface="Times New Roman" pitchFamily="18" charset="0"/>
                        </a:rPr>
                        <a:t>Другие общегосударственные вопросы</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29,5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18,3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26,6</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11" name="Прямоугольник 10"/>
          <p:cNvSpPr/>
          <p:nvPr/>
        </p:nvSpPr>
        <p:spPr>
          <a:xfrm>
            <a:off x="0" y="4185334"/>
            <a:ext cx="5051181" cy="646331"/>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139,6 млн. рублей на общегосударственные расходы</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2232025" y="1250950"/>
          <a:ext cx="4625975" cy="3513138"/>
        </p:xfrm>
        <a:graphic>
          <a:graphicData uri="http://schemas.openxmlformats.org/drawingml/2006/table">
            <a:tbl>
              <a:tblPr firstRow="1" bandRow="1">
                <a:effectLst/>
                <a:tableStyleId>{5C22544A-7EE6-4342-B048-85BDC9FD1C3A}</a:tableStyleId>
              </a:tblPr>
              <a:tblGrid>
                <a:gridCol w="2329792"/>
                <a:gridCol w="781086"/>
                <a:gridCol w="781086"/>
                <a:gridCol w="733951"/>
              </a:tblGrid>
              <a:tr h="118872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572935">
                <a:tc>
                  <a:txBody>
                    <a:bodyPr/>
                    <a:lstStyle/>
                    <a:p>
                      <a:pPr algn="just"/>
                      <a:r>
                        <a:rPr lang="ru-RU" sz="1400" dirty="0" smtClean="0">
                          <a:latin typeface="Times New Roman" pitchFamily="18" charset="0"/>
                          <a:cs typeface="Times New Roman" pitchFamily="18" charset="0"/>
                        </a:rPr>
                        <a:t>Жилищное хозяйство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164,3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78,9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70,3</a:t>
                      </a:r>
                      <a:endParaRPr lang="ru-RU" sz="1400" dirty="0">
                        <a:latin typeface="Times New Roman" pitchFamily="18" charset="0"/>
                        <a:cs typeface="Times New Roman" pitchFamily="18" charset="0"/>
                      </a:endParaRPr>
                    </a:p>
                  </a:txBody>
                  <a:tcPr marL="63305" marR="63305" marT="66040" marB="66040"/>
                </a:tc>
              </a:tr>
              <a:tr h="572935">
                <a:tc>
                  <a:txBody>
                    <a:bodyPr/>
                    <a:lstStyle/>
                    <a:p>
                      <a:pPr algn="just"/>
                      <a:r>
                        <a:rPr lang="ru-RU" sz="1400" dirty="0" smtClean="0">
                          <a:latin typeface="Times New Roman" pitchFamily="18" charset="0"/>
                          <a:cs typeface="Times New Roman" pitchFamily="18" charset="0"/>
                        </a:rPr>
                        <a:t>Коммунальное хозяйство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112,2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108,7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25,8</a:t>
                      </a:r>
                      <a:endParaRPr lang="ru-RU" sz="1400" dirty="0">
                        <a:latin typeface="Times New Roman" pitchFamily="18" charset="0"/>
                        <a:cs typeface="Times New Roman" pitchFamily="18" charset="0"/>
                      </a:endParaRPr>
                    </a:p>
                  </a:txBody>
                  <a:tcPr marL="63305" marR="63305" marT="66040" marB="66040"/>
                </a:tc>
              </a:tr>
              <a:tr h="396240">
                <a:tc>
                  <a:txBody>
                    <a:bodyPr/>
                    <a:lstStyle/>
                    <a:p>
                      <a:pPr algn="just"/>
                      <a:r>
                        <a:rPr lang="ru-RU" sz="1400" dirty="0" smtClean="0">
                          <a:latin typeface="Times New Roman" pitchFamily="18" charset="0"/>
                          <a:cs typeface="Times New Roman" pitchFamily="18" charset="0"/>
                        </a:rPr>
                        <a:t>Благоустройство</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39,9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34,4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38,7</a:t>
                      </a:r>
                      <a:endParaRPr lang="ru-RU" sz="1400" dirty="0">
                        <a:latin typeface="Times New Roman" pitchFamily="18" charset="0"/>
                        <a:cs typeface="Times New Roman" pitchFamily="18" charset="0"/>
                      </a:endParaRPr>
                    </a:p>
                  </a:txBody>
                  <a:tcPr marL="63305" marR="63305" marT="66040" marB="66040"/>
                </a:tc>
              </a:tr>
              <a:tr h="660400">
                <a:tc>
                  <a:txBody>
                    <a:bodyPr/>
                    <a:lstStyle/>
                    <a:p>
                      <a:pPr algn="just"/>
                      <a:r>
                        <a:rPr lang="ru-RU" sz="1400" dirty="0" smtClean="0">
                          <a:latin typeface="Times New Roman" pitchFamily="18" charset="0"/>
                          <a:cs typeface="Times New Roman" pitchFamily="18" charset="0"/>
                        </a:rPr>
                        <a:t>Другие вопросы в области жилищно-коммунального хозяйства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2,9</a:t>
                      </a:r>
                      <a:endParaRPr lang="ru-RU" sz="1400" dirty="0">
                        <a:latin typeface="Times New Roman" pitchFamily="18" charset="0"/>
                        <a:cs typeface="Times New Roman" pitchFamily="18" charset="0"/>
                      </a:endParaRPr>
                    </a:p>
                  </a:txBody>
                  <a:tcPr marL="63305" marR="63305" marT="66040" marB="66040"/>
                </a:tc>
              </a:tr>
            </a:tbl>
          </a:graphicData>
        </a:graphic>
      </p:graphicFrame>
      <p:pic>
        <p:nvPicPr>
          <p:cNvPr id="42017" name="Рисунок 7" descr="inner13530661.jpg"/>
          <p:cNvPicPr>
            <a:picLocks noChangeAspect="1"/>
          </p:cNvPicPr>
          <p:nvPr/>
        </p:nvPicPr>
        <p:blipFill>
          <a:blip r:embed="rId2"/>
          <a:srcRect/>
          <a:stretch>
            <a:fillRect/>
          </a:stretch>
        </p:blipFill>
        <p:spPr bwMode="auto">
          <a:xfrm>
            <a:off x="382588" y="200025"/>
            <a:ext cx="1863725" cy="2717800"/>
          </a:xfrm>
          <a:prstGeom prst="rect">
            <a:avLst/>
          </a:prstGeom>
          <a:noFill/>
          <a:ln w="9525">
            <a:noFill/>
            <a:miter lim="800000"/>
            <a:headEnd/>
            <a:tailEnd/>
          </a:ln>
        </p:spPr>
      </p:pic>
      <p:sp>
        <p:nvSpPr>
          <p:cNvPr id="4"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5" name="Прямоугольник 4"/>
          <p:cNvSpPr/>
          <p:nvPr/>
        </p:nvSpPr>
        <p:spPr>
          <a:xfrm>
            <a:off x="1892544" y="370541"/>
            <a:ext cx="4965456"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137,7 млн. рублей</a:t>
            </a:r>
          </a:p>
          <a:p>
            <a:pPr algn="ctr">
              <a:defRPr/>
            </a:pPr>
            <a:r>
              <a:rPr lang="ru-RU" b="1" dirty="0">
                <a:ln w="1905"/>
                <a:solidFill>
                  <a:srgbClr val="000000"/>
                </a:solidFill>
                <a:effectLst>
                  <a:innerShdw blurRad="69850" dist="43180" dir="5400000">
                    <a:srgbClr val="000000">
                      <a:alpha val="65000"/>
                    </a:srgbClr>
                  </a:innerShdw>
                </a:effectLst>
              </a:rPr>
              <a:t>на жилищно-коммунальное хозяйство</a:t>
            </a:r>
          </a:p>
        </p:txBody>
      </p:sp>
      <p:sp>
        <p:nvSpPr>
          <p:cNvPr id="10" name="Прямоугольник 9"/>
          <p:cNvSpPr/>
          <p:nvPr/>
        </p:nvSpPr>
        <p:spPr>
          <a:xfrm>
            <a:off x="612359" y="6099735"/>
            <a:ext cx="3699363"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51,6 млн. рублей</a:t>
            </a:r>
          </a:p>
          <a:p>
            <a:pPr algn="ctr">
              <a:defRPr/>
            </a:pPr>
            <a:r>
              <a:rPr lang="ru-RU" b="1" dirty="0">
                <a:ln w="1905"/>
                <a:solidFill>
                  <a:srgbClr val="000000"/>
                </a:solidFill>
                <a:effectLst>
                  <a:innerShdw blurRad="69850" dist="43180" dir="5400000">
                    <a:srgbClr val="000000">
                      <a:alpha val="65000"/>
                    </a:srgbClr>
                  </a:innerShdw>
                </a:effectLst>
              </a:rPr>
              <a:t>на физическую культуру и спорт</a:t>
            </a:r>
          </a:p>
        </p:txBody>
      </p:sp>
      <p:pic>
        <p:nvPicPr>
          <p:cNvPr id="42021" name="Рисунок 10" descr="59303Big.jpg"/>
          <p:cNvPicPr>
            <a:picLocks noChangeAspect="1"/>
          </p:cNvPicPr>
          <p:nvPr/>
        </p:nvPicPr>
        <p:blipFill>
          <a:blip r:embed="rId3"/>
          <a:srcRect/>
          <a:stretch>
            <a:fillRect/>
          </a:stretch>
        </p:blipFill>
        <p:spPr bwMode="auto">
          <a:xfrm>
            <a:off x="4702175" y="5792788"/>
            <a:ext cx="2043113" cy="2833687"/>
          </a:xfrm>
          <a:prstGeom prst="rect">
            <a:avLst/>
          </a:prstGeom>
          <a:noFill/>
          <a:ln w="9525">
            <a:noFill/>
            <a:miter lim="800000"/>
            <a:headEnd/>
            <a:tailEnd/>
          </a:ln>
        </p:spPr>
      </p:pic>
      <p:graphicFrame>
        <p:nvGraphicFramePr>
          <p:cNvPr id="12" name="Таблица 11"/>
          <p:cNvGraphicFramePr>
            <a:graphicFrameLocks noGrp="1"/>
          </p:cNvGraphicFramePr>
          <p:nvPr/>
        </p:nvGraphicFramePr>
        <p:xfrm>
          <a:off x="428625" y="7631113"/>
          <a:ext cx="4252913" cy="1589087"/>
        </p:xfrm>
        <a:graphic>
          <a:graphicData uri="http://schemas.openxmlformats.org/drawingml/2006/table">
            <a:tbl>
              <a:tblPr firstRow="1" bandRow="1">
                <a:effectLst/>
                <a:tableStyleId>{5C22544A-7EE6-4342-B048-85BDC9FD1C3A}</a:tableStyleId>
              </a:tblPr>
              <a:tblGrid>
                <a:gridCol w="1776925"/>
                <a:gridCol w="1083359"/>
                <a:gridCol w="717796"/>
                <a:gridCol w="675198"/>
              </a:tblGrid>
              <a:tr h="92456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603526">
                <a:tc>
                  <a:txBody>
                    <a:bodyPr/>
                    <a:lstStyle/>
                    <a:p>
                      <a:pPr algn="just"/>
                      <a:r>
                        <a:rPr lang="ru-RU" sz="1400" dirty="0" smtClean="0">
                          <a:latin typeface="Times New Roman" pitchFamily="18" charset="0"/>
                          <a:cs typeface="Times New Roman" pitchFamily="18" charset="0"/>
                        </a:rPr>
                        <a:t>Массовый спорт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73,4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70,7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51,6</a:t>
                      </a:r>
                      <a:endParaRPr lang="ru-RU" sz="1400" dirty="0">
                        <a:latin typeface="Times New Roman" pitchFamily="18" charset="0"/>
                        <a:cs typeface="Times New Roman" pitchFamily="18" charset="0"/>
                      </a:endParaRPr>
                    </a:p>
                  </a:txBody>
                  <a:tcPr marL="63305" marR="63305" marT="66040" marB="66040"/>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95513" y="1316038"/>
          <a:ext cx="4279900" cy="1544637"/>
        </p:xfrm>
        <a:graphic>
          <a:graphicData uri="http://schemas.openxmlformats.org/drawingml/2006/table">
            <a:tbl>
              <a:tblPr firstRow="1" bandRow="1">
                <a:effectLst/>
                <a:tableStyleId>{5C22544A-7EE6-4342-B048-85BDC9FD1C3A}</a:tableStyleId>
              </a:tblPr>
              <a:tblGrid>
                <a:gridCol w="2155402"/>
                <a:gridCol w="722620"/>
                <a:gridCol w="722620"/>
                <a:gridCol w="679013"/>
              </a:tblGrid>
              <a:tr h="1173789">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338211">
                <a:tc>
                  <a:txBody>
                    <a:bodyPr/>
                    <a:lstStyle/>
                    <a:p>
                      <a:pPr algn="just"/>
                      <a:r>
                        <a:rPr lang="ru-RU" sz="1400" dirty="0" smtClean="0">
                          <a:latin typeface="Times New Roman" pitchFamily="18" charset="0"/>
                          <a:cs typeface="Times New Roman" pitchFamily="18" charset="0"/>
                        </a:rPr>
                        <a:t>Культура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119,2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111,0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117,7</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5" name="Заголовок 1"/>
          <p:cNvSpPr txBox="1">
            <a:spLocks/>
          </p:cNvSpPr>
          <p:nvPr/>
        </p:nvSpPr>
        <p:spPr bwMode="auto">
          <a:xfrm rot="5400000">
            <a:off x="1709738" y="4757737"/>
            <a:ext cx="9906000" cy="3905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6" name="Прямоугольник 5"/>
          <p:cNvSpPr/>
          <p:nvPr/>
        </p:nvSpPr>
        <p:spPr>
          <a:xfrm>
            <a:off x="2242039" y="275167"/>
            <a:ext cx="4292844"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117,7 млн. рублей</a:t>
            </a:r>
          </a:p>
          <a:p>
            <a:pPr algn="ctr">
              <a:defRPr/>
            </a:pPr>
            <a:r>
              <a:rPr lang="ru-RU" b="1" dirty="0">
                <a:ln w="1905"/>
                <a:solidFill>
                  <a:srgbClr val="000000"/>
                </a:solidFill>
                <a:effectLst>
                  <a:innerShdw blurRad="69850" dist="43180" dir="5400000">
                    <a:srgbClr val="000000">
                      <a:alpha val="65000"/>
                    </a:srgbClr>
                  </a:innerShdw>
                </a:effectLst>
              </a:rPr>
              <a:t>на культуру, кинематографию</a:t>
            </a:r>
          </a:p>
        </p:txBody>
      </p:sp>
      <p:graphicFrame>
        <p:nvGraphicFramePr>
          <p:cNvPr id="7" name="Таблица 6"/>
          <p:cNvGraphicFramePr>
            <a:graphicFrameLocks noGrp="1"/>
          </p:cNvGraphicFramePr>
          <p:nvPr/>
        </p:nvGraphicFramePr>
        <p:xfrm>
          <a:off x="0" y="3851275"/>
          <a:ext cx="4451350" cy="2530475"/>
        </p:xfrm>
        <a:graphic>
          <a:graphicData uri="http://schemas.openxmlformats.org/drawingml/2006/table">
            <a:tbl>
              <a:tblPr firstRow="1" bandRow="1">
                <a:effectLst/>
                <a:tableStyleId>{5C22544A-7EE6-4342-B048-85BDC9FD1C3A}</a:tableStyleId>
              </a:tblPr>
              <a:tblGrid>
                <a:gridCol w="2241750"/>
                <a:gridCol w="751569"/>
                <a:gridCol w="751569"/>
                <a:gridCol w="706215"/>
              </a:tblGrid>
              <a:tr h="1194217">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556627">
                <a:tc>
                  <a:txBody>
                    <a:bodyPr/>
                    <a:lstStyle/>
                    <a:p>
                      <a:pPr algn="just"/>
                      <a:r>
                        <a:rPr lang="ru-RU" sz="1400" dirty="0" smtClean="0">
                          <a:latin typeface="Times New Roman" pitchFamily="18" charset="0"/>
                          <a:cs typeface="Times New Roman" pitchFamily="18" charset="0"/>
                        </a:rPr>
                        <a:t>Периодическая печать и издательства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marL="63305" marR="63305" marT="66040" marB="66040"/>
                </a:tc>
              </a:tr>
              <a:tr h="769157">
                <a:tc>
                  <a:txBody>
                    <a:bodyPr/>
                    <a:lstStyle/>
                    <a:p>
                      <a:pPr algn="just"/>
                      <a:r>
                        <a:rPr lang="ru-RU" sz="1400" dirty="0" smtClean="0">
                          <a:latin typeface="Times New Roman" pitchFamily="18" charset="0"/>
                          <a:cs typeface="Times New Roman" pitchFamily="18" charset="0"/>
                        </a:rPr>
                        <a:t>Другие вопросы в области средств массовой информации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marL="63305" marR="63305" marT="66040" marB="66040"/>
                </a:tc>
              </a:tr>
            </a:tbl>
          </a:graphicData>
        </a:graphic>
      </p:graphicFrame>
      <p:graphicFrame>
        <p:nvGraphicFramePr>
          <p:cNvPr id="8" name="Таблица 7"/>
          <p:cNvGraphicFramePr>
            <a:graphicFrameLocks noGrp="1"/>
          </p:cNvGraphicFramePr>
          <p:nvPr/>
        </p:nvGraphicFramePr>
        <p:xfrm>
          <a:off x="2136775" y="7507288"/>
          <a:ext cx="4338638" cy="2184400"/>
        </p:xfrm>
        <a:graphic>
          <a:graphicData uri="http://schemas.openxmlformats.org/drawingml/2006/table">
            <a:tbl>
              <a:tblPr firstRow="1" bandRow="1">
                <a:effectLst/>
                <a:tableStyleId>{5C22544A-7EE6-4342-B048-85BDC9FD1C3A}</a:tableStyleId>
              </a:tblPr>
              <a:tblGrid>
                <a:gridCol w="2185292"/>
                <a:gridCol w="732641"/>
                <a:gridCol w="732641"/>
                <a:gridCol w="688429"/>
              </a:tblGrid>
              <a:tr h="116573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958270">
                <a:tc>
                  <a:txBody>
                    <a:bodyPr/>
                    <a:lstStyle/>
                    <a:p>
                      <a:pPr algn="just"/>
                      <a:r>
                        <a:rPr lang="ru-RU" sz="1400" dirty="0" smtClean="0">
                          <a:latin typeface="Times New Roman" pitchFamily="18" charset="0"/>
                          <a:cs typeface="Times New Roman" pitchFamily="18" charset="0"/>
                        </a:rPr>
                        <a:t>Обслуживание государственного внутреннего и муниципального долга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15,9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15,8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12,9</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9" name="Прямоугольник 8"/>
          <p:cNvSpPr/>
          <p:nvPr/>
        </p:nvSpPr>
        <p:spPr>
          <a:xfrm>
            <a:off x="1998311" y="6518648"/>
            <a:ext cx="4497265" cy="978045"/>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12,9 млн. рублей</a:t>
            </a:r>
          </a:p>
          <a:p>
            <a:pPr algn="ctr">
              <a:defRPr/>
            </a:pPr>
            <a:r>
              <a:rPr lang="ru-RU" b="1" dirty="0">
                <a:ln w="1905"/>
                <a:solidFill>
                  <a:srgbClr val="000000"/>
                </a:solidFill>
                <a:effectLst>
                  <a:innerShdw blurRad="69850" dist="43180" dir="5400000">
                    <a:srgbClr val="000000">
                      <a:alpha val="65000"/>
                    </a:srgbClr>
                  </a:innerShdw>
                </a:effectLst>
              </a:rPr>
              <a:t>на обслуживание государственного и муниципального долга</a:t>
            </a:r>
          </a:p>
        </p:txBody>
      </p:sp>
      <p:sp>
        <p:nvSpPr>
          <p:cNvPr id="10" name="Прямоугольник 9"/>
          <p:cNvSpPr/>
          <p:nvPr/>
        </p:nvSpPr>
        <p:spPr>
          <a:xfrm>
            <a:off x="0" y="3133788"/>
            <a:ext cx="4292844"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2,2 млн. рублей</a:t>
            </a:r>
          </a:p>
          <a:p>
            <a:pPr algn="ctr">
              <a:defRPr/>
            </a:pPr>
            <a:r>
              <a:rPr lang="ru-RU" b="1" dirty="0">
                <a:ln w="1905"/>
                <a:solidFill>
                  <a:srgbClr val="000000"/>
                </a:solidFill>
                <a:effectLst>
                  <a:innerShdw blurRad="69850" dist="43180" dir="5400000">
                    <a:srgbClr val="000000">
                      <a:alpha val="65000"/>
                    </a:srgbClr>
                  </a:innerShdw>
                </a:effectLst>
              </a:rPr>
              <a:t>на средства массовой информации</a:t>
            </a:r>
          </a:p>
        </p:txBody>
      </p:sp>
      <p:pic>
        <p:nvPicPr>
          <p:cNvPr id="12" name="Рисунок 11" descr="2015-05-15_11-50-33.jpg"/>
          <p:cNvPicPr>
            <a:picLocks noChangeAspect="1"/>
          </p:cNvPicPr>
          <p:nvPr/>
        </p:nvPicPr>
        <p:blipFill>
          <a:blip r:embed="rId2" cstate="print"/>
          <a:stretch>
            <a:fillRect/>
          </a:stretch>
        </p:blipFill>
        <p:spPr>
          <a:xfrm>
            <a:off x="1" y="1"/>
            <a:ext cx="2205318" cy="2689411"/>
          </a:xfrm>
          <a:prstGeom prst="rect">
            <a:avLst/>
          </a:prstGeom>
          <a:effectLst>
            <a:glow rad="101600">
              <a:schemeClr val="accent2">
                <a:satMod val="175000"/>
                <a:alpha val="40000"/>
              </a:schemeClr>
            </a:glow>
            <a:innerShdw blurRad="63500" dist="50800" dir="13500000">
              <a:prstClr val="black">
                <a:alpha val="50000"/>
              </a:prstClr>
            </a:innerShdw>
          </a:effectLst>
          <a:scene3d>
            <a:camera prst="orthographicFront"/>
            <a:lightRig rig="threePt" dir="t"/>
          </a:scene3d>
          <a:sp3d>
            <a:bevelT/>
          </a:sp3d>
        </p:spPr>
      </p:pic>
      <p:pic>
        <p:nvPicPr>
          <p:cNvPr id="13" name="Рисунок 12" descr="343.gif"/>
          <p:cNvPicPr>
            <a:picLocks noChangeAspect="1"/>
          </p:cNvPicPr>
          <p:nvPr/>
        </p:nvPicPr>
        <p:blipFill>
          <a:blip r:embed="rId3" cstate="print"/>
          <a:stretch>
            <a:fillRect/>
          </a:stretch>
        </p:blipFill>
        <p:spPr>
          <a:xfrm>
            <a:off x="4477872" y="3603812"/>
            <a:ext cx="2017446" cy="2971800"/>
          </a:xfrm>
          <a:prstGeom prst="rect">
            <a:avLst/>
          </a:prstGeom>
          <a:scene3d>
            <a:camera prst="orthographicFront"/>
            <a:lightRig rig="threePt" dir="t"/>
          </a:scene3d>
          <a:sp3d>
            <a:bevelT/>
          </a:sp3d>
        </p:spPr>
      </p:pic>
      <p:pic>
        <p:nvPicPr>
          <p:cNvPr id="14" name="Рисунок 13" descr="615477550.jpg"/>
          <p:cNvPicPr>
            <a:picLocks noChangeAspect="1"/>
          </p:cNvPicPr>
          <p:nvPr/>
        </p:nvPicPr>
        <p:blipFill>
          <a:blip r:embed="rId4" cstate="print"/>
          <a:stretch>
            <a:fillRect/>
          </a:stretch>
        </p:blipFill>
        <p:spPr>
          <a:xfrm>
            <a:off x="0" y="7080873"/>
            <a:ext cx="2180751" cy="2590542"/>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sz="quarter" idx="1"/>
          </p:nvPr>
        </p:nvSpPr>
        <p:spPr>
          <a:xfrm>
            <a:off x="0" y="282575"/>
            <a:ext cx="6372225" cy="9623425"/>
          </a:xfrm>
        </p:spPr>
        <p:txBody>
          <a:bodyPr lIns="54000" rIns="54000">
            <a:normAutofit fontScale="85000" lnSpcReduction="20000"/>
          </a:bodyPr>
          <a:lstStyle/>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Бюджет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Доходы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поступающие  в  бюджет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Расходы  бюджета  </a:t>
            </a:r>
            <a:r>
              <a:rPr lang="ru-RU" sz="1500" b="1" dirty="0" smtClean="0">
                <a:solidFill>
                  <a:srgbClr val="000000"/>
                </a:solidFill>
                <a:effectLst/>
                <a:latin typeface="Times New Roman" pitchFamily="18" charset="0"/>
                <a:cs typeface="Times New Roman" pitchFamily="18" charset="0"/>
              </a:rPr>
              <a:t>–  выплачиваемые  из  бюджета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Дефицит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расходов  бюджета над его доходами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Профицит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доходов бюджета над его расходами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Государственный (муниципальный) долг - </a:t>
            </a:r>
            <a:r>
              <a:rPr lang="ru-RU" sz="1500" b="1" dirty="0" smtClean="0">
                <a:solidFill>
                  <a:srgbClr val="000000"/>
                </a:solidFill>
                <a:effectLst/>
                <a:latin typeface="Times New Roman" pitchFamily="18" charset="0"/>
                <a:cs typeface="Times New Roman" pitchFamily="18" charset="0"/>
              </a:rPr>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 </a:t>
            </a:r>
            <a:r>
              <a:rPr lang="ru-RU" sz="1600" b="1" dirty="0" smtClean="0">
                <a:solidFill>
                  <a:srgbClr val="000000"/>
                </a:solidFill>
                <a:effectLst/>
                <a:latin typeface="Times New Roman" pitchFamily="18" charset="0"/>
                <a:cs typeface="Times New Roman" pitchFamily="18" charset="0"/>
              </a:rPr>
              <a:t>Межбюджетные  трансферты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денежные  средства,  направляемые  из  одного уровня бюджетной системы в другой:</a:t>
            </a:r>
          </a:p>
          <a:p>
            <a:pPr algn="just">
              <a:lnSpc>
                <a:spcPct val="160000"/>
              </a:lnSpc>
              <a:defRPr/>
            </a:pPr>
            <a:r>
              <a:rPr lang="ru-RU" sz="1700" b="1" dirty="0" smtClean="0">
                <a:solidFill>
                  <a:srgbClr val="000000"/>
                </a:solidFill>
                <a:effectLst/>
                <a:latin typeface="Times New Roman" pitchFamily="18" charset="0"/>
                <a:cs typeface="Times New Roman" pitchFamily="18" charset="0"/>
              </a:rPr>
              <a:t>          Дотации </a:t>
            </a:r>
            <a:r>
              <a:rPr lang="ru-RU" sz="16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Субвенции </a:t>
            </a:r>
            <a:r>
              <a:rPr lang="ru-RU" sz="1400" b="1" dirty="0" smtClean="0">
                <a:solidFill>
                  <a:srgbClr val="000000"/>
                </a:solidFill>
                <a:effectLst/>
                <a:latin typeface="Times New Roman" pitchFamily="18" charset="0"/>
                <a:cs typeface="Times New Roman" pitchFamily="18" charset="0"/>
              </a:rPr>
              <a:t> –  </a:t>
            </a:r>
            <a:r>
              <a:rPr lang="ru-RU" sz="1400" dirty="0" smtClean="0"/>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sz="1400" b="1" dirty="0" smtClean="0">
              <a:solidFill>
                <a:srgbClr val="000000"/>
              </a:solidFill>
              <a:effectLst/>
              <a:latin typeface="Times New Roman" pitchFamily="18" charset="0"/>
              <a:cs typeface="Times New Roman" pitchFamily="18" charset="0"/>
            </a:endParaRP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Субсидии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Муниципальная  программа</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Серовского городского округа.</a:t>
            </a:r>
          </a:p>
        </p:txBody>
      </p:sp>
      <p:sp>
        <p:nvSpPr>
          <p:cNvPr id="5" name="Прямоугольник 4"/>
          <p:cNvSpPr/>
          <p:nvPr/>
        </p:nvSpPr>
        <p:spPr>
          <a:xfrm rot="5400000">
            <a:off x="1696370" y="4752942"/>
            <a:ext cx="990600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Основные понятия</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grpId="0" nodeType="after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calcmode="lin" valueType="num">
                                      <p:cBhvr additive="base">
                                        <p:cTn id="22" dur="5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4" fill="hold" grpId="0" nodeType="after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7" presetClass="entr" presetSubtype="4" fill="hold" grpId="0" nodeType="after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 calcmode="lin" valueType="num">
                                      <p:cBhvr additive="base">
                                        <p:cTn id="32" dur="5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0"/>
                            </p:stCondLst>
                            <p:childTnLst>
                              <p:par>
                                <p:cTn id="35" presetID="7" presetClass="entr" presetSubtype="4" fill="hold" grpId="0" nodeType="after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5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0"/>
                            </p:stCondLst>
                            <p:childTnLst>
                              <p:par>
                                <p:cTn id="40" presetID="7" presetClass="entr" presetSubtype="4" fill="hold" grpId="0" nodeType="after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 calcmode="lin" valueType="num">
                                      <p:cBhvr additive="base">
                                        <p:cTn id="42" dur="5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0"/>
                            </p:stCondLst>
                            <p:childTnLst>
                              <p:par>
                                <p:cTn id="45" presetID="7" presetClass="entr" presetSubtype="4" fill="hold" grpId="0" nodeType="after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 calcmode="lin" valueType="num">
                                      <p:cBhvr additive="base">
                                        <p:cTn id="47" dur="5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0"/>
                            </p:stCondLst>
                            <p:childTnLst>
                              <p:par>
                                <p:cTn id="50" presetID="7" presetClass="entr" presetSubtype="4" fill="hold" grpId="0" nodeType="after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 calcmode="lin" valueType="num">
                                      <p:cBhvr additive="base">
                                        <p:cTn id="52" dur="5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0"/>
                            </p:stCondLst>
                            <p:childTnLst>
                              <p:par>
                                <p:cTn id="55" presetID="7" presetClass="entr" presetSubtype="4" fill="hold" grpId="0" nodeType="after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 calcmode="lin" valueType="num">
                                      <p:cBhvr additive="base">
                                        <p:cTn id="57" dur="5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219325" y="1289050"/>
          <a:ext cx="4638675" cy="4156075"/>
        </p:xfrm>
        <a:graphic>
          <a:graphicData uri="http://schemas.openxmlformats.org/drawingml/2006/table">
            <a:tbl>
              <a:tblPr firstRow="1" bandRow="1">
                <a:effectLst/>
                <a:tableStyleId>{5C22544A-7EE6-4342-B048-85BDC9FD1C3A}</a:tableStyleId>
              </a:tblPr>
              <a:tblGrid>
                <a:gridCol w="2336565"/>
                <a:gridCol w="783357"/>
                <a:gridCol w="783357"/>
                <a:gridCol w="736084"/>
              </a:tblGrid>
              <a:tr h="118872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924560">
                <a:tc>
                  <a:txBody>
                    <a:bodyPr/>
                    <a:lstStyle/>
                    <a:p>
                      <a:pPr algn="just"/>
                      <a:r>
                        <a:rPr lang="ru-RU" sz="1400" dirty="0" smtClean="0">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27,7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32,5</a:t>
                      </a:r>
                      <a:endParaRPr lang="ru-RU" sz="1400" dirty="0">
                        <a:latin typeface="Times New Roman" pitchFamily="18" charset="0"/>
                        <a:cs typeface="Times New Roman" pitchFamily="18" charset="0"/>
                      </a:endParaRPr>
                    </a:p>
                  </a:txBody>
                  <a:tcPr marL="63305" marR="63305" marT="66040" marB="66040"/>
                </a:tc>
              </a:tr>
              <a:tr h="396240">
                <a:tc>
                  <a:txBody>
                    <a:bodyPr/>
                    <a:lstStyle/>
                    <a:p>
                      <a:pPr algn="just"/>
                      <a:r>
                        <a:rPr lang="ru-RU" sz="1400" dirty="0" smtClean="0">
                          <a:latin typeface="Times New Roman" pitchFamily="18" charset="0"/>
                          <a:cs typeface="Times New Roman" pitchFamily="18" charset="0"/>
                        </a:rPr>
                        <a:t>Обеспечение пожарной безопасности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4,2</a:t>
                      </a:r>
                      <a:endParaRPr lang="ru-RU" sz="1400" dirty="0">
                        <a:latin typeface="Times New Roman" pitchFamily="18" charset="0"/>
                        <a:cs typeface="Times New Roman" pitchFamily="18" charset="0"/>
                      </a:endParaRPr>
                    </a:p>
                  </a:txBody>
                  <a:tcPr marL="63305" marR="63305" marT="66040" marB="66040"/>
                </a:tc>
              </a:tr>
              <a:tr h="924560">
                <a:tc>
                  <a:txBody>
                    <a:bodyPr/>
                    <a:lstStyle/>
                    <a:p>
                      <a:pPr algn="just"/>
                      <a:r>
                        <a:rPr lang="ru-RU" sz="1400" dirty="0" smtClean="0">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7" name="Прямоугольник 6"/>
          <p:cNvSpPr/>
          <p:nvPr/>
        </p:nvSpPr>
        <p:spPr>
          <a:xfrm>
            <a:off x="2209067" y="227916"/>
            <a:ext cx="4648933" cy="954107"/>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37,9 млн. рублей</a:t>
            </a:r>
          </a:p>
          <a:p>
            <a:pPr algn="ctr">
              <a:defRPr/>
            </a:pPr>
            <a:r>
              <a:rPr lang="ru-RU" b="1" dirty="0">
                <a:ln w="1905"/>
                <a:solidFill>
                  <a:srgbClr val="000000"/>
                </a:solidFill>
                <a:effectLst>
                  <a:innerShdw blurRad="69850" dist="43180" dir="5400000">
                    <a:srgbClr val="000000">
                      <a:alpha val="65000"/>
                    </a:srgbClr>
                  </a:innerShdw>
                </a:effectLst>
              </a:rPr>
              <a:t>на национальную безопасность и правоохранительную деятельность</a:t>
            </a:r>
          </a:p>
        </p:txBody>
      </p:sp>
      <p:graphicFrame>
        <p:nvGraphicFramePr>
          <p:cNvPr id="8" name="Таблица 7"/>
          <p:cNvGraphicFramePr>
            <a:graphicFrameLocks noGrp="1"/>
          </p:cNvGraphicFramePr>
          <p:nvPr/>
        </p:nvGraphicFramePr>
        <p:xfrm>
          <a:off x="496888" y="6772275"/>
          <a:ext cx="4170362" cy="1858963"/>
        </p:xfrm>
        <a:graphic>
          <a:graphicData uri="http://schemas.openxmlformats.org/drawingml/2006/table">
            <a:tbl>
              <a:tblPr firstRow="1" bandRow="1">
                <a:effectLst/>
                <a:tableStyleId>{5C22544A-7EE6-4342-B048-85BDC9FD1C3A}</a:tableStyleId>
              </a:tblPr>
              <a:tblGrid>
                <a:gridCol w="2100375"/>
                <a:gridCol w="704172"/>
                <a:gridCol w="704172"/>
                <a:gridCol w="661678"/>
              </a:tblGrid>
              <a:tr h="118872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660400">
                <a:tc>
                  <a:txBody>
                    <a:bodyPr/>
                    <a:lstStyle/>
                    <a:p>
                      <a:pPr algn="just"/>
                      <a:r>
                        <a:rPr lang="ru-RU" sz="1400" dirty="0" smtClean="0">
                          <a:latin typeface="Times New Roman" pitchFamily="18" charset="0"/>
                          <a:cs typeface="Times New Roman" pitchFamily="18" charset="0"/>
                        </a:rPr>
                        <a:t>Сбор, удаление отходов и очистка сточных вод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2,2</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9" name="Прямоугольник 8"/>
          <p:cNvSpPr/>
          <p:nvPr/>
        </p:nvSpPr>
        <p:spPr>
          <a:xfrm>
            <a:off x="382466" y="5898590"/>
            <a:ext cx="4292844"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2,2 млн. рублей</a:t>
            </a:r>
          </a:p>
          <a:p>
            <a:pPr algn="ctr">
              <a:defRPr/>
            </a:pPr>
            <a:r>
              <a:rPr lang="ru-RU" b="1" dirty="0">
                <a:ln w="1905"/>
                <a:solidFill>
                  <a:srgbClr val="000000"/>
                </a:solidFill>
                <a:effectLst>
                  <a:innerShdw blurRad="69850" dist="43180" dir="5400000">
                    <a:srgbClr val="000000">
                      <a:alpha val="65000"/>
                    </a:srgbClr>
                  </a:innerShdw>
                </a:effectLst>
              </a:rPr>
              <a:t>на охрану окружающей среды</a:t>
            </a:r>
          </a:p>
        </p:txBody>
      </p:sp>
      <p:pic>
        <p:nvPicPr>
          <p:cNvPr id="44080" name="Рисунок 10" descr="2013-12-19_06-30-27-e1387434642567.jpg"/>
          <p:cNvPicPr>
            <a:picLocks noChangeAspect="1"/>
          </p:cNvPicPr>
          <p:nvPr/>
        </p:nvPicPr>
        <p:blipFill>
          <a:blip r:embed="rId2"/>
          <a:srcRect/>
          <a:stretch>
            <a:fillRect/>
          </a:stretch>
        </p:blipFill>
        <p:spPr bwMode="auto">
          <a:xfrm>
            <a:off x="430213" y="0"/>
            <a:ext cx="1806575" cy="3160713"/>
          </a:xfrm>
          <a:prstGeom prst="rect">
            <a:avLst/>
          </a:prstGeom>
          <a:noFill/>
          <a:ln w="9525">
            <a:noFill/>
            <a:miter lim="800000"/>
            <a:headEnd/>
            <a:tailEnd/>
          </a:ln>
        </p:spPr>
      </p:pic>
      <p:pic>
        <p:nvPicPr>
          <p:cNvPr id="44081" name="Рисунок 17" descr="ekolog.jpg"/>
          <p:cNvPicPr>
            <a:picLocks noChangeAspect="1"/>
          </p:cNvPicPr>
          <p:nvPr/>
        </p:nvPicPr>
        <p:blipFill>
          <a:blip r:embed="rId3"/>
          <a:srcRect/>
          <a:stretch>
            <a:fillRect/>
          </a:stretch>
        </p:blipFill>
        <p:spPr bwMode="auto">
          <a:xfrm>
            <a:off x="4738688" y="6081713"/>
            <a:ext cx="2019300" cy="32369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Таблица 15"/>
          <p:cNvGraphicFramePr>
            <a:graphicFrameLocks noGrp="1"/>
          </p:cNvGraphicFramePr>
          <p:nvPr/>
        </p:nvGraphicFramePr>
        <p:xfrm>
          <a:off x="0" y="1809756"/>
          <a:ext cx="6444000" cy="8462004"/>
        </p:xfrm>
        <a:graphic>
          <a:graphicData uri="http://schemas.openxmlformats.org/drawingml/2006/table">
            <a:tbl>
              <a:tblPr firstRow="1" bandRow="1">
                <a:tableStyleId>{5C22544A-7EE6-4342-B048-85BDC9FD1C3A}</a:tableStyleId>
              </a:tblPr>
              <a:tblGrid>
                <a:gridCol w="4910576"/>
                <a:gridCol w="967435"/>
                <a:gridCol w="565989"/>
              </a:tblGrid>
              <a:tr h="182740">
                <a:tc rowSpan="2">
                  <a:txBody>
                    <a:bodyPr/>
                    <a:lstStyle/>
                    <a:p>
                      <a:pPr algn="ctr" fontAlgn="b"/>
                      <a:r>
                        <a:rPr lang="ru-RU" sz="1200" b="1" i="0" u="none" strike="noStrike" dirty="0" smtClean="0">
                          <a:solidFill>
                            <a:srgbClr val="000000"/>
                          </a:solidFill>
                          <a:latin typeface="Times New Roman"/>
                        </a:rPr>
                        <a:t>Наименование муниципальных программ</a:t>
                      </a:r>
                      <a:endParaRPr lang="ru-RU" sz="1200" b="1" i="0" u="none" strike="noStrike" dirty="0">
                        <a:solidFill>
                          <a:srgbClr val="000000"/>
                        </a:solidFill>
                        <a:latin typeface="Times New Roman"/>
                      </a:endParaRPr>
                    </a:p>
                  </a:txBody>
                  <a:tcPr marL="6594" marR="6594" marT="13758" marB="0" anchor="ctr">
                    <a:solidFill>
                      <a:schemeClr val="accent1">
                        <a:lumMod val="75000"/>
                      </a:schemeClr>
                    </a:solidFill>
                  </a:tcPr>
                </a:tc>
                <a:tc gridSpan="2">
                  <a:txBody>
                    <a:bodyPr/>
                    <a:lstStyle/>
                    <a:p>
                      <a:pPr algn="ctr" fontAlgn="t"/>
                      <a:r>
                        <a:rPr lang="ru-RU" sz="1200" b="1" i="0" u="none" strike="noStrike" dirty="0" smtClean="0">
                          <a:solidFill>
                            <a:srgbClr val="000000"/>
                          </a:solidFill>
                          <a:latin typeface="Times New Roman"/>
                        </a:rPr>
                        <a:t>Бюджет</a:t>
                      </a:r>
                      <a:r>
                        <a:rPr lang="ru-RU" sz="1200" b="1" i="0" u="none" strike="noStrike" baseline="0" dirty="0" smtClean="0">
                          <a:solidFill>
                            <a:srgbClr val="000000"/>
                          </a:solidFill>
                          <a:latin typeface="Times New Roman"/>
                        </a:rPr>
                        <a:t> СГО</a:t>
                      </a:r>
                      <a:endParaRPr lang="ru-RU" sz="1200" b="1" i="0" u="none" strike="noStrike" dirty="0">
                        <a:solidFill>
                          <a:srgbClr val="000000"/>
                        </a:solidFill>
                        <a:latin typeface="Times New Roman"/>
                      </a:endParaRPr>
                    </a:p>
                  </a:txBody>
                  <a:tcPr marL="6594" marR="6594" marT="13758" marB="0">
                    <a:solidFill>
                      <a:schemeClr val="accent1">
                        <a:lumMod val="75000"/>
                      </a:schemeClr>
                    </a:solidFill>
                  </a:tcPr>
                </a:tc>
                <a:tc hMerge="1">
                  <a:txBody>
                    <a:bodyPr/>
                    <a:lstStyle/>
                    <a:p>
                      <a:endParaRPr lang="ru-RU"/>
                    </a:p>
                  </a:txBody>
                  <a:tcPr/>
                </a:tc>
              </a:tr>
              <a:tr h="352694">
                <a:tc vMerge="1">
                  <a:txBody>
                    <a:bodyPr/>
                    <a:lstStyle/>
                    <a:p>
                      <a:endParaRPr lang="ru-RU"/>
                    </a:p>
                  </a:txBody>
                  <a:tcPr/>
                </a:tc>
                <a:tc>
                  <a:txBody>
                    <a:bodyPr/>
                    <a:lstStyle/>
                    <a:p>
                      <a:pPr algn="ctr" fontAlgn="b"/>
                      <a:r>
                        <a:rPr lang="ru-RU" sz="1200" b="1" i="0" u="none" strike="noStrike" dirty="0">
                          <a:solidFill>
                            <a:srgbClr val="000000"/>
                          </a:solidFill>
                          <a:latin typeface="Times New Roman"/>
                        </a:rPr>
                        <a:t>сумма, тыс.руб.</a:t>
                      </a:r>
                    </a:p>
                  </a:txBody>
                  <a:tcPr marL="6594" marR="6594" marT="13758" marB="0" anchor="b">
                    <a:solidFill>
                      <a:schemeClr val="accent1">
                        <a:lumMod val="75000"/>
                      </a:schemeClr>
                    </a:solidFill>
                  </a:tcPr>
                </a:tc>
                <a:tc>
                  <a:txBody>
                    <a:bodyPr/>
                    <a:lstStyle/>
                    <a:p>
                      <a:pPr algn="ctr" fontAlgn="b"/>
                      <a:r>
                        <a:rPr lang="ru-RU" sz="1200" b="1" i="0" u="none" strike="noStrike" dirty="0">
                          <a:solidFill>
                            <a:srgbClr val="000000"/>
                          </a:solidFill>
                          <a:latin typeface="Times New Roman"/>
                        </a:rPr>
                        <a:t>доля, %</a:t>
                      </a:r>
                    </a:p>
                  </a:txBody>
                  <a:tcPr marL="6594" marR="6594" marT="13758" marB="0" anchor="b">
                    <a:solidFill>
                      <a:schemeClr val="accent1">
                        <a:lumMod val="75000"/>
                      </a:schemeClr>
                    </a:solidFill>
                  </a:tcPr>
                </a:tc>
              </a:tr>
              <a:tr h="522648">
                <a:tc>
                  <a:txBody>
                    <a:bodyPr/>
                    <a:lstStyle/>
                    <a:p>
                      <a:pPr marL="228600" indent="-228600" algn="l" fontAlgn="b">
                        <a:buAutoNum type="arabicPeriod"/>
                      </a:pPr>
                      <a:r>
                        <a:rPr lang="ru-RU" sz="1200" b="0" i="0" u="none" strike="noStrike" dirty="0" smtClean="0">
                          <a:solidFill>
                            <a:srgbClr val="000000"/>
                          </a:solidFill>
                          <a:latin typeface="Times New Roman"/>
                        </a:rPr>
                        <a:t>Обеспечение </a:t>
                      </a:r>
                      <a:r>
                        <a:rPr lang="ru-RU" sz="1200" b="0" i="0" u="none" strike="noStrike" dirty="0">
                          <a:solidFill>
                            <a:srgbClr val="000000"/>
                          </a:solidFill>
                          <a:latin typeface="Times New Roman"/>
                        </a:rPr>
                        <a:t>безопасности жизнедеятельности населения и территории Серовского городского </a:t>
                      </a:r>
                      <a:r>
                        <a:rPr lang="ru-RU" sz="1200" b="0" i="0" u="none" strike="noStrike" dirty="0" smtClean="0">
                          <a:solidFill>
                            <a:srgbClr val="000000"/>
                          </a:solidFill>
                          <a:latin typeface="Times New Roman"/>
                        </a:rPr>
                        <a:t>округа</a:t>
                      </a:r>
                    </a:p>
                    <a:p>
                      <a:pPr marL="228600" indent="-228600" algn="l" fontAlgn="b">
                        <a:buNone/>
                      </a:pPr>
                      <a:endParaRPr lang="ru-RU" sz="1200" b="0" i="0" u="none" strike="noStrike" dirty="0">
                        <a:solidFill>
                          <a:srgbClr val="000000"/>
                        </a:solidFill>
                        <a:latin typeface="Times New Roman"/>
                      </a:endParaRPr>
                    </a:p>
                  </a:txBody>
                  <a:tcPr marL="6594" marR="6594" marT="13758" marB="0" anchor="b"/>
                </a:tc>
                <a:tc>
                  <a:txBody>
                    <a:bodyPr/>
                    <a:lstStyle/>
                    <a:p>
                      <a:pPr algn="ctr" fontAlgn="b"/>
                      <a:r>
                        <a:rPr lang="ru-RU" sz="1200" b="0" i="0" u="none" strike="noStrike" dirty="0">
                          <a:solidFill>
                            <a:srgbClr val="000000"/>
                          </a:solidFill>
                          <a:latin typeface="Times New Roman"/>
                        </a:rPr>
                        <a:t>37 881,3</a:t>
                      </a:r>
                    </a:p>
                  </a:txBody>
                  <a:tcPr marL="6594" marR="6594" marT="13758" marB="0" anchor="b"/>
                </a:tc>
                <a:tc>
                  <a:txBody>
                    <a:bodyPr/>
                    <a:lstStyle/>
                    <a:p>
                      <a:pPr algn="ctr" fontAlgn="b"/>
                      <a:r>
                        <a:rPr lang="ru-RU" sz="1200" b="0" i="0" u="none" strike="noStrike" dirty="0">
                          <a:solidFill>
                            <a:srgbClr val="000000"/>
                          </a:solidFill>
                          <a:latin typeface="Times New Roman"/>
                        </a:rPr>
                        <a:t>1,7</a:t>
                      </a:r>
                    </a:p>
                  </a:txBody>
                  <a:tcPr marL="6594" marR="6594" marT="13758" marB="0" anchor="b"/>
                </a:tc>
              </a:tr>
              <a:tr h="352694">
                <a:tc>
                  <a:txBody>
                    <a:bodyPr/>
                    <a:lstStyle/>
                    <a:p>
                      <a:pPr algn="l" fontAlgn="b"/>
                      <a:r>
                        <a:rPr lang="ru-RU" sz="1200" b="0" i="0" u="none" strike="noStrike" dirty="0">
                          <a:solidFill>
                            <a:srgbClr val="000000"/>
                          </a:solidFill>
                          <a:latin typeface="Times New Roman"/>
                        </a:rPr>
                        <a:t>2. Управление муниципальным имуществом Серовского городского </a:t>
                      </a:r>
                      <a:r>
                        <a:rPr lang="ru-RU" sz="1200" b="0" i="0" u="none" strike="noStrike" dirty="0" smtClean="0">
                          <a:solidFill>
                            <a:srgbClr val="000000"/>
                          </a:solidFill>
                          <a:latin typeface="Times New Roman"/>
                        </a:rPr>
                        <a:t>округа</a:t>
                      </a:r>
                    </a:p>
                    <a:p>
                      <a:pPr algn="l" fontAlgn="b"/>
                      <a:endParaRPr lang="ru-RU" sz="1200" b="0" i="0" u="none" strike="noStrike" dirty="0">
                        <a:solidFill>
                          <a:srgbClr val="000000"/>
                        </a:solidFill>
                        <a:latin typeface="Times New Roman"/>
                      </a:endParaRPr>
                    </a:p>
                  </a:txBody>
                  <a:tcPr marL="6594" marR="6594" marT="13758" marB="0" anchor="b"/>
                </a:tc>
                <a:tc>
                  <a:txBody>
                    <a:bodyPr/>
                    <a:lstStyle/>
                    <a:p>
                      <a:pPr algn="ctr" fontAlgn="b"/>
                      <a:r>
                        <a:rPr lang="ru-RU" sz="1200" b="0" i="0" u="none" strike="noStrike" dirty="0">
                          <a:solidFill>
                            <a:srgbClr val="000000"/>
                          </a:solidFill>
                          <a:latin typeface="Times New Roman"/>
                        </a:rPr>
                        <a:t>26 817,7</a:t>
                      </a:r>
                    </a:p>
                  </a:txBody>
                  <a:tcPr marL="6594" marR="6594" marT="13758" marB="0" anchor="b"/>
                </a:tc>
                <a:tc>
                  <a:txBody>
                    <a:bodyPr/>
                    <a:lstStyle/>
                    <a:p>
                      <a:pPr algn="ctr" fontAlgn="b"/>
                      <a:r>
                        <a:rPr lang="ru-RU" sz="1200" b="0" i="0" u="none" strike="noStrike">
                          <a:solidFill>
                            <a:srgbClr val="000000"/>
                          </a:solidFill>
                          <a:latin typeface="Times New Roman"/>
                        </a:rPr>
                        <a:t>1,2</a:t>
                      </a:r>
                    </a:p>
                  </a:txBody>
                  <a:tcPr marL="6594" marR="6594" marT="13758" marB="0" anchor="b"/>
                </a:tc>
              </a:tr>
              <a:tr h="352694">
                <a:tc>
                  <a:txBody>
                    <a:bodyPr/>
                    <a:lstStyle/>
                    <a:p>
                      <a:pPr algn="l" fontAlgn="b"/>
                      <a:r>
                        <a:rPr lang="ru-RU" sz="1200" b="0" i="0" u="none" strike="noStrike" dirty="0">
                          <a:solidFill>
                            <a:srgbClr val="000000"/>
                          </a:solidFill>
                          <a:latin typeface="Times New Roman"/>
                        </a:rPr>
                        <a:t>3. Развитие системы образования в Серовском городском </a:t>
                      </a:r>
                      <a:r>
                        <a:rPr lang="ru-RU" sz="1200" b="0" i="0" u="none" strike="noStrike" dirty="0" smtClean="0">
                          <a:solidFill>
                            <a:srgbClr val="000000"/>
                          </a:solidFill>
                          <a:latin typeface="Times New Roman"/>
                        </a:rPr>
                        <a:t>округе</a:t>
                      </a:r>
                    </a:p>
                    <a:p>
                      <a:pPr algn="l" fontAlgn="b"/>
                      <a:endParaRPr lang="ru-RU" sz="1200" b="0" i="0" u="none" strike="noStrike" dirty="0">
                        <a:solidFill>
                          <a:srgbClr val="000000"/>
                        </a:solidFill>
                        <a:latin typeface="Times New Roman"/>
                      </a:endParaRPr>
                    </a:p>
                  </a:txBody>
                  <a:tcPr marL="6594" marR="6594" marT="13758" marB="0" anchor="b"/>
                </a:tc>
                <a:tc>
                  <a:txBody>
                    <a:bodyPr/>
                    <a:lstStyle/>
                    <a:p>
                      <a:pPr algn="ctr" fontAlgn="b"/>
                      <a:r>
                        <a:rPr lang="ru-RU" sz="1200" b="0" i="0" u="none" strike="noStrike" dirty="0">
                          <a:solidFill>
                            <a:srgbClr val="000000"/>
                          </a:solidFill>
                          <a:latin typeface="Times New Roman"/>
                        </a:rPr>
                        <a:t>1 355 067,2</a:t>
                      </a:r>
                    </a:p>
                  </a:txBody>
                  <a:tcPr marL="6594" marR="6594" marT="13758" marB="0" anchor="b"/>
                </a:tc>
                <a:tc>
                  <a:txBody>
                    <a:bodyPr/>
                    <a:lstStyle/>
                    <a:p>
                      <a:pPr algn="ctr" fontAlgn="b"/>
                      <a:r>
                        <a:rPr lang="ru-RU" sz="1200" b="0" i="0" u="none" strike="noStrike">
                          <a:solidFill>
                            <a:srgbClr val="000000"/>
                          </a:solidFill>
                          <a:latin typeface="Times New Roman"/>
                        </a:rPr>
                        <a:t>62,3</a:t>
                      </a:r>
                    </a:p>
                  </a:txBody>
                  <a:tcPr marL="6594" marR="6594" marT="13758" marB="0" anchor="b"/>
                </a:tc>
              </a:tr>
              <a:tr h="352694">
                <a:tc>
                  <a:txBody>
                    <a:bodyPr/>
                    <a:lstStyle/>
                    <a:p>
                      <a:pPr algn="l" fontAlgn="t"/>
                      <a:r>
                        <a:rPr lang="ru-RU" sz="1200" b="0" i="0" u="none" strike="noStrike" dirty="0">
                          <a:solidFill>
                            <a:srgbClr val="000000"/>
                          </a:solidFill>
                          <a:latin typeface="Times New Roman"/>
                        </a:rPr>
                        <a:t>4. Развитие культуры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a:solidFill>
                            <a:srgbClr val="000000"/>
                          </a:solidFill>
                          <a:latin typeface="Times New Roman"/>
                        </a:rPr>
                        <a:t>176 711,5</a:t>
                      </a:r>
                    </a:p>
                  </a:txBody>
                  <a:tcPr marL="6594" marR="6594" marT="13758" marB="0" anchor="b"/>
                </a:tc>
                <a:tc>
                  <a:txBody>
                    <a:bodyPr/>
                    <a:lstStyle/>
                    <a:p>
                      <a:pPr algn="ctr" fontAlgn="b"/>
                      <a:r>
                        <a:rPr lang="ru-RU" sz="1200" b="0" i="0" u="none" strike="noStrike" dirty="0">
                          <a:solidFill>
                            <a:srgbClr val="000000"/>
                          </a:solidFill>
                          <a:latin typeface="Times New Roman"/>
                        </a:rPr>
                        <a:t>8,1</a:t>
                      </a:r>
                    </a:p>
                  </a:txBody>
                  <a:tcPr marL="6594" marR="6594" marT="13758" marB="0" anchor="b"/>
                </a:tc>
              </a:tr>
              <a:tr h="352694">
                <a:tc>
                  <a:txBody>
                    <a:bodyPr/>
                    <a:lstStyle/>
                    <a:p>
                      <a:pPr algn="l" fontAlgn="t"/>
                      <a:r>
                        <a:rPr lang="ru-RU" sz="1200" b="0" i="0" u="none" strike="noStrike" dirty="0">
                          <a:solidFill>
                            <a:srgbClr val="000000"/>
                          </a:solidFill>
                          <a:latin typeface="Times New Roman"/>
                        </a:rPr>
                        <a:t>5. Молодежь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48 483,3</a:t>
                      </a:r>
                    </a:p>
                  </a:txBody>
                  <a:tcPr marL="6594" marR="6594" marT="13758" marB="0" anchor="b"/>
                </a:tc>
                <a:tc>
                  <a:txBody>
                    <a:bodyPr/>
                    <a:lstStyle/>
                    <a:p>
                      <a:pPr algn="ctr" fontAlgn="b"/>
                      <a:r>
                        <a:rPr lang="ru-RU" sz="1200" b="0" i="0" u="none" strike="noStrike" dirty="0">
                          <a:solidFill>
                            <a:srgbClr val="000000"/>
                          </a:solidFill>
                          <a:latin typeface="Times New Roman"/>
                        </a:rPr>
                        <a:t>2,2</a:t>
                      </a:r>
                    </a:p>
                  </a:txBody>
                  <a:tcPr marL="6594" marR="6594" marT="13758" marB="0" anchor="b"/>
                </a:tc>
              </a:tr>
              <a:tr h="352694">
                <a:tc>
                  <a:txBody>
                    <a:bodyPr/>
                    <a:lstStyle/>
                    <a:p>
                      <a:pPr algn="l" fontAlgn="t"/>
                      <a:r>
                        <a:rPr lang="ru-RU" sz="1200" b="0" i="0" u="none" strike="noStrike" dirty="0">
                          <a:solidFill>
                            <a:srgbClr val="000000"/>
                          </a:solidFill>
                          <a:latin typeface="Times New Roman"/>
                        </a:rPr>
                        <a:t>6. Развитие физической культуры и спорта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35 540,8</a:t>
                      </a:r>
                    </a:p>
                  </a:txBody>
                  <a:tcPr marL="6594" marR="6594" marT="13758" marB="0" anchor="b"/>
                </a:tc>
                <a:tc>
                  <a:txBody>
                    <a:bodyPr/>
                    <a:lstStyle/>
                    <a:p>
                      <a:pPr algn="ctr" fontAlgn="b"/>
                      <a:r>
                        <a:rPr lang="ru-RU" sz="1200" b="0" i="0" u="none" strike="noStrike" dirty="0">
                          <a:solidFill>
                            <a:srgbClr val="000000"/>
                          </a:solidFill>
                          <a:latin typeface="Times New Roman"/>
                        </a:rPr>
                        <a:t>1,6</a:t>
                      </a:r>
                    </a:p>
                  </a:txBody>
                  <a:tcPr marL="6594" marR="6594" marT="13758" marB="0" anchor="b"/>
                </a:tc>
              </a:tr>
              <a:tr h="692602">
                <a:tc>
                  <a:txBody>
                    <a:bodyPr/>
                    <a:lstStyle/>
                    <a:p>
                      <a:pPr algn="l" fontAlgn="t"/>
                      <a:r>
                        <a:rPr lang="ru-RU" sz="1200" b="0" i="0" u="none" strike="noStrike" dirty="0">
                          <a:solidFill>
                            <a:srgbClr val="000000"/>
                          </a:solidFill>
                          <a:latin typeface="Times New Roman"/>
                        </a:rPr>
                        <a:t>7. Развитие жилищно-коммунального хозяйства, охрана окружающей среды и повышение энергетической эффективности на территории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129 050,5</a:t>
                      </a:r>
                    </a:p>
                  </a:txBody>
                  <a:tcPr marL="6594" marR="6594" marT="13758" marB="0" anchor="b"/>
                </a:tc>
                <a:tc>
                  <a:txBody>
                    <a:bodyPr/>
                    <a:lstStyle/>
                    <a:p>
                      <a:pPr algn="ctr" fontAlgn="b"/>
                      <a:r>
                        <a:rPr lang="ru-RU" sz="1200" b="0" i="0" u="none" strike="noStrike" dirty="0">
                          <a:solidFill>
                            <a:srgbClr val="000000"/>
                          </a:solidFill>
                          <a:latin typeface="Times New Roman"/>
                        </a:rPr>
                        <a:t>5,9</a:t>
                      </a:r>
                    </a:p>
                  </a:txBody>
                  <a:tcPr marL="6594" marR="6594" marT="13758" marB="0" anchor="b"/>
                </a:tc>
              </a:tr>
              <a:tr h="692602">
                <a:tc>
                  <a:txBody>
                    <a:bodyPr/>
                    <a:lstStyle/>
                    <a:p>
                      <a:pPr algn="l" fontAlgn="t"/>
                      <a:r>
                        <a:rPr lang="ru-RU" sz="1200" b="0" i="0" u="none" strike="noStrike" dirty="0">
                          <a:solidFill>
                            <a:srgbClr val="000000"/>
                          </a:solidFill>
                          <a:latin typeface="Times New Roman"/>
                        </a:rPr>
                        <a:t>8. Развитие транспорта, дорожного хозяйства, благоустройства и социально-бытового обслуживания населения на территории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smtClean="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307 928,8</a:t>
                      </a:r>
                    </a:p>
                  </a:txBody>
                  <a:tcPr marL="6594" marR="6594" marT="13758" marB="0" anchor="b"/>
                </a:tc>
                <a:tc>
                  <a:txBody>
                    <a:bodyPr/>
                    <a:lstStyle/>
                    <a:p>
                      <a:pPr algn="ctr" fontAlgn="b"/>
                      <a:r>
                        <a:rPr lang="ru-RU" sz="1200" b="0" i="0" u="none" strike="noStrike" dirty="0">
                          <a:solidFill>
                            <a:srgbClr val="000000"/>
                          </a:solidFill>
                          <a:latin typeface="Times New Roman"/>
                        </a:rPr>
                        <a:t>14,2</a:t>
                      </a:r>
                    </a:p>
                  </a:txBody>
                  <a:tcPr marL="6594" marR="6594" marT="13758" marB="0" anchor="b"/>
                </a:tc>
              </a:tr>
              <a:tr h="522648">
                <a:tc>
                  <a:txBody>
                    <a:bodyPr/>
                    <a:lstStyle/>
                    <a:p>
                      <a:pPr algn="l" fontAlgn="t"/>
                      <a:r>
                        <a:rPr lang="ru-RU" sz="1200" b="0" i="0" u="none" strike="noStrike" dirty="0">
                          <a:solidFill>
                            <a:srgbClr val="000000"/>
                          </a:solidFill>
                          <a:latin typeface="Times New Roman"/>
                        </a:rPr>
                        <a:t>9. Реализация основных направлений в строительном комплексе на территории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15 906,8</a:t>
                      </a:r>
                    </a:p>
                  </a:txBody>
                  <a:tcPr marL="6594" marR="6594" marT="13758" marB="0" anchor="b"/>
                </a:tc>
                <a:tc>
                  <a:txBody>
                    <a:bodyPr/>
                    <a:lstStyle/>
                    <a:p>
                      <a:pPr algn="ctr" fontAlgn="b"/>
                      <a:r>
                        <a:rPr lang="ru-RU" sz="1200" b="0" i="0" u="none" strike="noStrike" dirty="0">
                          <a:solidFill>
                            <a:srgbClr val="000000"/>
                          </a:solidFill>
                          <a:latin typeface="Times New Roman"/>
                        </a:rPr>
                        <a:t>0,7</a:t>
                      </a:r>
                    </a:p>
                  </a:txBody>
                  <a:tcPr marL="6594" marR="6594" marT="13758" marB="0" anchor="b"/>
                </a:tc>
              </a:tr>
              <a:tr h="522648">
                <a:tc>
                  <a:txBody>
                    <a:bodyPr/>
                    <a:lstStyle/>
                    <a:p>
                      <a:pPr algn="l" fontAlgn="t"/>
                      <a:r>
                        <a:rPr lang="ru-RU" sz="1200" b="0" i="0" u="none" strike="noStrike" dirty="0">
                          <a:solidFill>
                            <a:srgbClr val="000000"/>
                          </a:solidFill>
                          <a:latin typeface="Times New Roman"/>
                        </a:rPr>
                        <a:t>10. Развитие малого и среднего предпринимательства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403,4</a:t>
                      </a:r>
                    </a:p>
                  </a:txBody>
                  <a:tcPr marL="6594" marR="6594" marT="13758" marB="0" anchor="b"/>
                </a:tc>
                <a:tc>
                  <a:txBody>
                    <a:bodyPr/>
                    <a:lstStyle/>
                    <a:p>
                      <a:pPr algn="ctr" fontAlgn="b"/>
                      <a:r>
                        <a:rPr lang="ru-RU" sz="1200" b="0" i="0" u="none" strike="noStrike" dirty="0">
                          <a:solidFill>
                            <a:srgbClr val="000000"/>
                          </a:solidFill>
                          <a:latin typeface="Times New Roman"/>
                        </a:rPr>
                        <a:t>0,02</a:t>
                      </a:r>
                    </a:p>
                  </a:txBody>
                  <a:tcPr marL="6594" marR="6594" marT="13758" marB="0" anchor="b"/>
                </a:tc>
              </a:tr>
              <a:tr h="352694">
                <a:tc>
                  <a:txBody>
                    <a:bodyPr/>
                    <a:lstStyle/>
                    <a:p>
                      <a:pPr algn="l" fontAlgn="t"/>
                      <a:r>
                        <a:rPr lang="ru-RU" sz="1200" b="0" i="0" u="none" strike="noStrike" dirty="0">
                          <a:solidFill>
                            <a:srgbClr val="000000"/>
                          </a:solidFill>
                          <a:latin typeface="Times New Roman"/>
                        </a:rPr>
                        <a:t>11. Реализация Положения о наградах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1 084,4</a:t>
                      </a:r>
                    </a:p>
                  </a:txBody>
                  <a:tcPr marL="6594" marR="6594" marT="13758" marB="0" anchor="b"/>
                </a:tc>
                <a:tc>
                  <a:txBody>
                    <a:bodyPr/>
                    <a:lstStyle/>
                    <a:p>
                      <a:pPr algn="ctr" fontAlgn="b"/>
                      <a:r>
                        <a:rPr lang="ru-RU" sz="1200" b="0" i="0" u="none" strike="noStrike" dirty="0">
                          <a:solidFill>
                            <a:srgbClr val="000000"/>
                          </a:solidFill>
                          <a:latin typeface="Times New Roman"/>
                        </a:rPr>
                        <a:t>0,05</a:t>
                      </a:r>
                    </a:p>
                  </a:txBody>
                  <a:tcPr marL="6594" marR="6594" marT="13758" marB="0" anchor="b"/>
                </a:tc>
              </a:tr>
              <a:tr h="352694">
                <a:tc>
                  <a:txBody>
                    <a:bodyPr/>
                    <a:lstStyle/>
                    <a:p>
                      <a:pPr algn="l" fontAlgn="t"/>
                      <a:r>
                        <a:rPr lang="ru-RU" sz="1200" b="0" i="0" u="none" strike="noStrike" dirty="0">
                          <a:solidFill>
                            <a:srgbClr val="000000"/>
                          </a:solidFill>
                          <a:latin typeface="Times New Roman"/>
                        </a:rPr>
                        <a:t>12. Обеспечение работы муниципальных информационных </a:t>
                      </a:r>
                      <a:r>
                        <a:rPr lang="ru-RU" sz="1200" b="0" i="0" u="none" strike="noStrike" dirty="0" smtClean="0">
                          <a:solidFill>
                            <a:srgbClr val="000000"/>
                          </a:solidFill>
                          <a:latin typeface="Times New Roman"/>
                        </a:rPr>
                        <a:t>систем</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2 406,0</a:t>
                      </a:r>
                    </a:p>
                  </a:txBody>
                  <a:tcPr marL="6594" marR="6594" marT="13758" marB="0" anchor="b"/>
                </a:tc>
                <a:tc>
                  <a:txBody>
                    <a:bodyPr/>
                    <a:lstStyle/>
                    <a:p>
                      <a:pPr algn="ctr" fontAlgn="b"/>
                      <a:r>
                        <a:rPr lang="ru-RU" sz="1200" b="0" i="0" u="none" strike="noStrike" dirty="0">
                          <a:solidFill>
                            <a:srgbClr val="000000"/>
                          </a:solidFill>
                          <a:latin typeface="Times New Roman"/>
                        </a:rPr>
                        <a:t>0,05</a:t>
                      </a:r>
                    </a:p>
                  </a:txBody>
                  <a:tcPr marL="6594" marR="6594" marT="13758" marB="0" anchor="b"/>
                </a:tc>
              </a:tr>
              <a:tr h="352694">
                <a:tc>
                  <a:txBody>
                    <a:bodyPr/>
                    <a:lstStyle/>
                    <a:p>
                      <a:pPr algn="l" fontAlgn="t"/>
                      <a:r>
                        <a:rPr lang="ru-RU" sz="1200" b="0" i="0" u="none" strike="noStrike" dirty="0">
                          <a:solidFill>
                            <a:srgbClr val="000000"/>
                          </a:solidFill>
                          <a:latin typeface="Times New Roman"/>
                        </a:rPr>
                        <a:t>13. Доведение до сведений жителей Серовского городского округа официальной информации и сопутствующие мероприятия</a:t>
                      </a:r>
                    </a:p>
                  </a:txBody>
                  <a:tcPr marL="6594" marR="6594" marT="13758" marB="0"/>
                </a:tc>
                <a:tc>
                  <a:txBody>
                    <a:bodyPr/>
                    <a:lstStyle/>
                    <a:p>
                      <a:pPr algn="ctr" fontAlgn="b"/>
                      <a:r>
                        <a:rPr lang="ru-RU" sz="1200" b="0" i="0" u="none" strike="noStrike" dirty="0">
                          <a:solidFill>
                            <a:srgbClr val="000000"/>
                          </a:solidFill>
                          <a:latin typeface="Times New Roman"/>
                        </a:rPr>
                        <a:t>876</a:t>
                      </a:r>
                    </a:p>
                  </a:txBody>
                  <a:tcPr marL="6594" marR="6594" marT="13758" marB="0" anchor="b"/>
                </a:tc>
                <a:tc>
                  <a:txBody>
                    <a:bodyPr/>
                    <a:lstStyle/>
                    <a:p>
                      <a:pPr algn="ctr" fontAlgn="b"/>
                      <a:r>
                        <a:rPr lang="ru-RU" sz="1200" b="0" i="0" u="none" strike="noStrike" dirty="0">
                          <a:solidFill>
                            <a:srgbClr val="000000"/>
                          </a:solidFill>
                          <a:latin typeface="Times New Roman"/>
                        </a:rPr>
                        <a:t>0,04</a:t>
                      </a:r>
                    </a:p>
                  </a:txBody>
                  <a:tcPr marL="6594" marR="6594" marT="13758" marB="0" anchor="b"/>
                </a:tc>
              </a:tr>
              <a:tr h="522648">
                <a:tc>
                  <a:txBody>
                    <a:bodyPr/>
                    <a:lstStyle/>
                    <a:p>
                      <a:pPr algn="l" fontAlgn="t"/>
                      <a:r>
                        <a:rPr lang="ru-RU" sz="1200" b="0" i="0" u="none" strike="noStrike" dirty="0">
                          <a:solidFill>
                            <a:srgbClr val="000000"/>
                          </a:solidFill>
                          <a:latin typeface="Times New Roman"/>
                        </a:rPr>
                        <a:t>14. Дополнительные меры социальной поддержки отдельных категорий граждан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9 759,9</a:t>
                      </a:r>
                    </a:p>
                  </a:txBody>
                  <a:tcPr marL="6594" marR="6594" marT="13758" marB="0" anchor="b"/>
                </a:tc>
                <a:tc>
                  <a:txBody>
                    <a:bodyPr/>
                    <a:lstStyle/>
                    <a:p>
                      <a:pPr algn="ctr" fontAlgn="b"/>
                      <a:r>
                        <a:rPr lang="ru-RU" sz="1200" b="0" i="0" u="none" strike="noStrike" dirty="0">
                          <a:solidFill>
                            <a:srgbClr val="000000"/>
                          </a:solidFill>
                          <a:latin typeface="Times New Roman"/>
                        </a:rPr>
                        <a:t>0,45</a:t>
                      </a:r>
                    </a:p>
                  </a:txBody>
                  <a:tcPr marL="6594" marR="6594" marT="13758" marB="0" anchor="b"/>
                </a:tc>
              </a:tr>
              <a:tr h="352694">
                <a:tc>
                  <a:txBody>
                    <a:bodyPr/>
                    <a:lstStyle/>
                    <a:p>
                      <a:pPr algn="l" fontAlgn="t"/>
                      <a:r>
                        <a:rPr lang="ru-RU" sz="1200" b="0" i="0" u="none" strike="noStrike" dirty="0">
                          <a:solidFill>
                            <a:srgbClr val="000000"/>
                          </a:solidFill>
                          <a:latin typeface="Times New Roman"/>
                        </a:rPr>
                        <a:t>15. Развитие муниципальной службы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26 021,0</a:t>
                      </a:r>
                    </a:p>
                  </a:txBody>
                  <a:tcPr marL="6594" marR="6594" marT="13758" marB="0" anchor="b"/>
                </a:tc>
                <a:tc>
                  <a:txBody>
                    <a:bodyPr/>
                    <a:lstStyle/>
                    <a:p>
                      <a:pPr algn="ctr" fontAlgn="b"/>
                      <a:r>
                        <a:rPr lang="ru-RU" sz="1200" b="0" i="0" u="none" strike="noStrike" dirty="0">
                          <a:solidFill>
                            <a:srgbClr val="000000"/>
                          </a:solidFill>
                          <a:latin typeface="Times New Roman"/>
                        </a:rPr>
                        <a:t>1,2</a:t>
                      </a:r>
                    </a:p>
                  </a:txBody>
                  <a:tcPr marL="6594" marR="6594" marT="13758" marB="0" anchor="b"/>
                </a:tc>
              </a:tr>
              <a:tr h="182740">
                <a:tc>
                  <a:txBody>
                    <a:bodyPr/>
                    <a:lstStyle/>
                    <a:p>
                      <a:pPr algn="l" fontAlgn="t"/>
                      <a:r>
                        <a:rPr lang="ru-RU" sz="1200" b="0" i="0" u="none" strike="noStrike" dirty="0">
                          <a:solidFill>
                            <a:srgbClr val="000000"/>
                          </a:solidFill>
                          <a:latin typeface="Times New Roman"/>
                        </a:rPr>
                        <a:t>16. О мерах по противодействию коррупции в Серовском городском округе</a:t>
                      </a:r>
                    </a:p>
                  </a:txBody>
                  <a:tcPr marL="6594" marR="6594" marT="13758" marB="0"/>
                </a:tc>
                <a:tc>
                  <a:txBody>
                    <a:bodyPr/>
                    <a:lstStyle/>
                    <a:p>
                      <a:pPr algn="ctr" fontAlgn="b"/>
                      <a:r>
                        <a:rPr lang="ru-RU" sz="1200" b="0" i="0" u="none" strike="noStrike" dirty="0">
                          <a:solidFill>
                            <a:srgbClr val="000000"/>
                          </a:solidFill>
                          <a:latin typeface="Times New Roman"/>
                        </a:rPr>
                        <a:t>262</a:t>
                      </a:r>
                    </a:p>
                  </a:txBody>
                  <a:tcPr marL="6594" marR="6594" marT="13758" marB="0" anchor="b"/>
                </a:tc>
                <a:tc>
                  <a:txBody>
                    <a:bodyPr/>
                    <a:lstStyle/>
                    <a:p>
                      <a:pPr algn="ctr" fontAlgn="b"/>
                      <a:r>
                        <a:rPr lang="ru-RU" sz="1200" b="0" i="0" u="none" strike="noStrike" dirty="0">
                          <a:solidFill>
                            <a:srgbClr val="000000"/>
                          </a:solidFill>
                          <a:latin typeface="Times New Roman"/>
                        </a:rPr>
                        <a:t>0,01</a:t>
                      </a:r>
                    </a:p>
                  </a:txBody>
                  <a:tcPr marL="6594" marR="6594" marT="13758" marB="0" anchor="b"/>
                </a:tc>
              </a:tr>
              <a:tr h="155791">
                <a:tc>
                  <a:txBody>
                    <a:bodyPr/>
                    <a:lstStyle/>
                    <a:p>
                      <a:pPr marR="12555220">
                        <a:spcBef>
                          <a:spcPts val="300"/>
                        </a:spcBef>
                        <a:spcAft>
                          <a:spcPts val="300"/>
                        </a:spcAft>
                      </a:pPr>
                      <a:r>
                        <a:rPr lang="ru-RU" sz="1100" b="1" dirty="0" smtClean="0">
                          <a:solidFill>
                            <a:srgbClr val="000000"/>
                          </a:solidFill>
                          <a:latin typeface="Times New Roman" pitchFamily="18" charset="0"/>
                          <a:ea typeface="Times New Roman"/>
                          <a:cs typeface="Times New Roman" pitchFamily="18" charset="0"/>
                        </a:rPr>
                        <a:t>ИТОГО</a:t>
                      </a:r>
                      <a:endParaRPr lang="ru-RU" sz="1100" b="1" dirty="0">
                        <a:solidFill>
                          <a:srgbClr val="000000"/>
                        </a:solidFill>
                        <a:latin typeface="Times New Roman" pitchFamily="18" charset="0"/>
                        <a:ea typeface="Times New Roman"/>
                        <a:cs typeface="Times New Roman" pitchFamily="18" charset="0"/>
                      </a:endParaRPr>
                    </a:p>
                  </a:txBody>
                  <a:tcPr marL="12309" marR="12309" marT="0" marB="0" vert="wordArtVert" anchor="ctr"/>
                </a:tc>
                <a:tc>
                  <a:txBody>
                    <a:bodyPr/>
                    <a:lstStyle/>
                    <a:p>
                      <a:pPr algn="ctr">
                        <a:spcBef>
                          <a:spcPts val="300"/>
                        </a:spcBef>
                        <a:spcAft>
                          <a:spcPts val="300"/>
                        </a:spcAft>
                      </a:pPr>
                      <a:r>
                        <a:rPr lang="ru-RU" sz="1100" b="1" dirty="0">
                          <a:solidFill>
                            <a:srgbClr val="000000"/>
                          </a:solidFill>
                          <a:latin typeface="Times New Roman"/>
                          <a:ea typeface="Times New Roman"/>
                        </a:rPr>
                        <a:t>2 174 200,6</a:t>
                      </a:r>
                    </a:p>
                  </a:txBody>
                  <a:tcPr marL="12309" marR="12309" marT="0" marB="0"/>
                </a:tc>
                <a:tc>
                  <a:txBody>
                    <a:bodyPr/>
                    <a:lstStyle/>
                    <a:p>
                      <a:pPr algn="ctr">
                        <a:spcBef>
                          <a:spcPts val="300"/>
                        </a:spcBef>
                        <a:spcAft>
                          <a:spcPts val="300"/>
                        </a:spcAft>
                      </a:pPr>
                      <a:r>
                        <a:rPr lang="ru-RU" sz="1100" b="1" dirty="0">
                          <a:solidFill>
                            <a:srgbClr val="000000"/>
                          </a:solidFill>
                          <a:latin typeface="Times New Roman"/>
                          <a:ea typeface="Times New Roman"/>
                        </a:rPr>
                        <a:t>100,0</a:t>
                      </a:r>
                    </a:p>
                  </a:txBody>
                  <a:tcPr marL="12309" marR="12309" marT="0" marB="0"/>
                </a:tc>
              </a:tr>
            </a:tbl>
          </a:graphicData>
        </a:graphic>
      </p:graphicFrame>
      <p:sp>
        <p:nvSpPr>
          <p:cNvPr id="45058" name="Rectangle 5"/>
          <p:cNvSpPr>
            <a:spLocks noChangeArrowheads="1"/>
          </p:cNvSpPr>
          <p:nvPr/>
        </p:nvSpPr>
        <p:spPr bwMode="auto">
          <a:xfrm>
            <a:off x="0" y="-107950"/>
            <a:ext cx="6427788" cy="2032000"/>
          </a:xfrm>
          <a:prstGeom prst="rect">
            <a:avLst/>
          </a:prstGeom>
          <a:noFill/>
          <a:ln w="9525">
            <a:noFill/>
            <a:miter lim="800000"/>
            <a:headEnd/>
            <a:tailEnd/>
          </a:ln>
        </p:spPr>
        <p:txBody>
          <a:bodyPr anchor="ctr">
            <a:spAutoFit/>
          </a:bodyPr>
          <a:lstStyle/>
          <a:p>
            <a:pPr indent="457200" algn="just"/>
            <a:r>
              <a:rPr lang="ru-RU" sz="1400" b="1">
                <a:solidFill>
                  <a:srgbClr val="000000"/>
                </a:solidFill>
                <a:cs typeface="Times New Roman" pitchFamily="18" charset="0"/>
              </a:rPr>
              <a:t>В соответствии с принятыми в 2013 году изменениями в Бюджетный кодекс Российской Федерации, бюджет Серовского городского округа на 2016 год сформирован не только в функциональной, но и в программной структуре расходов, на основе утвержденных 16 муниципальных программ.</a:t>
            </a:r>
            <a:endParaRPr lang="ru-RU" sz="900" b="1">
              <a:solidFill>
                <a:srgbClr val="000000"/>
              </a:solidFill>
              <a:cs typeface="Times New Roman" pitchFamily="18" charset="0"/>
            </a:endParaRPr>
          </a:p>
          <a:p>
            <a:pPr indent="457200" algn="just" eaLnBrk="0" hangingPunct="0"/>
            <a:r>
              <a:rPr lang="ru-RU" sz="1400" b="1">
                <a:solidFill>
                  <a:srgbClr val="000000"/>
                </a:solidFill>
                <a:cs typeface="Times New Roman" pitchFamily="18" charset="0"/>
              </a:rPr>
              <a:t>В соответствии с Перечнем муниципальных программ, утвержденным постановлением администрации Серовского городского округа от 22.10.2015 № 1615 (с внесенными изменениями и дополнениями), в решении Думы представлены расходы на реализацию следующих муниципальных программ:</a:t>
            </a:r>
            <a:endParaRPr lang="ru-RU" b="1">
              <a:solidFill>
                <a:srgbClr val="000000"/>
              </a:solidFill>
              <a:cs typeface="Times New Roman" pitchFamily="18" charset="0"/>
            </a:endParaRPr>
          </a:p>
        </p:txBody>
      </p:sp>
      <p:sp>
        <p:nvSpPr>
          <p:cNvPr id="14" name="Заголовок 1"/>
          <p:cNvSpPr txBox="1">
            <a:spLocks/>
          </p:cNvSpPr>
          <p:nvPr/>
        </p:nvSpPr>
        <p:spPr bwMode="auto">
          <a:xfrm rot="5400000">
            <a:off x="1703388" y="4751387"/>
            <a:ext cx="9906000" cy="4032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Муниципальные программы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21" descr="a34fe24b992cca5d1cf31a9a20010cdc_XL.jpg"/>
          <p:cNvPicPr>
            <a:picLocks noChangeAspect="1"/>
          </p:cNvPicPr>
          <p:nvPr/>
        </p:nvPicPr>
        <p:blipFill>
          <a:blip r:embed="rId2"/>
          <a:srcRect/>
          <a:stretch>
            <a:fillRect/>
          </a:stretch>
        </p:blipFill>
        <p:spPr bwMode="auto">
          <a:xfrm>
            <a:off x="3144838" y="0"/>
            <a:ext cx="1695450" cy="2173288"/>
          </a:xfrm>
          <a:prstGeom prst="rect">
            <a:avLst/>
          </a:prstGeom>
          <a:noFill/>
          <a:ln w="9525">
            <a:noFill/>
            <a:miter lim="800000"/>
            <a:headEnd/>
            <a:tailEnd/>
          </a:ln>
        </p:spPr>
      </p:pic>
      <p:pic>
        <p:nvPicPr>
          <p:cNvPr id="46082" name="Рисунок 18" descr="detskiy-sad.jpg"/>
          <p:cNvPicPr>
            <a:picLocks noChangeAspect="1"/>
          </p:cNvPicPr>
          <p:nvPr/>
        </p:nvPicPr>
        <p:blipFill>
          <a:blip r:embed="rId3"/>
          <a:srcRect/>
          <a:stretch>
            <a:fillRect/>
          </a:stretch>
        </p:blipFill>
        <p:spPr bwMode="auto">
          <a:xfrm>
            <a:off x="4840288" y="0"/>
            <a:ext cx="2017712" cy="2160588"/>
          </a:xfrm>
          <a:prstGeom prst="rect">
            <a:avLst/>
          </a:prstGeom>
          <a:noFill/>
          <a:ln w="9525">
            <a:noFill/>
            <a:miter lim="800000"/>
            <a:headEnd/>
            <a:tailEnd/>
          </a:ln>
        </p:spPr>
      </p:pic>
      <p:pic>
        <p:nvPicPr>
          <p:cNvPr id="46083" name="Рисунок 22" descr="4.jpg"/>
          <p:cNvPicPr>
            <a:picLocks noChangeAspect="1"/>
          </p:cNvPicPr>
          <p:nvPr/>
        </p:nvPicPr>
        <p:blipFill>
          <a:blip r:embed="rId4"/>
          <a:srcRect/>
          <a:stretch>
            <a:fillRect/>
          </a:stretch>
        </p:blipFill>
        <p:spPr bwMode="auto">
          <a:xfrm>
            <a:off x="1714500" y="0"/>
            <a:ext cx="1512888" cy="2146300"/>
          </a:xfrm>
          <a:prstGeom prst="rect">
            <a:avLst/>
          </a:prstGeom>
          <a:noFill/>
          <a:ln w="9525">
            <a:noFill/>
            <a:miter lim="800000"/>
            <a:headEnd/>
            <a:tailEnd/>
          </a:ln>
        </p:spPr>
      </p:pic>
      <p:sp>
        <p:nvSpPr>
          <p:cNvPr id="4" name="Заголовок 1"/>
          <p:cNvSpPr txBox="1">
            <a:spLocks/>
          </p:cNvSpPr>
          <p:nvPr/>
        </p:nvSpPr>
        <p:spPr bwMode="auto">
          <a:xfrm rot="16200000">
            <a:off x="-4801393" y="4801393"/>
            <a:ext cx="9906000" cy="3032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316523" y="2187575"/>
            <a:ext cx="6541477" cy="1231106"/>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1 355  067 183 руб., из </a:t>
            </a:r>
          </a:p>
          <a:p>
            <a:pPr algn="ctr">
              <a:defRPr/>
            </a:pPr>
            <a:r>
              <a:rPr lang="ru-RU" b="1" dirty="0">
                <a:ln w="1905"/>
                <a:solidFill>
                  <a:srgbClr val="000000"/>
                </a:solidFill>
                <a:effectLst>
                  <a:innerShdw blurRad="69850" dist="43180" dir="5400000">
                    <a:srgbClr val="000000">
                      <a:alpha val="65000"/>
                    </a:srgbClr>
                  </a:innerShdw>
                </a:effectLst>
              </a:rPr>
              <a:t>них за счет средств областного бюджета  835 894 700 руб.</a:t>
            </a:r>
          </a:p>
          <a:p>
            <a:pPr algn="ctr">
              <a:defRPr/>
            </a:pPr>
            <a:r>
              <a:rPr lang="ru-RU" b="1" dirty="0">
                <a:ln w="1905"/>
                <a:solidFill>
                  <a:srgbClr val="000000"/>
                </a:solidFill>
                <a:effectLst>
                  <a:innerShdw blurRad="69850" dist="43180" dir="5400000">
                    <a:srgbClr val="000000">
                      <a:alpha val="65000"/>
                    </a:srgbClr>
                  </a:innerShdw>
                </a:effectLst>
              </a:rPr>
              <a:t>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7" name="Прямая соединительная линия 6"/>
          <p:cNvCxnSpPr/>
          <p:nvPr/>
        </p:nvCxnSpPr>
        <p:spPr>
          <a:xfrm>
            <a:off x="495300" y="3136900"/>
            <a:ext cx="6243638"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46087" name="TextBox 10"/>
          <p:cNvSpPr txBox="1">
            <a:spLocks noChangeArrowheads="1"/>
          </p:cNvSpPr>
          <p:nvPr/>
        </p:nvSpPr>
        <p:spPr bwMode="auto">
          <a:xfrm>
            <a:off x="361950" y="3219450"/>
            <a:ext cx="638175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46088" name="Прямоугольник 11"/>
          <p:cNvSpPr>
            <a:spLocks noChangeArrowheads="1"/>
          </p:cNvSpPr>
          <p:nvPr/>
        </p:nvSpPr>
        <p:spPr bwMode="auto">
          <a:xfrm>
            <a:off x="390525" y="3906838"/>
            <a:ext cx="6308725" cy="9694862"/>
          </a:xfrm>
          <a:prstGeom prst="rect">
            <a:avLst/>
          </a:prstGeom>
          <a:noFill/>
          <a:ln w="9525">
            <a:noFill/>
            <a:miter lim="800000"/>
            <a:headEnd/>
            <a:tailEnd/>
          </a:ln>
        </p:spPr>
        <p:txBody>
          <a:bodyPr>
            <a:spAutoFit/>
          </a:bodyPr>
          <a:lstStyle/>
          <a:p>
            <a:pPr algn="just"/>
            <a:r>
              <a:rPr lang="ru-RU" sz="1400">
                <a:solidFill>
                  <a:srgbClr val="000000"/>
                </a:solidFill>
              </a:rPr>
              <a:t>590 659 743 руб. -  «Развитие системы дошкольного  образования в Серовском городском округе» </a:t>
            </a:r>
          </a:p>
          <a:p>
            <a:pPr algn="just"/>
            <a:r>
              <a:rPr lang="ru-RU" sz="1400">
                <a:solidFill>
                  <a:srgbClr val="000000"/>
                </a:solidFill>
              </a:rPr>
              <a:t>599 243 192 руб. -  «Развитие системы общего образования в Серовском городском округе»</a:t>
            </a:r>
          </a:p>
          <a:p>
            <a:pPr algn="just"/>
            <a:r>
              <a:rPr lang="ru-RU" sz="1400">
                <a:solidFill>
                  <a:srgbClr val="000000"/>
                </a:solidFill>
              </a:rPr>
              <a:t>63 822 404 руб.  -   "Развитие системы дополнительного образования в Серовском городском округе»</a:t>
            </a:r>
          </a:p>
          <a:p>
            <a:pPr algn="just"/>
            <a:r>
              <a:rPr lang="ru-RU" sz="1400">
                <a:solidFill>
                  <a:srgbClr val="000000"/>
                </a:solidFill>
              </a:rPr>
              <a:t>63 482 055 руб.  -  «Организация отдыха детей и молодежи в Серовском городском округе»</a:t>
            </a:r>
          </a:p>
          <a:p>
            <a:pPr algn="just"/>
            <a:r>
              <a:rPr lang="ru-RU" sz="1400">
                <a:solidFill>
                  <a:srgbClr val="000000"/>
                </a:solidFill>
              </a:rPr>
              <a:t>19 414 467 руб. – «Обеспечение реализации муниципальной программы «Развитие системы образования  в Серовском городском округе»</a:t>
            </a:r>
          </a:p>
          <a:p>
            <a:pPr algn="just"/>
            <a:r>
              <a:rPr lang="ru-RU" sz="1400">
                <a:solidFill>
                  <a:srgbClr val="000000"/>
                </a:solidFill>
              </a:rPr>
              <a:t>915 720 руб. -  «Развитие системы обеспечения качества общего образования»</a:t>
            </a:r>
          </a:p>
          <a:p>
            <a:pPr algn="just"/>
            <a:r>
              <a:rPr lang="ru-RU" sz="1400">
                <a:solidFill>
                  <a:srgbClr val="000000"/>
                </a:solidFill>
              </a:rPr>
              <a:t>1 991 900 руб.  -  «Развитие системы поддержки талантливых и одаренных  детей и подростков»</a:t>
            </a:r>
          </a:p>
          <a:p>
            <a:pPr algn="just"/>
            <a:r>
              <a:rPr lang="ru-RU" sz="1400">
                <a:solidFill>
                  <a:srgbClr val="000000"/>
                </a:solidFill>
              </a:rPr>
              <a:t>1 805 000 руб.  -  «Развитие кадрового потенциала муниципальных образовательных учреждений Серовского городского округа»</a:t>
            </a:r>
          </a:p>
          <a:p>
            <a:pPr algn="just"/>
            <a:r>
              <a:rPr lang="ru-RU" sz="1400">
                <a:solidFill>
                  <a:srgbClr val="000000"/>
                </a:solidFill>
              </a:rPr>
              <a:t>12 828 702 руб. -  «Укрепление и развитие материально-технической базы муниципальных учреждений»</a:t>
            </a:r>
          </a:p>
          <a:p>
            <a:pPr algn="just"/>
            <a:r>
              <a:rPr lang="ru-RU" sz="1400">
                <a:solidFill>
                  <a:srgbClr val="000000"/>
                </a:solidFill>
              </a:rPr>
              <a:t>150 000 руб. -  «Создание в общеобразовательных организациях, расположенных в сельской местности, условий для занятия физической культурой и спортом»</a:t>
            </a:r>
          </a:p>
          <a:p>
            <a:pPr algn="just"/>
            <a:r>
              <a:rPr lang="ru-RU" sz="1400">
                <a:solidFill>
                  <a:srgbClr val="000000"/>
                </a:solidFill>
              </a:rPr>
              <a:t>150 000 руб.  -  «Доступная среда»</a:t>
            </a:r>
          </a:p>
          <a:p>
            <a:pPr algn="just"/>
            <a:r>
              <a:rPr lang="ru-RU" sz="1400">
                <a:solidFill>
                  <a:srgbClr val="000000"/>
                </a:solidFill>
              </a:rPr>
              <a:t>604 000 руб. - «Развитие спортивных объектов»</a:t>
            </a:r>
            <a:r>
              <a:rPr lang="ru-RU" sz="1400"/>
              <a:t> </a:t>
            </a:r>
          </a:p>
          <a:p>
            <a:pPr algn="just"/>
            <a:endParaRPr lang="ru-RU" sz="1400">
              <a:solidFill>
                <a:srgbClr val="000000"/>
              </a:solidFill>
            </a:endParaRPr>
          </a:p>
          <a:p>
            <a:pPr algn="just"/>
            <a:r>
              <a:rPr lang="ru-RU" sz="1400">
                <a:solidFill>
                  <a:srgbClr val="000000"/>
                </a:solidFill>
              </a:rPr>
              <a:t>Реализация мероприятий позволит достичь целей обозначенных муниципальной программой «Развитие системы образования в Серовском городском округе».</a:t>
            </a:r>
          </a:p>
          <a:p>
            <a:pPr algn="just"/>
            <a:endParaRPr lang="ru-RU" sz="1400">
              <a:solidFill>
                <a:srgbClr val="000000"/>
              </a:solidFill>
            </a:endParaRPr>
          </a:p>
          <a:p>
            <a:pPr algn="just"/>
            <a:endParaRPr lang="ru-RU" sz="1600"/>
          </a:p>
          <a:p>
            <a:pPr algn="just"/>
            <a:endParaRPr lang="ru-RU" sz="1600"/>
          </a:p>
          <a:p>
            <a:endParaRPr lang="ru-RU" sz="1600"/>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pic>
        <p:nvPicPr>
          <p:cNvPr id="46089" name="Рисунок 14" descr="-_1_~1.JPG"/>
          <p:cNvPicPr>
            <a:picLocks noChangeAspect="1"/>
          </p:cNvPicPr>
          <p:nvPr/>
        </p:nvPicPr>
        <p:blipFill>
          <a:blip r:embed="rId5"/>
          <a:srcRect/>
          <a:stretch>
            <a:fillRect/>
          </a:stretch>
        </p:blipFill>
        <p:spPr bwMode="auto">
          <a:xfrm>
            <a:off x="336550" y="0"/>
            <a:ext cx="1444625" cy="2090738"/>
          </a:xfrm>
          <a:prstGeom prst="rect">
            <a:avLst/>
          </a:prstGeom>
          <a:noFill/>
          <a:ln w="9525">
            <a:noFill/>
            <a:miter lim="800000"/>
            <a:headEnd/>
            <a:tailEnd/>
          </a:ln>
        </p:spPr>
      </p:pic>
      <p:cxnSp>
        <p:nvCxnSpPr>
          <p:cNvPr id="13" name="Прямая соединительная линия 12"/>
          <p:cNvCxnSpPr/>
          <p:nvPr/>
        </p:nvCxnSpPr>
        <p:spPr>
          <a:xfrm>
            <a:off x="400050" y="8820150"/>
            <a:ext cx="6245225"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5400000">
            <a:off x="1723232" y="4771231"/>
            <a:ext cx="9906000" cy="3635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47106" name="TextBox 4"/>
          <p:cNvSpPr txBox="1">
            <a:spLocks noChangeArrowheads="1"/>
          </p:cNvSpPr>
          <p:nvPr/>
        </p:nvSpPr>
        <p:spPr bwMode="auto">
          <a:xfrm>
            <a:off x="468313" y="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6" name="Таблица 5"/>
          <p:cNvGraphicFramePr>
            <a:graphicFrameLocks noGrp="1"/>
          </p:cNvGraphicFramePr>
          <p:nvPr/>
        </p:nvGraphicFramePr>
        <p:xfrm>
          <a:off x="0" y="738188"/>
          <a:ext cx="6467475" cy="9545637"/>
        </p:xfrm>
        <a:graphic>
          <a:graphicData uri="http://schemas.openxmlformats.org/drawingml/2006/table">
            <a:tbl>
              <a:tblPr/>
              <a:tblGrid>
                <a:gridCol w="4419600"/>
                <a:gridCol w="1054100"/>
                <a:gridCol w="993775"/>
              </a:tblGrid>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220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Доступность дошкольного образования для детей в возрасте 3-7 лет</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Доступность дошкольного образования для детей в возрасте от 1,5 до 3 лет, в том числе для детей с ОВЗ</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76</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в регионе.</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69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соответствующих современным требованиям в соответствии с ФГОС</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28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охваченных услугами дошкольного образования в возрасте:</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с 1 года до 3 лет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- 3 лет до 7 лет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1194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4894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детей школьного возраста в муниципальных общеобразовательных учреждениях Серовского городского округа образовательными услугами в рамках государственного образовательного стандарта и федерального государственного образовательного стандарта</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9397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общеобразовательных учреждений, функционирующих в рамках национальной образовательной инициативы «Наша новая школа», в общем количестве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выпускников 11-х классов муниципальных общеобразовательных учреждений, не сдавших ЕГЭ, в общей численности выпускников муниципальных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49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общеобразовательных учреждений, перешедших на ФГОС общего образования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49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организованным горячим питанием учащихся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94,8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Соотношение уровня средней заработной платы учителей общеобразовательных организаций  и средней заработной платы в экономике Свердловской области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реализующих специальные программы по работе с талантливыми детьми и молодежью (элективные курсы, программы дополнительного образования, факультативные занятия)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охваченных образовательными программами дополнительного образования, в общей численности детей и молодежи в возрасте 5-18 лет</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Соотношение среднемесячной заработной платы педагогических работников муниципальных учреждений дополнительного образования детей к среднемесячной заработной плате в Свердловской области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охваченных  услугами дополнительного образования на базе учреждений дополнительного образования детей  (МАУ ДО ДЮСШ; МАУ ДО ЦДТ; МАОУ ДОД Чайка)</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4789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449263" y="695325"/>
          <a:ext cx="6408737" cy="9102725"/>
        </p:xfrm>
        <a:graphic>
          <a:graphicData uri="http://schemas.openxmlformats.org/drawingml/2006/table">
            <a:tbl>
              <a:tblPr/>
              <a:tblGrid>
                <a:gridCol w="5029200"/>
                <a:gridCol w="606425"/>
                <a:gridCol w="773112"/>
              </a:tblGrid>
              <a:tr h="50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педагогических работников и вожатых учреждений отдыха и оздоровления детей, прошедших специальную подготовку и повышение квалификации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9350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в возрасте от 6,5 до 17 лет включительно в Серовском городском округе, охваченных отдыхом и оздоровлением в:</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лагерях дневного пребывания;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летних трудовых объединениях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3554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47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в возрасте от 6,5 до 17 лет включительно в Серовском городском округе, охваченных отдыхом и оздоровлением в условиях санаторно-курортных учреждений, загородных оздоровительных лагерей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работников бюджетной сферы отдыхом и оздоровлением</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партии/чел.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12/480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образовательных учреждений, в которых созданы условия для устойчивого функционирования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кол-во учр.</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34</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поездок, необходимых для доставки экзаменационных материалов для проведения ЕГЭ</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30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МДОУ, обеспеченных спортивным оборудованием, инвентарем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МДОУ, обеспеченных техническими средствами обучения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в которых созданы необходимые условия для достижения качества общего образования.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Приобретение оборудования и инвентаря для организации работы базовых площадок по БДД, ПБ, ГО и ЧС</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и подростов, участвующих в мероприятиях для талантливых детей и молодежи, в том числе детей с ОВЗ, от общего числа детей и подростков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27</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47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победителей и призеров областных, всероссийских, международных конкурсов, проектов, олимпиад, праздников от общего количества обучающихся, участвующих в мероприятиях для талантливых детей и молодежи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12</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обучающихся, достигших результатов в обучении, спорте и творчестве</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и подростков, участвующих в спортивно-массовых мероприятиях, от общего детей и подростков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65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участвующих в мероприятиях по военно-прикладным и служебно-прикладным видам спорта, начальной подготовке подростков к военной службе, от общего числа обучающихся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831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победителей и призеров областных, всероссийских, международных спортивных мероприятий по военно-прикладным и служебно-прикладным видам спорта, начальной подготовке подростков к военной службе, от общего количества обучающихся, участвующих в мероприятиях</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педагогических и руководящих работников муниципальных образовательных учреждений, участвующих в профессиональных конкурсах</a:t>
                      </a:r>
                      <a:endParaRPr kumimoji="0" lang="ru-RU" sz="1200" b="0" i="0" u="none" strike="noStrike" cap="none" normalizeH="0" baseline="0" smtClean="0">
                        <a:ln>
                          <a:noFill/>
                        </a:ln>
                        <a:solidFill>
                          <a:srgbClr val="003366"/>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4737893" y="4737893"/>
            <a:ext cx="9906000" cy="4302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48208" name="TextBox 4"/>
          <p:cNvSpPr txBox="1">
            <a:spLocks noChangeArrowheads="1"/>
          </p:cNvSpPr>
          <p:nvPr/>
        </p:nvSpPr>
        <p:spPr bwMode="auto">
          <a:xfrm>
            <a:off x="468313" y="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Рисунок 9" descr="soc-zash.jpg"/>
          <p:cNvPicPr>
            <a:picLocks noChangeAspect="1"/>
          </p:cNvPicPr>
          <p:nvPr/>
        </p:nvPicPr>
        <p:blipFill>
          <a:blip r:embed="rId3"/>
          <a:srcRect/>
          <a:stretch>
            <a:fillRect/>
          </a:stretch>
        </p:blipFill>
        <p:spPr bwMode="auto">
          <a:xfrm>
            <a:off x="5175250" y="0"/>
            <a:ext cx="1252538" cy="1954213"/>
          </a:xfrm>
          <a:prstGeom prst="rect">
            <a:avLst/>
          </a:prstGeom>
          <a:noFill/>
          <a:ln w="9525">
            <a:noFill/>
            <a:miter lim="800000"/>
            <a:headEnd/>
            <a:tailEnd/>
          </a:ln>
        </p:spPr>
      </p:pic>
      <p:pic>
        <p:nvPicPr>
          <p:cNvPr id="49154" name="Рисунок 11" descr="63b073d42ce74a5c413ae73a74615ddc.jpg"/>
          <p:cNvPicPr>
            <a:picLocks noChangeAspect="1"/>
          </p:cNvPicPr>
          <p:nvPr/>
        </p:nvPicPr>
        <p:blipFill>
          <a:blip r:embed="rId4"/>
          <a:srcRect/>
          <a:stretch>
            <a:fillRect/>
          </a:stretch>
        </p:blipFill>
        <p:spPr bwMode="auto">
          <a:xfrm>
            <a:off x="0" y="0"/>
            <a:ext cx="1370013" cy="1990725"/>
          </a:xfrm>
          <a:prstGeom prst="rect">
            <a:avLst/>
          </a:prstGeom>
          <a:noFill/>
          <a:ln w="9525">
            <a:noFill/>
            <a:miter lim="800000"/>
            <a:headEnd/>
            <a:tailEnd/>
          </a:ln>
        </p:spPr>
      </p:pic>
      <p:sp>
        <p:nvSpPr>
          <p:cNvPr id="4" name="Заголовок 1"/>
          <p:cNvSpPr txBox="1">
            <a:spLocks/>
          </p:cNvSpPr>
          <p:nvPr/>
        </p:nvSpPr>
        <p:spPr bwMode="auto">
          <a:xfrm rot="5400000">
            <a:off x="1656557" y="4704556"/>
            <a:ext cx="9906000" cy="4968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solidFill>
                  <a:schemeClr val="tx1"/>
                </a:solidFill>
                <a:latin typeface="Times New Roman" pitchFamily="18" charset="0"/>
                <a:cs typeface="Times New Roman" pitchFamily="18" charset="0"/>
              </a:rPr>
              <a:t>Развитие  транспорта, дорожного хозяйства, благоустройства и социально-бытового обслуживания</a:t>
            </a:r>
          </a:p>
        </p:txBody>
      </p:sp>
      <p:sp>
        <p:nvSpPr>
          <p:cNvPr id="5" name="Прямоугольник 4"/>
          <p:cNvSpPr/>
          <p:nvPr/>
        </p:nvSpPr>
        <p:spPr>
          <a:xfrm>
            <a:off x="0" y="2302623"/>
            <a:ext cx="6581042" cy="954107"/>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307 928 780 руб., из них </a:t>
            </a:r>
          </a:p>
          <a:p>
            <a:pPr algn="ctr">
              <a:defRPr/>
            </a:pPr>
            <a:r>
              <a:rPr lang="ru-RU" b="1" dirty="0">
                <a:ln w="1905"/>
                <a:solidFill>
                  <a:srgbClr val="000000"/>
                </a:solidFill>
                <a:effectLst>
                  <a:innerShdw blurRad="69850" dist="43180" dir="5400000">
                    <a:srgbClr val="000000">
                      <a:alpha val="65000"/>
                    </a:srgbClr>
                  </a:innerShdw>
                </a:effectLst>
              </a:rPr>
              <a:t>за счет средств областного бюджета 196 698 600 руб.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sp>
        <p:nvSpPr>
          <p:cNvPr id="49157" name="TextBox 5"/>
          <p:cNvSpPr txBox="1">
            <a:spLocks noChangeArrowheads="1"/>
          </p:cNvSpPr>
          <p:nvPr/>
        </p:nvSpPr>
        <p:spPr bwMode="auto">
          <a:xfrm>
            <a:off x="0" y="3517900"/>
            <a:ext cx="626745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cxnSp>
        <p:nvCxnSpPr>
          <p:cNvPr id="14" name="Прямая соединительная линия 13"/>
          <p:cNvCxnSpPr/>
          <p:nvPr/>
        </p:nvCxnSpPr>
        <p:spPr>
          <a:xfrm>
            <a:off x="336550" y="3217863"/>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9159" name="Прямоугольник 22"/>
          <p:cNvSpPr>
            <a:spLocks noChangeArrowheads="1"/>
          </p:cNvSpPr>
          <p:nvPr/>
        </p:nvSpPr>
        <p:spPr bwMode="auto">
          <a:xfrm>
            <a:off x="0" y="4191000"/>
            <a:ext cx="6307138" cy="7632700"/>
          </a:xfrm>
          <a:prstGeom prst="rect">
            <a:avLst/>
          </a:prstGeom>
          <a:noFill/>
          <a:ln w="9525">
            <a:noFill/>
            <a:miter lim="800000"/>
            <a:headEnd/>
            <a:tailEnd/>
          </a:ln>
        </p:spPr>
        <p:txBody>
          <a:bodyPr>
            <a:spAutoFit/>
          </a:bodyPr>
          <a:lstStyle/>
          <a:p>
            <a:pPr algn="just"/>
            <a:r>
              <a:rPr lang="ru-RU" sz="1600">
                <a:solidFill>
                  <a:srgbClr val="000000"/>
                </a:solidFill>
              </a:rPr>
              <a:t>38 677 353 руб. – «Благоустройство»</a:t>
            </a:r>
          </a:p>
          <a:p>
            <a:pPr algn="just"/>
            <a:r>
              <a:rPr lang="ru-RU" sz="1600">
                <a:solidFill>
                  <a:srgbClr val="000000"/>
                </a:solidFill>
              </a:rPr>
              <a:t>71 351 356 руб. – «Транспортное обслуживание, водное и дорожное хозяйство" </a:t>
            </a:r>
          </a:p>
          <a:p>
            <a:pPr algn="just"/>
            <a:r>
              <a:rPr lang="ru-RU" sz="1600">
                <a:solidFill>
                  <a:srgbClr val="000000"/>
                </a:solidFill>
              </a:rPr>
              <a:t>195 180 971 руб. – «Социальная поддержка, социальное и бытовое обслуживание населения Серовского городского округа»</a:t>
            </a:r>
          </a:p>
          <a:p>
            <a:pPr algn="just"/>
            <a:r>
              <a:rPr lang="ru-RU" sz="1600">
                <a:solidFill>
                  <a:srgbClr val="000000"/>
                </a:solidFill>
              </a:rPr>
              <a:t>2 719 100 руб. – «Обеспечение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a:t>
            </a:r>
            <a:r>
              <a:rPr lang="ru-RU" sz="1600"/>
              <a:t>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В результате реализации мероприятий муниципальной программы планируется обеспечить решение всех задач и целей обозначенных в муниципальной программе.</a:t>
            </a:r>
          </a:p>
          <a:p>
            <a:pPr algn="just"/>
            <a:endParaRPr lang="ru-RU" sz="1600"/>
          </a:p>
          <a:p>
            <a:pPr algn="just"/>
            <a:endParaRPr lang="ru-RU" sz="1600">
              <a:solidFill>
                <a:srgbClr val="000000"/>
              </a:solidFill>
            </a:endParaRPr>
          </a:p>
          <a:p>
            <a:endParaRPr lang="ru-RU">
              <a:solidFill>
                <a:srgbClr val="000000"/>
              </a:solidFill>
            </a:endParaRPr>
          </a:p>
          <a:p>
            <a:endParaRPr lang="ru-RU">
              <a:solidFill>
                <a:srgbClr val="000000"/>
              </a:solidFill>
            </a:endParaRPr>
          </a:p>
          <a:p>
            <a:r>
              <a:rPr lang="ru-RU"/>
              <a:t> </a:t>
            </a:r>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pic>
        <p:nvPicPr>
          <p:cNvPr id="49160" name="Рисунок 6" descr="otoyolll.jpg"/>
          <p:cNvPicPr>
            <a:picLocks noChangeAspect="1"/>
          </p:cNvPicPr>
          <p:nvPr/>
        </p:nvPicPr>
        <p:blipFill>
          <a:blip r:embed="rId5"/>
          <a:srcRect/>
          <a:stretch>
            <a:fillRect/>
          </a:stretch>
        </p:blipFill>
        <p:spPr bwMode="auto">
          <a:xfrm>
            <a:off x="2571750" y="0"/>
            <a:ext cx="1420813" cy="1966913"/>
          </a:xfrm>
          <a:prstGeom prst="rect">
            <a:avLst/>
          </a:prstGeom>
          <a:noFill/>
          <a:ln w="9525">
            <a:noFill/>
            <a:miter lim="800000"/>
            <a:headEnd/>
            <a:tailEnd/>
          </a:ln>
        </p:spPr>
      </p:pic>
      <p:pic>
        <p:nvPicPr>
          <p:cNvPr id="49161" name="Рисунок 8" descr="paz_4234-05.jpg"/>
          <p:cNvPicPr>
            <a:picLocks noChangeAspect="1"/>
          </p:cNvPicPr>
          <p:nvPr/>
        </p:nvPicPr>
        <p:blipFill>
          <a:blip r:embed="rId6"/>
          <a:srcRect/>
          <a:stretch>
            <a:fillRect/>
          </a:stretch>
        </p:blipFill>
        <p:spPr bwMode="auto">
          <a:xfrm>
            <a:off x="3962400" y="0"/>
            <a:ext cx="1319213" cy="1981200"/>
          </a:xfrm>
          <a:prstGeom prst="rect">
            <a:avLst/>
          </a:prstGeom>
          <a:noFill/>
          <a:ln w="9525">
            <a:noFill/>
            <a:miter lim="800000"/>
            <a:headEnd/>
            <a:tailEnd/>
          </a:ln>
        </p:spPr>
      </p:pic>
      <p:pic>
        <p:nvPicPr>
          <p:cNvPr id="49162" name="Рисунок 10" descr="7825355546.jpg"/>
          <p:cNvPicPr>
            <a:picLocks noChangeAspect="1"/>
          </p:cNvPicPr>
          <p:nvPr/>
        </p:nvPicPr>
        <p:blipFill>
          <a:blip r:embed="rId7"/>
          <a:srcRect/>
          <a:stretch>
            <a:fillRect/>
          </a:stretch>
        </p:blipFill>
        <p:spPr bwMode="auto">
          <a:xfrm>
            <a:off x="1227138" y="0"/>
            <a:ext cx="1428750" cy="1995488"/>
          </a:xfrm>
          <a:prstGeom prst="rect">
            <a:avLst/>
          </a:prstGeom>
          <a:noFill/>
          <a:ln w="9525">
            <a:noFill/>
            <a:miter lim="800000"/>
            <a:headEnd/>
            <a:tailEnd/>
          </a:ln>
        </p:spPr>
      </p:pic>
      <p:cxnSp>
        <p:nvCxnSpPr>
          <p:cNvPr id="13" name="Прямая соединительная линия 12"/>
          <p:cNvCxnSpPr/>
          <p:nvPr/>
        </p:nvCxnSpPr>
        <p:spPr>
          <a:xfrm flipV="1">
            <a:off x="161925" y="6775450"/>
            <a:ext cx="6067425"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93725" y="522288"/>
          <a:ext cx="6264275" cy="9383712"/>
        </p:xfrm>
        <a:graphic>
          <a:graphicData uri="http://schemas.openxmlformats.org/drawingml/2006/table">
            <a:tbl>
              <a:tblPr/>
              <a:tblGrid>
                <a:gridCol w="4440238"/>
                <a:gridCol w="733425"/>
                <a:gridCol w="1090612"/>
              </a:tblGrid>
              <a:tr h="1101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3366"/>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охваченного контейнерной вывозкой ТБО, проживающего в многоэтажной застройке</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80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Сокращение количества несанкционированных свалок</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штук</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регулярных транспортных маршрутов, получивших свидетельства об осуществлении регулярных перевозок по данному маршруту и новые карты данного маршрута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092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протяженности автомобильных дорог общего пользования регионального значения, в отношении которых выполнены работы по капитальному ремонту и ремонту, от общей протяженности автомобильных дорог общего пользования регионального значения, подлежащих капитальному ремонту и ремонту в соответствии с нормативной потребностью</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Протяженность участков автомобильных дорог общего пользования регионального значения, в отношении которых выполнены работы по капитальному ремонту и ремонту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отремонтированных автомобильных дорог с твердым покрытием, в отношении которых произведен капитальный ремонт, строительство и реконструкция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1,61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Увеличение протяженности автомобильных дорог местного значения, соответствующих нормативным требованиям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получивших меры социальной поддержки, в общей численности граждан, имеющих право на соответствующие  меры социальной поддержки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удовлетворенности граждан качеством предоставления муниципальных услуг</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имеющих право на меры социальной поддержки, занесенных в электронный социальный регистр  % от общего числа льготных категорий населения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жителей Серовского городского округа, приверженных здоровому образу жизни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36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Смертность от туберкулеза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случаев на 100 тыс. чел. Насел.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проведенных  противоэпизоотических мероприятий  от общего количества  предусмотренных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51271" name="TextBox 2"/>
          <p:cNvSpPr txBox="1">
            <a:spLocks noChangeArrowheads="1"/>
          </p:cNvSpPr>
          <p:nvPr/>
        </p:nvSpPr>
        <p:spPr bwMode="auto">
          <a:xfrm>
            <a:off x="204788" y="0"/>
            <a:ext cx="6653212"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
        <p:nvSpPr>
          <p:cNvPr id="7" name="Заголовок 1"/>
          <p:cNvSpPr txBox="1">
            <a:spLocks/>
          </p:cNvSpPr>
          <p:nvPr/>
        </p:nvSpPr>
        <p:spPr bwMode="auto">
          <a:xfrm rot="16200000">
            <a:off x="-4664075" y="4664075"/>
            <a:ext cx="9906000" cy="5778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Развитие  транспорта, дорожного хозяйства, благоустройства и </a:t>
            </a:r>
          </a:p>
          <a:p>
            <a:pPr algn="r" eaLnBrk="0" hangingPunct="0">
              <a:defRPr/>
            </a:pPr>
            <a:r>
              <a:rPr lang="ru-RU" sz="2000" b="1" dirty="0">
                <a:solidFill>
                  <a:schemeClr val="tx1"/>
                </a:solidFill>
                <a:latin typeface="Times New Roman" pitchFamily="18" charset="0"/>
                <a:cs typeface="Times New Roman" pitchFamily="18" charset="0"/>
              </a:rPr>
              <a:t>социально-бытового обслуживания</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untitled-1.png"/>
          <p:cNvPicPr>
            <a:picLocks noChangeAspect="1"/>
          </p:cNvPicPr>
          <p:nvPr/>
        </p:nvPicPr>
        <p:blipFill>
          <a:blip r:embed="rId2" cstate="print"/>
          <a:stretch>
            <a:fillRect/>
          </a:stretch>
        </p:blipFill>
        <p:spPr>
          <a:xfrm>
            <a:off x="779282" y="0"/>
            <a:ext cx="2205964" cy="2084293"/>
          </a:xfrm>
          <a:prstGeom prst="rect">
            <a:avLst/>
          </a:prstGeom>
          <a:ln>
            <a:noFill/>
          </a:ln>
          <a:effectLst>
            <a:softEdge rad="112500"/>
          </a:effectLst>
        </p:spPr>
      </p:pic>
      <p:sp>
        <p:nvSpPr>
          <p:cNvPr id="4" name="Заголовок 1"/>
          <p:cNvSpPr txBox="1">
            <a:spLocks/>
          </p:cNvSpPr>
          <p:nvPr/>
        </p:nvSpPr>
        <p:spPr bwMode="auto">
          <a:xfrm rot="5400000">
            <a:off x="1670050" y="4718050"/>
            <a:ext cx="9906000" cy="4699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Реализация основных направлений в строительном комплексе </a:t>
            </a:r>
            <a:endParaRPr lang="ru-RU"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0" y="2104713"/>
            <a:ext cx="6581042"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15 906 800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sp>
        <p:nvSpPr>
          <p:cNvPr id="52228" name="TextBox 6"/>
          <p:cNvSpPr txBox="1">
            <a:spLocks noChangeArrowheads="1"/>
          </p:cNvSpPr>
          <p:nvPr/>
        </p:nvSpPr>
        <p:spPr bwMode="auto">
          <a:xfrm>
            <a:off x="215900" y="2820988"/>
            <a:ext cx="6043613" cy="522287"/>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cxnSp>
        <p:nvCxnSpPr>
          <p:cNvPr id="8" name="Прямая соединительная линия 7"/>
          <p:cNvCxnSpPr/>
          <p:nvPr/>
        </p:nvCxnSpPr>
        <p:spPr>
          <a:xfrm>
            <a:off x="250825" y="2695575"/>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230" name="Прямоугольник 8"/>
          <p:cNvSpPr>
            <a:spLocks noChangeArrowheads="1"/>
          </p:cNvSpPr>
          <p:nvPr/>
        </p:nvSpPr>
        <p:spPr bwMode="auto">
          <a:xfrm>
            <a:off x="0" y="3257550"/>
            <a:ext cx="6242050" cy="6648450"/>
          </a:xfrm>
          <a:prstGeom prst="rect">
            <a:avLst/>
          </a:prstGeom>
          <a:noFill/>
          <a:ln w="9525">
            <a:noFill/>
            <a:miter lim="800000"/>
            <a:headEnd/>
            <a:tailEnd/>
          </a:ln>
        </p:spPr>
        <p:txBody>
          <a:bodyPr>
            <a:spAutoFit/>
          </a:bodyPr>
          <a:lstStyle/>
          <a:p>
            <a:pPr algn="just"/>
            <a:r>
              <a:rPr lang="ru-RU" sz="1600">
                <a:solidFill>
                  <a:srgbClr val="000000"/>
                </a:solidFill>
              </a:rPr>
              <a:t>15 906 800 руб. – «Бюджетные инвестиции в объекты капитального строительства муниципальной собственности»</a:t>
            </a:r>
          </a:p>
          <a:p>
            <a:pPr algn="just"/>
            <a:r>
              <a:rPr lang="ru-RU" sz="1600">
                <a:solidFill>
                  <a:srgbClr val="000000"/>
                </a:solidFill>
              </a:rPr>
              <a:t>Целью муниципальной программы  является создание условий для осуществления полномочий органов местного самоуправления Серовского городского округа.</a:t>
            </a:r>
          </a:p>
          <a:p>
            <a:r>
              <a:rPr lang="ru-RU" sz="1600">
                <a:solidFill>
                  <a:srgbClr val="000000"/>
                </a:solidFill>
              </a:rPr>
              <a:t>Достижение указанной цели обеспечивается решением следующих задач муниципальной программы:</a:t>
            </a:r>
          </a:p>
          <a:p>
            <a:pPr algn="just"/>
            <a:r>
              <a:rPr lang="ru-RU" sz="16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физической культуры и массового спорта.</a:t>
            </a:r>
          </a:p>
          <a:p>
            <a:pPr algn="just"/>
            <a:endParaRPr lang="ru-RU" sz="1600">
              <a:solidFill>
                <a:srgbClr val="000000"/>
              </a:solidFill>
            </a:endParaRPr>
          </a:p>
          <a:p>
            <a:pPr algn="just"/>
            <a:endParaRPr lang="ru-RU">
              <a:solidFill>
                <a:srgbClr val="000000"/>
              </a:solidFill>
            </a:endParaRPr>
          </a:p>
          <a:p>
            <a:endParaRPr lang="ru-RU">
              <a:solidFill>
                <a:srgbClr val="000000"/>
              </a:solidFill>
            </a:endParaRPr>
          </a:p>
          <a:p>
            <a:r>
              <a:rPr lang="ru-RU"/>
              <a:t> </a:t>
            </a:r>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graphicFrame>
        <p:nvGraphicFramePr>
          <p:cNvPr id="11" name="Таблица 10"/>
          <p:cNvGraphicFramePr>
            <a:graphicFrameLocks noGrp="1"/>
          </p:cNvGraphicFramePr>
          <p:nvPr/>
        </p:nvGraphicFramePr>
        <p:xfrm>
          <a:off x="174625" y="6213475"/>
          <a:ext cx="6119813" cy="2103438"/>
        </p:xfrm>
        <a:graphic>
          <a:graphicData uri="http://schemas.openxmlformats.org/drawingml/2006/table">
            <a:tbl>
              <a:tblPr/>
              <a:tblGrid>
                <a:gridCol w="3887788"/>
                <a:gridCol w="471487"/>
                <a:gridCol w="1760538"/>
              </a:tblGrid>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39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Осуществление софинансирования приоритетных муниципальных инвестиционных проектов по развитию инфраструктуры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Обеспеченность спортивными сооружениями: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спортивными залами;</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31,6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плоскостными спортивными сооружениями</a:t>
                      </a:r>
                      <a:endParaRPr kumimoji="0" lang="ru-RU"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55,1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52253" name="Прямоугольник 11"/>
          <p:cNvSpPr>
            <a:spLocks noChangeArrowheads="1"/>
          </p:cNvSpPr>
          <p:nvPr/>
        </p:nvSpPr>
        <p:spPr bwMode="auto">
          <a:xfrm>
            <a:off x="0" y="8482013"/>
            <a:ext cx="6235700" cy="1077912"/>
          </a:xfrm>
          <a:prstGeom prst="rect">
            <a:avLst/>
          </a:prstGeom>
          <a:noFill/>
          <a:ln w="9525">
            <a:noFill/>
            <a:miter lim="800000"/>
            <a:headEnd/>
            <a:tailEnd/>
          </a:ln>
        </p:spPr>
        <p:txBody>
          <a:bodyPr>
            <a:spAutoFit/>
          </a:bodyPr>
          <a:lstStyle/>
          <a:p>
            <a:pPr algn="just"/>
            <a:r>
              <a:rPr lang="ru-RU" sz="1600">
                <a:solidFill>
                  <a:srgbClr val="000000"/>
                </a:solidFill>
              </a:rPr>
              <a:t> В результате реализации мероприятий муниципальной программы в Серовском городском округе в 4 квартале 2016 года планируется завершить строительство физкультурно-оздоровительного комплекса на стадионе «Металлург».</a:t>
            </a:r>
          </a:p>
        </p:txBody>
      </p:sp>
      <p:pic>
        <p:nvPicPr>
          <p:cNvPr id="14" name="Рисунок 13" descr="iCAMA9M4K.jpg"/>
          <p:cNvPicPr>
            <a:picLocks noChangeAspect="1"/>
          </p:cNvPicPr>
          <p:nvPr/>
        </p:nvPicPr>
        <p:blipFill>
          <a:blip r:embed="rId3" cstate="print"/>
          <a:stretch>
            <a:fillRect/>
          </a:stretch>
        </p:blipFill>
        <p:spPr>
          <a:xfrm>
            <a:off x="3482788" y="0"/>
            <a:ext cx="2084294" cy="2118783"/>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719646.jpg"/>
          <p:cNvPicPr>
            <a:picLocks noChangeAspect="1"/>
          </p:cNvPicPr>
          <p:nvPr/>
        </p:nvPicPr>
        <p:blipFill>
          <a:blip r:embed="rId2" cstate="print"/>
          <a:stretch>
            <a:fillRect/>
          </a:stretch>
        </p:blipFill>
        <p:spPr>
          <a:xfrm>
            <a:off x="3745523" y="1"/>
            <a:ext cx="1781218" cy="2272552"/>
          </a:xfrm>
          <a:prstGeom prst="rect">
            <a:avLst/>
          </a:prstGeom>
          <a:ln>
            <a:noFill/>
          </a:ln>
          <a:effectLst>
            <a:softEdge rad="112500"/>
          </a:effectLst>
        </p:spPr>
      </p:pic>
      <p:sp>
        <p:nvSpPr>
          <p:cNvPr id="4" name="Заголовок 1"/>
          <p:cNvSpPr txBox="1">
            <a:spLocks/>
          </p:cNvSpPr>
          <p:nvPr/>
        </p:nvSpPr>
        <p:spPr bwMode="auto">
          <a:xfrm rot="16200000">
            <a:off x="-4764881" y="4764881"/>
            <a:ext cx="9906000" cy="37623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Управление муниципальным имуществом</a:t>
            </a:r>
          </a:p>
        </p:txBody>
      </p:sp>
      <p:sp>
        <p:nvSpPr>
          <p:cNvPr id="5" name="Прямоугольник 4"/>
          <p:cNvSpPr/>
          <p:nvPr/>
        </p:nvSpPr>
        <p:spPr>
          <a:xfrm>
            <a:off x="296741" y="2407708"/>
            <a:ext cx="6561260"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26 817 714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560388" y="3040063"/>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3253" name="TextBox 6"/>
          <p:cNvSpPr txBox="1">
            <a:spLocks noChangeArrowheads="1"/>
          </p:cNvSpPr>
          <p:nvPr/>
        </p:nvSpPr>
        <p:spPr bwMode="auto">
          <a:xfrm>
            <a:off x="342900" y="3163888"/>
            <a:ext cx="6330950" cy="755650"/>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2016 году</a:t>
            </a:r>
          </a:p>
        </p:txBody>
      </p:sp>
      <p:sp>
        <p:nvSpPr>
          <p:cNvPr id="53254" name="Прямоугольник 7"/>
          <p:cNvSpPr>
            <a:spLocks noChangeArrowheads="1"/>
          </p:cNvSpPr>
          <p:nvPr/>
        </p:nvSpPr>
        <p:spPr bwMode="auto">
          <a:xfrm>
            <a:off x="395288" y="3881438"/>
            <a:ext cx="6370637" cy="6278562"/>
          </a:xfrm>
          <a:prstGeom prst="rect">
            <a:avLst/>
          </a:prstGeom>
          <a:noFill/>
          <a:ln w="9525">
            <a:noFill/>
            <a:miter lim="800000"/>
            <a:headEnd/>
            <a:tailEnd/>
          </a:ln>
        </p:spPr>
        <p:txBody>
          <a:bodyPr>
            <a:spAutoFit/>
          </a:bodyPr>
          <a:lstStyle/>
          <a:p>
            <a:pPr algn="just"/>
            <a:r>
              <a:rPr lang="ru-RU"/>
              <a:t> </a:t>
            </a:r>
            <a:r>
              <a:rPr lang="ru-RU" sz="1600">
                <a:solidFill>
                  <a:srgbClr val="000000"/>
                </a:solidFill>
              </a:rPr>
              <a:t>25 345 214 руб</a:t>
            </a:r>
            <a:r>
              <a:rPr lang="ru-RU">
                <a:solidFill>
                  <a:srgbClr val="000000"/>
                </a:solidFill>
              </a:rPr>
              <a:t>.  -  </a:t>
            </a:r>
            <a:r>
              <a:rPr lang="ru-RU" sz="1600">
                <a:solidFill>
                  <a:srgbClr val="000000"/>
                </a:solidFill>
              </a:rPr>
              <a:t>«Управление муниципальным имуществом Серовского городского округа»  </a:t>
            </a:r>
          </a:p>
          <a:p>
            <a:pPr algn="just"/>
            <a:r>
              <a:rPr lang="ru-RU" sz="1600">
                <a:solidFill>
                  <a:srgbClr val="000000"/>
                </a:solidFill>
              </a:rPr>
              <a:t>1 472 500 руб.  -   «Подготовка документов территориального планирования, градостроительного зонирования и документации по планировке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обеспечить эффективное, рациональное использование, сохранность и оптимизацию состава муниципальной собственности Серовского городского округа;</a:t>
            </a:r>
          </a:p>
          <a:p>
            <a:pPr algn="just"/>
            <a:r>
              <a:rPr lang="ru-RU" sz="1600">
                <a:solidFill>
                  <a:srgbClr val="000000"/>
                </a:solidFill>
              </a:rPr>
              <a:t>- повысить эффективность управления земельными участками, находящимися в муниципальной собственности и не разграниченной государственной собственности;</a:t>
            </a:r>
          </a:p>
          <a:p>
            <a:pPr algn="just"/>
            <a:r>
              <a:rPr lang="ru-RU" sz="1600">
                <a:solidFill>
                  <a:srgbClr val="000000"/>
                </a:solidFill>
              </a:rPr>
              <a:t>- создать условия для устойчивого, комплексного развития территории Серовского городского округа в целях обеспечения благоприятных условий для проживания населения, увеличить темп роста строительства жилья, для привлечения инвестиций,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a:t>
            </a:r>
          </a:p>
          <a:p>
            <a:endParaRPr lang="ru-RU" sz="1600">
              <a:solidFill>
                <a:srgbClr val="000000"/>
              </a:solidFill>
            </a:endParaRPr>
          </a:p>
          <a:p>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12" name="Рисунок 11" descr="dom.png"/>
          <p:cNvPicPr>
            <a:picLocks noChangeAspect="1"/>
          </p:cNvPicPr>
          <p:nvPr/>
        </p:nvPicPr>
        <p:blipFill>
          <a:blip r:embed="rId3" cstate="print"/>
          <a:stretch>
            <a:fillRect/>
          </a:stretch>
        </p:blipFill>
        <p:spPr>
          <a:xfrm>
            <a:off x="1615587" y="0"/>
            <a:ext cx="1678942" cy="2283883"/>
          </a:xfrm>
          <a:prstGeom prst="rect">
            <a:avLst/>
          </a:prstGeom>
          <a:ln>
            <a:noFill/>
          </a:ln>
          <a:effectLst>
            <a:softEdge rad="112500"/>
          </a:effectLst>
        </p:spPr>
      </p:pic>
      <p:cxnSp>
        <p:nvCxnSpPr>
          <p:cNvPr id="13" name="Прямая соединительная линия 12"/>
          <p:cNvCxnSpPr/>
          <p:nvPr/>
        </p:nvCxnSpPr>
        <p:spPr>
          <a:xfrm>
            <a:off x="461963" y="5602288"/>
            <a:ext cx="623093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3"/>
          <p:cNvSpPr txBox="1">
            <a:spLocks noChangeArrowheads="1"/>
          </p:cNvSpPr>
          <p:nvPr/>
        </p:nvSpPr>
        <p:spPr bwMode="auto">
          <a:xfrm>
            <a:off x="342900" y="165100"/>
            <a:ext cx="6324600" cy="708025"/>
          </a:xfrm>
          <a:prstGeom prst="rect">
            <a:avLst/>
          </a:prstGeom>
          <a:noFill/>
          <a:ln w="9525">
            <a:noFill/>
            <a:miter lim="800000"/>
            <a:headEnd/>
            <a:tailEnd/>
          </a:ln>
        </p:spPr>
        <p:txBody>
          <a:bodyPr>
            <a:spAutoFit/>
          </a:bodyPr>
          <a:lstStyle/>
          <a:p>
            <a:pPr algn="ctr"/>
            <a:r>
              <a:rPr lang="ru-RU" sz="2000" b="1">
                <a:solidFill>
                  <a:srgbClr val="000000"/>
                </a:solidFill>
              </a:rPr>
              <a:t>     отдельные целевые показатели муниципальной программы</a:t>
            </a:r>
          </a:p>
        </p:txBody>
      </p:sp>
      <p:graphicFrame>
        <p:nvGraphicFramePr>
          <p:cNvPr id="6" name="Таблица 5"/>
          <p:cNvGraphicFramePr>
            <a:graphicFrameLocks noGrp="1"/>
          </p:cNvGraphicFramePr>
          <p:nvPr/>
        </p:nvGraphicFramePr>
        <p:xfrm>
          <a:off x="0" y="981075"/>
          <a:ext cx="6858000" cy="10566400"/>
        </p:xfrm>
        <a:graphic>
          <a:graphicData uri="http://schemas.openxmlformats.org/drawingml/2006/table">
            <a:tbl>
              <a:tblPr/>
              <a:tblGrid>
                <a:gridCol w="4603750"/>
                <a:gridCol w="1736725"/>
                <a:gridCol w="517525"/>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недвижимости, находящихся в муниципальной собственности Серовского городского округа, в отношении которых проведена техническая инвентаризация и кадастровые работы с получением технической  документации в общем числе объектов муниципального имущества, на которые необходимо получить техническую документацию</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муниципального имущества, прошедших государственную регистрацию права собственности Серовского городского округа, в общем числе объектов муниципального имущества, подлежащих государственной регистрации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 подлежащих регистрации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переданных в аренду и приватизированных, в общем числе объектов, в отношении которых проведена оценка по определению рыночной стоимости объектов и арендной платы для предоставления в аренду и приватизации</a:t>
                      </a:r>
                      <a:r>
                        <a:rPr kumimoji="0" lang="ru-RU" sz="1200" b="1" i="0" u="none" strike="noStrike" cap="none" normalizeH="0" baseline="0" smtClean="0">
                          <a:ln>
                            <a:noFill/>
                          </a:ln>
                          <a:solidFill>
                            <a:srgbClr val="003366"/>
                          </a:solidFill>
                          <a:effectLst/>
                          <a:latin typeface="Times New Roman" pitchFamily="18" charset="0"/>
                          <a:cs typeface="Times New Roman" pitchFamily="18" charset="0"/>
                        </a:rPr>
                        <a:t>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 в отношении которых проведена оценка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объектов, приобретенных в муниципальную собственность в соответствии с утвержденными заявками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единиц</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демонтированных конструкций, установленных незаконно, в общем числе конструкций, установленных незаконно, подлежащих демонтажу</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единиц</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обследованных и ликвидированных  ветхих и аварийных жилых домов к общему числу ветхих и аварийных жилых домов, подлежащих ликвидации, согласно утвержденной муниципальной адресной программе «Переселение граждан на территории Серовского городского округа из аварийного жилищного фонда в 2014-2017 годах»</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ветхих и аварийных жилых домов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6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расходов на содержание пустующих помещений в общем числе расходов за предыдущий период</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расходов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зарегистрированных транспортных средств в общем числе требующих регистрации транспортных средств в соответствии с поступившими заявками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транспортных средств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установленных приборов учета в жилых помещениях, находящихся в муниципальной собственности, в общем числе приборов учета, которые необходимо установить в жилых помещениях, находящихся в муниципальной собственности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приборов учета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0,4</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79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площади объектов, находящихся в муниципальной собственности и требующих расходов на  оплату взносов на капитальный ремонт общего имущества в многоквартирных жилых домах, к площади объектов, находящихся в муниципальной собственности, требовавших расходов на  оплату взносов на капитальный ремонт общего имущества в многоквартирных жилых домах в предыдущем периоде</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общей площади объектов, находящихся в мун. собственности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под объектами муниципальной собственности в общем числе земельных участков под объектами муниципальной собственности, требующих формирования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земельных участков под объектами мун. собственности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0,6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под новое строительство в общем числе земельных участков под новое строительство, требующих формирования в соответствии с программами развития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земельных участков под новое строительство,</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для индивидуального жилищного строительства от общего количества земельных участков, требующих формирования в соответствии с очередностью, согласно Положению о порядке предоставления земельных участков бесплатно в собственность граждан для индивидуального жилищного строительства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от общего количества земельных участков,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11</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Подзаголовок 2"/>
          <p:cNvSpPr>
            <a:spLocks noGrp="1"/>
          </p:cNvSpPr>
          <p:nvPr>
            <p:ph type="subTitle" sz="quarter" idx="1"/>
          </p:nvPr>
        </p:nvSpPr>
        <p:spPr>
          <a:xfrm>
            <a:off x="376238" y="0"/>
            <a:ext cx="6481762" cy="9520238"/>
          </a:xfrm>
        </p:spPr>
        <p:txBody>
          <a:bodyPr/>
          <a:lstStyle/>
          <a:p>
            <a:pPr algn="just"/>
            <a:r>
              <a:rPr lang="ru-RU" sz="1300" smtClean="0">
                <a:solidFill>
                  <a:srgbClr val="000000"/>
                </a:solidFill>
                <a:effectLst/>
                <a:latin typeface="Times New Roman" pitchFamily="18" charset="0"/>
                <a:cs typeface="Times New Roman" pitchFamily="18" charset="0"/>
              </a:rPr>
              <a:t>Первое поселение на месте нынешнего города Серова возникло в 1894 году при строительстве сталерельсового завода, названного Надеждинским по имени владелицы Богословского горного округа (БГО) Надежды Михайловны Половцевой. Завод был заложен на левом берегу реки Каквы в 10 км от села Филькино. </a:t>
            </a:r>
          </a:p>
          <a:p>
            <a:pPr algn="just"/>
            <a:r>
              <a:rPr lang="ru-RU" sz="1300" smtClean="0">
                <a:solidFill>
                  <a:srgbClr val="000000"/>
                </a:solidFill>
                <a:effectLst/>
                <a:latin typeface="Times New Roman" pitchFamily="18" charset="0"/>
                <a:cs typeface="Times New Roman" pitchFamily="18" charset="0"/>
              </a:rPr>
              <a:t>Заводской поселок по старой уральской традиции получил название Надеждинский завод. </a:t>
            </a:r>
          </a:p>
          <a:p>
            <a:pPr algn="just"/>
            <a:r>
              <a:rPr lang="ru-RU" sz="1300" smtClean="0">
                <a:solidFill>
                  <a:srgbClr val="000000"/>
                </a:solidFill>
                <a:effectLst/>
                <a:latin typeface="Times New Roman" pitchFamily="18" charset="0"/>
                <a:cs typeface="Times New Roman" pitchFamily="18" charset="0"/>
              </a:rPr>
              <a:t>В сентябре 1919 года по Постановлению Екатеринбургского губернского ВРК поселок Надеждинский завод был преобразован в город Надеждинск. </a:t>
            </a:r>
          </a:p>
          <a:p>
            <a:pPr algn="just"/>
            <a:r>
              <a:rPr lang="ru-RU" sz="1300" smtClean="0">
                <a:solidFill>
                  <a:srgbClr val="000000"/>
                </a:solidFill>
                <a:effectLst/>
                <a:latin typeface="Times New Roman" pitchFamily="18" charset="0"/>
                <a:cs typeface="Times New Roman" pitchFamily="18" charset="0"/>
              </a:rPr>
              <a:t>Согласно Постановлению Президиума ВЦИК от 20 июня 1933 года г.Надеждинск выделен из Надеждинского района в самостоятельную административно-хозяйственную единицу с непосредственным подчинением облисполкому. Утверждена расширенная черта города с включением в нее селений Вятчининой, Мякоткиной, Медянкиной и земельного участка центрального углежжения. </a:t>
            </a:r>
          </a:p>
          <a:p>
            <a:pPr algn="just"/>
            <a:r>
              <a:rPr lang="ru-RU" sz="1300" smtClean="0">
                <a:solidFill>
                  <a:srgbClr val="000000"/>
                </a:solidFill>
                <a:effectLst/>
                <a:latin typeface="Times New Roman" pitchFamily="18" charset="0"/>
                <a:cs typeface="Times New Roman" pitchFamily="18" charset="0"/>
              </a:rPr>
              <a:t>В 1930-ые годы город неоднократно менял свое название. </a:t>
            </a:r>
          </a:p>
          <a:p>
            <a:pPr algn="just"/>
            <a:r>
              <a:rPr lang="ru-RU" sz="1300" smtClean="0">
                <a:solidFill>
                  <a:srgbClr val="000000"/>
                </a:solidFill>
                <a:effectLst/>
                <a:latin typeface="Times New Roman" pitchFamily="18" charset="0"/>
                <a:cs typeface="Times New Roman" pitchFamily="18" charset="0"/>
              </a:rPr>
              <a:t>19 января 1934 года Постановлением № 6809 Малого Президиума Уральского областного исполнительного комитета город Надеждинск был переименован в город Кабаковск. </a:t>
            </a:r>
          </a:p>
          <a:p>
            <a:pPr algn="just"/>
            <a:r>
              <a:rPr lang="ru-RU" sz="1300" smtClean="0">
                <a:solidFill>
                  <a:srgbClr val="000000"/>
                </a:solidFill>
                <a:effectLst/>
                <a:latin typeface="Times New Roman" pitchFamily="18" charset="0"/>
                <a:cs typeface="Times New Roman" pitchFamily="18" charset="0"/>
              </a:rPr>
              <a:t>7 июня 1939 года Указом Президиума Верховного Совета СССР город Надеждинск был переименован в город Серов в честь легендарного летчика - Героя Советского Союза Анатолия Константиновича Серова. </a:t>
            </a:r>
          </a:p>
          <a:p>
            <a:pPr algn="just"/>
            <a:r>
              <a:rPr lang="ru-RU" sz="1300" smtClean="0">
                <a:solidFill>
                  <a:srgbClr val="000000"/>
                </a:solidFill>
                <a:effectLst/>
                <a:latin typeface="Times New Roman" pitchFamily="18" charset="0"/>
                <a:cs typeface="Times New Roman" pitchFamily="18" charset="0"/>
              </a:rPr>
              <a:t>В границах муниципального образования Серовсикй городской округ находятся населенные пункты: город Серов, поселок Марсяты, деревня Петрова, поселок Кардон, поселок Ларьковка, село Андриановичи, поселок Межевая, поселок Красный Яр, поселок Мирный, поселок Еловка Новая, поселок Подгарничный, поселок Лесоразработки, поселок Танковичи, деревня Масловка, деревня Еловка, поселок Ключевой, село Филькино, поселок Черноярский, поселок Урай, поселок Нижняя Пристань, поселок при железнодорожной станции Поспелково, поселок Старое Морозково, поселок Морозково, поселок при железнодорожной станции Морозково, поселок Красноярка, поселок Поперечный, поселок Вагранская, деревня Морозково, деревня Поспелкова, деревня Семенова, деревня Магина, поселок Красноглинный, деревня Еловый Падун, поселок Сотрино, поселок Новое Сотрино, поселок Первомайский, поселок Боровой. </a:t>
            </a:r>
          </a:p>
          <a:p>
            <a:pPr algn="just"/>
            <a:r>
              <a:rPr lang="ru-RU" sz="1300" smtClean="0">
                <a:solidFill>
                  <a:srgbClr val="000000"/>
                </a:solidFill>
                <a:effectLst/>
                <a:latin typeface="Times New Roman" pitchFamily="18" charset="0"/>
                <a:cs typeface="Times New Roman" pitchFamily="18" charset="0"/>
              </a:rPr>
              <a:t>Административным центром Серовского городского округа является город Серов. Он находится на восточном склоне Уральских гор, в долине реки Каква и расположен на расстоянии 338 км. от областного центра г.Екатеринбург и на расстоянии 2050 км. от г.Москвы. Общая площадь города Серова в пределах городской черты - 9399 га. Город Серов является крупным железнодорожным узлом, образованный пересечением двух меридиальных железнодорожных магистралей Екатеринбург-Серов-Ивдель-Приобье, Серов-Алапаевск-Егоршино-Богданович-Челябинск. В 30 км к северу от города Серова находится город Краснотурьинск, в 50 км к югу - город Новая Ляля. </a:t>
            </a:r>
          </a:p>
          <a:p>
            <a:pPr algn="just"/>
            <a:r>
              <a:rPr lang="ru-RU" sz="1300" smtClean="0">
                <a:solidFill>
                  <a:srgbClr val="000000"/>
                </a:solidFill>
                <a:effectLst/>
                <a:latin typeface="Times New Roman" pitchFamily="18" charset="0"/>
                <a:cs typeface="Times New Roman" pitchFamily="18" charset="0"/>
              </a:rPr>
              <a:t>Основной водной артерией является река Сосьва, в которую впадают реки Лангур, Волчанка, Турья, Каква, Красноярка и ряд других небольших по размеру рек и ручьев. Вся система рек и речек входит в бассейн р.Тавды. Самым крупным притоком р.Сосьва является р.Каква, которая берет начало с Уральского хребта. </a:t>
            </a:r>
          </a:p>
          <a:p>
            <a:pPr algn="just"/>
            <a:r>
              <a:rPr lang="ru-RU" sz="1300" smtClean="0">
                <a:solidFill>
                  <a:srgbClr val="000000"/>
                </a:solidFill>
                <a:effectLst/>
                <a:latin typeface="Times New Roman" pitchFamily="18" charset="0"/>
                <a:cs typeface="Times New Roman" pitchFamily="18" charset="0"/>
              </a:rPr>
              <a:t>Серов является чем-то вроде перевала между Средним и Северным Уралом, и не случайно он назван северными воротами Урала. </a:t>
            </a:r>
          </a:p>
          <a:p>
            <a:pPr algn="just"/>
            <a:endParaRPr lang="ru-RU" sz="1300" smtClean="0">
              <a:solidFill>
                <a:srgbClr val="000000"/>
              </a:solidFill>
              <a:effectLst/>
              <a:latin typeface="Times New Roman" pitchFamily="18" charset="0"/>
              <a:cs typeface="Times New Roman" pitchFamily="18" charset="0"/>
            </a:endParaRPr>
          </a:p>
        </p:txBody>
      </p:sp>
      <p:sp>
        <p:nvSpPr>
          <p:cNvPr id="5" name="Прямоугольник 4"/>
          <p:cNvSpPr/>
          <p:nvPr/>
        </p:nvSpPr>
        <p:spPr>
          <a:xfrm rot="16200000">
            <a:off x="-4749729" y="4768333"/>
            <a:ext cx="9906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b="1" dirty="0">
                <a:ln w="12700">
                  <a:solidFill>
                    <a:schemeClr val="tx2">
                      <a:satMod val="155000"/>
                    </a:schemeClr>
                  </a:solidFill>
                  <a:prstDash val="solid"/>
                </a:ln>
                <a:solidFill>
                  <a:schemeClr val="tx1"/>
                </a:solidFill>
                <a:latin typeface="Times New Roman" pitchFamily="18" charset="0"/>
                <a:cs typeface="Times New Roman" pitchFamily="18" charset="0"/>
              </a:rPr>
              <a:t>Описание административно-территориального деления</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Рисунок 12" descr="untitled-2.png"/>
          <p:cNvPicPr>
            <a:picLocks noChangeAspect="1"/>
          </p:cNvPicPr>
          <p:nvPr/>
        </p:nvPicPr>
        <p:blipFill>
          <a:blip r:embed="rId2"/>
          <a:srcRect/>
          <a:stretch>
            <a:fillRect/>
          </a:stretch>
        </p:blipFill>
        <p:spPr bwMode="auto">
          <a:xfrm>
            <a:off x="3462338" y="0"/>
            <a:ext cx="1938337" cy="2187575"/>
          </a:xfrm>
          <a:prstGeom prst="rect">
            <a:avLst/>
          </a:prstGeom>
          <a:noFill/>
          <a:ln w="9525">
            <a:noFill/>
            <a:miter lim="800000"/>
            <a:headEnd/>
            <a:tailEnd/>
          </a:ln>
        </p:spPr>
      </p:pic>
      <p:sp>
        <p:nvSpPr>
          <p:cNvPr id="4" name="Заголовок 1"/>
          <p:cNvSpPr txBox="1">
            <a:spLocks/>
          </p:cNvSpPr>
          <p:nvPr/>
        </p:nvSpPr>
        <p:spPr bwMode="auto">
          <a:xfrm rot="16200000">
            <a:off x="-4761706" y="4761706"/>
            <a:ext cx="9906000" cy="38258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76958" y="2338917"/>
            <a:ext cx="6581042"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37 881 308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593725" y="2998788"/>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01" name="TextBox 6"/>
          <p:cNvSpPr txBox="1">
            <a:spLocks noChangeArrowheads="1"/>
          </p:cNvSpPr>
          <p:nvPr/>
        </p:nvSpPr>
        <p:spPr bwMode="auto">
          <a:xfrm>
            <a:off x="422275" y="3178175"/>
            <a:ext cx="6330950" cy="755650"/>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2016 году</a:t>
            </a:r>
          </a:p>
        </p:txBody>
      </p:sp>
      <p:sp>
        <p:nvSpPr>
          <p:cNvPr id="55302" name="Прямоугольник 7"/>
          <p:cNvSpPr>
            <a:spLocks noChangeArrowheads="1"/>
          </p:cNvSpPr>
          <p:nvPr/>
        </p:nvSpPr>
        <p:spPr bwMode="auto">
          <a:xfrm>
            <a:off x="508000" y="4141788"/>
            <a:ext cx="6251575" cy="6269037"/>
          </a:xfrm>
          <a:prstGeom prst="rect">
            <a:avLst/>
          </a:prstGeom>
          <a:noFill/>
          <a:ln w="9525">
            <a:noFill/>
            <a:miter lim="800000"/>
            <a:headEnd/>
            <a:tailEnd/>
          </a:ln>
        </p:spPr>
        <p:txBody>
          <a:bodyPr>
            <a:spAutoFit/>
          </a:bodyPr>
          <a:lstStyle/>
          <a:p>
            <a:pPr algn="just"/>
            <a:r>
              <a:rPr lang="ru-RU" sz="1400"/>
              <a:t> </a:t>
            </a:r>
            <a:r>
              <a:rPr lang="ru-RU" sz="1400">
                <a:solidFill>
                  <a:srgbClr val="000000"/>
                </a:solidFill>
              </a:rPr>
              <a:t>2 767 590 руб.  -  «Обеспечение безопасности жизнедеятельности населения Серовского городского округа» </a:t>
            </a:r>
          </a:p>
          <a:p>
            <a:pPr algn="just"/>
            <a:r>
              <a:rPr lang="ru-RU" sz="1400">
                <a:solidFill>
                  <a:srgbClr val="000000"/>
                </a:solidFill>
              </a:rPr>
              <a:t>4 239 900 руб. -   «Обеспечение первичных мер пожарной безопасности на территории Серовского городского округа» </a:t>
            </a:r>
          </a:p>
          <a:p>
            <a:pPr algn="just"/>
            <a:r>
              <a:rPr lang="ru-RU" sz="1400">
                <a:solidFill>
                  <a:srgbClr val="000000"/>
                </a:solidFill>
              </a:rPr>
              <a:t>1 134 000 руб. – «Профилактика экстремизма и терроризма на территории Серовского городского округа» </a:t>
            </a:r>
          </a:p>
          <a:p>
            <a:pPr algn="just"/>
            <a:r>
              <a:rPr lang="ru-RU" sz="1400">
                <a:solidFill>
                  <a:srgbClr val="000000"/>
                </a:solidFill>
              </a:rPr>
              <a:t>29 223 818 руб. -  «Обеспечение реализации Муниципальной программы "Обеспечение безопасности жизнедеятельности населения Серовского городского округа» </a:t>
            </a:r>
          </a:p>
          <a:p>
            <a:pPr algn="just"/>
            <a:r>
              <a:rPr lang="ru-RU" sz="1400">
                <a:solidFill>
                  <a:srgbClr val="000000"/>
                </a:solidFill>
              </a:rPr>
              <a:t>516 000 руб. -  «Обеспечение функционирования аппаратно-программного комплекса "Безопасный город»</a:t>
            </a:r>
            <a:r>
              <a:rPr lang="ru-RU" sz="1600"/>
              <a:t> </a:t>
            </a:r>
          </a:p>
          <a:p>
            <a:endParaRPr lang="ru-RU" sz="1600">
              <a:solidFill>
                <a:srgbClr val="000000"/>
              </a:solidFill>
            </a:endParaRPr>
          </a:p>
          <a:p>
            <a:pPr algn="just"/>
            <a:r>
              <a:rPr lang="ru-RU" sz="1400">
                <a:solidFill>
                  <a:srgbClr val="000000"/>
                </a:solidFill>
              </a:rPr>
              <a:t>В результате реализации мероприятий муниципальной программы планируется:</a:t>
            </a:r>
          </a:p>
          <a:p>
            <a:pPr algn="just"/>
            <a:r>
              <a:rPr lang="ru-RU" sz="1400">
                <a:solidFill>
                  <a:srgbClr val="000000"/>
                </a:solidFill>
              </a:rPr>
              <a:t>- обеспечить первичные меры пожарной безопасности на территории Серовского городского округа;</a:t>
            </a:r>
          </a:p>
          <a:p>
            <a:pPr algn="just"/>
            <a:r>
              <a:rPr lang="ru-RU" sz="1400">
                <a:solidFill>
                  <a:srgbClr val="000000"/>
                </a:solidFill>
              </a:rPr>
              <a:t>-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 надежности защиты населения, готовности сил и средств к проведению аварийно-спасательных и других неотложных работ в случаях возникновения чрезвычайных ситуаций природного и техногенного характера;</a:t>
            </a:r>
          </a:p>
          <a:p>
            <a:pPr algn="just"/>
            <a:r>
              <a:rPr lang="ru-RU" sz="1400">
                <a:solidFill>
                  <a:srgbClr val="000000"/>
                </a:solidFill>
              </a:rPr>
              <a:t>- проводить профилактику экстремизма и терроризма, обеспечивать общественно-политическую стабильность на территории Серовского городского округа.</a:t>
            </a:r>
          </a:p>
          <a:p>
            <a:pPr algn="just"/>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55303" name="Рисунок 9" descr="_1_~1.JPG"/>
          <p:cNvPicPr>
            <a:picLocks noChangeAspect="1"/>
          </p:cNvPicPr>
          <p:nvPr/>
        </p:nvPicPr>
        <p:blipFill>
          <a:blip r:embed="rId3"/>
          <a:srcRect/>
          <a:stretch>
            <a:fillRect/>
          </a:stretch>
        </p:blipFill>
        <p:spPr bwMode="auto">
          <a:xfrm>
            <a:off x="382588" y="0"/>
            <a:ext cx="1565275" cy="2178050"/>
          </a:xfrm>
          <a:prstGeom prst="rect">
            <a:avLst/>
          </a:prstGeom>
          <a:noFill/>
          <a:ln w="9525">
            <a:noFill/>
            <a:miter lim="800000"/>
            <a:headEnd/>
            <a:tailEnd/>
          </a:ln>
        </p:spPr>
      </p:pic>
      <p:pic>
        <p:nvPicPr>
          <p:cNvPr id="55304" name="Рисунок 10" descr="pozhar.jpg"/>
          <p:cNvPicPr>
            <a:picLocks noChangeAspect="1"/>
          </p:cNvPicPr>
          <p:nvPr/>
        </p:nvPicPr>
        <p:blipFill>
          <a:blip r:embed="rId4"/>
          <a:srcRect/>
          <a:stretch>
            <a:fillRect/>
          </a:stretch>
        </p:blipFill>
        <p:spPr bwMode="auto">
          <a:xfrm>
            <a:off x="1944688" y="0"/>
            <a:ext cx="1527175" cy="2173288"/>
          </a:xfrm>
          <a:prstGeom prst="rect">
            <a:avLst/>
          </a:prstGeom>
          <a:noFill/>
          <a:ln w="9525">
            <a:noFill/>
            <a:miter lim="800000"/>
            <a:headEnd/>
            <a:tailEnd/>
          </a:ln>
        </p:spPr>
      </p:pic>
      <p:pic>
        <p:nvPicPr>
          <p:cNvPr id="55305" name="Рисунок 11" descr="e1888219f32c4ee8f3115ac04f731750.png"/>
          <p:cNvPicPr>
            <a:picLocks noChangeAspect="1"/>
          </p:cNvPicPr>
          <p:nvPr/>
        </p:nvPicPr>
        <p:blipFill>
          <a:blip r:embed="rId5"/>
          <a:srcRect/>
          <a:stretch>
            <a:fillRect/>
          </a:stretch>
        </p:blipFill>
        <p:spPr bwMode="auto">
          <a:xfrm>
            <a:off x="5334000" y="0"/>
            <a:ext cx="1524000" cy="2160588"/>
          </a:xfrm>
          <a:prstGeom prst="rect">
            <a:avLst/>
          </a:prstGeom>
          <a:noFill/>
          <a:ln w="9525">
            <a:noFill/>
            <a:miter lim="800000"/>
            <a:headEnd/>
            <a:tailEnd/>
          </a:ln>
        </p:spPr>
      </p:pic>
      <p:cxnSp>
        <p:nvCxnSpPr>
          <p:cNvPr id="14" name="Прямая соединительная линия 13"/>
          <p:cNvCxnSpPr/>
          <p:nvPr/>
        </p:nvCxnSpPr>
        <p:spPr>
          <a:xfrm>
            <a:off x="573088" y="6727825"/>
            <a:ext cx="60674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0" y="677863"/>
          <a:ext cx="6372225" cy="9410700"/>
        </p:xfrm>
        <a:graphic>
          <a:graphicData uri="http://schemas.openxmlformats.org/drawingml/2006/table">
            <a:tbl>
              <a:tblPr/>
              <a:tblGrid>
                <a:gridCol w="4799013"/>
                <a:gridCol w="984250"/>
                <a:gridCol w="588962"/>
              </a:tblGrid>
              <a:tr h="815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Оснащенность сотрудников муниципальных учреждений средствами индивидуальной защиты</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Оснащенность оперативной группы при возникновении чрезвычайной ситуации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обращений граждан, принятых дежурной службой ЕДДС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Охват населения системой оповещения населения об опасностях возникающих при угрозах возникновения или возникновении чрезвычайных ситуациях природного и техногенного характера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Обеспеченность добровольных пожарных дружин по основным видам средств: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боевая одежда;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пожарно-техническое имущество</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исправных источников противопожарного водоснабжения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Исправное техническое состояние электрозвуковых сирен в сельских населенных пунктах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количества пожаров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пожаров</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гибели и травматизма на пожарах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гибели / травм</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15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суммы материального ущерба от пожаров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860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Средняя площадь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Среднее время на ликвидацию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минут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Среднее количество техники, задействованной на тушение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единиц</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Увеличение числа субъектов, вовлеченных в профилактику пожарной безопасности на территории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населения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50 950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Оценка и прогноз общественно-политических, социально-экономических и иных процессов, происходящих на территории Серовского городского округа и оказывающих влияние на ситуацию в сфере обострения межнациональных, межрелигиозных и политических отношений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проявлений экстремизма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Недопущение проявления различных элементов экстремистской и террористической направленности на объектах Серовского городского округа, выработка скоординированных мероприятий по профилактике  экстремизма и терроризма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заседаний комиссий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МКПЭ,</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АТК</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093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Уменьшение случаев агрессивного поведения среди жителей округа, недопущение    проявлений   экстремизма  и    негативного отношения к лицам других национальностей и религиозных конфессий. Формирование у населения внутренней потребности   толерантных взаимоотношений между людьми различных национальностей, вероисповеданий и политических предпочтений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мероприятий, направленных на профилактику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Увеличение числа субъектов, вовлеченных в профилактику экстремизма и терроризма на территории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населения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32500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bl>
          </a:graphicData>
        </a:graphic>
      </p:graphicFrame>
      <p:sp>
        <p:nvSpPr>
          <p:cNvPr id="4" name="Заголовок 1"/>
          <p:cNvSpPr txBox="1">
            <a:spLocks/>
          </p:cNvSpPr>
          <p:nvPr/>
        </p:nvSpPr>
        <p:spPr bwMode="auto">
          <a:xfrm rot="5400000">
            <a:off x="1643063" y="4691062"/>
            <a:ext cx="9906000" cy="52387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Обеспечение безопасности жизнедеятельности населения и территории</a:t>
            </a:r>
            <a:endParaRPr lang="ru-RU" sz="2000" b="1" dirty="0">
              <a:solidFill>
                <a:schemeClr val="tx1"/>
              </a:solidFill>
              <a:latin typeface="Times New Roman" pitchFamily="18" charset="0"/>
              <a:cs typeface="Times New Roman" pitchFamily="18" charset="0"/>
            </a:endParaRPr>
          </a:p>
        </p:txBody>
      </p:sp>
      <p:sp>
        <p:nvSpPr>
          <p:cNvPr id="56404" name="TextBox 6"/>
          <p:cNvSpPr txBox="1">
            <a:spLocks noChangeArrowheads="1"/>
          </p:cNvSpPr>
          <p:nvPr/>
        </p:nvSpPr>
        <p:spPr bwMode="auto">
          <a:xfrm>
            <a:off x="285750" y="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отдельные 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61706" y="4761706"/>
            <a:ext cx="9906000" cy="38258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a:t>
            </a:r>
          </a:p>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a:p>
            <a:pPr eaLnBrk="0" hangingPunct="0">
              <a:defRPr/>
            </a:pPr>
            <a:endParaRPr lang="ru-RU" b="1" dirty="0">
              <a:solidFill>
                <a:schemeClr val="tx1"/>
              </a:solidFill>
              <a:latin typeface="Times New Roman" pitchFamily="18" charset="0"/>
              <a:cs typeface="Times New Roman" pitchFamily="18" charset="0"/>
            </a:endParaRPr>
          </a:p>
        </p:txBody>
      </p:sp>
      <p:sp>
        <p:nvSpPr>
          <p:cNvPr id="5" name="Rectangle 2"/>
          <p:cNvSpPr>
            <a:spLocks noChangeArrowheads="1"/>
          </p:cNvSpPr>
          <p:nvPr/>
        </p:nvSpPr>
        <p:spPr bwMode="auto">
          <a:xfrm>
            <a:off x="487363" y="879475"/>
            <a:ext cx="6199187" cy="7845425"/>
          </a:xfrm>
          <a:prstGeom prst="rect">
            <a:avLst/>
          </a:prstGeom>
          <a:noFill/>
          <a:ln w="9525">
            <a:noFill/>
            <a:miter lim="800000"/>
            <a:headEnd/>
            <a:tailEnd/>
          </a:ln>
          <a:effectLst/>
        </p:spPr>
        <p:txBody>
          <a:bodyPr anchor="ctr">
            <a:spAutoFit/>
          </a:bodyPr>
          <a:lstStyle/>
          <a:p>
            <a:pPr indent="457200">
              <a:defRPr/>
            </a:pPr>
            <a:endParaRPr lang="ru-RU" sz="1100" b="1" dirty="0">
              <a:solidFill>
                <a:srgbClr val="000000"/>
              </a:solidFill>
              <a:ea typeface="Times New Roman" pitchFamily="18" charset="0"/>
              <a:cs typeface="Times New Roman" pitchFamily="18" charset="0"/>
            </a:endParaRPr>
          </a:p>
          <a:p>
            <a:pPr algn="just">
              <a:defRPr/>
            </a:pPr>
            <a:r>
              <a:rPr lang="ru-RU" sz="1200" dirty="0">
                <a:solidFill>
                  <a:srgbClr val="000000"/>
                </a:solidFill>
              </a:rPr>
              <a:t>1) предупреждение возникновения и развития чрезвычайных ситуаций на территории Серовского городского округа (реализация мероприятий по укреплению радиационной, химической, медико-биологической, взрывной);</a:t>
            </a:r>
          </a:p>
          <a:p>
            <a:pPr algn="just">
              <a:defRPr/>
            </a:pPr>
            <a:r>
              <a:rPr lang="ru-RU" sz="1200" dirty="0">
                <a:solidFill>
                  <a:srgbClr val="000000"/>
                </a:solidFill>
              </a:rPr>
              <a:t>2) повышение готовности органов управления, сил и средств городского звена Свердловской областной подсистемы единой государственной системы предупреждения и ликвидации чрезвычайных ситуаций и оперативности их реагирования на угрозы возникновения чрезвычайных ситуаций и ликвидации последствий чрезвычайных ситуаций;</a:t>
            </a:r>
          </a:p>
          <a:p>
            <a:pPr algn="just">
              <a:defRPr/>
            </a:pPr>
            <a:r>
              <a:rPr lang="ru-RU" sz="1200" dirty="0">
                <a:solidFill>
                  <a:srgbClr val="000000"/>
                </a:solidFill>
              </a:rPr>
              <a:t>3) обучение населения действиям в условиях угрозы возникновения чрезвычайных ситуаций и в чрезвычайных ситуациях природного и техногенного характера.</a:t>
            </a:r>
          </a:p>
          <a:p>
            <a:pPr algn="just">
              <a:defRPr/>
            </a:pPr>
            <a:r>
              <a:rPr lang="ru-RU" sz="1200" dirty="0">
                <a:solidFill>
                  <a:srgbClr val="000000"/>
                </a:solidFill>
              </a:rPr>
              <a:t>4) организация оповещения населения об опасностях, возникающих при угрозах возникновения или возникновении чрезвычайных ситуациях природного и техногенного характера на территории Серовского городского округа.</a:t>
            </a:r>
          </a:p>
          <a:p>
            <a:pPr algn="just">
              <a:defRPr/>
            </a:pPr>
            <a:r>
              <a:rPr lang="ru-RU" sz="1200" dirty="0">
                <a:solidFill>
                  <a:srgbClr val="000000"/>
                </a:solidFill>
              </a:rPr>
              <a:t>5) создание условий для организации добровольной пожарной охраны;</a:t>
            </a:r>
          </a:p>
          <a:p>
            <a:pPr algn="just">
              <a:defRPr/>
            </a:pPr>
            <a:r>
              <a:rPr lang="ru-RU" sz="1200" dirty="0">
                <a:solidFill>
                  <a:srgbClr val="000000"/>
                </a:solidFill>
              </a:rPr>
              <a:t>6) создание в целях пожаротушения условий для забора в любое время года воды из источников наружного водоснабжения;</a:t>
            </a:r>
          </a:p>
          <a:p>
            <a:pPr algn="just">
              <a:defRPr/>
            </a:pPr>
            <a:r>
              <a:rPr lang="ru-RU" sz="1200" dirty="0">
                <a:solidFill>
                  <a:srgbClr val="000000"/>
                </a:solidFill>
              </a:rPr>
              <a:t>7) принятие мер по локализации пожара и спасению людей и имущества до прибытия подразделений противопожарной службы;</a:t>
            </a:r>
          </a:p>
          <a:p>
            <a:pPr algn="just">
              <a:defRPr/>
            </a:pPr>
            <a:r>
              <a:rPr lang="ru-RU" sz="1200" dirty="0">
                <a:solidFill>
                  <a:srgbClr val="000000"/>
                </a:solidFill>
              </a:rPr>
              <a:t>8) оказание содействия органам государственной власти субъекта Российской Федерации в информировании населения о мерах пожарной безопасности.</a:t>
            </a:r>
          </a:p>
          <a:p>
            <a:pPr algn="just">
              <a:defRPr/>
            </a:pPr>
            <a:r>
              <a:rPr lang="ru-RU" sz="1200" dirty="0">
                <a:solidFill>
                  <a:srgbClr val="000000"/>
                </a:solidFill>
              </a:rPr>
              <a:t>9) организация мониторинга общественно-политических, социально-экономических и иных процессов, оказывающих влияние на ситуацию в сфере профилактики  экстремизма и  терроризма;</a:t>
            </a:r>
          </a:p>
          <a:p>
            <a:pPr algn="just">
              <a:defRPr/>
            </a:pPr>
            <a:r>
              <a:rPr lang="ru-RU" sz="1200" dirty="0">
                <a:solidFill>
                  <a:srgbClr val="000000"/>
                </a:solidFill>
              </a:rPr>
              <a:t>10) организация взаимодействия органов местного самоуправления, территориальных органов федеральных органов исполнительной власти на территории Серовского городского округа, направленного на предупреждение, выявление и последующее устранение причин и условий, способствующих осуществлению террористической и экстремистской деятельности;</a:t>
            </a:r>
          </a:p>
          <a:p>
            <a:pPr algn="just">
              <a:defRPr/>
            </a:pPr>
            <a:r>
              <a:rPr lang="ru-RU" sz="1200" dirty="0">
                <a:solidFill>
                  <a:srgbClr val="000000"/>
                </a:solidFill>
              </a:rPr>
              <a:t>11) организация мероприятий по профилактике  экстремизма и терроризма в сферах межнациональных и межрелигиозных отношений, образования, культуры, физической культуры, спорта, в социальной, молодежной и информационной политике;</a:t>
            </a:r>
          </a:p>
          <a:p>
            <a:pPr algn="just">
              <a:defRPr/>
            </a:pPr>
            <a:r>
              <a:rPr lang="ru-RU" sz="1200" dirty="0">
                <a:solidFill>
                  <a:srgbClr val="000000"/>
                </a:solidFill>
              </a:rPr>
              <a:t>12) организация взаимодействия с политическими партиями, национальными, религиозными, профсоюзными, ветеранскими и иными общественными объединениями, действующими на территории Серовского городского округа, для профилактики терроризма и экстремизма.</a:t>
            </a:r>
            <a:r>
              <a:rPr lang="ru-RU" sz="1200" dirty="0"/>
              <a:t> </a:t>
            </a:r>
          </a:p>
          <a:p>
            <a:pPr algn="just">
              <a:defRPr/>
            </a:pPr>
            <a:r>
              <a:rPr lang="ru-RU" sz="1200" dirty="0">
                <a:solidFill>
                  <a:srgbClr val="000000"/>
                </a:solidFill>
              </a:rPr>
              <a:t>13) организация и осуществление транспортного обслуживания должностных лиц в случаях, установленных нормативными актами  органов местного самоуправления Серовского городского округа;</a:t>
            </a:r>
          </a:p>
          <a:p>
            <a:pPr algn="just">
              <a:defRPr/>
            </a:pPr>
            <a:r>
              <a:rPr lang="ru-RU" sz="1200" dirty="0">
                <a:solidFill>
                  <a:srgbClr val="000000"/>
                </a:solidFill>
              </a:rPr>
              <a:t>14) защита населения и территорий от чрезвычайных ситуаций природного и техногенного характера (за исключением обеспечения безопасности на водных объектах)</a:t>
            </a:r>
          </a:p>
        </p:txBody>
      </p:sp>
      <p:sp>
        <p:nvSpPr>
          <p:cNvPr id="57347" name="Прямоугольник 5"/>
          <p:cNvSpPr>
            <a:spLocks noChangeArrowheads="1"/>
          </p:cNvSpPr>
          <p:nvPr/>
        </p:nvSpPr>
        <p:spPr bwMode="auto">
          <a:xfrm>
            <a:off x="487363" y="255588"/>
            <a:ext cx="6272212" cy="646112"/>
          </a:xfrm>
          <a:prstGeom prst="rect">
            <a:avLst/>
          </a:prstGeom>
          <a:noFill/>
          <a:ln w="9525">
            <a:noFill/>
            <a:miter lim="800000"/>
            <a:headEnd/>
            <a:tailEnd/>
          </a:ln>
        </p:spPr>
        <p:txBody>
          <a:bodyPr>
            <a:spAutoFit/>
          </a:bodyPr>
          <a:lstStyle/>
          <a:p>
            <a:pPr indent="457200" algn="ctr"/>
            <a:r>
              <a:rPr lang="ru-RU" b="1">
                <a:solidFill>
                  <a:srgbClr val="000000"/>
                </a:solidFill>
                <a:cs typeface="Times New Roman" pitchFamily="18" charset="0"/>
              </a:rPr>
              <a:t>Достижение указанных целей обеспечит решение следующих задач  муниципальной программы: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10" descr="417089t81hb349.jpg"/>
          <p:cNvPicPr>
            <a:picLocks noChangeAspect="1"/>
          </p:cNvPicPr>
          <p:nvPr/>
        </p:nvPicPr>
        <p:blipFill>
          <a:blip r:embed="rId2"/>
          <a:srcRect/>
          <a:stretch>
            <a:fillRect/>
          </a:stretch>
        </p:blipFill>
        <p:spPr bwMode="auto">
          <a:xfrm>
            <a:off x="4445000" y="0"/>
            <a:ext cx="2116138" cy="2503488"/>
          </a:xfrm>
          <a:prstGeom prst="rect">
            <a:avLst/>
          </a:prstGeom>
          <a:noFill/>
          <a:ln w="9525">
            <a:noFill/>
            <a:miter lim="800000"/>
            <a:headEnd/>
            <a:tailEnd/>
          </a:ln>
        </p:spPr>
      </p:pic>
      <p:pic>
        <p:nvPicPr>
          <p:cNvPr id="58370" name="Рисунок 11" descr="1379822470_patriot.jpg"/>
          <p:cNvPicPr>
            <a:picLocks noChangeAspect="1"/>
          </p:cNvPicPr>
          <p:nvPr/>
        </p:nvPicPr>
        <p:blipFill>
          <a:blip r:embed="rId3"/>
          <a:srcRect/>
          <a:stretch>
            <a:fillRect/>
          </a:stretch>
        </p:blipFill>
        <p:spPr bwMode="auto">
          <a:xfrm>
            <a:off x="2103438" y="0"/>
            <a:ext cx="2341562" cy="2490788"/>
          </a:xfrm>
          <a:prstGeom prst="rect">
            <a:avLst/>
          </a:prstGeom>
          <a:noFill/>
          <a:ln w="9525">
            <a:noFill/>
            <a:miter lim="800000"/>
            <a:headEnd/>
            <a:tailEnd/>
          </a:ln>
        </p:spPr>
      </p:pic>
      <p:sp>
        <p:nvSpPr>
          <p:cNvPr id="4" name="Заголовок 1"/>
          <p:cNvSpPr txBox="1">
            <a:spLocks/>
          </p:cNvSpPr>
          <p:nvPr/>
        </p:nvSpPr>
        <p:spPr bwMode="auto">
          <a:xfrm rot="5400000">
            <a:off x="1676400" y="4724400"/>
            <a:ext cx="9906000" cy="457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sp>
        <p:nvSpPr>
          <p:cNvPr id="3" name="Прямоугольник 2"/>
          <p:cNvSpPr/>
          <p:nvPr/>
        </p:nvSpPr>
        <p:spPr>
          <a:xfrm>
            <a:off x="0" y="2903008"/>
            <a:ext cx="6581042"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48 483 271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5" name="Прямая соединительная линия 4"/>
          <p:cNvCxnSpPr/>
          <p:nvPr/>
        </p:nvCxnSpPr>
        <p:spPr>
          <a:xfrm>
            <a:off x="361950" y="3714750"/>
            <a:ext cx="58435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8374" name="TextBox 5"/>
          <p:cNvSpPr txBox="1">
            <a:spLocks noChangeArrowheads="1"/>
          </p:cNvSpPr>
          <p:nvPr/>
        </p:nvSpPr>
        <p:spPr bwMode="auto">
          <a:xfrm>
            <a:off x="112713" y="4003675"/>
            <a:ext cx="6329362"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58375" name="Прямоугольник 6"/>
          <p:cNvSpPr>
            <a:spLocks noChangeArrowheads="1"/>
          </p:cNvSpPr>
          <p:nvPr/>
        </p:nvSpPr>
        <p:spPr bwMode="auto">
          <a:xfrm>
            <a:off x="138113" y="5029200"/>
            <a:ext cx="6257925" cy="3538538"/>
          </a:xfrm>
          <a:prstGeom prst="rect">
            <a:avLst/>
          </a:prstGeom>
          <a:noFill/>
          <a:ln w="9525">
            <a:noFill/>
            <a:miter lim="800000"/>
            <a:headEnd/>
            <a:tailEnd/>
          </a:ln>
        </p:spPr>
        <p:txBody>
          <a:bodyPr>
            <a:spAutoFit/>
          </a:bodyPr>
          <a:lstStyle/>
          <a:p>
            <a:pPr algn="just"/>
            <a:r>
              <a:rPr lang="ru-RU" sz="1600">
                <a:solidFill>
                  <a:srgbClr val="000000"/>
                </a:solidFill>
              </a:rPr>
              <a:t>47 190 061 руб. -  «Развитие молодежной политики на территории Серовского городского округа» на 2016 – 2020 годы»</a:t>
            </a:r>
          </a:p>
          <a:p>
            <a:r>
              <a:rPr lang="ru-RU" sz="1600">
                <a:solidFill>
                  <a:srgbClr val="000000"/>
                </a:solidFill>
              </a:rPr>
              <a:t>1 293 210 руб. - «Патриотическое воспитание молодежи на территории Серовского городского округа» на 2016 – 2020 годы</a:t>
            </a:r>
            <a:r>
              <a:rPr lang="ru-RU" sz="1600"/>
              <a:t> </a:t>
            </a:r>
          </a:p>
          <a:p>
            <a:endParaRPr lang="ru-RU" sz="1600"/>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a:t>
            </a:r>
          </a:p>
          <a:p>
            <a:pPr algn="just"/>
            <a:r>
              <a:rPr lang="ru-RU" sz="1600">
                <a:solidFill>
                  <a:srgbClr val="000000"/>
                </a:solidFill>
              </a:rPr>
              <a:t>- создать условия для успешной социализации и эффективной самореализации молодежи, развитие потенциала молодежи и его использование в интересах инновационного развития Серовского городского округа;</a:t>
            </a:r>
          </a:p>
          <a:p>
            <a:pPr algn="just"/>
            <a:r>
              <a:rPr lang="ru-RU" sz="1600">
                <a:solidFill>
                  <a:srgbClr val="000000"/>
                </a:solidFill>
              </a:rPr>
              <a:t>- развить системы патриотического воспитания молодежи Серовского городского округа.</a:t>
            </a:r>
          </a:p>
          <a:p>
            <a:pPr algn="just"/>
            <a:endParaRPr lang="ru-RU" sz="1600">
              <a:solidFill>
                <a:srgbClr val="000000"/>
              </a:solidFill>
            </a:endParaRPr>
          </a:p>
        </p:txBody>
      </p:sp>
      <p:cxnSp>
        <p:nvCxnSpPr>
          <p:cNvPr id="8" name="Прямая соединительная линия 7"/>
          <p:cNvCxnSpPr/>
          <p:nvPr/>
        </p:nvCxnSpPr>
        <p:spPr>
          <a:xfrm>
            <a:off x="258763" y="6405563"/>
            <a:ext cx="60261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8377" name="Рисунок 9" descr="Jocuri-pe-trambulina-pentru-adolescenti.jpg"/>
          <p:cNvPicPr>
            <a:picLocks noChangeAspect="1"/>
          </p:cNvPicPr>
          <p:nvPr/>
        </p:nvPicPr>
        <p:blipFill>
          <a:blip r:embed="rId4"/>
          <a:srcRect/>
          <a:stretch>
            <a:fillRect/>
          </a:stretch>
        </p:blipFill>
        <p:spPr bwMode="auto">
          <a:xfrm>
            <a:off x="0" y="0"/>
            <a:ext cx="2116138" cy="25034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57737" y="4757737"/>
            <a:ext cx="9906000" cy="3905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sp>
        <p:nvSpPr>
          <p:cNvPr id="59394" name="TextBox 4"/>
          <p:cNvSpPr txBox="1">
            <a:spLocks noChangeArrowheads="1"/>
          </p:cNvSpPr>
          <p:nvPr/>
        </p:nvSpPr>
        <p:spPr bwMode="auto">
          <a:xfrm>
            <a:off x="566738" y="16510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6" name="Таблица 5"/>
          <p:cNvGraphicFramePr>
            <a:graphicFrameLocks noGrp="1"/>
          </p:cNvGraphicFramePr>
          <p:nvPr/>
        </p:nvGraphicFramePr>
        <p:xfrm>
          <a:off x="363538" y="977900"/>
          <a:ext cx="6494462" cy="8801100"/>
        </p:xfrm>
        <a:graphic>
          <a:graphicData uri="http://schemas.openxmlformats.org/drawingml/2006/table">
            <a:tbl>
              <a:tblPr/>
              <a:tblGrid>
                <a:gridCol w="5054600"/>
                <a:gridCol w="700087"/>
                <a:gridCol w="739775"/>
              </a:tblGrid>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Наполняемость клубов по месту жительства: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постоянный контингент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 переменный контингент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3</a:t>
                      </a: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7780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just" defTabSz="914400" rtl="0" eaLnBrk="1" fontAlgn="base" latinLnBrk="0" hangingPunct="1">
                        <a:lnSpc>
                          <a:spcPts val="1375"/>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трудоустроенной молодежи в возрасте от 14 до 18 лет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объединений работающей молодежи на предприятиях и в организациях города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Орг./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9</a:t>
                      </a: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1200</a:t>
                      </a: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Мероприятия, направленные на поддержку молодежных инициатив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Мероприятия, направленные на организацию досуга детей и молодежи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подростковых и молодежных объединений;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вовлеченной в программы по развитию молодежного предпринимательства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получившей услуги, направленные на пропаганду здорового образа жизни, профилактику вредных привычек, наркомании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4250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получившей услуги, направленные на воспитание ценностей семьи, поддержку культурных традиций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подведомственных  учреждений, выполнивших муниципальное задание в полном объеме</a:t>
                      </a:r>
                      <a:r>
                        <a:rPr kumimoji="0" lang="ru-RU" sz="1300" b="0" i="0" u="none" strike="noStrike" cap="none" normalizeH="0" baseline="0" smtClean="0">
                          <a:ln>
                            <a:noFill/>
                          </a:ln>
                          <a:solidFill>
                            <a:srgbClr val="000000"/>
                          </a:solidFill>
                          <a:effectLst/>
                          <a:latin typeface="Courier New" pitchFamily="49" charset="0"/>
                          <a:cs typeface="Times New Roman" pitchFamily="18" charset="0"/>
                        </a:rPr>
                        <a:t>   </a:t>
                      </a: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специалистов      учреждений молодежной политики,   повысивших квалификацию в соответствующем году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не мен.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объектов, улучшивших материальную базу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не мен.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молодых граждан в возраст от 14 до 30 лет, участвующих в мероприятиях гражданско-патриотической направленности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участвующих в деятельности патриотических молодежных объединений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допризывного возраста (15-18 лет), участвующих в юнармейских соревнованиях, проходящих подготовку в оборонно-спортивных оздоровительных лагерях, пятидневных учебных сборах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занимающихся техническими и военно-прикладными видами спорта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муниципальных учреждений, улучшивших учебно-материальные условия организации патриотического воспитания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 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молодых граждан, принявших участие в мероприятиях, направленных на гармонизацию межэтнических и межконфессиональных отношений, профилактику экстремизма, укрепление толерантности и историко-культурное воспитание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информационных материалов в средствах массовой информации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38_big.jpg"/>
          <p:cNvPicPr>
            <a:picLocks noChangeAspect="1"/>
          </p:cNvPicPr>
          <p:nvPr/>
        </p:nvPicPr>
        <p:blipFill>
          <a:blip r:embed="rId2"/>
          <a:stretch>
            <a:fillRect/>
          </a:stretch>
        </p:blipFill>
        <p:spPr>
          <a:xfrm>
            <a:off x="0" y="0"/>
            <a:ext cx="2070100" cy="264160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35038" y="2819213"/>
            <a:ext cx="5605096" cy="978045"/>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176 711 455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5" name="Прямая соединительная линия 4"/>
          <p:cNvCxnSpPr/>
          <p:nvPr/>
        </p:nvCxnSpPr>
        <p:spPr>
          <a:xfrm>
            <a:off x="161925" y="3506788"/>
            <a:ext cx="62372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0420" name="TextBox 5"/>
          <p:cNvSpPr txBox="1">
            <a:spLocks noChangeArrowheads="1"/>
          </p:cNvSpPr>
          <p:nvPr/>
        </p:nvSpPr>
        <p:spPr bwMode="auto">
          <a:xfrm>
            <a:off x="0" y="3716338"/>
            <a:ext cx="635000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0421" name="Прямоугольник 8"/>
          <p:cNvSpPr>
            <a:spLocks noChangeArrowheads="1"/>
          </p:cNvSpPr>
          <p:nvPr/>
        </p:nvSpPr>
        <p:spPr bwMode="auto">
          <a:xfrm>
            <a:off x="0" y="4589463"/>
            <a:ext cx="6330950" cy="4524375"/>
          </a:xfrm>
          <a:prstGeom prst="rect">
            <a:avLst/>
          </a:prstGeom>
          <a:noFill/>
          <a:ln w="9525">
            <a:noFill/>
            <a:miter lim="800000"/>
            <a:headEnd/>
            <a:tailEnd/>
          </a:ln>
        </p:spPr>
        <p:txBody>
          <a:bodyPr>
            <a:spAutoFit/>
          </a:bodyPr>
          <a:lstStyle/>
          <a:p>
            <a:pPr algn="just"/>
            <a:r>
              <a:rPr lang="ru-RU" sz="1600">
                <a:solidFill>
                  <a:srgbClr val="000000"/>
                </a:solidFill>
              </a:rPr>
              <a:t>117 072 581 руб. - «Развитие культуры и искусства» </a:t>
            </a:r>
          </a:p>
          <a:p>
            <a:pPr algn="just"/>
            <a:r>
              <a:rPr lang="ru-RU" sz="1600">
                <a:solidFill>
                  <a:srgbClr val="000000"/>
                </a:solidFill>
              </a:rPr>
              <a:t>57 070 324 руб. - «Развитие дополнительного образования в сфере культуры и искусства» </a:t>
            </a:r>
          </a:p>
          <a:p>
            <a:pPr algn="just"/>
            <a:r>
              <a:rPr lang="ru-RU" sz="1600">
                <a:solidFill>
                  <a:srgbClr val="000000"/>
                </a:solidFill>
              </a:rPr>
              <a:t>1 619 550 руб. - «Развитие информационного пространства, обеспечивающего открытость деятельности муниципальных учреждений» </a:t>
            </a:r>
          </a:p>
          <a:p>
            <a:pPr algn="just"/>
            <a:r>
              <a:rPr lang="ru-RU" sz="1600">
                <a:solidFill>
                  <a:srgbClr val="000000"/>
                </a:solidFill>
              </a:rPr>
              <a:t>507  000 руб. - «Укрепление правопорядка  на территории Серовского городского округа» </a:t>
            </a:r>
          </a:p>
          <a:p>
            <a:pPr algn="just"/>
            <a:r>
              <a:rPr lang="ru-RU" sz="1600">
                <a:solidFill>
                  <a:srgbClr val="000000"/>
                </a:solidFill>
              </a:rPr>
              <a:t>442 000 руб. - «О дополнительных мерах по ограничению распространения ВИЧ-инфекции, вакцинопрофилактика инфекционных заболеваний среди населения Серовского городского округа»</a:t>
            </a: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укрепить и развивать местную культуру путем совершенствования механизмов ее поддержки, обеспечивать духовно-нравственное развитие населения Серовского городского округа.</a:t>
            </a:r>
          </a:p>
          <a:p>
            <a:pPr algn="just"/>
            <a:endParaRPr lang="ru-RU" sz="1600">
              <a:solidFill>
                <a:srgbClr val="000000"/>
              </a:solidFill>
            </a:endParaRPr>
          </a:p>
        </p:txBody>
      </p:sp>
      <p:pic>
        <p:nvPicPr>
          <p:cNvPr id="26" name="Picture 21" descr="2"/>
          <p:cNvPicPr>
            <a:picLocks noChangeAspect="1" noChangeArrowheads="1"/>
          </p:cNvPicPr>
          <p:nvPr/>
        </p:nvPicPr>
        <p:blipFill>
          <a:blip r:embed="rId3"/>
          <a:srcRect/>
          <a:stretch>
            <a:fillRect/>
          </a:stretch>
        </p:blipFill>
        <p:spPr bwMode="auto">
          <a:xfrm>
            <a:off x="4173538" y="0"/>
            <a:ext cx="2320925" cy="2641600"/>
          </a:xfrm>
          <a:prstGeom prst="rect">
            <a:avLst/>
          </a:prstGeom>
          <a:ln>
            <a:noFill/>
          </a:ln>
          <a:effectLst>
            <a:outerShdw blurRad="292100" dist="139700" dir="2700000" algn="tl" rotWithShape="0">
              <a:srgbClr val="333333">
                <a:alpha val="65000"/>
              </a:srgbClr>
            </a:outerShdw>
          </a:effectLst>
        </p:spPr>
      </p:pic>
      <p:pic>
        <p:nvPicPr>
          <p:cNvPr id="27" name="Рисунок 26" descr="--2_1_~1.JPG"/>
          <p:cNvPicPr>
            <a:picLocks noChangeAspect="1"/>
          </p:cNvPicPr>
          <p:nvPr/>
        </p:nvPicPr>
        <p:blipFill>
          <a:blip r:embed="rId4"/>
          <a:stretch>
            <a:fillRect/>
          </a:stretch>
        </p:blipFill>
        <p:spPr>
          <a:xfrm>
            <a:off x="2030413" y="0"/>
            <a:ext cx="2182812" cy="2641600"/>
          </a:xfrm>
          <a:prstGeom prst="rect">
            <a:avLst/>
          </a:prstGeom>
          <a:ln>
            <a:noFill/>
          </a:ln>
          <a:effectLst>
            <a:outerShdw blurRad="292100" dist="139700" dir="2700000" algn="tl" rotWithShape="0">
              <a:srgbClr val="333333">
                <a:alpha val="65000"/>
              </a:srgbClr>
            </a:outerShdw>
          </a:effectLst>
        </p:spPr>
      </p:pic>
      <p:sp>
        <p:nvSpPr>
          <p:cNvPr id="7" name="Заголовок 1"/>
          <p:cNvSpPr txBox="1">
            <a:spLocks/>
          </p:cNvSpPr>
          <p:nvPr/>
        </p:nvSpPr>
        <p:spPr bwMode="auto">
          <a:xfrm rot="5400000">
            <a:off x="1662907" y="4710906"/>
            <a:ext cx="9906000" cy="4841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cxnSp>
        <p:nvCxnSpPr>
          <p:cNvPr id="16" name="Прямая соединительная линия 15"/>
          <p:cNvCxnSpPr/>
          <p:nvPr/>
        </p:nvCxnSpPr>
        <p:spPr>
          <a:xfrm>
            <a:off x="215900" y="7718425"/>
            <a:ext cx="6022975"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07975" y="331788"/>
          <a:ext cx="6746875" cy="9825037"/>
        </p:xfrm>
        <a:graphic>
          <a:graphicData uri="http://schemas.openxmlformats.org/drawingml/2006/table">
            <a:tbl>
              <a:tblPr/>
              <a:tblGrid>
                <a:gridCol w="5380038"/>
                <a:gridCol w="649287"/>
                <a:gridCol w="717550"/>
              </a:tblGrid>
              <a:tr h="488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153 650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численности участников культурно-досуговых мероприятий (по сравнению с предыдущим годом)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проведенных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981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клубных формирований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посетителей музея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20 450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Рост ежегодной посещаемости муниципального музея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посещений библиотек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168 135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новых, капитально возобновленных постановок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зрителей на показах спектаклей (театральных постановок)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28 800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количества посещений театрально-концертных мероприятий (по сравнению с предыдущим годом)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Уровень удовлетворенности населения Серовского городского округа качеством и доступностью предоставляемых услуг в сфере культуры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зданий (помещений) муниципальных учреждений культуры, находящихся в удовлетворительном состоянии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17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грантов Губернатора Свердловской области для поддержки значимых для социокультурного развития Свердловской области проектов организаций культур и искусства в сфере театрального, музыкального, хореографического искусства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Соотношение средней заработной платы работников культуры к средней заработной плате по экономике Свердловской области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документов, принятых на учет для формирования, учета, изучения, физического сохранения и безопасности фондов библиотек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3 409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количества библиографических записей в сводном электронном каталоге библиотек Серовского городского округа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8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общедоступных библиотек, обеспечивающих доступ пользователей к информационным ресурсам информационно-телекоммуникационной сети Интернет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обучающихся по дополнительным предпрофессиональным программам в области искусств и дополнительным общеразвивающим программам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1395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детей, посещающих культурно-досуговые учреждения и кружки на постоянной основе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учреждений культуры и дополнительного образования в сфере культуры, имеющих веб-сайты в сети Интернет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сюжетов о культурном развитии муниципального образования, и иной официальной информации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Объем публикаций газетных статей, содержащих информацию о культурном развитии муниципального образования и иной официальной информации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см2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32 596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антитерритористической и антиэкстремистской направленности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по профилактике незаконного оборота наркотиков, ВИЧ, алкоголизма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спортивно-массовых мероприятий, мероприятий по пропаганде ЗОЖ</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направленных на профилактику правонарушений среди несовершеннолетних и молодежи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показов аудио- и видеороликов социальной рекламы по вопросам ВИЧ-инфекции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приобретаемых доз против клещевого энцефалита для лиц старше 60-лет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доз</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530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bl>
          </a:graphicData>
        </a:graphic>
      </p:graphicFrame>
      <p:sp>
        <p:nvSpPr>
          <p:cNvPr id="61563" name="TextBox 3"/>
          <p:cNvSpPr txBox="1">
            <a:spLocks noChangeArrowheads="1"/>
          </p:cNvSpPr>
          <p:nvPr/>
        </p:nvSpPr>
        <p:spPr bwMode="auto">
          <a:xfrm>
            <a:off x="241300" y="0"/>
            <a:ext cx="6616700"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
        <p:nvSpPr>
          <p:cNvPr id="5" name="Заголовок 1"/>
          <p:cNvSpPr txBox="1">
            <a:spLocks/>
          </p:cNvSpPr>
          <p:nvPr/>
        </p:nvSpPr>
        <p:spPr bwMode="auto">
          <a:xfrm rot="16200000">
            <a:off x="-4791075" y="4791075"/>
            <a:ext cx="9906000" cy="3238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Рисунок 16" descr="441_650x500.jpg"/>
          <p:cNvPicPr>
            <a:picLocks noChangeAspect="1"/>
          </p:cNvPicPr>
          <p:nvPr/>
        </p:nvPicPr>
        <p:blipFill>
          <a:blip r:embed="rId2"/>
          <a:srcRect/>
          <a:stretch>
            <a:fillRect/>
          </a:stretch>
        </p:blipFill>
        <p:spPr bwMode="auto">
          <a:xfrm>
            <a:off x="4286250" y="0"/>
            <a:ext cx="2181225" cy="3027363"/>
          </a:xfrm>
          <a:prstGeom prst="rect">
            <a:avLst/>
          </a:prstGeom>
          <a:noFill/>
          <a:ln w="9525">
            <a:noFill/>
            <a:miter lim="800000"/>
            <a:headEnd/>
            <a:tailEnd/>
          </a:ln>
        </p:spPr>
      </p:pic>
      <p:pic>
        <p:nvPicPr>
          <p:cNvPr id="62466" name="Рисунок 14" descr="opeka(2).jpg"/>
          <p:cNvPicPr>
            <a:picLocks noChangeAspect="1"/>
          </p:cNvPicPr>
          <p:nvPr/>
        </p:nvPicPr>
        <p:blipFill>
          <a:blip r:embed="rId3"/>
          <a:srcRect/>
          <a:stretch>
            <a:fillRect/>
          </a:stretch>
        </p:blipFill>
        <p:spPr bwMode="auto">
          <a:xfrm>
            <a:off x="0" y="0"/>
            <a:ext cx="2373313" cy="3040063"/>
          </a:xfrm>
          <a:prstGeom prst="rect">
            <a:avLst/>
          </a:prstGeom>
          <a:noFill/>
          <a:ln w="9525">
            <a:noFill/>
            <a:miter lim="800000"/>
            <a:headEnd/>
            <a:tailEnd/>
          </a:ln>
        </p:spPr>
      </p:pic>
      <p:sp>
        <p:nvSpPr>
          <p:cNvPr id="4" name="Заголовок 1"/>
          <p:cNvSpPr txBox="1">
            <a:spLocks/>
          </p:cNvSpPr>
          <p:nvPr/>
        </p:nvSpPr>
        <p:spPr bwMode="auto">
          <a:xfrm rot="5400000">
            <a:off x="1629569" y="4677569"/>
            <a:ext cx="9906000" cy="5508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sp>
        <p:nvSpPr>
          <p:cNvPr id="5" name="Прямоугольник 4"/>
          <p:cNvSpPr/>
          <p:nvPr/>
        </p:nvSpPr>
        <p:spPr>
          <a:xfrm>
            <a:off x="501290" y="3205380"/>
            <a:ext cx="5605096"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9 759 886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323850" y="39068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2470" name="TextBox 6"/>
          <p:cNvSpPr txBox="1">
            <a:spLocks noChangeArrowheads="1"/>
          </p:cNvSpPr>
          <p:nvPr/>
        </p:nvSpPr>
        <p:spPr bwMode="auto">
          <a:xfrm>
            <a:off x="0" y="4086225"/>
            <a:ext cx="635000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2471" name="Прямоугольник 7"/>
          <p:cNvSpPr>
            <a:spLocks noChangeArrowheads="1"/>
          </p:cNvSpPr>
          <p:nvPr/>
        </p:nvSpPr>
        <p:spPr bwMode="auto">
          <a:xfrm>
            <a:off x="0" y="4764088"/>
            <a:ext cx="6310313" cy="4032250"/>
          </a:xfrm>
          <a:prstGeom prst="rect">
            <a:avLst/>
          </a:prstGeom>
          <a:noFill/>
          <a:ln w="9525">
            <a:noFill/>
            <a:miter lim="800000"/>
            <a:headEnd/>
            <a:tailEnd/>
          </a:ln>
        </p:spPr>
        <p:txBody>
          <a:bodyPr>
            <a:spAutoFit/>
          </a:bodyPr>
          <a:lstStyle/>
          <a:p>
            <a:pPr algn="just"/>
            <a:r>
              <a:rPr lang="ru-RU" sz="1600">
                <a:solidFill>
                  <a:srgbClr val="000000"/>
                </a:solidFill>
              </a:rPr>
              <a:t>1 150 000 руб. - «Социальная поддержка детей, в том числе детей-сирот, детей оставшихся без попечения родителей; лиц из числа  детей-сирот, детей оставшихся без попечения родителей, детей  из многодетных  малообеспеченных семей» </a:t>
            </a:r>
          </a:p>
          <a:p>
            <a:pPr algn="just"/>
            <a:r>
              <a:rPr lang="ru-RU" sz="1600">
                <a:solidFill>
                  <a:srgbClr val="000000"/>
                </a:solidFill>
              </a:rPr>
              <a:t>273 000 руб. -  «Повышение общественной значимости семьи, профилактика социального сиротства»</a:t>
            </a:r>
          </a:p>
          <a:p>
            <a:pPr algn="just"/>
            <a:r>
              <a:rPr lang="ru-RU" sz="1600">
                <a:solidFill>
                  <a:srgbClr val="000000"/>
                </a:solidFill>
              </a:rPr>
              <a:t>6 471 886 руб. - «Оказание материальной помощи различным категориям граждан» </a:t>
            </a:r>
          </a:p>
          <a:p>
            <a:pPr algn="just"/>
            <a:r>
              <a:rPr lang="ru-RU" sz="1600">
                <a:solidFill>
                  <a:srgbClr val="000000"/>
                </a:solidFill>
              </a:rPr>
              <a:t>1 380 000 руб. - «Социальная поддержка общественных организаций» </a:t>
            </a:r>
          </a:p>
          <a:p>
            <a:pPr algn="just"/>
            <a:r>
              <a:rPr lang="ru-RU" sz="1600">
                <a:solidFill>
                  <a:srgbClr val="000000"/>
                </a:solidFill>
              </a:rPr>
              <a:t>485 000 руб. - «Проведение социально-значимых мероприятий»</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a:t>
            </a:r>
          </a:p>
          <a:p>
            <a:pPr algn="just"/>
            <a:endParaRPr lang="ru-RU" sz="1600">
              <a:solidFill>
                <a:srgbClr val="000000"/>
              </a:solidFill>
            </a:endParaRPr>
          </a:p>
        </p:txBody>
      </p:sp>
      <p:cxnSp>
        <p:nvCxnSpPr>
          <p:cNvPr id="9" name="Прямая соединительная линия 8"/>
          <p:cNvCxnSpPr/>
          <p:nvPr/>
        </p:nvCxnSpPr>
        <p:spPr>
          <a:xfrm>
            <a:off x="177800" y="7599363"/>
            <a:ext cx="61198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2473" name="Рисунок 15" descr="untitled-3.png"/>
          <p:cNvPicPr>
            <a:picLocks noChangeAspect="1"/>
          </p:cNvPicPr>
          <p:nvPr/>
        </p:nvPicPr>
        <p:blipFill>
          <a:blip r:embed="rId4"/>
          <a:srcRect/>
          <a:stretch>
            <a:fillRect/>
          </a:stretch>
        </p:blipFill>
        <p:spPr bwMode="auto">
          <a:xfrm>
            <a:off x="2165350" y="0"/>
            <a:ext cx="2314575" cy="30368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522288" y="511175"/>
          <a:ext cx="6335712" cy="10007600"/>
        </p:xfrm>
        <a:graphic>
          <a:graphicData uri="http://schemas.openxmlformats.org/drawingml/2006/table">
            <a:tbl>
              <a:tblPr/>
              <a:tblGrid>
                <a:gridCol w="5324475"/>
                <a:gridCol w="444500"/>
                <a:gridCol w="566737"/>
              </a:tblGrid>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77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отремонтированных квартир детям-сиротам</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(в т. ч. детей-инвалидов) принявших участие в  оздоровительном отдыхе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892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учащихся детей - сирот и детей, оставшихся без попечения родителей, а также лиц из числа детей –сирот и детей оставшихся без попечения родителей, получивших стипендию как успешно обучающихся в государственных образовательных учреждений начального, среднего и высшего профессионального образования по окончанию учебного семестра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возможностями здоровья и неорганизованных детей, принявших участие в рождественской елке главы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возможностями здоровья, неорганизованных детей и детей работников бюджетной сферы получивших новогодние подарки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3970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мероприятий проводимых в рамках программы семейного досуга «Мир в нашем доме» для малообеспеченных семей и приемных детей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физическими возможностями здоровья и детей из малообеспеченных семей получивших материальную помощь на посещение Дворца водного спорта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граждан  оказавшихся в трудной жизненной ситуации, получивших экстренную материальную адресную помощь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7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ветеранов-юбиляров получивших материальную помощь</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почечных больных, а также лиц, сопровождающих почечных больных, являющихся инвалидами I группы, получивших  материальную помощь на оплату проезда на гемодиализ в г. Краснотурьинск</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инвалидов, участников ВОВ, тружеников тыла, ветеранов, родителей погибших (умерших) ветеранов боевых действий, оздоровленных в профилактории «Чайка»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боевых действий получивших материальную помощь на лечение и зубопротезирование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и инвалидов ВОВ, тружеников тыла получивших материальную помощь ко Дню Победы</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семейных пар, получивших материальную помощь, награжденных знаками отличия Свердловской области «Материнская доблесть» и «Совет да любовь»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ВОВ, получивших материальную помощь в связи с традиционно считающимися юбилейными датами, начиная с 90-летия, получившим персональные поздравления Президента Российской Федерации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выплат  частичной компенсации расходов отдельных категорий граждан по проезду транспортом общего пользования в районы размещения коллективных садов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230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неорганизованных детей из малообеспеченных семей, детей с ограниченными возможностями здоровья, инвалидов ВОИ, ВОС, инвалидов боевых действий  участвующих в праздничных мероприятиях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1850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ветеранов РКК, ветеранов боевых действий, руководителей ветеранских организаций, матерей, вдов, погибших военнослужащих участвующих в праздничных мероприятиях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946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жителей Серовского городского округа принявших участие в мероприятиях памяти погибших  при боевых действиях и политических репрессиях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4683918" y="4683918"/>
            <a:ext cx="9906000" cy="53816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sp>
        <p:nvSpPr>
          <p:cNvPr id="63576" name="TextBox 4"/>
          <p:cNvSpPr txBox="1">
            <a:spLocks noChangeArrowheads="1"/>
          </p:cNvSpPr>
          <p:nvPr/>
        </p:nvSpPr>
        <p:spPr bwMode="auto">
          <a:xfrm>
            <a:off x="241300" y="0"/>
            <a:ext cx="6899275" cy="400050"/>
          </a:xfrm>
          <a:prstGeom prst="rect">
            <a:avLst/>
          </a:prstGeom>
          <a:noFill/>
          <a:ln w="9525">
            <a:noFill/>
            <a:miter lim="800000"/>
            <a:headEnd/>
            <a:tailEnd/>
          </a:ln>
        </p:spPr>
        <p:txBody>
          <a:bodyPr>
            <a:spAutoFit/>
          </a:bodyPr>
          <a:lstStyle/>
          <a:p>
            <a:pPr algn="ctr"/>
            <a:r>
              <a:rPr lang="ru-RU" sz="2000" b="1">
                <a:solidFill>
                  <a:srgbClr val="000000"/>
                </a:solidFill>
              </a:rPr>
              <a:t>  </a:t>
            </a:r>
            <a:r>
              <a:rPr lang="ru-RU" b="1">
                <a:solidFill>
                  <a:srgbClr val="000000"/>
                </a:solidFill>
              </a:rPr>
              <a:t>Отдельные 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506290" y="0"/>
            <a:ext cx="2512402" cy="2806699"/>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64514" name="Picture 3" descr="D:\Бассейн.JPG"/>
          <p:cNvPicPr>
            <a:picLocks noChangeAspect="1" noChangeArrowheads="1"/>
          </p:cNvPicPr>
          <p:nvPr/>
        </p:nvPicPr>
        <p:blipFill>
          <a:blip r:embed="rId3"/>
          <a:srcRect/>
          <a:stretch>
            <a:fillRect/>
          </a:stretch>
        </p:blipFill>
        <p:spPr bwMode="auto">
          <a:xfrm>
            <a:off x="-11201400" y="-14084300"/>
            <a:ext cx="2990850" cy="4159250"/>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3518522" y="0"/>
            <a:ext cx="2466242" cy="2792942"/>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64516" name="Прямоугольник 14"/>
          <p:cNvSpPr>
            <a:spLocks noChangeArrowheads="1"/>
          </p:cNvSpPr>
          <p:nvPr/>
        </p:nvSpPr>
        <p:spPr bwMode="auto">
          <a:xfrm>
            <a:off x="6338888" y="8759825"/>
            <a:ext cx="414337" cy="368300"/>
          </a:xfrm>
          <a:prstGeom prst="rect">
            <a:avLst/>
          </a:prstGeom>
          <a:noFill/>
          <a:ln w="9525">
            <a:noFill/>
            <a:miter lim="800000"/>
            <a:headEnd/>
            <a:tailEnd/>
          </a:ln>
        </p:spPr>
        <p:txBody>
          <a:bodyPr wrap="none">
            <a:spAutoFit/>
          </a:bodyPr>
          <a:lstStyle/>
          <a:p>
            <a:pPr eaLnBrk="0" hangingPunct="0"/>
            <a:fld id="{7C7A8B56-A3B6-41AC-B203-DB8E176AB7B6}" type="slidenum">
              <a:rPr lang="ru-RU"/>
              <a:pPr eaLnBrk="0" hangingPunct="0"/>
              <a:t>49</a:t>
            </a:fld>
            <a:endParaRPr lang="ru-RU"/>
          </a:p>
        </p:txBody>
      </p:sp>
      <p:sp>
        <p:nvSpPr>
          <p:cNvPr id="17" name="Прямоугольник 16"/>
          <p:cNvSpPr/>
          <p:nvPr/>
        </p:nvSpPr>
        <p:spPr>
          <a:xfrm>
            <a:off x="366412" y="3150369"/>
            <a:ext cx="5605096"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35 540 835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18" name="Прямая соединительная линия 17"/>
          <p:cNvCxnSpPr/>
          <p:nvPr/>
        </p:nvCxnSpPr>
        <p:spPr>
          <a:xfrm>
            <a:off x="314325" y="38941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519" name="TextBox 18"/>
          <p:cNvSpPr txBox="1">
            <a:spLocks noChangeArrowheads="1"/>
          </p:cNvSpPr>
          <p:nvPr/>
        </p:nvSpPr>
        <p:spPr bwMode="auto">
          <a:xfrm>
            <a:off x="0" y="4059238"/>
            <a:ext cx="6350000" cy="522287"/>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4520" name="Прямоугольник 19"/>
          <p:cNvSpPr>
            <a:spLocks noChangeArrowheads="1"/>
          </p:cNvSpPr>
          <p:nvPr/>
        </p:nvSpPr>
        <p:spPr bwMode="auto">
          <a:xfrm>
            <a:off x="0" y="4759325"/>
            <a:ext cx="6310313" cy="3786188"/>
          </a:xfrm>
          <a:prstGeom prst="rect">
            <a:avLst/>
          </a:prstGeom>
          <a:noFill/>
          <a:ln w="9525">
            <a:noFill/>
            <a:miter lim="800000"/>
            <a:headEnd/>
            <a:tailEnd/>
          </a:ln>
        </p:spPr>
        <p:txBody>
          <a:bodyPr>
            <a:spAutoFit/>
          </a:bodyPr>
          <a:lstStyle/>
          <a:p>
            <a:pPr algn="just"/>
            <a:r>
              <a:rPr lang="ru-RU" sz="1600">
                <a:solidFill>
                  <a:srgbClr val="000000"/>
                </a:solidFill>
              </a:rPr>
              <a:t>1 150 000 руб. - «Развитие инфраструктуры объектов спорта муниципальной собственности Серовского городского округа»</a:t>
            </a:r>
          </a:p>
          <a:p>
            <a:pPr algn="just"/>
            <a:r>
              <a:rPr lang="ru-RU" sz="1600">
                <a:solidFill>
                  <a:srgbClr val="000000"/>
                </a:solidFill>
              </a:rPr>
              <a:t>273 000 руб. -  «Мероприятия по вовлечению населения в занятия физической культурой и массовым спортом»</a:t>
            </a:r>
          </a:p>
          <a:p>
            <a:pPr algn="just"/>
            <a:r>
              <a:rPr lang="ru-RU" sz="1600">
                <a:solidFill>
                  <a:srgbClr val="000000"/>
                </a:solidFill>
              </a:rPr>
              <a:t>6 471 886 руб. - «Обеспечение реализации Муниципальной программы «Развитие физической культуры и спорта в Серовском городском округе на 2016-2020 годы»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 создать условия, обеспечивающие доступность к спортивной инфраструктуре Серовского городского округа;</a:t>
            </a:r>
          </a:p>
          <a:p>
            <a:pPr algn="just"/>
            <a:r>
              <a:rPr lang="ru-RU" sz="1600">
                <a:solidFill>
                  <a:srgbClr val="000000"/>
                </a:solidFill>
              </a:rPr>
              <a:t>- создать условия для развития физической культуры и спорта в Серовском городском округе, в том числе среди лиц с ограниченными физическими возможностями здоровья.</a:t>
            </a:r>
          </a:p>
        </p:txBody>
      </p:sp>
      <p:sp>
        <p:nvSpPr>
          <p:cNvPr id="21" name="Заголовок 1"/>
          <p:cNvSpPr txBox="1">
            <a:spLocks/>
          </p:cNvSpPr>
          <p:nvPr/>
        </p:nvSpPr>
        <p:spPr bwMode="auto">
          <a:xfrm rot="5400000">
            <a:off x="1676400" y="4724400"/>
            <a:ext cx="9906000" cy="457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cxnSp>
        <p:nvCxnSpPr>
          <p:cNvPr id="22" name="Прямая соединительная линия 21"/>
          <p:cNvCxnSpPr/>
          <p:nvPr/>
        </p:nvCxnSpPr>
        <p:spPr>
          <a:xfrm>
            <a:off x="193675" y="6916738"/>
            <a:ext cx="6080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rot="5400000">
            <a:off x="1704182" y="4752181"/>
            <a:ext cx="9906000" cy="4016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Основы составления проекта бюджета </a:t>
            </a:r>
          </a:p>
        </p:txBody>
      </p:sp>
      <p:sp>
        <p:nvSpPr>
          <p:cNvPr id="38923" name="Rectangle 11"/>
          <p:cNvSpPr>
            <a:spLocks noChangeArrowheads="1"/>
          </p:cNvSpPr>
          <p:nvPr/>
        </p:nvSpPr>
        <p:spPr bwMode="auto">
          <a:xfrm>
            <a:off x="-174812" y="5188070"/>
            <a:ext cx="5742588" cy="1015663"/>
          </a:xfrm>
          <a:prstGeom prst="rect">
            <a:avLst/>
          </a:prstGeom>
          <a:solidFill>
            <a:schemeClr val="lt1"/>
          </a:solidFill>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anchor="ctr">
            <a:spAutoFit/>
            <a:scene3d>
              <a:camera prst="orthographicFront"/>
              <a:lightRig rig="balanced" dir="t">
                <a:rot lat="0" lon="0" rev="2100000"/>
              </a:lightRig>
            </a:scene3d>
          </a:bodyPr>
          <a:lstStyle/>
          <a:p>
            <a:pPr algn="ctr">
              <a:defRPr/>
            </a:pPr>
            <a:r>
              <a:rPr lang="ru-RU" sz="3000" b="1" dirty="0">
                <a:ln w="50800"/>
                <a:solidFill>
                  <a:schemeClr val="bg1">
                    <a:shade val="50000"/>
                  </a:schemeClr>
                </a:solidFill>
                <a:latin typeface="Times New Roman" panose="02020603050405020304" pitchFamily="18" charset="0"/>
                <a:cs typeface="Times New Roman" panose="02020603050405020304" pitchFamily="18" charset="0"/>
              </a:rPr>
              <a:t>Составление проекта бюджета городского округа </a:t>
            </a:r>
          </a:p>
        </p:txBody>
      </p:sp>
      <p:sp>
        <p:nvSpPr>
          <p:cNvPr id="38925" name="AutoShape 13"/>
          <p:cNvSpPr>
            <a:spLocks noChangeArrowheads="1"/>
          </p:cNvSpPr>
          <p:nvPr/>
        </p:nvSpPr>
        <p:spPr bwMode="auto">
          <a:xfrm>
            <a:off x="418152" y="1648282"/>
            <a:ext cx="1296865" cy="3639080"/>
          </a:xfrm>
          <a:prstGeom prst="downArrowCallout">
            <a:avLst>
              <a:gd name="adj1" fmla="val 25000"/>
              <a:gd name="adj2" fmla="val 25000"/>
              <a:gd name="adj3" fmla="val 22415"/>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Бюджетное послание Президента Российской Федерации</a:t>
            </a:r>
          </a:p>
        </p:txBody>
      </p:sp>
      <p:sp>
        <p:nvSpPr>
          <p:cNvPr id="38926" name="AutoShape 14"/>
          <p:cNvSpPr>
            <a:spLocks noChangeArrowheads="1"/>
          </p:cNvSpPr>
          <p:nvPr/>
        </p:nvSpPr>
        <p:spPr bwMode="auto">
          <a:xfrm>
            <a:off x="1944910" y="1567600"/>
            <a:ext cx="1376514" cy="3639080"/>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ru-RU" sz="1600" b="1" dirty="0">
                <a:solidFill>
                  <a:schemeClr val="bg2"/>
                </a:solidFill>
              </a:rPr>
              <a:t>Прогноз социально-экономического развития городского округа</a:t>
            </a:r>
          </a:p>
          <a:p>
            <a:pPr algn="ctr">
              <a:defRPr/>
            </a:pPr>
            <a:endParaRPr lang="ru-RU" sz="1600" b="1" dirty="0">
              <a:solidFill>
                <a:schemeClr val="bg2"/>
              </a:solidFill>
            </a:endParaRPr>
          </a:p>
        </p:txBody>
      </p:sp>
      <p:sp>
        <p:nvSpPr>
          <p:cNvPr id="38927" name="AutoShape 15"/>
          <p:cNvSpPr>
            <a:spLocks noChangeArrowheads="1"/>
          </p:cNvSpPr>
          <p:nvPr/>
        </p:nvSpPr>
        <p:spPr bwMode="auto">
          <a:xfrm>
            <a:off x="4887553" y="1398495"/>
            <a:ext cx="1351882" cy="37275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Муниципальные программы городского округа</a:t>
            </a:r>
          </a:p>
          <a:p>
            <a:pPr algn="ctr">
              <a:defRPr/>
            </a:pPr>
            <a:endParaRPr lang="ru-RU" sz="1600" b="1" dirty="0">
              <a:solidFill>
                <a:schemeClr val="bg2"/>
              </a:solidFill>
            </a:endParaRPr>
          </a:p>
        </p:txBody>
      </p:sp>
      <p:sp>
        <p:nvSpPr>
          <p:cNvPr id="38928" name="AutoShape 16"/>
          <p:cNvSpPr>
            <a:spLocks noChangeArrowheads="1"/>
          </p:cNvSpPr>
          <p:nvPr/>
        </p:nvSpPr>
        <p:spPr bwMode="auto">
          <a:xfrm>
            <a:off x="3484017" y="1492624"/>
            <a:ext cx="1356924" cy="37275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Основные направления бюджетной и налоговой политики</a:t>
            </a:r>
          </a:p>
        </p:txBody>
      </p:sp>
      <p:pic>
        <p:nvPicPr>
          <p:cNvPr id="38929" name="Picture 17"/>
          <p:cNvPicPr>
            <a:picLocks noChangeAspect="1" noChangeArrowheads="1"/>
          </p:cNvPicPr>
          <p:nvPr/>
        </p:nvPicPr>
        <p:blipFill>
          <a:blip r:embed="rId3" cstate="print"/>
          <a:srcRect/>
          <a:stretch>
            <a:fillRect/>
          </a:stretch>
        </p:blipFill>
        <p:spPr bwMode="auto">
          <a:xfrm>
            <a:off x="354146" y="6723530"/>
            <a:ext cx="1552620" cy="2259105"/>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8932" name="Picture 20"/>
          <p:cNvPicPr>
            <a:picLocks noChangeAspect="1" noChangeArrowheads="1"/>
          </p:cNvPicPr>
          <p:nvPr/>
        </p:nvPicPr>
        <p:blipFill>
          <a:blip r:embed="rId4" cstate="print"/>
          <a:srcRect/>
          <a:stretch>
            <a:fillRect/>
          </a:stretch>
        </p:blipFill>
        <p:spPr bwMode="auto">
          <a:xfrm>
            <a:off x="4439713" y="6736974"/>
            <a:ext cx="1562567" cy="2433920"/>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5372" name="Picture 16" descr="i?id=110933568-35-72&amp;n=21"/>
          <p:cNvPicPr>
            <a:picLocks noChangeAspect="1" noChangeArrowheads="1"/>
          </p:cNvPicPr>
          <p:nvPr/>
        </p:nvPicPr>
        <p:blipFill>
          <a:blip r:embed="rId5" cstate="print"/>
          <a:srcRect/>
          <a:stretch>
            <a:fillRect/>
          </a:stretch>
        </p:blipFill>
        <p:spPr bwMode="auto">
          <a:xfrm>
            <a:off x="2361806" y="6736976"/>
            <a:ext cx="1578534" cy="2354869"/>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4" name="Picture 4" descr="Герб Серова Новый 5 зубцов (300 - цветной)"/>
          <p:cNvPicPr>
            <a:picLocks noChangeAspect="1" noChangeArrowheads="1"/>
          </p:cNvPicPr>
          <p:nvPr/>
        </p:nvPicPr>
        <p:blipFill>
          <a:blip r:embed="rId6" cstate="print">
            <a:extLst>
              <a:ext uri="{28A0092B-C50C-407E-A947-70E740481C1C}"/>
            </a:extLst>
          </a:blip>
          <a:srcRect/>
          <a:stretch>
            <a:fillRect/>
          </a:stretch>
        </p:blipFill>
        <p:spPr bwMode="auto">
          <a:xfrm>
            <a:off x="0" y="0"/>
            <a:ext cx="833718" cy="1028250"/>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wipe(up)">
                                      <p:cBhvr>
                                        <p:cTn id="7" dur="2000"/>
                                        <p:tgtEl>
                                          <p:spTgt spid="38925"/>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wipe(up)">
                                      <p:cBhvr>
                                        <p:cTn id="11" dur="2000"/>
                                        <p:tgtEl>
                                          <p:spTgt spid="3892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38928"/>
                                        </p:tgtEl>
                                        <p:attrNameLst>
                                          <p:attrName>style.visibility</p:attrName>
                                        </p:attrNameLst>
                                      </p:cBhvr>
                                      <p:to>
                                        <p:strVal val="visible"/>
                                      </p:to>
                                    </p:set>
                                    <p:animEffect transition="in" filter="wipe(up)">
                                      <p:cBhvr>
                                        <p:cTn id="15" dur="2000"/>
                                        <p:tgtEl>
                                          <p:spTgt spid="38928"/>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wipe(up)">
                                      <p:cBhvr>
                                        <p:cTn id="19" dur="2000"/>
                                        <p:tgtEl>
                                          <p:spTgt spid="38927"/>
                                        </p:tgtEl>
                                      </p:cBhvr>
                                    </p:animEffect>
                                  </p:childTnLst>
                                </p:cTn>
                              </p:par>
                            </p:childTnLst>
                          </p:cTn>
                        </p:par>
                        <p:par>
                          <p:cTn id="20" fill="hold" nodeType="afterGroup">
                            <p:stCondLst>
                              <p:cond delay="8000"/>
                            </p:stCondLst>
                            <p:childTnLst>
                              <p:par>
                                <p:cTn id="21" presetID="22" presetClass="entr" presetSubtype="1" fill="hold" nodeType="afterEffect">
                                  <p:stCondLst>
                                    <p:cond delay="100"/>
                                  </p:stCondLst>
                                  <p:childTnLst>
                                    <p:set>
                                      <p:cBhvr>
                                        <p:cTn id="22" dur="1" fill="hold">
                                          <p:stCondLst>
                                            <p:cond delay="0"/>
                                          </p:stCondLst>
                                        </p:cTn>
                                        <p:tgtEl>
                                          <p:spTgt spid="38923"/>
                                        </p:tgtEl>
                                        <p:attrNameLst>
                                          <p:attrName>style.visibility</p:attrName>
                                        </p:attrNameLst>
                                      </p:cBhvr>
                                      <p:to>
                                        <p:strVal val="visible"/>
                                      </p:to>
                                    </p:set>
                                    <p:animEffect transition="in" filter="wipe(up)">
                                      <p:cBhvr>
                                        <p:cTn id="23" dur="2000"/>
                                        <p:tgtEl>
                                          <p:spTgt spid="38923"/>
                                        </p:tgtEl>
                                      </p:cBhvr>
                                    </p:animEffect>
                                  </p:childTnLst>
                                </p:cTn>
                              </p:par>
                              <p:par>
                                <p:cTn id="24" presetID="22" presetClass="entr" presetSubtype="1" fill="hold" nodeType="withEffect">
                                  <p:stCondLst>
                                    <p:cond delay="0"/>
                                  </p:stCondLst>
                                  <p:childTnLst>
                                    <p:set>
                                      <p:cBhvr>
                                        <p:cTn id="25" dur="1" fill="hold">
                                          <p:stCondLst>
                                            <p:cond delay="0"/>
                                          </p:stCondLst>
                                        </p:cTn>
                                        <p:tgtEl>
                                          <p:spTgt spid="38929"/>
                                        </p:tgtEl>
                                        <p:attrNameLst>
                                          <p:attrName>style.visibility</p:attrName>
                                        </p:attrNameLst>
                                      </p:cBhvr>
                                      <p:to>
                                        <p:strVal val="visible"/>
                                      </p:to>
                                    </p:set>
                                    <p:animEffect transition="in" filter="wipe(up)">
                                      <p:cBhvr>
                                        <p:cTn id="26" dur="2000"/>
                                        <p:tgtEl>
                                          <p:spTgt spid="38929"/>
                                        </p:tgtEl>
                                      </p:cBhvr>
                                    </p:animEffect>
                                  </p:childTnLst>
                                </p:cTn>
                              </p:par>
                              <p:par>
                                <p:cTn id="27" presetID="22" presetClass="entr" presetSubtype="1" fill="hold" nodeType="withEffect">
                                  <p:stCondLst>
                                    <p:cond delay="0"/>
                                  </p:stCondLst>
                                  <p:childTnLst>
                                    <p:set>
                                      <p:cBhvr>
                                        <p:cTn id="28" dur="1" fill="hold">
                                          <p:stCondLst>
                                            <p:cond delay="0"/>
                                          </p:stCondLst>
                                        </p:cTn>
                                        <p:tgtEl>
                                          <p:spTgt spid="38932"/>
                                        </p:tgtEl>
                                        <p:attrNameLst>
                                          <p:attrName>style.visibility</p:attrName>
                                        </p:attrNameLst>
                                      </p:cBhvr>
                                      <p:to>
                                        <p:strVal val="visible"/>
                                      </p:to>
                                    </p:set>
                                    <p:animEffect transition="in" filter="wipe(up)">
                                      <p:cBhvr>
                                        <p:cTn id="29" dur="20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1"/>
          <p:cNvSpPr txBox="1">
            <a:spLocks noChangeArrowheads="1"/>
          </p:cNvSpPr>
          <p:nvPr/>
        </p:nvSpPr>
        <p:spPr bwMode="auto">
          <a:xfrm>
            <a:off x="2090738" y="7002463"/>
            <a:ext cx="2792412" cy="369887"/>
          </a:xfrm>
          <a:prstGeom prst="rect">
            <a:avLst/>
          </a:prstGeom>
          <a:noFill/>
          <a:ln w="9525">
            <a:noFill/>
            <a:miter lim="800000"/>
            <a:headEnd/>
            <a:tailEnd/>
          </a:ln>
        </p:spPr>
        <p:txBody>
          <a:bodyPr>
            <a:spAutoFit/>
          </a:bodyPr>
          <a:lstStyle/>
          <a:p>
            <a:pPr algn="just" eaLnBrk="0" hangingPunct="0"/>
            <a:endParaRPr lang="ru-RU"/>
          </a:p>
        </p:txBody>
      </p:sp>
      <p:sp>
        <p:nvSpPr>
          <p:cNvPr id="65538" name="TextBox 5"/>
          <p:cNvSpPr txBox="1">
            <a:spLocks noChangeArrowheads="1"/>
          </p:cNvSpPr>
          <p:nvPr/>
        </p:nvSpPr>
        <p:spPr bwMode="auto">
          <a:xfrm>
            <a:off x="593725" y="0"/>
            <a:ext cx="5972175"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7" name="Таблица 6"/>
          <p:cNvGraphicFramePr>
            <a:graphicFrameLocks noGrp="1"/>
          </p:cNvGraphicFramePr>
          <p:nvPr/>
        </p:nvGraphicFramePr>
        <p:xfrm>
          <a:off x="449263" y="544513"/>
          <a:ext cx="6408737" cy="8807450"/>
        </p:xfrm>
        <a:graphic>
          <a:graphicData uri="http://schemas.openxmlformats.org/drawingml/2006/table">
            <a:tbl>
              <a:tblPr/>
              <a:tblGrid>
                <a:gridCol w="4987925"/>
                <a:gridCol w="822325"/>
                <a:gridCol w="598487"/>
              </a:tblGrid>
              <a:tr h="960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200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Обеспеченность спортивными залами</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30,08</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0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Обеспеченность плоскостными спортивными сооружениями</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52,82</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0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Обеспеченность плавательными бассейнами</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12,31</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801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Доля жителей Серовского городского округа, систематически занимающихся физической культурой и спортом, в общей численности населения Серовского городского округа</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33900/ 31,75</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01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Доля обучающихся и студентов, систематически занимающихся физической культурой и спортом, в общей численности обучающихся и студентов</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61,5</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0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Количество спортивно-массовых и физкультурно-оздоровительных мероприятий</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Courier New" pitchFamily="49" charset="0"/>
                        </a:rPr>
                        <a:t>единиц</a:t>
                      </a:r>
                      <a:endParaRPr kumimoji="0" lang="ru-RU" sz="12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Courier New" pitchFamily="49" charset="0"/>
                        </a:rPr>
                        <a:t>700</a:t>
                      </a:r>
                      <a:endParaRPr kumimoji="0" lang="ru-RU" sz="12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01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Количество медалей, завоеванных спортсменами Серовского городского округа на международных, всероссийских и областных соревнованиях по видам спорта</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единиц</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190</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0033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Количество детей и подростков, занимающихся в муниципальных организациях дополнительного образования детей - детско-юношеских спортивных школах и специализированных детско-юношеских спортивных школах олимпийского резерва</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человек</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1200</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801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7,8</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0033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Доля граждан Серовского городского округа,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комплекса</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20</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01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Уровень выполнения целевых показателей муниципальной программы</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не менее 95</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0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муниципальных учреждений в сфере физической культуры и спорта, выполнивших муниципальное задание в полном объеме</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100</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00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Количество посещений объектов спорта</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61417</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00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Количество занимающихся</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24592</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00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Courier New" pitchFamily="49" charset="0"/>
                        </a:rPr>
                        <a:t>Количество проведенных занятий</a:t>
                      </a:r>
                      <a:endParaRPr kumimoji="0" lang="ru-RU" sz="1300" b="0" i="0" u="none" strike="noStrike" cap="none" normalizeH="0" baseline="0" smtClean="0">
                        <a:ln>
                          <a:noFill/>
                        </a:ln>
                        <a:solidFill>
                          <a:srgbClr val="000000"/>
                        </a:solidFill>
                        <a:effectLst/>
                        <a:latin typeface="Courier New" pitchFamily="49" charset="0"/>
                        <a:cs typeface="Courier New" pitchFamily="49"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занятие</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3094</a:t>
                      </a:r>
                      <a:endParaRPr kumimoji="0" lang="ru-RU" sz="1200" b="0" i="0" u="none" strike="noStrike" cap="none" normalizeH="0" baseline="0" smtClean="0">
                        <a:ln>
                          <a:noFill/>
                        </a:ln>
                        <a:solidFill>
                          <a:srgbClr val="000000"/>
                        </a:solidFill>
                        <a:effectLst/>
                        <a:latin typeface="Courier New" pitchFamily="49" charset="0"/>
                        <a:ea typeface="Calibri" pitchFamily="34" charset="0"/>
                        <a:cs typeface="Courier New" pitchFamily="49"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8"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Рисунок 20" descr="gaz2.jpg"/>
          <p:cNvPicPr>
            <a:picLocks noChangeAspect="1"/>
          </p:cNvPicPr>
          <p:nvPr/>
        </p:nvPicPr>
        <p:blipFill>
          <a:blip r:embed="rId2"/>
          <a:srcRect/>
          <a:stretch>
            <a:fillRect/>
          </a:stretch>
        </p:blipFill>
        <p:spPr bwMode="auto">
          <a:xfrm>
            <a:off x="1757363" y="0"/>
            <a:ext cx="3055937" cy="2312988"/>
          </a:xfrm>
          <a:prstGeom prst="rect">
            <a:avLst/>
          </a:prstGeom>
          <a:noFill/>
          <a:ln w="9525">
            <a:noFill/>
            <a:miter lim="800000"/>
            <a:headEnd/>
            <a:tailEnd/>
          </a:ln>
        </p:spPr>
      </p:pic>
      <p:sp>
        <p:nvSpPr>
          <p:cNvPr id="4" name="Заголовок 1"/>
          <p:cNvSpPr txBox="1">
            <a:spLocks/>
          </p:cNvSpPr>
          <p:nvPr/>
        </p:nvSpPr>
        <p:spPr bwMode="auto">
          <a:xfrm rot="5400000">
            <a:off x="1656557" y="4704556"/>
            <a:ext cx="9906000" cy="4968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42047" y="2452346"/>
            <a:ext cx="5783657"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129 050 524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203200" y="315436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6565" name="TextBox 6"/>
          <p:cNvSpPr txBox="1">
            <a:spLocks noChangeArrowheads="1"/>
          </p:cNvSpPr>
          <p:nvPr/>
        </p:nvSpPr>
        <p:spPr bwMode="auto">
          <a:xfrm>
            <a:off x="0" y="3359150"/>
            <a:ext cx="635000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6566" name="Прямоугольник 7"/>
          <p:cNvSpPr>
            <a:spLocks noChangeArrowheads="1"/>
          </p:cNvSpPr>
          <p:nvPr/>
        </p:nvSpPr>
        <p:spPr bwMode="auto">
          <a:xfrm>
            <a:off x="188913" y="3997325"/>
            <a:ext cx="5862637" cy="4770438"/>
          </a:xfrm>
          <a:prstGeom prst="rect">
            <a:avLst/>
          </a:prstGeom>
          <a:noFill/>
          <a:ln w="9525">
            <a:noFill/>
            <a:miter lim="800000"/>
            <a:headEnd/>
            <a:tailEnd/>
          </a:ln>
        </p:spPr>
        <p:txBody>
          <a:bodyPr>
            <a:spAutoFit/>
          </a:bodyPr>
          <a:lstStyle/>
          <a:p>
            <a:pPr algn="just"/>
            <a:r>
              <a:rPr lang="ru-RU" sz="1600">
                <a:solidFill>
                  <a:srgbClr val="000000"/>
                </a:solidFill>
              </a:rPr>
              <a:t>60 051 174 руб. - «Развитие социальной инфраструктуры и улучшение жилищных условий граждан, проживающих на территории Серовского городского округа, обеспечение населения питьевой водой, прочие мероприятия в области коммунального хозяйства»</a:t>
            </a:r>
          </a:p>
          <a:p>
            <a:pPr algn="just"/>
            <a:r>
              <a:rPr lang="ru-RU" sz="1600">
                <a:solidFill>
                  <a:srgbClr val="000000"/>
                </a:solidFill>
              </a:rPr>
              <a:t>26 021 442 руб. - «Развитие и модернизация объектов коммунального комплекса Серовского городского округа»</a:t>
            </a:r>
          </a:p>
          <a:p>
            <a:pPr algn="just"/>
            <a:r>
              <a:rPr lang="ru-RU" sz="1600">
                <a:solidFill>
                  <a:srgbClr val="000000"/>
                </a:solidFill>
              </a:rPr>
              <a:t>1 000 000 руб. – «Развитие газификации в Серовском городском округе»</a:t>
            </a:r>
          </a:p>
          <a:p>
            <a:pPr algn="just"/>
            <a:r>
              <a:rPr lang="ru-RU" sz="1600">
                <a:solidFill>
                  <a:srgbClr val="000000"/>
                </a:solidFill>
              </a:rPr>
              <a:t>39 727 908 руб. – «Обеспечение деятельности муниципального учреждения»</a:t>
            </a:r>
          </a:p>
          <a:p>
            <a:pPr algn="just"/>
            <a:r>
              <a:rPr lang="ru-RU" sz="1600">
                <a:solidFill>
                  <a:srgbClr val="000000"/>
                </a:solidFill>
              </a:rPr>
              <a:t>2 250 000 руб. – «Охрана окружающей среды»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позволит достичь целей обозначенных муниципальной программой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a:t>
            </a:r>
          </a:p>
        </p:txBody>
      </p:sp>
      <p:cxnSp>
        <p:nvCxnSpPr>
          <p:cNvPr id="18" name="Прямая соединительная линия 17"/>
          <p:cNvCxnSpPr/>
          <p:nvPr/>
        </p:nvCxnSpPr>
        <p:spPr>
          <a:xfrm>
            <a:off x="207963" y="731361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6568" name="Рисунок 18" descr="home1.jpg"/>
          <p:cNvPicPr>
            <a:picLocks noChangeAspect="1"/>
          </p:cNvPicPr>
          <p:nvPr/>
        </p:nvPicPr>
        <p:blipFill>
          <a:blip r:embed="rId3"/>
          <a:srcRect/>
          <a:stretch>
            <a:fillRect/>
          </a:stretch>
        </p:blipFill>
        <p:spPr bwMode="auto">
          <a:xfrm>
            <a:off x="0" y="0"/>
            <a:ext cx="2527300" cy="2312988"/>
          </a:xfrm>
          <a:prstGeom prst="rect">
            <a:avLst/>
          </a:prstGeom>
          <a:noFill/>
          <a:ln w="9525">
            <a:noFill/>
            <a:miter lim="800000"/>
            <a:headEnd/>
            <a:tailEnd/>
          </a:ln>
        </p:spPr>
      </p:pic>
      <p:pic>
        <p:nvPicPr>
          <p:cNvPr id="66569" name="Рисунок 19" descr="d_04.jpg"/>
          <p:cNvPicPr>
            <a:picLocks noChangeAspect="1"/>
          </p:cNvPicPr>
          <p:nvPr/>
        </p:nvPicPr>
        <p:blipFill>
          <a:blip r:embed="rId4"/>
          <a:srcRect/>
          <a:stretch>
            <a:fillRect/>
          </a:stretch>
        </p:blipFill>
        <p:spPr bwMode="auto">
          <a:xfrm>
            <a:off x="4114800" y="0"/>
            <a:ext cx="2265363" cy="2298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592138" y="579438"/>
          <a:ext cx="6265862" cy="9261475"/>
        </p:xfrm>
        <a:graphic>
          <a:graphicData uri="http://schemas.openxmlformats.org/drawingml/2006/table">
            <a:tbl>
              <a:tblPr/>
              <a:tblGrid>
                <a:gridCol w="5000625"/>
                <a:gridCol w="679450"/>
                <a:gridCol w="585787"/>
              </a:tblGrid>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Сохранение удельного веса площади жилых помещений, признанных непригодными для проживания, и (или) с высоким уровнем износа в общем объеме площади жилищного фонда на уровне  1,7 процентов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расселенных аварийных многоквартирных домов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проживающих в аварийном и ветхом жилищном фонде, запланированных к переселению, по отношению к общей численности населения Серовского городского округа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2,73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граждан, переселенных из аварийного жилищного фонда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многоквартирных домов, в которых проведен капитальный ремонт общего имущества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граждан, зарегистрированных в многоквартирных домах, которые улучшили условия проживания после проведения капитального ремонта общего имущества многоквартирных домов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1400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уличной сети теплоснабжения, водоснабжения и водоотведения, нуждающейся в замене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теплоснабжения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0,77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водоснабжения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водоотведения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электроснабжения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Снижение количества обращений граждан на ненадлежащее оказание жилищно-коммунальных услуг поступивших в надзорные органы, профильное министерство</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Степень износа коммунальной инфраструктуры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60,7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Реконструкция очистных сооружений бытовой канализации г.Серова. Биологическая очистка единиц</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газопроводов высокого давления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газопроводов низкого давления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газораспределительных пунктов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газификации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потерь на системах теплоснабжения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потерь на системах водоснабжения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Удельный вес сетей электроснабжения, нуждающихся в замене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4677568" y="4677568"/>
            <a:ext cx="9906000" cy="55086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67696" name="TextBox 5"/>
          <p:cNvSpPr txBox="1">
            <a:spLocks noChangeArrowheads="1"/>
          </p:cNvSpPr>
          <p:nvPr/>
        </p:nvSpPr>
        <p:spPr bwMode="auto">
          <a:xfrm>
            <a:off x="923925" y="0"/>
            <a:ext cx="5934075"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Диаграмма 3"/>
          <p:cNvGraphicFramePr>
            <a:graphicFrameLocks/>
          </p:cNvGraphicFramePr>
          <p:nvPr/>
        </p:nvGraphicFramePr>
        <p:xfrm>
          <a:off x="138113" y="674688"/>
          <a:ext cx="6515100" cy="9058275"/>
        </p:xfrm>
        <a:graphic>
          <a:graphicData uri="http://schemas.openxmlformats.org/presentationml/2006/ole">
            <p:oleObj spid="_x0000_s69633" r:id="rId3" imgW="6511092" imgH="9059441" progId="Excel.Chart.8">
              <p:embed/>
            </p:oleObj>
          </a:graphicData>
        </a:graphic>
      </p:graphicFrame>
      <p:sp>
        <p:nvSpPr>
          <p:cNvPr id="69634" name="TextBox 4"/>
          <p:cNvSpPr txBox="1">
            <a:spLocks noChangeArrowheads="1"/>
          </p:cNvSpPr>
          <p:nvPr/>
        </p:nvSpPr>
        <p:spPr bwMode="auto">
          <a:xfrm>
            <a:off x="0" y="215900"/>
            <a:ext cx="6858000" cy="338138"/>
          </a:xfrm>
          <a:prstGeom prst="rect">
            <a:avLst/>
          </a:prstGeom>
          <a:noFill/>
          <a:ln w="9525">
            <a:noFill/>
            <a:miter lim="800000"/>
            <a:headEnd/>
            <a:tailEnd/>
          </a:ln>
        </p:spPr>
        <p:txBody>
          <a:bodyPr>
            <a:spAutoFit/>
          </a:bodyPr>
          <a:lstStyle/>
          <a:p>
            <a:pPr algn="ctr"/>
            <a:r>
              <a:rPr lang="ru-RU" sz="1600" b="1">
                <a:solidFill>
                  <a:srgbClr val="000000"/>
                </a:solidFill>
              </a:rPr>
              <a:t>Действующие муниципальные программы в 2016 году</a:t>
            </a:r>
          </a:p>
        </p:txBody>
      </p:sp>
      <p:sp>
        <p:nvSpPr>
          <p:cNvPr id="6" name="Заголовок 1"/>
          <p:cNvSpPr txBox="1">
            <a:spLocks/>
          </p:cNvSpPr>
          <p:nvPr/>
        </p:nvSpPr>
        <p:spPr bwMode="auto">
          <a:xfrm rot="5400000">
            <a:off x="1629569" y="4677569"/>
            <a:ext cx="9906000" cy="5508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Структура муниципальных программ Серовского городского округа в 2016 году </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19"/>
          <p:cNvSpPr>
            <a:spLocks noChangeArrowheads="1"/>
          </p:cNvSpPr>
          <p:nvPr/>
        </p:nvSpPr>
        <p:spPr bwMode="auto">
          <a:xfrm>
            <a:off x="6397625" y="8993188"/>
            <a:ext cx="415925" cy="369887"/>
          </a:xfrm>
          <a:prstGeom prst="rect">
            <a:avLst/>
          </a:prstGeom>
          <a:noFill/>
          <a:ln w="9525">
            <a:noFill/>
            <a:miter lim="800000"/>
            <a:headEnd/>
            <a:tailEnd/>
          </a:ln>
        </p:spPr>
        <p:txBody>
          <a:bodyPr wrap="none">
            <a:spAutoFit/>
          </a:bodyPr>
          <a:lstStyle/>
          <a:p>
            <a:pPr eaLnBrk="0" hangingPunct="0"/>
            <a:fld id="{ED5EF27C-E1E8-4D68-9E63-8CAF28A1721D}" type="slidenum">
              <a:rPr lang="ru-RU"/>
              <a:pPr eaLnBrk="0" hangingPunct="0"/>
              <a:t>54</a:t>
            </a:fld>
            <a:endParaRPr lang="ru-RU"/>
          </a:p>
        </p:txBody>
      </p:sp>
      <p:sp>
        <p:nvSpPr>
          <p:cNvPr id="3" name="Заголовок 1"/>
          <p:cNvSpPr txBox="1">
            <a:spLocks/>
          </p:cNvSpPr>
          <p:nvPr/>
        </p:nvSpPr>
        <p:spPr bwMode="auto">
          <a:xfrm rot="16200000">
            <a:off x="-4664075" y="4664075"/>
            <a:ext cx="9906000" cy="5778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Финансирование социально-значимых объектов  (отдельные объекты бюджетных инвестиций)</a:t>
            </a:r>
          </a:p>
        </p:txBody>
      </p:sp>
      <p:graphicFrame>
        <p:nvGraphicFramePr>
          <p:cNvPr id="4" name="Таблица 3"/>
          <p:cNvGraphicFramePr>
            <a:graphicFrameLocks noGrp="1"/>
          </p:cNvGraphicFramePr>
          <p:nvPr/>
        </p:nvGraphicFramePr>
        <p:xfrm>
          <a:off x="604838" y="0"/>
          <a:ext cx="6253162" cy="9883775"/>
        </p:xfrm>
        <a:graphic>
          <a:graphicData uri="http://schemas.openxmlformats.org/drawingml/2006/table">
            <a:tbl>
              <a:tblPr firstRow="1" bandRow="1">
                <a:tableStyleId>{5C22544A-7EE6-4342-B048-85BDC9FD1C3A}</a:tableStyleId>
              </a:tblPr>
              <a:tblGrid>
                <a:gridCol w="1747968"/>
                <a:gridCol w="833867"/>
                <a:gridCol w="753038"/>
                <a:gridCol w="874058"/>
                <a:gridCol w="900953"/>
                <a:gridCol w="564777"/>
                <a:gridCol w="578221"/>
              </a:tblGrid>
              <a:tr h="591044">
                <a:tc rowSpan="2">
                  <a:txBody>
                    <a:bodyPr/>
                    <a:lstStyle/>
                    <a:p>
                      <a:pPr algn="ctr"/>
                      <a:r>
                        <a:rPr lang="ru-RU" sz="1100" dirty="0" smtClean="0">
                          <a:latin typeface="Times New Roman" pitchFamily="18" charset="0"/>
                          <a:cs typeface="Times New Roman" pitchFamily="18" charset="0"/>
                        </a:rPr>
                        <a:t>Наименование объекта капитального строительства</a:t>
                      </a:r>
                      <a:endParaRPr lang="ru-RU" sz="1100" dirty="0">
                        <a:latin typeface="Times New Roman" pitchFamily="18" charset="0"/>
                        <a:cs typeface="Times New Roman" pitchFamily="18" charset="0"/>
                      </a:endParaRPr>
                    </a:p>
                  </a:txBody>
                  <a:tcPr/>
                </a:tc>
                <a:tc rowSpan="2">
                  <a:txBody>
                    <a:bodyPr/>
                    <a:lstStyle/>
                    <a:p>
                      <a:pPr algn="ctr"/>
                      <a:r>
                        <a:rPr lang="ru-RU" sz="1100" dirty="0" smtClean="0">
                          <a:latin typeface="Times New Roman" pitchFamily="18" charset="0"/>
                          <a:cs typeface="Times New Roman" pitchFamily="18" charset="0"/>
                        </a:rPr>
                        <a:t>Объем финансирования </a:t>
                      </a:r>
                    </a:p>
                    <a:p>
                      <a:pPr algn="ctr"/>
                      <a:r>
                        <a:rPr lang="ru-RU" sz="1100" dirty="0" smtClean="0">
                          <a:latin typeface="Times New Roman" pitchFamily="18" charset="0"/>
                          <a:cs typeface="Times New Roman" pitchFamily="18" charset="0"/>
                        </a:rPr>
                        <a:t>(на весь срок  строительства)</a:t>
                      </a:r>
                      <a:endParaRPr lang="ru-RU" sz="1100" dirty="0">
                        <a:latin typeface="Times New Roman" pitchFamily="18" charset="0"/>
                        <a:cs typeface="Times New Roman" pitchFamily="18" charset="0"/>
                      </a:endParaRPr>
                    </a:p>
                  </a:txBody>
                  <a:tcPr/>
                </a:tc>
                <a:tc rowSpan="2">
                  <a:txBody>
                    <a:bodyPr/>
                    <a:lstStyle/>
                    <a:p>
                      <a:pPr algn="ctr"/>
                      <a:r>
                        <a:rPr lang="ru-RU" sz="1100" dirty="0" smtClean="0">
                          <a:latin typeface="Times New Roman" pitchFamily="18" charset="0"/>
                          <a:cs typeface="Times New Roman" pitchFamily="18" charset="0"/>
                        </a:rPr>
                        <a:t>Объем финансирования в 2016 году (местный бюджет)</a:t>
                      </a:r>
                      <a:endParaRPr lang="ru-RU" sz="1100" dirty="0">
                        <a:latin typeface="Times New Roman" pitchFamily="18" charset="0"/>
                        <a:cs typeface="Times New Roman" pitchFamily="18" charset="0"/>
                      </a:endParaRPr>
                    </a:p>
                  </a:txBody>
                  <a:tcPr/>
                </a:tc>
                <a:tc gridSpan="2">
                  <a:txBody>
                    <a:bodyPr/>
                    <a:lstStyle/>
                    <a:p>
                      <a:pPr algn="ctr"/>
                      <a:r>
                        <a:rPr lang="ru-RU" sz="1100" dirty="0" smtClean="0">
                          <a:latin typeface="Times New Roman" pitchFamily="18" charset="0"/>
                          <a:cs typeface="Times New Roman" pitchFamily="18" charset="0"/>
                        </a:rPr>
                        <a:t>Сметная стоимость</a:t>
                      </a:r>
                      <a:endParaRPr lang="ru-RU" sz="1100" dirty="0">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gridSpan="2">
                  <a:txBody>
                    <a:bodyPr/>
                    <a:lstStyle/>
                    <a:p>
                      <a:pPr algn="ctr"/>
                      <a:r>
                        <a:rPr lang="ru-RU" sz="1100" dirty="0" smtClean="0">
                          <a:latin typeface="Times New Roman" pitchFamily="18" charset="0"/>
                          <a:cs typeface="Times New Roman" pitchFamily="18" charset="0"/>
                        </a:rPr>
                        <a:t>Сроки строительства</a:t>
                      </a:r>
                      <a:r>
                        <a:rPr lang="ru-RU" sz="1100" baseline="0" dirty="0" smtClean="0">
                          <a:latin typeface="Times New Roman" pitchFamily="18" charset="0"/>
                          <a:cs typeface="Times New Roman" pitchFamily="18" charset="0"/>
                        </a:rPr>
                        <a:t> (в годах)</a:t>
                      </a:r>
                      <a:endParaRPr lang="ru-RU" sz="1100" dirty="0">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r>
              <a:tr h="92445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В текущих ценах</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В ценах соответствующих реализации проекта</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начало</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Ввод (завершение)</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r>
              <a:tr h="1343109">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Гагарина,1а</a:t>
                      </a:r>
                    </a:p>
                  </a:txBody>
                  <a:tcPr marL="9525" marR="9525" marT="9525" marB="0" anchor="b"/>
                </a:tc>
                <a:tc>
                  <a:txBody>
                    <a:bodyPr/>
                    <a:lstStyle/>
                    <a:p>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3416,4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56 300,0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56 300,0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1509814">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Новоуральская, 4а</a:t>
                      </a:r>
                    </a:p>
                  </a:txBody>
                  <a:tcPr marL="9525" marR="9525" marT="9525" marB="0" anchor="b"/>
                </a:tc>
                <a:tc>
                  <a:txBody>
                    <a:bodyPr/>
                    <a:lstStyle/>
                    <a:p>
                      <a:r>
                        <a:rPr lang="ru-RU" sz="1100" dirty="0" smtClean="0">
                          <a:solidFill>
                            <a:srgbClr val="000000"/>
                          </a:solidFill>
                          <a:latin typeface="Times New Roman" pitchFamily="18" charset="0"/>
                          <a:cs typeface="Times New Roman" pitchFamily="18" charset="0"/>
                        </a:rPr>
                        <a:t>52455,6</a:t>
                      </a:r>
                      <a:endParaRPr lang="ru-RU" sz="1100" dirty="0">
                        <a:solidFill>
                          <a:srgbClr val="000000"/>
                        </a:solidFill>
                        <a:latin typeface="Times New Roman" pitchFamily="18" charset="0"/>
                        <a:cs typeface="Times New Roman" pitchFamily="18" charset="0"/>
                      </a:endParaRPr>
                    </a:p>
                  </a:txBody>
                  <a:tcPr/>
                </a:tc>
                <a:tc>
                  <a:txBody>
                    <a:bodyPr/>
                    <a:lstStyle/>
                    <a:p>
                      <a:pPr algn="l"/>
                      <a:r>
                        <a:rPr lang="ru-RU" sz="1100" dirty="0" smtClean="0">
                          <a:solidFill>
                            <a:srgbClr val="000000"/>
                          </a:solidFill>
                          <a:latin typeface="Times New Roman" pitchFamily="18" charset="0"/>
                          <a:cs typeface="Times New Roman" pitchFamily="18" charset="0"/>
                        </a:rPr>
                        <a:t>12856,4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52 600,0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52 600,0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r>
              <a:tr h="1509814">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Новоуральская, 6а</a:t>
                      </a:r>
                    </a:p>
                  </a:txBody>
                  <a:tcPr marL="9525" marR="9525" marT="9525" marB="0" anchor="b"/>
                </a:tc>
                <a:tc>
                  <a:txBody>
                    <a:bodyPr/>
                    <a:lstStyle/>
                    <a:p>
                      <a:r>
                        <a:rPr lang="ru-RU" sz="1100" dirty="0" smtClean="0">
                          <a:solidFill>
                            <a:srgbClr val="000000"/>
                          </a:solidFill>
                          <a:latin typeface="Times New Roman" pitchFamily="18" charset="0"/>
                          <a:cs typeface="Times New Roman" pitchFamily="18" charset="0"/>
                        </a:rPr>
                        <a:t>59253,4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14686,5</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59 300,0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59 300,0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1343109">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Маяковского, 4</a:t>
                      </a:r>
                    </a:p>
                  </a:txBody>
                  <a:tcPr marL="9525" marR="9525" marT="9525" marB="0" anchor="b"/>
                </a:tc>
                <a:tc>
                  <a:txBody>
                    <a:bodyPr/>
                    <a:lstStyle/>
                    <a:p>
                      <a:r>
                        <a:rPr lang="ru-RU" sz="1100" dirty="0" smtClean="0">
                          <a:solidFill>
                            <a:srgbClr val="000000"/>
                          </a:solidFill>
                          <a:latin typeface="Times New Roman" pitchFamily="18" charset="0"/>
                          <a:cs typeface="Times New Roman" pitchFamily="18" charset="0"/>
                        </a:rPr>
                        <a:t>98100,6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27350,1</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97 100,0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97 100,0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757749">
                <a:tc>
                  <a:txBody>
                    <a:bodyPr/>
                    <a:lstStyle/>
                    <a:p>
                      <a:pPr algn="just"/>
                      <a:r>
                        <a:rPr lang="ru-RU" sz="1100" b="0" i="0" u="none" strike="noStrike" kern="1200" dirty="0" smtClean="0">
                          <a:solidFill>
                            <a:srgbClr val="000000"/>
                          </a:solidFill>
                          <a:latin typeface="Times New Roman"/>
                          <a:ea typeface="+mn-ea"/>
                          <a:cs typeface="+mn-cs"/>
                        </a:rPr>
                        <a:t>Реконструкция очистных сооружений бытовой канализации г. Серова. Биологическая очистка </a:t>
                      </a:r>
                      <a:endParaRPr lang="ru-RU" sz="1100" b="0" i="0" u="none" strike="noStrike" kern="1200" dirty="0">
                        <a:solidFill>
                          <a:srgbClr val="000000"/>
                        </a:solidFill>
                        <a:latin typeface="Times New Roman"/>
                        <a:ea typeface="+mn-ea"/>
                        <a:cs typeface="+mn-cs"/>
                      </a:endParaRPr>
                    </a:p>
                  </a:txBody>
                  <a:tcPr/>
                </a:tc>
                <a:tc>
                  <a:txBody>
                    <a:bodyPr/>
                    <a:lstStyle/>
                    <a:p>
                      <a:r>
                        <a:rPr lang="ru-RU" sz="1100" dirty="0" smtClean="0">
                          <a:solidFill>
                            <a:srgbClr val="000000"/>
                          </a:solidFill>
                          <a:latin typeface="Times New Roman" pitchFamily="18" charset="0"/>
                          <a:cs typeface="Times New Roman" pitchFamily="18" charset="0"/>
                        </a:rPr>
                        <a:t>402390,0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21584,9</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402 400,0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402 400,0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2013</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591044">
                <a:tc>
                  <a:txBody>
                    <a:bodyPr/>
                    <a:lstStyle/>
                    <a:p>
                      <a:pPr algn="just"/>
                      <a:r>
                        <a:rPr lang="ru-RU" sz="1100" b="0" i="0" u="none" strike="noStrike" kern="1200" dirty="0" smtClean="0">
                          <a:solidFill>
                            <a:srgbClr val="000000"/>
                          </a:solidFill>
                          <a:latin typeface="Times New Roman"/>
                          <a:ea typeface="+mn-ea"/>
                          <a:cs typeface="+mn-cs"/>
                        </a:rPr>
                        <a:t>Проектно-изыскательские работы п. Новое Медянкино</a:t>
                      </a:r>
                    </a:p>
                  </a:txBody>
                  <a:tcPr/>
                </a:tc>
                <a:tc>
                  <a:txBody>
                    <a:bodyPr/>
                    <a:lstStyle/>
                    <a:p>
                      <a:r>
                        <a:rPr lang="ru-RU" sz="1100" dirty="0" smtClean="0">
                          <a:solidFill>
                            <a:srgbClr val="000000"/>
                          </a:solidFill>
                          <a:latin typeface="Times New Roman" pitchFamily="18" charset="0"/>
                          <a:cs typeface="Times New Roman" pitchFamily="18" charset="0"/>
                        </a:rPr>
                        <a:t>950,0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1000,0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950,0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950,0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r>
              <a:tr h="1257863">
                <a:tc>
                  <a:txBody>
                    <a:bodyPr/>
                    <a:lstStyle/>
                    <a:p>
                      <a:pPr algn="just"/>
                      <a:r>
                        <a:rPr lang="ru-RU" sz="1100" b="0" i="0" u="none" strike="noStrike" kern="1200" dirty="0" smtClean="0">
                          <a:solidFill>
                            <a:srgbClr val="000000"/>
                          </a:solidFill>
                          <a:latin typeface="Times New Roman"/>
                          <a:ea typeface="+mn-ea"/>
                          <a:cs typeface="+mn-cs"/>
                        </a:rPr>
                        <a:t>Строительство физкультурно-оздоровительного комплекса с ледовой ареной на стадионе «Металлург» по ул. Каквинская в г. Серове</a:t>
                      </a:r>
                    </a:p>
                  </a:txBody>
                  <a:tcPr/>
                </a:tc>
                <a:tc>
                  <a:txBody>
                    <a:bodyPr/>
                    <a:lstStyle/>
                    <a:p>
                      <a:r>
                        <a:rPr lang="ru-RU" sz="1100" dirty="0" smtClean="0">
                          <a:solidFill>
                            <a:srgbClr val="000000"/>
                          </a:solidFill>
                          <a:latin typeface="Times New Roman" pitchFamily="18" charset="0"/>
                          <a:cs typeface="Times New Roman" pitchFamily="18" charset="0"/>
                        </a:rPr>
                        <a:t>231</a:t>
                      </a:r>
                      <a:r>
                        <a:rPr lang="ru-RU" sz="1100" baseline="0" dirty="0" smtClean="0">
                          <a:solidFill>
                            <a:srgbClr val="000000"/>
                          </a:solidFill>
                          <a:latin typeface="Times New Roman" pitchFamily="18" charset="0"/>
                          <a:cs typeface="Times New Roman" pitchFamily="18" charset="0"/>
                        </a:rPr>
                        <a:t> 055,0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15906,8</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231</a:t>
                      </a:r>
                      <a:r>
                        <a:rPr lang="ru-RU" sz="1100" baseline="0" dirty="0" smtClean="0">
                          <a:solidFill>
                            <a:srgbClr val="000000"/>
                          </a:solidFill>
                          <a:latin typeface="Times New Roman" pitchFamily="18" charset="0"/>
                          <a:cs typeface="Times New Roman" pitchFamily="18" charset="0"/>
                        </a:rPr>
                        <a:t> 0</a:t>
                      </a:r>
                      <a:r>
                        <a:rPr lang="ru-RU" sz="1100" dirty="0" smtClean="0">
                          <a:solidFill>
                            <a:srgbClr val="000000"/>
                          </a:solidFill>
                          <a:latin typeface="Times New Roman" pitchFamily="18" charset="0"/>
                          <a:cs typeface="Times New Roman" pitchFamily="18" charset="0"/>
                        </a:rPr>
                        <a:t>55,0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231</a:t>
                      </a:r>
                      <a:r>
                        <a:rPr lang="ru-RU" sz="1100" baseline="0" dirty="0" smtClean="0">
                          <a:solidFill>
                            <a:srgbClr val="000000"/>
                          </a:solidFill>
                          <a:latin typeface="Times New Roman" pitchFamily="18" charset="0"/>
                          <a:cs typeface="Times New Roman" pitchFamily="18" charset="0"/>
                        </a:rPr>
                        <a:t> 055</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r>
            </a:tbl>
          </a:graphicData>
        </a:graphic>
      </p:graphicFrame>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rot="5400000">
            <a:off x="1595438" y="4643437"/>
            <a:ext cx="9906000" cy="619125"/>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chemeClr val="tx1"/>
                </a:solidFill>
                <a:latin typeface="Times New Roman" pitchFamily="18" charset="0"/>
                <a:cs typeface="Times New Roman" pitchFamily="18" charset="0"/>
              </a:rPr>
              <a:t>Источники финансирования дефицита бюджета</a:t>
            </a:r>
          </a:p>
        </p:txBody>
      </p:sp>
      <p:sp>
        <p:nvSpPr>
          <p:cNvPr id="90115" name="Rectangle 3"/>
          <p:cNvSpPr>
            <a:spLocks noGrp="1" noChangeArrowheads="1"/>
          </p:cNvSpPr>
          <p:nvPr>
            <p:ph type="subTitle" sz="quarter" idx="1"/>
          </p:nvPr>
        </p:nvSpPr>
        <p:spPr>
          <a:xfrm>
            <a:off x="161925" y="241300"/>
            <a:ext cx="5997575" cy="1795463"/>
          </a:xfrm>
        </p:spPr>
        <p:txBody>
          <a:bodyPr/>
          <a:lstStyle/>
          <a:p>
            <a:pPr indent="265113" algn="just" eaLnBrk="1" hangingPunct="1">
              <a:lnSpc>
                <a:spcPct val="90000"/>
              </a:lnSpc>
              <a:defRPr/>
            </a:pPr>
            <a:r>
              <a:rPr lang="ru-RU" sz="1600" b="1" dirty="0" smtClean="0">
                <a:solidFill>
                  <a:schemeClr val="accent6">
                    <a:lumMod val="75000"/>
                  </a:schemeClr>
                </a:solidFill>
                <a:effectLst/>
                <a:latin typeface="+mn-lt"/>
              </a:rPr>
              <a:t>В процессе принятия и исполнения бюджета города большое значение приобретает сбалансированность доходов и расходов. Если доходы превышают расходы, то возникает </a:t>
            </a:r>
            <a:r>
              <a:rPr lang="ru-RU" sz="1600" b="1" u="sng" dirty="0" smtClean="0">
                <a:solidFill>
                  <a:schemeClr val="accent6">
                    <a:lumMod val="75000"/>
                  </a:schemeClr>
                </a:solidFill>
                <a:effectLst/>
                <a:latin typeface="+mn-lt"/>
              </a:rPr>
              <a:t>профицит</a:t>
            </a:r>
            <a:r>
              <a:rPr lang="ru-RU" sz="1600" b="1" dirty="0" smtClean="0">
                <a:solidFill>
                  <a:schemeClr val="accent6">
                    <a:lumMod val="75000"/>
                  </a:schemeClr>
                </a:solidFill>
                <a:effectLst/>
                <a:latin typeface="+mn-lt"/>
              </a:rPr>
              <a:t>. </a:t>
            </a:r>
          </a:p>
          <a:p>
            <a:pPr indent="265113" algn="just" eaLnBrk="1" hangingPunct="1">
              <a:lnSpc>
                <a:spcPct val="90000"/>
              </a:lnSpc>
              <a:defRPr/>
            </a:pPr>
            <a:r>
              <a:rPr lang="ru-RU" sz="1600" b="1" dirty="0" smtClean="0">
                <a:solidFill>
                  <a:schemeClr val="accent6">
                    <a:lumMod val="75000"/>
                  </a:schemeClr>
                </a:solidFill>
                <a:effectLst/>
                <a:latin typeface="+mn-lt"/>
              </a:rPr>
              <a:t>Но чаще всего расходы превышают доходы. В таком случае возникает </a:t>
            </a:r>
            <a:r>
              <a:rPr lang="ru-RU" sz="1600" b="1" u="sng" dirty="0" smtClean="0">
                <a:solidFill>
                  <a:schemeClr val="accent6">
                    <a:lumMod val="75000"/>
                  </a:schemeClr>
                </a:solidFill>
                <a:effectLst/>
                <a:latin typeface="+mn-lt"/>
              </a:rPr>
              <a:t>дефицит</a:t>
            </a:r>
            <a:r>
              <a:rPr lang="ru-RU" sz="1600" b="1" dirty="0" smtClean="0">
                <a:solidFill>
                  <a:schemeClr val="accent6">
                    <a:lumMod val="75000"/>
                  </a:schemeClr>
                </a:solidFill>
                <a:effectLst/>
                <a:latin typeface="+mn-lt"/>
              </a:rPr>
              <a:t>.</a:t>
            </a:r>
          </a:p>
        </p:txBody>
      </p:sp>
      <p:sp>
        <p:nvSpPr>
          <p:cNvPr id="90118" name="Rectangle 6"/>
          <p:cNvSpPr>
            <a:spLocks noChangeArrowheads="1"/>
          </p:cNvSpPr>
          <p:nvPr/>
        </p:nvSpPr>
        <p:spPr bwMode="auto">
          <a:xfrm>
            <a:off x="188259" y="4168588"/>
            <a:ext cx="1627806" cy="2470743"/>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муниципальные займы,</a:t>
            </a:r>
            <a:r>
              <a:rPr lang="ru-RU" sz="1400" b="1" dirty="0">
                <a:solidFill>
                  <a:schemeClr val="bg2"/>
                </a:solidFill>
                <a:cs typeface="+mn-cs"/>
              </a:rPr>
              <a:t> осуществляемые путем выпуска муниципальных ценных бумаг от имени муниципального образования</a:t>
            </a:r>
          </a:p>
        </p:txBody>
      </p:sp>
      <p:sp>
        <p:nvSpPr>
          <p:cNvPr id="90119" name="Rectangle 7"/>
          <p:cNvSpPr>
            <a:spLocks noChangeArrowheads="1"/>
          </p:cNvSpPr>
          <p:nvPr/>
        </p:nvSpPr>
        <p:spPr bwMode="auto">
          <a:xfrm>
            <a:off x="2001479" y="4178881"/>
            <a:ext cx="1352916" cy="2490860"/>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бюджетные кредиты,</a:t>
            </a:r>
            <a:r>
              <a:rPr lang="ru-RU" sz="1400" b="1" dirty="0">
                <a:solidFill>
                  <a:schemeClr val="bg2"/>
                </a:solidFill>
                <a:cs typeface="+mn-cs"/>
              </a:rPr>
              <a:t> полученные от бюджетов других уровней бюджетной системы РФ</a:t>
            </a:r>
          </a:p>
        </p:txBody>
      </p:sp>
      <p:sp>
        <p:nvSpPr>
          <p:cNvPr id="90120" name="Rectangle 8"/>
          <p:cNvSpPr>
            <a:spLocks noChangeArrowheads="1"/>
          </p:cNvSpPr>
          <p:nvPr/>
        </p:nvSpPr>
        <p:spPr bwMode="auto">
          <a:xfrm>
            <a:off x="3517505" y="4190037"/>
            <a:ext cx="1283095" cy="2479703"/>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кредиты,</a:t>
            </a:r>
          </a:p>
          <a:p>
            <a:pPr algn="ctr">
              <a:defRPr/>
            </a:pPr>
            <a:r>
              <a:rPr lang="ru-RU" sz="1400" b="1" dirty="0">
                <a:solidFill>
                  <a:schemeClr val="bg2"/>
                </a:solidFill>
                <a:cs typeface="+mn-cs"/>
              </a:rPr>
              <a:t> полученные от кредитных организаций</a:t>
            </a:r>
          </a:p>
        </p:txBody>
      </p:sp>
      <p:sp>
        <p:nvSpPr>
          <p:cNvPr id="90121" name="Rectangle 9"/>
          <p:cNvSpPr>
            <a:spLocks noChangeArrowheads="1"/>
          </p:cNvSpPr>
          <p:nvPr/>
        </p:nvSpPr>
        <p:spPr bwMode="auto">
          <a:xfrm>
            <a:off x="4920526" y="4203172"/>
            <a:ext cx="1211334" cy="2448983"/>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изменение остатков</a:t>
            </a:r>
            <a:r>
              <a:rPr lang="ru-RU" sz="1400" b="1" dirty="0">
                <a:solidFill>
                  <a:schemeClr val="bg2"/>
                </a:solidFill>
                <a:cs typeface="+mn-cs"/>
              </a:rPr>
              <a:t> средств на счетах по учету средств  бюджета</a:t>
            </a:r>
          </a:p>
        </p:txBody>
      </p:sp>
      <p:sp>
        <p:nvSpPr>
          <p:cNvPr id="90131" name="Rectangle 19"/>
          <p:cNvSpPr>
            <a:spLocks noChangeArrowheads="1"/>
          </p:cNvSpPr>
          <p:nvPr/>
        </p:nvSpPr>
        <p:spPr bwMode="auto">
          <a:xfrm>
            <a:off x="1628868" y="7769908"/>
            <a:ext cx="2371409" cy="1243488"/>
          </a:xfrm>
          <a:prstGeom prst="rect">
            <a:avLst/>
          </a:prstGeom>
          <a:solidFill>
            <a:srgbClr val="FF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муниципальный долг,</a:t>
            </a:r>
          </a:p>
          <a:p>
            <a:pPr algn="ctr">
              <a:defRPr/>
            </a:pPr>
            <a:r>
              <a:rPr lang="ru-RU" sz="1400" b="1" dirty="0">
                <a:solidFill>
                  <a:schemeClr val="bg2"/>
                </a:solidFill>
                <a:cs typeface="+mn-cs"/>
              </a:rPr>
              <a:t>то есть совокупность долговых обязательств муниципального образования</a:t>
            </a:r>
          </a:p>
        </p:txBody>
      </p:sp>
      <p:sp>
        <p:nvSpPr>
          <p:cNvPr id="29" name="Стрелка вниз 28"/>
          <p:cNvSpPr/>
          <p:nvPr/>
        </p:nvSpPr>
        <p:spPr>
          <a:xfrm>
            <a:off x="5540041" y="3079377"/>
            <a:ext cx="161512" cy="1086746"/>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0" name="Стрелка вниз 29"/>
          <p:cNvSpPr/>
          <p:nvPr/>
        </p:nvSpPr>
        <p:spPr>
          <a:xfrm>
            <a:off x="824407" y="3065930"/>
            <a:ext cx="157227" cy="1121156"/>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1" name="Стрелка вниз 30"/>
          <p:cNvSpPr/>
          <p:nvPr/>
        </p:nvSpPr>
        <p:spPr>
          <a:xfrm>
            <a:off x="2635918" y="3065930"/>
            <a:ext cx="161069" cy="1113640"/>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2" name="Стрелка вниз 31"/>
          <p:cNvSpPr/>
          <p:nvPr/>
        </p:nvSpPr>
        <p:spPr>
          <a:xfrm>
            <a:off x="4134896" y="3079377"/>
            <a:ext cx="141269" cy="1097228"/>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90117" name="Rectangle 5"/>
          <p:cNvSpPr>
            <a:spLocks noChangeArrowheads="1"/>
          </p:cNvSpPr>
          <p:nvPr/>
        </p:nvSpPr>
        <p:spPr bwMode="auto">
          <a:xfrm>
            <a:off x="443752" y="2381798"/>
            <a:ext cx="5688106" cy="697745"/>
          </a:xfrm>
          <a:prstGeom prst="rect">
            <a:avLst/>
          </a:prstGeom>
          <a:solidFill>
            <a:srgbClr val="99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b="1" dirty="0">
                <a:solidFill>
                  <a:schemeClr val="bg2"/>
                </a:solidFill>
                <a:cs typeface="+mn-cs"/>
              </a:rPr>
              <a:t>Источниками финансирования дефицита бюджета </a:t>
            </a:r>
          </a:p>
        </p:txBody>
      </p:sp>
      <p:sp>
        <p:nvSpPr>
          <p:cNvPr id="34" name="Правая фигурная скобка 33"/>
          <p:cNvSpPr/>
          <p:nvPr/>
        </p:nvSpPr>
        <p:spPr>
          <a:xfrm rot="5400000">
            <a:off x="2287146" y="5364228"/>
            <a:ext cx="858317" cy="3550025"/>
          </a:xfrm>
          <a:prstGeom prst="rightBrace">
            <a:avLst>
              <a:gd name="adj1" fmla="val 8333"/>
              <a:gd name="adj2" fmla="val 49750"/>
            </a:avLst>
          </a:prstGeom>
          <a:ln w="28575">
            <a:solidFill>
              <a:schemeClr val="accent2"/>
            </a:solidFill>
          </a:ln>
          <a:effectLst>
            <a:glow rad="63500">
              <a:schemeClr val="accent3">
                <a:satMod val="175000"/>
                <a:alpha val="40000"/>
              </a:schemeClr>
            </a:glow>
          </a:effectLst>
          <a:scene3d>
            <a:camera prst="orthographicFront"/>
            <a:lightRig rig="threePt" dir="t"/>
          </a:scene3d>
          <a:sp3d>
            <a:bevelT w="152400" h="50800" prst="softRound"/>
          </a:sp3d>
        </p:spPr>
        <p:style>
          <a:lnRef idx="3">
            <a:schemeClr val="accent6"/>
          </a:lnRef>
          <a:fillRef idx="0">
            <a:schemeClr val="accent6"/>
          </a:fillRef>
          <a:effectRef idx="2">
            <a:schemeClr val="accent6"/>
          </a:effectRef>
          <a:fontRef idx="minor">
            <a:schemeClr val="tx1"/>
          </a:fontRef>
        </p:style>
        <p:txBody>
          <a:bodyPr anchor="ctr"/>
          <a:lstStyle/>
          <a:p>
            <a:pPr algn="ctr" eaLnBrk="0" hangingPunct="0">
              <a:defRPr/>
            </a:pP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up)">
                                      <p:cBhvr>
                                        <p:cTn id="7" dur="2000"/>
                                        <p:tgtEl>
                                          <p:spTgt spid="9011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0118"/>
                                        </p:tgtEl>
                                        <p:attrNameLst>
                                          <p:attrName>style.visibility</p:attrName>
                                        </p:attrNameLst>
                                      </p:cBhvr>
                                      <p:to>
                                        <p:strVal val="visible"/>
                                      </p:to>
                                    </p:set>
                                    <p:animEffect transition="in" filter="wipe(up)">
                                      <p:cBhvr>
                                        <p:cTn id="11" dur="2000"/>
                                        <p:tgtEl>
                                          <p:spTgt spid="90118"/>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wipe(up)">
                                      <p:cBhvr>
                                        <p:cTn id="15" dur="2000"/>
                                        <p:tgtEl>
                                          <p:spTgt spid="90119"/>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90120"/>
                                        </p:tgtEl>
                                        <p:attrNameLst>
                                          <p:attrName>style.visibility</p:attrName>
                                        </p:attrNameLst>
                                      </p:cBhvr>
                                      <p:to>
                                        <p:strVal val="visible"/>
                                      </p:to>
                                    </p:set>
                                    <p:animEffect transition="in" filter="wipe(up)">
                                      <p:cBhvr>
                                        <p:cTn id="19" dur="2000"/>
                                        <p:tgtEl>
                                          <p:spTgt spid="90120"/>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wipe(up)">
                                      <p:cBhvr>
                                        <p:cTn id="23" dur="2000"/>
                                        <p:tgtEl>
                                          <p:spTgt spid="90121"/>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90131"/>
                                        </p:tgtEl>
                                        <p:attrNameLst>
                                          <p:attrName>style.visibility</p:attrName>
                                        </p:attrNameLst>
                                      </p:cBhvr>
                                      <p:to>
                                        <p:strVal val="visible"/>
                                      </p:to>
                                    </p:set>
                                    <p:animEffect transition="in" filter="wipe(up)">
                                      <p:cBhvr>
                                        <p:cTn id="27" dur="2000"/>
                                        <p:tgtEl>
                                          <p:spTgt spid="9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rot="16200000">
            <a:off x="-4704556" y="4704556"/>
            <a:ext cx="9906000" cy="49688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2016 год</a:t>
            </a:r>
            <a:endParaRPr lang="ru-RU" sz="2000" dirty="0" smtClean="0">
              <a:solidFill>
                <a:schemeClr val="tx1"/>
              </a:solidFill>
              <a:latin typeface="Times New Roman" pitchFamily="18" charset="0"/>
              <a:cs typeface="Times New Roman" pitchFamily="18" charset="0"/>
            </a:endParaRPr>
          </a:p>
        </p:txBody>
      </p:sp>
      <p:graphicFrame>
        <p:nvGraphicFramePr>
          <p:cNvPr id="41009" name="Group 49"/>
          <p:cNvGraphicFramePr>
            <a:graphicFrameLocks noGrp="1"/>
          </p:cNvGraphicFramePr>
          <p:nvPr>
            <p:ph sz="half" idx="4294967295"/>
          </p:nvPr>
        </p:nvGraphicFramePr>
        <p:xfrm>
          <a:off x="538163" y="295275"/>
          <a:ext cx="6319837" cy="3543300"/>
        </p:xfrm>
        <a:graphic>
          <a:graphicData uri="http://schemas.openxmlformats.org/drawingml/2006/table">
            <a:tbl>
              <a:tblPr/>
              <a:tblGrid>
                <a:gridCol w="3227474"/>
                <a:gridCol w="1532875"/>
                <a:gridCol w="1559769"/>
              </a:tblGrid>
              <a:tr h="135341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 Наименование вида муниципальных заимствований </a:t>
                      </a:r>
                    </a:p>
                  </a:txBody>
                  <a:tcPr marL="63300" marR="63300" marT="66039" marB="660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Объем привлечения, 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Объем средств, направляемых на погашение основной суммы долга,</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 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04361">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Кредиты, привлекаемые от кредитных организаций</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256 058 442</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200 000 000,00   </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296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Бюджетные кредиты, привлекаемые от других бюджетов бюджетной системы РФ</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100 000 000,00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102 361 449,00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0177">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ИТОГО:</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356 058 442,00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302 361 449,00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72728" name="Диаграмма 8"/>
          <p:cNvGraphicFramePr>
            <a:graphicFrameLocks/>
          </p:cNvGraphicFramePr>
          <p:nvPr/>
        </p:nvGraphicFramePr>
        <p:xfrm>
          <a:off x="514350" y="5634038"/>
          <a:ext cx="5770563" cy="4024312"/>
        </p:xfrm>
        <a:graphic>
          <a:graphicData uri="http://schemas.openxmlformats.org/presentationml/2006/ole">
            <p:oleObj spid="_x0000_s72728" r:id="rId3" imgW="5773412" imgH="4023709" progId="Excel.Chart.8">
              <p:embed/>
            </p:oleObj>
          </a:graphicData>
        </a:graphic>
      </p:graphicFrame>
      <p:sp>
        <p:nvSpPr>
          <p:cNvPr id="10" name="Прямоугольник 9"/>
          <p:cNvSpPr/>
          <p:nvPr/>
        </p:nvSpPr>
        <p:spPr>
          <a:xfrm>
            <a:off x="526473" y="4043100"/>
            <a:ext cx="6331527" cy="707886"/>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sp>
        <p:nvSpPr>
          <p:cNvPr id="11" name="Прямоугольник 10"/>
          <p:cNvSpPr/>
          <p:nvPr/>
        </p:nvSpPr>
        <p:spPr>
          <a:xfrm>
            <a:off x="618564" y="4882930"/>
            <a:ext cx="2581835" cy="707886"/>
          </a:xfrm>
          <a:prstGeom prst="rect">
            <a:avLst/>
          </a:prstGeom>
          <a:noFill/>
          <a:ln>
            <a:noFill/>
          </a:ln>
          <a:effectLst/>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latin typeface="Times New Roman" pitchFamily="18" charset="0"/>
                <a:cs typeface="Times New Roman" pitchFamily="18" charset="0"/>
              </a:rPr>
              <a:t>На 01.01.2016 год 206 293,6 тыс.руб.</a:t>
            </a:r>
          </a:p>
        </p:txBody>
      </p:sp>
      <p:sp>
        <p:nvSpPr>
          <p:cNvPr id="13" name="Прямоугольник 12"/>
          <p:cNvSpPr/>
          <p:nvPr/>
        </p:nvSpPr>
        <p:spPr>
          <a:xfrm>
            <a:off x="4047565" y="4911454"/>
            <a:ext cx="2575723" cy="707886"/>
          </a:xfrm>
          <a:prstGeom prst="rect">
            <a:avLst/>
          </a:prstGeom>
          <a:noFill/>
          <a:ln>
            <a:noFill/>
          </a:ln>
          <a:effectLst/>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latin typeface="Times New Roman" pitchFamily="18" charset="0"/>
                <a:cs typeface="Times New Roman" pitchFamily="18" charset="0"/>
              </a:rPr>
              <a:t>На 01.01.2017 год </a:t>
            </a:r>
          </a:p>
          <a:p>
            <a:pPr algn="ctr">
              <a:defRPr/>
            </a:pPr>
            <a:r>
              <a:rPr lang="ru-RU" sz="2000" b="1" spc="50" dirty="0">
                <a:ln w="11430"/>
                <a:solidFill>
                  <a:srgbClr val="000000"/>
                </a:solidFill>
                <a:latin typeface="Times New Roman" pitchFamily="18" charset="0"/>
                <a:cs typeface="Times New Roman" pitchFamily="18" charset="0"/>
              </a:rPr>
              <a:t>259 990, 6 тыс.руб.</a:t>
            </a:r>
          </a:p>
        </p:txBody>
      </p:sp>
      <p:graphicFrame>
        <p:nvGraphicFramePr>
          <p:cNvPr id="72732" name="Диаграмма 13"/>
          <p:cNvGraphicFramePr>
            <a:graphicFrameLocks/>
          </p:cNvGraphicFramePr>
          <p:nvPr/>
        </p:nvGraphicFramePr>
        <p:xfrm>
          <a:off x="3346450" y="5583238"/>
          <a:ext cx="3965575" cy="2965450"/>
        </p:xfrm>
        <a:graphic>
          <a:graphicData uri="http://schemas.openxmlformats.org/presentationml/2006/ole">
            <p:oleObj spid="_x0000_s72732" r:id="rId4" imgW="3968840" imgH="2962913" progId="Excel.Chart.8">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1009"/>
                                        </p:tgtEl>
                                        <p:attrNameLst>
                                          <p:attrName>style.visibility</p:attrName>
                                        </p:attrNameLst>
                                      </p:cBhvr>
                                      <p:to>
                                        <p:strVal val="visible"/>
                                      </p:to>
                                    </p:set>
                                    <p:animEffect transition="in" filter="checkerboard(across)">
                                      <p:cBhvr>
                                        <p:cTn id="7" dur="500"/>
                                        <p:tgtEl>
                                          <p:spTgt spid="4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sz="quarter"/>
          </p:nvPr>
        </p:nvSpPr>
        <p:spPr>
          <a:xfrm>
            <a:off x="298450" y="273050"/>
            <a:ext cx="6172200" cy="871538"/>
          </a:xfrm>
        </p:spPr>
        <p:txBody>
          <a:bodyPr/>
          <a:lstStyle/>
          <a:p>
            <a:pPr eaLnBrk="1" hangingPunct="1">
              <a:defRPr/>
            </a:pPr>
            <a:r>
              <a:rPr lang="ru-RU" sz="3600" b="1" dirty="0" smtClean="0">
                <a:solidFill>
                  <a:srgbClr val="FFFFFF"/>
                </a:solidFill>
                <a:latin typeface="Bookman Old Style" pitchFamily="18" charset="0"/>
              </a:rPr>
              <a:t>Контактная информация</a:t>
            </a:r>
          </a:p>
        </p:txBody>
      </p:sp>
      <p:sp>
        <p:nvSpPr>
          <p:cNvPr id="94211" name="Rectangle 3"/>
          <p:cNvSpPr>
            <a:spLocks noGrp="1" noChangeArrowheads="1"/>
          </p:cNvSpPr>
          <p:nvPr>
            <p:ph type="subTitle" sz="quarter" idx="1"/>
          </p:nvPr>
        </p:nvSpPr>
        <p:spPr>
          <a:xfrm>
            <a:off x="225425" y="1849438"/>
            <a:ext cx="5946775" cy="6983412"/>
          </a:xfrm>
        </p:spPr>
        <p:txBody>
          <a:bodyPr/>
          <a:lstStyle/>
          <a:p>
            <a:pPr eaLnBrk="1" hangingPunct="1">
              <a:lnSpc>
                <a:spcPct val="80000"/>
              </a:lnSpc>
              <a:defRPr/>
            </a:pPr>
            <a:r>
              <a:rPr lang="ru-RU" sz="1800" b="1" u="sng" dirty="0" smtClean="0">
                <a:solidFill>
                  <a:schemeClr val="bg2">
                    <a:lumMod val="75000"/>
                  </a:schemeClr>
                </a:solidFill>
                <a:effectLst/>
                <a:latin typeface="+mn-lt"/>
              </a:rPr>
              <a:t>Финансовое управление администрации </a:t>
            </a:r>
          </a:p>
          <a:p>
            <a:pPr eaLnBrk="1" hangingPunct="1">
              <a:lnSpc>
                <a:spcPct val="80000"/>
              </a:lnSpc>
              <a:defRPr/>
            </a:pPr>
            <a:r>
              <a:rPr lang="ru-RU" sz="1800" b="1" u="sng" dirty="0" smtClean="0">
                <a:solidFill>
                  <a:schemeClr val="bg2">
                    <a:lumMod val="75000"/>
                  </a:schemeClr>
                </a:solidFill>
                <a:effectLst/>
                <a:latin typeface="+mn-lt"/>
              </a:rPr>
              <a:t>Серовского городского округа</a:t>
            </a:r>
          </a:p>
          <a:p>
            <a:pPr algn="just" eaLnBrk="1" hangingPunct="1">
              <a:lnSpc>
                <a:spcPct val="80000"/>
              </a:lnSpc>
              <a:defRPr/>
            </a:pPr>
            <a:endParaRPr lang="ru-RU" sz="1400" dirty="0" smtClean="0">
              <a:solidFill>
                <a:schemeClr val="bg2">
                  <a:lumMod val="75000"/>
                </a:schemeClr>
              </a:solidFill>
              <a:effectLst/>
              <a:latin typeface="+mn-lt"/>
            </a:endParaRPr>
          </a:p>
          <a:p>
            <a:pPr algn="just" eaLnBrk="1" hangingPunct="1">
              <a:lnSpc>
                <a:spcPct val="150000"/>
              </a:lnSpc>
              <a:defRPr/>
            </a:pPr>
            <a:r>
              <a:rPr lang="ru-RU" sz="1600" dirty="0" smtClean="0">
                <a:solidFill>
                  <a:srgbClr val="000000"/>
                </a:solidFill>
                <a:effectLst/>
                <a:latin typeface="+mn-lt"/>
              </a:rPr>
              <a:t>Адрес: 624992, Свердловская область, г. Серов, ул. Ленина, 140</a:t>
            </a:r>
          </a:p>
          <a:p>
            <a:pPr algn="just" eaLnBrk="1" hangingPunct="1">
              <a:lnSpc>
                <a:spcPct val="150000"/>
              </a:lnSpc>
              <a:defRPr/>
            </a:pPr>
            <a:r>
              <a:rPr lang="ru-RU" sz="1600" dirty="0" smtClean="0">
                <a:solidFill>
                  <a:srgbClr val="000000"/>
                </a:solidFill>
                <a:effectLst/>
                <a:latin typeface="+mn-lt"/>
              </a:rPr>
              <a:t>Телефон: 8 (34385) 75-754</a:t>
            </a:r>
          </a:p>
          <a:p>
            <a:pPr algn="just" eaLnBrk="1" hangingPunct="1">
              <a:lnSpc>
                <a:spcPct val="150000"/>
              </a:lnSpc>
              <a:defRPr/>
            </a:pPr>
            <a:r>
              <a:rPr lang="ru-RU" sz="1600" dirty="0" smtClean="0">
                <a:solidFill>
                  <a:srgbClr val="000000"/>
                </a:solidFill>
                <a:effectLst/>
                <a:latin typeface="+mn-lt"/>
              </a:rPr>
              <a:t>Е-</a:t>
            </a:r>
            <a:r>
              <a:rPr lang="en-US" sz="1600" dirty="0" smtClean="0">
                <a:solidFill>
                  <a:srgbClr val="000000"/>
                </a:solidFill>
                <a:effectLst/>
                <a:latin typeface="+mn-lt"/>
              </a:rPr>
              <a:t>mail</a:t>
            </a:r>
            <a:r>
              <a:rPr lang="ru-RU" sz="1600" dirty="0" smtClean="0">
                <a:solidFill>
                  <a:srgbClr val="000000"/>
                </a:solidFill>
                <a:effectLst/>
                <a:latin typeface="+mn-lt"/>
              </a:rPr>
              <a:t>: </a:t>
            </a:r>
            <a:r>
              <a:rPr lang="en-US" sz="1600" dirty="0" smtClean="0">
                <a:solidFill>
                  <a:srgbClr val="000000"/>
                </a:solidFill>
                <a:effectLst/>
                <a:latin typeface="+mn-lt"/>
                <a:hlinkClick r:id="rId2"/>
              </a:rPr>
              <a:t>fd@adm-serov.ru</a:t>
            </a:r>
            <a:endParaRPr lang="ru-RU"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Начальник финансового управления администрации Серовского городского округа</a:t>
            </a:r>
          </a:p>
          <a:p>
            <a:pPr algn="just" eaLnBrk="1" hangingPunct="1">
              <a:lnSpc>
                <a:spcPct val="150000"/>
              </a:lnSpc>
              <a:defRPr/>
            </a:pPr>
            <a:r>
              <a:rPr lang="ru-RU" sz="1600" dirty="0" smtClean="0">
                <a:solidFill>
                  <a:srgbClr val="000000"/>
                </a:solidFill>
                <a:effectLst/>
                <a:latin typeface="+mn-lt"/>
              </a:rPr>
              <a:t>Иванова Наталья Витальевна,</a:t>
            </a:r>
            <a:endParaRPr lang="en-US"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Время приема граждан: понедельник с 15.00 до 17.00 часов.</a:t>
            </a:r>
          </a:p>
          <a:p>
            <a:pPr algn="just" eaLnBrk="1" hangingPunct="1">
              <a:lnSpc>
                <a:spcPct val="80000"/>
              </a:lnSpc>
              <a:defRPr/>
            </a:pPr>
            <a:endParaRPr lang="ru-RU" sz="800" dirty="0" smtClean="0">
              <a:latin typeface="+mn-lt"/>
            </a:endParaRPr>
          </a:p>
        </p:txBody>
      </p:sp>
      <p:sp>
        <p:nvSpPr>
          <p:cNvPr id="6" name="Line 5"/>
          <p:cNvSpPr>
            <a:spLocks noChangeShapeType="1"/>
          </p:cNvSpPr>
          <p:nvPr/>
        </p:nvSpPr>
        <p:spPr bwMode="auto">
          <a:xfrm>
            <a:off x="322263" y="1371600"/>
            <a:ext cx="5848350" cy="1588"/>
          </a:xfrm>
          <a:prstGeom prst="line">
            <a:avLst/>
          </a:prstGeom>
          <a:noFill/>
          <a:ln w="47625" cmpd="dbl">
            <a:solidFill>
              <a:schemeClr val="accent2"/>
            </a:solidFill>
            <a:round/>
            <a:headEnd/>
            <a:tailEnd/>
          </a:ln>
        </p:spPr>
        <p:txBody>
          <a:bodyPr/>
          <a:lstStyle/>
          <a:p>
            <a:endParaRPr lang="ru-RU"/>
          </a:p>
        </p:txBody>
      </p:sp>
      <p:sp>
        <p:nvSpPr>
          <p:cNvPr id="7" name="Rectangle 2"/>
          <p:cNvSpPr txBox="1">
            <a:spLocks noChangeArrowheads="1"/>
          </p:cNvSpPr>
          <p:nvPr/>
        </p:nvSpPr>
        <p:spPr bwMode="auto">
          <a:xfrm rot="5400000">
            <a:off x="1656557" y="4704556"/>
            <a:ext cx="9906000" cy="4968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rPr>
              <a:t>Контактная информация для граждан</a:t>
            </a:r>
            <a:endParaRPr lang="ru-RU" sz="20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rot="16200000">
            <a:off x="-4697412" y="4697412"/>
            <a:ext cx="9906000" cy="51117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eaLnBrk="1" hangingPunct="1">
              <a:defRPr/>
            </a:pP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Основные</a:t>
            </a:r>
            <a:r>
              <a:rPr lang="ru-RU" sz="2000" b="1" dirty="0" smtClean="0">
                <a:solidFill>
                  <a:srgbClr val="FFFFFF"/>
                </a:solidFill>
                <a:latin typeface="Times New Roman" pitchFamily="18" charset="0"/>
                <a:cs typeface="Times New Roman" pitchFamily="18" charset="0"/>
              </a:rPr>
              <a:t> показатели социально – экономического </a:t>
            </a: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развития</a:t>
            </a:r>
          </a:p>
        </p:txBody>
      </p:sp>
      <p:graphicFrame>
        <p:nvGraphicFramePr>
          <p:cNvPr id="9" name="Таблица 8"/>
          <p:cNvGraphicFramePr>
            <a:graphicFrameLocks noGrp="1"/>
          </p:cNvGraphicFramePr>
          <p:nvPr/>
        </p:nvGraphicFramePr>
        <p:xfrm>
          <a:off x="522288" y="0"/>
          <a:ext cx="6335712" cy="9683750"/>
        </p:xfrm>
        <a:graphic>
          <a:graphicData uri="http://schemas.openxmlformats.org/drawingml/2006/table">
            <a:tbl>
              <a:tblPr/>
              <a:tblGrid>
                <a:gridCol w="2971800"/>
                <a:gridCol w="527050"/>
                <a:gridCol w="936625"/>
                <a:gridCol w="850900"/>
                <a:gridCol w="1049337"/>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Показатели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Ед.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измер.</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2014г.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Ожидаемое</a:t>
                      </a:r>
                    </a:p>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2015г.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2016г.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7626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крупных и средних организаций обрабатывающих производств, производство и распределение электроэнергии, газа и воды</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темп роста к предыдущему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30795,5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30873,8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39953,4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365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129,4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2.Численность занятых в экономике округа,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в том числе:    численность персонала  в промышленности;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10,774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9,806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9,904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651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Фонд оплаты труда в целом по округу: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9 376,1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9 910,3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10 226,9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651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том числе:  в промышленности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3481,8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3 487,4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3 590,0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57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99,6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47688">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Объем инвестиций за счет всех источников финансирования в действующих ценах каждого года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млн.руб.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3 531,0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7 735,3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12 071,6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28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57,5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219,1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156,1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46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Прибыль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-370,9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953,3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2 346,2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39738">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розничной торговли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11135,0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11413,0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11 755,0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127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Оборот общественного питания,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544,6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558,0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580,0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 Численность постоянного населения  (на начало года)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человек</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107 165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106 775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106 800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095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Ввод в действие жилых домов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тыс.кв.м</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33,8</a:t>
                      </a:r>
                    </a:p>
                  </a:txBody>
                  <a:tcPr marL="47478" marR="4747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24,0</a:t>
                      </a:r>
                    </a:p>
                  </a:txBody>
                  <a:tcPr marL="47478" marR="4747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26,0</a:t>
                      </a:r>
                    </a:p>
                  </a:txBody>
                  <a:tcPr marL="47478" marR="4747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147,4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108,3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2386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Среднемесячная заработная плата одного работника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26 944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28 210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29 141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063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104,7</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Инфляция (сводный индекс потребительских цен)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116,0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Численность безработных, зарегистрированных в органах службы занятости на начало отчетного периода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47688">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13. Уровень официально зарегистрированной безработицы  (в % к экономически активному населению)</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76263">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14. Собственные доходы бюджета Серовского городского округа</a:t>
                      </a:r>
                    </a:p>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(налоговые и неналоговые)</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593,9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612,2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1140,6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Таблица 35"/>
          <p:cNvGraphicFramePr>
            <a:graphicFrameLocks noGrp="1"/>
          </p:cNvGraphicFramePr>
          <p:nvPr/>
        </p:nvGraphicFramePr>
        <p:xfrm>
          <a:off x="0" y="0"/>
          <a:ext cx="6307138" cy="9864725"/>
        </p:xfrm>
        <a:graphic>
          <a:graphicData uri="http://schemas.openxmlformats.org/drawingml/2006/table">
            <a:tbl>
              <a:tblPr firstRow="1" bandRow="1">
                <a:tableStyleId>{5C22544A-7EE6-4342-B048-85BDC9FD1C3A}</a:tableStyleId>
              </a:tblPr>
              <a:tblGrid>
                <a:gridCol w="3496052"/>
                <a:gridCol w="1420565"/>
                <a:gridCol w="1390053"/>
              </a:tblGrid>
              <a:tr h="1243835">
                <a:tc>
                  <a:txBody>
                    <a:bodyPr/>
                    <a:lstStyle/>
                    <a:p>
                      <a:pPr algn="ctr"/>
                      <a:r>
                        <a:rPr lang="ru-RU" sz="1400" dirty="0" smtClean="0">
                          <a:solidFill>
                            <a:srgbClr val="000000"/>
                          </a:solidFill>
                          <a:latin typeface="Times New Roman" pitchFamily="18" charset="0"/>
                          <a:cs typeface="Times New Roman" pitchFamily="18" charset="0"/>
                        </a:rPr>
                        <a:t>Наименование показателя</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just"/>
                      <a:r>
                        <a:rPr lang="ru-RU" sz="1400" dirty="0" smtClean="0">
                          <a:solidFill>
                            <a:srgbClr val="000000"/>
                          </a:solidFill>
                          <a:latin typeface="Times New Roman" pitchFamily="18" charset="0"/>
                          <a:cs typeface="Times New Roman" pitchFamily="18" charset="0"/>
                        </a:rPr>
                        <a:t>Всего бюджет Серовского городского округа на 2016 год</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just"/>
                      <a:r>
                        <a:rPr lang="ru-RU" sz="1400" dirty="0" smtClean="0">
                          <a:solidFill>
                            <a:srgbClr val="000000"/>
                          </a:solidFill>
                          <a:latin typeface="Times New Roman" pitchFamily="18" charset="0"/>
                          <a:cs typeface="Times New Roman" pitchFamily="18" charset="0"/>
                        </a:rPr>
                        <a:t>В том числе областные средства</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b="1" dirty="0" smtClean="0">
                          <a:solidFill>
                            <a:srgbClr val="000000"/>
                          </a:solidFill>
                          <a:latin typeface="Times New Roman" pitchFamily="18" charset="0"/>
                          <a:cs typeface="Times New Roman" pitchFamily="18" charset="0"/>
                        </a:rPr>
                        <a:t>ДОХОДЫ</a:t>
                      </a: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2 250 865,9</a:t>
                      </a:r>
                      <a:endParaRPr lang="ru-RU" sz="1400" b="1"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1 111 743,5</a:t>
                      </a:r>
                      <a:endParaRPr lang="ru-RU" sz="1400" b="1"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В том числе:</a:t>
                      </a: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Налоговые и неналоговые доходы</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0000"/>
                          </a:solidFill>
                          <a:latin typeface="Times New Roman" pitchFamily="18" charset="0"/>
                          <a:cs typeface="Times New Roman" pitchFamily="18" charset="0"/>
                        </a:rPr>
                        <a:t>1 139 122,5</a:t>
                      </a:r>
                    </a:p>
                    <a:p>
                      <a:pPr algn="ct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Безвозмездные поступления</a:t>
                      </a:r>
                      <a:r>
                        <a:rPr lang="ru-RU" sz="1400" baseline="0" dirty="0" smtClean="0">
                          <a:solidFill>
                            <a:srgbClr val="000000"/>
                          </a:solidFill>
                          <a:latin typeface="Times New Roman" pitchFamily="18" charset="0"/>
                          <a:cs typeface="Times New Roman" pitchFamily="18" charset="0"/>
                        </a:rPr>
                        <a:t> от других бюджетов</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a:t>
                      </a:r>
                      <a:r>
                        <a:rPr lang="ru-RU" sz="1400" baseline="0" dirty="0" smtClean="0">
                          <a:solidFill>
                            <a:srgbClr val="000000"/>
                          </a:solidFill>
                          <a:latin typeface="Times New Roman" pitchFamily="18" charset="0"/>
                          <a:cs typeface="Times New Roman" pitchFamily="18" charset="0"/>
                        </a:rPr>
                        <a:t> 034 979,</a:t>
                      </a:r>
                      <a:r>
                        <a:rPr lang="ru-RU" sz="1400" baseline="0" dirty="0">
                          <a:solidFill>
                            <a:srgbClr val="000000"/>
                          </a:solidFill>
                          <a:latin typeface="Times New Roman" pitchFamily="18" charset="0"/>
                          <a:cs typeface="Times New Roman" pitchFamily="18" charset="0"/>
                        </a:rPr>
                        <a:t>5</a:t>
                      </a:r>
                      <a:endParaRPr lang="ru-RU" sz="1400" baseline="0" dirty="0" smtClean="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1 034 979,5</a:t>
                      </a:r>
                      <a:endParaRPr lang="ru-RU" sz="1400" dirty="0">
                        <a:solidFill>
                          <a:srgbClr val="000000"/>
                        </a:solidFill>
                        <a:latin typeface="Times New Roman" pitchFamily="18" charset="0"/>
                        <a:cs typeface="Times New Roman" pitchFamily="18" charset="0"/>
                      </a:endParaRPr>
                    </a:p>
                  </a:txBody>
                  <a:tcPr marL="63305" marR="63305" marT="66040" marB="66040"/>
                </a:tc>
              </a:tr>
              <a:tr h="795062">
                <a:tc>
                  <a:txBody>
                    <a:bodyPr/>
                    <a:lstStyle/>
                    <a:p>
                      <a:r>
                        <a:rPr lang="ru-RU" sz="1400" dirty="0" smtClean="0">
                          <a:solidFill>
                            <a:srgbClr val="000000"/>
                          </a:solidFill>
                          <a:latin typeface="Times New Roman" pitchFamily="18" charset="0"/>
                          <a:cs typeface="Times New Roman" pitchFamily="18" charset="0"/>
                        </a:rPr>
                        <a:t>Дотации бюджетам городских округов на выравнивание бюджетной обеспеченности</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24 528,0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24 528,0</a:t>
                      </a:r>
                      <a:endParaRPr lang="ru-RU" sz="1400" dirty="0">
                        <a:solidFill>
                          <a:srgbClr val="000000"/>
                        </a:solidFill>
                        <a:latin typeface="Times New Roman" pitchFamily="18" charset="0"/>
                        <a:cs typeface="Times New Roman" pitchFamily="18" charset="0"/>
                      </a:endParaRPr>
                    </a:p>
                  </a:txBody>
                  <a:tcPr marL="63305" marR="63305" marT="66040" marB="66040"/>
                </a:tc>
              </a:tr>
              <a:tr h="801114">
                <a:tc>
                  <a:txBody>
                    <a:bodyPr/>
                    <a:lstStyle/>
                    <a:p>
                      <a:r>
                        <a:rPr lang="ru-RU" sz="1400" dirty="0" smtClean="0">
                          <a:solidFill>
                            <a:srgbClr val="000000"/>
                          </a:solidFill>
                          <a:latin typeface="Times New Roman" pitchFamily="18" charset="0"/>
                          <a:cs typeface="Times New Roman" pitchFamily="18" charset="0"/>
                        </a:rPr>
                        <a:t>Субсидия на выравнивание обеспеченности муниципальных образований</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52 236,0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52 236,0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b="1" dirty="0" smtClean="0">
                          <a:solidFill>
                            <a:srgbClr val="000000"/>
                          </a:solidFill>
                          <a:latin typeface="Times New Roman" pitchFamily="18" charset="0"/>
                          <a:cs typeface="Times New Roman" pitchFamily="18" charset="0"/>
                        </a:rPr>
                        <a:t>РАСХОДЫ</a:t>
                      </a:r>
                      <a:endParaRPr lang="ru-RU" sz="1400" b="1"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2 305 008,1</a:t>
                      </a:r>
                      <a:endParaRPr lang="ru-RU" sz="1400" b="1"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1 034 979,5</a:t>
                      </a:r>
                      <a:endParaRPr lang="ru-RU" sz="1400" b="1"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В</a:t>
                      </a:r>
                      <a:r>
                        <a:rPr lang="ru-RU" sz="1400" baseline="0" dirty="0" smtClean="0">
                          <a:solidFill>
                            <a:srgbClr val="000000"/>
                          </a:solidFill>
                          <a:latin typeface="Times New Roman" pitchFamily="18" charset="0"/>
                          <a:cs typeface="Times New Roman" pitchFamily="18" charset="0"/>
                        </a:rPr>
                        <a:t> том числе:</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Общегосударственные расходы</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139 573,9</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1 603,9</a:t>
                      </a: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Национальная безопасность и правоохранительная деятельность</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37 881,3</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Национальная экономика</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118 617,0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0000"/>
                          </a:solidFill>
                          <a:latin typeface="Times New Roman" pitchFamily="18" charset="0"/>
                          <a:cs typeface="Times New Roman" pitchFamily="18" charset="0"/>
                        </a:rPr>
                        <a:t>3 255,9</a:t>
                      </a:r>
                    </a:p>
                  </a:txBody>
                  <a:tcPr marL="63305" marR="63305" marT="66040" marB="66040"/>
                </a:tc>
              </a:tr>
              <a:tr h="404257">
                <a:tc>
                  <a:txBody>
                    <a:bodyPr/>
                    <a:lstStyle/>
                    <a:p>
                      <a:r>
                        <a:rPr lang="ru-RU" sz="1400" dirty="0" smtClean="0">
                          <a:solidFill>
                            <a:srgbClr val="000000"/>
                          </a:solidFill>
                          <a:latin typeface="Times New Roman" pitchFamily="18" charset="0"/>
                          <a:cs typeface="Times New Roman" pitchFamily="18" charset="0"/>
                        </a:rPr>
                        <a:t>Жилищно-коммунальное</a:t>
                      </a:r>
                      <a:r>
                        <a:rPr lang="ru-RU" sz="1400" baseline="0" dirty="0" smtClean="0">
                          <a:solidFill>
                            <a:srgbClr val="000000"/>
                          </a:solidFill>
                          <a:latin typeface="Times New Roman" pitchFamily="18" charset="0"/>
                          <a:cs typeface="Times New Roman" pitchFamily="18" charset="0"/>
                        </a:rPr>
                        <a:t> хозяйство</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137 690,5</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567,0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охрана окружающей среды</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2 250,0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Образование</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1 460 774,8</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835 894,7</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Культура, кинематография</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117 695,6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Социальная политика</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223 762,8</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193 658,0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Физическая культура и спорт</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51 627,6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Средства массовой информации</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2 170,5</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Обслуживание государственного и муниципального долга</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12 964,0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bl>
          </a:graphicData>
        </a:graphic>
      </p:graphicFrame>
      <p:sp>
        <p:nvSpPr>
          <p:cNvPr id="167938" name="Rectangle 2"/>
          <p:cNvSpPr>
            <a:spLocks noGrp="1" noChangeArrowheads="1"/>
          </p:cNvSpPr>
          <p:nvPr>
            <p:ph type="ctrTitle" sz="quarter"/>
          </p:nvPr>
        </p:nvSpPr>
        <p:spPr>
          <a:xfrm>
            <a:off x="131763" y="344488"/>
            <a:ext cx="6119812" cy="9340850"/>
          </a:xfrm>
        </p:spPr>
        <p:txBody>
          <a:bodyPr/>
          <a:lstStyle/>
          <a:p>
            <a:pPr eaLnBrk="1" hangingPunct="1">
              <a:defRPr/>
            </a:pPr>
            <a:r>
              <a:rPr lang="ru-RU" dirty="0" smtClean="0">
                <a:latin typeface="+mj-lt"/>
              </a:rPr>
              <a:t>      </a:t>
            </a:r>
            <a:endParaRPr lang="ru-RU" b="1" dirty="0" smtClean="0">
              <a:latin typeface="+mj-lt"/>
            </a:endParaRPr>
          </a:p>
        </p:txBody>
      </p:sp>
      <p:sp>
        <p:nvSpPr>
          <p:cNvPr id="167939" name="Rectangle 3"/>
          <p:cNvSpPr>
            <a:spLocks noGrp="1" noChangeArrowheads="1"/>
          </p:cNvSpPr>
          <p:nvPr>
            <p:ph type="subTitle" sz="quarter" idx="1"/>
          </p:nvPr>
        </p:nvSpPr>
        <p:spPr>
          <a:xfrm rot="5400000">
            <a:off x="1629569" y="4677569"/>
            <a:ext cx="9906000" cy="550862"/>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rPr>
              <a:t>Основные характеристики  бюджета Серовского городского округа</a:t>
            </a:r>
            <a:r>
              <a:rPr lang="ru-RU" sz="2000" b="1" dirty="0" smtClean="0">
                <a:solidFill>
                  <a:srgbClr val="FFFFFF"/>
                </a:solidFill>
                <a:latin typeface="Tahoma" pitchFamily="34" charset="0"/>
              </a:rPr>
              <a:t>                   </a:t>
            </a:r>
          </a:p>
        </p:txBody>
      </p:sp>
      <p:graphicFrame>
        <p:nvGraphicFramePr>
          <p:cNvPr id="1026" name="Object 30"/>
          <p:cNvGraphicFramePr>
            <a:graphicFrameLocks noChangeAspect="1"/>
          </p:cNvGraphicFramePr>
          <p:nvPr/>
        </p:nvGraphicFramePr>
        <p:xfrm>
          <a:off x="1447800" y="1347788"/>
          <a:ext cx="254000" cy="355600"/>
        </p:xfrm>
        <a:graphic>
          <a:graphicData uri="http://schemas.openxmlformats.org/presentationml/2006/ole">
            <p:oleObj spid="_x0000_s1026" name="Диаграмма" r:id="rId3" imgW="6600943" imgH="4400468" progId="MSGraph.Chart.8">
              <p:embed followColorScheme="full"/>
            </p:oleObj>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rot="16200000">
            <a:off x="-4755356" y="4755356"/>
            <a:ext cx="9906000" cy="395288"/>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21663" name="Group 159"/>
          <p:cNvGraphicFramePr>
            <a:graphicFrameLocks noGrp="1"/>
          </p:cNvGraphicFramePr>
          <p:nvPr>
            <p:ph idx="4294967295"/>
          </p:nvPr>
        </p:nvGraphicFramePr>
        <p:xfrm>
          <a:off x="417513" y="0"/>
          <a:ext cx="6440487" cy="9906000"/>
        </p:xfrm>
        <a:graphic>
          <a:graphicData uri="http://schemas.openxmlformats.org/drawingml/2006/table">
            <a:tbl>
              <a:tblPr/>
              <a:tblGrid>
                <a:gridCol w="3047007"/>
                <a:gridCol w="1727923"/>
                <a:gridCol w="1666210"/>
              </a:tblGrid>
              <a:tr h="1091324">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План </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2015 год, </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уточненный бюджет</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2016 год</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41185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Доходы - всего</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2 586 283,4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2 250 865,9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Налоговые и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704 812,8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1 139 122,5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16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508 116,8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985 750,3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75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196 696,0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153 372,2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безвозмездные поступления</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1 881 470,6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1 111 743,5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86">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Расходы - всего,</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2 695 495,5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2 305 008,1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Расходы за счет собственных доходов</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1 407 264,0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1 270 028,7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132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Расходы за счет целевых безвозмездных поступлений (субсидии, субвенции, межбюджетные трансферты)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1 288 231,5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1 034 979,5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75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Дефицит (-), профицит(+)</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-109 212,1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- 54 142,2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69609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Источники финансирования дефицита бюджета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109 212,1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54 142,2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43216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кредиты - всего,</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69 924,4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53 697,0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в т.ч. - получение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515 000,0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356 058,4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погашение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445 075,5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- 302 361,4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изменение остатков средств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38 842,5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иные источники финансирования дефицита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445,2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445,2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Отношение дефицита бюджета к доходам, %</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15,5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9,11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21663"/>
                                        </p:tgtEl>
                                        <p:attrNameLst>
                                          <p:attrName>style.visibility</p:attrName>
                                        </p:attrNameLst>
                                      </p:cBhvr>
                                      <p:to>
                                        <p:strVal val="visible"/>
                                      </p:to>
                                    </p:set>
                                    <p:animEffect transition="in" filter="wheel(2)">
                                      <p:cBhvr>
                                        <p:cTn id="7" dur="2000"/>
                                        <p:tgtEl>
                                          <p:spTgt spid="21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rot="5400000">
            <a:off x="1635919" y="4683919"/>
            <a:ext cx="9906000" cy="5381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9458" name="Диаграмма 4"/>
          <p:cNvGraphicFramePr>
            <a:graphicFrameLocks/>
          </p:cNvGraphicFramePr>
          <p:nvPr/>
        </p:nvGraphicFramePr>
        <p:xfrm>
          <a:off x="123825" y="393700"/>
          <a:ext cx="6153150" cy="8356600"/>
        </p:xfrm>
        <a:graphic>
          <a:graphicData uri="http://schemas.openxmlformats.org/presentationml/2006/ole">
            <p:oleObj spid="_x0000_s19458" r:id="rId3" imgW="6157494" imgH="8358340" progId="Excel.Chart.8">
              <p:embed/>
            </p:oleObj>
          </a:graphicData>
        </a:graphic>
      </p:graphicFrame>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0.9"/>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2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26405</TotalTime>
  <Words>7531</Words>
  <Application>Microsoft Office PowerPoint</Application>
  <PresentationFormat>Лист A4 (210x297 мм)</PresentationFormat>
  <Paragraphs>1643</Paragraphs>
  <Slides>57</Slides>
  <Notes>9</Notes>
  <HiddenSlides>0</HiddenSlides>
  <MMClips>0</MMClips>
  <ScaleCrop>false</ScaleCrop>
  <HeadingPairs>
    <vt:vector size="8" baseType="variant">
      <vt:variant>
        <vt:lpstr>Использованные шрифты</vt:lpstr>
      </vt:variant>
      <vt:variant>
        <vt:i4>7</vt:i4>
      </vt:variant>
      <vt:variant>
        <vt:lpstr>Шаблон оформления</vt:lpstr>
      </vt:variant>
      <vt:variant>
        <vt:i4>2</vt:i4>
      </vt:variant>
      <vt:variant>
        <vt:lpstr>Внедренные серверы OLE</vt:lpstr>
      </vt:variant>
      <vt:variant>
        <vt:i4>4</vt:i4>
      </vt:variant>
      <vt:variant>
        <vt:lpstr>Заголовки слайдов</vt:lpstr>
      </vt:variant>
      <vt:variant>
        <vt:i4>57</vt:i4>
      </vt:variant>
    </vt:vector>
  </HeadingPairs>
  <TitlesOfParts>
    <vt:vector size="70" baseType="lpstr">
      <vt:lpstr>Times New Roman</vt:lpstr>
      <vt:lpstr>Arial</vt:lpstr>
      <vt:lpstr>Wingdings</vt:lpstr>
      <vt:lpstr>Tahoma</vt:lpstr>
      <vt:lpstr>Calibri</vt:lpstr>
      <vt:lpstr>Courier New</vt:lpstr>
      <vt:lpstr>Bookman Old Style</vt:lpstr>
      <vt:lpstr>2_Текстура</vt:lpstr>
      <vt:lpstr>2_Текстура</vt:lpstr>
      <vt:lpstr>Диаграмма</vt:lpstr>
      <vt:lpstr>Диаграмма Microsoft Excel</vt:lpstr>
      <vt:lpstr>Диаграмма Microsoft Office Excel</vt:lpstr>
      <vt:lpstr>Лист</vt:lpstr>
      <vt:lpstr>«О бюджете Серовского городского округа на 2016 год»</vt:lpstr>
      <vt:lpstr>Слайд 2</vt:lpstr>
      <vt:lpstr>Слайд 3</vt:lpstr>
      <vt:lpstr>Слайд 4</vt:lpstr>
      <vt:lpstr>Основы составления проекта бюджета </vt:lpstr>
      <vt:lpstr>Основные показатели социально – экономического развития</vt:lpstr>
      <vt:lpstr>      </vt:lpstr>
      <vt:lpstr>Основные параметры бюджета Серовского городского округа</vt:lpstr>
      <vt:lpstr>Слайд 9</vt:lpstr>
      <vt:lpstr>Доходы  и  расходы бюджета Серовского городского округа в 2016 году</vt:lpstr>
      <vt:lpstr>Доходы бюджета Серовского городского округа </vt:lpstr>
      <vt:lpstr>Структура доходов бюджета Серовского городского округа в 2016 году</vt:lpstr>
      <vt:lpstr> Налоговые доходы  985 750,1 тыс.руб.</vt:lpstr>
      <vt:lpstr>Неналоговые доходы 153 372,2  тыс.руб. </vt:lpstr>
      <vt:lpstr>Безвозмездные поступления 1 111,7 тыс.руб.</vt:lpstr>
      <vt:lpstr>Межбюджетные отношения</vt:lpstr>
      <vt:lpstr>Слайд 17</vt:lpstr>
      <vt:lpstr>Слайд 18</vt:lpstr>
      <vt:lpstr>Доходы бюджета (безвозмездные поступления)</vt:lpstr>
      <vt:lpstr>Доходы бюджета (безвозмездные поступления)</vt:lpstr>
      <vt:lpstr>Доходы бюджета (безвозмездные поступления)</vt:lpstr>
      <vt:lpstr>          Основные мероприятия по дополнительной мобилизации доходов бюджета</vt:lpstr>
      <vt:lpstr>Расходы бюджета Серовского городского округа</vt:lpstr>
      <vt:lpstr>Структура расходов бюджета Серовского городского округа</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Источники финансирования дефицита бюджета</vt:lpstr>
      <vt:lpstr>Параметры муниципального  долга  Серовского  городского округа  на 2016 год</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dc:title>
  <dc:creator>user</dc:creator>
  <cp:lastModifiedBy>Пользователь</cp:lastModifiedBy>
  <cp:revision>1898</cp:revision>
  <dcterms:created xsi:type="dcterms:W3CDTF">2013-10-23T10:56:41Z</dcterms:created>
  <dcterms:modified xsi:type="dcterms:W3CDTF">2016-04-11T06:06:47Z</dcterms:modified>
</cp:coreProperties>
</file>