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rawings/legacyDiagramText6.bin" ContentType="application/vnd.ms-office.legacyDiagramText"/>
  <Override PartName="/ppt/notesSlides/notesSlide7.xml" ContentType="application/vnd.openxmlformats-officedocument.presentationml.notesSlide+xml"/>
  <Override PartName="/ppt/drawings/legacyDiagramText4.bin" ContentType="application/vnd.ms-office.legacyDiagramTex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drawings/legacyDiagramText2.bin" ContentType="application/vnd.ms-office.legacyDiagramTex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drawings/legacyDiagramText7.bin" ContentType="application/vnd.ms-office.legacyDiagramText"/>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48"/>
  </p:notesMasterIdLst>
  <p:handoutMasterIdLst>
    <p:handoutMasterId r:id="rId49"/>
  </p:handoutMasterIdLst>
  <p:sldIdLst>
    <p:sldId id="256" r:id="rId2"/>
    <p:sldId id="291" r:id="rId3"/>
    <p:sldId id="258" r:id="rId4"/>
    <p:sldId id="317" r:id="rId5"/>
    <p:sldId id="278" r:id="rId6"/>
    <p:sldId id="259" r:id="rId7"/>
    <p:sldId id="299" r:id="rId8"/>
    <p:sldId id="262" r:id="rId9"/>
    <p:sldId id="319" r:id="rId10"/>
    <p:sldId id="318" r:id="rId11"/>
    <p:sldId id="281" r:id="rId12"/>
    <p:sldId id="283" r:id="rId13"/>
    <p:sldId id="265" r:id="rId14"/>
    <p:sldId id="284" r:id="rId15"/>
    <p:sldId id="313" r:id="rId16"/>
    <p:sldId id="300" r:id="rId17"/>
    <p:sldId id="304" r:id="rId18"/>
    <p:sldId id="305" r:id="rId19"/>
    <p:sldId id="321" r:id="rId20"/>
    <p:sldId id="320" r:id="rId21"/>
    <p:sldId id="308" r:id="rId22"/>
    <p:sldId id="266" r:id="rId23"/>
    <p:sldId id="287" r:id="rId24"/>
    <p:sldId id="301" r:id="rId25"/>
    <p:sldId id="302" r:id="rId26"/>
    <p:sldId id="324" r:id="rId27"/>
    <p:sldId id="323" r:id="rId28"/>
    <p:sldId id="325" r:id="rId29"/>
    <p:sldId id="326" r:id="rId30"/>
    <p:sldId id="327" r:id="rId31"/>
    <p:sldId id="322" r:id="rId32"/>
    <p:sldId id="328" r:id="rId33"/>
    <p:sldId id="330" r:id="rId34"/>
    <p:sldId id="333" r:id="rId35"/>
    <p:sldId id="332" r:id="rId36"/>
    <p:sldId id="335" r:id="rId37"/>
    <p:sldId id="337" r:id="rId38"/>
    <p:sldId id="340" r:id="rId39"/>
    <p:sldId id="342" r:id="rId40"/>
    <p:sldId id="309" r:id="rId41"/>
    <p:sldId id="345" r:id="rId42"/>
    <p:sldId id="347" r:id="rId43"/>
    <p:sldId id="290" r:id="rId44"/>
    <p:sldId id="268" r:id="rId45"/>
    <p:sldId id="348" r:id="rId46"/>
    <p:sldId id="314" r:id="rId47"/>
  </p:sldIdLst>
  <p:sldSz cx="9906000" cy="6858000" type="A4"/>
  <p:notesSz cx="9928225" cy="6797675"/>
  <p:defaultTextStyle>
    <a:defPPr>
      <a:defRPr lang="ru-RU"/>
    </a:defPPr>
    <a:lvl1pPr algn="l" rtl="0" fontAlgn="base">
      <a:spcBef>
        <a:spcPct val="0"/>
      </a:spcBef>
      <a:spcAft>
        <a:spcPct val="0"/>
      </a:spcAft>
      <a:defRPr kern="1200">
        <a:solidFill>
          <a:srgbClr val="FFFFFF"/>
        </a:solidFill>
        <a:latin typeface="Times New Roman" pitchFamily="18" charset="0"/>
        <a:ea typeface="+mn-ea"/>
        <a:cs typeface="Arial" charset="0"/>
      </a:defRPr>
    </a:lvl1pPr>
    <a:lvl2pPr marL="457200" algn="l" rtl="0" fontAlgn="base">
      <a:spcBef>
        <a:spcPct val="0"/>
      </a:spcBef>
      <a:spcAft>
        <a:spcPct val="0"/>
      </a:spcAft>
      <a:defRPr kern="1200">
        <a:solidFill>
          <a:srgbClr val="FFFFFF"/>
        </a:solidFill>
        <a:latin typeface="Times New Roman" pitchFamily="18" charset="0"/>
        <a:ea typeface="+mn-ea"/>
        <a:cs typeface="Arial" charset="0"/>
      </a:defRPr>
    </a:lvl2pPr>
    <a:lvl3pPr marL="914400" algn="l" rtl="0" fontAlgn="base">
      <a:spcBef>
        <a:spcPct val="0"/>
      </a:spcBef>
      <a:spcAft>
        <a:spcPct val="0"/>
      </a:spcAft>
      <a:defRPr kern="1200">
        <a:solidFill>
          <a:srgbClr val="FFFFFF"/>
        </a:solidFill>
        <a:latin typeface="Times New Roman" pitchFamily="18" charset="0"/>
        <a:ea typeface="+mn-ea"/>
        <a:cs typeface="Arial" charset="0"/>
      </a:defRPr>
    </a:lvl3pPr>
    <a:lvl4pPr marL="1371600" algn="l" rtl="0" fontAlgn="base">
      <a:spcBef>
        <a:spcPct val="0"/>
      </a:spcBef>
      <a:spcAft>
        <a:spcPct val="0"/>
      </a:spcAft>
      <a:defRPr kern="1200">
        <a:solidFill>
          <a:srgbClr val="FFFFFF"/>
        </a:solidFill>
        <a:latin typeface="Times New Roman" pitchFamily="18" charset="0"/>
        <a:ea typeface="+mn-ea"/>
        <a:cs typeface="Arial" charset="0"/>
      </a:defRPr>
    </a:lvl4pPr>
    <a:lvl5pPr marL="1828800" algn="l" rtl="0" fontAlgn="base">
      <a:spcBef>
        <a:spcPct val="0"/>
      </a:spcBef>
      <a:spcAft>
        <a:spcPct val="0"/>
      </a:spcAft>
      <a:defRPr kern="1200">
        <a:solidFill>
          <a:srgbClr val="FFFFFF"/>
        </a:solidFill>
        <a:latin typeface="Times New Roman" pitchFamily="18" charset="0"/>
        <a:ea typeface="+mn-ea"/>
        <a:cs typeface="Arial" charset="0"/>
      </a:defRPr>
    </a:lvl5pPr>
    <a:lvl6pPr marL="2286000" algn="l" defTabSz="914400" rtl="0" eaLnBrk="1" latinLnBrk="0" hangingPunct="1">
      <a:defRPr kern="1200">
        <a:solidFill>
          <a:srgbClr val="FFFFFF"/>
        </a:solidFill>
        <a:latin typeface="Times New Roman" pitchFamily="18" charset="0"/>
        <a:ea typeface="+mn-ea"/>
        <a:cs typeface="Arial" charset="0"/>
      </a:defRPr>
    </a:lvl6pPr>
    <a:lvl7pPr marL="2743200" algn="l" defTabSz="914400" rtl="0" eaLnBrk="1" latinLnBrk="0" hangingPunct="1">
      <a:defRPr kern="1200">
        <a:solidFill>
          <a:srgbClr val="FFFFFF"/>
        </a:solidFill>
        <a:latin typeface="Times New Roman" pitchFamily="18" charset="0"/>
        <a:ea typeface="+mn-ea"/>
        <a:cs typeface="Arial" charset="0"/>
      </a:defRPr>
    </a:lvl7pPr>
    <a:lvl8pPr marL="3200400" algn="l" defTabSz="914400" rtl="0" eaLnBrk="1" latinLnBrk="0" hangingPunct="1">
      <a:defRPr kern="1200">
        <a:solidFill>
          <a:srgbClr val="FFFFFF"/>
        </a:solidFill>
        <a:latin typeface="Times New Roman" pitchFamily="18" charset="0"/>
        <a:ea typeface="+mn-ea"/>
        <a:cs typeface="Arial" charset="0"/>
      </a:defRPr>
    </a:lvl8pPr>
    <a:lvl9pPr marL="3657600" algn="l" defTabSz="914400" rtl="0" eaLnBrk="1" latinLnBrk="0" hangingPunct="1">
      <a:defRPr kern="1200">
        <a:solidFill>
          <a:srgbClr val="FFFFFF"/>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9966"/>
    <a:srgbClr val="678BD3"/>
    <a:srgbClr val="FF99CC"/>
    <a:srgbClr val="E2AC00"/>
    <a:srgbClr val="66FF33"/>
    <a:srgbClr val="FF9999"/>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6237" autoAdjust="0"/>
  </p:normalViewPr>
  <p:slideViewPr>
    <p:cSldViewPr snapToGrid="0">
      <p:cViewPr varScale="1">
        <p:scale>
          <a:sx n="100" d="100"/>
          <a:sy n="100" d="100"/>
        </p:scale>
        <p:origin x="-84" y="-324"/>
      </p:cViewPr>
      <p:guideLst>
        <p:guide orient="horz" pos="2296"/>
        <p:guide pos="3143"/>
      </p:guideLst>
    </p:cSldViewPr>
  </p:slideViewPr>
  <p:outlineViewPr>
    <p:cViewPr>
      <p:scale>
        <a:sx n="33" d="100"/>
        <a:sy n="33" d="100"/>
      </p:scale>
      <p:origin x="0" y="145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autoTitleDeleted val="1"/>
    <c:view3D>
      <c:rotX val="20"/>
      <c:rotY val="40"/>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manualLayout>
          <c:layoutTarget val="inner"/>
          <c:xMode val="edge"/>
          <c:yMode val="edge"/>
          <c:x val="5.1143211669927274E-2"/>
          <c:y val="8.8115585711933744E-2"/>
          <c:w val="0.39284200352555892"/>
          <c:h val="0.52257891404503853"/>
        </c:manualLayout>
      </c:layout>
      <c:bar3DChart>
        <c:barDir val="col"/>
        <c:grouping val="stacked"/>
        <c:gapDepth val="71"/>
        <c:shape val="box"/>
        <c:axId val="46197376"/>
        <c:axId val="48411008"/>
        <c:axId val="0"/>
      </c:bar3DChart>
      <c:catAx>
        <c:axId val="46197376"/>
        <c:scaling>
          <c:orientation val="minMax"/>
        </c:scaling>
        <c:delete val="1"/>
        <c:axPos val="b"/>
        <c:numFmt formatCode="General" sourceLinked="1"/>
        <c:tickLblPos val="none"/>
        <c:crossAx val="48411008"/>
        <c:crosses val="autoZero"/>
        <c:auto val="1"/>
        <c:lblAlgn val="ctr"/>
        <c:lblOffset val="100"/>
      </c:catAx>
      <c:valAx>
        <c:axId val="48411008"/>
        <c:scaling>
          <c:orientation val="minMax"/>
        </c:scaling>
        <c:axPos val="l"/>
        <c:title>
          <c:tx>
            <c:rich>
              <a:bodyPr/>
              <a:lstStyle/>
              <a:p>
                <a:pPr>
                  <a:defRPr/>
                </a:pPr>
                <a:r>
                  <a:rPr lang="ru-RU" dirty="0" smtClean="0"/>
                  <a:t>Млн.руб.</a:t>
                </a:r>
                <a:endParaRPr lang="ru-RU" dirty="0"/>
              </a:p>
            </c:rich>
          </c:tx>
          <c:layout>
            <c:manualLayout>
              <c:xMode val="edge"/>
              <c:yMode val="edge"/>
              <c:x val="9.7144472984550957E-4"/>
              <c:y val="0.83534861600816412"/>
            </c:manualLayout>
          </c:layout>
        </c:title>
        <c:numFmt formatCode="General" sourceLinked="1"/>
        <c:tickLblPos val="nextTo"/>
        <c:spPr>
          <a:noFill/>
          <a:ln>
            <a:noFill/>
          </a:ln>
          <a:effectLst/>
        </c:spPr>
        <c:txPr>
          <a:bodyPr rot="-60000000" spcFirstLastPara="1" vertOverflow="ellipsis" vert="horz" wrap="square" anchor="ctr" anchorCtr="1"/>
          <a:lstStyle/>
          <a:p>
            <a:pPr>
              <a:defRPr sz="1026" b="0" i="0" u="none" strike="noStrike" kern="1200" baseline="0">
                <a:solidFill>
                  <a:schemeClr val="tx1">
                    <a:lumMod val="65000"/>
                    <a:lumOff val="35000"/>
                  </a:schemeClr>
                </a:solidFill>
                <a:latin typeface="+mn-lt"/>
                <a:ea typeface="+mn-ea"/>
                <a:cs typeface="+mn-cs"/>
              </a:defRPr>
            </a:pPr>
            <a:endParaRPr lang="ru-RU"/>
          </a:p>
        </c:txPr>
        <c:crossAx val="46197376"/>
        <c:crosses val="autoZero"/>
        <c:crossBetween val="between"/>
      </c:valAx>
      <c:spPr>
        <a:noFill/>
        <a:ln w="25400">
          <a:noFill/>
        </a:ln>
        <a:effectLst>
          <a:outerShdw dist="50800" dir="5400000" sx="81000" sy="81000" algn="ctr" rotWithShape="0">
            <a:srgbClr val="2B5481"/>
          </a:outerShdw>
        </a:effectLst>
      </c:spPr>
    </c:plotArea>
    <c:legend>
      <c:legendPos val="r"/>
      <c:layout>
        <c:manualLayout>
          <c:xMode val="edge"/>
          <c:yMode val="edge"/>
          <c:x val="0.54266307727233876"/>
          <c:y val="6.9433706942681916E-2"/>
          <c:w val="8.5021780872969202E-2"/>
          <c:h val="0.19317741923621987"/>
        </c:manualLayout>
      </c:layout>
    </c:legend>
    <c:plotVisOnly val="1"/>
    <c:dispBlanksAs val="gap"/>
  </c:chart>
  <c:spPr>
    <a:noFill/>
    <a:ln>
      <a:noFill/>
    </a:ln>
  </c:spPr>
  <c:txPr>
    <a:bodyPr/>
    <a:lstStyle/>
    <a:p>
      <a:pPr>
        <a:defRPr/>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7" name="Rectangle 3"/>
          <p:cNvSpPr>
            <a:spLocks noGrp="1" noChangeArrowheads="1"/>
          </p:cNvSpPr>
          <p:nvPr>
            <p:ph type="dt" sz="quarter" idx="1"/>
          </p:nvPr>
        </p:nvSpPr>
        <p:spPr bwMode="auto">
          <a:xfrm>
            <a:off x="5622925"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98308" name="Rectangle 4"/>
          <p:cNvSpPr>
            <a:spLocks noGrp="1" noChangeArrowheads="1"/>
          </p:cNvSpPr>
          <p:nvPr>
            <p:ph type="ftr" sz="quarter" idx="2"/>
          </p:nvPr>
        </p:nvSpPr>
        <p:spPr bwMode="auto">
          <a:xfrm>
            <a:off x="0"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9" name="Rectangle 5"/>
          <p:cNvSpPr>
            <a:spLocks noGrp="1" noChangeArrowheads="1"/>
          </p:cNvSpPr>
          <p:nvPr>
            <p:ph type="sldNum" sz="quarter" idx="3"/>
          </p:nvPr>
        </p:nvSpPr>
        <p:spPr bwMode="auto">
          <a:xfrm>
            <a:off x="5622925"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8DCEE324-99B4-40A3-801C-2CD7566530E2}"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59" name="Rectangle 3"/>
          <p:cNvSpPr>
            <a:spLocks noGrp="1" noChangeArrowheads="1"/>
          </p:cNvSpPr>
          <p:nvPr>
            <p:ph type="dt" idx="1"/>
          </p:nvPr>
        </p:nvSpPr>
        <p:spPr bwMode="auto">
          <a:xfrm>
            <a:off x="5622925" y="0"/>
            <a:ext cx="4303713" cy="339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3122613" y="509588"/>
            <a:ext cx="3683000" cy="2549525"/>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92188" y="3228975"/>
            <a:ext cx="7943850" cy="30591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6262" name="Rectangle 6"/>
          <p:cNvSpPr>
            <a:spLocks noGrp="1" noChangeArrowheads="1"/>
          </p:cNvSpPr>
          <p:nvPr>
            <p:ph type="ftr" sz="quarter" idx="4"/>
          </p:nvPr>
        </p:nvSpPr>
        <p:spPr bwMode="auto">
          <a:xfrm>
            <a:off x="0"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63" name="Rectangle 7"/>
          <p:cNvSpPr>
            <a:spLocks noGrp="1" noChangeArrowheads="1"/>
          </p:cNvSpPr>
          <p:nvPr>
            <p:ph type="sldNum" sz="quarter" idx="5"/>
          </p:nvPr>
        </p:nvSpPr>
        <p:spPr bwMode="auto">
          <a:xfrm>
            <a:off x="5622925" y="6456363"/>
            <a:ext cx="4303713" cy="3397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88245956-763E-4F9F-B50F-BF76540D7E0D}"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a:ln/>
        </p:spPr>
      </p:sp>
      <p:sp>
        <p:nvSpPr>
          <p:cNvPr id="30722" name="Заметки 2"/>
          <p:cNvSpPr>
            <a:spLocks noGrp="1"/>
          </p:cNvSpPr>
          <p:nvPr>
            <p:ph type="body" idx="1"/>
          </p:nvPr>
        </p:nvSpPr>
        <p:spPr>
          <a:noFill/>
        </p:spPr>
        <p:txBody>
          <a:bodyPr/>
          <a:lstStyle/>
          <a:p>
            <a:endParaRPr lang="ru-RU" smtClean="0"/>
          </a:p>
        </p:txBody>
      </p:sp>
      <p:sp>
        <p:nvSpPr>
          <p:cNvPr id="30723" name="Номер слайда 5"/>
          <p:cNvSpPr>
            <a:spLocks noGrp="1"/>
          </p:cNvSpPr>
          <p:nvPr>
            <p:ph type="sldNum" sz="quarter" idx="5"/>
          </p:nvPr>
        </p:nvSpPr>
        <p:spPr>
          <a:noFill/>
          <a:ln>
            <a:miter lim="800000"/>
            <a:headEnd/>
            <a:tailEnd/>
          </a:ln>
        </p:spPr>
        <p:txBody>
          <a:bodyPr/>
          <a:lstStyle/>
          <a:p>
            <a:fld id="{7E27A238-4C76-49B7-AA12-73DB323CE628}"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p:spPr>
        <p:txBody>
          <a:bodyPr/>
          <a:lstStyle/>
          <a:p>
            <a:pPr eaLnBrk="1" hangingPunct="1"/>
            <a:endParaRPr lang="ru-RU" smtClean="0"/>
          </a:p>
        </p:txBody>
      </p:sp>
      <p:sp>
        <p:nvSpPr>
          <p:cNvPr id="8195" name="Номер слайда 4"/>
          <p:cNvSpPr>
            <a:spLocks noGrp="1"/>
          </p:cNvSpPr>
          <p:nvPr>
            <p:ph type="sldNum" sz="quarter" idx="5"/>
          </p:nvPr>
        </p:nvSpPr>
        <p:spPr>
          <a:noFill/>
          <a:ln>
            <a:miter lim="800000"/>
            <a:headEnd/>
            <a:tailEnd/>
          </a:ln>
        </p:spPr>
        <p:txBody>
          <a:bodyPr/>
          <a:lstStyle/>
          <a:p>
            <a:fld id="{EA7417DD-D6E4-4F01-BC95-C8FF768CC8CA}"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Образ слайда 1"/>
          <p:cNvSpPr>
            <a:spLocks noGrp="1" noRot="1" noChangeAspect="1" noTextEdit="1"/>
          </p:cNvSpPr>
          <p:nvPr>
            <p:ph type="sldImg"/>
          </p:nvPr>
        </p:nvSpPr>
        <p:spPr>
          <a:ln/>
        </p:spPr>
      </p:sp>
      <p:sp>
        <p:nvSpPr>
          <p:cNvPr id="10242" name="Заметки 2"/>
          <p:cNvSpPr>
            <a:spLocks noGrp="1"/>
          </p:cNvSpPr>
          <p:nvPr>
            <p:ph type="body" idx="1"/>
          </p:nvPr>
        </p:nvSpPr>
        <p:spPr>
          <a:noFill/>
        </p:spPr>
        <p:txBody>
          <a:bodyPr/>
          <a:lstStyle/>
          <a:p>
            <a:endParaRPr lang="ru-RU" smtClean="0"/>
          </a:p>
        </p:txBody>
      </p:sp>
      <p:sp>
        <p:nvSpPr>
          <p:cNvPr id="10243" name="Номер слайда 5"/>
          <p:cNvSpPr>
            <a:spLocks noGrp="1"/>
          </p:cNvSpPr>
          <p:nvPr>
            <p:ph type="sldNum" sz="quarter" idx="5"/>
          </p:nvPr>
        </p:nvSpPr>
        <p:spPr>
          <a:noFill/>
          <a:ln>
            <a:miter lim="800000"/>
            <a:headEnd/>
            <a:tailEnd/>
          </a:ln>
        </p:spPr>
        <p:txBody>
          <a:bodyPr/>
          <a:lstStyle/>
          <a:p>
            <a:fld id="{A5F4C06C-9703-4347-8129-42EE43A3DF3E}"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a:ln/>
        </p:spPr>
      </p:sp>
      <p:sp>
        <p:nvSpPr>
          <p:cNvPr id="12290" name="Заметки 2"/>
          <p:cNvSpPr>
            <a:spLocks noGrp="1"/>
          </p:cNvSpPr>
          <p:nvPr>
            <p:ph type="body" idx="1"/>
          </p:nvPr>
        </p:nvSpPr>
        <p:spPr>
          <a:noFill/>
        </p:spPr>
        <p:txBody>
          <a:bodyPr/>
          <a:lstStyle/>
          <a:p>
            <a:endParaRPr lang="ru-RU" smtClean="0"/>
          </a:p>
        </p:txBody>
      </p:sp>
      <p:sp>
        <p:nvSpPr>
          <p:cNvPr id="12291" name="Номер слайда 5"/>
          <p:cNvSpPr>
            <a:spLocks noGrp="1"/>
          </p:cNvSpPr>
          <p:nvPr>
            <p:ph type="sldNum" sz="quarter" idx="5"/>
          </p:nvPr>
        </p:nvSpPr>
        <p:spPr>
          <a:noFill/>
          <a:ln>
            <a:miter lim="800000"/>
            <a:headEnd/>
            <a:tailEnd/>
          </a:ln>
        </p:spPr>
        <p:txBody>
          <a:bodyPr/>
          <a:lstStyle/>
          <a:p>
            <a:fld id="{0BC5C1ED-87A4-4F8C-852B-38100DB1633B}"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p:spPr>
        <p:txBody>
          <a:bodyPr/>
          <a:lstStyle/>
          <a:p>
            <a:pPr eaLnBrk="1" hangingPunct="1"/>
            <a:endParaRPr lang="ru-RU" smtClean="0"/>
          </a:p>
        </p:txBody>
      </p:sp>
      <p:sp>
        <p:nvSpPr>
          <p:cNvPr id="14339" name="Номер слайда 4"/>
          <p:cNvSpPr>
            <a:spLocks noGrp="1"/>
          </p:cNvSpPr>
          <p:nvPr>
            <p:ph type="sldNum" sz="quarter" idx="5"/>
          </p:nvPr>
        </p:nvSpPr>
        <p:spPr>
          <a:noFill/>
          <a:ln>
            <a:miter lim="800000"/>
            <a:headEnd/>
            <a:tailEnd/>
          </a:ln>
        </p:spPr>
        <p:txBody>
          <a:bodyPr/>
          <a:lstStyle/>
          <a:p>
            <a:fld id="{EF332AAC-6C3D-42A9-A9D1-A071B8E6B9ED}"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noTextEdit="1"/>
          </p:cNvSpPr>
          <p:nvPr>
            <p:ph type="sldImg"/>
          </p:nvPr>
        </p:nvSpPr>
        <p:spPr>
          <a:ln/>
        </p:spPr>
      </p:sp>
      <p:sp>
        <p:nvSpPr>
          <p:cNvPr id="26626" name="Заметки 2"/>
          <p:cNvSpPr>
            <a:spLocks noGrp="1"/>
          </p:cNvSpPr>
          <p:nvPr>
            <p:ph type="body" idx="1"/>
          </p:nvPr>
        </p:nvSpPr>
        <p:spPr>
          <a:noFill/>
        </p:spPr>
        <p:txBody>
          <a:bodyPr/>
          <a:lstStyle/>
          <a:p>
            <a:endParaRPr lang="ru-RU" smtClean="0"/>
          </a:p>
        </p:txBody>
      </p:sp>
      <p:sp>
        <p:nvSpPr>
          <p:cNvPr id="26627" name="Номер слайда 5"/>
          <p:cNvSpPr>
            <a:spLocks noGrp="1"/>
          </p:cNvSpPr>
          <p:nvPr>
            <p:ph type="sldNum" sz="quarter" idx="5"/>
          </p:nvPr>
        </p:nvSpPr>
        <p:spPr>
          <a:noFill/>
          <a:ln>
            <a:miter lim="800000"/>
            <a:headEnd/>
            <a:tailEnd/>
          </a:ln>
        </p:spPr>
        <p:txBody>
          <a:bodyPr/>
          <a:lstStyle/>
          <a:p>
            <a:fld id="{B3DAE35B-1BEF-4713-A3C6-F3B2F33F0309}" type="slidenum">
              <a:rPr lang="ru-RU" smtClean="0"/>
              <a:pPr/>
              <a:t>15</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a:ln/>
        </p:spPr>
      </p:sp>
      <p:sp>
        <p:nvSpPr>
          <p:cNvPr id="31746" name="Заметки 2"/>
          <p:cNvSpPr>
            <a:spLocks noGrp="1"/>
          </p:cNvSpPr>
          <p:nvPr>
            <p:ph type="body" idx="1"/>
          </p:nvPr>
        </p:nvSpPr>
        <p:spPr>
          <a:noFill/>
        </p:spPr>
        <p:txBody>
          <a:bodyPr/>
          <a:lstStyle/>
          <a:p>
            <a:endParaRPr lang="ru-RU" smtClean="0"/>
          </a:p>
        </p:txBody>
      </p:sp>
      <p:sp>
        <p:nvSpPr>
          <p:cNvPr id="31747" name="Номер слайда 5"/>
          <p:cNvSpPr>
            <a:spLocks noGrp="1"/>
          </p:cNvSpPr>
          <p:nvPr>
            <p:ph type="sldNum" sz="quarter" idx="5"/>
          </p:nvPr>
        </p:nvSpPr>
        <p:spPr>
          <a:noFill/>
          <a:ln>
            <a:miter lim="800000"/>
            <a:headEnd/>
            <a:tailEnd/>
          </a:ln>
        </p:spPr>
        <p:txBody>
          <a:bodyPr/>
          <a:lstStyle/>
          <a:p>
            <a:fld id="{F94491F1-4717-47DA-93AB-AF40726DE581}" type="slidenum">
              <a:rPr lang="ru-RU" smtClean="0"/>
              <a:pPr/>
              <a:t>18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a:ln/>
        </p:spPr>
      </p:sp>
      <p:sp>
        <p:nvSpPr>
          <p:cNvPr id="48130" name="Заметки 2"/>
          <p:cNvSpPr>
            <a:spLocks noGrp="1"/>
          </p:cNvSpPr>
          <p:nvPr>
            <p:ph type="body" idx="1"/>
          </p:nvPr>
        </p:nvSpPr>
        <p:spPr>
          <a:noFill/>
        </p:spPr>
        <p:txBody>
          <a:bodyPr/>
          <a:lstStyle/>
          <a:p>
            <a:endParaRPr lang="ru-RU" smtClean="0"/>
          </a:p>
        </p:txBody>
      </p:sp>
      <p:sp>
        <p:nvSpPr>
          <p:cNvPr id="48131" name="Номер слайда 5"/>
          <p:cNvSpPr>
            <a:spLocks noGrp="1"/>
          </p:cNvSpPr>
          <p:nvPr>
            <p:ph type="sldNum" sz="quarter" idx="5"/>
          </p:nvPr>
        </p:nvSpPr>
        <p:spPr>
          <a:noFill/>
          <a:ln>
            <a:miter lim="800000"/>
            <a:headEnd/>
            <a:tailEnd/>
          </a:ln>
        </p:spPr>
        <p:txBody>
          <a:bodyPr/>
          <a:lstStyle/>
          <a:p>
            <a:fld id="{732C474B-9C92-45EA-A618-B00E84BDB68E}" type="slidenum">
              <a:rPr lang="ru-RU" smtClean="0"/>
              <a:pPr/>
              <a:t>33</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514350" y="2421467"/>
            <a:ext cx="5829300" cy="2641600"/>
          </a:xfrm>
        </p:spPr>
        <p:txBody>
          <a:bodyPr/>
          <a:lstStyle>
            <a:lvl1pPr>
              <a:defRPr/>
            </a:lvl1pPr>
          </a:lstStyle>
          <a:p>
            <a:pPr lvl="0"/>
            <a:r>
              <a:rPr lang="ru-RU" noProof="0" smtClean="0"/>
              <a:t>Образец заголовка</a:t>
            </a:r>
          </a:p>
        </p:txBody>
      </p:sp>
      <p:sp>
        <p:nvSpPr>
          <p:cNvPr id="165891" name="Rectangle 3"/>
          <p:cNvSpPr>
            <a:spLocks noGrp="1" noChangeArrowheads="1"/>
          </p:cNvSpPr>
          <p:nvPr>
            <p:ph type="subTitle" sz="quarter" idx="1"/>
          </p:nvPr>
        </p:nvSpPr>
        <p:spPr>
          <a:xfrm>
            <a:off x="1028700" y="5613400"/>
            <a:ext cx="4800600" cy="2531533"/>
          </a:xfrm>
        </p:spPr>
        <p:txBody>
          <a:bodyPr/>
          <a:lstStyle>
            <a:lvl1pPr marL="0" indent="0" algn="ctr">
              <a:buFont typeface="Wingdings" panose="05000000000000000000"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fld id="{8A3FFD40-77DA-45BF-A7D9-58876D101213}" type="datetime1">
              <a:rPr lang="ru-RU"/>
              <a:pPr>
                <a:defRPr/>
              </a:pPr>
              <a:t>11.04.2017</a:t>
            </a:fld>
            <a:endParaRPr lang="ru-RU"/>
          </a:p>
        </p:txBody>
      </p:sp>
      <p:sp>
        <p:nvSpPr>
          <p:cNvPr id="5" name="Rectangle 5"/>
          <p:cNvSpPr>
            <a:spLocks noGrp="1" noChangeArrowheads="1"/>
          </p:cNvSpPr>
          <p:nvPr>
            <p:ph type="ftr" sz="quarter" idx="11"/>
          </p:nvPr>
        </p:nvSpPr>
        <p:spPr/>
        <p:txBody>
          <a:bodyPr/>
          <a:lstStyle>
            <a:lvl1pPr>
              <a:defRPr/>
            </a:lvl1pPr>
          </a:lstStyle>
          <a:p>
            <a:pPr>
              <a:defRPr/>
            </a:pPr>
            <a:r>
              <a:rPr lang="ru-RU"/>
              <a:t>11</a:t>
            </a:r>
          </a:p>
        </p:txBody>
      </p:sp>
      <p:sp>
        <p:nvSpPr>
          <p:cNvPr id="6" name="Rectangle 6"/>
          <p:cNvSpPr>
            <a:spLocks noGrp="1" noChangeArrowheads="1"/>
          </p:cNvSpPr>
          <p:nvPr>
            <p:ph type="sldNum" sz="quarter" idx="12"/>
          </p:nvPr>
        </p:nvSpPr>
        <p:spPr/>
        <p:txBody>
          <a:bodyPr/>
          <a:lstStyle>
            <a:lvl1pPr>
              <a:defRPr/>
            </a:lvl1pPr>
          </a:lstStyle>
          <a:p>
            <a:pPr>
              <a:defRPr/>
            </a:pPr>
            <a:fld id="{4BB4FB1D-42A6-4AEA-8303-646F97ADD3DA}" type="slidenum">
              <a:rPr lang="ru-RU"/>
              <a:pPr>
                <a:defRPr/>
              </a:pPr>
              <a:t>‹#›</a:t>
            </a:fld>
            <a:endParaRPr lang="ru-RU"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5C2FF"/>
            </a:gs>
            <a:gs pos="39999">
              <a:srgbClr val="85C2FF"/>
            </a:gs>
            <a:gs pos="70000">
              <a:srgbClr val="C4D6EB"/>
            </a:gs>
            <a:gs pos="100000">
              <a:srgbClr val="5E9EFF"/>
            </a:gs>
          </a:gsLst>
          <a:lin ang="5400000"/>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95300" y="381000"/>
            <a:ext cx="89154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4867" name="Rectangle 3"/>
          <p:cNvSpPr>
            <a:spLocks noGrp="1" noChangeArrowheads="1"/>
          </p:cNvSpPr>
          <p:nvPr>
            <p:ph type="body" idx="1"/>
          </p:nvPr>
        </p:nvSpPr>
        <p:spPr bwMode="auto">
          <a:xfrm>
            <a:off x="495300" y="1981200"/>
            <a:ext cx="8915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Rectangle 4"/>
          <p:cNvSpPr>
            <a:spLocks noGrp="1" noChangeArrowheads="1"/>
          </p:cNvSpPr>
          <p:nvPr>
            <p:ph type="dt" sz="quarter" idx="2"/>
          </p:nvPr>
        </p:nvSpPr>
        <p:spPr bwMode="auto">
          <a:xfrm>
            <a:off x="495300" y="6245225"/>
            <a:ext cx="2311400" cy="476250"/>
          </a:xfrm>
          <a:prstGeom prst="rect">
            <a:avLst/>
          </a:prstGeom>
          <a:ex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defRPr/>
            </a:pPr>
            <a:fld id="{E4AA9F57-2AEE-4E66-9EFB-DF2A6C14DDA4}" type="datetime1">
              <a:rPr lang="ru-RU"/>
              <a:pPr>
                <a:defRPr/>
              </a:pPr>
              <a:t>11.04.2017</a:t>
            </a:fld>
            <a:endParaRPr lang="ru-RU"/>
          </a:p>
        </p:txBody>
      </p:sp>
      <p:sp>
        <p:nvSpPr>
          <p:cNvPr id="8" name="Rectangle 5"/>
          <p:cNvSpPr>
            <a:spLocks noGrp="1" noChangeArrowheads="1"/>
          </p:cNvSpPr>
          <p:nvPr>
            <p:ph type="ftr" sz="quarter" idx="3"/>
          </p:nvPr>
        </p:nvSpPr>
        <p:spPr bwMode="auto">
          <a:xfrm>
            <a:off x="3384550" y="6245225"/>
            <a:ext cx="3136900" cy="476250"/>
          </a:xfrm>
          <a:prstGeom prst="rect">
            <a:avLst/>
          </a:prstGeom>
          <a:ex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defRPr>
            </a:lvl1pPr>
          </a:lstStyle>
          <a:p>
            <a:pPr>
              <a:defRPr/>
            </a:pPr>
            <a:r>
              <a:rPr lang="ru-RU"/>
              <a:t>11</a:t>
            </a:r>
          </a:p>
        </p:txBody>
      </p:sp>
      <p:sp>
        <p:nvSpPr>
          <p:cNvPr id="9" name="Rectangle 6"/>
          <p:cNvSpPr>
            <a:spLocks noGrp="1" noChangeArrowheads="1"/>
          </p:cNvSpPr>
          <p:nvPr>
            <p:ph type="sldNum" sz="quarter" idx="4"/>
          </p:nvPr>
        </p:nvSpPr>
        <p:spPr bwMode="auto">
          <a:xfrm>
            <a:off x="7099300" y="6245225"/>
            <a:ext cx="2311400" cy="476250"/>
          </a:xfrm>
          <a:prstGeom prst="rect">
            <a:avLst/>
          </a:prstGeom>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CE0CA11C-4FE2-476B-ADDE-50AAC5EB1B5B}"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816" r:id="rId1"/>
  </p:sldLayoutIdLst>
  <p:transition spd="slow"/>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Arial" charset="0"/>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Arial" charset="0"/>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2.jpe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46.xml.rels><?xml version="1.0" encoding="UTF-8" standalone="yes"?>
<Relationships xmlns="http://schemas.openxmlformats.org/package/2006/relationships"><Relationship Id="rId2" Type="http://schemas.openxmlformats.org/officeDocument/2006/relationships/hyperlink" Target="mailto:fd@adm-serov.r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clrChange>
              <a:clrFrom>
                <a:srgbClr val="9BA0A3"/>
              </a:clrFrom>
              <a:clrTo>
                <a:srgbClr val="9BA0A3">
                  <a:alpha val="0"/>
                </a:srgbClr>
              </a:clrTo>
            </a:clrChange>
            <a:extLst>
              <a:ext uri="{28A0092B-C50C-407E-A947-70E740481C1C}"/>
            </a:extLst>
          </a:blip>
          <a:srcRect/>
          <a:stretch>
            <a:fillRect/>
          </a:stretch>
        </p:blipFill>
        <p:spPr bwMode="auto">
          <a:xfrm>
            <a:off x="1492953" y="699776"/>
            <a:ext cx="2629383" cy="1583652"/>
          </a:xfrm>
          <a:prstGeom prst="rect">
            <a:avLst/>
          </a:prstGeom>
          <a:ln>
            <a:noFill/>
          </a:ln>
          <a:effectLst>
            <a:glow rad="228600">
              <a:schemeClr val="accent5">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pic>
        <p:nvPicPr>
          <p:cNvPr id="11268" name="Picture 9"/>
          <p:cNvPicPr>
            <a:picLocks noChangeAspect="1" noChangeArrowheads="1"/>
          </p:cNvPicPr>
          <p:nvPr/>
        </p:nvPicPr>
        <p:blipFill>
          <a:blip r:embed="rId4" cstate="print">
            <a:clrChange>
              <a:clrFrom>
                <a:srgbClr val="1D303F"/>
              </a:clrFrom>
              <a:clrTo>
                <a:srgbClr val="1D303F">
                  <a:alpha val="0"/>
                </a:srgbClr>
              </a:clrTo>
            </a:clrChange>
            <a:extLst>
              <a:ext uri="{28A0092B-C50C-407E-A947-70E740481C1C}"/>
            </a:extLst>
          </a:blip>
          <a:srcRect/>
          <a:stretch>
            <a:fillRect/>
          </a:stretch>
        </p:blipFill>
        <p:spPr bwMode="auto">
          <a:xfrm>
            <a:off x="5683872" y="717493"/>
            <a:ext cx="2540852" cy="1604054"/>
          </a:xfrm>
          <a:prstGeom prst="rect">
            <a:avLst/>
          </a:prstGeom>
          <a:ln>
            <a:noFill/>
          </a:ln>
          <a:effectLst>
            <a:glow rad="228600">
              <a:schemeClr val="accent1">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sp>
        <p:nvSpPr>
          <p:cNvPr id="11270" name="WordArt 21"/>
          <p:cNvSpPr>
            <a:spLocks noChangeArrowheads="1" noChangeShapeType="1" noTextEdit="1"/>
          </p:cNvSpPr>
          <p:nvPr/>
        </p:nvSpPr>
        <p:spPr bwMode="auto">
          <a:xfrm>
            <a:off x="847390" y="2406515"/>
            <a:ext cx="7772551" cy="1161968"/>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fromWordArt="1">
            <a:prstTxWarp prst="textPlain">
              <a:avLst>
                <a:gd name="adj" fmla="val 50000"/>
              </a:avLst>
            </a:prstTxWarp>
          </a:bodyPr>
          <a:lstStyle/>
          <a:p>
            <a:pPr algn="ctr">
              <a:defRPr/>
            </a:pPr>
            <a:endParaRPr lang="ru-RU" sz="4400" b="1" kern="10" dirty="0">
              <a:ln w="12700">
                <a:solidFill>
                  <a:srgbClr val="FF3300"/>
                </a:solidFill>
                <a:round/>
                <a:headEnd/>
                <a:tailEnd/>
              </a:ln>
              <a:solidFill>
                <a:srgbClr val="0033CC">
                  <a:alpha val="98038"/>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11271" name="Text Box 22"/>
          <p:cNvSpPr txBox="1">
            <a:spLocks noChangeArrowheads="1"/>
          </p:cNvSpPr>
          <p:nvPr/>
        </p:nvSpPr>
        <p:spPr bwMode="auto">
          <a:xfrm>
            <a:off x="613768" y="268"/>
            <a:ext cx="8828732" cy="489808"/>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a:defRPr/>
            </a:pPr>
            <a:r>
              <a:rPr lang="ru-RU" sz="2000" b="1" dirty="0" smtClean="0">
                <a:cs typeface="Arial" panose="020B0604020202020204" pitchFamily="34" charset="0"/>
              </a:rPr>
              <a:t>Финансовое управление администрации Серовского городского округа</a:t>
            </a:r>
          </a:p>
        </p:txBody>
      </p:sp>
      <p:pic>
        <p:nvPicPr>
          <p:cNvPr id="5129" name="Picture 25" descr="1 (15)"/>
          <p:cNvPicPr>
            <a:picLocks noChangeAspect="1" noChangeArrowheads="1"/>
          </p:cNvPicPr>
          <p:nvPr/>
        </p:nvPicPr>
        <p:blipFill>
          <a:blip r:embed="rId5"/>
          <a:srcRect/>
          <a:stretch>
            <a:fillRect/>
          </a:stretch>
        </p:blipFill>
        <p:spPr bwMode="auto">
          <a:xfrm>
            <a:off x="-13563600" y="-8915400"/>
            <a:ext cx="3059112" cy="2038350"/>
          </a:xfrm>
          <a:prstGeom prst="rect">
            <a:avLst/>
          </a:prstGeom>
          <a:noFill/>
          <a:ln w="9525">
            <a:noFill/>
            <a:miter lim="800000"/>
            <a:headEnd/>
            <a:tailEnd/>
          </a:ln>
        </p:spPr>
      </p:pic>
      <p:sp>
        <p:nvSpPr>
          <p:cNvPr id="11" name="Text Box 22"/>
          <p:cNvSpPr txBox="1">
            <a:spLocks noChangeArrowheads="1"/>
          </p:cNvSpPr>
          <p:nvPr/>
        </p:nvSpPr>
        <p:spPr bwMode="auto">
          <a:xfrm>
            <a:off x="3581173" y="5822463"/>
            <a:ext cx="2371443" cy="404844"/>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p>
            <a:pPr algn="ctr" eaLnBrk="0" hangingPunct="0">
              <a:defRPr/>
            </a:pPr>
            <a:r>
              <a:rPr lang="ru-RU" sz="1600" b="1">
                <a:solidFill>
                  <a:schemeClr val="bg1"/>
                </a:solidFill>
              </a:rPr>
              <a:t>2017 год                            г. Серов</a:t>
            </a:r>
          </a:p>
        </p:txBody>
      </p:sp>
      <p:sp>
        <p:nvSpPr>
          <p:cNvPr id="5133" name="Заголовок 11"/>
          <p:cNvSpPr>
            <a:spLocks noGrp="1"/>
          </p:cNvSpPr>
          <p:nvPr>
            <p:ph type="ctrTitle" sz="quarter"/>
          </p:nvPr>
        </p:nvSpPr>
        <p:spPr>
          <a:xfrm>
            <a:off x="739775" y="4279900"/>
            <a:ext cx="8420100" cy="1252538"/>
          </a:xfrm>
        </p:spPr>
        <p:txBody>
          <a:bodyPr/>
          <a:lstStyle/>
          <a:p>
            <a:r>
              <a:rPr lang="ru-RU" sz="2400" b="1" smtClean="0">
                <a:solidFill>
                  <a:srgbClr val="002060"/>
                </a:solidFill>
                <a:effectLst/>
                <a:latin typeface="Times New Roman" pitchFamily="18" charset="0"/>
                <a:cs typeface="Times New Roman" pitchFamily="18" charset="0"/>
              </a:rPr>
              <a:t>К решению Думы</a:t>
            </a:r>
            <a:br>
              <a:rPr lang="ru-RU" sz="2400" b="1" smtClean="0">
                <a:solidFill>
                  <a:srgbClr val="002060"/>
                </a:solidFill>
                <a:effectLst/>
                <a:latin typeface="Times New Roman" pitchFamily="18" charset="0"/>
                <a:cs typeface="Times New Roman" pitchFamily="18" charset="0"/>
              </a:rPr>
            </a:br>
            <a:r>
              <a:rPr lang="ru-RU" sz="2400" b="1" smtClean="0">
                <a:solidFill>
                  <a:srgbClr val="002060"/>
                </a:solidFill>
                <a:effectLst/>
                <a:latin typeface="Times New Roman" pitchFamily="18" charset="0"/>
                <a:cs typeface="Times New Roman" pitchFamily="18" charset="0"/>
              </a:rPr>
              <a:t> Серовского городского округа</a:t>
            </a:r>
            <a:br>
              <a:rPr lang="ru-RU" sz="2400" b="1" smtClean="0">
                <a:solidFill>
                  <a:srgbClr val="002060"/>
                </a:solidFill>
                <a:effectLst/>
                <a:latin typeface="Times New Roman" pitchFamily="18" charset="0"/>
                <a:cs typeface="Times New Roman" pitchFamily="18" charset="0"/>
              </a:rPr>
            </a:br>
            <a:r>
              <a:rPr lang="ru-RU" sz="2400" b="1" smtClean="0">
                <a:solidFill>
                  <a:srgbClr val="002060"/>
                </a:solidFill>
                <a:effectLst/>
                <a:latin typeface="Times New Roman" pitchFamily="18" charset="0"/>
                <a:cs typeface="Times New Roman" pitchFamily="18" charset="0"/>
              </a:rPr>
              <a:t> «О бюджете Серовского городского округа на 201</a:t>
            </a:r>
            <a:r>
              <a:rPr lang="en-US" sz="2400" b="1" smtClean="0">
                <a:solidFill>
                  <a:srgbClr val="002060"/>
                </a:solidFill>
                <a:effectLst/>
                <a:latin typeface="Times New Roman" pitchFamily="18" charset="0"/>
                <a:cs typeface="Times New Roman" pitchFamily="18" charset="0"/>
              </a:rPr>
              <a:t>7</a:t>
            </a:r>
            <a:r>
              <a:rPr lang="ru-RU" sz="2400" b="1" smtClean="0">
                <a:solidFill>
                  <a:srgbClr val="002060"/>
                </a:solidFill>
                <a:effectLst/>
                <a:latin typeface="Times New Roman" pitchFamily="18" charset="0"/>
                <a:cs typeface="Times New Roman" pitchFamily="18" charset="0"/>
              </a:rPr>
              <a:t> год</a:t>
            </a:r>
            <a:r>
              <a:rPr lang="en-US" sz="2400" b="1" smtClean="0">
                <a:solidFill>
                  <a:srgbClr val="002060"/>
                </a:solidFill>
                <a:effectLst/>
                <a:latin typeface="Times New Roman" pitchFamily="18" charset="0"/>
                <a:cs typeface="Times New Roman" pitchFamily="18" charset="0"/>
              </a:rPr>
              <a:t> </a:t>
            </a:r>
            <a:r>
              <a:rPr lang="ru-RU" sz="2400" b="1" smtClean="0">
                <a:solidFill>
                  <a:srgbClr val="002060"/>
                </a:solidFill>
                <a:effectLst/>
                <a:latin typeface="Times New Roman" pitchFamily="18" charset="0"/>
                <a:cs typeface="Times New Roman" pitchFamily="18" charset="0"/>
              </a:rPr>
              <a:t>и плановый период 2018-2019 годов»</a:t>
            </a:r>
          </a:p>
        </p:txBody>
      </p:sp>
      <p:sp>
        <p:nvSpPr>
          <p:cNvPr id="16" name="Прямоугольник 15"/>
          <p:cNvSpPr/>
          <p:nvPr/>
        </p:nvSpPr>
        <p:spPr>
          <a:xfrm>
            <a:off x="-352" y="2654343"/>
            <a:ext cx="9906704" cy="1086688"/>
          </a:xfrm>
          <a:prstGeom prst="rect">
            <a:avLst/>
          </a:prstGeom>
          <a:noFill/>
        </p:spPr>
        <p:txBody>
          <a:bodyPr>
            <a:spAutoFit/>
          </a:bodyPr>
          <a:lstStyle/>
          <a:p>
            <a:pPr algn="ctr">
              <a:defRPr/>
            </a:pPr>
            <a:r>
              <a:rPr lang="ru-RU" sz="4800" b="1" dirty="0">
                <a:ln w="1905"/>
                <a:solidFill>
                  <a:srgbClr val="002060"/>
                </a:solidFill>
                <a:effectLst>
                  <a:innerShdw blurRad="69850" dist="43180" dir="5400000">
                    <a:srgbClr val="000000">
                      <a:alpha val="65000"/>
                    </a:srgbClr>
                  </a:innerShdw>
                </a:effectLst>
              </a:rPr>
              <a:t>БЮДЖЕТ </a:t>
            </a:r>
          </a:p>
          <a:p>
            <a:pPr algn="ctr">
              <a:defRPr/>
            </a:pPr>
            <a:r>
              <a:rPr lang="ru-RU" sz="4800" b="1" dirty="0">
                <a:ln w="1905"/>
                <a:solidFill>
                  <a:srgbClr val="002060"/>
                </a:solidFill>
                <a:effectLst>
                  <a:innerShdw blurRad="69850" dist="43180" dir="5400000">
                    <a:srgbClr val="000000">
                      <a:alpha val="65000"/>
                    </a:srgbClr>
                  </a:innerShdw>
                </a:effectLst>
              </a:rPr>
              <a:t>ДЛЯ ГРАЖДАН</a:t>
            </a:r>
          </a:p>
        </p:txBody>
      </p:sp>
    </p:spTree>
  </p:cSld>
  <p:clrMapOvr>
    <a:masterClrMapping/>
  </p:clrMapOvr>
  <p:transition spd="slow"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500"/>
                                        <p:tgtEl>
                                          <p:spTgt spid="11266"/>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wheel(1)">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a:defRPr/>
            </a:pPr>
            <a:r>
              <a:rPr lang="ru-RU" sz="2000" b="1" smtClean="0">
                <a:solidFill>
                  <a:srgbClr val="FFFFFF"/>
                </a:solidFill>
                <a:latin typeface="Times New Roman" pitchFamily="18" charset="0"/>
                <a:cs typeface="Times New Roman" pitchFamily="18" charset="0"/>
              </a:rPr>
              <a:t>Доходы  бюджета Серовского городского округа в 201</a:t>
            </a:r>
            <a:r>
              <a:rPr lang="en-US" sz="2000" b="1" smtClean="0">
                <a:solidFill>
                  <a:srgbClr val="FFFFFF"/>
                </a:solidFill>
                <a:latin typeface="Times New Roman" pitchFamily="18" charset="0"/>
                <a:cs typeface="Times New Roman" pitchFamily="18" charset="0"/>
              </a:rPr>
              <a:t>7</a:t>
            </a:r>
            <a:r>
              <a:rPr lang="ru-RU" sz="2000" b="1" smtClean="0">
                <a:solidFill>
                  <a:srgbClr val="FFFFFF"/>
                </a:solidFill>
                <a:latin typeface="Times New Roman" pitchFamily="18" charset="0"/>
                <a:cs typeface="Times New Roman" pitchFamily="18" charset="0"/>
              </a:rPr>
              <a:t> году</a:t>
            </a:r>
            <a:r>
              <a:rPr lang="en-US" sz="2000" b="1" smtClean="0">
                <a:solidFill>
                  <a:srgbClr val="FFFFFF"/>
                </a:solidFill>
                <a:latin typeface="Times New Roman" pitchFamily="18" charset="0"/>
                <a:cs typeface="Times New Roman" pitchFamily="18" charset="0"/>
              </a:rPr>
              <a:t> </a:t>
            </a:r>
            <a:r>
              <a:rPr lang="ru-RU" sz="2000" b="1" smtClean="0">
                <a:solidFill>
                  <a:srgbClr val="FFFFFF"/>
                </a:solidFill>
                <a:latin typeface="Times New Roman" pitchFamily="18" charset="0"/>
                <a:cs typeface="Times New Roman" pitchFamily="18" charset="0"/>
              </a:rPr>
              <a:t> и плановом периоде 2018 и 2019 годов</a:t>
            </a:r>
          </a:p>
        </p:txBody>
      </p:sp>
      <p:graphicFrame>
        <p:nvGraphicFramePr>
          <p:cNvPr id="20482" name="Диаграмма 4"/>
          <p:cNvGraphicFramePr>
            <a:graphicFrameLocks/>
          </p:cNvGraphicFramePr>
          <p:nvPr/>
        </p:nvGraphicFramePr>
        <p:xfrm>
          <a:off x="711200" y="895350"/>
          <a:ext cx="8034338" cy="3740150"/>
        </p:xfrm>
        <a:graphic>
          <a:graphicData uri="http://schemas.openxmlformats.org/presentationml/2006/ole">
            <p:oleObj spid="_x0000_s20482" name="Лист" r:id="rId3" imgW="7724657" imgH="3552904" progId="Excel.Sheet.8">
              <p:embed/>
            </p:oleObj>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0" y="0"/>
            <a:ext cx="9906000" cy="53498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400" b="1" dirty="0" smtClean="0">
                <a:solidFill>
                  <a:srgbClr val="FFFFFF"/>
                </a:solidFill>
                <a:latin typeface="Times New Roman" pitchFamily="18" charset="0"/>
                <a:cs typeface="Times New Roman" pitchFamily="18" charset="0"/>
              </a:rPr>
              <a:t>Доходы бюджета Серовского городского округа</a:t>
            </a:r>
            <a:r>
              <a:rPr lang="ru-RU" sz="2400" b="1" dirty="0" smtClean="0">
                <a:solidFill>
                  <a:schemeClr val="tx1"/>
                </a:solidFill>
                <a:latin typeface="Times New Roman" pitchFamily="18" charset="0"/>
                <a:cs typeface="Times New Roman" pitchFamily="18" charset="0"/>
              </a:rPr>
              <a:t> </a:t>
            </a:r>
          </a:p>
        </p:txBody>
      </p:sp>
      <p:sp>
        <p:nvSpPr>
          <p:cNvPr id="21506" name="Rectangle 3"/>
          <p:cNvSpPr>
            <a:spLocks noGrp="1" noChangeArrowheads="1"/>
          </p:cNvSpPr>
          <p:nvPr>
            <p:ph type="subTitle" sz="quarter" idx="1"/>
          </p:nvPr>
        </p:nvSpPr>
        <p:spPr>
          <a:xfrm>
            <a:off x="0" y="836613"/>
            <a:ext cx="9632950" cy="533400"/>
          </a:xfrm>
        </p:spPr>
        <p:txBody>
          <a:bodyPr/>
          <a:lstStyle/>
          <a:p>
            <a:pPr algn="just" eaLnBrk="1" hangingPunct="1">
              <a:lnSpc>
                <a:spcPct val="90000"/>
              </a:lnSpc>
            </a:pPr>
            <a:r>
              <a:rPr lang="ru-RU" sz="1600" b="1" smtClean="0">
                <a:solidFill>
                  <a:srgbClr val="000000"/>
                </a:solidFill>
                <a:effectLst/>
                <a:latin typeface="Times New Roman" pitchFamily="18" charset="0"/>
                <a:cs typeface="Times New Roman" pitchFamily="18" charset="0"/>
              </a:rPr>
              <a:t>Доходы бюджета городского округа образуются за счет налоговых и неналоговых доходов, а также за счет безвозмездных поступлений.</a:t>
            </a:r>
          </a:p>
        </p:txBody>
      </p:sp>
      <p:sp>
        <p:nvSpPr>
          <p:cNvPr id="41988" name="Line 4"/>
          <p:cNvSpPr>
            <a:spLocks noChangeShapeType="1"/>
          </p:cNvSpPr>
          <p:nvPr/>
        </p:nvSpPr>
        <p:spPr bwMode="auto">
          <a:xfrm>
            <a:off x="257175" y="730250"/>
            <a:ext cx="9204325" cy="0"/>
          </a:xfrm>
          <a:prstGeom prst="line">
            <a:avLst/>
          </a:prstGeom>
          <a:noFill/>
          <a:ln w="47625" cmpd="dbl">
            <a:solidFill>
              <a:srgbClr val="0000FF"/>
            </a:solidFill>
            <a:round/>
            <a:headEnd/>
            <a:tailEnd/>
          </a:ln>
        </p:spPr>
        <p:txBody>
          <a:bodyPr/>
          <a:lstStyle/>
          <a:p>
            <a:endParaRPr lang="ru-RU"/>
          </a:p>
        </p:txBody>
      </p:sp>
      <p:sp>
        <p:nvSpPr>
          <p:cNvPr id="23558" name="AutoShape 13"/>
          <p:cNvSpPr>
            <a:spLocks noChangeArrowheads="1"/>
          </p:cNvSpPr>
          <p:nvPr/>
        </p:nvSpPr>
        <p:spPr bwMode="auto">
          <a:xfrm>
            <a:off x="-386473" y="2932965"/>
            <a:ext cx="4213305" cy="3607307"/>
          </a:xfrm>
          <a:prstGeom prst="verticalScroll">
            <a:avLst>
              <a:gd name="adj" fmla="val 12500"/>
            </a:avLst>
          </a:prstGeom>
          <a:solidFill>
            <a:srgbClr val="FF0000">
              <a:alpha val="70979"/>
            </a:srgbClr>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r>
              <a:rPr lang="ru-RU" b="1" dirty="0" smtClean="0">
                <a:solidFill>
                  <a:srgbClr val="0066FF"/>
                </a:solidFill>
                <a:cs typeface="Arial" panose="020B0604020202020204" pitchFamily="34" charset="0"/>
              </a:rPr>
              <a:t>НАЛОГОВЫЕ </a:t>
            </a:r>
            <a:endParaRPr lang="en-US" b="1" dirty="0" smtClean="0">
              <a:solidFill>
                <a:srgbClr val="0066FF"/>
              </a:solidFill>
              <a:cs typeface="Arial" panose="020B0604020202020204" pitchFamily="34" charset="0"/>
            </a:endParaRPr>
          </a:p>
          <a:p>
            <a:pPr algn="ctr" eaLnBrk="1" hangingPunct="1">
              <a:defRPr/>
            </a:pPr>
            <a:r>
              <a:rPr lang="ru-RU" b="1" dirty="0" smtClean="0">
                <a:solidFill>
                  <a:srgbClr val="0066FF"/>
                </a:solidFill>
                <a:cs typeface="Arial" panose="020B0604020202020204" pitchFamily="34" charset="0"/>
              </a:rPr>
              <a:t>ДОХОДЫ</a:t>
            </a:r>
            <a:r>
              <a:rPr lang="ru-RU" dirty="0" smtClean="0">
                <a:solidFill>
                  <a:srgbClr val="0066FF"/>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Поступление от уплаты </a:t>
            </a:r>
          </a:p>
          <a:p>
            <a:pPr algn="ctr" eaLnBrk="1" hangingPunct="1">
              <a:defRPr/>
            </a:pPr>
            <a:r>
              <a:rPr lang="ru-RU" sz="1600" b="1" dirty="0" smtClean="0">
                <a:solidFill>
                  <a:srgbClr val="000000"/>
                </a:solidFill>
                <a:cs typeface="Arial" panose="020B0604020202020204" pitchFamily="34" charset="0"/>
              </a:rPr>
              <a:t>федеральных, </a:t>
            </a:r>
          </a:p>
          <a:p>
            <a:pPr algn="ctr" eaLnBrk="1" hangingPunct="1">
              <a:defRPr/>
            </a:pPr>
            <a:r>
              <a:rPr lang="ru-RU" sz="1600" b="1" dirty="0" smtClean="0">
                <a:solidFill>
                  <a:srgbClr val="000000"/>
                </a:solidFill>
                <a:cs typeface="Arial" panose="020B0604020202020204" pitchFamily="34" charset="0"/>
              </a:rPr>
              <a:t>региональных и </a:t>
            </a:r>
          </a:p>
          <a:p>
            <a:pPr algn="ctr" eaLnBrk="1" hangingPunct="1">
              <a:defRPr/>
            </a:pPr>
            <a:r>
              <a:rPr lang="ru-RU" sz="1600" b="1" dirty="0" smtClean="0">
                <a:solidFill>
                  <a:srgbClr val="000000"/>
                </a:solidFill>
                <a:cs typeface="Arial" panose="020B0604020202020204" pitchFamily="34" charset="0"/>
              </a:rPr>
              <a:t>местных налогов</a:t>
            </a:r>
          </a:p>
          <a:p>
            <a:pPr algn="ctr" eaLnBrk="1" hangingPunct="1">
              <a:defRPr/>
            </a:pPr>
            <a:r>
              <a:rPr lang="ru-RU" sz="1600" b="1" dirty="0" smtClean="0">
                <a:solidFill>
                  <a:srgbClr val="000000"/>
                </a:solidFill>
                <a:cs typeface="Arial" panose="020B0604020202020204" pitchFamily="34" charset="0"/>
              </a:rPr>
              <a:t> и сборов, </a:t>
            </a:r>
          </a:p>
          <a:p>
            <a:pPr algn="ctr" eaLnBrk="1" hangingPunct="1">
              <a:defRPr/>
            </a:pPr>
            <a:r>
              <a:rPr lang="ru-RU" sz="1600" b="1" dirty="0" smtClean="0">
                <a:solidFill>
                  <a:srgbClr val="000000"/>
                </a:solidFill>
                <a:cs typeface="Arial" panose="020B0604020202020204" pitchFamily="34" charset="0"/>
              </a:rPr>
              <a:t>предусмотренных </a:t>
            </a:r>
          </a:p>
          <a:p>
            <a:pPr algn="ctr" eaLnBrk="1" hangingPunct="1">
              <a:defRPr/>
            </a:pPr>
            <a:r>
              <a:rPr lang="ru-RU" sz="1600" b="1" dirty="0" smtClean="0">
                <a:solidFill>
                  <a:srgbClr val="000000"/>
                </a:solidFill>
                <a:cs typeface="Arial" panose="020B0604020202020204" pitchFamily="34" charset="0"/>
              </a:rPr>
              <a:t>НК РФ, </a:t>
            </a:r>
          </a:p>
          <a:p>
            <a:pPr algn="ctr" eaLnBrk="1" hangingPunct="1">
              <a:defRPr/>
            </a:pPr>
            <a:r>
              <a:rPr lang="ru-RU" sz="1600" b="1" dirty="0" smtClean="0">
                <a:solidFill>
                  <a:srgbClr val="000000"/>
                </a:solidFill>
                <a:cs typeface="Arial" panose="020B0604020202020204" pitchFamily="34" charset="0"/>
              </a:rPr>
              <a:t>нормативными </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правовыми актами</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 Серовского городского </a:t>
            </a:r>
          </a:p>
          <a:p>
            <a:pPr algn="ctr" eaLnBrk="1" hangingPunct="1">
              <a:defRPr/>
            </a:pPr>
            <a:r>
              <a:rPr lang="ru-RU" sz="1600" b="1" dirty="0" smtClean="0">
                <a:solidFill>
                  <a:srgbClr val="000000"/>
                </a:solidFill>
                <a:cs typeface="Arial" panose="020B0604020202020204" pitchFamily="34" charset="0"/>
              </a:rPr>
              <a:t>округа и </a:t>
            </a:r>
          </a:p>
          <a:p>
            <a:pPr algn="ctr" eaLnBrk="1" hangingPunct="1">
              <a:defRPr/>
            </a:pPr>
            <a:r>
              <a:rPr lang="ru-RU" sz="1600" b="1" dirty="0" smtClean="0">
                <a:solidFill>
                  <a:srgbClr val="000000"/>
                </a:solidFill>
                <a:cs typeface="Arial" panose="020B0604020202020204" pitchFamily="34" charset="0"/>
              </a:rPr>
              <a:t>решениями Думы </a:t>
            </a:r>
          </a:p>
          <a:p>
            <a:pPr algn="ctr" eaLnBrk="1" hangingPunct="1">
              <a:defRPr/>
            </a:pPr>
            <a:r>
              <a:rPr lang="ru-RU" sz="1600" b="1" dirty="0" smtClean="0">
                <a:solidFill>
                  <a:srgbClr val="000000"/>
                </a:solidFill>
                <a:cs typeface="Arial" panose="020B0604020202020204" pitchFamily="34" charset="0"/>
              </a:rPr>
              <a:t>Серовского городского</a:t>
            </a:r>
          </a:p>
          <a:p>
            <a:pPr algn="ctr" eaLnBrk="1" hangingPunct="1">
              <a:defRPr/>
            </a:pPr>
            <a:r>
              <a:rPr lang="ru-RU" sz="1600" b="1" dirty="0" smtClean="0">
                <a:solidFill>
                  <a:srgbClr val="000000"/>
                </a:solidFill>
                <a:cs typeface="Arial" panose="020B0604020202020204" pitchFamily="34" charset="0"/>
              </a:rPr>
              <a:t> округа</a:t>
            </a:r>
          </a:p>
        </p:txBody>
      </p:sp>
      <p:sp>
        <p:nvSpPr>
          <p:cNvPr id="23559" name="AutoShape 14"/>
          <p:cNvSpPr>
            <a:spLocks noChangeArrowheads="1"/>
          </p:cNvSpPr>
          <p:nvPr/>
        </p:nvSpPr>
        <p:spPr bwMode="auto">
          <a:xfrm>
            <a:off x="2893928" y="2958091"/>
            <a:ext cx="4370847" cy="3548370"/>
          </a:xfrm>
          <a:prstGeom prst="verticalScroll">
            <a:avLst>
              <a:gd name="adj" fmla="val 12500"/>
            </a:avLst>
          </a:prstGeom>
          <a:solidFill>
            <a:srgbClr val="FFFF99"/>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just" eaLnBrk="1" hangingPunct="1">
              <a:defRPr/>
            </a:pPr>
            <a:r>
              <a:rPr lang="ru-RU" b="1" dirty="0" smtClean="0">
                <a:solidFill>
                  <a:srgbClr val="0066FF"/>
                </a:solidFill>
                <a:cs typeface="Arial" panose="020B0604020202020204" pitchFamily="34" charset="0"/>
              </a:rPr>
              <a:t>        </a:t>
            </a:r>
          </a:p>
          <a:p>
            <a:pPr algn="ctr" eaLnBrk="1" hangingPunct="1">
              <a:defRPr/>
            </a:pPr>
            <a:r>
              <a:rPr lang="ru-RU" b="1" dirty="0" smtClean="0">
                <a:solidFill>
                  <a:srgbClr val="0066FF"/>
                </a:solidFill>
                <a:cs typeface="Arial" panose="020B0604020202020204" pitchFamily="34" charset="0"/>
              </a:rPr>
              <a:t>    </a:t>
            </a:r>
            <a:r>
              <a:rPr lang="ru-RU" sz="1700" b="1" dirty="0" smtClean="0">
                <a:solidFill>
                  <a:srgbClr val="0066FF"/>
                </a:solidFill>
                <a:cs typeface="Arial" panose="020B0604020202020204" pitchFamily="34" charset="0"/>
              </a:rPr>
              <a:t>НЕНАЛОГОВЫЕ </a:t>
            </a:r>
          </a:p>
          <a:p>
            <a:pPr algn="ctr" eaLnBrk="1" hangingPunct="1">
              <a:defRPr/>
            </a:pPr>
            <a:r>
              <a:rPr lang="ru-RU" sz="1700" b="1" dirty="0" smtClean="0">
                <a:solidFill>
                  <a:srgbClr val="0066FF"/>
                </a:solidFill>
                <a:cs typeface="Arial" panose="020B0604020202020204" pitchFamily="34" charset="0"/>
              </a:rPr>
              <a:t>      ДОХОДЫ</a:t>
            </a:r>
            <a:r>
              <a:rPr lang="ru-RU" sz="1700" dirty="0" smtClean="0">
                <a:solidFill>
                  <a:srgbClr val="000000"/>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Платежи, которые </a:t>
            </a:r>
          </a:p>
          <a:p>
            <a:pPr algn="ctr" eaLnBrk="1" hangingPunct="1">
              <a:defRPr/>
            </a:pPr>
            <a:r>
              <a:rPr lang="ru-RU" sz="1600" b="1" dirty="0" smtClean="0">
                <a:solidFill>
                  <a:srgbClr val="000000"/>
                </a:solidFill>
                <a:cs typeface="Arial" panose="020B0604020202020204" pitchFamily="34" charset="0"/>
              </a:rPr>
              <a:t>включают в</a:t>
            </a:r>
          </a:p>
          <a:p>
            <a:pPr algn="ctr" eaLnBrk="1" hangingPunct="1">
              <a:defRPr/>
            </a:pPr>
            <a:r>
              <a:rPr lang="ru-RU" sz="1600" b="1" dirty="0" smtClean="0">
                <a:solidFill>
                  <a:srgbClr val="000000"/>
                </a:solidFill>
                <a:cs typeface="Arial" panose="020B0604020202020204" pitchFamily="34" charset="0"/>
              </a:rPr>
              <a:t>себя: доходы от </a:t>
            </a:r>
          </a:p>
          <a:p>
            <a:pPr algn="ctr" eaLnBrk="1" hangingPunct="1">
              <a:defRPr/>
            </a:pPr>
            <a:r>
              <a:rPr lang="ru-RU" sz="1600" b="1" dirty="0" smtClean="0">
                <a:solidFill>
                  <a:srgbClr val="000000"/>
                </a:solidFill>
                <a:cs typeface="Arial" panose="020B0604020202020204" pitchFamily="34" charset="0"/>
              </a:rPr>
              <a:t>использования и</a:t>
            </a:r>
          </a:p>
          <a:p>
            <a:pPr algn="ctr" eaLnBrk="1" hangingPunct="1">
              <a:defRPr/>
            </a:pPr>
            <a:r>
              <a:rPr lang="ru-RU" sz="1600" b="1" dirty="0" smtClean="0">
                <a:solidFill>
                  <a:srgbClr val="000000"/>
                </a:solidFill>
                <a:cs typeface="Arial" panose="020B0604020202020204" pitchFamily="34" charset="0"/>
              </a:rPr>
              <a:t>продажи имущества, </a:t>
            </a:r>
          </a:p>
          <a:p>
            <a:pPr algn="ctr" eaLnBrk="1" hangingPunct="1">
              <a:defRPr/>
            </a:pPr>
            <a:r>
              <a:rPr lang="ru-RU" sz="1600" b="1" dirty="0" smtClean="0">
                <a:solidFill>
                  <a:srgbClr val="000000"/>
                </a:solidFill>
                <a:cs typeface="Arial" panose="020B0604020202020204" pitchFamily="34" charset="0"/>
              </a:rPr>
              <a:t>платные услуги</a:t>
            </a:r>
          </a:p>
          <a:p>
            <a:pPr algn="ctr" eaLnBrk="1" hangingPunct="1">
              <a:defRPr/>
            </a:pPr>
            <a:r>
              <a:rPr lang="ru-RU" sz="1600" b="1" dirty="0" smtClean="0">
                <a:solidFill>
                  <a:srgbClr val="000000"/>
                </a:solidFill>
                <a:cs typeface="Arial" panose="020B0604020202020204" pitchFamily="34" charset="0"/>
              </a:rPr>
              <a:t> муниципальных</a:t>
            </a:r>
          </a:p>
          <a:p>
            <a:pPr algn="ctr" eaLnBrk="1" hangingPunct="1">
              <a:defRPr/>
            </a:pPr>
            <a:r>
              <a:rPr lang="ru-RU" sz="1600" b="1" dirty="0" smtClean="0">
                <a:solidFill>
                  <a:srgbClr val="000000"/>
                </a:solidFill>
                <a:cs typeface="Arial" panose="020B0604020202020204" pitchFamily="34" charset="0"/>
              </a:rPr>
              <a:t>учреждений, доходы </a:t>
            </a:r>
          </a:p>
          <a:p>
            <a:pPr algn="ctr" eaLnBrk="1" hangingPunct="1">
              <a:defRPr/>
            </a:pPr>
            <a:r>
              <a:rPr lang="ru-RU" sz="1600" b="1" dirty="0" smtClean="0">
                <a:solidFill>
                  <a:srgbClr val="000000"/>
                </a:solidFill>
                <a:cs typeface="Arial" panose="020B0604020202020204" pitchFamily="34" charset="0"/>
              </a:rPr>
              <a:t>от продажи </a:t>
            </a:r>
          </a:p>
          <a:p>
            <a:pPr algn="ctr" eaLnBrk="1" hangingPunct="1">
              <a:defRPr/>
            </a:pPr>
            <a:r>
              <a:rPr lang="ru-RU" sz="1600" b="1" dirty="0" smtClean="0">
                <a:solidFill>
                  <a:srgbClr val="000000"/>
                </a:solidFill>
                <a:cs typeface="Arial" panose="020B0604020202020204" pitchFamily="34" charset="0"/>
              </a:rPr>
              <a:t>материальных </a:t>
            </a:r>
          </a:p>
          <a:p>
            <a:pPr algn="ctr" eaLnBrk="1" hangingPunct="1">
              <a:defRPr/>
            </a:pPr>
            <a:r>
              <a:rPr lang="ru-RU" sz="1600" b="1" dirty="0" smtClean="0">
                <a:solidFill>
                  <a:srgbClr val="000000"/>
                </a:solidFill>
                <a:cs typeface="Arial" panose="020B0604020202020204" pitchFamily="34" charset="0"/>
              </a:rPr>
              <a:t>и нематериальных </a:t>
            </a:r>
          </a:p>
          <a:p>
            <a:pPr algn="ctr" eaLnBrk="1" hangingPunct="1">
              <a:defRPr/>
            </a:pPr>
            <a:r>
              <a:rPr lang="ru-RU" sz="1600" b="1" dirty="0" smtClean="0">
                <a:solidFill>
                  <a:srgbClr val="000000"/>
                </a:solidFill>
                <a:cs typeface="Arial" panose="020B0604020202020204" pitchFamily="34" charset="0"/>
              </a:rPr>
              <a:t>активов, штрафы за </a:t>
            </a:r>
          </a:p>
          <a:p>
            <a:pPr algn="ctr" eaLnBrk="1" hangingPunct="1">
              <a:defRPr/>
            </a:pPr>
            <a:r>
              <a:rPr lang="ru-RU" sz="1600" b="1" dirty="0" smtClean="0">
                <a:solidFill>
                  <a:srgbClr val="000000"/>
                </a:solidFill>
                <a:cs typeface="Arial" panose="020B0604020202020204" pitchFamily="34" charset="0"/>
              </a:rPr>
              <a:t>нарушение</a:t>
            </a:r>
          </a:p>
          <a:p>
            <a:pPr algn="ctr" eaLnBrk="1" hangingPunct="1">
              <a:defRPr/>
            </a:pPr>
            <a:r>
              <a:rPr lang="ru-RU" sz="1600" b="1" dirty="0" smtClean="0">
                <a:solidFill>
                  <a:srgbClr val="000000"/>
                </a:solidFill>
                <a:cs typeface="Arial" panose="020B0604020202020204" pitchFamily="34" charset="0"/>
              </a:rPr>
              <a:t>Законодательства, иные </a:t>
            </a:r>
          </a:p>
          <a:p>
            <a:pPr algn="ctr" eaLnBrk="1" hangingPunct="1">
              <a:defRPr/>
            </a:pPr>
            <a:r>
              <a:rPr lang="ru-RU" sz="1600" b="1" dirty="0" smtClean="0">
                <a:solidFill>
                  <a:srgbClr val="000000"/>
                </a:solidFill>
                <a:cs typeface="Arial" panose="020B0604020202020204" pitchFamily="34" charset="0"/>
              </a:rPr>
              <a:t>неналоговые доходы</a:t>
            </a:r>
          </a:p>
        </p:txBody>
      </p:sp>
      <p:sp>
        <p:nvSpPr>
          <p:cNvPr id="23560" name="AutoShape 15"/>
          <p:cNvSpPr>
            <a:spLocks noChangeArrowheads="1"/>
          </p:cNvSpPr>
          <p:nvPr/>
        </p:nvSpPr>
        <p:spPr bwMode="auto">
          <a:xfrm>
            <a:off x="6373632" y="2969111"/>
            <a:ext cx="3999273" cy="3559059"/>
          </a:xfrm>
          <a:prstGeom prst="verticalScroll">
            <a:avLst>
              <a:gd name="adj" fmla="val 12500"/>
            </a:avLst>
          </a:prstGeom>
          <a:solidFill>
            <a:srgbClr val="99CC00"/>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endParaRPr lang="ru-RU" dirty="0" smtClean="0">
              <a:solidFill>
                <a:srgbClr val="0066FF"/>
              </a:solidFill>
              <a:cs typeface="Arial" panose="020B0604020202020204" pitchFamily="34" charset="0"/>
            </a:endParaRPr>
          </a:p>
          <a:p>
            <a:pPr algn="ctr" eaLnBrk="1" hangingPunct="1">
              <a:defRPr/>
            </a:pPr>
            <a:r>
              <a:rPr lang="ru-RU" sz="1700" b="1" dirty="0" smtClean="0">
                <a:solidFill>
                  <a:srgbClr val="0066FF"/>
                </a:solidFill>
                <a:cs typeface="Arial" panose="020B0604020202020204" pitchFamily="34" charset="0"/>
              </a:rPr>
              <a:t>БЕЗВОЗМЕЗДНЫЕ </a:t>
            </a:r>
          </a:p>
          <a:p>
            <a:pPr algn="ctr" eaLnBrk="1" hangingPunct="1">
              <a:defRPr/>
            </a:pPr>
            <a:r>
              <a:rPr lang="ru-RU" sz="1700" b="1" dirty="0" smtClean="0">
                <a:solidFill>
                  <a:srgbClr val="0066FF"/>
                </a:solidFill>
                <a:cs typeface="Arial" panose="020B0604020202020204" pitchFamily="34" charset="0"/>
              </a:rPr>
              <a:t>ПОСТУПЛЕНИЯ</a:t>
            </a:r>
          </a:p>
          <a:p>
            <a:pPr algn="ctr" eaLnBrk="1" hangingPunct="1">
              <a:defRPr/>
            </a:pPr>
            <a:r>
              <a:rPr lang="ru-RU" sz="1600" b="1" dirty="0" smtClean="0">
                <a:solidFill>
                  <a:srgbClr val="000000"/>
                </a:solidFill>
                <a:cs typeface="Arial" panose="020B0604020202020204" pitchFamily="34" charset="0"/>
              </a:rPr>
              <a:t>Поступления в </a:t>
            </a:r>
          </a:p>
          <a:p>
            <a:pPr algn="ctr" eaLnBrk="1" hangingPunct="1">
              <a:defRPr/>
            </a:pPr>
            <a:r>
              <a:rPr lang="ru-RU" sz="1600" b="1" dirty="0" smtClean="0">
                <a:solidFill>
                  <a:srgbClr val="000000"/>
                </a:solidFill>
                <a:cs typeface="Arial" panose="020B0604020202020204" pitchFamily="34" charset="0"/>
              </a:rPr>
              <a:t>местный </a:t>
            </a:r>
          </a:p>
          <a:p>
            <a:pPr algn="ctr" eaLnBrk="1" hangingPunct="1">
              <a:defRPr/>
            </a:pPr>
            <a:r>
              <a:rPr lang="ru-RU" sz="1600" b="1" dirty="0" smtClean="0">
                <a:solidFill>
                  <a:srgbClr val="000000"/>
                </a:solidFill>
                <a:cs typeface="Arial" panose="020B0604020202020204" pitchFamily="34" charset="0"/>
              </a:rPr>
              <a:t>бюджет из областного </a:t>
            </a:r>
          </a:p>
          <a:p>
            <a:pPr algn="ctr" eaLnBrk="1" hangingPunct="1">
              <a:defRPr/>
            </a:pPr>
            <a:r>
              <a:rPr lang="ru-RU" sz="1600" b="1" dirty="0" smtClean="0">
                <a:solidFill>
                  <a:srgbClr val="000000"/>
                </a:solidFill>
                <a:cs typeface="Arial" panose="020B0604020202020204" pitchFamily="34" charset="0"/>
              </a:rPr>
              <a:t>бюджета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a:t>
            </a:r>
          </a:p>
          <a:p>
            <a:pPr algn="ctr" eaLnBrk="1" hangingPunct="1">
              <a:defRPr/>
            </a:pPr>
            <a:r>
              <a:rPr lang="ru-RU" sz="1600" b="1" dirty="0" smtClean="0">
                <a:solidFill>
                  <a:srgbClr val="000000"/>
                </a:solidFill>
                <a:cs typeface="Arial" panose="020B0604020202020204" pitchFamily="34" charset="0"/>
              </a:rPr>
              <a:t>в виде дотаций, </a:t>
            </a:r>
          </a:p>
          <a:p>
            <a:pPr algn="ctr" eaLnBrk="1" hangingPunct="1">
              <a:defRPr/>
            </a:pPr>
            <a:r>
              <a:rPr lang="ru-RU" sz="1600" b="1" dirty="0" smtClean="0">
                <a:solidFill>
                  <a:srgbClr val="000000"/>
                </a:solidFill>
                <a:cs typeface="Arial" panose="020B0604020202020204" pitchFamily="34" charset="0"/>
              </a:rPr>
              <a:t>субсидий, субвенций </a:t>
            </a:r>
          </a:p>
          <a:p>
            <a:pPr algn="ctr" eaLnBrk="1" hangingPunct="1">
              <a:defRPr/>
            </a:pPr>
            <a:r>
              <a:rPr lang="ru-RU" sz="1600" b="1" dirty="0" smtClean="0">
                <a:solidFill>
                  <a:srgbClr val="000000"/>
                </a:solidFill>
                <a:cs typeface="Arial" panose="020B0604020202020204" pitchFamily="34" charset="0"/>
              </a:rPr>
              <a:t>и иных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а </a:t>
            </a:r>
          </a:p>
          <a:p>
            <a:pPr algn="ctr" eaLnBrk="1" hangingPunct="1">
              <a:defRPr/>
            </a:pPr>
            <a:r>
              <a:rPr lang="ru-RU" sz="1600" b="1" dirty="0" smtClean="0">
                <a:solidFill>
                  <a:srgbClr val="000000"/>
                </a:solidFill>
                <a:cs typeface="Arial" panose="020B0604020202020204" pitchFamily="34" charset="0"/>
              </a:rPr>
              <a:t>также поступления от </a:t>
            </a:r>
          </a:p>
          <a:p>
            <a:pPr algn="ctr" eaLnBrk="1" hangingPunct="1">
              <a:defRPr/>
            </a:pPr>
            <a:r>
              <a:rPr lang="ru-RU" sz="1600" b="1" dirty="0" smtClean="0">
                <a:solidFill>
                  <a:srgbClr val="000000"/>
                </a:solidFill>
                <a:cs typeface="Arial" panose="020B0604020202020204" pitchFamily="34" charset="0"/>
              </a:rPr>
              <a:t>физических и </a:t>
            </a:r>
          </a:p>
          <a:p>
            <a:pPr algn="ctr" eaLnBrk="1" hangingPunct="1">
              <a:defRPr/>
            </a:pPr>
            <a:r>
              <a:rPr lang="ru-RU" sz="1600" b="1" dirty="0" smtClean="0">
                <a:solidFill>
                  <a:srgbClr val="000000"/>
                </a:solidFill>
                <a:cs typeface="Arial" panose="020B0604020202020204" pitchFamily="34" charset="0"/>
              </a:rPr>
              <a:t>юридических лиц </a:t>
            </a:r>
          </a:p>
          <a:p>
            <a:pPr algn="ctr" eaLnBrk="1" hangingPunct="1">
              <a:defRPr/>
            </a:pPr>
            <a:r>
              <a:rPr lang="ru-RU" sz="1600" b="1" dirty="0" smtClean="0">
                <a:solidFill>
                  <a:srgbClr val="000000"/>
                </a:solidFill>
                <a:cs typeface="Arial" panose="020B0604020202020204" pitchFamily="34" charset="0"/>
              </a:rPr>
              <a:t>(кроме налоговых и </a:t>
            </a:r>
          </a:p>
          <a:p>
            <a:pPr algn="ctr" eaLnBrk="1" hangingPunct="1">
              <a:defRPr/>
            </a:pPr>
            <a:r>
              <a:rPr lang="ru-RU" sz="1600" b="1" dirty="0" smtClean="0">
                <a:solidFill>
                  <a:srgbClr val="000000"/>
                </a:solidFill>
                <a:cs typeface="Arial" panose="020B0604020202020204" pitchFamily="34" charset="0"/>
              </a:rPr>
              <a:t>неналоговых доходов)</a:t>
            </a:r>
          </a:p>
        </p:txBody>
      </p:sp>
      <p:sp>
        <p:nvSpPr>
          <p:cNvPr id="42001" name="AutoShape 17"/>
          <p:cNvSpPr>
            <a:spLocks noChangeArrowheads="1"/>
          </p:cNvSpPr>
          <p:nvPr/>
        </p:nvSpPr>
        <p:spPr bwMode="auto">
          <a:xfrm>
            <a:off x="-530" y="1517098"/>
            <a:ext cx="10857753" cy="1025163"/>
          </a:xfrm>
          <a:prstGeom prst="ribbon">
            <a:avLst>
              <a:gd name="adj1" fmla="val 12500"/>
              <a:gd name="adj2" fmla="val 50000"/>
            </a:avLst>
          </a:prstGeom>
          <a:solidFill>
            <a:srgbClr val="00CCFF"/>
          </a:solidFill>
          <a:ln w="9525">
            <a:solidFill>
              <a:srgbClr val="000000"/>
            </a:solidFill>
            <a:round/>
            <a:headEnd/>
            <a:tailEnd/>
          </a:ln>
          <a:effectLst>
            <a:glow rad="139700">
              <a:schemeClr val="accent2">
                <a:satMod val="175000"/>
                <a:alpha val="40000"/>
              </a:schemeClr>
            </a:glow>
          </a:effectLst>
          <a:scene3d>
            <a:camera prst="perspectiveRight"/>
            <a:lightRig rig="threePt" dir="t"/>
          </a:scene3d>
          <a:extLst/>
        </p:spPr>
        <p:txBody>
          <a:bodyPr wrap="none" anchor="ctr"/>
          <a:lstStyle/>
          <a:p>
            <a:pPr algn="ctr">
              <a:defRPr/>
            </a:pPr>
            <a:endParaRPr lang="ru-RU" sz="2400" b="1" dirty="0">
              <a:solidFill>
                <a:srgbClr val="000000"/>
              </a:solidFill>
              <a:effectLst>
                <a:outerShdw blurRad="38100" dist="38100" dir="2700000" algn="tl">
                  <a:srgbClr val="FFFFFF"/>
                </a:outerShdw>
              </a:effectLst>
              <a:cs typeface="+mn-cs"/>
            </a:endParaRPr>
          </a:p>
          <a:p>
            <a:pPr algn="ctr">
              <a:defRPr/>
            </a:pPr>
            <a:r>
              <a:rPr lang="ru-RU" sz="2400" b="1" dirty="0">
                <a:solidFill>
                  <a:srgbClr val="000000"/>
                </a:solidFill>
                <a:effectLst>
                  <a:outerShdw blurRad="38100" dist="38100" dir="2700000" algn="tl">
                    <a:srgbClr val="FFFFFF"/>
                  </a:outerShdw>
                </a:effectLst>
                <a:cs typeface="+mn-cs"/>
              </a:rPr>
              <a:t>   </a:t>
            </a:r>
            <a:r>
              <a:rPr lang="ru-RU" sz="2000" b="1" dirty="0">
                <a:solidFill>
                  <a:srgbClr val="000000"/>
                </a:solidFill>
                <a:effectLst>
                  <a:outerShdw blurRad="38100" dist="38100" dir="2700000" algn="tl">
                    <a:srgbClr val="FFFFFF"/>
                  </a:outerShdw>
                </a:effectLst>
                <a:cs typeface="+mn-cs"/>
              </a:rPr>
              <a:t>Доходы – денежные средства </a:t>
            </a:r>
          </a:p>
          <a:p>
            <a:pPr algn="ctr">
              <a:defRPr/>
            </a:pPr>
            <a:r>
              <a:rPr lang="ru-RU" sz="2000" b="1" dirty="0">
                <a:solidFill>
                  <a:srgbClr val="000000"/>
                </a:solidFill>
                <a:effectLst>
                  <a:outerShdw blurRad="38100" dist="38100" dir="2700000" algn="tl">
                    <a:srgbClr val="FFFFFF"/>
                  </a:outerShdw>
                </a:effectLst>
                <a:cs typeface="+mn-cs"/>
              </a:rPr>
              <a:t>поступающие в бюджет</a:t>
            </a:r>
          </a:p>
          <a:p>
            <a:pPr algn="ctr">
              <a:defRPr/>
            </a:pPr>
            <a:r>
              <a:rPr lang="ru-RU" sz="2000" b="1" dirty="0">
                <a:solidFill>
                  <a:srgbClr val="000000"/>
                </a:solidFill>
                <a:effectLst>
                  <a:outerShdw blurRad="38100" dist="38100" dir="2700000" algn="tl">
                    <a:srgbClr val="FFFFFF"/>
                  </a:outerShdw>
                </a:effectLst>
                <a:cs typeface="+mn-cs"/>
              </a:rPr>
              <a:t>                           </a:t>
            </a:r>
            <a:endParaRPr lang="ru-RU" sz="2000" b="1" dirty="0">
              <a:solidFill>
                <a:srgbClr val="000000"/>
              </a:solidFill>
              <a:effectLst>
                <a:outerShdw blurRad="38100" dist="38100" dir="2700000" algn="tl">
                  <a:srgbClr val="FFFFFF"/>
                </a:outerShdw>
              </a:effectLst>
              <a:latin typeface="Tunga" panose="020B0502040204020203" pitchFamily="34" charset="0"/>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rot="16200000">
            <a:off x="-3040062" y="3040062"/>
            <a:ext cx="6858000" cy="777875"/>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smtClean="0">
                <a:solidFill>
                  <a:srgbClr val="FFFFFF"/>
                </a:solidFill>
                <a:effectLst/>
                <a:latin typeface="Times New Roman" pitchFamily="18" charset="0"/>
                <a:cs typeface="Times New Roman" pitchFamily="18" charset="0"/>
              </a:rPr>
              <a:t>Структура доходов бюджета Серовского городского округа в 2017 году</a:t>
            </a:r>
          </a:p>
        </p:txBody>
      </p:sp>
      <p:graphicFrame>
        <p:nvGraphicFramePr>
          <p:cNvPr id="22530" name="Object 7"/>
          <p:cNvGraphicFramePr>
            <a:graphicFrameLocks noGrp="1" noChangeAspect="1"/>
          </p:cNvGraphicFramePr>
          <p:nvPr>
            <p:ph idx="4294967295"/>
          </p:nvPr>
        </p:nvGraphicFramePr>
        <p:xfrm>
          <a:off x="1238250" y="966788"/>
          <a:ext cx="8234363" cy="5268912"/>
        </p:xfrm>
        <a:graphic>
          <a:graphicData uri="http://schemas.openxmlformats.org/presentationml/2006/ole">
            <p:oleObj spid="_x0000_s22530" name="Лист" r:id="rId3" imgW="8839200" imgH="6172327" progId="Excel.Shee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779438" y="-363"/>
            <a:ext cx="1126912" cy="652148"/>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rot="5400000">
            <a:off x="6079332" y="3031331"/>
            <a:ext cx="6858000" cy="7953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smtClean="0">
                <a:solidFill>
                  <a:srgbClr val="FFFFFF"/>
                </a:solidFill>
                <a:latin typeface="Times New Roman" pitchFamily="18" charset="0"/>
                <a:cs typeface="Times New Roman" pitchFamily="18" charset="0"/>
              </a:rPr>
              <a:t> Налоговые доходы в 2017 году  </a:t>
            </a:r>
            <a:r>
              <a:rPr lang="en-US" sz="2000" b="1" smtClean="0">
                <a:solidFill>
                  <a:srgbClr val="FFFFFF"/>
                </a:solidFill>
                <a:latin typeface="Times New Roman" pitchFamily="18" charset="0"/>
                <a:cs typeface="Times New Roman" pitchFamily="18" charset="0"/>
              </a:rPr>
              <a:t>934 327</a:t>
            </a:r>
            <a:r>
              <a:rPr lang="ru-RU" sz="2000" b="1" smtClean="0">
                <a:solidFill>
                  <a:srgbClr val="FFFFFF"/>
                </a:solidFill>
                <a:latin typeface="Times New Roman" pitchFamily="18" charset="0"/>
                <a:cs typeface="Times New Roman" pitchFamily="18" charset="0"/>
              </a:rPr>
              <a:t>,</a:t>
            </a:r>
            <a:r>
              <a:rPr lang="en-US" sz="2000" b="1" smtClean="0">
                <a:solidFill>
                  <a:srgbClr val="FFFFFF"/>
                </a:solidFill>
                <a:latin typeface="Times New Roman" pitchFamily="18" charset="0"/>
                <a:cs typeface="Times New Roman" pitchFamily="18" charset="0"/>
              </a:rPr>
              <a:t>5</a:t>
            </a:r>
            <a:r>
              <a:rPr lang="ru-RU" sz="2000" b="1" smtClean="0">
                <a:solidFill>
                  <a:srgbClr val="FFFFFF"/>
                </a:solidFill>
                <a:latin typeface="Times New Roman" pitchFamily="18" charset="0"/>
                <a:cs typeface="Times New Roman" pitchFamily="18" charset="0"/>
              </a:rPr>
              <a:t> тыс.руб</a:t>
            </a:r>
            <a:r>
              <a:rPr lang="ru-RU" sz="1800" b="1" smtClean="0">
                <a:solidFill>
                  <a:srgbClr val="FFFFFF"/>
                </a:solidFill>
                <a:latin typeface="Times New Roman" pitchFamily="18" charset="0"/>
                <a:cs typeface="Times New Roman" pitchFamily="18" charset="0"/>
              </a:rPr>
              <a:t>.</a:t>
            </a:r>
          </a:p>
        </p:txBody>
      </p:sp>
      <p:pic>
        <p:nvPicPr>
          <p:cNvPr id="6" name="Picture 159" descr="герб города Серова"/>
          <p:cNvPicPr>
            <a:picLocks noChangeAspect="1" noChangeArrowheads="1"/>
          </p:cNvPicPr>
          <p:nvPr/>
        </p:nvPicPr>
        <p:blipFill>
          <a:blip r:embed="rId3" cstate="print">
            <a:extLst>
              <a:ext uri="{28A0092B-C50C-407E-A947-70E740481C1C}"/>
            </a:extLst>
          </a:blip>
          <a:srcRect/>
          <a:stretch>
            <a:fillRect/>
          </a:stretch>
        </p:blipFill>
        <p:spPr bwMode="auto">
          <a:xfrm>
            <a:off x="-354" y="-365"/>
            <a:ext cx="1087545" cy="670525"/>
          </a:xfrm>
          <a:prstGeom prst="rect">
            <a:avLst/>
          </a:prstGeom>
          <a:ln>
            <a:noFill/>
          </a:ln>
          <a:effectLst>
            <a:softEdge rad="112500"/>
          </a:effectLst>
          <a:extLst>
            <a:ext uri="{909E8E84-426E-40DD-AFC4-6F175D3DCCD1}"/>
            <a:ext uri="{91240B29-F687-4F45-9708-019B960494DF}"/>
          </a:extLst>
        </p:spPr>
      </p:pic>
      <p:graphicFrame>
        <p:nvGraphicFramePr>
          <p:cNvPr id="23555" name="Диаграмма 9"/>
          <p:cNvGraphicFramePr>
            <a:graphicFrameLocks/>
          </p:cNvGraphicFramePr>
          <p:nvPr/>
        </p:nvGraphicFramePr>
        <p:xfrm>
          <a:off x="279400" y="471488"/>
          <a:ext cx="8666163" cy="5268912"/>
        </p:xfrm>
        <a:graphic>
          <a:graphicData uri="http://schemas.openxmlformats.org/presentationml/2006/ole">
            <p:oleObj spid="_x0000_s23555" name="Лист" r:id="rId4" imgW="8839200" imgH="6172327" progId="Excel.Sheet.8">
              <p:embed/>
            </p:oleObj>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rot="16200000">
            <a:off x="-3040062" y="3040062"/>
            <a:ext cx="6858000" cy="777875"/>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smtClean="0">
                <a:solidFill>
                  <a:srgbClr val="FFFFFF"/>
                </a:solidFill>
                <a:latin typeface="Times New Roman" pitchFamily="18" charset="0"/>
                <a:cs typeface="Times New Roman" pitchFamily="18" charset="0"/>
              </a:rPr>
              <a:t>Неналоговые доходы 101 279  тыс.руб.</a:t>
            </a:r>
            <a:r>
              <a:rPr lang="ru-RU" sz="2000" smtClean="0">
                <a:solidFill>
                  <a:schemeClr val="tx1"/>
                </a:solidFill>
                <a:latin typeface="Times New Roman" pitchFamily="18" charset="0"/>
                <a:cs typeface="Times New Roman" pitchFamily="18" charset="0"/>
              </a:rPr>
              <a:t> </a:t>
            </a:r>
          </a:p>
        </p:txBody>
      </p:sp>
      <p:graphicFrame>
        <p:nvGraphicFramePr>
          <p:cNvPr id="24578" name="Объект 7"/>
          <p:cNvGraphicFramePr>
            <a:graphicFrameLocks noGrp="1"/>
          </p:cNvGraphicFramePr>
          <p:nvPr>
            <p:ph idx="4294967295"/>
          </p:nvPr>
        </p:nvGraphicFramePr>
        <p:xfrm>
          <a:off x="1697038" y="635000"/>
          <a:ext cx="7219950" cy="5484813"/>
        </p:xfrm>
        <a:graphic>
          <a:graphicData uri="http://schemas.openxmlformats.org/presentationml/2006/ole">
            <p:oleObj spid="_x0000_s24578" name="Лист" r:id="rId3" imgW="8324816" imgH="6324710" progId="Excel.Shee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663246" y="-366"/>
            <a:ext cx="1243105" cy="732791"/>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5400000">
            <a:off x="6049169" y="3001169"/>
            <a:ext cx="6858000" cy="855662"/>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chemeClr val="tx1"/>
                </a:solidFill>
                <a:effectLst/>
                <a:latin typeface="Times New Roman" pitchFamily="18" charset="0"/>
                <a:cs typeface="Times New Roman" pitchFamily="18" charset="0"/>
              </a:rPr>
              <a:t>Безвозмездные поступления в 2017 году 1 494 767,8 тыс.руб.</a:t>
            </a:r>
          </a:p>
        </p:txBody>
      </p:sp>
      <p:graphicFrame>
        <p:nvGraphicFramePr>
          <p:cNvPr id="25603" name="Диаграмма 4"/>
          <p:cNvGraphicFramePr>
            <a:graphicFrameLocks/>
          </p:cNvGraphicFramePr>
          <p:nvPr/>
        </p:nvGraphicFramePr>
        <p:xfrm>
          <a:off x="1093788" y="487363"/>
          <a:ext cx="7083425" cy="5230812"/>
        </p:xfrm>
        <a:graphic>
          <a:graphicData uri="http://schemas.openxmlformats.org/presentationml/2006/ole">
            <p:oleObj spid="_x0000_s25603" name="Лист" r:id="rId4" imgW="8467776" imgH="7048530" progId="Excel.Sheet.8">
              <p:embed/>
            </p:oleObj>
          </a:graphicData>
        </a:graphic>
      </p:graphicFrame>
      <p:pic>
        <p:nvPicPr>
          <p:cNvPr id="6" name="Picture 159" descr="герб города Серова"/>
          <p:cNvPicPr>
            <a:picLocks noChangeAspect="1" noChangeArrowheads="1"/>
          </p:cNvPicPr>
          <p:nvPr/>
        </p:nvPicPr>
        <p:blipFill>
          <a:blip r:embed="rId5" cstate="print">
            <a:extLst>
              <a:ext uri="{28A0092B-C50C-407E-A947-70E740481C1C}"/>
            </a:extLst>
          </a:blip>
          <a:srcRect/>
          <a:stretch>
            <a:fillRect/>
          </a:stretch>
        </p:blipFill>
        <p:spPr bwMode="auto">
          <a:xfrm>
            <a:off x="-352" y="-366"/>
            <a:ext cx="1185183" cy="689023"/>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Прямоугольник 9"/>
          <p:cNvSpPr>
            <a:spLocks noChangeArrowheads="1"/>
          </p:cNvSpPr>
          <p:nvPr/>
        </p:nvSpPr>
        <p:spPr bwMode="auto">
          <a:xfrm>
            <a:off x="815975" y="327025"/>
            <a:ext cx="4881563" cy="1555750"/>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трансферты </a:t>
            </a:r>
            <a:r>
              <a:rPr lang="ru-RU" sz="2000" dirty="0">
                <a:solidFill>
                  <a:srgbClr val="000000"/>
                </a:solidFill>
                <a:cs typeface="+mn-cs"/>
              </a:rPr>
              <a:t>– средства, предоставляемые одним бюджетом бюджетной системы Российской Федерации другому бюджету.</a:t>
            </a:r>
          </a:p>
        </p:txBody>
      </p:sp>
      <p:sp>
        <p:nvSpPr>
          <p:cNvPr id="2" name="Заголовок 1"/>
          <p:cNvSpPr>
            <a:spLocks noGrp="1"/>
          </p:cNvSpPr>
          <p:nvPr>
            <p:ph type="ctrTitle" sz="quarter"/>
          </p:nvPr>
        </p:nvSpPr>
        <p:spPr>
          <a:xfrm rot="16200000">
            <a:off x="-3031331" y="3031331"/>
            <a:ext cx="6858000" cy="795338"/>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solidFill>
                  <a:srgbClr val="FFFFFF"/>
                </a:solidFill>
                <a:effectLst/>
                <a:latin typeface="Times New Roman" pitchFamily="18" charset="0"/>
                <a:cs typeface="Times New Roman" pitchFamily="18" charset="0"/>
              </a:rPr>
              <a:t>Межбюджетные отношения</a:t>
            </a:r>
          </a:p>
        </p:txBody>
      </p:sp>
      <p:sp useBgFill="1">
        <p:nvSpPr>
          <p:cNvPr id="3" name="Прямоугольник 9"/>
          <p:cNvSpPr>
            <a:spLocks noChangeArrowheads="1"/>
          </p:cNvSpPr>
          <p:nvPr/>
        </p:nvSpPr>
        <p:spPr bwMode="auto">
          <a:xfrm rot="10800000" flipV="1">
            <a:off x="4892675" y="4459288"/>
            <a:ext cx="5013325" cy="1754187"/>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отношения – </a:t>
            </a:r>
            <a:r>
              <a:rPr lang="ru-RU" sz="2000" dirty="0">
                <a:solidFill>
                  <a:srgbClr val="000000"/>
                </a:solidFill>
                <a:cs typeface="+mn-cs"/>
              </a:rPr>
              <a:t>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p:txBody>
      </p:sp>
      <p:pic>
        <p:nvPicPr>
          <p:cNvPr id="23559" name="Picture 16"/>
          <p:cNvPicPr>
            <a:picLocks noChangeAspect="1" noChangeArrowheads="1"/>
          </p:cNvPicPr>
          <p:nvPr/>
        </p:nvPicPr>
        <p:blipFill>
          <a:blip r:embed="rId2" cstate="print"/>
          <a:stretch>
            <a:fillRect/>
          </a:stretch>
        </p:blipFill>
        <p:spPr bwMode="auto">
          <a:xfrm>
            <a:off x="773544" y="3993167"/>
            <a:ext cx="4237900" cy="2020649"/>
          </a:xfrm>
          <a:prstGeom prst="rect">
            <a:avLst/>
          </a:prstGeom>
          <a:ln>
            <a:noFill/>
          </a:ln>
          <a:effectLst>
            <a:softEdge rad="112500"/>
          </a:effectLst>
        </p:spPr>
      </p:pic>
      <p:pic>
        <p:nvPicPr>
          <p:cNvPr id="25614" name="Picture 14" descr="http://im1-tub-ru.yandex.net/i?id=6483353-67-72&amp;n=21"/>
          <p:cNvPicPr>
            <a:picLocks noChangeAspect="1" noChangeArrowheads="1"/>
          </p:cNvPicPr>
          <p:nvPr/>
        </p:nvPicPr>
        <p:blipFill>
          <a:blip r:embed="rId3" cstate="print"/>
          <a:srcRect/>
          <a:stretch>
            <a:fillRect/>
          </a:stretch>
        </p:blipFill>
        <p:spPr bwMode="auto">
          <a:xfrm>
            <a:off x="5419165" y="1270751"/>
            <a:ext cx="4487187" cy="1921924"/>
          </a:xfrm>
          <a:prstGeom prst="rect">
            <a:avLst/>
          </a:prstGeom>
          <a:ln>
            <a:noFill/>
          </a:ln>
          <a:effectLst>
            <a:softEdge rad="112500"/>
          </a:effectLst>
        </p:spPr>
      </p:pic>
      <p:pic>
        <p:nvPicPr>
          <p:cNvPr id="9"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708349" y="-363"/>
            <a:ext cx="1197997" cy="652149"/>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спутниковая карта свердловской области онлайн"/>
          <p:cNvPicPr>
            <a:picLocks noChangeAspect="1" noChangeArrowheads="1"/>
          </p:cNvPicPr>
          <p:nvPr/>
        </p:nvPicPr>
        <p:blipFill>
          <a:blip r:embed="rId2" cstate="print"/>
          <a:srcRect/>
          <a:stretch>
            <a:fillRect/>
          </a:stretch>
        </p:blipFill>
        <p:spPr bwMode="auto">
          <a:xfrm>
            <a:off x="-640624" y="-366"/>
            <a:ext cx="7554874" cy="6858733"/>
          </a:xfrm>
          <a:prstGeom prst="rect">
            <a:avLst/>
          </a:prstGeom>
          <a:ln>
            <a:noFill/>
          </a:ln>
          <a:effectLst>
            <a:softEdge rad="112500"/>
          </a:effectLst>
        </p:spPr>
      </p:pic>
      <p:sp>
        <p:nvSpPr>
          <p:cNvPr id="6" name="Заголовок 1"/>
          <p:cNvSpPr txBox="1">
            <a:spLocks/>
          </p:cNvSpPr>
          <p:nvPr/>
        </p:nvSpPr>
        <p:spPr bwMode="auto">
          <a:xfrm rot="5400000">
            <a:off x="6049169" y="3001169"/>
            <a:ext cx="6858000" cy="8556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Межбюджетные отношения</a:t>
            </a:r>
          </a:p>
        </p:txBody>
      </p:sp>
      <p:sp>
        <p:nvSpPr>
          <p:cNvPr id="28675" name="Объект 2"/>
          <p:cNvSpPr>
            <a:spLocks noGrp="1"/>
          </p:cNvSpPr>
          <p:nvPr>
            <p:ph type="subTitle" sz="quarter" idx="1"/>
          </p:nvPr>
        </p:nvSpPr>
        <p:spPr>
          <a:xfrm>
            <a:off x="4167188" y="0"/>
            <a:ext cx="4943475" cy="6858000"/>
          </a:xfrm>
          <a:gradFill rotWithShape="0">
            <a:gsLst>
              <a:gs pos="0">
                <a:srgbClr val="8DA5DD"/>
              </a:gs>
              <a:gs pos="20000">
                <a:srgbClr val="8DA5DD"/>
              </a:gs>
              <a:gs pos="25000">
                <a:srgbClr val="8488C4"/>
              </a:gs>
              <a:gs pos="59000">
                <a:srgbClr val="99CCFF"/>
              </a:gs>
              <a:gs pos="100000">
                <a:srgbClr val="8488C4"/>
              </a:gs>
            </a:gsLst>
            <a:lin ang="5400000" scaled="1"/>
          </a:gradFill>
        </p:spPr>
        <p:txBody>
          <a:bodyPr/>
          <a:lstStyle/>
          <a:p>
            <a:endParaRPr lang="ru-RU" sz="2000" smtClean="0">
              <a:solidFill>
                <a:srgbClr val="000000"/>
              </a:solidFill>
              <a:effectLst/>
              <a:latin typeface="Times New Roman" pitchFamily="18" charset="0"/>
              <a:cs typeface="Times New Roman" pitchFamily="18" charset="0"/>
            </a:endParaRPr>
          </a:p>
          <a:p>
            <a:r>
              <a:rPr lang="ru-RU" sz="2000" smtClean="0">
                <a:solidFill>
                  <a:srgbClr val="000000"/>
                </a:solidFill>
                <a:effectLst/>
                <a:latin typeface="Times New Roman" pitchFamily="18" charset="0"/>
                <a:cs typeface="Times New Roman" pitchFamily="18" charset="0"/>
              </a:rPr>
              <a:t>Из областного бюджета в бюджет городского округа перечисляются межбюджетные трансферты в форме:</a:t>
            </a: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Дотаций</a:t>
            </a:r>
            <a:r>
              <a:rPr lang="ru-RU" sz="2000" b="1" smtClean="0">
                <a:solidFill>
                  <a:srgbClr val="000000"/>
                </a:solidFill>
                <a:effectLst/>
                <a:latin typeface="Times New Roman" pitchFamily="18" charset="0"/>
                <a:cs typeface="Times New Roman" pitchFamily="18" charset="0"/>
              </a:rPr>
              <a:t> </a:t>
            </a:r>
            <a:r>
              <a:rPr lang="ru-RU" sz="2000" smtClean="0">
                <a:solidFill>
                  <a:srgbClr val="000000"/>
                </a:solidFill>
                <a:effectLst/>
                <a:latin typeface="Times New Roman" pitchFamily="18" charset="0"/>
                <a:cs typeface="Times New Roman" pitchFamily="18" charset="0"/>
              </a:rPr>
              <a:t>– без определения конкретной цели их использования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Субсидий</a:t>
            </a:r>
            <a:r>
              <a:rPr lang="ru-RU" sz="2000" smtClean="0">
                <a:solidFill>
                  <a:srgbClr val="000000"/>
                </a:solidFill>
                <a:effectLst/>
                <a:latin typeface="Times New Roman" pitchFamily="18" charset="0"/>
                <a:cs typeface="Times New Roman" pitchFamily="18" charset="0"/>
              </a:rPr>
              <a:t> – в целях софинансирования расходных обязательств муниципального образования по вопросам местного значения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Субвенций</a:t>
            </a:r>
            <a:r>
              <a:rPr lang="ru-RU" sz="2000" smtClean="0">
                <a:solidFill>
                  <a:srgbClr val="000000"/>
                </a:solidFill>
                <a:effectLst/>
                <a:latin typeface="Times New Roman" pitchFamily="18" charset="0"/>
                <a:cs typeface="Times New Roman" pitchFamily="18" charset="0"/>
              </a:rPr>
              <a:t> – на выполнение переданных государственных полномочий Российской Федерации и Свердловской области</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Иных межбюджетных трансфертов</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7"/>
          <p:cNvGraphicFramePr>
            <a:graphicFrameLocks noGrp="1"/>
          </p:cNvGraphicFramePr>
          <p:nvPr>
            <p:ph idx="4294967295"/>
          </p:nvPr>
        </p:nvGraphicFramePr>
        <p:xfrm>
          <a:off x="5998" y="575653"/>
          <a:ext cx="9512827" cy="4488594"/>
        </p:xfrm>
        <a:graphic>
          <a:graphicData uri="http://schemas.openxmlformats.org/drawingml/2006/chart">
            <c:chart xmlns:c="http://schemas.openxmlformats.org/drawingml/2006/chart" xmlns:r="http://schemas.openxmlformats.org/officeDocument/2006/relationships" r:id="rId4"/>
          </a:graphicData>
        </a:graphic>
      </p:graphicFrame>
      <p:sp>
        <p:nvSpPr>
          <p:cNvPr id="6151" name="Прямоугольник 8"/>
          <p:cNvSpPr>
            <a:spLocks noChangeArrowheads="1"/>
          </p:cNvSpPr>
          <p:nvPr/>
        </p:nvSpPr>
        <p:spPr bwMode="auto">
          <a:xfrm>
            <a:off x="738188" y="5065713"/>
            <a:ext cx="8869362" cy="1333500"/>
          </a:xfrm>
          <a:prstGeom prst="rect">
            <a:avLst/>
          </a:prstGeom>
          <a:solidFill>
            <a:srgbClr val="9999FF"/>
          </a:solidFill>
          <a:ln w="19050">
            <a:solidFill>
              <a:srgbClr val="969696"/>
            </a:solidFill>
            <a:miter lim="800000"/>
            <a:headEnd/>
            <a:tailEnd/>
          </a:ln>
        </p:spPr>
        <p:txBody>
          <a:bodyPr>
            <a:spAutoFit/>
          </a:bodyPr>
          <a:lstStyle/>
          <a:p>
            <a:pPr algn="just" eaLnBrk="0" hangingPunct="0"/>
            <a:r>
              <a:rPr lang="ru-RU" sz="1100">
                <a:solidFill>
                  <a:srgbClr val="000000"/>
                </a:solidFill>
                <a:latin typeface="Calibri" pitchFamily="34" charset="0"/>
              </a:rPr>
              <a:t> </a:t>
            </a:r>
            <a:r>
              <a:rPr lang="ru-RU" sz="1600" b="1">
                <a:solidFill>
                  <a:schemeClr val="tx1"/>
                </a:solidFill>
              </a:rPr>
              <a:t>На 2017 год и плановый период 2018-2019 годов в бюджет города планируется поступление по 15 видам межбюджетных трансфертов. Поступление межбюджетных трансфертов будет уточняться после каждого распределения Правительством Свердловской области межбюджетных трансфертов между муниципальными образованиями области и утверждения их в областном бюджете.</a:t>
            </a:r>
            <a:endParaRPr lang="ru-RU" sz="1600" b="1">
              <a:solidFill>
                <a:schemeClr val="tx1"/>
              </a:solidFill>
              <a:latin typeface="Calibri" pitchFamily="34" charset="0"/>
            </a:endParaRPr>
          </a:p>
        </p:txBody>
      </p:sp>
      <p:graphicFrame>
        <p:nvGraphicFramePr>
          <p:cNvPr id="6149" name="Диаграмма 11"/>
          <p:cNvGraphicFramePr>
            <a:graphicFrameLocks/>
          </p:cNvGraphicFramePr>
          <p:nvPr/>
        </p:nvGraphicFramePr>
        <p:xfrm>
          <a:off x="1071563" y="0"/>
          <a:ext cx="8834437" cy="4891088"/>
        </p:xfrm>
        <a:graphic>
          <a:graphicData uri="http://schemas.openxmlformats.org/presentationml/2006/ole">
            <p:oleObj spid="_x0000_s6149" name="Лист" r:id="rId5" imgW="5295967" imgH="5238845" progId="Excel.Sheet.8">
              <p:embed/>
            </p:oleObj>
          </a:graphicData>
        </a:graphic>
      </p:graphicFrame>
      <p:sp>
        <p:nvSpPr>
          <p:cNvPr id="11" name="Заголовок 1"/>
          <p:cNvSpPr txBox="1">
            <a:spLocks/>
          </p:cNvSpPr>
          <p:nvPr/>
        </p:nvSpPr>
        <p:spPr bwMode="auto">
          <a:xfrm rot="16200000">
            <a:off x="-3098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Доходы бюджета (безвозмездные поступления)</a:t>
            </a:r>
            <a:endParaRPr lang="ru-RU" sz="2000" b="1" dirty="0">
              <a:solidFill>
                <a:srgbClr val="FFFFFF"/>
              </a:solidFill>
              <a:latin typeface="Times New Roman" pitchFamily="18" charset="0"/>
              <a:cs typeface="Times New Roman" pitchFamily="18" charset="0"/>
            </a:endParaRPr>
          </a:p>
        </p:txBody>
      </p:sp>
      <p:graphicFrame>
        <p:nvGraphicFramePr>
          <p:cNvPr id="6266" name="Group 122"/>
          <p:cNvGraphicFramePr>
            <a:graphicFrameLocks noGrp="1"/>
          </p:cNvGraphicFramePr>
          <p:nvPr/>
        </p:nvGraphicFramePr>
        <p:xfrm>
          <a:off x="1101725" y="2903538"/>
          <a:ext cx="8185150" cy="1989137"/>
        </p:xfrm>
        <a:graphic>
          <a:graphicData uri="http://schemas.openxmlformats.org/drawingml/2006/table">
            <a:tbl>
              <a:tblPr/>
              <a:tblGrid>
                <a:gridCol w="746125"/>
                <a:gridCol w="2743200"/>
                <a:gridCol w="1314450"/>
                <a:gridCol w="1228725"/>
                <a:gridCol w="1085850"/>
                <a:gridCol w="1066800"/>
              </a:tblGrid>
              <a:tr h="2841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Год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Иные межбюджетные трансферты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Субвенции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Субсидии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Дотации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Всего, млн.руб.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55,7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965,4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484,1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1529,7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1494,8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988,2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458,9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1466,8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2019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977,3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434,1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Arial" charset="0"/>
                          <a:cs typeface="Arial" charset="0"/>
                        </a:rPr>
                        <a:t>1431,0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Прямая соединительная линия 59"/>
          <p:cNvCxnSpPr/>
          <p:nvPr/>
        </p:nvCxnSpPr>
        <p:spPr>
          <a:xfrm flipV="1">
            <a:off x="4746625" y="3297238"/>
            <a:ext cx="1487488" cy="25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3244850" y="4664075"/>
            <a:ext cx="658813"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3692525" y="4649788"/>
            <a:ext cx="660400"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4606925" y="4230688"/>
            <a:ext cx="1697038"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5400000">
            <a:off x="6209507" y="3161506"/>
            <a:ext cx="6858000" cy="53498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rgbClr val="FFFFFF"/>
                </a:solidFill>
                <a:effectLst/>
                <a:latin typeface="Times New Roman" pitchFamily="18" charset="0"/>
                <a:cs typeface="Times New Roman" pitchFamily="18" charset="0"/>
              </a:rPr>
              <a:t>Доходы бюджета (безвозмездные поступления) на 2017 год</a:t>
            </a:r>
          </a:p>
        </p:txBody>
      </p:sp>
      <p:grpSp>
        <p:nvGrpSpPr>
          <p:cNvPr id="32774" name="Organization Chart 115"/>
          <p:cNvGrpSpPr>
            <a:grpSpLocks noChangeAspect="1"/>
          </p:cNvGrpSpPr>
          <p:nvPr/>
        </p:nvGrpSpPr>
        <p:grpSpPr bwMode="auto">
          <a:xfrm>
            <a:off x="474663" y="171450"/>
            <a:ext cx="8374062" cy="6330950"/>
            <a:chOff x="224" y="185"/>
            <a:chExt cx="302" cy="459"/>
          </a:xfrm>
        </p:grpSpPr>
        <p:cxnSp>
          <p:nvCxnSpPr>
            <p:cNvPr id="32788" name="_s5127"/>
            <p:cNvCxnSpPr>
              <a:cxnSpLocks noChangeShapeType="1"/>
            </p:cNvCxnSpPr>
            <p:nvPr/>
          </p:nvCxnSpPr>
          <p:spPr bwMode="auto">
            <a:xfrm rot="10800000">
              <a:off x="401" y="585"/>
              <a:ext cx="41" cy="51"/>
            </a:xfrm>
            <a:prstGeom prst="bentConnector2">
              <a:avLst/>
            </a:prstGeom>
            <a:noFill/>
            <a:ln w="28575">
              <a:solidFill>
                <a:srgbClr val="000000"/>
              </a:solidFill>
              <a:miter lim="800000"/>
              <a:headEnd/>
              <a:tailEnd/>
            </a:ln>
          </p:spPr>
        </p:cxnSp>
        <p:cxnSp>
          <p:nvCxnSpPr>
            <p:cNvPr id="32789" name="_s5128"/>
            <p:cNvCxnSpPr>
              <a:cxnSpLocks noChangeShapeType="1"/>
            </p:cNvCxnSpPr>
            <p:nvPr/>
          </p:nvCxnSpPr>
          <p:spPr bwMode="auto">
            <a:xfrm flipV="1">
              <a:off x="379" y="228"/>
              <a:ext cx="22" cy="408"/>
            </a:xfrm>
            <a:prstGeom prst="bentConnector2">
              <a:avLst/>
            </a:prstGeom>
            <a:noFill/>
            <a:ln w="28575">
              <a:solidFill>
                <a:srgbClr val="000000"/>
              </a:solidFill>
              <a:miter lim="800000"/>
              <a:headEnd/>
              <a:tailEnd/>
            </a:ln>
          </p:spPr>
        </p:cxnSp>
        <p:cxnSp>
          <p:nvCxnSpPr>
            <p:cNvPr id="32790" name="_s5134"/>
            <p:cNvCxnSpPr>
              <a:cxnSpLocks noChangeShapeType="1"/>
            </p:cNvCxnSpPr>
            <p:nvPr/>
          </p:nvCxnSpPr>
          <p:spPr bwMode="auto">
            <a:xfrm rot="10800000">
              <a:off x="401" y="220"/>
              <a:ext cx="30" cy="51"/>
            </a:xfrm>
            <a:prstGeom prst="bentConnector2">
              <a:avLst/>
            </a:prstGeom>
            <a:noFill/>
            <a:ln w="28575">
              <a:solidFill>
                <a:srgbClr val="000000"/>
              </a:solidFill>
              <a:miter lim="800000"/>
              <a:headEnd/>
              <a:tailEnd/>
            </a:ln>
          </p:spPr>
        </p:cxnSp>
        <p:cxnSp>
          <p:nvCxnSpPr>
            <p:cNvPr id="32791" name="_s5135"/>
            <p:cNvCxnSpPr>
              <a:cxnSpLocks noChangeShapeType="1"/>
            </p:cNvCxnSpPr>
            <p:nvPr/>
          </p:nvCxnSpPr>
          <p:spPr bwMode="auto">
            <a:xfrm flipV="1">
              <a:off x="378" y="229"/>
              <a:ext cx="23" cy="42"/>
            </a:xfrm>
            <a:prstGeom prst="bentConnector2">
              <a:avLst/>
            </a:prstGeom>
            <a:noFill/>
            <a:ln w="28575">
              <a:solidFill>
                <a:srgbClr val="000000"/>
              </a:solidFill>
              <a:miter lim="800000"/>
              <a:headEnd/>
              <a:tailEnd/>
            </a:ln>
          </p:spPr>
        </p:cxnSp>
        <p:cxnSp>
          <p:nvCxnSpPr>
            <p:cNvPr id="32792" name="_s5137"/>
            <p:cNvCxnSpPr>
              <a:cxnSpLocks noChangeShapeType="1"/>
            </p:cNvCxnSpPr>
            <p:nvPr/>
          </p:nvCxnSpPr>
          <p:spPr bwMode="auto">
            <a:xfrm rot="10800000">
              <a:off x="401" y="305"/>
              <a:ext cx="31" cy="51"/>
            </a:xfrm>
            <a:prstGeom prst="bentConnector2">
              <a:avLst/>
            </a:prstGeom>
            <a:noFill/>
            <a:ln w="28575">
              <a:solidFill>
                <a:srgbClr val="000000"/>
              </a:solidFill>
              <a:miter lim="800000"/>
              <a:headEnd/>
              <a:tailEnd/>
            </a:ln>
          </p:spPr>
        </p:cxnSp>
        <p:cxnSp>
          <p:nvCxnSpPr>
            <p:cNvPr id="32793" name="_s5138"/>
            <p:cNvCxnSpPr>
              <a:cxnSpLocks noChangeShapeType="1"/>
            </p:cNvCxnSpPr>
            <p:nvPr/>
          </p:nvCxnSpPr>
          <p:spPr bwMode="auto">
            <a:xfrm flipV="1">
              <a:off x="378" y="249"/>
              <a:ext cx="23" cy="107"/>
            </a:xfrm>
            <a:prstGeom prst="bentConnector2">
              <a:avLst/>
            </a:prstGeom>
            <a:noFill/>
            <a:ln w="28575">
              <a:solidFill>
                <a:srgbClr val="000000"/>
              </a:solidFill>
              <a:miter lim="800000"/>
              <a:headEnd/>
              <a:tailEnd/>
            </a:ln>
          </p:spPr>
        </p:cxnSp>
        <p:sp>
          <p:nvSpPr>
            <p:cNvPr id="35" name="_s5139"/>
            <p:cNvSpPr>
              <a:spLocks noChangeArrowheads="1"/>
            </p:cNvSpPr>
            <p:nvPr/>
          </p:nvSpPr>
          <p:spPr bwMode="auto">
            <a:xfrm>
              <a:off x="330" y="185"/>
              <a:ext cx="144"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36" name="_s5144"/>
            <p:cNvSpPr>
              <a:spLocks noChangeArrowheads="1"/>
            </p:cNvSpPr>
            <p:nvPr/>
          </p:nvSpPr>
          <p:spPr bwMode="auto">
            <a:xfrm>
              <a:off x="430" y="247"/>
              <a:ext cx="96" cy="51"/>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471 844 тыс.руб</a:t>
              </a:r>
              <a:r>
                <a:rPr lang="ru-RU">
                  <a:solidFill>
                    <a:schemeClr val="bg2"/>
                  </a:solidFill>
                </a:rPr>
                <a:t>. </a:t>
              </a:r>
            </a:p>
          </p:txBody>
        </p:sp>
        <p:sp>
          <p:nvSpPr>
            <p:cNvPr id="37" name="_s5145"/>
            <p:cNvSpPr>
              <a:spLocks noChangeArrowheads="1"/>
            </p:cNvSpPr>
            <p:nvPr/>
          </p:nvSpPr>
          <p:spPr bwMode="auto">
            <a:xfrm>
              <a:off x="431" y="317"/>
              <a:ext cx="95"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50 587 тыс.руб.</a:t>
              </a:r>
            </a:p>
          </p:txBody>
        </p:sp>
        <p:sp>
          <p:nvSpPr>
            <p:cNvPr id="38" name="_s5147"/>
            <p:cNvSpPr>
              <a:spLocks noChangeArrowheads="1"/>
            </p:cNvSpPr>
            <p:nvPr/>
          </p:nvSpPr>
          <p:spPr bwMode="auto">
            <a:xfrm>
              <a:off x="432" y="383"/>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1 458,0 тыс.руб.</a:t>
              </a:r>
            </a:p>
          </p:txBody>
        </p:sp>
        <p:sp>
          <p:nvSpPr>
            <p:cNvPr id="39" name="_s5149"/>
            <p:cNvSpPr>
              <a:spLocks noChangeArrowheads="1"/>
            </p:cNvSpPr>
            <p:nvPr/>
          </p:nvSpPr>
          <p:spPr bwMode="auto">
            <a:xfrm>
              <a:off x="432" y="519"/>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120 657 тыс.руб</a:t>
              </a:r>
              <a:r>
                <a:rPr lang="ru-RU">
                  <a:solidFill>
                    <a:schemeClr val="bg2"/>
                  </a:solidFill>
                </a:rPr>
                <a:t>.</a:t>
              </a:r>
            </a:p>
          </p:txBody>
        </p:sp>
        <p:sp>
          <p:nvSpPr>
            <p:cNvPr id="40" name="_s5151"/>
            <p:cNvSpPr>
              <a:spLocks noChangeArrowheads="1"/>
            </p:cNvSpPr>
            <p:nvPr/>
          </p:nvSpPr>
          <p:spPr bwMode="auto">
            <a:xfrm>
              <a:off x="434" y="589"/>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40 847 тыс.руб</a:t>
              </a:r>
              <a:r>
                <a:rPr lang="ru-RU">
                  <a:solidFill>
                    <a:schemeClr val="bg2"/>
                  </a:solidFill>
                </a:rPr>
                <a:t>.</a:t>
              </a:r>
            </a:p>
          </p:txBody>
        </p:sp>
        <p:sp>
          <p:nvSpPr>
            <p:cNvPr id="41" name="_s5143"/>
            <p:cNvSpPr>
              <a:spLocks noChangeArrowheads="1"/>
            </p:cNvSpPr>
            <p:nvPr/>
          </p:nvSpPr>
          <p:spPr bwMode="auto">
            <a:xfrm>
              <a:off x="224" y="235"/>
              <a:ext cx="154" cy="8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финансовое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и финансовое обеспечение дополнительного образования детей</a:t>
              </a:r>
            </a:p>
          </p:txBody>
        </p:sp>
        <p:sp>
          <p:nvSpPr>
            <p:cNvPr id="42" name="_s5142"/>
            <p:cNvSpPr>
              <a:spLocks noChangeArrowheads="1"/>
            </p:cNvSpPr>
            <p:nvPr/>
          </p:nvSpPr>
          <p:spPr bwMode="auto">
            <a:xfrm>
              <a:off x="226" y="328"/>
              <a:ext cx="152" cy="5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43" name="_s5146"/>
            <p:cNvSpPr>
              <a:spLocks noChangeArrowheads="1"/>
            </p:cNvSpPr>
            <p:nvPr/>
          </p:nvSpPr>
          <p:spPr bwMode="auto">
            <a:xfrm>
              <a:off x="224" y="387"/>
              <a:ext cx="154" cy="5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хранению, комплектованию, учету и использованию архивных документов, относящихся к государственной собственности Свердловской области</a:t>
              </a:r>
            </a:p>
          </p:txBody>
        </p:sp>
        <p:sp>
          <p:nvSpPr>
            <p:cNvPr id="44" name="_s5148"/>
            <p:cNvSpPr>
              <a:spLocks noChangeArrowheads="1"/>
            </p:cNvSpPr>
            <p:nvPr/>
          </p:nvSpPr>
          <p:spPr bwMode="auto">
            <a:xfrm>
              <a:off x="225" y="518"/>
              <a:ext cx="155" cy="62"/>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a:t>
              </a:r>
            </a:p>
          </p:txBody>
        </p:sp>
      </p:grpSp>
      <p:sp>
        <p:nvSpPr>
          <p:cNvPr id="45" name="_s5140"/>
          <p:cNvSpPr>
            <a:spLocks noChangeArrowheads="1"/>
          </p:cNvSpPr>
          <p:nvPr/>
        </p:nvSpPr>
        <p:spPr bwMode="auto">
          <a:xfrm>
            <a:off x="467350" y="5800717"/>
            <a:ext cx="4380408" cy="783061"/>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субсидий на оплату жилого помещения и коммунальных услуг</a:t>
            </a:r>
          </a:p>
        </p:txBody>
      </p:sp>
      <p:sp>
        <p:nvSpPr>
          <p:cNvPr id="32778" name="Прямоугольник 35"/>
          <p:cNvSpPr>
            <a:spLocks noChangeArrowheads="1"/>
          </p:cNvSpPr>
          <p:nvPr/>
        </p:nvSpPr>
        <p:spPr bwMode="auto">
          <a:xfrm>
            <a:off x="447675" y="2105025"/>
            <a:ext cx="4230688" cy="703263"/>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Российской Федерации по предоставлению мер социальной поддержки по оплате жилого помещения и коммунальных услуг</a:t>
            </a:r>
          </a:p>
        </p:txBody>
      </p:sp>
      <p:pic>
        <p:nvPicPr>
          <p:cNvPr id="47"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351" y="-365"/>
            <a:ext cx="1125223" cy="689024"/>
          </a:xfrm>
          <a:prstGeom prst="rect">
            <a:avLst/>
          </a:prstGeom>
          <a:ln>
            <a:noFill/>
          </a:ln>
          <a:effectLst>
            <a:softEdge rad="112500"/>
          </a:effectLst>
          <a:extLst>
            <a:ext uri="{909E8E84-426E-40DD-AFC4-6F175D3DCCD1}"/>
            <a:ext uri="{91240B29-F687-4F45-9708-019B960494DF}"/>
          </a:extLst>
        </p:spPr>
      </p:pic>
      <p:cxnSp>
        <p:nvCxnSpPr>
          <p:cNvPr id="61" name="Прямая соединительная линия 60"/>
          <p:cNvCxnSpPr/>
          <p:nvPr/>
        </p:nvCxnSpPr>
        <p:spPr>
          <a:xfrm flipV="1">
            <a:off x="4754563" y="5160963"/>
            <a:ext cx="1458912" cy="47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4868863" y="6080125"/>
            <a:ext cx="1458912"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_s5146"/>
          <p:cNvSpPr>
            <a:spLocks noChangeArrowheads="1"/>
          </p:cNvSpPr>
          <p:nvPr/>
        </p:nvSpPr>
        <p:spPr bwMode="auto">
          <a:xfrm>
            <a:off x="413344" y="3795561"/>
            <a:ext cx="4271473" cy="881239"/>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a:solidFill>
                  <a:schemeClr val="bg2"/>
                </a:solidFill>
              </a:rPr>
              <a:t>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a:t>
            </a:r>
          </a:p>
        </p:txBody>
      </p:sp>
      <p:sp>
        <p:nvSpPr>
          <p:cNvPr id="64" name="_s5147"/>
          <p:cNvSpPr>
            <a:spLocks noChangeArrowheads="1"/>
          </p:cNvSpPr>
          <p:nvPr/>
        </p:nvSpPr>
        <p:spPr bwMode="auto">
          <a:xfrm>
            <a:off x="6289181" y="3805316"/>
            <a:ext cx="2606351" cy="75816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299 752 тыс.руб.</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784225" y="120650"/>
            <a:ext cx="7943850" cy="7434263"/>
          </a:xfrm>
          <a:prstGeom prst="rect">
            <a:avLst/>
          </a:prstGeom>
          <a:noFill/>
          <a:ln w="9525">
            <a:noFill/>
            <a:miter lim="800000"/>
            <a:headEnd/>
            <a:tailEnd/>
          </a:ln>
        </p:spPr>
        <p:txBody>
          <a:bodyPr>
            <a:spAutoFit/>
          </a:bodyPr>
          <a:lstStyle/>
          <a:p>
            <a:pPr algn="just"/>
            <a:r>
              <a:rPr lang="ru-RU" sz="1300" b="1">
                <a:solidFill>
                  <a:srgbClr val="000000"/>
                </a:solidFill>
              </a:rPr>
              <a:t>Оглавление</a:t>
            </a:r>
          </a:p>
          <a:p>
            <a:pPr algn="just"/>
            <a:r>
              <a:rPr lang="ru-RU" sz="1300" b="1">
                <a:solidFill>
                  <a:srgbClr val="000000"/>
                </a:solidFill>
              </a:rPr>
              <a:t>Основные понятия			</a:t>
            </a:r>
          </a:p>
          <a:p>
            <a:pPr algn="just"/>
            <a:r>
              <a:rPr lang="ru-RU" sz="1300" b="1">
                <a:solidFill>
                  <a:srgbClr val="000000"/>
                </a:solidFill>
              </a:rPr>
              <a:t>Описание административно-территориального деления</a:t>
            </a:r>
          </a:p>
          <a:p>
            <a:pPr algn="just"/>
            <a:r>
              <a:rPr lang="ru-RU" sz="1300" b="1">
                <a:solidFill>
                  <a:srgbClr val="000000"/>
                </a:solidFill>
              </a:rPr>
              <a:t>Основы составления проекта бюджета</a:t>
            </a:r>
          </a:p>
          <a:p>
            <a:pPr algn="just"/>
            <a:r>
              <a:rPr lang="ru-RU" sz="1300" b="1">
                <a:solidFill>
                  <a:srgbClr val="000000"/>
                </a:solidFill>
              </a:rPr>
              <a:t>Основные показатели социально-экономического развития</a:t>
            </a:r>
          </a:p>
          <a:p>
            <a:pPr algn="just"/>
            <a:r>
              <a:rPr lang="ru-RU" sz="1300" b="1">
                <a:solidFill>
                  <a:srgbClr val="000000"/>
                </a:solidFill>
              </a:rPr>
              <a:t>Основные характеристики бюджета Серовского городского округа</a:t>
            </a:r>
          </a:p>
          <a:p>
            <a:pPr algn="just"/>
            <a:r>
              <a:rPr lang="ru-RU" sz="1300" b="1">
                <a:solidFill>
                  <a:srgbClr val="000000"/>
                </a:solidFill>
              </a:rPr>
              <a:t>Основные параметры бюджета Серовского городского округа</a:t>
            </a:r>
          </a:p>
          <a:p>
            <a:pPr algn="just"/>
            <a:r>
              <a:rPr lang="ru-RU" sz="1300" b="1">
                <a:solidFill>
                  <a:srgbClr val="000000"/>
                </a:solidFill>
              </a:rPr>
              <a:t>Доходы бюджета Серовского городского округа</a:t>
            </a:r>
          </a:p>
          <a:p>
            <a:pPr algn="just"/>
            <a:r>
              <a:rPr lang="ru-RU" sz="1300" b="1">
                <a:solidFill>
                  <a:srgbClr val="000000"/>
                </a:solidFill>
              </a:rPr>
              <a:t>Структура доходов бюджета Серовского городского округа </a:t>
            </a:r>
          </a:p>
          <a:p>
            <a:pPr algn="just"/>
            <a:r>
              <a:rPr lang="ru-RU" sz="1300" b="1">
                <a:solidFill>
                  <a:srgbClr val="000000"/>
                </a:solidFill>
              </a:rPr>
              <a:t>Налоговые доходы </a:t>
            </a:r>
          </a:p>
          <a:p>
            <a:pPr algn="just"/>
            <a:r>
              <a:rPr lang="ru-RU" sz="1300" b="1">
                <a:solidFill>
                  <a:srgbClr val="000000"/>
                </a:solidFill>
              </a:rPr>
              <a:t>Неналоговые доходы  </a:t>
            </a:r>
          </a:p>
          <a:p>
            <a:pPr algn="just"/>
            <a:r>
              <a:rPr lang="ru-RU" sz="1300" b="1">
                <a:solidFill>
                  <a:srgbClr val="000000"/>
                </a:solidFill>
              </a:rPr>
              <a:t>Безвозмездные поступления </a:t>
            </a:r>
          </a:p>
          <a:p>
            <a:pPr algn="just"/>
            <a:r>
              <a:rPr lang="ru-RU" sz="1300" b="1">
                <a:solidFill>
                  <a:srgbClr val="000000"/>
                </a:solidFill>
              </a:rPr>
              <a:t>Межбюджетные отношения</a:t>
            </a:r>
          </a:p>
          <a:p>
            <a:pPr algn="just"/>
            <a:r>
              <a:rPr lang="ru-RU" sz="1300" b="1">
                <a:solidFill>
                  <a:srgbClr val="000000"/>
                </a:solidFill>
              </a:rPr>
              <a:t>Доходы бюджета (безвозмездные поступления)</a:t>
            </a:r>
          </a:p>
          <a:p>
            <a:pPr algn="just"/>
            <a:r>
              <a:rPr lang="ru-RU" sz="1300" b="1">
                <a:solidFill>
                  <a:srgbClr val="000000"/>
                </a:solidFill>
              </a:rPr>
              <a:t>Основные мероприятия по дополнительной мобилизации доходов бюджета</a:t>
            </a:r>
          </a:p>
          <a:p>
            <a:pPr algn="just"/>
            <a:r>
              <a:rPr lang="ru-RU" sz="1300" b="1">
                <a:solidFill>
                  <a:srgbClr val="000000"/>
                </a:solidFill>
              </a:rPr>
              <a:t>Расходы бюджета Серовского городского округа</a:t>
            </a:r>
          </a:p>
          <a:p>
            <a:pPr algn="just"/>
            <a:r>
              <a:rPr lang="ru-RU" sz="1300" b="1">
                <a:solidFill>
                  <a:srgbClr val="000000"/>
                </a:solidFill>
              </a:rPr>
              <a:t>Структура расходов бюджета Серовского городского округа</a:t>
            </a:r>
          </a:p>
          <a:p>
            <a:pPr algn="just"/>
            <a:r>
              <a:rPr lang="ru-RU" sz="1300" b="1">
                <a:solidFill>
                  <a:srgbClr val="000000"/>
                </a:solidFill>
              </a:rPr>
              <a:t>Динамика распределения расходов бюджета Серовского городского округа</a:t>
            </a:r>
          </a:p>
          <a:p>
            <a:pPr algn="just"/>
            <a:r>
              <a:rPr lang="ru-RU" sz="1300" b="1">
                <a:solidFill>
                  <a:srgbClr val="000000"/>
                </a:solidFill>
              </a:rPr>
              <a:t>Расходы бюджета (Объемы финансирования)</a:t>
            </a:r>
          </a:p>
          <a:p>
            <a:pPr algn="just"/>
            <a:r>
              <a:rPr lang="ru-RU" sz="1300" b="1">
                <a:solidFill>
                  <a:srgbClr val="000000"/>
                </a:solidFill>
              </a:rPr>
              <a:t>Муниципальные программы Серовского городского округа</a:t>
            </a:r>
          </a:p>
          <a:p>
            <a:pPr algn="just"/>
            <a:r>
              <a:rPr lang="ru-RU" sz="1300" b="1">
                <a:solidFill>
                  <a:srgbClr val="000000"/>
                </a:solidFill>
              </a:rPr>
              <a:t>Развитие системы образования</a:t>
            </a:r>
          </a:p>
          <a:p>
            <a:pPr algn="just"/>
            <a:r>
              <a:rPr lang="ru-RU" sz="1300" b="1">
                <a:solidFill>
                  <a:srgbClr val="000000"/>
                </a:solidFill>
              </a:rPr>
              <a:t>Развитие транспорта, дорожного хозяйства, благоустройства и социально-бытового обслуживания</a:t>
            </a:r>
          </a:p>
          <a:p>
            <a:pPr algn="just"/>
            <a:r>
              <a:rPr lang="ru-RU" sz="1300" b="1">
                <a:solidFill>
                  <a:srgbClr val="000000"/>
                </a:solidFill>
              </a:rPr>
              <a:t>Реализация основных направлений в строительном комплексе</a:t>
            </a:r>
          </a:p>
          <a:p>
            <a:pPr algn="just"/>
            <a:r>
              <a:rPr lang="ru-RU" sz="1300" b="1">
                <a:solidFill>
                  <a:srgbClr val="000000"/>
                </a:solidFill>
              </a:rPr>
              <a:t>Управление муниципальным имуществом</a:t>
            </a:r>
          </a:p>
          <a:p>
            <a:pPr algn="just"/>
            <a:r>
              <a:rPr lang="ru-RU" sz="1300" b="1">
                <a:solidFill>
                  <a:srgbClr val="000000"/>
                </a:solidFill>
              </a:rPr>
              <a:t>Обеспечение безопасности жизнедеятельности населения и территории</a:t>
            </a:r>
          </a:p>
          <a:p>
            <a:pPr algn="just"/>
            <a:r>
              <a:rPr lang="ru-RU" sz="1300" b="1">
                <a:solidFill>
                  <a:srgbClr val="000000"/>
                </a:solidFill>
              </a:rPr>
              <a:t>Молодежь Серовского городского округа</a:t>
            </a:r>
          </a:p>
          <a:p>
            <a:pPr algn="just"/>
            <a:r>
              <a:rPr lang="ru-RU" sz="1300" b="1">
                <a:solidFill>
                  <a:srgbClr val="000000"/>
                </a:solidFill>
              </a:rPr>
              <a:t>Развитие культуры в Серовском городском округе</a:t>
            </a:r>
          </a:p>
          <a:p>
            <a:pPr algn="just"/>
            <a:r>
              <a:rPr lang="ru-RU" sz="1300" b="1">
                <a:solidFill>
                  <a:srgbClr val="000000"/>
                </a:solidFill>
              </a:rPr>
              <a:t>Дополнительные меры социальной поддержки отдельных категорий граждан Серовского городского округа</a:t>
            </a:r>
          </a:p>
          <a:p>
            <a:pPr algn="just"/>
            <a:r>
              <a:rPr lang="ru-RU" sz="1300" b="1">
                <a:solidFill>
                  <a:srgbClr val="000000"/>
                </a:solidFill>
              </a:rPr>
              <a:t>Развитие физической культуры и спорта в  Серовском городском округа</a:t>
            </a:r>
          </a:p>
          <a:p>
            <a:pPr algn="just"/>
            <a:r>
              <a:rPr lang="ru-RU" sz="1300" b="1">
                <a:solidFill>
                  <a:srgbClr val="000000"/>
                </a:solidFill>
              </a:rPr>
              <a:t>Развитие жилищно-коммунального хозяйства, охрана окружающей среды и повышение энергетической эффективности на территории Серовского городского круга</a:t>
            </a:r>
          </a:p>
          <a:p>
            <a:pPr algn="just"/>
            <a:r>
              <a:rPr lang="ru-RU" sz="1300" b="1">
                <a:solidFill>
                  <a:srgbClr val="000000"/>
                </a:solidFill>
              </a:rPr>
              <a:t>Структура муниципальных программ Серовского городского округа</a:t>
            </a:r>
          </a:p>
          <a:p>
            <a:pPr algn="just"/>
            <a:r>
              <a:rPr lang="ru-RU" sz="1300" b="1">
                <a:solidFill>
                  <a:srgbClr val="000000"/>
                </a:solidFill>
              </a:rPr>
              <a:t>Источники финансирования дефицита бюджета</a:t>
            </a:r>
          </a:p>
          <a:p>
            <a:pPr algn="just"/>
            <a:r>
              <a:rPr lang="ru-RU" sz="1300" b="1">
                <a:solidFill>
                  <a:srgbClr val="000000"/>
                </a:solidFill>
              </a:rPr>
              <a:t>Параметры муниципального долга Серовского городского округа</a:t>
            </a:r>
          </a:p>
          <a:p>
            <a:pPr algn="just"/>
            <a:r>
              <a:rPr lang="ru-RU" sz="1300" b="1">
                <a:solidFill>
                  <a:srgbClr val="000000"/>
                </a:solidFill>
              </a:rPr>
              <a:t>Контактная информация</a:t>
            </a:r>
          </a:p>
        </p:txBody>
      </p:sp>
      <p:sp>
        <p:nvSpPr>
          <p:cNvPr id="91142" name="Rectangle 6"/>
          <p:cNvSpPr>
            <a:spLocks noChangeArrowheads="1"/>
          </p:cNvSpPr>
          <p:nvPr/>
        </p:nvSpPr>
        <p:spPr bwMode="auto">
          <a:xfrm>
            <a:off x="9197975" y="0"/>
            <a:ext cx="708025" cy="68580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r">
              <a:defRPr/>
            </a:pPr>
            <a:endParaRPr lang="ru-RU" sz="1300" b="1" dirty="0">
              <a:solidFill>
                <a:srgbClr val="000000"/>
              </a:solidFill>
              <a:latin typeface="Times New Roman" pitchFamily="18" charset="0"/>
              <a:cs typeface="Times New Roman" pitchFamily="18" charset="0"/>
            </a:endParaRPr>
          </a:p>
        </p:txBody>
      </p:sp>
      <p:sp>
        <p:nvSpPr>
          <p:cNvPr id="6" name="Прямоугольник 5"/>
          <p:cNvSpPr/>
          <p:nvPr/>
        </p:nvSpPr>
        <p:spPr>
          <a:xfrm rot="16200000">
            <a:off x="-6887785" y="3291042"/>
            <a:ext cx="14308697" cy="2770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Оглавление</a:t>
            </a:r>
          </a:p>
        </p:txBody>
      </p:sp>
      <p:sp>
        <p:nvSpPr>
          <p:cNvPr id="7172" name="TextBox 4"/>
          <p:cNvSpPr txBox="1">
            <a:spLocks noChangeArrowheads="1"/>
          </p:cNvSpPr>
          <p:nvPr/>
        </p:nvSpPr>
        <p:spPr bwMode="auto">
          <a:xfrm>
            <a:off x="9002713" y="0"/>
            <a:ext cx="903287" cy="7632700"/>
          </a:xfrm>
          <a:prstGeom prst="rect">
            <a:avLst/>
          </a:prstGeom>
          <a:noFill/>
          <a:ln w="9525">
            <a:noFill/>
            <a:miter lim="800000"/>
            <a:headEnd/>
            <a:tailEnd/>
          </a:ln>
        </p:spPr>
        <p:txBody>
          <a:bodyPr>
            <a:spAutoFit/>
          </a:bodyPr>
          <a:lstStyle/>
          <a:p>
            <a:endParaRPr lang="ru-RU" sz="1300"/>
          </a:p>
          <a:p>
            <a:r>
              <a:rPr lang="ru-RU" sz="1300" b="1">
                <a:solidFill>
                  <a:srgbClr val="000000"/>
                </a:solidFill>
              </a:rPr>
              <a:t>2</a:t>
            </a:r>
          </a:p>
          <a:p>
            <a:r>
              <a:rPr lang="ru-RU" sz="1300" b="1">
                <a:solidFill>
                  <a:srgbClr val="000000"/>
                </a:solidFill>
              </a:rPr>
              <a:t>3</a:t>
            </a:r>
          </a:p>
          <a:p>
            <a:r>
              <a:rPr lang="ru-RU" sz="1300" b="1">
                <a:solidFill>
                  <a:srgbClr val="000000"/>
                </a:solidFill>
              </a:rPr>
              <a:t>4</a:t>
            </a:r>
          </a:p>
          <a:p>
            <a:r>
              <a:rPr lang="ru-RU" sz="1300" b="1">
                <a:solidFill>
                  <a:srgbClr val="000000"/>
                </a:solidFill>
              </a:rPr>
              <a:t>5</a:t>
            </a:r>
          </a:p>
          <a:p>
            <a:r>
              <a:rPr lang="ru-RU" sz="1300" b="1">
                <a:solidFill>
                  <a:srgbClr val="000000"/>
                </a:solidFill>
              </a:rPr>
              <a:t>6</a:t>
            </a:r>
          </a:p>
          <a:p>
            <a:r>
              <a:rPr lang="ru-RU" sz="1300" b="1">
                <a:solidFill>
                  <a:srgbClr val="000000"/>
                </a:solidFill>
              </a:rPr>
              <a:t>7</a:t>
            </a:r>
          </a:p>
          <a:p>
            <a:r>
              <a:rPr lang="ru-RU" sz="1300" b="1">
                <a:solidFill>
                  <a:srgbClr val="000000"/>
                </a:solidFill>
              </a:rPr>
              <a:t>8-9</a:t>
            </a:r>
          </a:p>
          <a:p>
            <a:r>
              <a:rPr lang="ru-RU" sz="1300" b="1">
                <a:solidFill>
                  <a:srgbClr val="000000"/>
                </a:solidFill>
              </a:rPr>
              <a:t>10-11</a:t>
            </a:r>
          </a:p>
          <a:p>
            <a:r>
              <a:rPr lang="ru-RU" sz="1300" b="1">
                <a:solidFill>
                  <a:srgbClr val="000000"/>
                </a:solidFill>
              </a:rPr>
              <a:t>12</a:t>
            </a:r>
          </a:p>
          <a:p>
            <a:r>
              <a:rPr lang="ru-RU" sz="1300" b="1">
                <a:solidFill>
                  <a:srgbClr val="000000"/>
                </a:solidFill>
              </a:rPr>
              <a:t>13</a:t>
            </a:r>
          </a:p>
          <a:p>
            <a:r>
              <a:rPr lang="ru-RU" sz="1300" b="1">
                <a:solidFill>
                  <a:srgbClr val="000000"/>
                </a:solidFill>
              </a:rPr>
              <a:t>14</a:t>
            </a:r>
          </a:p>
          <a:p>
            <a:r>
              <a:rPr lang="ru-RU" sz="1300" b="1">
                <a:solidFill>
                  <a:srgbClr val="000000"/>
                </a:solidFill>
              </a:rPr>
              <a:t>15</a:t>
            </a:r>
          </a:p>
          <a:p>
            <a:r>
              <a:rPr lang="ru-RU" sz="1300" b="1">
                <a:solidFill>
                  <a:srgbClr val="000000"/>
                </a:solidFill>
              </a:rPr>
              <a:t>16-17</a:t>
            </a:r>
          </a:p>
          <a:p>
            <a:r>
              <a:rPr lang="ru-RU" sz="1300" b="1">
                <a:solidFill>
                  <a:srgbClr val="000000"/>
                </a:solidFill>
              </a:rPr>
              <a:t>18-21</a:t>
            </a:r>
          </a:p>
          <a:p>
            <a:r>
              <a:rPr lang="ru-RU" sz="1300" b="1">
                <a:solidFill>
                  <a:srgbClr val="000000"/>
                </a:solidFill>
              </a:rPr>
              <a:t>22</a:t>
            </a:r>
          </a:p>
          <a:p>
            <a:r>
              <a:rPr lang="ru-RU" sz="1300" b="1">
                <a:solidFill>
                  <a:srgbClr val="000000"/>
                </a:solidFill>
              </a:rPr>
              <a:t>23</a:t>
            </a:r>
          </a:p>
          <a:p>
            <a:r>
              <a:rPr lang="ru-RU" sz="1300" b="1">
                <a:solidFill>
                  <a:srgbClr val="000000"/>
                </a:solidFill>
              </a:rPr>
              <a:t>24</a:t>
            </a:r>
          </a:p>
          <a:p>
            <a:r>
              <a:rPr lang="ru-RU" sz="1300" b="1">
                <a:solidFill>
                  <a:srgbClr val="000000"/>
                </a:solidFill>
              </a:rPr>
              <a:t>25</a:t>
            </a:r>
          </a:p>
          <a:p>
            <a:r>
              <a:rPr lang="ru-RU" sz="1300" b="1">
                <a:solidFill>
                  <a:srgbClr val="000000"/>
                </a:solidFill>
              </a:rPr>
              <a:t>26-30</a:t>
            </a:r>
          </a:p>
          <a:p>
            <a:r>
              <a:rPr lang="ru-RU" sz="1300" b="1">
                <a:solidFill>
                  <a:srgbClr val="000000"/>
                </a:solidFill>
              </a:rPr>
              <a:t>31</a:t>
            </a:r>
          </a:p>
          <a:p>
            <a:r>
              <a:rPr lang="ru-RU" sz="1300" b="1">
                <a:solidFill>
                  <a:srgbClr val="000000"/>
                </a:solidFill>
              </a:rPr>
              <a:t>32</a:t>
            </a:r>
          </a:p>
          <a:p>
            <a:endParaRPr lang="ru-RU" sz="1300" b="1">
              <a:solidFill>
                <a:srgbClr val="000000"/>
              </a:solidFill>
            </a:endParaRPr>
          </a:p>
          <a:p>
            <a:r>
              <a:rPr lang="ru-RU" sz="1300" b="1">
                <a:solidFill>
                  <a:srgbClr val="000000"/>
                </a:solidFill>
              </a:rPr>
              <a:t>33</a:t>
            </a:r>
          </a:p>
          <a:p>
            <a:r>
              <a:rPr lang="ru-RU" sz="1300" b="1">
                <a:solidFill>
                  <a:srgbClr val="000000"/>
                </a:solidFill>
              </a:rPr>
              <a:t>34</a:t>
            </a:r>
          </a:p>
          <a:p>
            <a:r>
              <a:rPr lang="ru-RU" sz="1300" b="1">
                <a:solidFill>
                  <a:srgbClr val="000000"/>
                </a:solidFill>
              </a:rPr>
              <a:t>35</a:t>
            </a:r>
          </a:p>
          <a:p>
            <a:r>
              <a:rPr lang="ru-RU" sz="1300" b="1">
                <a:solidFill>
                  <a:srgbClr val="000000"/>
                </a:solidFill>
              </a:rPr>
              <a:t>36</a:t>
            </a:r>
          </a:p>
          <a:p>
            <a:r>
              <a:rPr lang="ru-RU" sz="1300" b="1">
                <a:solidFill>
                  <a:srgbClr val="000000"/>
                </a:solidFill>
              </a:rPr>
              <a:t>37</a:t>
            </a:r>
          </a:p>
          <a:p>
            <a:r>
              <a:rPr lang="ru-RU" sz="1300" b="1">
                <a:solidFill>
                  <a:srgbClr val="000000"/>
                </a:solidFill>
              </a:rPr>
              <a:t>38</a:t>
            </a:r>
          </a:p>
          <a:p>
            <a:endParaRPr lang="ru-RU" sz="1300" b="1">
              <a:solidFill>
                <a:srgbClr val="000000"/>
              </a:solidFill>
            </a:endParaRPr>
          </a:p>
          <a:p>
            <a:r>
              <a:rPr lang="ru-RU" sz="1300" b="1">
                <a:solidFill>
                  <a:srgbClr val="000000"/>
                </a:solidFill>
              </a:rPr>
              <a:t>39</a:t>
            </a:r>
          </a:p>
          <a:p>
            <a:r>
              <a:rPr lang="ru-RU" sz="1300" b="1">
                <a:solidFill>
                  <a:srgbClr val="000000"/>
                </a:solidFill>
              </a:rPr>
              <a:t>40</a:t>
            </a:r>
          </a:p>
          <a:p>
            <a:endParaRPr lang="ru-RU" sz="1300" b="1">
              <a:solidFill>
                <a:srgbClr val="000000"/>
              </a:solidFill>
            </a:endParaRPr>
          </a:p>
          <a:p>
            <a:r>
              <a:rPr lang="ru-RU" sz="1300" b="1">
                <a:solidFill>
                  <a:srgbClr val="000000"/>
                </a:solidFill>
              </a:rPr>
              <a:t>41</a:t>
            </a:r>
          </a:p>
          <a:p>
            <a:r>
              <a:rPr lang="ru-RU" sz="1300" b="1">
                <a:solidFill>
                  <a:srgbClr val="000000"/>
                </a:solidFill>
              </a:rPr>
              <a:t>42</a:t>
            </a:r>
          </a:p>
          <a:p>
            <a:r>
              <a:rPr lang="ru-RU" sz="1300" b="1">
                <a:solidFill>
                  <a:srgbClr val="000000"/>
                </a:solidFill>
              </a:rPr>
              <a:t>43</a:t>
            </a:r>
          </a:p>
          <a:p>
            <a:r>
              <a:rPr lang="ru-RU" sz="1300" b="1">
                <a:solidFill>
                  <a:srgbClr val="000000"/>
                </a:solidFill>
              </a:rPr>
              <a:t>44-45</a:t>
            </a:r>
          </a:p>
          <a:p>
            <a:r>
              <a:rPr lang="ru-RU" sz="1300" b="1">
                <a:solidFill>
                  <a:srgbClr val="000000"/>
                </a:solidFill>
              </a:rPr>
              <a:t>46</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up)">
                                      <p:cBhvr>
                                        <p:cTn id="7" dur="2000"/>
                                        <p:tgtEl>
                                          <p:spTgt spid="91141"/>
                                        </p:tgtEl>
                                      </p:cBhvr>
                                    </p:animEffect>
                                  </p:childTnLst>
                                </p:cTn>
                              </p:par>
                              <p:par>
                                <p:cTn id="8" presetID="40" presetClass="entr" presetSubtype="0" fill="hold" grpId="0" nodeType="withEffect" nodePh="1">
                                  <p:stCondLst>
                                    <p:cond delay="0"/>
                                  </p:stCondLst>
                                  <p:endCondLst>
                                    <p:cond evt="begin" delay="0">
                                      <p:tn val="8"/>
                                    </p:cond>
                                  </p:endCondLst>
                                  <p:iterate type="lt">
                                    <p:tmPct val="10000"/>
                                  </p:iterate>
                                  <p:childTnLst>
                                    <p:set>
                                      <p:cBhvr>
                                        <p:cTn id="9" dur="1" fill="hold">
                                          <p:stCondLst>
                                            <p:cond delay="0"/>
                                          </p:stCondLst>
                                        </p:cTn>
                                        <p:tgtEl>
                                          <p:spTgt spid="91142"/>
                                        </p:tgtEl>
                                        <p:attrNameLst>
                                          <p:attrName>style.visibility</p:attrName>
                                        </p:attrNameLst>
                                      </p:cBhvr>
                                      <p:to>
                                        <p:strVal val="visible"/>
                                      </p:to>
                                    </p:set>
                                    <p:animEffect transition="in" filter="fade">
                                      <p:cBhvr>
                                        <p:cTn id="10" dur="1000"/>
                                        <p:tgtEl>
                                          <p:spTgt spid="91142"/>
                                        </p:tgtEl>
                                      </p:cBhvr>
                                    </p:animEffect>
                                    <p:anim calcmode="lin" valueType="num">
                                      <p:cBhvr>
                                        <p:cTn id="11" dur="1000" fill="hold"/>
                                        <p:tgtEl>
                                          <p:spTgt spid="91142"/>
                                        </p:tgtEl>
                                        <p:attrNameLst>
                                          <p:attrName>ppt_x</p:attrName>
                                        </p:attrNameLst>
                                      </p:cBhvr>
                                      <p:tavLst>
                                        <p:tav tm="0">
                                          <p:val>
                                            <p:strVal val="#ppt_x-.1"/>
                                          </p:val>
                                        </p:tav>
                                        <p:tav tm="100000">
                                          <p:val>
                                            <p:strVal val="#ppt_x"/>
                                          </p:val>
                                        </p:tav>
                                      </p:tavLst>
                                    </p:anim>
                                    <p:anim calcmode="lin" valueType="num">
                                      <p:cBhvr>
                                        <p:cTn id="12" dur="1000" fill="hold"/>
                                        <p:tgtEl>
                                          <p:spTgt spid="9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3630613" y="8175625"/>
            <a:ext cx="1425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5303838" y="4752975"/>
            <a:ext cx="147796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09963" y="5432425"/>
            <a:ext cx="1344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3441700" y="4316413"/>
            <a:ext cx="172243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3281363" y="3133725"/>
            <a:ext cx="174783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482975" y="1868488"/>
            <a:ext cx="1371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16200000">
            <a:off x="-3118643" y="3118643"/>
            <a:ext cx="6858000" cy="62071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smtClean="0">
                <a:solidFill>
                  <a:srgbClr val="FFFFFF"/>
                </a:solidFill>
                <a:effectLst/>
                <a:latin typeface="Times New Roman" pitchFamily="18" charset="0"/>
                <a:cs typeface="Times New Roman" pitchFamily="18" charset="0"/>
              </a:rPr>
              <a:t>Доходы бюджета (безвозмездные поступления) на 2017 год</a:t>
            </a:r>
            <a:endParaRPr lang="ru-RU" sz="2000" smtClean="0">
              <a:solidFill>
                <a:srgbClr val="FFFFFF"/>
              </a:solidFill>
              <a:effectLst/>
              <a:latin typeface="Times New Roman" pitchFamily="18" charset="0"/>
              <a:cs typeface="Times New Roman" pitchFamily="18" charset="0"/>
            </a:endParaRPr>
          </a:p>
        </p:txBody>
      </p:sp>
      <p:grpSp>
        <p:nvGrpSpPr>
          <p:cNvPr id="33800" name="Organization Chart 115"/>
          <p:cNvGrpSpPr>
            <a:grpSpLocks noChangeAspect="1"/>
          </p:cNvGrpSpPr>
          <p:nvPr/>
        </p:nvGrpSpPr>
        <p:grpSpPr bwMode="auto">
          <a:xfrm>
            <a:off x="1017588" y="247650"/>
            <a:ext cx="8404225" cy="6034088"/>
            <a:chOff x="236" y="176"/>
            <a:chExt cx="303" cy="524"/>
          </a:xfrm>
        </p:grpSpPr>
        <p:cxnSp>
          <p:nvCxnSpPr>
            <p:cNvPr id="33814" name="_s5126"/>
            <p:cNvCxnSpPr>
              <a:cxnSpLocks noChangeShapeType="1"/>
            </p:cNvCxnSpPr>
            <p:nvPr/>
          </p:nvCxnSpPr>
          <p:spPr bwMode="auto">
            <a:xfrm flipV="1">
              <a:off x="394" y="199"/>
              <a:ext cx="22" cy="487"/>
            </a:xfrm>
            <a:prstGeom prst="bentConnector2">
              <a:avLst/>
            </a:prstGeom>
            <a:noFill/>
            <a:ln w="28575">
              <a:solidFill>
                <a:srgbClr val="000000"/>
              </a:solidFill>
              <a:miter lim="800000"/>
              <a:headEnd/>
              <a:tailEnd/>
            </a:ln>
          </p:spPr>
        </p:cxnSp>
        <p:sp>
          <p:nvSpPr>
            <p:cNvPr id="12" name="_s5139"/>
            <p:cNvSpPr>
              <a:spLocks noChangeArrowheads="1"/>
            </p:cNvSpPr>
            <p:nvPr/>
          </p:nvSpPr>
          <p:spPr bwMode="auto">
            <a:xfrm>
              <a:off x="332" y="176"/>
              <a:ext cx="148"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13" name="_s5147"/>
            <p:cNvSpPr>
              <a:spLocks noChangeArrowheads="1"/>
            </p:cNvSpPr>
            <p:nvPr/>
          </p:nvSpPr>
          <p:spPr bwMode="auto">
            <a:xfrm>
              <a:off x="444" y="312"/>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en-US" b="1">
                  <a:solidFill>
                    <a:schemeClr val="bg2"/>
                  </a:solidFill>
                </a:rPr>
                <a:t>451</a:t>
              </a:r>
              <a:r>
                <a:rPr lang="ru-RU" b="1">
                  <a:solidFill>
                    <a:schemeClr val="bg2"/>
                  </a:solidFill>
                </a:rPr>
                <a:t>,0 тыс.руб.</a:t>
              </a:r>
            </a:p>
          </p:txBody>
        </p:sp>
        <p:sp>
          <p:nvSpPr>
            <p:cNvPr id="14" name="_s5149"/>
            <p:cNvSpPr>
              <a:spLocks noChangeArrowheads="1"/>
            </p:cNvSpPr>
            <p:nvPr/>
          </p:nvSpPr>
          <p:spPr bwMode="auto">
            <a:xfrm>
              <a:off x="448" y="386"/>
              <a:ext cx="91"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en-US" b="1">
                  <a:solidFill>
                    <a:schemeClr val="bg2"/>
                  </a:solidFill>
                </a:rPr>
                <a:t>155</a:t>
              </a:r>
              <a:r>
                <a:rPr lang="ru-RU" b="1">
                  <a:solidFill>
                    <a:schemeClr val="bg2"/>
                  </a:solidFill>
                </a:rPr>
                <a:t>,</a:t>
              </a:r>
              <a:r>
                <a:rPr lang="en-US" b="1">
                  <a:solidFill>
                    <a:schemeClr val="bg2"/>
                  </a:solidFill>
                </a:rPr>
                <a:t>8</a:t>
              </a:r>
              <a:r>
                <a:rPr lang="ru-RU" b="1">
                  <a:solidFill>
                    <a:schemeClr val="bg2"/>
                  </a:solidFill>
                </a:rPr>
                <a:t> тыс.руб</a:t>
              </a:r>
              <a:r>
                <a:rPr lang="ru-RU">
                  <a:solidFill>
                    <a:schemeClr val="bg2"/>
                  </a:solidFill>
                </a:rPr>
                <a:t>.</a:t>
              </a:r>
            </a:p>
          </p:txBody>
        </p:sp>
        <p:sp>
          <p:nvSpPr>
            <p:cNvPr id="15" name="_s5151"/>
            <p:cNvSpPr>
              <a:spLocks noChangeArrowheads="1"/>
            </p:cNvSpPr>
            <p:nvPr/>
          </p:nvSpPr>
          <p:spPr bwMode="auto">
            <a:xfrm>
              <a:off x="444" y="541"/>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0,1 тыс.руб</a:t>
              </a:r>
              <a:r>
                <a:rPr lang="ru-RU" dirty="0">
                  <a:solidFill>
                    <a:schemeClr val="bg2"/>
                  </a:solidFill>
                  <a:cs typeface="Arial" panose="020B0604020202020204" pitchFamily="34" charset="0"/>
                </a:rPr>
                <a:t>.</a:t>
              </a:r>
            </a:p>
          </p:txBody>
        </p:sp>
        <p:sp>
          <p:nvSpPr>
            <p:cNvPr id="16" name="_s5153"/>
            <p:cNvSpPr>
              <a:spLocks noChangeArrowheads="1"/>
            </p:cNvSpPr>
            <p:nvPr/>
          </p:nvSpPr>
          <p:spPr bwMode="auto">
            <a:xfrm>
              <a:off x="446" y="624"/>
              <a:ext cx="92"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0,2 тыс.руб.</a:t>
              </a:r>
            </a:p>
          </p:txBody>
        </p:sp>
        <p:sp>
          <p:nvSpPr>
            <p:cNvPr id="17" name="_s5146"/>
            <p:cNvSpPr>
              <a:spLocks noChangeArrowheads="1"/>
            </p:cNvSpPr>
            <p:nvPr/>
          </p:nvSpPr>
          <p:spPr bwMode="auto">
            <a:xfrm>
              <a:off x="236" y="303"/>
              <a:ext cx="152" cy="8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проживающим на территории Свердловской области, меры социальной поддержки по частичному освобождению от платы за коммунальные услуги</a:t>
              </a:r>
            </a:p>
          </p:txBody>
        </p:sp>
        <p:sp>
          <p:nvSpPr>
            <p:cNvPr id="18" name="_s5148"/>
            <p:cNvSpPr>
              <a:spLocks noChangeArrowheads="1"/>
            </p:cNvSpPr>
            <p:nvPr/>
          </p:nvSpPr>
          <p:spPr bwMode="auto">
            <a:xfrm>
              <a:off x="238" y="401"/>
              <a:ext cx="149" cy="4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созданию административных комиссий</a:t>
              </a:r>
            </a:p>
          </p:txBody>
        </p:sp>
        <p:sp>
          <p:nvSpPr>
            <p:cNvPr id="19" name="_s5150"/>
            <p:cNvSpPr>
              <a:spLocks noChangeArrowheads="1"/>
            </p:cNvSpPr>
            <p:nvPr/>
          </p:nvSpPr>
          <p:spPr bwMode="auto">
            <a:xfrm>
              <a:off x="240" y="522"/>
              <a:ext cx="152" cy="8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20" name="_s5152"/>
            <p:cNvSpPr>
              <a:spLocks noChangeArrowheads="1"/>
            </p:cNvSpPr>
            <p:nvPr/>
          </p:nvSpPr>
          <p:spPr bwMode="auto">
            <a:xfrm>
              <a:off x="236" y="626"/>
              <a:ext cx="160" cy="7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grpSp>
      <p:sp>
        <p:nvSpPr>
          <p:cNvPr id="33801" name="Прямоугольник 65"/>
          <p:cNvSpPr>
            <a:spLocks noChangeArrowheads="1"/>
          </p:cNvSpPr>
          <p:nvPr/>
        </p:nvSpPr>
        <p:spPr bwMode="auto">
          <a:xfrm>
            <a:off x="1073150" y="4229100"/>
            <a:ext cx="4143375" cy="958850"/>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Свердловской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Свердловской области</a:t>
            </a:r>
          </a:p>
        </p:txBody>
      </p:sp>
      <p:sp>
        <p:nvSpPr>
          <p:cNvPr id="33802" name="Прямоугольник 66"/>
          <p:cNvSpPr>
            <a:spLocks noChangeArrowheads="1"/>
          </p:cNvSpPr>
          <p:nvPr/>
        </p:nvSpPr>
        <p:spPr bwMode="auto">
          <a:xfrm>
            <a:off x="1038225" y="5457825"/>
            <a:ext cx="4286250" cy="822325"/>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 полномочий СО по постановке на учет и учету граждан РФ, имеющих право на получение жилищных субсидий на приобретение или строительство жилых помещений.</a:t>
            </a:r>
          </a:p>
        </p:txBody>
      </p:sp>
      <p:pic>
        <p:nvPicPr>
          <p:cNvPr id="24"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8779438" y="-365"/>
            <a:ext cx="1126912" cy="698576"/>
          </a:xfrm>
          <a:prstGeom prst="rect">
            <a:avLst/>
          </a:prstGeom>
          <a:ln>
            <a:noFill/>
          </a:ln>
          <a:effectLst>
            <a:softEdge rad="112500"/>
          </a:effectLst>
          <a:extLst>
            <a:ext uri="{909E8E84-426E-40DD-AFC4-6F175D3DCCD1}"/>
            <a:ext uri="{91240B29-F687-4F45-9708-019B960494DF}"/>
          </a:extLst>
        </p:spPr>
      </p:pic>
      <p:sp>
        <p:nvSpPr>
          <p:cNvPr id="72" name="_s5148"/>
          <p:cNvSpPr>
            <a:spLocks noChangeArrowheads="1"/>
          </p:cNvSpPr>
          <p:nvPr/>
        </p:nvSpPr>
        <p:spPr bwMode="auto">
          <a:xfrm>
            <a:off x="1145699" y="3428413"/>
            <a:ext cx="4148743" cy="66721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организации проведения мероприятий по отлову и содержанию безнадзорных собак</a:t>
            </a:r>
          </a:p>
        </p:txBody>
      </p:sp>
      <p:sp>
        <p:nvSpPr>
          <p:cNvPr id="73" name="_s5149"/>
          <p:cNvSpPr>
            <a:spLocks noChangeArrowheads="1"/>
          </p:cNvSpPr>
          <p:nvPr/>
        </p:nvSpPr>
        <p:spPr bwMode="auto">
          <a:xfrm>
            <a:off x="6869231" y="3519382"/>
            <a:ext cx="2523928" cy="633529"/>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a:solidFill>
                  <a:schemeClr val="bg2"/>
                </a:solidFill>
              </a:rPr>
              <a:t>2 469,0 тыс.руб</a:t>
            </a:r>
            <a:r>
              <a:rPr lang="ru-RU">
                <a:solidFill>
                  <a:schemeClr val="bg2"/>
                </a:solidFill>
              </a:rPr>
              <a:t>.</a:t>
            </a:r>
          </a:p>
        </p:txBody>
      </p:sp>
      <p:cxnSp>
        <p:nvCxnSpPr>
          <p:cNvPr id="3" name="Прямая соединительная линия 55"/>
          <p:cNvCxnSpPr/>
          <p:nvPr/>
        </p:nvCxnSpPr>
        <p:spPr>
          <a:xfrm>
            <a:off x="5300663" y="3683000"/>
            <a:ext cx="1544637" cy="95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55"/>
          <p:cNvCxnSpPr/>
          <p:nvPr/>
        </p:nvCxnSpPr>
        <p:spPr>
          <a:xfrm>
            <a:off x="5167313" y="3063875"/>
            <a:ext cx="1716087" cy="95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55"/>
          <p:cNvCxnSpPr/>
          <p:nvPr/>
        </p:nvCxnSpPr>
        <p:spPr>
          <a:xfrm>
            <a:off x="5195888" y="2178050"/>
            <a:ext cx="1630362" cy="95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5"/>
          <p:cNvCxnSpPr/>
          <p:nvPr/>
        </p:nvCxnSpPr>
        <p:spPr>
          <a:xfrm>
            <a:off x="5386388" y="5711825"/>
            <a:ext cx="147796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9" descr="герб города Серова"/>
          <p:cNvPicPr>
            <a:picLocks noChangeAspect="1" noChangeArrowheads="1"/>
          </p:cNvPicPr>
          <p:nvPr/>
        </p:nvPicPr>
        <p:blipFill>
          <a:blip r:embed="rId3" cstate="print">
            <a:extLst>
              <a:ext uri="{28A0092B-C50C-407E-A947-70E740481C1C}"/>
            </a:extLst>
          </a:blip>
          <a:srcRect/>
          <a:stretch>
            <a:fillRect/>
          </a:stretch>
        </p:blipFill>
        <p:spPr bwMode="auto">
          <a:xfrm>
            <a:off x="-350" y="-363"/>
            <a:ext cx="1126911" cy="698575"/>
          </a:xfrm>
          <a:prstGeom prst="rect">
            <a:avLst/>
          </a:prstGeom>
          <a:ln>
            <a:noFill/>
          </a:ln>
          <a:effectLst>
            <a:softEdge rad="112500"/>
          </a:effectLst>
          <a:extLst>
            <a:ext uri="{909E8E84-426E-40DD-AFC4-6F175D3DCCD1}"/>
            <a:ext uri="{91240B29-F687-4F45-9708-019B960494DF}"/>
          </a:extLst>
        </p:spPr>
      </p:pic>
      <p:sp>
        <p:nvSpPr>
          <p:cNvPr id="34870" name="Прямоугольник 17"/>
          <p:cNvSpPr>
            <a:spLocks noChangeArrowheads="1"/>
          </p:cNvSpPr>
          <p:nvPr/>
        </p:nvSpPr>
        <p:spPr bwMode="auto">
          <a:xfrm>
            <a:off x="9301163" y="6364288"/>
            <a:ext cx="412750" cy="366712"/>
          </a:xfrm>
          <a:prstGeom prst="rect">
            <a:avLst/>
          </a:prstGeom>
          <a:noFill/>
          <a:ln w="9525">
            <a:noFill/>
            <a:miter lim="800000"/>
            <a:headEnd/>
            <a:tailEnd/>
          </a:ln>
        </p:spPr>
        <p:txBody>
          <a:bodyPr wrap="none">
            <a:spAutoFit/>
          </a:bodyPr>
          <a:lstStyle/>
          <a:p>
            <a:fld id="{54B00157-68B5-4D6A-B25B-82D4AEB61768}" type="slidenum">
              <a:rPr lang="ru-RU"/>
              <a:pPr/>
              <a:t>21</a:t>
            </a:fld>
            <a:endParaRPr lang="ru-RU"/>
          </a:p>
        </p:txBody>
      </p:sp>
      <p:sp>
        <p:nvSpPr>
          <p:cNvPr id="21" name="Заголовок 1"/>
          <p:cNvSpPr>
            <a:spLocks noGrp="1"/>
          </p:cNvSpPr>
          <p:nvPr>
            <p:ph type="ctrTitle" sz="quarter"/>
          </p:nvPr>
        </p:nvSpPr>
        <p:spPr>
          <a:xfrm rot="5400000">
            <a:off x="6205538" y="3157537"/>
            <a:ext cx="6858000" cy="542925"/>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smtClean="0">
                <a:solidFill>
                  <a:srgbClr val="FFFFFF"/>
                </a:solidFill>
                <a:effectLst/>
                <a:latin typeface="Times New Roman" pitchFamily="18" charset="0"/>
                <a:cs typeface="Times New Roman" pitchFamily="18" charset="0"/>
              </a:rPr>
              <a:t>Доходы бюджета (безвозмездные поступления) в 2017 году</a:t>
            </a:r>
            <a:endParaRPr lang="ru-RU" sz="2000" smtClean="0">
              <a:solidFill>
                <a:srgbClr val="FFFFFF"/>
              </a:solidFill>
              <a:effectLst/>
              <a:latin typeface="Times New Roman" pitchFamily="18" charset="0"/>
              <a:cs typeface="Times New Roman" pitchFamily="18" charset="0"/>
            </a:endParaRPr>
          </a:p>
        </p:txBody>
      </p:sp>
      <p:graphicFrame>
        <p:nvGraphicFramePr>
          <p:cNvPr id="34854" name="Organization Chart 38"/>
          <p:cNvGraphicFramePr>
            <a:graphicFrameLocks/>
          </p:cNvGraphicFramePr>
          <p:nvPr/>
        </p:nvGraphicFramePr>
        <p:xfrm>
          <a:off x="546100" y="546100"/>
          <a:ext cx="8477250" cy="6175375"/>
        </p:xfrm>
        <a:graphic>
          <a:graphicData uri="http://schemas.openxmlformats.org/drawingml/2006/compatibility">
            <com:legacyDrawing xmlns:com="http://schemas.openxmlformats.org/drawingml/2006/compatibility" spid="_x0000_s34854"/>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0" y="0"/>
            <a:ext cx="9906000" cy="53340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          Основные мероприятия по дополнительной мобилизации доходов бюджета</a:t>
            </a:r>
          </a:p>
        </p:txBody>
      </p:sp>
      <p:pic>
        <p:nvPicPr>
          <p:cNvPr id="16392" name="Picture 8"/>
          <p:cNvPicPr>
            <a:picLocks noChangeAspect="1" noChangeArrowheads="1"/>
          </p:cNvPicPr>
          <p:nvPr/>
        </p:nvPicPr>
        <p:blipFill>
          <a:blip r:embed="rId3" cstate="print"/>
          <a:srcRect/>
          <a:stretch>
            <a:fillRect/>
          </a:stretch>
        </p:blipFill>
        <p:spPr bwMode="auto">
          <a:xfrm>
            <a:off x="3770995" y="1237920"/>
            <a:ext cx="2622673" cy="2746303"/>
          </a:xfrm>
          <a:prstGeom prst="rect">
            <a:avLst/>
          </a:prstGeom>
          <a:ln>
            <a:noFill/>
          </a:ln>
          <a:effectLst>
            <a:glow rad="228600">
              <a:schemeClr val="accent6">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grpSp>
        <p:nvGrpSpPr>
          <p:cNvPr id="16394" name="AutoShape 10"/>
          <p:cNvGrpSpPr>
            <a:grpSpLocks/>
          </p:cNvGrpSpPr>
          <p:nvPr/>
        </p:nvGrpSpPr>
        <p:grpSpPr bwMode="auto">
          <a:xfrm>
            <a:off x="6238875" y="2540000"/>
            <a:ext cx="3971925" cy="4613275"/>
            <a:chOff x="3924" y="1244"/>
            <a:chExt cx="2496" cy="3080"/>
          </a:xfrm>
        </p:grpSpPr>
        <p:pic>
          <p:nvPicPr>
            <p:cNvPr id="35863" name="AutoShape 10"/>
            <p:cNvPicPr>
              <a:picLocks noChangeArrowheads="1"/>
            </p:cNvPicPr>
            <p:nvPr/>
          </p:nvPicPr>
          <p:blipFill>
            <a:blip r:embed="rId4"/>
            <a:srcRect/>
            <a:stretch>
              <a:fillRect/>
            </a:stretch>
          </p:blipFill>
          <p:spPr bwMode="auto">
            <a:xfrm>
              <a:off x="3924" y="1244"/>
              <a:ext cx="2496" cy="3080"/>
            </a:xfrm>
            <a:prstGeom prst="rect">
              <a:avLst/>
            </a:prstGeom>
            <a:noFill/>
            <a:ln w="9525">
              <a:noFill/>
              <a:miter lim="800000"/>
              <a:headEnd/>
              <a:tailEnd/>
            </a:ln>
          </p:spPr>
        </p:pic>
        <p:sp>
          <p:nvSpPr>
            <p:cNvPr id="35864" name="Text Box 4"/>
            <p:cNvSpPr txBox="1">
              <a:spLocks noChangeArrowheads="1"/>
            </p:cNvSpPr>
            <p:nvPr/>
          </p:nvSpPr>
          <p:spPr bwMode="auto">
            <a:xfrm>
              <a:off x="4868" y="1808"/>
              <a:ext cx="1137" cy="2005"/>
            </a:xfrm>
            <a:prstGeom prst="rect">
              <a:avLst/>
            </a:prstGeom>
            <a:noFill/>
            <a:ln w="9525">
              <a:noFill/>
              <a:miter lim="800000"/>
              <a:headEnd/>
              <a:tailEnd/>
            </a:ln>
          </p:spPr>
          <p:txBody>
            <a:bodyPr lIns="0" tIns="0" rIns="0" bIns="0">
              <a:spAutoFit/>
            </a:bodyPr>
            <a:lstStyle/>
            <a:p>
              <a:pPr algn="just"/>
              <a:r>
                <a:rPr lang="ru-RU" sz="900" b="1">
                  <a:solidFill>
                    <a:srgbClr val="000000"/>
                  </a:solidFill>
                </a:rPr>
                <a:t>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по вопросам установления заработной платы в размере не ниже величины прожиточного минимума, установленного для трудоспособного населения Свердловской области, или среднего уровня по видам экономической деятельности, а так же своевременности выплаты заработной платы и перечисления налоговыми агентами удержанных сумм налога на доходы физических лиц (в том числе проведение комиссий  по легализации заработной платы). </a:t>
              </a:r>
            </a:p>
          </p:txBody>
        </p:sp>
      </p:grpSp>
      <p:grpSp>
        <p:nvGrpSpPr>
          <p:cNvPr id="16395" name="AutoShape 11"/>
          <p:cNvGrpSpPr>
            <a:grpSpLocks/>
          </p:cNvGrpSpPr>
          <p:nvPr/>
        </p:nvGrpSpPr>
        <p:grpSpPr bwMode="auto">
          <a:xfrm>
            <a:off x="3962400" y="3606800"/>
            <a:ext cx="4076700" cy="3438525"/>
            <a:chOff x="2934" y="2404"/>
            <a:chExt cx="2142" cy="2112"/>
          </a:xfrm>
        </p:grpSpPr>
        <p:pic>
          <p:nvPicPr>
            <p:cNvPr id="35861" name="AutoShape 11"/>
            <p:cNvPicPr>
              <a:picLocks noChangeArrowheads="1"/>
            </p:cNvPicPr>
            <p:nvPr/>
          </p:nvPicPr>
          <p:blipFill>
            <a:blip r:embed="rId5"/>
            <a:srcRect/>
            <a:stretch>
              <a:fillRect/>
            </a:stretch>
          </p:blipFill>
          <p:spPr bwMode="auto">
            <a:xfrm>
              <a:off x="2934" y="2404"/>
              <a:ext cx="2142" cy="2112"/>
            </a:xfrm>
            <a:prstGeom prst="rect">
              <a:avLst/>
            </a:prstGeom>
            <a:noFill/>
            <a:ln w="9525">
              <a:noFill/>
              <a:miter lim="800000"/>
              <a:headEnd/>
              <a:tailEnd/>
            </a:ln>
          </p:spPr>
        </p:pic>
        <p:sp>
          <p:nvSpPr>
            <p:cNvPr id="35862" name="Text Box 7"/>
            <p:cNvSpPr txBox="1">
              <a:spLocks noChangeArrowheads="1"/>
            </p:cNvSpPr>
            <p:nvPr/>
          </p:nvSpPr>
          <p:spPr bwMode="auto">
            <a:xfrm>
              <a:off x="3380" y="3246"/>
              <a:ext cx="1257" cy="890"/>
            </a:xfrm>
            <a:prstGeom prst="rect">
              <a:avLst/>
            </a:prstGeom>
            <a:noFill/>
            <a:ln w="9525">
              <a:noFill/>
              <a:miter lim="800000"/>
              <a:headEnd/>
              <a:tailEnd/>
            </a:ln>
          </p:spPr>
          <p:txBody>
            <a:bodyPr lIns="0" tIns="0" rIns="0" bIns="0" anchor="ctr"/>
            <a:lstStyle/>
            <a:p>
              <a:pPr algn="just" eaLnBrk="0" hangingPunct="0">
                <a:spcBef>
                  <a:spcPct val="20000"/>
                </a:spcBef>
                <a:buClr>
                  <a:schemeClr val="hlink"/>
                </a:buClr>
                <a:buSzPct val="65000"/>
                <a:buFont typeface="Wingdings" pitchFamily="2" charset="2"/>
                <a:buNone/>
              </a:pPr>
              <a:r>
                <a:rPr lang="ru-RU" sz="900" b="1">
                  <a:solidFill>
                    <a:srgbClr val="000000"/>
                  </a:solidFill>
                </a:rPr>
                <a:t>Проведение работы с управляющими компаниями по выявлению физических лиц, сдающих в наем или аренду собственные жилые помещения, гаражи, иные объекты недвижимого имущества, в целях вовлечения доходов от сдачи в аренду в налогооблагаемый оборот</a:t>
              </a:r>
              <a:endParaRPr lang="ru-RU" sz="900" b="1">
                <a:solidFill>
                  <a:srgbClr val="000000"/>
                </a:solidFill>
                <a:cs typeface="Times New Roman" pitchFamily="18" charset="0"/>
              </a:endParaRPr>
            </a:p>
          </p:txBody>
        </p:sp>
      </p:grpSp>
      <p:grpSp>
        <p:nvGrpSpPr>
          <p:cNvPr id="16397" name="AutoShape 13"/>
          <p:cNvGrpSpPr>
            <a:grpSpLocks/>
          </p:cNvGrpSpPr>
          <p:nvPr/>
        </p:nvGrpSpPr>
        <p:grpSpPr bwMode="auto">
          <a:xfrm>
            <a:off x="5797550" y="-152400"/>
            <a:ext cx="4600575" cy="4043363"/>
            <a:chOff x="3886" y="204"/>
            <a:chExt cx="2346" cy="1413"/>
          </a:xfrm>
        </p:grpSpPr>
        <p:pic>
          <p:nvPicPr>
            <p:cNvPr id="35859" name="AutoShape 13"/>
            <p:cNvPicPr>
              <a:picLocks noChangeArrowheads="1"/>
            </p:cNvPicPr>
            <p:nvPr/>
          </p:nvPicPr>
          <p:blipFill>
            <a:blip r:embed="rId6"/>
            <a:srcRect/>
            <a:stretch>
              <a:fillRect/>
            </a:stretch>
          </p:blipFill>
          <p:spPr bwMode="auto">
            <a:xfrm>
              <a:off x="3886" y="204"/>
              <a:ext cx="2346" cy="1413"/>
            </a:xfrm>
            <a:prstGeom prst="rect">
              <a:avLst/>
            </a:prstGeom>
            <a:noFill/>
            <a:ln w="9525">
              <a:noFill/>
              <a:miter lim="800000"/>
              <a:headEnd/>
              <a:tailEnd/>
            </a:ln>
          </p:spPr>
        </p:pic>
        <p:sp>
          <p:nvSpPr>
            <p:cNvPr id="35860" name="Text Box 10"/>
            <p:cNvSpPr txBox="1">
              <a:spLocks noChangeArrowheads="1"/>
            </p:cNvSpPr>
            <p:nvPr/>
          </p:nvSpPr>
          <p:spPr bwMode="auto">
            <a:xfrm>
              <a:off x="4449" y="521"/>
              <a:ext cx="1329" cy="747"/>
            </a:xfrm>
            <a:prstGeom prst="rect">
              <a:avLst/>
            </a:prstGeom>
            <a:noFill/>
            <a:ln w="9525">
              <a:noFill/>
              <a:miter lim="800000"/>
              <a:headEnd/>
              <a:tailEnd/>
            </a:ln>
          </p:spPr>
          <p:txBody>
            <a:bodyPr lIns="0" tIns="0" rIns="0" bIns="0" anchor="ctr"/>
            <a:lstStyle/>
            <a:p>
              <a:pPr algn="just"/>
              <a:r>
                <a:rPr lang="ru-RU" sz="900" b="1">
                  <a:solidFill>
                    <a:srgbClr val="000000"/>
                  </a:solidFill>
                </a:rPr>
                <a:t>Проведение работы по принудительному прекращению прав  на земельный участок лиц, не использующих его или использующих не в соответствии с его целевым назначением, с последующим оформлением земельного участка в муниципальную собственность и предоставление иным, более заинтересованным в его надлежащем использовании, а так же проведение мероприятий по привлечению лиц к гражданско-правовой ответственности, самовольно занимающих земельные участки, и взысканию с них сумм неосновательного обогащения </a:t>
              </a:r>
            </a:p>
          </p:txBody>
        </p:sp>
      </p:grpSp>
      <p:grpSp>
        <p:nvGrpSpPr>
          <p:cNvPr id="16398" name="AutoShape 14"/>
          <p:cNvGrpSpPr>
            <a:grpSpLocks/>
          </p:cNvGrpSpPr>
          <p:nvPr/>
        </p:nvGrpSpPr>
        <p:grpSpPr bwMode="auto">
          <a:xfrm>
            <a:off x="-320675" y="1878013"/>
            <a:ext cx="4754563" cy="3082925"/>
            <a:chOff x="-184" y="1993"/>
            <a:chExt cx="2665" cy="2116"/>
          </a:xfrm>
        </p:grpSpPr>
        <p:pic>
          <p:nvPicPr>
            <p:cNvPr id="35857" name="AutoShape 14"/>
            <p:cNvPicPr>
              <a:picLocks noChangeArrowheads="1"/>
            </p:cNvPicPr>
            <p:nvPr/>
          </p:nvPicPr>
          <p:blipFill>
            <a:blip r:embed="rId7"/>
            <a:srcRect/>
            <a:stretch>
              <a:fillRect/>
            </a:stretch>
          </p:blipFill>
          <p:spPr bwMode="auto">
            <a:xfrm>
              <a:off x="-184" y="1993"/>
              <a:ext cx="2665" cy="2116"/>
            </a:xfrm>
            <a:prstGeom prst="rect">
              <a:avLst/>
            </a:prstGeom>
            <a:noFill/>
            <a:ln w="9525">
              <a:noFill/>
              <a:miter lim="800000"/>
              <a:headEnd/>
              <a:tailEnd/>
            </a:ln>
          </p:spPr>
        </p:pic>
        <p:sp>
          <p:nvSpPr>
            <p:cNvPr id="35858" name="Text Box 13"/>
            <p:cNvSpPr txBox="1">
              <a:spLocks noChangeArrowheads="1"/>
            </p:cNvSpPr>
            <p:nvPr/>
          </p:nvSpPr>
          <p:spPr bwMode="auto">
            <a:xfrm>
              <a:off x="324" y="2414"/>
              <a:ext cx="1566" cy="1241"/>
            </a:xfrm>
            <a:prstGeom prst="rect">
              <a:avLst/>
            </a:prstGeom>
            <a:noFill/>
            <a:ln w="9525">
              <a:noFill/>
              <a:miter lim="800000"/>
              <a:headEnd/>
              <a:tailEnd/>
            </a:ln>
          </p:spPr>
          <p:txBody>
            <a:bodyPr lIns="0" tIns="0" rIns="0" bIns="0" anchor="ctr"/>
            <a:lstStyle/>
            <a:p>
              <a:pPr algn="ctr" eaLnBrk="0" hangingPunct="0">
                <a:spcBef>
                  <a:spcPct val="20000"/>
                </a:spcBef>
                <a:buClr>
                  <a:schemeClr val="hlink"/>
                </a:buClr>
                <a:buSzPct val="65000"/>
                <a:buFont typeface="Wingdings" pitchFamily="2" charset="2"/>
                <a:buNone/>
              </a:pPr>
              <a:endParaRPr lang="ru-RU" sz="1000" b="1">
                <a:solidFill>
                  <a:srgbClr val="203F61"/>
                </a:solidFill>
                <a:cs typeface="Times New Roman" pitchFamily="18" charset="0"/>
              </a:endParaRPr>
            </a:p>
            <a:p>
              <a:pPr algn="ctr"/>
              <a:r>
                <a:rPr lang="ru-RU" sz="1000" b="1">
                  <a:solidFill>
                    <a:srgbClr val="000000"/>
                  </a:solidFill>
                  <a:cs typeface="Times New Roman" pitchFamily="18" charset="0"/>
                </a:rPr>
                <a:t>    </a:t>
              </a:r>
              <a:r>
                <a:rPr lang="ru-RU" sz="900" b="1">
                  <a:solidFill>
                    <a:srgbClr val="000000"/>
                  </a:solidFill>
                </a:rPr>
                <a:t>Проведение в отношении организаций и индивидуальных предпринимателей, осуществляющих использование имущества, находящегося в собственности муниципального образования,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a:t>
              </a:r>
            </a:p>
            <a:p>
              <a:pPr algn="ctr"/>
              <a:r>
                <a:rPr lang="ru-RU" sz="900" b="1">
                  <a:solidFill>
                    <a:srgbClr val="000000"/>
                  </a:solidFill>
                </a:rPr>
                <a:t>- доходов от сдачи в аренду имущества, находящегося в муниципальной собственности;</a:t>
              </a:r>
            </a:p>
            <a:p>
              <a:pPr algn="ctr"/>
              <a:r>
                <a:rPr lang="ru-RU" sz="900" b="1">
                  <a:solidFill>
                    <a:srgbClr val="000000"/>
                  </a:solidFill>
                </a:rPr>
                <a:t>- доходов от арендной платы  за земельные участки.</a:t>
              </a:r>
            </a:p>
          </p:txBody>
        </p:sp>
      </p:grpSp>
      <p:pic>
        <p:nvPicPr>
          <p:cNvPr id="16399" name="Picture 15"/>
          <p:cNvPicPr>
            <a:picLocks noChangeAspect="1" noChangeArrowheads="1"/>
          </p:cNvPicPr>
          <p:nvPr/>
        </p:nvPicPr>
        <p:blipFill>
          <a:blip r:embed="rId8" cstate="print">
            <a:extLst>
              <a:ext uri="{28A0092B-C50C-407E-A947-70E740481C1C}"/>
            </a:extLst>
          </a:blip>
          <a:srcRect/>
          <a:stretch>
            <a:fillRect/>
          </a:stretch>
        </p:blipFill>
        <p:spPr bwMode="auto">
          <a:xfrm>
            <a:off x="6227662" y="2668429"/>
            <a:ext cx="893842" cy="651197"/>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0" name="Picture 16"/>
          <p:cNvPicPr>
            <a:picLocks noChangeAspect="1" noChangeArrowheads="1"/>
          </p:cNvPicPr>
          <p:nvPr/>
        </p:nvPicPr>
        <p:blipFill>
          <a:blip r:embed="rId8" cstate="print">
            <a:extLst>
              <a:ext uri="{28A0092B-C50C-407E-A947-70E740481C1C}"/>
            </a:extLst>
          </a:blip>
          <a:srcRect/>
          <a:stretch>
            <a:fillRect/>
          </a:stretch>
        </p:blipFill>
        <p:spPr bwMode="auto">
          <a:xfrm>
            <a:off x="2886191" y="892998"/>
            <a:ext cx="886827" cy="650395"/>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1" name="Picture 17"/>
          <p:cNvPicPr>
            <a:picLocks noChangeAspect="1" noChangeArrowheads="1"/>
          </p:cNvPicPr>
          <p:nvPr/>
        </p:nvPicPr>
        <p:blipFill>
          <a:blip r:embed="rId8" cstate="print">
            <a:extLst>
              <a:ext uri="{28A0092B-C50C-407E-A947-70E740481C1C}"/>
            </a:extLst>
          </a:blip>
          <a:srcRect/>
          <a:stretch>
            <a:fillRect/>
          </a:stretch>
        </p:blipFill>
        <p:spPr bwMode="auto">
          <a:xfrm>
            <a:off x="4762091" y="4114461"/>
            <a:ext cx="887706" cy="651436"/>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sp>
        <p:nvSpPr>
          <p:cNvPr id="22" name="AutoShape 10"/>
          <p:cNvSpPr>
            <a:spLocks noChangeArrowheads="1"/>
          </p:cNvSpPr>
          <p:nvPr/>
        </p:nvSpPr>
        <p:spPr bwMode="auto">
          <a:xfrm>
            <a:off x="17917" y="620015"/>
            <a:ext cx="3024788" cy="1808108"/>
          </a:xfrm>
          <a:prstGeom prst="wedgeEllipseCallout">
            <a:avLst>
              <a:gd name="adj1" fmla="val 69527"/>
              <a:gd name="adj2" fmla="val -1264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p>
            <a:pPr algn="ctr">
              <a:defRPr/>
            </a:pPr>
            <a:endParaRPr lang="ru-RU" sz="1000" b="1">
              <a:solidFill>
                <a:srgbClr val="000000"/>
              </a:solidFill>
              <a:cs typeface="Times New Roman" pitchFamily="18" charset="0"/>
            </a:endParaRPr>
          </a:p>
        </p:txBody>
      </p:sp>
      <p:grpSp>
        <p:nvGrpSpPr>
          <p:cNvPr id="23" name="AutoShape 11"/>
          <p:cNvGrpSpPr>
            <a:grpSpLocks/>
          </p:cNvGrpSpPr>
          <p:nvPr/>
        </p:nvGrpSpPr>
        <p:grpSpPr bwMode="auto">
          <a:xfrm>
            <a:off x="207963" y="3748088"/>
            <a:ext cx="4962525" cy="3328987"/>
            <a:chOff x="1505" y="2511"/>
            <a:chExt cx="1982" cy="1855"/>
          </a:xfrm>
        </p:grpSpPr>
        <p:pic>
          <p:nvPicPr>
            <p:cNvPr id="35855" name="AutoShape 11"/>
            <p:cNvPicPr>
              <a:picLocks noChangeArrowheads="1"/>
            </p:cNvPicPr>
            <p:nvPr/>
          </p:nvPicPr>
          <p:blipFill>
            <a:blip r:embed="rId9"/>
            <a:srcRect/>
            <a:stretch>
              <a:fillRect/>
            </a:stretch>
          </p:blipFill>
          <p:spPr bwMode="auto">
            <a:xfrm>
              <a:off x="1505" y="2511"/>
              <a:ext cx="1982" cy="1855"/>
            </a:xfrm>
            <a:prstGeom prst="rect">
              <a:avLst/>
            </a:prstGeom>
            <a:noFill/>
            <a:ln w="9525">
              <a:noFill/>
              <a:miter lim="800000"/>
              <a:headEnd/>
              <a:tailEnd/>
            </a:ln>
          </p:spPr>
        </p:pic>
        <p:sp>
          <p:nvSpPr>
            <p:cNvPr id="35856" name="Text Box 22"/>
            <p:cNvSpPr txBox="1">
              <a:spLocks noChangeArrowheads="1"/>
            </p:cNvSpPr>
            <p:nvPr/>
          </p:nvSpPr>
          <p:spPr bwMode="auto">
            <a:xfrm>
              <a:off x="1925" y="3352"/>
              <a:ext cx="1144" cy="678"/>
            </a:xfrm>
            <a:prstGeom prst="rect">
              <a:avLst/>
            </a:prstGeom>
            <a:noFill/>
            <a:ln w="9525">
              <a:noFill/>
              <a:miter lim="800000"/>
              <a:headEnd/>
              <a:tailEnd/>
            </a:ln>
          </p:spPr>
          <p:txBody>
            <a:bodyPr lIns="0" tIns="0" rIns="0" bIns="0" anchor="ctr"/>
            <a:lstStyle/>
            <a:p>
              <a:pPr algn="just" eaLnBrk="0" hangingPunct="0">
                <a:spcBef>
                  <a:spcPct val="20000"/>
                </a:spcBef>
                <a:buClr>
                  <a:schemeClr val="hlink"/>
                </a:buClr>
                <a:buSzPct val="65000"/>
                <a:buFont typeface="Wingdings" pitchFamily="2" charset="2"/>
                <a:buNone/>
              </a:pPr>
              <a:r>
                <a:rPr lang="ru-RU" sz="900" b="1">
                  <a:solidFill>
                    <a:srgbClr val="000000"/>
                  </a:solidFill>
                </a:rPr>
                <a:t>Осуществление контроля за перечислением налога на доходы физических лиц налоговыми агентами, зарегистрированными за пределами Серовского городского округа, то есть по месту нахождения обособленных подразделений на территории Серовского городского округа </a:t>
              </a:r>
            </a:p>
          </p:txBody>
        </p:sp>
      </p:grpSp>
      <p:sp>
        <p:nvSpPr>
          <p:cNvPr id="35854" name="Rectangle 26"/>
          <p:cNvSpPr>
            <a:spLocks noChangeArrowheads="1"/>
          </p:cNvSpPr>
          <p:nvPr/>
        </p:nvSpPr>
        <p:spPr bwMode="auto">
          <a:xfrm>
            <a:off x="142875" y="793750"/>
            <a:ext cx="2624138" cy="1457325"/>
          </a:xfrm>
          <a:prstGeom prst="rect">
            <a:avLst/>
          </a:prstGeom>
          <a:noFill/>
          <a:ln w="9525">
            <a:noFill/>
            <a:miter lim="800000"/>
            <a:headEnd/>
            <a:tailEnd/>
          </a:ln>
        </p:spPr>
        <p:txBody>
          <a:bodyPr anchor="ctr">
            <a:spAutoFit/>
          </a:bodyPr>
          <a:lstStyle/>
          <a:p>
            <a:pPr algn="ctr"/>
            <a:r>
              <a:rPr lang="ru-RU" sz="900" b="1">
                <a:solidFill>
                  <a:srgbClr val="000000"/>
                </a:solidFill>
              </a:rPr>
              <a:t>Проведение работы с налогоплательшиками по погашению задолженности   по налогам, поступающим в бюджет округа,   путем</a:t>
            </a:r>
          </a:p>
          <a:p>
            <a:pPr algn="ctr"/>
            <a:r>
              <a:rPr lang="ru-RU" sz="900" b="1">
                <a:solidFill>
                  <a:srgbClr val="000000"/>
                </a:solidFill>
              </a:rPr>
              <a:t>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a:t>
            </a:r>
          </a:p>
          <a:p>
            <a:pPr algn="ctr"/>
            <a:endParaRPr lang="ru-RU" sz="900" b="1">
              <a:solidFill>
                <a:srgbClr val="0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edge">
                                      <p:cBhvr>
                                        <p:cTn id="7" dur="2000"/>
                                        <p:tgtEl>
                                          <p:spTgt spid="16392"/>
                                        </p:tgtEl>
                                      </p:cBhvr>
                                    </p:animEffect>
                                  </p:childTnLst>
                                </p:cTn>
                              </p:par>
                              <p:par>
                                <p:cTn id="8" presetID="16" presetClass="entr" presetSubtype="2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barn(inHorizontal)">
                                      <p:cBhvr>
                                        <p:cTn id="10" dur="500"/>
                                        <p:tgtEl>
                                          <p:spTgt spid="16400"/>
                                        </p:tgtEl>
                                      </p:cBhvr>
                                    </p:animEffect>
                                  </p:childTnLst>
                                </p:cTn>
                              </p:par>
                            </p:childTnLst>
                          </p:cTn>
                        </p:par>
                        <p:par>
                          <p:cTn id="11" fill="hold" nodeType="afterGroup">
                            <p:stCondLst>
                              <p:cond delay="2000"/>
                            </p:stCondLst>
                            <p:childTnLst>
                              <p:par>
                                <p:cTn id="12" presetID="2" presetClass="entr" presetSubtype="2" fill="hold" nodeType="afterEffect">
                                  <p:stCondLst>
                                    <p:cond delay="0"/>
                                  </p:stCondLst>
                                  <p:childTnLst>
                                    <p:set>
                                      <p:cBhvr>
                                        <p:cTn id="13" dur="1" fill="hold">
                                          <p:stCondLst>
                                            <p:cond delay="0"/>
                                          </p:stCondLst>
                                        </p:cTn>
                                        <p:tgtEl>
                                          <p:spTgt spid="16397"/>
                                        </p:tgtEl>
                                        <p:attrNameLst>
                                          <p:attrName>style.visibility</p:attrName>
                                        </p:attrNameLst>
                                      </p:cBhvr>
                                      <p:to>
                                        <p:strVal val="visible"/>
                                      </p:to>
                                    </p:set>
                                    <p:anim calcmode="lin" valueType="num">
                                      <p:cBhvr additive="base">
                                        <p:cTn id="14" dur="5000" fill="hold"/>
                                        <p:tgtEl>
                                          <p:spTgt spid="16397"/>
                                        </p:tgtEl>
                                        <p:attrNameLst>
                                          <p:attrName>ppt_x</p:attrName>
                                        </p:attrNameLst>
                                      </p:cBhvr>
                                      <p:tavLst>
                                        <p:tav tm="0">
                                          <p:val>
                                            <p:strVal val="1+#ppt_w/2"/>
                                          </p:val>
                                        </p:tav>
                                        <p:tav tm="100000">
                                          <p:val>
                                            <p:strVal val="#ppt_x"/>
                                          </p:val>
                                        </p:tav>
                                      </p:tavLst>
                                    </p:anim>
                                    <p:anim calcmode="lin" valueType="num">
                                      <p:cBhvr additive="base">
                                        <p:cTn id="15" dur="5000" fill="hold"/>
                                        <p:tgtEl>
                                          <p:spTgt spid="163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7000"/>
                            </p:stCondLst>
                            <p:childTnLst>
                              <p:par>
                                <p:cTn id="17" presetID="2" presetClass="entr" presetSubtype="2" fill="hold" nodeType="after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0" fill="hold"/>
                                        <p:tgtEl>
                                          <p:spTgt spid="16394"/>
                                        </p:tgtEl>
                                        <p:attrNameLst>
                                          <p:attrName>ppt_x</p:attrName>
                                        </p:attrNameLst>
                                      </p:cBhvr>
                                      <p:tavLst>
                                        <p:tav tm="0">
                                          <p:val>
                                            <p:strVal val="1+#ppt_w/2"/>
                                          </p:val>
                                        </p:tav>
                                        <p:tav tm="100000">
                                          <p:val>
                                            <p:strVal val="#ppt_x"/>
                                          </p:val>
                                        </p:tav>
                                      </p:tavLst>
                                    </p:anim>
                                    <p:anim calcmode="lin" valueType="num">
                                      <p:cBhvr additive="base">
                                        <p:cTn id="20" dur="5000" fill="hold"/>
                                        <p:tgtEl>
                                          <p:spTgt spid="16394"/>
                                        </p:tgtEl>
                                        <p:attrNameLst>
                                          <p:attrName>ppt_y</p:attrName>
                                        </p:attrNameLst>
                                      </p:cBhvr>
                                      <p:tavLst>
                                        <p:tav tm="0">
                                          <p:val>
                                            <p:strVal val="#ppt_y"/>
                                          </p:val>
                                        </p:tav>
                                        <p:tav tm="100000">
                                          <p:val>
                                            <p:strVal val="#ppt_y"/>
                                          </p:val>
                                        </p:tav>
                                      </p:tavLst>
                                    </p:anim>
                                  </p:childTnLst>
                                </p:cTn>
                              </p:par>
                              <p:par>
                                <p:cTn id="21" presetID="16" presetClass="entr" presetSubtype="26" fill="hold" nodeType="with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Horizontal)">
                                      <p:cBhvr>
                                        <p:cTn id="23" dur="500"/>
                                        <p:tgtEl>
                                          <p:spTgt spid="16399"/>
                                        </p:tgtEl>
                                      </p:cBhvr>
                                    </p:animEffect>
                                  </p:childTnLst>
                                </p:cTn>
                              </p:par>
                            </p:childTnLst>
                          </p:cTn>
                        </p:par>
                        <p:par>
                          <p:cTn id="24" fill="hold" nodeType="afterGroup">
                            <p:stCondLst>
                              <p:cond delay="12000"/>
                            </p:stCondLst>
                            <p:childTnLst>
                              <p:par>
                                <p:cTn id="25" presetID="2" presetClass="entr" presetSubtype="4"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 calcmode="lin" valueType="num">
                                      <p:cBhvr additive="base">
                                        <p:cTn id="27" dur="5000" fill="hold"/>
                                        <p:tgtEl>
                                          <p:spTgt spid="16398"/>
                                        </p:tgtEl>
                                        <p:attrNameLst>
                                          <p:attrName>ppt_x</p:attrName>
                                        </p:attrNameLst>
                                      </p:cBhvr>
                                      <p:tavLst>
                                        <p:tav tm="0">
                                          <p:val>
                                            <p:strVal val="#ppt_x"/>
                                          </p:val>
                                        </p:tav>
                                        <p:tav tm="100000">
                                          <p:val>
                                            <p:strVal val="#ppt_x"/>
                                          </p:val>
                                        </p:tav>
                                      </p:tavLst>
                                    </p:anim>
                                    <p:anim calcmode="lin" valueType="num">
                                      <p:cBhvr additive="base">
                                        <p:cTn id="28" dur="5000" fill="hold"/>
                                        <p:tgtEl>
                                          <p:spTgt spid="1639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0"/>
                            </p:stCondLst>
                            <p:childTnLst>
                              <p:par>
                                <p:cTn id="30" presetID="2" presetClass="entr" presetSubtype="4" fill="hold" nodeType="afterEffect">
                                  <p:stCondLst>
                                    <p:cond delay="0"/>
                                  </p:stCondLst>
                                  <p:childTnLst>
                                    <p:set>
                                      <p:cBhvr>
                                        <p:cTn id="31" dur="1" fill="hold">
                                          <p:stCondLst>
                                            <p:cond delay="0"/>
                                          </p:stCondLst>
                                        </p:cTn>
                                        <p:tgtEl>
                                          <p:spTgt spid="16395"/>
                                        </p:tgtEl>
                                        <p:attrNameLst>
                                          <p:attrName>style.visibility</p:attrName>
                                        </p:attrNameLst>
                                      </p:cBhvr>
                                      <p:to>
                                        <p:strVal val="visible"/>
                                      </p:to>
                                    </p:set>
                                    <p:anim calcmode="lin" valueType="num">
                                      <p:cBhvr additive="base">
                                        <p:cTn id="32" dur="5000" fill="hold"/>
                                        <p:tgtEl>
                                          <p:spTgt spid="16395"/>
                                        </p:tgtEl>
                                        <p:attrNameLst>
                                          <p:attrName>ppt_x</p:attrName>
                                        </p:attrNameLst>
                                      </p:cBhvr>
                                      <p:tavLst>
                                        <p:tav tm="0">
                                          <p:val>
                                            <p:strVal val="#ppt_x"/>
                                          </p:val>
                                        </p:tav>
                                        <p:tav tm="100000">
                                          <p:val>
                                            <p:strVal val="#ppt_x"/>
                                          </p:val>
                                        </p:tav>
                                      </p:tavLst>
                                    </p:anim>
                                    <p:anim calcmode="lin" valueType="num">
                                      <p:cBhvr additive="base">
                                        <p:cTn id="33" dur="5000" fill="hold"/>
                                        <p:tgtEl>
                                          <p:spTgt spid="16395"/>
                                        </p:tgtEl>
                                        <p:attrNameLst>
                                          <p:attrName>ppt_y</p:attrName>
                                        </p:attrNameLst>
                                      </p:cBhvr>
                                      <p:tavLst>
                                        <p:tav tm="0">
                                          <p:val>
                                            <p:strVal val="1+#ppt_h/2"/>
                                          </p:val>
                                        </p:tav>
                                        <p:tav tm="100000">
                                          <p:val>
                                            <p:strVal val="#ppt_y"/>
                                          </p:val>
                                        </p:tav>
                                      </p:tavLst>
                                    </p:anim>
                                  </p:childTnLst>
                                </p:cTn>
                              </p:par>
                              <p:par>
                                <p:cTn id="34" presetID="16" presetClass="entr" presetSubtype="26" fill="hold" nodeType="withEffect">
                                  <p:stCondLst>
                                    <p:cond delay="0"/>
                                  </p:stCondLst>
                                  <p:childTnLst>
                                    <p:set>
                                      <p:cBhvr>
                                        <p:cTn id="35" dur="1" fill="hold">
                                          <p:stCondLst>
                                            <p:cond delay="0"/>
                                          </p:stCondLst>
                                        </p:cTn>
                                        <p:tgtEl>
                                          <p:spTgt spid="16401"/>
                                        </p:tgtEl>
                                        <p:attrNameLst>
                                          <p:attrName>style.visibility</p:attrName>
                                        </p:attrNameLst>
                                      </p:cBhvr>
                                      <p:to>
                                        <p:strVal val="visible"/>
                                      </p:to>
                                    </p:set>
                                    <p:animEffect transition="in" filter="barn(inHorizontal)">
                                      <p:cBhvr>
                                        <p:cTn id="36" dur="500"/>
                                        <p:tgtEl>
                                          <p:spTgt spid="16401"/>
                                        </p:tgtEl>
                                      </p:cBhvr>
                                    </p:animEffect>
                                  </p:childTnLst>
                                </p:cTn>
                              </p:par>
                            </p:childTnLst>
                          </p:cTn>
                        </p:par>
                        <p:par>
                          <p:cTn id="37" fill="hold">
                            <p:stCondLst>
                              <p:cond delay="22000"/>
                            </p:stCondLst>
                            <p:childTnLst>
                              <p:par>
                                <p:cTn id="38" presetID="2" presetClass="entr" presetSubtype="2"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0" fill="hold"/>
                                        <p:tgtEl>
                                          <p:spTgt spid="22"/>
                                        </p:tgtEl>
                                        <p:attrNameLst>
                                          <p:attrName>ppt_x</p:attrName>
                                        </p:attrNameLst>
                                      </p:cBhvr>
                                      <p:tavLst>
                                        <p:tav tm="0">
                                          <p:val>
                                            <p:strVal val="1+#ppt_w/2"/>
                                          </p:val>
                                        </p:tav>
                                        <p:tav tm="100000">
                                          <p:val>
                                            <p:strVal val="#ppt_x"/>
                                          </p:val>
                                        </p:tav>
                                      </p:tavLst>
                                    </p:anim>
                                    <p:anim calcmode="lin" valueType="num">
                                      <p:cBhvr additive="base">
                                        <p:cTn id="41" dur="50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27000"/>
                            </p:stCondLst>
                            <p:childTnLst>
                              <p:par>
                                <p:cTn id="43" presetID="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0" fill="hold"/>
                                        <p:tgtEl>
                                          <p:spTgt spid="23"/>
                                        </p:tgtEl>
                                        <p:attrNameLst>
                                          <p:attrName>ppt_x</p:attrName>
                                        </p:attrNameLst>
                                      </p:cBhvr>
                                      <p:tavLst>
                                        <p:tav tm="0">
                                          <p:val>
                                            <p:strVal val="#ppt_x"/>
                                          </p:val>
                                        </p:tav>
                                        <p:tav tm="100000">
                                          <p:val>
                                            <p:strVal val="#ppt_x"/>
                                          </p:val>
                                        </p:tav>
                                      </p:tavLst>
                                    </p:anim>
                                    <p:anim calcmode="lin" valueType="num">
                                      <p:cBhvr additive="base">
                                        <p:cTn id="46"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sz="quarter"/>
          </p:nvPr>
        </p:nvSpPr>
        <p:spPr>
          <a:xfrm>
            <a:off x="0" y="0"/>
            <a:ext cx="9906000" cy="485775"/>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Расходы бюджета Серовского городского округа</a:t>
            </a:r>
          </a:p>
        </p:txBody>
      </p:sp>
      <p:sp>
        <p:nvSpPr>
          <p:cNvPr id="36866" name="Rectangle 3"/>
          <p:cNvSpPr>
            <a:spLocks noGrp="1" noChangeArrowheads="1"/>
          </p:cNvSpPr>
          <p:nvPr>
            <p:ph type="subTitle" sz="quarter" idx="1"/>
          </p:nvPr>
        </p:nvSpPr>
        <p:spPr>
          <a:xfrm>
            <a:off x="398463" y="661988"/>
            <a:ext cx="8915400" cy="771525"/>
          </a:xfrm>
        </p:spPr>
        <p:txBody>
          <a:bodyPr/>
          <a:lstStyle/>
          <a:p>
            <a:pPr indent="176213" algn="just" eaLnBrk="1" hangingPunct="1"/>
            <a:r>
              <a:rPr lang="ru-RU" sz="1600" b="1" smtClean="0">
                <a:solidFill>
                  <a:srgbClr val="002060"/>
                </a:solidFill>
                <a:effectLst/>
                <a:latin typeface="Tahoma" pitchFamily="34"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r>
              <a:rPr lang="ru-RU" sz="1600" b="1" smtClean="0">
                <a:solidFill>
                  <a:schemeClr val="accent2"/>
                </a:solidFill>
                <a:effectLst/>
                <a:latin typeface="Tahoma" pitchFamily="34" charset="0"/>
              </a:rPr>
              <a:t>.</a:t>
            </a:r>
            <a:r>
              <a:rPr lang="ru-RU" sz="1600" b="1" smtClean="0">
                <a:effectLst/>
                <a:latin typeface="Tahoma" pitchFamily="34" charset="0"/>
              </a:rPr>
              <a:t> </a:t>
            </a:r>
          </a:p>
        </p:txBody>
      </p:sp>
      <p:sp>
        <p:nvSpPr>
          <p:cNvPr id="50182" name="AutoShape 6"/>
          <p:cNvSpPr>
            <a:spLocks noChangeArrowheads="1"/>
          </p:cNvSpPr>
          <p:nvPr/>
        </p:nvSpPr>
        <p:spPr bwMode="auto">
          <a:xfrm>
            <a:off x="3613363" y="1697222"/>
            <a:ext cx="2621104" cy="1096567"/>
          </a:xfrm>
          <a:prstGeom prst="roundRect">
            <a:avLst>
              <a:gd name="adj" fmla="val 16667"/>
            </a:avLst>
          </a:prstGeom>
          <a:solidFill>
            <a:srgbClr val="FF3300"/>
          </a:solidFill>
          <a:ln w="19050">
            <a:noFill/>
            <a:round/>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26000" rIns="126000" anchor="ctr"/>
          <a:lstStyle/>
          <a:p>
            <a:pPr algn="ctr">
              <a:defRPr/>
            </a:pPr>
            <a:r>
              <a:rPr lang="ru-RU" b="1" dirty="0">
                <a:solidFill>
                  <a:srgbClr val="000000"/>
                </a:solidFill>
                <a:cs typeface="+mn-cs"/>
              </a:rPr>
              <a:t>Классификация расходов</a:t>
            </a:r>
          </a:p>
          <a:p>
            <a:pPr algn="ctr">
              <a:defRPr/>
            </a:pPr>
            <a:r>
              <a:rPr lang="ru-RU" b="1" dirty="0">
                <a:solidFill>
                  <a:srgbClr val="000000"/>
                </a:solidFill>
                <a:cs typeface="+mn-cs"/>
              </a:rPr>
              <a:t>по признакам</a:t>
            </a:r>
          </a:p>
        </p:txBody>
      </p:sp>
      <p:sp>
        <p:nvSpPr>
          <p:cNvPr id="50183" name="Rectangle 7"/>
          <p:cNvSpPr>
            <a:spLocks noChangeArrowheads="1"/>
          </p:cNvSpPr>
          <p:nvPr/>
        </p:nvSpPr>
        <p:spPr bwMode="auto">
          <a:xfrm>
            <a:off x="337046" y="3386642"/>
            <a:ext cx="2880898" cy="2661829"/>
          </a:xfrm>
          <a:prstGeom prst="rect">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Функциональная</a:t>
            </a:r>
            <a:r>
              <a:rPr lang="ru-RU" sz="1600" dirty="0">
                <a:solidFill>
                  <a:srgbClr val="000000"/>
                </a:solidFill>
                <a:cs typeface="+mn-cs"/>
              </a:rPr>
              <a:t> классификация отражает направление средств бюджета на выполнение основных функций  (раздел→ подраздел→ целевые статьи→ виды расходов)</a:t>
            </a:r>
          </a:p>
        </p:txBody>
      </p:sp>
      <p:sp>
        <p:nvSpPr>
          <p:cNvPr id="50184" name="Rectangle 8"/>
          <p:cNvSpPr>
            <a:spLocks noChangeArrowheads="1"/>
          </p:cNvSpPr>
          <p:nvPr/>
        </p:nvSpPr>
        <p:spPr bwMode="auto">
          <a:xfrm>
            <a:off x="3414498" y="3426049"/>
            <a:ext cx="2801528" cy="2755602"/>
          </a:xfrm>
          <a:prstGeom prst="rect">
            <a:avLst/>
          </a:prstGeom>
          <a:solidFill>
            <a:srgbClr val="FFFF00"/>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Ведомственная </a:t>
            </a:r>
            <a:r>
              <a:rPr lang="ru-RU" sz="1600" dirty="0">
                <a:solidFill>
                  <a:srgbClr val="000000"/>
                </a:solidFill>
                <a:cs typeface="+mn-cs"/>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бюджетных средств)</a:t>
            </a:r>
          </a:p>
        </p:txBody>
      </p:sp>
      <p:sp>
        <p:nvSpPr>
          <p:cNvPr id="50185" name="Rectangle 9"/>
          <p:cNvSpPr>
            <a:spLocks noChangeArrowheads="1"/>
          </p:cNvSpPr>
          <p:nvPr/>
        </p:nvSpPr>
        <p:spPr bwMode="auto">
          <a:xfrm>
            <a:off x="6413324" y="3435738"/>
            <a:ext cx="3108325" cy="2755550"/>
          </a:xfrm>
          <a:prstGeom prst="rect">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Экономическая</a:t>
            </a:r>
            <a:r>
              <a:rPr lang="ru-RU" sz="1600" dirty="0">
                <a:solidFill>
                  <a:srgbClr val="000000"/>
                </a:solidFill>
                <a:cs typeface="+mn-cs"/>
              </a:rPr>
              <a:t> </a:t>
            </a:r>
          </a:p>
          <a:p>
            <a:pPr algn="ctr">
              <a:defRPr/>
            </a:pPr>
            <a:r>
              <a:rPr lang="ru-RU" sz="1600" dirty="0">
                <a:solidFill>
                  <a:srgbClr val="000000"/>
                </a:solidFill>
                <a:cs typeface="+mn-cs"/>
              </a:rPr>
              <a:t>классификация показывает деление расходов </a:t>
            </a:r>
          </a:p>
          <a:p>
            <a:pPr algn="ctr">
              <a:defRPr/>
            </a:pPr>
            <a:r>
              <a:rPr lang="ru-RU" sz="1600" dirty="0">
                <a:solidFill>
                  <a:srgbClr val="000000"/>
                </a:solidFill>
                <a:cs typeface="+mn-cs"/>
              </a:rPr>
              <a:t>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50186" name="AutoShape 10"/>
          <p:cNvSpPr>
            <a:spLocks noChangeArrowheads="1"/>
          </p:cNvSpPr>
          <p:nvPr/>
        </p:nvSpPr>
        <p:spPr bwMode="auto">
          <a:xfrm rot="7897213">
            <a:off x="294362" y="2215311"/>
            <a:ext cx="3937579" cy="474133"/>
          </a:xfrm>
          <a:prstGeom prst="curvedUpArrow">
            <a:avLst>
              <a:gd name="adj1" fmla="val 33814"/>
              <a:gd name="adj2" fmla="val 72762"/>
              <a:gd name="adj3" fmla="val 74671"/>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7" name="AutoShape 11"/>
          <p:cNvSpPr>
            <a:spLocks noChangeArrowheads="1"/>
          </p:cNvSpPr>
          <p:nvPr/>
        </p:nvSpPr>
        <p:spPr bwMode="auto">
          <a:xfrm rot="2313247">
            <a:off x="6773652" y="2024852"/>
            <a:ext cx="2098868" cy="885162"/>
          </a:xfrm>
          <a:prstGeom prst="curvedDownArrow">
            <a:avLst>
              <a:gd name="adj1" fmla="val 49204"/>
              <a:gd name="adj2" fmla="val 98650"/>
              <a:gd name="adj3" fmla="val 83417"/>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8" name="AutoShape 12"/>
          <p:cNvSpPr>
            <a:spLocks noChangeArrowheads="1"/>
          </p:cNvSpPr>
          <p:nvPr/>
        </p:nvSpPr>
        <p:spPr bwMode="auto">
          <a:xfrm>
            <a:off x="4543285" y="2860840"/>
            <a:ext cx="767072" cy="492025"/>
          </a:xfrm>
          <a:prstGeom prst="downArrow">
            <a:avLst>
              <a:gd name="adj1" fmla="val 50000"/>
              <a:gd name="adj2" fmla="val 25000"/>
            </a:avLst>
          </a:prstGeom>
          <a:solidFill>
            <a:srgbClr val="FFFF00"/>
          </a:solidFill>
          <a:ln w="15875">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a:defRPr/>
            </a:pPr>
            <a:endParaRPr lang="ru-RU" dirty="0">
              <a:solidFill>
                <a:schemeClr val="tx1"/>
              </a:solidFill>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ipe(up)">
                                      <p:cBhvr>
                                        <p:cTn id="7" dur="2000"/>
                                        <p:tgtEl>
                                          <p:spTgt spid="50182"/>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50186"/>
                                        </p:tgtEl>
                                        <p:attrNameLst>
                                          <p:attrName>style.visibility</p:attrName>
                                        </p:attrNameLst>
                                      </p:cBhvr>
                                      <p:to>
                                        <p:strVal val="visible"/>
                                      </p:to>
                                    </p:set>
                                    <p:animEffect transition="in" filter="wipe(up)">
                                      <p:cBhvr>
                                        <p:cTn id="11" dur="2000"/>
                                        <p:tgtEl>
                                          <p:spTgt spid="5018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wipe(up)">
                                      <p:cBhvr>
                                        <p:cTn id="15" dur="2000"/>
                                        <p:tgtEl>
                                          <p:spTgt spid="50183"/>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50188"/>
                                        </p:tgtEl>
                                        <p:attrNameLst>
                                          <p:attrName>style.visibility</p:attrName>
                                        </p:attrNameLst>
                                      </p:cBhvr>
                                      <p:to>
                                        <p:strVal val="visible"/>
                                      </p:to>
                                    </p:set>
                                    <p:animEffect transition="in" filter="wipe(up)">
                                      <p:cBhvr>
                                        <p:cTn id="19" dur="2000"/>
                                        <p:tgtEl>
                                          <p:spTgt spid="50188"/>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50184"/>
                                        </p:tgtEl>
                                        <p:attrNameLst>
                                          <p:attrName>style.visibility</p:attrName>
                                        </p:attrNameLst>
                                      </p:cBhvr>
                                      <p:to>
                                        <p:strVal val="visible"/>
                                      </p:to>
                                    </p:set>
                                    <p:animEffect transition="in" filter="wipe(up)">
                                      <p:cBhvr>
                                        <p:cTn id="23" dur="2000"/>
                                        <p:tgtEl>
                                          <p:spTgt spid="50184"/>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50187"/>
                                        </p:tgtEl>
                                        <p:attrNameLst>
                                          <p:attrName>style.visibility</p:attrName>
                                        </p:attrNameLst>
                                      </p:cBhvr>
                                      <p:to>
                                        <p:strVal val="visible"/>
                                      </p:to>
                                    </p:set>
                                    <p:animEffect transition="in" filter="wipe(up)">
                                      <p:cBhvr>
                                        <p:cTn id="27" dur="2000"/>
                                        <p:tgtEl>
                                          <p:spTgt spid="50187"/>
                                        </p:tgtEl>
                                      </p:cBhvr>
                                    </p:animEffect>
                                  </p:childTnLst>
                                </p:cTn>
                              </p:par>
                            </p:childTnLst>
                          </p:cTn>
                        </p:par>
                        <p:par>
                          <p:cTn id="28" fill="hold" nodeType="afterGroup">
                            <p:stCondLst>
                              <p:cond delay="12000"/>
                            </p:stCondLst>
                            <p:childTnLst>
                              <p:par>
                                <p:cTn id="29" presetID="22" presetClass="entr" presetSubtype="1" fill="hold" nodeType="after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wipe(up)">
                                      <p:cBhvr>
                                        <p:cTn id="31"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3127375" y="3127375"/>
            <a:ext cx="6858000" cy="603250"/>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smtClean="0">
                <a:solidFill>
                  <a:srgbClr val="FFFFFF"/>
                </a:solidFill>
                <a:latin typeface="Times New Roman" pitchFamily="18" charset="0"/>
                <a:cs typeface="Times New Roman" pitchFamily="18" charset="0"/>
              </a:rPr>
              <a:t>Структура расходов бюджета Серовского городского округа на 2017 год</a:t>
            </a:r>
            <a:endParaRPr lang="ru-RU" sz="2000" b="1" smtClean="0">
              <a:solidFill>
                <a:schemeClr val="tx1"/>
              </a:solidFill>
              <a:latin typeface="Times New Roman" pitchFamily="18" charset="0"/>
              <a:cs typeface="Times New Roman" pitchFamily="18" charset="0"/>
            </a:endParaRPr>
          </a:p>
        </p:txBody>
      </p:sp>
      <p:graphicFrame>
        <p:nvGraphicFramePr>
          <p:cNvPr id="37890" name="Объект 8"/>
          <p:cNvGraphicFramePr>
            <a:graphicFrameLocks noGrp="1"/>
          </p:cNvGraphicFramePr>
          <p:nvPr>
            <p:ph idx="4294967295"/>
          </p:nvPr>
        </p:nvGraphicFramePr>
        <p:xfrm>
          <a:off x="1538288" y="666750"/>
          <a:ext cx="7635875" cy="5129213"/>
        </p:xfrm>
        <a:graphic>
          <a:graphicData uri="http://schemas.openxmlformats.org/presentationml/2006/ole">
            <p:oleObj spid="_x0000_s37890" name="Лист" r:id="rId3" imgW="6353057" imgH="6296070" progId="Excel.Sheet.8">
              <p:embed/>
            </p:oleObj>
          </a:graphicData>
        </a:graphic>
      </p:graphicFrame>
      <p:pic>
        <p:nvPicPr>
          <p:cNvPr id="5"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8856957" y="-361"/>
            <a:ext cx="1049391" cy="680559"/>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291" name="Group 379"/>
          <p:cNvGraphicFramePr>
            <a:graphicFrameLocks noGrp="1"/>
          </p:cNvGraphicFramePr>
          <p:nvPr>
            <p:ph idx="4294967295"/>
          </p:nvPr>
        </p:nvGraphicFramePr>
        <p:xfrm>
          <a:off x="0" y="0"/>
          <a:ext cx="9267825" cy="6902450"/>
        </p:xfrm>
        <a:graphic>
          <a:graphicData uri="http://schemas.openxmlformats.org/drawingml/2006/table">
            <a:tbl>
              <a:tblPr/>
              <a:tblGrid>
                <a:gridCol w="2686050"/>
                <a:gridCol w="933450"/>
                <a:gridCol w="828675"/>
                <a:gridCol w="819150"/>
                <a:gridCol w="714375"/>
                <a:gridCol w="914400"/>
                <a:gridCol w="695325"/>
                <a:gridCol w="876300"/>
                <a:gridCol w="800100"/>
              </a:tblGrid>
              <a:tr h="154305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Наименование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2016 год</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(уточнен-ный)</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2017 год,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2018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год,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1" i="0" u="none" strike="noStrike" cap="none" normalizeH="0" baseline="0" smtClean="0">
                        <a:ln>
                          <a:noFill/>
                        </a:ln>
                        <a:solidFill>
                          <a:srgbClr val="000000"/>
                        </a:solidFill>
                        <a:effectLst/>
                        <a:latin typeface="Tahoma" pitchFamily="34"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2019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год,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Млн.руб.</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1" i="0" u="none" strike="noStrike" cap="none" normalizeH="0" baseline="0" smtClean="0">
                        <a:ln>
                          <a:noFill/>
                        </a:ln>
                        <a:solidFill>
                          <a:srgbClr val="000000"/>
                        </a:solidFill>
                        <a:effectLst/>
                        <a:latin typeface="Tahoma" pitchFamily="34"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Tahoma" pitchFamily="34" charset="0"/>
                          <a:cs typeface="Arial" charset="0"/>
                        </a:rPr>
                        <a:t>Расходы бюджета - всего, в млн.руб.</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2 846,7</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1"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2 582,0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2 524,6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2 473,2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0000"/>
                          </a:solidFill>
                          <a:effectLst/>
                          <a:latin typeface="Arial" charset="0"/>
                          <a:cs typeface="Arial" charset="0"/>
                        </a:rPr>
                        <a:t>100,0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5238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Общегосударственные расходы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133,7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137,1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122,3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122,2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Национальная безопасность и правоохранительная деятельность</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41,0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38,5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43,6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44,2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Национальная экономика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211,1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7,4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140,5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a:t>
                      </a:r>
                      <a:r>
                        <a:rPr kumimoji="0" lang="en-US" sz="1200" b="0" i="0" u="none" strike="noStrike" cap="none" normalizeH="0" baseline="0" smtClean="0">
                          <a:ln>
                            <a:noFill/>
                          </a:ln>
                          <a:solidFill>
                            <a:srgbClr val="000000"/>
                          </a:solidFill>
                          <a:effectLst/>
                          <a:latin typeface="Arial" charset="0"/>
                          <a:cs typeface="Arial" charset="0"/>
                        </a:rPr>
                        <a:t>6</a:t>
                      </a: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134,7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Жилищно-коммунальное хозяйство</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410,1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264,5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10,2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113,9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Охрана окружающей среды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200" b="0" i="0" u="none" strike="noStrike" cap="none" normalizeH="0" baseline="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Образование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1 475,0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51,8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1 514,4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58,7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1 554,6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61,6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1 562,7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Культура, кинематография</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119,1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4,2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137,6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163,9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174,6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7,1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Социальная политика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238,3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8,4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249,1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9,6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249,8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9,9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9,7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Физическая культура и спорт</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192,7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6,8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83,0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3,2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54,2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59,6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Средства массовой информации</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3,0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Tahoma" pitchFamily="34" charset="0"/>
                          <a:cs typeface="Arial" charset="0"/>
                        </a:rPr>
                        <a:t>Обслуживание государственного и муниципального долга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22,5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18,9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18,9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200" b="0" i="0" u="none" strike="noStrike" cap="none" normalizeH="0" baseline="0" smtClean="0">
                          <a:ln>
                            <a:noFill/>
                          </a:ln>
                          <a:solidFill>
                            <a:srgbClr val="000000"/>
                          </a:solidFill>
                          <a:effectLst/>
                          <a:latin typeface="Arial" charset="0"/>
                          <a:cs typeface="Arial" charset="0"/>
                        </a:rPr>
                        <a:t>0,8</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055" name="Прямоугольник 4"/>
          <p:cNvSpPr>
            <a:spLocks noChangeArrowheads="1"/>
          </p:cNvSpPr>
          <p:nvPr/>
        </p:nvSpPr>
        <p:spPr bwMode="auto">
          <a:xfrm>
            <a:off x="9288463" y="6488113"/>
            <a:ext cx="598487" cy="255587"/>
          </a:xfrm>
          <a:prstGeom prst="rect">
            <a:avLst/>
          </a:prstGeom>
          <a:noFill/>
          <a:ln w="9525">
            <a:noFill/>
            <a:miter lim="800000"/>
            <a:headEnd/>
            <a:tailEnd/>
          </a:ln>
        </p:spPr>
        <p:txBody>
          <a:bodyPr wrap="none">
            <a:spAutoFit/>
          </a:bodyPr>
          <a:lstStyle/>
          <a:p>
            <a:fld id="{CD562682-A034-4CB2-8D9C-45285D2E9FA2}" type="slidenum">
              <a:rPr lang="ru-RU"/>
              <a:pPr/>
              <a:t>25</a:t>
            </a:fld>
            <a:endParaRPr lang="ru-RU"/>
          </a:p>
        </p:txBody>
      </p:sp>
      <p:sp>
        <p:nvSpPr>
          <p:cNvPr id="7" name="Заголовок 1"/>
          <p:cNvSpPr txBox="1">
            <a:spLocks/>
          </p:cNvSpPr>
          <p:nvPr/>
        </p:nvSpPr>
        <p:spPr bwMode="auto">
          <a:xfrm rot="5400000">
            <a:off x="6175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Динамика распределения расходов бюджета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291"/>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9291"/>
                                        </p:tgtEl>
                                        <p:attrNameLst>
                                          <p:attrName>style.visibility</p:attrName>
                                        </p:attrNameLst>
                                      </p:cBhvr>
                                      <p:to>
                                        <p:strVal val="visible"/>
                                      </p:to>
                                    </p:set>
                                    <p:animEffect transition="in" filter="randombar(horizontal)">
                                      <p:cBhvr>
                                        <p:cTn id="9" dur="2250"/>
                                        <p:tgtEl>
                                          <p:spTgt spid="39291"/>
                                        </p:tgtEl>
                                      </p:cBhvr>
                                    </p:animEffect>
                                  </p:childTnLst>
                                </p:cTn>
                              </p:par>
                              <p:par>
                                <p:cTn id="10" presetID="6" presetClass="entr" presetSubtype="16" fill="hold" nodeType="withEffect">
                                  <p:stCondLst>
                                    <p:cond delay="0"/>
                                  </p:stCondLst>
                                  <p:childTnLst>
                                    <p:set>
                                      <p:cBhvr>
                                        <p:cTn id="11" dur="1" fill="hold">
                                          <p:stCondLst>
                                            <p:cond delay="0"/>
                                          </p:stCondLst>
                                        </p:cTn>
                                        <p:tgtEl>
                                          <p:spTgt spid="39291"/>
                                        </p:tgtEl>
                                        <p:attrNameLst>
                                          <p:attrName>style.visibility</p:attrName>
                                        </p:attrNameLst>
                                      </p:cBhvr>
                                      <p:to>
                                        <p:strVal val="visible"/>
                                      </p:to>
                                    </p:set>
                                    <p:animEffect transition="in" filter="circle(in)">
                                      <p:cBhvr>
                                        <p:cTn id="12" dur="2000"/>
                                        <p:tgtEl>
                                          <p:spTgt spid="39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a:t>
            </a:r>
            <a:r>
              <a:rPr lang="en-US" sz="2000" b="1">
                <a:solidFill>
                  <a:srgbClr val="FFFFFF"/>
                </a:solidFill>
                <a:effectLst>
                  <a:outerShdw blurRad="38100" dist="38100" dir="2700000" algn="tl">
                    <a:srgbClr val="000000"/>
                  </a:outerShdw>
                </a:effectLst>
                <a:latin typeface="Times New Roman" pitchFamily="18" charset="0"/>
                <a:cs typeface="Times New Roman" pitchFamily="18" charset="0"/>
              </a:rPr>
              <a:t> </a:t>
            </a: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на 2017 г.</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7" name="Рисунок 6" descr="1346073601_tqqxkvugihfb1ld-2016.jpeg"/>
          <p:cNvPicPr>
            <a:picLocks noChangeAspect="1"/>
          </p:cNvPicPr>
          <p:nvPr/>
        </p:nvPicPr>
        <p:blipFill>
          <a:blip r:embed="rId2"/>
          <a:stretch>
            <a:fillRect/>
          </a:stretch>
        </p:blipFill>
        <p:spPr>
          <a:xfrm>
            <a:off x="638175" y="0"/>
            <a:ext cx="2120900" cy="2271713"/>
          </a:xfrm>
          <a:prstGeom prst="rect">
            <a:avLst/>
          </a:prstGeom>
          <a:effectLst>
            <a:outerShdw blurRad="50800" dist="38100" dir="2700000" algn="tl" rotWithShape="0">
              <a:prstClr val="black">
                <a:alpha val="40000"/>
              </a:prstClr>
            </a:outerShdw>
          </a:effectLst>
        </p:spPr>
      </p:pic>
      <p:graphicFrame>
        <p:nvGraphicFramePr>
          <p:cNvPr id="40022" name="Group 86"/>
          <p:cNvGraphicFramePr>
            <a:graphicFrameLocks noGrp="1"/>
          </p:cNvGraphicFramePr>
          <p:nvPr/>
        </p:nvGraphicFramePr>
        <p:xfrm>
          <a:off x="2719388" y="333375"/>
          <a:ext cx="7100887" cy="3162300"/>
        </p:xfrm>
        <a:graphic>
          <a:graphicData uri="http://schemas.openxmlformats.org/drawingml/2006/table">
            <a:tbl>
              <a:tblPr/>
              <a:tblGrid>
                <a:gridCol w="1898650"/>
                <a:gridCol w="1657350"/>
                <a:gridCol w="2554287"/>
                <a:gridCol w="990600"/>
              </a:tblGrid>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7</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Дошкольное образование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610,2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592,9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599,7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Общее образование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725,0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718,9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624,3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Молодежная политика и оздоровление детей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117,4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117,3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Дополнительное образование детей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203,6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образования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pic>
        <p:nvPicPr>
          <p:cNvPr id="12" name="Рисунок 11" descr="1201d66e6a13a3947323cc28c454abbf.jpg"/>
          <p:cNvPicPr>
            <a:picLocks noChangeAspect="1"/>
          </p:cNvPicPr>
          <p:nvPr/>
        </p:nvPicPr>
        <p:blipFill>
          <a:blip r:embed="rId3"/>
          <a:stretch>
            <a:fillRect/>
          </a:stretch>
        </p:blipFill>
        <p:spPr>
          <a:xfrm>
            <a:off x="7375525" y="3806825"/>
            <a:ext cx="2530475" cy="2879725"/>
          </a:xfrm>
          <a:prstGeom prst="rect">
            <a:avLst/>
          </a:prstGeom>
          <a:effectLst>
            <a:outerShdw blurRad="50800" dist="38100" dir="18900000" algn="bl" rotWithShape="0">
              <a:prstClr val="black">
                <a:alpha val="40000"/>
              </a:prstClr>
            </a:outerShdw>
          </a:effectLst>
        </p:spPr>
      </p:pic>
      <p:graphicFrame>
        <p:nvGraphicFramePr>
          <p:cNvPr id="40023" name="Group 87"/>
          <p:cNvGraphicFramePr>
            <a:graphicFrameLocks noGrp="1"/>
          </p:cNvGraphicFramePr>
          <p:nvPr/>
        </p:nvGraphicFramePr>
        <p:xfrm>
          <a:off x="630238" y="3810000"/>
          <a:ext cx="6989762" cy="3271838"/>
        </p:xfrm>
        <a:graphic>
          <a:graphicData uri="http://schemas.openxmlformats.org/drawingml/2006/table">
            <a:tbl>
              <a:tblPr/>
              <a:tblGrid>
                <a:gridCol w="2608262"/>
                <a:gridCol w="1628775"/>
                <a:gridCol w="1876425"/>
                <a:gridCol w="876300"/>
              </a:tblGrid>
              <a:tr h="438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Сельское хозяйство  и рыболовство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Водное хозяйство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Транспорт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Дорожное хозяйство (дорожные фонды)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153,1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156,6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86,4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Связь и информатика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38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национальной экономики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47,1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46,4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
        <p:nvSpPr>
          <p:cNvPr id="40019" name="Rectangle 83"/>
          <p:cNvSpPr>
            <a:spLocks noChangeArrowheads="1"/>
          </p:cNvSpPr>
          <p:nvPr/>
        </p:nvSpPr>
        <p:spPr bwMode="auto">
          <a:xfrm>
            <a:off x="2763838" y="20638"/>
            <a:ext cx="7142162" cy="366712"/>
          </a:xfrm>
          <a:prstGeom prst="rect">
            <a:avLst/>
          </a:prstGeom>
          <a:noFill/>
          <a:ln w="9525">
            <a:noFill/>
            <a:miter lim="800000"/>
            <a:headEnd/>
            <a:tailEnd/>
          </a:ln>
        </p:spPr>
        <p:txBody>
          <a:bodyPr anchor="ctr">
            <a:spAutoFit/>
          </a:bodyPr>
          <a:lstStyle/>
          <a:p>
            <a:r>
              <a:rPr lang="ru-RU" b="1">
                <a:solidFill>
                  <a:srgbClr val="000000"/>
                </a:solidFill>
              </a:rPr>
              <a:t>1 514,4 млн.руб. на финансирование образования</a:t>
            </a:r>
          </a:p>
        </p:txBody>
      </p:sp>
      <p:sp>
        <p:nvSpPr>
          <p:cNvPr id="40020" name="Rectangle 162"/>
          <p:cNvSpPr>
            <a:spLocks noChangeArrowheads="1"/>
          </p:cNvSpPr>
          <p:nvPr/>
        </p:nvSpPr>
        <p:spPr bwMode="auto">
          <a:xfrm>
            <a:off x="1047750" y="3494088"/>
            <a:ext cx="8189913" cy="366712"/>
          </a:xfrm>
          <a:prstGeom prst="rect">
            <a:avLst/>
          </a:prstGeom>
          <a:noFill/>
          <a:ln w="9525">
            <a:noFill/>
            <a:miter lim="800000"/>
            <a:headEnd/>
            <a:tailEnd/>
          </a:ln>
        </p:spPr>
        <p:txBody>
          <a:bodyPr wrap="none" anchor="ctr">
            <a:spAutoFit/>
          </a:bodyPr>
          <a:lstStyle/>
          <a:p>
            <a:r>
              <a:rPr lang="ru-RU" b="1">
                <a:solidFill>
                  <a:srgbClr val="000000"/>
                </a:solidFill>
              </a:rPr>
              <a:t>140,5 млн.руб. на финансирование отраслей национальной экономики</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013-12-13_06-04-27.jpg"/>
          <p:cNvPicPr>
            <a:picLocks noChangeAspect="1"/>
          </p:cNvPicPr>
          <p:nvPr/>
        </p:nvPicPr>
        <p:blipFill>
          <a:blip r:embed="rId2" cstate="print"/>
          <a:stretch>
            <a:fillRect/>
          </a:stretch>
        </p:blipFill>
        <p:spPr>
          <a:xfrm>
            <a:off x="6590776" y="4059311"/>
            <a:ext cx="2848672" cy="1983286"/>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41041" name="Group 81"/>
          <p:cNvGraphicFramePr>
            <a:graphicFrameLocks noGrp="1"/>
          </p:cNvGraphicFramePr>
          <p:nvPr/>
        </p:nvGraphicFramePr>
        <p:xfrm>
          <a:off x="2609850" y="323850"/>
          <a:ext cx="6686550" cy="2447925"/>
        </p:xfrm>
        <a:graphic>
          <a:graphicData uri="http://schemas.openxmlformats.org/drawingml/2006/table">
            <a:tbl>
              <a:tblPr/>
              <a:tblGrid>
                <a:gridCol w="2085975"/>
                <a:gridCol w="1485900"/>
                <a:gridCol w="1571625"/>
                <a:gridCol w="1543050"/>
              </a:tblGrid>
              <a:tr h="771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Пенсионное обеспечение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Социальное обеспечение населения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211,9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203,2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218,0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703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социальной политики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9,1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15,7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4" name="Заголовок 1"/>
          <p:cNvSpPr txBox="1">
            <a:spLocks/>
          </p:cNvSpPr>
          <p:nvPr/>
        </p:nvSpPr>
        <p:spPr bwMode="auto">
          <a:xfrm rot="5400000">
            <a:off x="6257925" y="3209925"/>
            <a:ext cx="6858000" cy="4381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на 2017г.</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8" name="Рисунок 7" descr="soc-zash.jpg"/>
          <p:cNvPicPr>
            <a:picLocks noChangeAspect="1"/>
          </p:cNvPicPr>
          <p:nvPr/>
        </p:nvPicPr>
        <p:blipFill>
          <a:blip r:embed="rId3" cstate="print"/>
          <a:stretch>
            <a:fillRect/>
          </a:stretch>
        </p:blipFill>
        <p:spPr>
          <a:xfrm>
            <a:off x="516" y="480"/>
            <a:ext cx="2607683" cy="1953787"/>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41042" name="Group 82"/>
          <p:cNvGraphicFramePr>
            <a:graphicFrameLocks noGrp="1"/>
          </p:cNvGraphicFramePr>
          <p:nvPr/>
        </p:nvGraphicFramePr>
        <p:xfrm>
          <a:off x="0" y="3076575"/>
          <a:ext cx="6624638" cy="4292600"/>
        </p:xfrm>
        <a:graphic>
          <a:graphicData uri="http://schemas.openxmlformats.org/drawingml/2006/table">
            <a:tbl>
              <a:tblPr/>
              <a:tblGrid>
                <a:gridCol w="3482975"/>
                <a:gridCol w="1158875"/>
                <a:gridCol w="1130300"/>
                <a:gridCol w="852488"/>
              </a:tblGrid>
              <a:tr h="692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Функционирование высшего должностного лица муниципального образования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73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Функционирование представительных органов муниципальных образований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Функционирование местных администраций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80,3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78,3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78,6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Обеспечение деятельности финансовых органов и органов финансового надзора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10,9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682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Обеспечение проведения выборов и референдумов</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3366"/>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3366"/>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682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Резервные фонды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8,4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общегосударственные вопросы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23,6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25,5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
        <p:nvSpPr>
          <p:cNvPr id="41038" name="Rectangle 76"/>
          <p:cNvSpPr>
            <a:spLocks noChangeArrowheads="1"/>
          </p:cNvSpPr>
          <p:nvPr/>
        </p:nvSpPr>
        <p:spPr bwMode="auto">
          <a:xfrm>
            <a:off x="2676525" y="0"/>
            <a:ext cx="6702425" cy="366713"/>
          </a:xfrm>
          <a:prstGeom prst="rect">
            <a:avLst/>
          </a:prstGeom>
          <a:noFill/>
          <a:ln w="9525">
            <a:noFill/>
            <a:miter lim="800000"/>
            <a:headEnd/>
            <a:tailEnd/>
          </a:ln>
        </p:spPr>
        <p:txBody>
          <a:bodyPr wrap="none" anchor="ctr">
            <a:spAutoFit/>
          </a:bodyPr>
          <a:lstStyle/>
          <a:p>
            <a:r>
              <a:rPr lang="ru-RU" b="1">
                <a:solidFill>
                  <a:srgbClr val="000000"/>
                </a:solidFill>
              </a:rPr>
              <a:t>249,1 млн.руб. на финансирование  социальной политики</a:t>
            </a:r>
          </a:p>
        </p:txBody>
      </p:sp>
      <p:sp>
        <p:nvSpPr>
          <p:cNvPr id="41039" name="Rectangle 77"/>
          <p:cNvSpPr>
            <a:spLocks noChangeArrowheads="1"/>
          </p:cNvSpPr>
          <p:nvPr/>
        </p:nvSpPr>
        <p:spPr bwMode="auto">
          <a:xfrm>
            <a:off x="431800" y="2732088"/>
            <a:ext cx="5832475" cy="366712"/>
          </a:xfrm>
          <a:prstGeom prst="rect">
            <a:avLst/>
          </a:prstGeom>
          <a:noFill/>
          <a:ln w="9525">
            <a:noFill/>
            <a:miter lim="800000"/>
            <a:headEnd/>
            <a:tailEnd/>
          </a:ln>
        </p:spPr>
        <p:txBody>
          <a:bodyPr wrap="none" anchor="ctr">
            <a:spAutoFit/>
          </a:bodyPr>
          <a:lstStyle/>
          <a:p>
            <a:r>
              <a:rPr lang="en-US" b="1">
                <a:solidFill>
                  <a:srgbClr val="000000"/>
                </a:solidFill>
              </a:rPr>
              <a:t>137</a:t>
            </a:r>
            <a:r>
              <a:rPr lang="ru-RU" b="1">
                <a:solidFill>
                  <a:srgbClr val="000000"/>
                </a:solidFill>
              </a:rPr>
              <a:t>,</a:t>
            </a:r>
            <a:r>
              <a:rPr lang="en-US" b="1">
                <a:solidFill>
                  <a:srgbClr val="000000"/>
                </a:solidFill>
              </a:rPr>
              <a:t>1</a:t>
            </a:r>
            <a:r>
              <a:rPr lang="ru-RU" b="1">
                <a:solidFill>
                  <a:srgbClr val="000000"/>
                </a:solidFill>
              </a:rPr>
              <a:t> млн.руб. на общегосударственные расходы</a:t>
            </a:r>
            <a:r>
              <a:rPr lang="en-US" b="1"/>
              <a:t> </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43" name="Group 59"/>
          <p:cNvGraphicFramePr>
            <a:graphicFrameLocks noGrp="1"/>
          </p:cNvGraphicFramePr>
          <p:nvPr/>
        </p:nvGraphicFramePr>
        <p:xfrm>
          <a:off x="3224213" y="866775"/>
          <a:ext cx="6681787" cy="2527300"/>
        </p:xfrm>
        <a:graphic>
          <a:graphicData uri="http://schemas.openxmlformats.org/drawingml/2006/table">
            <a:tbl>
              <a:tblPr/>
              <a:tblGrid>
                <a:gridCol w="3365500"/>
                <a:gridCol w="1128712"/>
                <a:gridCol w="1128713"/>
                <a:gridCol w="1058862"/>
              </a:tblGrid>
              <a:tr h="82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Жилищное хозяйство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264,6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149,8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43,1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96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Коммунальное хозяйство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102,2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100,9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177,9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Благоустройство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37,6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39,4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жилищно-коммунального хозяйства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pic>
        <p:nvPicPr>
          <p:cNvPr id="42017" name="Рисунок 7" descr="inner13530661.jpg"/>
          <p:cNvPicPr>
            <a:picLocks noChangeAspect="1"/>
          </p:cNvPicPr>
          <p:nvPr/>
        </p:nvPicPr>
        <p:blipFill>
          <a:blip r:embed="rId2"/>
          <a:srcRect/>
          <a:stretch>
            <a:fillRect/>
          </a:stretch>
        </p:blipFill>
        <p:spPr bwMode="auto">
          <a:xfrm>
            <a:off x="552450" y="138113"/>
            <a:ext cx="2692400" cy="1881187"/>
          </a:xfrm>
          <a:prstGeom prst="rect">
            <a:avLst/>
          </a:prstGeom>
          <a:noFill/>
          <a:ln w="9525">
            <a:noFill/>
            <a:miter lim="800000"/>
            <a:headEnd/>
            <a:tailEnd/>
          </a:ln>
        </p:spPr>
      </p:pic>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финансирования)на 2017 год </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42019" name="Рисунок 10" descr="59303Big.jpg"/>
          <p:cNvPicPr>
            <a:picLocks noChangeAspect="1"/>
          </p:cNvPicPr>
          <p:nvPr/>
        </p:nvPicPr>
        <p:blipFill>
          <a:blip r:embed="rId3"/>
          <a:srcRect/>
          <a:stretch>
            <a:fillRect/>
          </a:stretch>
        </p:blipFill>
        <p:spPr bwMode="auto">
          <a:xfrm>
            <a:off x="6791325" y="4010025"/>
            <a:ext cx="2951163" cy="1962150"/>
          </a:xfrm>
          <a:prstGeom prst="rect">
            <a:avLst/>
          </a:prstGeom>
          <a:noFill/>
          <a:ln w="9525">
            <a:noFill/>
            <a:miter lim="800000"/>
            <a:headEnd/>
            <a:tailEnd/>
          </a:ln>
        </p:spPr>
      </p:pic>
      <p:graphicFrame>
        <p:nvGraphicFramePr>
          <p:cNvPr id="42041" name="Group 57"/>
          <p:cNvGraphicFramePr>
            <a:graphicFrameLocks noGrp="1"/>
          </p:cNvGraphicFramePr>
          <p:nvPr/>
        </p:nvGraphicFramePr>
        <p:xfrm>
          <a:off x="619125" y="5283200"/>
          <a:ext cx="6143625" cy="1189038"/>
        </p:xfrm>
        <a:graphic>
          <a:graphicData uri="http://schemas.openxmlformats.org/drawingml/2006/table">
            <a:tbl>
              <a:tblPr/>
              <a:tblGrid>
                <a:gridCol w="2565400"/>
                <a:gridCol w="1566863"/>
                <a:gridCol w="1144587"/>
                <a:gridCol w="866775"/>
              </a:tblGrid>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6</a:t>
                      </a: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 год</a:t>
                      </a:r>
                      <a:r>
                        <a:rPr kumimoji="0" lang="en-US" sz="14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ru-RU"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17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Массовый спорт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192,7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192,6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83,0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42037" name="Rectangle 56"/>
          <p:cNvSpPr>
            <a:spLocks noChangeArrowheads="1"/>
          </p:cNvSpPr>
          <p:nvPr/>
        </p:nvSpPr>
        <p:spPr bwMode="auto">
          <a:xfrm>
            <a:off x="3398838" y="180975"/>
            <a:ext cx="6156325" cy="366713"/>
          </a:xfrm>
          <a:prstGeom prst="rect">
            <a:avLst/>
          </a:prstGeom>
          <a:noFill/>
          <a:ln w="9525">
            <a:noFill/>
            <a:miter lim="800000"/>
            <a:headEnd/>
            <a:tailEnd/>
          </a:ln>
        </p:spPr>
        <p:txBody>
          <a:bodyPr wrap="none" anchor="ctr">
            <a:spAutoFit/>
          </a:bodyPr>
          <a:lstStyle/>
          <a:p>
            <a:r>
              <a:rPr lang="ru-RU" b="1">
                <a:solidFill>
                  <a:srgbClr val="000000"/>
                </a:solidFill>
              </a:rPr>
              <a:t>264,5 млн.руб. на жилищно-коммунальное хозяйство</a:t>
            </a:r>
          </a:p>
        </p:txBody>
      </p:sp>
      <p:sp>
        <p:nvSpPr>
          <p:cNvPr id="42038" name="Rectangle 59"/>
          <p:cNvSpPr>
            <a:spLocks noChangeArrowheads="1"/>
          </p:cNvSpPr>
          <p:nvPr/>
        </p:nvSpPr>
        <p:spPr bwMode="auto">
          <a:xfrm>
            <a:off x="1204913" y="4256088"/>
            <a:ext cx="5419725" cy="366712"/>
          </a:xfrm>
          <a:prstGeom prst="rect">
            <a:avLst/>
          </a:prstGeom>
          <a:noFill/>
          <a:ln w="9525">
            <a:noFill/>
            <a:miter lim="800000"/>
            <a:headEnd/>
            <a:tailEnd/>
          </a:ln>
        </p:spPr>
        <p:txBody>
          <a:bodyPr wrap="none" anchor="ctr">
            <a:spAutoFit/>
          </a:bodyPr>
          <a:lstStyle/>
          <a:p>
            <a:r>
              <a:rPr lang="ru-RU" b="1">
                <a:solidFill>
                  <a:srgbClr val="000000"/>
                </a:solidFill>
              </a:rPr>
              <a:t>83,0 млн.руб. на физическую культуру и спорт</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73" name="Group 65"/>
          <p:cNvGraphicFramePr>
            <a:graphicFrameLocks noGrp="1"/>
          </p:cNvGraphicFramePr>
          <p:nvPr/>
        </p:nvGraphicFramePr>
        <p:xfrm>
          <a:off x="3295650" y="606425"/>
          <a:ext cx="6181725" cy="1331913"/>
        </p:xfrm>
        <a:graphic>
          <a:graphicData uri="http://schemas.openxmlformats.org/drawingml/2006/table">
            <a:tbl>
              <a:tblPr/>
              <a:tblGrid>
                <a:gridCol w="2047875"/>
                <a:gridCol w="1533525"/>
                <a:gridCol w="1114425"/>
                <a:gridCol w="1485900"/>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239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Культура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119,1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119,1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137,6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5" name="Заголовок 1"/>
          <p:cNvSpPr txBox="1">
            <a:spLocks/>
          </p:cNvSpPr>
          <p:nvPr/>
        </p:nvSpPr>
        <p:spPr bwMode="auto">
          <a:xfrm rot="5400000">
            <a:off x="6195219" y="3147219"/>
            <a:ext cx="6858000" cy="5635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r>
              <a:rPr lang="ru-RU" sz="2000" b="1">
                <a:solidFill>
                  <a:schemeClr val="tx1"/>
                </a:solidFill>
                <a:effectLst>
                  <a:outerShdw blurRad="38100" dist="38100" dir="2700000" algn="tl">
                    <a:srgbClr val="000000"/>
                  </a:outerShdw>
                </a:effectLst>
                <a:latin typeface="Times New Roman" pitchFamily="18" charset="0"/>
                <a:cs typeface="Times New Roman" pitchFamily="18" charset="0"/>
              </a:rPr>
              <a:t>на 2017год</a:t>
            </a:r>
          </a:p>
        </p:txBody>
      </p:sp>
      <p:graphicFrame>
        <p:nvGraphicFramePr>
          <p:cNvPr id="43086" name="Group 78"/>
          <p:cNvGraphicFramePr>
            <a:graphicFrameLocks noGrp="1"/>
          </p:cNvGraphicFramePr>
          <p:nvPr/>
        </p:nvGraphicFramePr>
        <p:xfrm>
          <a:off x="0" y="2438400"/>
          <a:ext cx="6334125" cy="1931988"/>
        </p:xfrm>
        <a:graphic>
          <a:graphicData uri="http://schemas.openxmlformats.org/drawingml/2006/table">
            <a:tbl>
              <a:tblPr/>
              <a:tblGrid>
                <a:gridCol w="3190875"/>
                <a:gridCol w="1069975"/>
                <a:gridCol w="1158875"/>
                <a:gridCol w="914400"/>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Периодическая печать и издательства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1,9</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58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средств массовой информации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graphicFrame>
        <p:nvGraphicFramePr>
          <p:cNvPr id="43089" name="Group 81"/>
          <p:cNvGraphicFramePr>
            <a:graphicFrameLocks noGrp="1"/>
          </p:cNvGraphicFramePr>
          <p:nvPr/>
        </p:nvGraphicFramePr>
        <p:xfrm>
          <a:off x="3219450" y="5197475"/>
          <a:ext cx="6134100" cy="1668463"/>
        </p:xfrm>
        <a:graphic>
          <a:graphicData uri="http://schemas.openxmlformats.org/drawingml/2006/table">
            <a:tbl>
              <a:tblPr/>
              <a:tblGrid>
                <a:gridCol w="3090863"/>
                <a:gridCol w="1035050"/>
                <a:gridCol w="1131887"/>
                <a:gridCol w="876300"/>
              </a:tblGrid>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Обслуживание государственного внутреннего и муниципального долга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22,6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14,4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pic>
        <p:nvPicPr>
          <p:cNvPr id="12" name="Рисунок 11" descr="2015-05-15_11-50-33.jpg"/>
          <p:cNvPicPr>
            <a:picLocks noChangeAspect="1"/>
          </p:cNvPicPr>
          <p:nvPr/>
        </p:nvPicPr>
        <p:blipFill>
          <a:blip r:embed="rId2" cstate="print"/>
          <a:stretch>
            <a:fillRect/>
          </a:stretch>
        </p:blipFill>
        <p:spPr>
          <a:xfrm>
            <a:off x="319" y="494"/>
            <a:ext cx="3184823" cy="1862013"/>
          </a:xfrm>
          <a:prstGeom prst="rect">
            <a:avLst/>
          </a:prstGeom>
          <a:effectLst>
            <a:glow rad="101600">
              <a:schemeClr val="accent2">
                <a:satMod val="175000"/>
                <a:alpha val="40000"/>
              </a:schemeClr>
            </a:glow>
            <a:innerShdw blurRad="63500" dist="50800" dir="13500000">
              <a:prstClr val="black">
                <a:alpha val="50000"/>
              </a:prstClr>
            </a:innerShdw>
          </a:effectLst>
          <a:scene3d>
            <a:camera prst="orthographicFront"/>
            <a:lightRig rig="threePt" dir="t"/>
          </a:scene3d>
          <a:sp3d>
            <a:bevelT/>
          </a:sp3d>
        </p:spPr>
      </p:pic>
      <p:pic>
        <p:nvPicPr>
          <p:cNvPr id="13" name="Рисунок 12" descr="343.gif"/>
          <p:cNvPicPr>
            <a:picLocks noChangeAspect="1"/>
          </p:cNvPicPr>
          <p:nvPr/>
        </p:nvPicPr>
        <p:blipFill>
          <a:blip r:embed="rId3" cstate="print"/>
          <a:stretch>
            <a:fillRect/>
          </a:stretch>
        </p:blipFill>
        <p:spPr>
          <a:xfrm>
            <a:off x="6467515" y="2494586"/>
            <a:ext cx="2915132" cy="2058123"/>
          </a:xfrm>
          <a:prstGeom prst="rect">
            <a:avLst/>
          </a:prstGeom>
          <a:scene3d>
            <a:camera prst="orthographicFront"/>
            <a:lightRig rig="threePt" dir="t"/>
          </a:scene3d>
          <a:sp3d>
            <a:bevelT/>
          </a:sp3d>
        </p:spPr>
      </p:pic>
      <p:pic>
        <p:nvPicPr>
          <p:cNvPr id="14" name="Рисунок 13" descr="615477550.jpg"/>
          <p:cNvPicPr>
            <a:picLocks noChangeAspect="1"/>
          </p:cNvPicPr>
          <p:nvPr/>
        </p:nvPicPr>
        <p:blipFill>
          <a:blip r:embed="rId4" cstate="print"/>
          <a:stretch>
            <a:fillRect/>
          </a:stretch>
        </p:blipFill>
        <p:spPr>
          <a:xfrm>
            <a:off x="-514" y="4902265"/>
            <a:ext cx="3150473" cy="1793452"/>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
        <p:nvSpPr>
          <p:cNvPr id="43069" name="Rectangle 65"/>
          <p:cNvSpPr>
            <a:spLocks noChangeArrowheads="1"/>
          </p:cNvSpPr>
          <p:nvPr/>
        </p:nvSpPr>
        <p:spPr bwMode="auto">
          <a:xfrm>
            <a:off x="3340100" y="150813"/>
            <a:ext cx="5226050" cy="366712"/>
          </a:xfrm>
          <a:prstGeom prst="rect">
            <a:avLst/>
          </a:prstGeom>
          <a:noFill/>
          <a:ln w="9525">
            <a:noFill/>
            <a:miter lim="800000"/>
            <a:headEnd/>
            <a:tailEnd/>
          </a:ln>
        </p:spPr>
        <p:txBody>
          <a:bodyPr wrap="none" anchor="ctr">
            <a:spAutoFit/>
          </a:bodyPr>
          <a:lstStyle/>
          <a:p>
            <a:r>
              <a:rPr lang="en-US" b="1">
                <a:solidFill>
                  <a:srgbClr val="000000"/>
                </a:solidFill>
              </a:rPr>
              <a:t>137</a:t>
            </a:r>
            <a:r>
              <a:rPr lang="ru-RU" b="1">
                <a:solidFill>
                  <a:srgbClr val="000000"/>
                </a:solidFill>
              </a:rPr>
              <a:t>,</a:t>
            </a:r>
            <a:r>
              <a:rPr lang="en-US" b="1">
                <a:solidFill>
                  <a:srgbClr val="000000"/>
                </a:solidFill>
              </a:rPr>
              <a:t>6</a:t>
            </a:r>
            <a:r>
              <a:rPr lang="ru-RU" b="1">
                <a:solidFill>
                  <a:srgbClr val="000000"/>
                </a:solidFill>
              </a:rPr>
              <a:t> млн.руб. на культуру, кинематографию</a:t>
            </a:r>
          </a:p>
        </p:txBody>
      </p:sp>
      <p:sp>
        <p:nvSpPr>
          <p:cNvPr id="43070" name="Rectangle 76"/>
          <p:cNvSpPr>
            <a:spLocks noChangeArrowheads="1"/>
          </p:cNvSpPr>
          <p:nvPr/>
        </p:nvSpPr>
        <p:spPr bwMode="auto">
          <a:xfrm>
            <a:off x="336550" y="2046288"/>
            <a:ext cx="5691188" cy="366712"/>
          </a:xfrm>
          <a:prstGeom prst="rect">
            <a:avLst/>
          </a:prstGeom>
          <a:noFill/>
          <a:ln w="9525">
            <a:noFill/>
            <a:miter lim="800000"/>
            <a:headEnd/>
            <a:tailEnd/>
          </a:ln>
        </p:spPr>
        <p:txBody>
          <a:bodyPr wrap="none" anchor="ctr">
            <a:spAutoFit/>
          </a:bodyPr>
          <a:lstStyle/>
          <a:p>
            <a:r>
              <a:rPr lang="ru-RU" b="1">
                <a:solidFill>
                  <a:srgbClr val="000000"/>
                </a:solidFill>
              </a:rPr>
              <a:t>2,4 млн. руб. на средства массовой информации</a:t>
            </a:r>
          </a:p>
        </p:txBody>
      </p:sp>
      <p:sp>
        <p:nvSpPr>
          <p:cNvPr id="43071" name="Rectangle 79"/>
          <p:cNvSpPr>
            <a:spLocks noChangeArrowheads="1"/>
          </p:cNvSpPr>
          <p:nvPr/>
        </p:nvSpPr>
        <p:spPr bwMode="auto">
          <a:xfrm>
            <a:off x="3146425" y="4481513"/>
            <a:ext cx="6188075" cy="641350"/>
          </a:xfrm>
          <a:prstGeom prst="rect">
            <a:avLst/>
          </a:prstGeom>
          <a:noFill/>
          <a:ln w="9525">
            <a:noFill/>
            <a:miter lim="800000"/>
            <a:headEnd/>
            <a:tailEnd/>
          </a:ln>
        </p:spPr>
        <p:txBody>
          <a:bodyPr anchor="ctr">
            <a:spAutoFit/>
          </a:bodyPr>
          <a:lstStyle/>
          <a:p>
            <a:r>
              <a:rPr lang="ru-RU" b="1">
                <a:solidFill>
                  <a:srgbClr val="000000"/>
                </a:solidFill>
              </a:rPr>
              <a:t>14,4 млн.руб. на обслуживание государственного и муниципального долга</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sz="quarter" idx="1"/>
          </p:nvPr>
        </p:nvSpPr>
        <p:spPr>
          <a:xfrm>
            <a:off x="0" y="195263"/>
            <a:ext cx="9204325" cy="6662737"/>
          </a:xfrm>
        </p:spPr>
        <p:txBody>
          <a:bodyPr lIns="54000" rIns="54000">
            <a:normAutofit fontScale="85000" lnSpcReduction="20000"/>
          </a:bodyPr>
          <a:lstStyle/>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Бюджет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Доходы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поступающие  в  бюджет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Расходы  бюджета  </a:t>
            </a:r>
            <a:r>
              <a:rPr lang="ru-RU" sz="1500" b="1" dirty="0" smtClean="0">
                <a:solidFill>
                  <a:srgbClr val="000000"/>
                </a:solidFill>
                <a:effectLst/>
                <a:latin typeface="Times New Roman" pitchFamily="18" charset="0"/>
                <a:cs typeface="Times New Roman" pitchFamily="18" charset="0"/>
              </a:rPr>
              <a:t>–  выплачиваемые  из  бюджета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Дефицит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расходов  бюджета над его доходами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Профицит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доходов бюджета над его расходами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Государственный (муниципальный) долг - </a:t>
            </a:r>
            <a:r>
              <a:rPr lang="ru-RU" sz="1500" b="1" dirty="0" smtClean="0">
                <a:solidFill>
                  <a:srgbClr val="000000"/>
                </a:solidFill>
                <a:effectLst/>
                <a:latin typeface="Times New Roman" pitchFamily="18" charset="0"/>
                <a:cs typeface="Times New Roman" pitchFamily="18" charset="0"/>
              </a:rPr>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 </a:t>
            </a:r>
            <a:r>
              <a:rPr lang="ru-RU" sz="1600" b="1" dirty="0" smtClean="0">
                <a:solidFill>
                  <a:srgbClr val="000000"/>
                </a:solidFill>
                <a:effectLst/>
                <a:latin typeface="Times New Roman" pitchFamily="18" charset="0"/>
                <a:cs typeface="Times New Roman" pitchFamily="18" charset="0"/>
              </a:rPr>
              <a:t>Межбюджетные  трансферты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денежные  средства,  направляемые  из  одного уровня бюджетной системы в другой:</a:t>
            </a:r>
          </a:p>
          <a:p>
            <a:pPr algn="just">
              <a:lnSpc>
                <a:spcPct val="160000"/>
              </a:lnSpc>
              <a:defRPr/>
            </a:pPr>
            <a:r>
              <a:rPr lang="ru-RU" sz="1700" b="1" dirty="0" smtClean="0">
                <a:solidFill>
                  <a:srgbClr val="000000"/>
                </a:solidFill>
                <a:effectLst/>
                <a:latin typeface="Times New Roman" pitchFamily="18" charset="0"/>
                <a:cs typeface="Times New Roman" pitchFamily="18" charset="0"/>
              </a:rPr>
              <a:t>          Дотации </a:t>
            </a:r>
            <a:r>
              <a:rPr lang="ru-RU" sz="16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Субвенции </a:t>
            </a:r>
            <a:r>
              <a:rPr lang="ru-RU" sz="1400" b="1" dirty="0" smtClean="0">
                <a:solidFill>
                  <a:srgbClr val="000000"/>
                </a:solidFill>
                <a:effectLst/>
                <a:latin typeface="Times New Roman" pitchFamily="18" charset="0"/>
                <a:cs typeface="Times New Roman" pitchFamily="18" charset="0"/>
              </a:rPr>
              <a:t> –  </a:t>
            </a:r>
            <a:r>
              <a:rPr lang="ru-RU" sz="1400" dirty="0" smtClean="0"/>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sz="1400" b="1" dirty="0" smtClean="0">
              <a:solidFill>
                <a:srgbClr val="000000"/>
              </a:solidFill>
              <a:effectLst/>
              <a:latin typeface="Times New Roman" pitchFamily="18" charset="0"/>
              <a:cs typeface="Times New Roman" pitchFamily="18" charset="0"/>
            </a:endParaRP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Субсидии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Муниципальная  программа</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Серовского городского округа.</a:t>
            </a:r>
          </a:p>
        </p:txBody>
      </p:sp>
      <p:sp>
        <p:nvSpPr>
          <p:cNvPr id="5" name="Прямоугольник 4"/>
          <p:cNvSpPr/>
          <p:nvPr/>
        </p:nvSpPr>
        <p:spPr>
          <a:xfrm rot="5400000">
            <a:off x="2449959" y="3290726"/>
            <a:ext cx="14308667" cy="2770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Основные понятия</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grpId="0" nodeType="after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calcmode="lin" valueType="num">
                                      <p:cBhvr additive="base">
                                        <p:cTn id="22" dur="5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4" fill="hold" grpId="0" nodeType="after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7" presetClass="entr" presetSubtype="4" fill="hold" grpId="0" nodeType="after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 calcmode="lin" valueType="num">
                                      <p:cBhvr additive="base">
                                        <p:cTn id="32" dur="5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0"/>
                            </p:stCondLst>
                            <p:childTnLst>
                              <p:par>
                                <p:cTn id="35" presetID="7" presetClass="entr" presetSubtype="4" fill="hold" grpId="0" nodeType="after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5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0"/>
                            </p:stCondLst>
                            <p:childTnLst>
                              <p:par>
                                <p:cTn id="40" presetID="7" presetClass="entr" presetSubtype="4" fill="hold" grpId="0" nodeType="after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 calcmode="lin" valueType="num">
                                      <p:cBhvr additive="base">
                                        <p:cTn id="42" dur="5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0"/>
                            </p:stCondLst>
                            <p:childTnLst>
                              <p:par>
                                <p:cTn id="45" presetID="7" presetClass="entr" presetSubtype="4" fill="hold" grpId="0" nodeType="after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 calcmode="lin" valueType="num">
                                      <p:cBhvr additive="base">
                                        <p:cTn id="47" dur="5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0"/>
                            </p:stCondLst>
                            <p:childTnLst>
                              <p:par>
                                <p:cTn id="50" presetID="7" presetClass="entr" presetSubtype="4" fill="hold" grpId="0" nodeType="after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 calcmode="lin" valueType="num">
                                      <p:cBhvr additive="base">
                                        <p:cTn id="52" dur="5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0"/>
                            </p:stCondLst>
                            <p:childTnLst>
                              <p:par>
                                <p:cTn id="55" presetID="7" presetClass="entr" presetSubtype="4" fill="hold" grpId="0" nodeType="after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 calcmode="lin" valueType="num">
                                      <p:cBhvr additive="base">
                                        <p:cTn id="57" dur="5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3127375" y="3127375"/>
            <a:ext cx="6858000" cy="6032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финансирования)на 2017 год </a:t>
            </a: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44083" name="Group 51"/>
          <p:cNvGraphicFramePr>
            <a:graphicFrameLocks noGrp="1"/>
          </p:cNvGraphicFramePr>
          <p:nvPr/>
        </p:nvGraphicFramePr>
        <p:xfrm>
          <a:off x="3205163" y="892175"/>
          <a:ext cx="6700837" cy="2974975"/>
        </p:xfrm>
        <a:graphic>
          <a:graphicData uri="http://schemas.openxmlformats.org/drawingml/2006/table">
            <a:tbl>
              <a:tblPr/>
              <a:tblGrid>
                <a:gridCol w="3376612"/>
                <a:gridCol w="1130300"/>
                <a:gridCol w="1131888"/>
                <a:gridCol w="1062037"/>
              </a:tblGrid>
              <a:tr h="830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23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34,4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32,8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87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Обеспечение пожарной безопасности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5,4</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5,2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1,3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graphicFrame>
        <p:nvGraphicFramePr>
          <p:cNvPr id="44084" name="Group 52"/>
          <p:cNvGraphicFramePr>
            <a:graphicFrameLocks noGrp="1"/>
          </p:cNvGraphicFramePr>
          <p:nvPr/>
        </p:nvGraphicFramePr>
        <p:xfrm>
          <a:off x="717550" y="4687888"/>
          <a:ext cx="6024563" cy="1544637"/>
        </p:xfrm>
        <a:graphic>
          <a:graphicData uri="http://schemas.openxmlformats.org/drawingml/2006/table">
            <a:tbl>
              <a:tblPr/>
              <a:tblGrid>
                <a:gridCol w="3033713"/>
                <a:gridCol w="1017587"/>
                <a:gridCol w="1016000"/>
                <a:gridCol w="957263"/>
              </a:tblGrid>
              <a:tr h="830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Подраздел</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уточненный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2017 год </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Сбор, удаление отходов и очистка сточных вод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3366"/>
                          </a:solidFill>
                          <a:effectLst/>
                          <a:latin typeface="Times New Roman" pitchFamily="18" charset="0"/>
                          <a:cs typeface="Times New Roman" pitchFamily="18" charset="0"/>
                        </a:rPr>
                        <a:t>0,5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pic>
        <p:nvPicPr>
          <p:cNvPr id="44078" name="Рисунок 10" descr="2013-12-19_06-30-27-e1387434642567.jpg"/>
          <p:cNvPicPr>
            <a:picLocks noChangeAspect="1"/>
          </p:cNvPicPr>
          <p:nvPr/>
        </p:nvPicPr>
        <p:blipFill>
          <a:blip r:embed="rId2"/>
          <a:srcRect/>
          <a:stretch>
            <a:fillRect/>
          </a:stretch>
        </p:blipFill>
        <p:spPr bwMode="auto">
          <a:xfrm>
            <a:off x="620713" y="0"/>
            <a:ext cx="2609850" cy="2187575"/>
          </a:xfrm>
          <a:prstGeom prst="rect">
            <a:avLst/>
          </a:prstGeom>
          <a:noFill/>
          <a:ln w="9525">
            <a:noFill/>
            <a:miter lim="800000"/>
            <a:headEnd/>
            <a:tailEnd/>
          </a:ln>
        </p:spPr>
      </p:pic>
      <p:pic>
        <p:nvPicPr>
          <p:cNvPr id="44079" name="Рисунок 17" descr="ekolog.jpg"/>
          <p:cNvPicPr>
            <a:picLocks noChangeAspect="1"/>
          </p:cNvPicPr>
          <p:nvPr/>
        </p:nvPicPr>
        <p:blipFill>
          <a:blip r:embed="rId3"/>
          <a:srcRect/>
          <a:stretch>
            <a:fillRect/>
          </a:stretch>
        </p:blipFill>
        <p:spPr bwMode="auto">
          <a:xfrm>
            <a:off x="6845300" y="4210050"/>
            <a:ext cx="2916238" cy="2241550"/>
          </a:xfrm>
          <a:prstGeom prst="rect">
            <a:avLst/>
          </a:prstGeom>
          <a:noFill/>
          <a:ln w="9525">
            <a:noFill/>
            <a:miter lim="800000"/>
            <a:headEnd/>
            <a:tailEnd/>
          </a:ln>
        </p:spPr>
      </p:pic>
      <p:sp>
        <p:nvSpPr>
          <p:cNvPr id="44080" name="Rectangle 51"/>
          <p:cNvSpPr>
            <a:spLocks noChangeArrowheads="1"/>
          </p:cNvSpPr>
          <p:nvPr/>
        </p:nvSpPr>
        <p:spPr bwMode="auto">
          <a:xfrm>
            <a:off x="3317875" y="0"/>
            <a:ext cx="7281863" cy="641350"/>
          </a:xfrm>
          <a:prstGeom prst="rect">
            <a:avLst/>
          </a:prstGeom>
          <a:noFill/>
          <a:ln w="9525">
            <a:noFill/>
            <a:miter lim="800000"/>
            <a:headEnd/>
            <a:tailEnd/>
          </a:ln>
        </p:spPr>
        <p:txBody>
          <a:bodyPr anchor="ctr">
            <a:spAutoFit/>
          </a:bodyPr>
          <a:lstStyle/>
          <a:p>
            <a:r>
              <a:rPr lang="ru-RU" b="1">
                <a:solidFill>
                  <a:srgbClr val="000000"/>
                </a:solidFill>
              </a:rPr>
              <a:t>38,5 млн.руб. на национальную безопасность и правоохранительную деятельность</a:t>
            </a:r>
          </a:p>
        </p:txBody>
      </p:sp>
      <p:sp>
        <p:nvSpPr>
          <p:cNvPr id="44081" name="Rectangle 53"/>
          <p:cNvSpPr>
            <a:spLocks noChangeArrowheads="1"/>
          </p:cNvSpPr>
          <p:nvPr/>
        </p:nvSpPr>
        <p:spPr bwMode="auto">
          <a:xfrm>
            <a:off x="989013" y="4046538"/>
            <a:ext cx="4994275" cy="366712"/>
          </a:xfrm>
          <a:prstGeom prst="rect">
            <a:avLst/>
          </a:prstGeom>
          <a:noFill/>
          <a:ln w="9525">
            <a:noFill/>
            <a:miter lim="800000"/>
            <a:headEnd/>
            <a:tailEnd/>
          </a:ln>
        </p:spPr>
        <p:txBody>
          <a:bodyPr wrap="none" anchor="ctr">
            <a:spAutoFit/>
          </a:bodyPr>
          <a:lstStyle/>
          <a:p>
            <a:r>
              <a:rPr lang="ru-RU" b="1">
                <a:solidFill>
                  <a:srgbClr val="000000"/>
                </a:solidFill>
              </a:rPr>
              <a:t>0,5 млн.руб. на охрану окружающей среды</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a:spLocks noChangeArrowheads="1"/>
          </p:cNvSpPr>
          <p:nvPr/>
        </p:nvSpPr>
        <p:spPr bwMode="auto">
          <a:xfrm>
            <a:off x="0" y="-55563"/>
            <a:ext cx="9285288" cy="1368426"/>
          </a:xfrm>
          <a:prstGeom prst="rect">
            <a:avLst/>
          </a:prstGeom>
          <a:noFill/>
          <a:ln w="9525">
            <a:noFill/>
            <a:miter lim="800000"/>
            <a:headEnd/>
            <a:tailEnd/>
          </a:ln>
        </p:spPr>
        <p:txBody>
          <a:bodyPr anchor="ctr">
            <a:spAutoFit/>
          </a:bodyPr>
          <a:lstStyle/>
          <a:p>
            <a:pPr indent="457200" algn="just"/>
            <a:r>
              <a:rPr lang="ru-RU" sz="1400" b="1">
                <a:solidFill>
                  <a:srgbClr val="000000"/>
                </a:solidFill>
                <a:cs typeface="Times New Roman" pitchFamily="18" charset="0"/>
              </a:rPr>
              <a:t>В соответствии с принятыми в 2013 году изменениями в Бюджетный кодекс Российской Федерации, бюджет Серовского городского округа на 2017 год сформирован не только в функциональной, но и в программной структуре расходов, на основе утвержденных 15 муниципальных программ.</a:t>
            </a:r>
            <a:endParaRPr lang="ru-RU" sz="900" b="1">
              <a:solidFill>
                <a:srgbClr val="000000"/>
              </a:solidFill>
              <a:cs typeface="Times New Roman" pitchFamily="18" charset="0"/>
            </a:endParaRPr>
          </a:p>
          <a:p>
            <a:pPr indent="457200" algn="just" eaLnBrk="0" hangingPunct="0"/>
            <a:r>
              <a:rPr lang="ru-RU" sz="1400" b="1">
                <a:solidFill>
                  <a:srgbClr val="000000"/>
                </a:solidFill>
                <a:cs typeface="Times New Roman" pitchFamily="18" charset="0"/>
              </a:rPr>
              <a:t>В соответствии с Перечнем муниципальных программ, утвержденным постановлением администрации Серовского городского округа от </a:t>
            </a:r>
            <a:r>
              <a:rPr lang="ru-RU" sz="1400" b="1">
                <a:solidFill>
                  <a:srgbClr val="FF66FF"/>
                </a:solidFill>
                <a:cs typeface="Times New Roman" pitchFamily="18" charset="0"/>
              </a:rPr>
              <a:t>22.10.2015 № 1615</a:t>
            </a:r>
            <a:r>
              <a:rPr lang="ru-RU" sz="1400" b="1">
                <a:solidFill>
                  <a:srgbClr val="000000"/>
                </a:solidFill>
                <a:cs typeface="Times New Roman" pitchFamily="18" charset="0"/>
              </a:rPr>
              <a:t> (с внесенными изменениями и дополнениями), в решении Думы представлены расходы на реализацию следующих муниципальных программ:</a:t>
            </a:r>
            <a:endParaRPr lang="ru-RU" b="1">
              <a:solidFill>
                <a:srgbClr val="000000"/>
              </a:solidFill>
              <a:cs typeface="Times New Roman" pitchFamily="18" charset="0"/>
            </a:endParaRPr>
          </a:p>
        </p:txBody>
      </p:sp>
      <p:sp>
        <p:nvSpPr>
          <p:cNvPr id="14" name="Заголовок 1"/>
          <p:cNvSpPr txBox="1">
            <a:spLocks/>
          </p:cNvSpPr>
          <p:nvPr/>
        </p:nvSpPr>
        <p:spPr bwMode="auto">
          <a:xfrm rot="5400000">
            <a:off x="6185694" y="3137694"/>
            <a:ext cx="6858000" cy="58261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Муниципальные программы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45136" name="Group 80"/>
          <p:cNvGraphicFramePr>
            <a:graphicFrameLocks noGrp="1"/>
          </p:cNvGraphicFramePr>
          <p:nvPr/>
        </p:nvGraphicFramePr>
        <p:xfrm>
          <a:off x="0" y="1362075"/>
          <a:ext cx="9317038" cy="5621338"/>
        </p:xfrm>
        <a:graphic>
          <a:graphicData uri="http://schemas.openxmlformats.org/drawingml/2006/table">
            <a:tbl>
              <a:tblPr/>
              <a:tblGrid>
                <a:gridCol w="7839075"/>
                <a:gridCol w="957263"/>
                <a:gridCol w="520700"/>
              </a:tblGrid>
              <a:tr h="2714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Наименование муниципальных программ</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Бюджета СГО на 2017 год</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hMerge="1">
                  <a:txBody>
                    <a:bodyPr/>
                    <a:lstStyle/>
                    <a:p>
                      <a:endParaRPr lang="ru-RU"/>
                    </a:p>
                  </a:txBody>
                  <a:tcPr/>
                </a:tc>
              </a:tr>
              <a:tr h="44608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Сумма,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 Тыс.руб.</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Доля,%</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1.Обеспечение безопасности жизнедеятельности населения и территории Серовского городского округа</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38 471,5</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1,6</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2. Управление муниципальным имуществом Серовского городского округа</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32 347,2</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1,4</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 Развитие системы образования в Серовском городском округе</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1 388 228,5</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58,9</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4.Развитие культуры в Серовском городском округе</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197 641,8</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8,4</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5. Молодежь Серовского городского округа</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60 640,7</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2,6</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6. Развитие физической культуры и спорта в Серовском городском округе</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38 594,7</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1,6</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7.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на 2016-2020 годы</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121 029,2</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5,1</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8. Развитие транспорта, дорожного хозяйства, благоустройства и социально-бытового обслуживания населения на территории Серовского городского округа на 2016-2020 годы</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350 358,5</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14,9</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9.Реализация основных направлений в строительном комплексе на территории  Серовского городского округа на 2016-2020 годы</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FFFFFF"/>
                          </a:solidFill>
                          <a:effectLst/>
                          <a:latin typeface="Times New Roman" pitchFamily="18" charset="0"/>
                          <a:cs typeface="Times New Roman" pitchFamily="18" charset="0"/>
                        </a:rPr>
                        <a:t>84 549</a:t>
                      </a: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a:t>
                      </a:r>
                      <a:r>
                        <a:rPr kumimoji="0" lang="en-US" sz="1000" b="0" i="0" u="none" strike="noStrike" cap="none" normalizeH="0" baseline="0" smtClean="0">
                          <a:ln>
                            <a:noFill/>
                          </a:ln>
                          <a:solidFill>
                            <a:srgbClr val="FFFFFF"/>
                          </a:solidFill>
                          <a:effectLst/>
                          <a:latin typeface="Times New Roman" pitchFamily="18" charset="0"/>
                          <a:cs typeface="Times New Roman" pitchFamily="18" charset="0"/>
                        </a:rPr>
                        <a:t>0</a:t>
                      </a:r>
                      <a:endParaRPr kumimoji="0" lang="en-US"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3,6</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10.Развитие  малого и среднего предпринимательства в Серовском городском округе</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403,4</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11. Обеспечение работы муниципальных информационных систем</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5 458,0</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0,2</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12.Доведение до сведений  жителей Серовского городского округа официальной информации и сопутствующие мероприятия</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365,1</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13. Дополнительные меры социальной поддержки отдельных категорий граждан  Серовского городского округа</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20 209,7</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0,9</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14.Развитие муниципальной службы в Серовском городском округе</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20 320,7</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0,9</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15.О мерах по противодействию коррупции в Серовском городском округе</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277,5</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Итого:</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2 358 895,5</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FFFF"/>
                          </a:solidFill>
                          <a:effectLst/>
                          <a:latin typeface="Times New Roman" pitchFamily="18" charset="0"/>
                          <a:cs typeface="Times New Roman" pitchFamily="18" charset="0"/>
                        </a:rPr>
                        <a:t>100,0</a:t>
                      </a:r>
                      <a:endParaRPr kumimoji="0" lang="ru-RU" sz="1000" b="0" i="0" u="none" strike="noStrike" cap="none" normalizeH="0" baseline="0" smtClean="0">
                        <a:ln>
                          <a:noFill/>
                        </a:ln>
                        <a:solidFill>
                          <a:srgbClr val="FFFF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FF"/>
                    </a:solidFill>
                  </a:tcPr>
                </a:tc>
              </a:tr>
            </a:tbl>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21" descr="a34fe24b992cca5d1cf31a9a20010cdc_XL.jpg"/>
          <p:cNvPicPr>
            <a:picLocks noChangeAspect="1"/>
          </p:cNvPicPr>
          <p:nvPr/>
        </p:nvPicPr>
        <p:blipFill>
          <a:blip r:embed="rId2"/>
          <a:srcRect/>
          <a:stretch>
            <a:fillRect/>
          </a:stretch>
        </p:blipFill>
        <p:spPr bwMode="auto">
          <a:xfrm>
            <a:off x="4541838" y="0"/>
            <a:ext cx="2449512" cy="1504950"/>
          </a:xfrm>
          <a:prstGeom prst="rect">
            <a:avLst/>
          </a:prstGeom>
          <a:noFill/>
          <a:ln w="9525">
            <a:noFill/>
            <a:miter lim="800000"/>
            <a:headEnd/>
            <a:tailEnd/>
          </a:ln>
        </p:spPr>
      </p:pic>
      <p:pic>
        <p:nvPicPr>
          <p:cNvPr id="46082" name="Рисунок 18" descr="detskiy-sad.jpg"/>
          <p:cNvPicPr>
            <a:picLocks noChangeAspect="1"/>
          </p:cNvPicPr>
          <p:nvPr/>
        </p:nvPicPr>
        <p:blipFill>
          <a:blip r:embed="rId3"/>
          <a:srcRect/>
          <a:stretch>
            <a:fillRect/>
          </a:stretch>
        </p:blipFill>
        <p:spPr bwMode="auto">
          <a:xfrm>
            <a:off x="6991350" y="0"/>
            <a:ext cx="2914650" cy="1495425"/>
          </a:xfrm>
          <a:prstGeom prst="rect">
            <a:avLst/>
          </a:prstGeom>
          <a:noFill/>
          <a:ln w="9525">
            <a:noFill/>
            <a:miter lim="800000"/>
            <a:headEnd/>
            <a:tailEnd/>
          </a:ln>
        </p:spPr>
      </p:pic>
      <p:pic>
        <p:nvPicPr>
          <p:cNvPr id="46083" name="Рисунок 22" descr="4.jpg"/>
          <p:cNvPicPr>
            <a:picLocks noChangeAspect="1"/>
          </p:cNvPicPr>
          <p:nvPr/>
        </p:nvPicPr>
        <p:blipFill>
          <a:blip r:embed="rId4"/>
          <a:srcRect/>
          <a:stretch>
            <a:fillRect/>
          </a:stretch>
        </p:blipFill>
        <p:spPr bwMode="auto">
          <a:xfrm>
            <a:off x="2476500" y="0"/>
            <a:ext cx="2185988" cy="1485900"/>
          </a:xfrm>
          <a:prstGeom prst="rect">
            <a:avLst/>
          </a:prstGeom>
          <a:noFill/>
          <a:ln w="9525">
            <a:noFill/>
            <a:miter lim="800000"/>
            <a:headEnd/>
            <a:tailEnd/>
          </a:ln>
        </p:spPr>
      </p:pic>
      <p:sp>
        <p:nvSpPr>
          <p:cNvPr id="4" name="Заголовок 1"/>
          <p:cNvSpPr txBox="1">
            <a:spLocks/>
          </p:cNvSpPr>
          <p:nvPr/>
        </p:nvSpPr>
        <p:spPr bwMode="auto">
          <a:xfrm rot="16200000">
            <a:off x="-3209925" y="3209925"/>
            <a:ext cx="6858000" cy="4381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a:solidFill>
                  <a:srgbClr val="FFFFFF"/>
                </a:solidFill>
                <a:latin typeface="Times New Roman" pitchFamily="18" charset="0"/>
                <a:cs typeface="Times New Roman" pitchFamily="18" charset="0"/>
              </a:rPr>
              <a:t>Развитие системы образования</a:t>
            </a:r>
            <a:r>
              <a:rPr lang="en-US" sz="2000" b="1">
                <a:solidFill>
                  <a:srgbClr val="FFFFFF"/>
                </a:solidFill>
                <a:latin typeface="Times New Roman" pitchFamily="18" charset="0"/>
                <a:cs typeface="Times New Roman" pitchFamily="18" charset="0"/>
              </a:rPr>
              <a:t> </a:t>
            </a:r>
            <a:r>
              <a:rPr lang="ru-RU" sz="2000" b="1">
                <a:solidFill>
                  <a:srgbClr val="FFFFFF"/>
                </a:solidFill>
                <a:latin typeface="Times New Roman" pitchFamily="18" charset="0"/>
                <a:cs typeface="Times New Roman" pitchFamily="18" charset="0"/>
              </a:rPr>
              <a:t>в 2017г.</a:t>
            </a:r>
            <a:endParaRPr lang="ru-RU" sz="2000" b="1">
              <a:solidFill>
                <a:schemeClr val="tx1"/>
              </a:solidFill>
              <a:latin typeface="Times New Roman" pitchFamily="18" charset="0"/>
              <a:cs typeface="Times New Roman" pitchFamily="18" charset="0"/>
            </a:endParaRPr>
          </a:p>
        </p:txBody>
      </p:sp>
      <p:sp>
        <p:nvSpPr>
          <p:cNvPr id="46085" name="TextBox 10"/>
          <p:cNvSpPr txBox="1">
            <a:spLocks noChangeArrowheads="1"/>
          </p:cNvSpPr>
          <p:nvPr/>
        </p:nvSpPr>
        <p:spPr bwMode="auto">
          <a:xfrm>
            <a:off x="522288" y="2228850"/>
            <a:ext cx="9218612" cy="51752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pic>
        <p:nvPicPr>
          <p:cNvPr id="46086" name="Рисунок 14" descr="-_1_~1.JPG"/>
          <p:cNvPicPr>
            <a:picLocks noChangeAspect="1"/>
          </p:cNvPicPr>
          <p:nvPr/>
        </p:nvPicPr>
        <p:blipFill>
          <a:blip r:embed="rId5"/>
          <a:srcRect/>
          <a:stretch>
            <a:fillRect/>
          </a:stretch>
        </p:blipFill>
        <p:spPr bwMode="auto">
          <a:xfrm>
            <a:off x="485775" y="0"/>
            <a:ext cx="2087563" cy="1447800"/>
          </a:xfrm>
          <a:prstGeom prst="rect">
            <a:avLst/>
          </a:prstGeom>
          <a:noFill/>
          <a:ln w="9525">
            <a:noFill/>
            <a:miter lim="800000"/>
            <a:headEnd/>
            <a:tailEnd/>
          </a:ln>
        </p:spPr>
      </p:pic>
      <p:cxnSp>
        <p:nvCxnSpPr>
          <p:cNvPr id="13" name="Прямая соединительная линия 12"/>
          <p:cNvCxnSpPr/>
          <p:nvPr/>
        </p:nvCxnSpPr>
        <p:spPr>
          <a:xfrm>
            <a:off x="400050" y="8820150"/>
            <a:ext cx="6245225"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46088" name="Rectangle 13"/>
          <p:cNvSpPr>
            <a:spLocks noChangeArrowheads="1"/>
          </p:cNvSpPr>
          <p:nvPr/>
        </p:nvSpPr>
        <p:spPr bwMode="auto">
          <a:xfrm>
            <a:off x="488950" y="1674813"/>
            <a:ext cx="10682288" cy="366712"/>
          </a:xfrm>
          <a:prstGeom prst="rect">
            <a:avLst/>
          </a:prstGeom>
          <a:noFill/>
          <a:ln w="9525">
            <a:noFill/>
            <a:miter lim="800000"/>
            <a:headEnd/>
            <a:tailEnd/>
          </a:ln>
        </p:spPr>
        <p:txBody>
          <a:bodyPr anchor="ctr">
            <a:spAutoFit/>
          </a:bodyPr>
          <a:lstStyle/>
          <a:p>
            <a:pPr algn="ctr"/>
            <a:r>
              <a:rPr lang="ru-RU" b="1">
                <a:solidFill>
                  <a:srgbClr val="000000"/>
                </a:solidFill>
              </a:rPr>
              <a:t>Общий объем расходов бюджета – 1 388 228,5 тыс.рублей</a:t>
            </a:r>
          </a:p>
        </p:txBody>
      </p:sp>
      <p:sp>
        <p:nvSpPr>
          <p:cNvPr id="46089" name="Прямоугольник 11"/>
          <p:cNvSpPr>
            <a:spLocks noChangeArrowheads="1"/>
          </p:cNvSpPr>
          <p:nvPr/>
        </p:nvSpPr>
        <p:spPr bwMode="auto">
          <a:xfrm>
            <a:off x="596900" y="2806700"/>
            <a:ext cx="9309100" cy="8010525"/>
          </a:xfrm>
          <a:prstGeom prst="rect">
            <a:avLst/>
          </a:prstGeom>
          <a:noFill/>
          <a:ln w="9525">
            <a:noFill/>
            <a:miter lim="800000"/>
            <a:headEnd/>
            <a:tailEnd/>
          </a:ln>
        </p:spPr>
        <p:txBody>
          <a:bodyPr>
            <a:spAutoFit/>
          </a:bodyPr>
          <a:lstStyle/>
          <a:p>
            <a:pPr algn="just"/>
            <a:r>
              <a:rPr lang="ru-RU" sz="1400">
                <a:solidFill>
                  <a:srgbClr val="000000"/>
                </a:solidFill>
              </a:rPr>
              <a:t>595 431,4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дошкольного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 </a:t>
            </a:r>
          </a:p>
          <a:p>
            <a:pPr algn="just"/>
            <a:r>
              <a:rPr lang="ru-RU" sz="1400">
                <a:solidFill>
                  <a:srgbClr val="000000"/>
                </a:solidFill>
              </a:rPr>
              <a:t>612 672,4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общего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92 964,9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дополнительного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55</a:t>
            </a:r>
            <a:r>
              <a:rPr lang="ru-RU" sz="1400">
                <a:solidFill>
                  <a:srgbClr val="000000"/>
                </a:solidFill>
                <a:latin typeface="Arial" charset="0"/>
              </a:rPr>
              <a:t> </a:t>
            </a:r>
            <a:r>
              <a:rPr lang="ru-RU" sz="1400">
                <a:solidFill>
                  <a:srgbClr val="000000"/>
                </a:solidFill>
              </a:rPr>
              <a:t>292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Организация</a:t>
            </a:r>
            <a:r>
              <a:rPr lang="ru-RU" sz="1400">
                <a:solidFill>
                  <a:srgbClr val="000000"/>
                </a:solidFill>
              </a:rPr>
              <a:t> </a:t>
            </a:r>
            <a:r>
              <a:rPr lang="ru-RU" sz="1400">
                <a:solidFill>
                  <a:srgbClr val="000000"/>
                </a:solidFill>
                <a:latin typeface="Arial" charset="0"/>
              </a:rPr>
              <a:t>отдыха</a:t>
            </a:r>
            <a:r>
              <a:rPr lang="ru-RU" sz="1400">
                <a:solidFill>
                  <a:srgbClr val="000000"/>
                </a:solidFill>
              </a:rPr>
              <a:t> </a:t>
            </a:r>
            <a:r>
              <a:rPr lang="ru-RU" sz="1400">
                <a:solidFill>
                  <a:srgbClr val="000000"/>
                </a:solidFill>
                <a:latin typeface="Arial" charset="0"/>
              </a:rPr>
              <a:t>детей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молодежи</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19 007,5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Обеспечение</a:t>
            </a:r>
            <a:r>
              <a:rPr lang="ru-RU" sz="1400">
                <a:solidFill>
                  <a:srgbClr val="000000"/>
                </a:solidFill>
              </a:rPr>
              <a:t> </a:t>
            </a:r>
            <a:r>
              <a:rPr lang="ru-RU" sz="1400">
                <a:solidFill>
                  <a:srgbClr val="000000"/>
                </a:solidFill>
                <a:latin typeface="Arial" charset="0"/>
              </a:rPr>
              <a:t>реализации</a:t>
            </a:r>
            <a:r>
              <a:rPr lang="ru-RU" sz="1400">
                <a:solidFill>
                  <a:srgbClr val="000000"/>
                </a:solidFill>
              </a:rPr>
              <a:t> </a:t>
            </a:r>
            <a:r>
              <a:rPr lang="ru-RU" sz="1400">
                <a:solidFill>
                  <a:srgbClr val="000000"/>
                </a:solidFill>
                <a:latin typeface="Arial" charset="0"/>
              </a:rPr>
              <a:t>муниципальной</a:t>
            </a:r>
            <a:r>
              <a:rPr lang="ru-RU" sz="1400">
                <a:solidFill>
                  <a:srgbClr val="000000"/>
                </a:solidFill>
              </a:rPr>
              <a:t> </a:t>
            </a:r>
            <a:r>
              <a:rPr lang="ru-RU" sz="1400">
                <a:solidFill>
                  <a:srgbClr val="000000"/>
                </a:solidFill>
                <a:latin typeface="Arial" charset="0"/>
              </a:rPr>
              <a:t>программы</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r>
              <a:rPr lang="ru-RU" sz="1400">
                <a:solidFill>
                  <a:srgbClr val="000000"/>
                </a:solidFill>
              </a:rPr>
              <a:t>1 046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обеспечения</a:t>
            </a:r>
            <a:r>
              <a:rPr lang="ru-RU" sz="1400">
                <a:solidFill>
                  <a:srgbClr val="000000"/>
                </a:solidFill>
              </a:rPr>
              <a:t> </a:t>
            </a:r>
            <a:r>
              <a:rPr lang="ru-RU" sz="1400">
                <a:solidFill>
                  <a:srgbClr val="000000"/>
                </a:solidFill>
                <a:latin typeface="Arial" charset="0"/>
              </a:rPr>
              <a:t>качества</a:t>
            </a:r>
            <a:r>
              <a:rPr lang="ru-RU" sz="1400">
                <a:solidFill>
                  <a:srgbClr val="000000"/>
                </a:solidFill>
              </a:rPr>
              <a:t> </a:t>
            </a:r>
            <a:r>
              <a:rPr lang="ru-RU" sz="1400">
                <a:solidFill>
                  <a:srgbClr val="000000"/>
                </a:solidFill>
                <a:latin typeface="Arial" charset="0"/>
              </a:rPr>
              <a:t>общего</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a:t>
            </a:r>
          </a:p>
          <a:p>
            <a:pPr algn="just"/>
            <a:r>
              <a:rPr lang="ru-RU" sz="1400">
                <a:solidFill>
                  <a:srgbClr val="000000"/>
                </a:solidFill>
              </a:rPr>
              <a:t>2 116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поддержки</a:t>
            </a:r>
            <a:r>
              <a:rPr lang="ru-RU" sz="1400">
                <a:solidFill>
                  <a:srgbClr val="000000"/>
                </a:solidFill>
              </a:rPr>
              <a:t> </a:t>
            </a:r>
            <a:r>
              <a:rPr lang="ru-RU" sz="1400">
                <a:solidFill>
                  <a:srgbClr val="000000"/>
                </a:solidFill>
                <a:latin typeface="Arial" charset="0"/>
              </a:rPr>
              <a:t>талантливых</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одаренных</a:t>
            </a:r>
            <a:r>
              <a:rPr lang="ru-RU" sz="1400">
                <a:solidFill>
                  <a:srgbClr val="000000"/>
                </a:solidFill>
              </a:rPr>
              <a:t>  </a:t>
            </a:r>
            <a:r>
              <a:rPr lang="ru-RU" sz="1400">
                <a:solidFill>
                  <a:srgbClr val="000000"/>
                </a:solidFill>
                <a:latin typeface="Arial" charset="0"/>
              </a:rPr>
              <a:t>детей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подростков</a:t>
            </a:r>
            <a:r>
              <a:rPr lang="ru-RU" sz="1400">
                <a:solidFill>
                  <a:srgbClr val="000000"/>
                </a:solidFill>
              </a:rPr>
              <a:t>»;</a:t>
            </a:r>
          </a:p>
          <a:p>
            <a:pPr algn="just"/>
            <a:r>
              <a:rPr lang="ru-RU" sz="1400">
                <a:solidFill>
                  <a:srgbClr val="000000"/>
                </a:solidFill>
              </a:rPr>
              <a:t>2 243,2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кадрового</a:t>
            </a:r>
            <a:r>
              <a:rPr lang="ru-RU" sz="1400">
                <a:solidFill>
                  <a:srgbClr val="000000"/>
                </a:solidFill>
              </a:rPr>
              <a:t> </a:t>
            </a:r>
            <a:r>
              <a:rPr lang="ru-RU" sz="1400">
                <a:solidFill>
                  <a:srgbClr val="000000"/>
                </a:solidFill>
                <a:latin typeface="Arial" charset="0"/>
              </a:rPr>
              <a:t>потенциала</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образовательных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 </a:t>
            </a:r>
            <a:r>
              <a:rPr lang="ru-RU" sz="1400">
                <a:solidFill>
                  <a:srgbClr val="000000"/>
                </a:solidFill>
                <a:latin typeface="Arial" charset="0"/>
              </a:rPr>
              <a:t>Серовского</a:t>
            </a:r>
            <a:r>
              <a:rPr lang="ru-RU" sz="1400">
                <a:solidFill>
                  <a:srgbClr val="000000"/>
                </a:solidFill>
              </a:rPr>
              <a:t> </a:t>
            </a:r>
            <a:r>
              <a:rPr lang="ru-RU" sz="1400">
                <a:solidFill>
                  <a:srgbClr val="000000"/>
                </a:solidFill>
                <a:latin typeface="Arial" charset="0"/>
              </a:rPr>
              <a:t>городского</a:t>
            </a:r>
            <a:r>
              <a:rPr lang="ru-RU" sz="1400">
                <a:solidFill>
                  <a:srgbClr val="000000"/>
                </a:solidFill>
              </a:rPr>
              <a:t> </a:t>
            </a:r>
            <a:r>
              <a:rPr lang="ru-RU" sz="1400">
                <a:solidFill>
                  <a:srgbClr val="000000"/>
                </a:solidFill>
                <a:latin typeface="Arial" charset="0"/>
              </a:rPr>
              <a:t>округа</a:t>
            </a:r>
            <a:r>
              <a:rPr lang="ru-RU" sz="1400">
                <a:solidFill>
                  <a:srgbClr val="000000"/>
                </a:solidFill>
              </a:rPr>
              <a:t>»;</a:t>
            </a:r>
          </a:p>
          <a:p>
            <a:pPr algn="just"/>
            <a:r>
              <a:rPr lang="ru-RU" sz="1400">
                <a:solidFill>
                  <a:srgbClr val="000000"/>
                </a:solidFill>
              </a:rPr>
              <a:t>6 215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Укрепление</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материально</a:t>
            </a:r>
            <a:r>
              <a:rPr lang="ru-RU" sz="1400">
                <a:solidFill>
                  <a:srgbClr val="000000"/>
                </a:solidFill>
              </a:rPr>
              <a:t>-</a:t>
            </a:r>
            <a:r>
              <a:rPr lang="ru-RU" sz="1400">
                <a:solidFill>
                  <a:srgbClr val="000000"/>
                </a:solidFill>
                <a:latin typeface="Arial" charset="0"/>
              </a:rPr>
              <a:t>технической</a:t>
            </a:r>
            <a:r>
              <a:rPr lang="ru-RU" sz="1400">
                <a:solidFill>
                  <a:srgbClr val="000000"/>
                </a:solidFill>
              </a:rPr>
              <a:t> </a:t>
            </a:r>
            <a:r>
              <a:rPr lang="ru-RU" sz="1400">
                <a:solidFill>
                  <a:srgbClr val="000000"/>
                </a:solidFill>
                <a:latin typeface="Arial" charset="0"/>
              </a:rPr>
              <a:t>базы</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a:t>
            </a:r>
          </a:p>
          <a:p>
            <a:pPr algn="just"/>
            <a:r>
              <a:rPr lang="ru-RU" sz="1400">
                <a:solidFill>
                  <a:srgbClr val="000000"/>
                </a:solidFill>
              </a:rPr>
              <a:t>150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Создание</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общеобразовательных</a:t>
            </a:r>
            <a:r>
              <a:rPr lang="ru-RU" sz="1400">
                <a:solidFill>
                  <a:srgbClr val="000000"/>
                </a:solidFill>
              </a:rPr>
              <a:t> </a:t>
            </a:r>
            <a:r>
              <a:rPr lang="ru-RU" sz="1400">
                <a:solidFill>
                  <a:srgbClr val="000000"/>
                </a:solidFill>
                <a:latin typeface="Arial" charset="0"/>
              </a:rPr>
              <a:t>организациях</a:t>
            </a:r>
            <a:r>
              <a:rPr lang="ru-RU" sz="1400">
                <a:solidFill>
                  <a:srgbClr val="000000"/>
                </a:solidFill>
              </a:rPr>
              <a:t>, </a:t>
            </a:r>
            <a:r>
              <a:rPr lang="ru-RU" sz="1400">
                <a:solidFill>
                  <a:srgbClr val="000000"/>
                </a:solidFill>
                <a:latin typeface="Arial" charset="0"/>
              </a:rPr>
              <a:t>расположенных</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сельской</a:t>
            </a:r>
            <a:r>
              <a:rPr lang="ru-RU" sz="1400">
                <a:solidFill>
                  <a:srgbClr val="000000"/>
                </a:solidFill>
              </a:rPr>
              <a:t> </a:t>
            </a:r>
            <a:r>
              <a:rPr lang="ru-RU" sz="1400">
                <a:solidFill>
                  <a:srgbClr val="000000"/>
                </a:solidFill>
                <a:latin typeface="Arial" charset="0"/>
              </a:rPr>
              <a:t>местности</a:t>
            </a:r>
            <a:r>
              <a:rPr lang="ru-RU" sz="1400">
                <a:solidFill>
                  <a:srgbClr val="000000"/>
                </a:solidFill>
              </a:rPr>
              <a:t>, </a:t>
            </a:r>
            <a:r>
              <a:rPr lang="ru-RU" sz="1400">
                <a:solidFill>
                  <a:srgbClr val="000000"/>
                </a:solidFill>
                <a:latin typeface="Arial" charset="0"/>
              </a:rPr>
              <a:t>условий</a:t>
            </a:r>
            <a:r>
              <a:rPr lang="ru-RU" sz="1400">
                <a:solidFill>
                  <a:srgbClr val="000000"/>
                </a:solidFill>
              </a:rPr>
              <a:t> </a:t>
            </a:r>
            <a:r>
              <a:rPr lang="ru-RU" sz="1400">
                <a:solidFill>
                  <a:srgbClr val="000000"/>
                </a:solidFill>
                <a:latin typeface="Arial" charset="0"/>
              </a:rPr>
              <a:t>для</a:t>
            </a:r>
            <a:r>
              <a:rPr lang="ru-RU" sz="1400">
                <a:solidFill>
                  <a:srgbClr val="000000"/>
                </a:solidFill>
              </a:rPr>
              <a:t> </a:t>
            </a:r>
            <a:r>
              <a:rPr lang="ru-RU" sz="1400">
                <a:solidFill>
                  <a:srgbClr val="000000"/>
                </a:solidFill>
                <a:latin typeface="Arial" charset="0"/>
              </a:rPr>
              <a:t>занятия</a:t>
            </a:r>
            <a:r>
              <a:rPr lang="ru-RU" sz="1400">
                <a:solidFill>
                  <a:srgbClr val="000000"/>
                </a:solidFill>
              </a:rPr>
              <a:t> </a:t>
            </a:r>
            <a:r>
              <a:rPr lang="ru-RU" sz="1400">
                <a:solidFill>
                  <a:srgbClr val="000000"/>
                </a:solidFill>
                <a:latin typeface="Arial" charset="0"/>
              </a:rPr>
              <a:t>физической</a:t>
            </a:r>
            <a:r>
              <a:rPr lang="ru-RU" sz="1400">
                <a:solidFill>
                  <a:srgbClr val="000000"/>
                </a:solidFill>
              </a:rPr>
              <a:t> </a:t>
            </a:r>
            <a:r>
              <a:rPr lang="ru-RU" sz="1400">
                <a:solidFill>
                  <a:srgbClr val="000000"/>
                </a:solidFill>
                <a:latin typeface="Arial" charset="0"/>
              </a:rPr>
              <a:t>культурой</a:t>
            </a:r>
            <a:r>
              <a:rPr lang="ru-RU" sz="1400">
                <a:solidFill>
                  <a:srgbClr val="000000"/>
                </a:solidFill>
              </a:rPr>
              <a:t> </a:t>
            </a:r>
            <a:r>
              <a:rPr lang="ru-RU" sz="1400">
                <a:solidFill>
                  <a:srgbClr val="000000"/>
                </a:solidFill>
                <a:latin typeface="Arial" charset="0"/>
              </a:rPr>
              <a:t>и</a:t>
            </a:r>
            <a:r>
              <a:rPr lang="ru-RU" sz="1400">
                <a:solidFill>
                  <a:srgbClr val="000000"/>
                </a:solidFill>
              </a:rPr>
              <a:t> </a:t>
            </a:r>
            <a:r>
              <a:rPr lang="ru-RU" sz="1400">
                <a:solidFill>
                  <a:srgbClr val="000000"/>
                </a:solidFill>
                <a:latin typeface="Arial" charset="0"/>
              </a:rPr>
              <a:t>спортом</a:t>
            </a:r>
            <a:r>
              <a:rPr lang="ru-RU" sz="1400">
                <a:solidFill>
                  <a:srgbClr val="000000"/>
                </a:solidFill>
              </a:rPr>
              <a:t>»;</a:t>
            </a:r>
          </a:p>
          <a:p>
            <a:pPr algn="just"/>
            <a:r>
              <a:rPr lang="ru-RU" sz="1400">
                <a:solidFill>
                  <a:srgbClr val="000000"/>
                </a:solidFill>
              </a:rPr>
              <a:t>690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спортивных</a:t>
            </a:r>
            <a:r>
              <a:rPr lang="ru-RU" sz="1400">
                <a:solidFill>
                  <a:srgbClr val="000000"/>
                </a:solidFill>
              </a:rPr>
              <a:t> </a:t>
            </a:r>
            <a:r>
              <a:rPr lang="ru-RU" sz="1400">
                <a:solidFill>
                  <a:srgbClr val="000000"/>
                </a:solidFill>
                <a:latin typeface="Arial" charset="0"/>
              </a:rPr>
              <a:t>объектов»</a:t>
            </a:r>
            <a:r>
              <a:rPr lang="ru-RU" sz="1400">
                <a:solidFill>
                  <a:srgbClr val="000000"/>
                </a:solidFill>
              </a:rPr>
              <a:t> ;</a:t>
            </a:r>
            <a:endParaRPr lang="ru-RU" sz="1400">
              <a:solidFill>
                <a:srgbClr val="000000"/>
              </a:solidFill>
              <a:latin typeface="Arial" charset="0"/>
            </a:endParaRPr>
          </a:p>
          <a:p>
            <a:pPr algn="just"/>
            <a:r>
              <a:rPr lang="ru-RU" sz="1400">
                <a:solidFill>
                  <a:srgbClr val="000000"/>
                </a:solidFill>
              </a:rPr>
              <a:t>400 </a:t>
            </a:r>
            <a:r>
              <a:rPr lang="ru-RU" sz="1400">
                <a:solidFill>
                  <a:srgbClr val="000000"/>
                </a:solidFill>
                <a:latin typeface="Arial" charset="0"/>
              </a:rPr>
              <a:t>тыс</a:t>
            </a:r>
            <a:r>
              <a:rPr lang="ru-RU" sz="1400">
                <a:solidFill>
                  <a:srgbClr val="000000"/>
                </a:solidFill>
              </a:rPr>
              <a:t>.</a:t>
            </a:r>
            <a:r>
              <a:rPr lang="ru-RU" sz="1400">
                <a:solidFill>
                  <a:srgbClr val="000000"/>
                </a:solidFill>
                <a:latin typeface="Arial" charset="0"/>
              </a:rPr>
              <a:t>рублей</a:t>
            </a:r>
            <a:r>
              <a:rPr lang="ru-RU" sz="1400">
                <a:solidFill>
                  <a:srgbClr val="000000"/>
                </a:solidFill>
              </a:rPr>
              <a:t> </a:t>
            </a:r>
            <a:r>
              <a:rPr lang="ru-RU" sz="1400">
                <a:solidFill>
                  <a:srgbClr val="000000"/>
                </a:solidFill>
                <a:latin typeface="Arial" charset="0"/>
              </a:rPr>
              <a:t>–</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информационного</a:t>
            </a:r>
            <a:r>
              <a:rPr lang="ru-RU" sz="1400">
                <a:solidFill>
                  <a:srgbClr val="000000"/>
                </a:solidFill>
              </a:rPr>
              <a:t> </a:t>
            </a:r>
            <a:r>
              <a:rPr lang="ru-RU" sz="1400">
                <a:solidFill>
                  <a:srgbClr val="000000"/>
                </a:solidFill>
                <a:latin typeface="Arial" charset="0"/>
              </a:rPr>
              <a:t>пространства</a:t>
            </a:r>
            <a:r>
              <a:rPr lang="ru-RU" sz="1400">
                <a:solidFill>
                  <a:srgbClr val="000000"/>
                </a:solidFill>
              </a:rPr>
              <a:t>, </a:t>
            </a:r>
            <a:r>
              <a:rPr lang="ru-RU" sz="1400">
                <a:solidFill>
                  <a:srgbClr val="000000"/>
                </a:solidFill>
                <a:latin typeface="Arial" charset="0"/>
              </a:rPr>
              <a:t>обеспечивающего</a:t>
            </a:r>
            <a:r>
              <a:rPr lang="ru-RU" sz="1400">
                <a:solidFill>
                  <a:srgbClr val="000000"/>
                </a:solidFill>
              </a:rPr>
              <a:t> </a:t>
            </a:r>
            <a:r>
              <a:rPr lang="ru-RU" sz="1400">
                <a:solidFill>
                  <a:srgbClr val="000000"/>
                </a:solidFill>
                <a:latin typeface="Arial" charset="0"/>
              </a:rPr>
              <a:t>открытость</a:t>
            </a:r>
            <a:r>
              <a:rPr lang="ru-RU" sz="1400">
                <a:solidFill>
                  <a:srgbClr val="000000"/>
                </a:solidFill>
              </a:rPr>
              <a:t> </a:t>
            </a:r>
            <a:r>
              <a:rPr lang="ru-RU" sz="1400">
                <a:solidFill>
                  <a:srgbClr val="000000"/>
                </a:solidFill>
                <a:latin typeface="Arial" charset="0"/>
              </a:rPr>
              <a:t>деятельности</a:t>
            </a:r>
            <a:r>
              <a:rPr lang="ru-RU" sz="1400">
                <a:solidFill>
                  <a:srgbClr val="000000"/>
                </a:solidFill>
              </a:rPr>
              <a:t> </a:t>
            </a:r>
            <a:r>
              <a:rPr lang="ru-RU" sz="1400">
                <a:solidFill>
                  <a:srgbClr val="000000"/>
                </a:solidFill>
                <a:latin typeface="Arial" charset="0"/>
              </a:rPr>
              <a:t>муниципальных</a:t>
            </a:r>
            <a:r>
              <a:rPr lang="ru-RU" sz="1400">
                <a:solidFill>
                  <a:srgbClr val="000000"/>
                </a:solidFill>
              </a:rPr>
              <a:t> </a:t>
            </a:r>
            <a:r>
              <a:rPr lang="ru-RU" sz="1400">
                <a:solidFill>
                  <a:srgbClr val="000000"/>
                </a:solidFill>
                <a:latin typeface="Arial" charset="0"/>
              </a:rPr>
              <a:t>образовательных</a:t>
            </a:r>
            <a:r>
              <a:rPr lang="ru-RU" sz="1400">
                <a:solidFill>
                  <a:srgbClr val="000000"/>
                </a:solidFill>
              </a:rPr>
              <a:t> </a:t>
            </a:r>
            <a:r>
              <a:rPr lang="ru-RU" sz="1400">
                <a:solidFill>
                  <a:srgbClr val="000000"/>
                </a:solidFill>
                <a:latin typeface="Arial" charset="0"/>
              </a:rPr>
              <a:t>учреждений</a:t>
            </a:r>
            <a:r>
              <a:rPr lang="ru-RU" sz="1400">
                <a:solidFill>
                  <a:srgbClr val="000000"/>
                </a:solidFill>
              </a:rPr>
              <a:t> </a:t>
            </a:r>
            <a:r>
              <a:rPr lang="ru-RU" sz="1400">
                <a:solidFill>
                  <a:srgbClr val="000000"/>
                </a:solidFill>
                <a:latin typeface="Arial" charset="0"/>
              </a:rPr>
              <a:t>Серовского</a:t>
            </a:r>
            <a:r>
              <a:rPr lang="ru-RU" sz="1400">
                <a:solidFill>
                  <a:srgbClr val="000000"/>
                </a:solidFill>
              </a:rPr>
              <a:t> </a:t>
            </a:r>
            <a:r>
              <a:rPr lang="ru-RU" sz="1400">
                <a:solidFill>
                  <a:srgbClr val="000000"/>
                </a:solidFill>
                <a:latin typeface="Arial" charset="0"/>
              </a:rPr>
              <a:t>городского</a:t>
            </a:r>
            <a:r>
              <a:rPr lang="ru-RU" sz="1400">
                <a:solidFill>
                  <a:srgbClr val="000000"/>
                </a:solidFill>
              </a:rPr>
              <a:t> </a:t>
            </a:r>
            <a:r>
              <a:rPr lang="ru-RU" sz="1400">
                <a:solidFill>
                  <a:srgbClr val="000000"/>
                </a:solidFill>
                <a:latin typeface="Arial" charset="0"/>
              </a:rPr>
              <a:t>округа»</a:t>
            </a:r>
            <a:r>
              <a:rPr lang="ru-RU" sz="1400">
                <a:solidFill>
                  <a:srgbClr val="000000"/>
                </a:solidFill>
              </a:rPr>
              <a:t>;</a:t>
            </a:r>
            <a:endParaRPr lang="ru-RU" sz="1400">
              <a:solidFill>
                <a:srgbClr val="000000"/>
              </a:solidFill>
              <a:latin typeface="Arial" charset="0"/>
            </a:endParaRPr>
          </a:p>
          <a:p>
            <a:pPr algn="just"/>
            <a:endParaRPr lang="ru-RU" sz="800">
              <a:solidFill>
                <a:srgbClr val="000000"/>
              </a:solidFill>
              <a:latin typeface="Arial" charset="0"/>
            </a:endParaRPr>
          </a:p>
          <a:p>
            <a:pPr algn="just"/>
            <a:r>
              <a:rPr lang="ru-RU" sz="1400">
                <a:solidFill>
                  <a:srgbClr val="000000"/>
                </a:solidFill>
                <a:latin typeface="Arial" charset="0"/>
              </a:rPr>
              <a:t>Реализация</a:t>
            </a:r>
            <a:r>
              <a:rPr lang="ru-RU" sz="1400">
                <a:solidFill>
                  <a:srgbClr val="000000"/>
                </a:solidFill>
              </a:rPr>
              <a:t> </a:t>
            </a:r>
            <a:r>
              <a:rPr lang="ru-RU" sz="1400">
                <a:solidFill>
                  <a:srgbClr val="000000"/>
                </a:solidFill>
                <a:latin typeface="Arial" charset="0"/>
              </a:rPr>
              <a:t>мероприятий</a:t>
            </a:r>
            <a:r>
              <a:rPr lang="ru-RU" sz="1400">
                <a:solidFill>
                  <a:srgbClr val="000000"/>
                </a:solidFill>
              </a:rPr>
              <a:t> </a:t>
            </a:r>
            <a:r>
              <a:rPr lang="ru-RU" sz="1400">
                <a:solidFill>
                  <a:srgbClr val="000000"/>
                </a:solidFill>
                <a:latin typeface="Arial" charset="0"/>
              </a:rPr>
              <a:t>позволит</a:t>
            </a:r>
            <a:r>
              <a:rPr lang="ru-RU" sz="1400">
                <a:solidFill>
                  <a:srgbClr val="000000"/>
                </a:solidFill>
              </a:rPr>
              <a:t> </a:t>
            </a:r>
            <a:r>
              <a:rPr lang="ru-RU" sz="1400">
                <a:solidFill>
                  <a:srgbClr val="000000"/>
                </a:solidFill>
                <a:latin typeface="Arial" charset="0"/>
              </a:rPr>
              <a:t>достичь</a:t>
            </a:r>
            <a:r>
              <a:rPr lang="ru-RU" sz="1400">
                <a:solidFill>
                  <a:srgbClr val="000000"/>
                </a:solidFill>
              </a:rPr>
              <a:t> </a:t>
            </a:r>
            <a:r>
              <a:rPr lang="ru-RU" sz="1400">
                <a:solidFill>
                  <a:srgbClr val="000000"/>
                </a:solidFill>
                <a:latin typeface="Arial" charset="0"/>
              </a:rPr>
              <a:t>целей</a:t>
            </a:r>
            <a:r>
              <a:rPr lang="ru-RU" sz="1400">
                <a:solidFill>
                  <a:srgbClr val="000000"/>
                </a:solidFill>
              </a:rPr>
              <a:t> </a:t>
            </a:r>
            <a:r>
              <a:rPr lang="ru-RU" sz="1400">
                <a:solidFill>
                  <a:srgbClr val="000000"/>
                </a:solidFill>
                <a:latin typeface="Arial" charset="0"/>
              </a:rPr>
              <a:t>обозначенных</a:t>
            </a:r>
            <a:r>
              <a:rPr lang="ru-RU" sz="1400">
                <a:solidFill>
                  <a:srgbClr val="000000"/>
                </a:solidFill>
              </a:rPr>
              <a:t> </a:t>
            </a:r>
            <a:r>
              <a:rPr lang="ru-RU" sz="1400">
                <a:solidFill>
                  <a:srgbClr val="000000"/>
                </a:solidFill>
                <a:latin typeface="Arial" charset="0"/>
              </a:rPr>
              <a:t>муниципальной</a:t>
            </a:r>
            <a:r>
              <a:rPr lang="ru-RU" sz="1400">
                <a:solidFill>
                  <a:srgbClr val="000000"/>
                </a:solidFill>
              </a:rPr>
              <a:t> </a:t>
            </a:r>
            <a:r>
              <a:rPr lang="ru-RU" sz="1400">
                <a:solidFill>
                  <a:srgbClr val="000000"/>
                </a:solidFill>
                <a:latin typeface="Arial" charset="0"/>
              </a:rPr>
              <a:t>программой</a:t>
            </a:r>
            <a:r>
              <a:rPr lang="ru-RU" sz="1400">
                <a:solidFill>
                  <a:srgbClr val="000000"/>
                </a:solidFill>
              </a:rPr>
              <a:t> «</a:t>
            </a:r>
            <a:r>
              <a:rPr lang="ru-RU" sz="1400">
                <a:solidFill>
                  <a:srgbClr val="000000"/>
                </a:solidFill>
                <a:latin typeface="Arial" charset="0"/>
              </a:rPr>
              <a:t>Развитие</a:t>
            </a:r>
            <a:r>
              <a:rPr lang="ru-RU" sz="1400">
                <a:solidFill>
                  <a:srgbClr val="000000"/>
                </a:solidFill>
              </a:rPr>
              <a:t> </a:t>
            </a:r>
            <a:r>
              <a:rPr lang="ru-RU" sz="1400">
                <a:solidFill>
                  <a:srgbClr val="000000"/>
                </a:solidFill>
                <a:latin typeface="Arial" charset="0"/>
              </a:rPr>
              <a:t>системы</a:t>
            </a:r>
            <a:r>
              <a:rPr lang="ru-RU" sz="1400">
                <a:solidFill>
                  <a:srgbClr val="000000"/>
                </a:solidFill>
              </a:rPr>
              <a:t> </a:t>
            </a:r>
            <a:r>
              <a:rPr lang="ru-RU" sz="1400">
                <a:solidFill>
                  <a:srgbClr val="000000"/>
                </a:solidFill>
                <a:latin typeface="Arial" charset="0"/>
              </a:rPr>
              <a:t>образования</a:t>
            </a:r>
            <a:r>
              <a:rPr lang="ru-RU" sz="1400">
                <a:solidFill>
                  <a:srgbClr val="000000"/>
                </a:solidFill>
              </a:rPr>
              <a:t> </a:t>
            </a:r>
            <a:r>
              <a:rPr lang="ru-RU" sz="1400">
                <a:solidFill>
                  <a:srgbClr val="000000"/>
                </a:solidFill>
                <a:latin typeface="Arial" charset="0"/>
              </a:rPr>
              <a:t>в</a:t>
            </a:r>
            <a:r>
              <a:rPr lang="ru-RU" sz="1400">
                <a:solidFill>
                  <a:srgbClr val="000000"/>
                </a:solidFill>
              </a:rPr>
              <a:t> </a:t>
            </a:r>
            <a:r>
              <a:rPr lang="ru-RU" sz="1400">
                <a:solidFill>
                  <a:srgbClr val="000000"/>
                </a:solidFill>
                <a:latin typeface="Arial" charset="0"/>
              </a:rPr>
              <a:t>Серовском</a:t>
            </a:r>
            <a:r>
              <a:rPr lang="ru-RU" sz="1400">
                <a:solidFill>
                  <a:srgbClr val="000000"/>
                </a:solidFill>
              </a:rPr>
              <a:t> </a:t>
            </a:r>
            <a:r>
              <a:rPr lang="ru-RU" sz="1400">
                <a:solidFill>
                  <a:srgbClr val="000000"/>
                </a:solidFill>
                <a:latin typeface="Arial" charset="0"/>
              </a:rPr>
              <a:t>городском</a:t>
            </a:r>
            <a:r>
              <a:rPr lang="ru-RU" sz="1400">
                <a:solidFill>
                  <a:srgbClr val="000000"/>
                </a:solidFill>
              </a:rPr>
              <a:t> </a:t>
            </a:r>
            <a:r>
              <a:rPr lang="ru-RU" sz="1400">
                <a:solidFill>
                  <a:srgbClr val="000000"/>
                </a:solidFill>
                <a:latin typeface="Arial" charset="0"/>
              </a:rPr>
              <a:t>округе</a:t>
            </a:r>
            <a:r>
              <a:rPr lang="ru-RU" sz="1400">
                <a:solidFill>
                  <a:srgbClr val="000000"/>
                </a:solidFill>
              </a:rPr>
              <a:t>».</a:t>
            </a:r>
          </a:p>
          <a:p>
            <a:pPr algn="just"/>
            <a:endParaRPr lang="ru-RU" sz="1400">
              <a:solidFill>
                <a:srgbClr val="000000"/>
              </a:solidFill>
            </a:endParaRPr>
          </a:p>
          <a:p>
            <a:pPr algn="just"/>
            <a:endParaRPr lang="ru-RU" sz="1600">
              <a:solidFill>
                <a:srgbClr val="000000"/>
              </a:solidFill>
            </a:endParaRPr>
          </a:p>
          <a:p>
            <a:pPr algn="just"/>
            <a:endParaRPr lang="ru-RU" sz="1600">
              <a:solidFill>
                <a:srgbClr val="000000"/>
              </a:solidFill>
            </a:endParaRPr>
          </a:p>
          <a:p>
            <a:endParaRPr lang="ru-RU" sz="1600">
              <a:solidFill>
                <a:srgbClr val="000000"/>
              </a:solidFill>
            </a:endParaRPr>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Рисунок 9" descr="soc-zash.jpg"/>
          <p:cNvPicPr>
            <a:picLocks noChangeAspect="1"/>
          </p:cNvPicPr>
          <p:nvPr/>
        </p:nvPicPr>
        <p:blipFill>
          <a:blip r:embed="rId3"/>
          <a:srcRect/>
          <a:stretch>
            <a:fillRect/>
          </a:stretch>
        </p:blipFill>
        <p:spPr bwMode="auto">
          <a:xfrm>
            <a:off x="7475538" y="0"/>
            <a:ext cx="1809750" cy="1352550"/>
          </a:xfrm>
          <a:prstGeom prst="rect">
            <a:avLst/>
          </a:prstGeom>
          <a:noFill/>
          <a:ln w="9525">
            <a:noFill/>
            <a:miter lim="800000"/>
            <a:headEnd/>
            <a:tailEnd/>
          </a:ln>
        </p:spPr>
      </p:pic>
      <p:pic>
        <p:nvPicPr>
          <p:cNvPr id="47106" name="Рисунок 11" descr="63b073d42ce74a5c413ae73a74615ddc.jpg"/>
          <p:cNvPicPr>
            <a:picLocks noChangeAspect="1"/>
          </p:cNvPicPr>
          <p:nvPr/>
        </p:nvPicPr>
        <p:blipFill>
          <a:blip r:embed="rId4"/>
          <a:srcRect/>
          <a:stretch>
            <a:fillRect/>
          </a:stretch>
        </p:blipFill>
        <p:spPr bwMode="auto">
          <a:xfrm>
            <a:off x="0" y="0"/>
            <a:ext cx="1979613" cy="1377950"/>
          </a:xfrm>
          <a:prstGeom prst="rect">
            <a:avLst/>
          </a:prstGeom>
          <a:noFill/>
          <a:ln w="9525">
            <a:noFill/>
            <a:miter lim="800000"/>
            <a:headEnd/>
            <a:tailEnd/>
          </a:ln>
        </p:spPr>
      </p:pic>
      <p:sp>
        <p:nvSpPr>
          <p:cNvPr id="4" name="Заголовок 1"/>
          <p:cNvSpPr txBox="1">
            <a:spLocks/>
          </p:cNvSpPr>
          <p:nvPr/>
        </p:nvSpPr>
        <p:spPr bwMode="auto">
          <a:xfrm rot="5400000">
            <a:off x="6118225" y="3070225"/>
            <a:ext cx="6858000" cy="7175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solidFill>
                  <a:schemeClr val="tx1"/>
                </a:solidFill>
                <a:latin typeface="Times New Roman" pitchFamily="18" charset="0"/>
                <a:cs typeface="Times New Roman" pitchFamily="18" charset="0"/>
              </a:rPr>
              <a:t>Развитие  транспорта, дорожного хозяйства, благоустройства и социально-бытового обслуживания</a:t>
            </a:r>
          </a:p>
        </p:txBody>
      </p:sp>
      <p:sp>
        <p:nvSpPr>
          <p:cNvPr id="47108" name="TextBox 5"/>
          <p:cNvSpPr txBox="1">
            <a:spLocks noChangeArrowheads="1"/>
          </p:cNvSpPr>
          <p:nvPr/>
        </p:nvSpPr>
        <p:spPr bwMode="auto">
          <a:xfrm>
            <a:off x="0" y="1625600"/>
            <a:ext cx="9053513"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350 358 454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cxnSp>
        <p:nvCxnSpPr>
          <p:cNvPr id="14" name="Прямая соединительная линия 13"/>
          <p:cNvCxnSpPr/>
          <p:nvPr/>
        </p:nvCxnSpPr>
        <p:spPr>
          <a:xfrm>
            <a:off x="336550" y="3217863"/>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7110" name="Прямоугольник 22"/>
          <p:cNvSpPr>
            <a:spLocks noChangeArrowheads="1"/>
          </p:cNvSpPr>
          <p:nvPr/>
        </p:nvSpPr>
        <p:spPr bwMode="auto">
          <a:xfrm>
            <a:off x="0" y="2901950"/>
            <a:ext cx="9110663" cy="6840538"/>
          </a:xfrm>
          <a:prstGeom prst="rect">
            <a:avLst/>
          </a:prstGeom>
          <a:noFill/>
          <a:ln w="9525">
            <a:noFill/>
            <a:miter lim="800000"/>
            <a:headEnd/>
            <a:tailEnd/>
          </a:ln>
        </p:spPr>
        <p:txBody>
          <a:bodyPr>
            <a:spAutoFit/>
          </a:bodyPr>
          <a:lstStyle/>
          <a:p>
            <a:pPr algn="just"/>
            <a:r>
              <a:rPr lang="ru-RU" sz="1600">
                <a:solidFill>
                  <a:srgbClr val="000000"/>
                </a:solidFill>
              </a:rPr>
              <a:t>39 380 389 руб. – «Благоустройство»</a:t>
            </a:r>
          </a:p>
          <a:p>
            <a:pPr algn="just"/>
            <a:r>
              <a:rPr lang="ru-RU" sz="1600">
                <a:solidFill>
                  <a:srgbClr val="000000"/>
                </a:solidFill>
              </a:rPr>
              <a:t>94 697 433 руб. – «Транспортное обслуживание, водное и дорожное хозяйство" </a:t>
            </a:r>
          </a:p>
          <a:p>
            <a:pPr algn="just"/>
            <a:r>
              <a:rPr lang="ru-RU" sz="1600">
                <a:solidFill>
                  <a:srgbClr val="000000"/>
                </a:solidFill>
              </a:rPr>
              <a:t>213 568 024 руб. – «Социальная поддержка, социальное и бытовое обслуживание населения Серовского городского округа»</a:t>
            </a:r>
          </a:p>
          <a:p>
            <a:pPr algn="just"/>
            <a:r>
              <a:rPr lang="ru-RU" sz="1600">
                <a:solidFill>
                  <a:srgbClr val="000000"/>
                </a:solidFill>
              </a:rPr>
              <a:t>2 712 608 руб. – «Обеспечение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В результате реализации мероприятий муниципальной программы планируется обеспечить решение всех задач и целей обозначенных в муниципальной программе.</a:t>
            </a:r>
          </a:p>
          <a:p>
            <a:pPr algn="just"/>
            <a:endParaRPr lang="ru-RU" sz="1600">
              <a:solidFill>
                <a:srgbClr val="000000"/>
              </a:solidFill>
            </a:endParaRPr>
          </a:p>
          <a:p>
            <a:pPr algn="just"/>
            <a:endParaRPr lang="ru-RU" sz="1600">
              <a:solidFill>
                <a:srgbClr val="000000"/>
              </a:solidFill>
            </a:endParaRPr>
          </a:p>
          <a:p>
            <a:endParaRPr lang="ru-RU">
              <a:solidFill>
                <a:srgbClr val="000000"/>
              </a:solidFill>
            </a:endParaRPr>
          </a:p>
          <a:p>
            <a:endParaRPr lang="ru-RU">
              <a:solidFill>
                <a:srgbClr val="000000"/>
              </a:solidFill>
            </a:endParaRPr>
          </a:p>
          <a:p>
            <a:r>
              <a:rPr lang="ru-RU">
                <a:solidFill>
                  <a:srgbClr val="000000"/>
                </a:solidFill>
              </a:rPr>
              <a:t> </a:t>
            </a: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a:p>
            <a:endParaRPr lang="ru-RU">
              <a:solidFill>
                <a:srgbClr val="000000"/>
              </a:solidFill>
            </a:endParaRPr>
          </a:p>
        </p:txBody>
      </p:sp>
      <p:pic>
        <p:nvPicPr>
          <p:cNvPr id="47111" name="Рисунок 6" descr="otoyolll.jpg"/>
          <p:cNvPicPr>
            <a:picLocks noChangeAspect="1"/>
          </p:cNvPicPr>
          <p:nvPr/>
        </p:nvPicPr>
        <p:blipFill>
          <a:blip r:embed="rId5"/>
          <a:srcRect/>
          <a:stretch>
            <a:fillRect/>
          </a:stretch>
        </p:blipFill>
        <p:spPr bwMode="auto">
          <a:xfrm>
            <a:off x="3714750" y="0"/>
            <a:ext cx="2052638" cy="1362075"/>
          </a:xfrm>
          <a:prstGeom prst="rect">
            <a:avLst/>
          </a:prstGeom>
          <a:noFill/>
          <a:ln w="9525">
            <a:noFill/>
            <a:miter lim="800000"/>
            <a:headEnd/>
            <a:tailEnd/>
          </a:ln>
        </p:spPr>
      </p:pic>
      <p:pic>
        <p:nvPicPr>
          <p:cNvPr id="47112" name="Рисунок 8" descr="paz_4234-05.jpg"/>
          <p:cNvPicPr>
            <a:picLocks noChangeAspect="1"/>
          </p:cNvPicPr>
          <p:nvPr/>
        </p:nvPicPr>
        <p:blipFill>
          <a:blip r:embed="rId6"/>
          <a:srcRect/>
          <a:stretch>
            <a:fillRect/>
          </a:stretch>
        </p:blipFill>
        <p:spPr bwMode="auto">
          <a:xfrm>
            <a:off x="5722938" y="0"/>
            <a:ext cx="1906587" cy="1371600"/>
          </a:xfrm>
          <a:prstGeom prst="rect">
            <a:avLst/>
          </a:prstGeom>
          <a:noFill/>
          <a:ln w="9525">
            <a:noFill/>
            <a:miter lim="800000"/>
            <a:headEnd/>
            <a:tailEnd/>
          </a:ln>
        </p:spPr>
      </p:pic>
      <p:pic>
        <p:nvPicPr>
          <p:cNvPr id="47113" name="Рисунок 10" descr="7825355546.jpg"/>
          <p:cNvPicPr>
            <a:picLocks noChangeAspect="1"/>
          </p:cNvPicPr>
          <p:nvPr/>
        </p:nvPicPr>
        <p:blipFill>
          <a:blip r:embed="rId7"/>
          <a:srcRect/>
          <a:stretch>
            <a:fillRect/>
          </a:stretch>
        </p:blipFill>
        <p:spPr bwMode="auto">
          <a:xfrm>
            <a:off x="1773238" y="0"/>
            <a:ext cx="2063750" cy="1381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untitled-1.png"/>
          <p:cNvPicPr>
            <a:picLocks noChangeAspect="1"/>
          </p:cNvPicPr>
          <p:nvPr/>
        </p:nvPicPr>
        <p:blipFill>
          <a:blip r:embed="rId2" cstate="print"/>
          <a:stretch>
            <a:fillRect/>
          </a:stretch>
        </p:blipFill>
        <p:spPr>
          <a:xfrm>
            <a:off x="1125807" y="-365"/>
            <a:ext cx="3186567" cy="1443701"/>
          </a:xfrm>
          <a:prstGeom prst="rect">
            <a:avLst/>
          </a:prstGeom>
          <a:ln>
            <a:noFill/>
          </a:ln>
          <a:effectLst>
            <a:softEdge rad="112500"/>
          </a:effectLst>
        </p:spPr>
      </p:pic>
      <p:sp>
        <p:nvSpPr>
          <p:cNvPr id="4" name="Заголовок 1"/>
          <p:cNvSpPr txBox="1">
            <a:spLocks/>
          </p:cNvSpPr>
          <p:nvPr/>
        </p:nvSpPr>
        <p:spPr bwMode="auto">
          <a:xfrm rot="5400000">
            <a:off x="6137275" y="3089275"/>
            <a:ext cx="6858000" cy="6794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Реализация основных направлений в строительном комплексе </a:t>
            </a:r>
            <a:endParaRPr lang="ru-RU" b="1" dirty="0">
              <a:solidFill>
                <a:schemeClr val="tx1"/>
              </a:solidFill>
              <a:latin typeface="Times New Roman" pitchFamily="18" charset="0"/>
              <a:cs typeface="Times New Roman" pitchFamily="18" charset="0"/>
            </a:endParaRPr>
          </a:p>
        </p:txBody>
      </p:sp>
      <p:sp>
        <p:nvSpPr>
          <p:cNvPr id="49155" name="TextBox 6"/>
          <p:cNvSpPr txBox="1">
            <a:spLocks noChangeArrowheads="1"/>
          </p:cNvSpPr>
          <p:nvPr/>
        </p:nvSpPr>
        <p:spPr bwMode="auto">
          <a:xfrm>
            <a:off x="282575" y="1409700"/>
            <a:ext cx="8729663"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84 548 991 рублей</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cxnSp>
        <p:nvCxnSpPr>
          <p:cNvPr id="8" name="Прямая соединительная линия 7"/>
          <p:cNvCxnSpPr/>
          <p:nvPr/>
        </p:nvCxnSpPr>
        <p:spPr>
          <a:xfrm>
            <a:off x="250825" y="2695575"/>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9157" name="Прямоугольник 8"/>
          <p:cNvSpPr>
            <a:spLocks noChangeArrowheads="1"/>
          </p:cNvSpPr>
          <p:nvPr/>
        </p:nvSpPr>
        <p:spPr bwMode="auto">
          <a:xfrm>
            <a:off x="0" y="2255838"/>
            <a:ext cx="9017000" cy="5081587"/>
          </a:xfrm>
          <a:prstGeom prst="rect">
            <a:avLst/>
          </a:prstGeom>
          <a:noFill/>
          <a:ln w="9525">
            <a:noFill/>
            <a:miter lim="800000"/>
            <a:headEnd/>
            <a:tailEnd/>
          </a:ln>
        </p:spPr>
        <p:txBody>
          <a:bodyPr>
            <a:spAutoFit/>
          </a:bodyPr>
          <a:lstStyle/>
          <a:p>
            <a:pPr algn="just"/>
            <a:endParaRPr lang="ru-RU" sz="1200">
              <a:solidFill>
                <a:srgbClr val="000000"/>
              </a:solidFill>
              <a:latin typeface="Arial" charset="0"/>
            </a:endParaRPr>
          </a:p>
          <a:p>
            <a:pPr algn="just"/>
            <a:r>
              <a:rPr lang="ru-RU" sz="1200">
                <a:solidFill>
                  <a:srgbClr val="000000"/>
                </a:solidFill>
                <a:latin typeface="Arial" charset="0"/>
              </a:rPr>
              <a:t>44 589 000 руб. – «Развитие объектов физической культуры и спорта»</a:t>
            </a:r>
          </a:p>
          <a:p>
            <a:pPr algn="just"/>
            <a:r>
              <a:rPr lang="ru-RU" sz="1200">
                <a:solidFill>
                  <a:srgbClr val="000000"/>
                </a:solidFill>
                <a:latin typeface="Arial" charset="0"/>
              </a:rPr>
              <a:t>31 959 991 руб. – «Переселение граждан из аварийного жилищного фонда и жилых помещений, признанных непригодными для проживания»</a:t>
            </a:r>
          </a:p>
          <a:p>
            <a:pPr algn="just"/>
            <a:r>
              <a:rPr lang="ru-RU" sz="1200">
                <a:solidFill>
                  <a:srgbClr val="000000"/>
                </a:solidFill>
                <a:latin typeface="Arial" charset="0"/>
              </a:rPr>
              <a:t>8 000 000 руб. – «Развитие объектов культуры и образования»</a:t>
            </a:r>
          </a:p>
          <a:p>
            <a:pPr algn="just"/>
            <a:endParaRPr lang="ru-RU" sz="1200">
              <a:solidFill>
                <a:srgbClr val="000000"/>
              </a:solidFill>
              <a:latin typeface="Arial" charset="0"/>
            </a:endParaRPr>
          </a:p>
          <a:p>
            <a:pPr algn="just"/>
            <a:r>
              <a:rPr lang="ru-RU" sz="1400">
                <a:solidFill>
                  <a:srgbClr val="000000"/>
                </a:solidFill>
              </a:rPr>
              <a:t>Целью муниципальной программы  является:</a:t>
            </a:r>
          </a:p>
          <a:p>
            <a:pPr algn="just">
              <a:buFontTx/>
              <a:buChar char="-"/>
            </a:pPr>
            <a:r>
              <a:rPr lang="ru-RU" sz="1200">
                <a:solidFill>
                  <a:srgbClr val="000000"/>
                </a:solidFill>
              </a:rPr>
              <a:t> Обеспечение условий для развития на территории Серовского городского округа физической культуры, школьного спорта и массового спорта, организация проведения официальных физкультурно-оздоровительных и спортивных;</a:t>
            </a:r>
          </a:p>
          <a:p>
            <a:pPr algn="just">
              <a:buFontTx/>
              <a:buChar char="-"/>
            </a:pPr>
            <a:r>
              <a:rPr lang="ru-RU" sz="1200">
                <a:solidFill>
                  <a:srgbClr val="000000"/>
                </a:solidFill>
              </a:rPr>
              <a:t> Создание комфортных условий проживания граждан и обеспечение населения коммунальными услугами надлежащего качества;</a:t>
            </a:r>
          </a:p>
          <a:p>
            <a:pPr algn="just">
              <a:buFontTx/>
              <a:buChar char="-"/>
            </a:pPr>
            <a:r>
              <a:rPr lang="ru-RU" sz="1200">
                <a:solidFill>
                  <a:srgbClr val="000000"/>
                </a:solidFill>
              </a:rPr>
              <a:t> Обеспечение условий для развития на территории Серовского городского округа культуры и образования. </a:t>
            </a:r>
          </a:p>
          <a:p>
            <a:r>
              <a:rPr lang="ru-RU" sz="1400">
                <a:solidFill>
                  <a:srgbClr val="000000"/>
                </a:solidFill>
              </a:rPr>
              <a:t>Достижение указанных целей обеспечивается решением следующих задач муниципальной программы:</a:t>
            </a:r>
          </a:p>
          <a:p>
            <a:pPr algn="just">
              <a:buFontTx/>
              <a:buChar char="-"/>
            </a:pPr>
            <a:r>
              <a:rPr lang="ru-RU" sz="12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физической культуры и массового спорта;</a:t>
            </a:r>
          </a:p>
          <a:p>
            <a:pPr algn="just">
              <a:buFontTx/>
              <a:buChar char="-"/>
            </a:pPr>
            <a:r>
              <a:rPr lang="ru-RU" sz="1200">
                <a:solidFill>
                  <a:srgbClr val="000000"/>
                </a:solidFill>
              </a:rPr>
              <a:t> Повышение качества условий проживания населения Серовского городского округа за счет формирования благоприятной среды проживания граждан;</a:t>
            </a:r>
          </a:p>
          <a:p>
            <a:pPr algn="just">
              <a:buFontTx/>
              <a:buChar char="-"/>
            </a:pPr>
            <a:r>
              <a:rPr lang="ru-RU" sz="12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a:t>
            </a:r>
          </a:p>
          <a:p>
            <a:pPr algn="just"/>
            <a:endParaRPr lang="ru-RU" sz="1200">
              <a:solidFill>
                <a:srgbClr val="000000"/>
              </a:solidFill>
            </a:endParaRPr>
          </a:p>
          <a:p>
            <a:pPr algn="just"/>
            <a:endParaRPr lang="ru-RU" sz="1200">
              <a:solidFill>
                <a:srgbClr val="000000"/>
              </a:solidFill>
            </a:endParaRPr>
          </a:p>
          <a:p>
            <a:endParaRPr lang="ru-RU" sz="1200">
              <a:solidFill>
                <a:srgbClr val="000000"/>
              </a:solidFill>
            </a:endParaRPr>
          </a:p>
          <a:p>
            <a:endParaRPr lang="ru-RU" sz="1200">
              <a:solidFill>
                <a:srgbClr val="000000"/>
              </a:solidFill>
            </a:endParaRPr>
          </a:p>
          <a:p>
            <a:endParaRPr lang="ru-RU" sz="1200">
              <a:solidFill>
                <a:srgbClr val="000000"/>
              </a:solidFill>
            </a:endParaRPr>
          </a:p>
          <a:p>
            <a:endParaRPr lang="ru-RU" sz="1200">
              <a:solidFill>
                <a:srgbClr val="000000"/>
              </a:solidFill>
            </a:endParaRPr>
          </a:p>
          <a:p>
            <a:endParaRPr lang="ru-RU" sz="1200">
              <a:solidFill>
                <a:srgbClr val="000000"/>
              </a:solidFill>
            </a:endParaRPr>
          </a:p>
        </p:txBody>
      </p:sp>
      <p:pic>
        <p:nvPicPr>
          <p:cNvPr id="14" name="Рисунок 13" descr="iCAMA9M4K.jpg"/>
          <p:cNvPicPr>
            <a:picLocks noChangeAspect="1"/>
          </p:cNvPicPr>
          <p:nvPr/>
        </p:nvPicPr>
        <p:blipFill>
          <a:blip r:embed="rId3" cstate="print"/>
          <a:stretch>
            <a:fillRect/>
          </a:stretch>
        </p:blipFill>
        <p:spPr>
          <a:xfrm>
            <a:off x="5030869" y="5986"/>
            <a:ext cx="3010472" cy="1467699"/>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719646.jpg"/>
          <p:cNvPicPr>
            <a:picLocks noChangeAspect="1"/>
          </p:cNvPicPr>
          <p:nvPr/>
        </p:nvPicPr>
        <p:blipFill>
          <a:blip r:embed="rId2" cstate="print"/>
          <a:stretch>
            <a:fillRect/>
          </a:stretch>
        </p:blipFill>
        <p:spPr>
          <a:xfrm>
            <a:off x="5409850" y="-366"/>
            <a:ext cx="2573569" cy="1573427"/>
          </a:xfrm>
          <a:prstGeom prst="rect">
            <a:avLst/>
          </a:prstGeom>
          <a:ln>
            <a:noFill/>
          </a:ln>
          <a:effectLst>
            <a:softEdge rad="112500"/>
          </a:effectLst>
        </p:spPr>
      </p:pic>
      <p:sp>
        <p:nvSpPr>
          <p:cNvPr id="4" name="Заголовок 1"/>
          <p:cNvSpPr txBox="1">
            <a:spLocks/>
          </p:cNvSpPr>
          <p:nvPr/>
        </p:nvSpPr>
        <p:spPr bwMode="auto">
          <a:xfrm rot="16200000">
            <a:off x="-3157537" y="3157537"/>
            <a:ext cx="6858000" cy="5429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Управление муниципальным имуществом</a:t>
            </a:r>
          </a:p>
        </p:txBody>
      </p:sp>
      <p:sp>
        <p:nvSpPr>
          <p:cNvPr id="50179" name="TextBox 6"/>
          <p:cNvSpPr txBox="1">
            <a:spLocks noChangeArrowheads="1"/>
          </p:cNvSpPr>
          <p:nvPr/>
        </p:nvSpPr>
        <p:spPr bwMode="auto">
          <a:xfrm>
            <a:off x="495300" y="1714500"/>
            <a:ext cx="9144000"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32 347 227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2017 году</a:t>
            </a:r>
          </a:p>
        </p:txBody>
      </p:sp>
      <p:sp>
        <p:nvSpPr>
          <p:cNvPr id="50180" name="Прямоугольник 7"/>
          <p:cNvSpPr>
            <a:spLocks noChangeArrowheads="1"/>
          </p:cNvSpPr>
          <p:nvPr/>
        </p:nvSpPr>
        <p:spPr bwMode="auto">
          <a:xfrm>
            <a:off x="571500" y="2687638"/>
            <a:ext cx="9201150" cy="4767262"/>
          </a:xfrm>
          <a:prstGeom prst="rect">
            <a:avLst/>
          </a:prstGeom>
          <a:noFill/>
          <a:ln w="9525">
            <a:noFill/>
            <a:miter lim="800000"/>
            <a:headEnd/>
            <a:tailEnd/>
          </a:ln>
        </p:spPr>
        <p:txBody>
          <a:bodyPr>
            <a:spAutoFit/>
          </a:bodyPr>
          <a:lstStyle/>
          <a:p>
            <a:pPr algn="just"/>
            <a:r>
              <a:rPr lang="ru-RU" sz="1600">
                <a:solidFill>
                  <a:srgbClr val="000000"/>
                </a:solidFill>
              </a:rPr>
              <a:t>29 347 227 руб</a:t>
            </a:r>
            <a:r>
              <a:rPr lang="ru-RU">
                <a:solidFill>
                  <a:srgbClr val="000000"/>
                </a:solidFill>
              </a:rPr>
              <a:t>.  -  </a:t>
            </a:r>
            <a:r>
              <a:rPr lang="ru-RU" sz="1600">
                <a:solidFill>
                  <a:srgbClr val="000000"/>
                </a:solidFill>
              </a:rPr>
              <a:t>«Управление муниципальным имуществом Серовского городского округа»  </a:t>
            </a:r>
          </a:p>
          <a:p>
            <a:pPr algn="just"/>
            <a:r>
              <a:rPr lang="ru-RU" sz="1600">
                <a:solidFill>
                  <a:srgbClr val="000000"/>
                </a:solidFill>
              </a:rPr>
              <a:t>3 000 000 руб. -  «Подготовка документов территориального планирования, градостроительного зонирования и документации по планировке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обеспечить эффективное, рациональное использование, сохранность и оптимизацию состава муниципальной собственности Серовского городского округа;</a:t>
            </a:r>
          </a:p>
          <a:p>
            <a:pPr algn="just"/>
            <a:r>
              <a:rPr lang="ru-RU" sz="1600">
                <a:solidFill>
                  <a:srgbClr val="000000"/>
                </a:solidFill>
              </a:rPr>
              <a:t>- повысить эффективность управления земельными участками, находящимися в муниципальной собственности и не разграниченной государственной собственности;</a:t>
            </a:r>
          </a:p>
          <a:p>
            <a:pPr algn="just"/>
            <a:r>
              <a:rPr lang="ru-RU" sz="1600">
                <a:solidFill>
                  <a:srgbClr val="000000"/>
                </a:solidFill>
              </a:rPr>
              <a:t>- создать условия для устойчивого, комплексного развития территории Серовского городского округа в целях обеспечения благоприятных условий для проживания населения, увеличить темп роста строительства жилья, для привлечения инвестиций,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a:t>
            </a:r>
          </a:p>
          <a:p>
            <a:endParaRPr lang="ru-RU" sz="1600">
              <a:solidFill>
                <a:srgbClr val="000000"/>
              </a:solidFill>
            </a:endParaRPr>
          </a:p>
          <a:p>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12" name="Рисунок 11" descr="dom.png"/>
          <p:cNvPicPr>
            <a:picLocks noChangeAspect="1"/>
          </p:cNvPicPr>
          <p:nvPr/>
        </p:nvPicPr>
        <p:blipFill>
          <a:blip r:embed="rId3" cstate="print"/>
          <a:stretch>
            <a:fillRect/>
          </a:stretch>
        </p:blipFill>
        <p:spPr>
          <a:xfrm>
            <a:off x="2334153" y="-364"/>
            <a:ext cx="2424435" cy="1581999"/>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Рисунок 12" descr="untitled-2.png"/>
          <p:cNvPicPr>
            <a:picLocks noChangeAspect="1"/>
          </p:cNvPicPr>
          <p:nvPr/>
        </p:nvPicPr>
        <p:blipFill>
          <a:blip r:embed="rId2"/>
          <a:srcRect/>
          <a:stretch>
            <a:fillRect/>
          </a:stretch>
        </p:blipFill>
        <p:spPr bwMode="auto">
          <a:xfrm>
            <a:off x="5000625" y="0"/>
            <a:ext cx="2800350" cy="1514475"/>
          </a:xfrm>
          <a:prstGeom prst="rect">
            <a:avLst/>
          </a:prstGeom>
          <a:noFill/>
          <a:ln w="9525">
            <a:noFill/>
            <a:miter lim="800000"/>
            <a:headEnd/>
            <a:tailEnd/>
          </a:ln>
        </p:spPr>
      </p:pic>
      <p:sp>
        <p:nvSpPr>
          <p:cNvPr id="4" name="Заголовок 1"/>
          <p:cNvSpPr txBox="1">
            <a:spLocks/>
          </p:cNvSpPr>
          <p:nvPr/>
        </p:nvSpPr>
        <p:spPr bwMode="auto">
          <a:xfrm rot="16200000">
            <a:off x="-3152775" y="3152775"/>
            <a:ext cx="6858000" cy="5524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p:txBody>
      </p:sp>
      <p:sp>
        <p:nvSpPr>
          <p:cNvPr id="51203" name="TextBox 6"/>
          <p:cNvSpPr txBox="1">
            <a:spLocks noChangeArrowheads="1"/>
          </p:cNvSpPr>
          <p:nvPr/>
        </p:nvSpPr>
        <p:spPr bwMode="auto">
          <a:xfrm>
            <a:off x="571500" y="1676400"/>
            <a:ext cx="9145588"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38 471 506 рублей</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2017 году</a:t>
            </a:r>
          </a:p>
        </p:txBody>
      </p:sp>
      <p:sp>
        <p:nvSpPr>
          <p:cNvPr id="51204" name="Прямоугольник 7"/>
          <p:cNvSpPr>
            <a:spLocks noChangeArrowheads="1"/>
          </p:cNvSpPr>
          <p:nvPr/>
        </p:nvSpPr>
        <p:spPr bwMode="auto">
          <a:xfrm>
            <a:off x="733425" y="2867025"/>
            <a:ext cx="9029700" cy="4718050"/>
          </a:xfrm>
          <a:prstGeom prst="rect">
            <a:avLst/>
          </a:prstGeom>
          <a:noFill/>
          <a:ln w="9525">
            <a:noFill/>
            <a:miter lim="800000"/>
            <a:headEnd/>
            <a:tailEnd/>
          </a:ln>
        </p:spPr>
        <p:txBody>
          <a:bodyPr>
            <a:spAutoFit/>
          </a:bodyPr>
          <a:lstStyle/>
          <a:p>
            <a:pPr algn="just"/>
            <a:r>
              <a:rPr lang="ru-RU" sz="1400"/>
              <a:t> </a:t>
            </a:r>
            <a:r>
              <a:rPr lang="ru-RU" sz="1400">
                <a:solidFill>
                  <a:srgbClr val="000000"/>
                </a:solidFill>
              </a:rPr>
              <a:t>2 700 070 руб.  -  «Обеспечение безопасности жизнедеятельности населения Серовского городского округа» </a:t>
            </a:r>
          </a:p>
          <a:p>
            <a:pPr algn="just"/>
            <a:r>
              <a:rPr lang="ru-RU" sz="1400">
                <a:solidFill>
                  <a:srgbClr val="000000"/>
                </a:solidFill>
              </a:rPr>
              <a:t>4 494 200 руб. -   «Обеспечение первичных мер пожарной безопасности на территории Серовского городского округа» </a:t>
            </a:r>
          </a:p>
          <a:p>
            <a:pPr algn="just"/>
            <a:r>
              <a:rPr lang="ru-RU" sz="1400">
                <a:solidFill>
                  <a:srgbClr val="000000"/>
                </a:solidFill>
              </a:rPr>
              <a:t>1 131 750 руб. – «Профилактика экстремизма и терроризма на территории Серовского городского округа» </a:t>
            </a:r>
          </a:p>
          <a:p>
            <a:pPr algn="just"/>
            <a:r>
              <a:rPr lang="ru-RU" sz="1400">
                <a:solidFill>
                  <a:srgbClr val="000000"/>
                </a:solidFill>
              </a:rPr>
              <a:t>29 635 486 руб. -  «Обеспечение реализации Муниципальной программы "Обеспечение безопасности жизнедеятельности населения Серовского городского округа» </a:t>
            </a:r>
          </a:p>
          <a:p>
            <a:pPr algn="just"/>
            <a:r>
              <a:rPr lang="ru-RU" sz="1400">
                <a:solidFill>
                  <a:srgbClr val="000000"/>
                </a:solidFill>
              </a:rPr>
              <a:t>510 000 руб. -  «Обеспечение функционирования аппаратно-программного комплекса "Безопасный город»</a:t>
            </a:r>
            <a:r>
              <a:rPr lang="ru-RU" sz="1600"/>
              <a:t> </a:t>
            </a:r>
          </a:p>
          <a:p>
            <a:endParaRPr lang="ru-RU" sz="1600">
              <a:solidFill>
                <a:srgbClr val="000000"/>
              </a:solidFill>
            </a:endParaRPr>
          </a:p>
          <a:p>
            <a:pPr algn="just"/>
            <a:r>
              <a:rPr lang="ru-RU" sz="1400">
                <a:solidFill>
                  <a:srgbClr val="000000"/>
                </a:solidFill>
              </a:rPr>
              <a:t>В результате реализации мероприятий муниципальной программы планируется:</a:t>
            </a:r>
          </a:p>
          <a:p>
            <a:pPr algn="just"/>
            <a:r>
              <a:rPr lang="ru-RU" sz="1400">
                <a:solidFill>
                  <a:srgbClr val="000000"/>
                </a:solidFill>
              </a:rPr>
              <a:t>- обеспечить первичные меры пожарной безопасности на территории Серовского городского округа;</a:t>
            </a:r>
          </a:p>
          <a:p>
            <a:pPr algn="just"/>
            <a:r>
              <a:rPr lang="ru-RU" sz="1400">
                <a:solidFill>
                  <a:srgbClr val="000000"/>
                </a:solidFill>
              </a:rPr>
              <a:t>-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 надежности защиты населения, готовности сил и средств к проведению аварийно-спасательных и других неотложных работ в случаях возникновения чрезвычайных ситуаций природного и техногенного характера;</a:t>
            </a:r>
          </a:p>
          <a:p>
            <a:pPr algn="just"/>
            <a:r>
              <a:rPr lang="ru-RU" sz="1400">
                <a:solidFill>
                  <a:srgbClr val="000000"/>
                </a:solidFill>
              </a:rPr>
              <a:t>- проводить профилактику экстремизма и терроризма, обеспечивать общественно-политическую стабильность на территории Серовского городского округа.</a:t>
            </a:r>
          </a:p>
          <a:p>
            <a:pPr algn="just"/>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51205" name="Рисунок 9" descr="_1_~1.JPG"/>
          <p:cNvPicPr>
            <a:picLocks noChangeAspect="1"/>
          </p:cNvPicPr>
          <p:nvPr/>
        </p:nvPicPr>
        <p:blipFill>
          <a:blip r:embed="rId3"/>
          <a:srcRect/>
          <a:stretch>
            <a:fillRect/>
          </a:stretch>
        </p:blipFill>
        <p:spPr bwMode="auto">
          <a:xfrm>
            <a:off x="552450" y="0"/>
            <a:ext cx="2260600" cy="1508125"/>
          </a:xfrm>
          <a:prstGeom prst="rect">
            <a:avLst/>
          </a:prstGeom>
          <a:noFill/>
          <a:ln w="9525">
            <a:noFill/>
            <a:miter lim="800000"/>
            <a:headEnd/>
            <a:tailEnd/>
          </a:ln>
        </p:spPr>
      </p:pic>
      <p:pic>
        <p:nvPicPr>
          <p:cNvPr id="51206" name="Рисунок 10" descr="pozhar.jpg"/>
          <p:cNvPicPr>
            <a:picLocks noChangeAspect="1"/>
          </p:cNvPicPr>
          <p:nvPr/>
        </p:nvPicPr>
        <p:blipFill>
          <a:blip r:embed="rId4"/>
          <a:srcRect/>
          <a:stretch>
            <a:fillRect/>
          </a:stretch>
        </p:blipFill>
        <p:spPr bwMode="auto">
          <a:xfrm>
            <a:off x="2808288" y="0"/>
            <a:ext cx="2206625" cy="1504950"/>
          </a:xfrm>
          <a:prstGeom prst="rect">
            <a:avLst/>
          </a:prstGeom>
          <a:noFill/>
          <a:ln w="9525">
            <a:noFill/>
            <a:miter lim="800000"/>
            <a:headEnd/>
            <a:tailEnd/>
          </a:ln>
        </p:spPr>
      </p:pic>
      <p:pic>
        <p:nvPicPr>
          <p:cNvPr id="51207" name="Рисунок 11" descr="e1888219f32c4ee8f3115ac04f731750.png"/>
          <p:cNvPicPr>
            <a:picLocks noChangeAspect="1"/>
          </p:cNvPicPr>
          <p:nvPr/>
        </p:nvPicPr>
        <p:blipFill>
          <a:blip r:embed="rId5"/>
          <a:srcRect/>
          <a:stretch>
            <a:fillRect/>
          </a:stretch>
        </p:blipFill>
        <p:spPr bwMode="auto">
          <a:xfrm>
            <a:off x="7704138" y="0"/>
            <a:ext cx="2201862" cy="14954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10" descr="417089t81hb349.jpg"/>
          <p:cNvPicPr>
            <a:picLocks noChangeAspect="1"/>
          </p:cNvPicPr>
          <p:nvPr/>
        </p:nvPicPr>
        <p:blipFill>
          <a:blip r:embed="rId2"/>
          <a:srcRect/>
          <a:stretch>
            <a:fillRect/>
          </a:stretch>
        </p:blipFill>
        <p:spPr bwMode="auto">
          <a:xfrm>
            <a:off x="6419850" y="0"/>
            <a:ext cx="3057525" cy="1733550"/>
          </a:xfrm>
          <a:prstGeom prst="rect">
            <a:avLst/>
          </a:prstGeom>
          <a:noFill/>
          <a:ln w="9525">
            <a:noFill/>
            <a:miter lim="800000"/>
            <a:headEnd/>
            <a:tailEnd/>
          </a:ln>
        </p:spPr>
      </p:pic>
      <p:pic>
        <p:nvPicPr>
          <p:cNvPr id="52226" name="Рисунок 11" descr="1379822470_patriot.jpg"/>
          <p:cNvPicPr>
            <a:picLocks noChangeAspect="1"/>
          </p:cNvPicPr>
          <p:nvPr/>
        </p:nvPicPr>
        <p:blipFill>
          <a:blip r:embed="rId3"/>
          <a:srcRect/>
          <a:stretch>
            <a:fillRect/>
          </a:stretch>
        </p:blipFill>
        <p:spPr bwMode="auto">
          <a:xfrm>
            <a:off x="3038475" y="0"/>
            <a:ext cx="3381375" cy="1724025"/>
          </a:xfrm>
          <a:prstGeom prst="rect">
            <a:avLst/>
          </a:prstGeom>
          <a:noFill/>
          <a:ln w="9525">
            <a:noFill/>
            <a:miter lim="800000"/>
            <a:headEnd/>
            <a:tailEnd/>
          </a:ln>
        </p:spPr>
      </p:pic>
      <p:sp>
        <p:nvSpPr>
          <p:cNvPr id="4" name="Заголовок 1"/>
          <p:cNvSpPr txBox="1">
            <a:spLocks/>
          </p:cNvSpPr>
          <p:nvPr/>
        </p:nvSpPr>
        <p:spPr bwMode="auto">
          <a:xfrm rot="5400000">
            <a:off x="6146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cxnSp>
        <p:nvCxnSpPr>
          <p:cNvPr id="5" name="Прямая соединительная линия 4"/>
          <p:cNvCxnSpPr/>
          <p:nvPr/>
        </p:nvCxnSpPr>
        <p:spPr>
          <a:xfrm>
            <a:off x="361950" y="3714750"/>
            <a:ext cx="58435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229" name="TextBox 5"/>
          <p:cNvSpPr txBox="1">
            <a:spLocks noChangeArrowheads="1"/>
          </p:cNvSpPr>
          <p:nvPr/>
        </p:nvSpPr>
        <p:spPr bwMode="auto">
          <a:xfrm>
            <a:off x="153988" y="1828800"/>
            <a:ext cx="9142412" cy="1004888"/>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60 640 715 рублей</a:t>
            </a:r>
            <a:r>
              <a:rPr lang="ru-RU" sz="1400" b="1">
                <a:solidFill>
                  <a:srgbClr val="000000"/>
                </a:solidFill>
              </a:rPr>
              <a:t> </a:t>
            </a:r>
          </a:p>
          <a:p>
            <a:pPr algn="ctr"/>
            <a:endParaRPr lang="ru-RU" sz="14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52230" name="Прямоугольник 6"/>
          <p:cNvSpPr>
            <a:spLocks noChangeArrowheads="1"/>
          </p:cNvSpPr>
          <p:nvPr/>
        </p:nvSpPr>
        <p:spPr bwMode="auto">
          <a:xfrm>
            <a:off x="247650" y="3098800"/>
            <a:ext cx="9039225" cy="3759200"/>
          </a:xfrm>
          <a:prstGeom prst="rect">
            <a:avLst/>
          </a:prstGeom>
          <a:noFill/>
          <a:ln w="9525">
            <a:noFill/>
            <a:miter lim="800000"/>
            <a:headEnd/>
            <a:tailEnd/>
          </a:ln>
        </p:spPr>
        <p:txBody>
          <a:bodyPr>
            <a:spAutoFit/>
          </a:bodyPr>
          <a:lstStyle/>
          <a:p>
            <a:pPr algn="just"/>
            <a:r>
              <a:rPr lang="ru-RU" sz="1600">
                <a:solidFill>
                  <a:srgbClr val="000000"/>
                </a:solidFill>
                <a:latin typeface="Arial" charset="0"/>
              </a:rPr>
              <a:t>57 481 513 руб. -  «Развитие молодежной политики на территории Серовского городского округа»</a:t>
            </a:r>
          </a:p>
          <a:p>
            <a:r>
              <a:rPr lang="ru-RU" sz="1600">
                <a:solidFill>
                  <a:srgbClr val="000000"/>
                </a:solidFill>
                <a:latin typeface="Arial" charset="0"/>
              </a:rPr>
              <a:t>1 632 802 руб. - «Патриотическое воспитание молодежи на территории Серовского городского округа»</a:t>
            </a:r>
          </a:p>
          <a:p>
            <a:r>
              <a:rPr lang="ru-RU" sz="1600">
                <a:solidFill>
                  <a:srgbClr val="000000"/>
                </a:solidFill>
                <a:latin typeface="Arial" charset="0"/>
              </a:rPr>
              <a:t>1 160 064 руб. – «Обеспечение жильем молодых семей на территории Серовского городского округа»</a:t>
            </a:r>
          </a:p>
          <a:p>
            <a:r>
              <a:rPr lang="ru-RU" sz="1600">
                <a:solidFill>
                  <a:srgbClr val="000000"/>
                </a:solidFill>
                <a:latin typeface="Arial" charset="0"/>
              </a:rPr>
              <a:t>366 336 руб. – «Предоставление региональной поддержки молодым семьям на улучшение жилищных условий на территории Серовского городского округа»  </a:t>
            </a:r>
          </a:p>
          <a:p>
            <a:endParaRPr lang="ru-RU" sz="1600">
              <a:solidFill>
                <a:srgbClr val="000000"/>
              </a:solidFill>
            </a:endParaRPr>
          </a:p>
          <a:p>
            <a:r>
              <a:rPr lang="ru-RU" sz="1600">
                <a:solidFill>
                  <a:srgbClr val="000000"/>
                </a:solidFill>
              </a:rPr>
              <a:t>Реализация мероприятий муниципальной программы позволит: </a:t>
            </a:r>
          </a:p>
          <a:p>
            <a:pPr algn="just"/>
            <a:r>
              <a:rPr lang="ru-RU" sz="1600">
                <a:solidFill>
                  <a:srgbClr val="000000"/>
                </a:solidFill>
              </a:rPr>
              <a:t>- создать условия для успешной социализации и эффективной самореализации молодежи, развитие потенциала молодежи и его использование в интересах инновационного развития Серовского городского округа;</a:t>
            </a:r>
          </a:p>
          <a:p>
            <a:pPr algn="just"/>
            <a:r>
              <a:rPr lang="ru-RU" sz="1600">
                <a:solidFill>
                  <a:srgbClr val="000000"/>
                </a:solidFill>
              </a:rPr>
              <a:t>- развить системы патриотического воспитания молодежи Серовского городского округа.</a:t>
            </a:r>
          </a:p>
          <a:p>
            <a:pPr algn="just"/>
            <a:endParaRPr lang="ru-RU" sz="1600">
              <a:solidFill>
                <a:srgbClr val="000000"/>
              </a:solidFill>
            </a:endParaRPr>
          </a:p>
        </p:txBody>
      </p:sp>
      <p:pic>
        <p:nvPicPr>
          <p:cNvPr id="52231" name="Рисунок 9" descr="Jocuri-pe-trambulina-pentru-adolescenti.jpg"/>
          <p:cNvPicPr>
            <a:picLocks noChangeAspect="1"/>
          </p:cNvPicPr>
          <p:nvPr/>
        </p:nvPicPr>
        <p:blipFill>
          <a:blip r:embed="rId4"/>
          <a:srcRect/>
          <a:stretch>
            <a:fillRect/>
          </a:stretch>
        </p:blipFill>
        <p:spPr bwMode="auto">
          <a:xfrm>
            <a:off x="0" y="0"/>
            <a:ext cx="3055938" cy="17335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38_big.jpg"/>
          <p:cNvPicPr>
            <a:picLocks noChangeAspect="1"/>
          </p:cNvPicPr>
          <p:nvPr/>
        </p:nvPicPr>
        <p:blipFill>
          <a:blip r:embed="rId2"/>
          <a:stretch>
            <a:fillRect/>
          </a:stretch>
        </p:blipFill>
        <p:spPr>
          <a:xfrm>
            <a:off x="0" y="0"/>
            <a:ext cx="2990850" cy="1828800"/>
          </a:xfrm>
          <a:prstGeom prst="rect">
            <a:avLst/>
          </a:prstGeom>
          <a:ln>
            <a:noFill/>
          </a:ln>
          <a:effectLst>
            <a:outerShdw blurRad="292100" dist="139700" dir="2700000" algn="tl" rotWithShape="0">
              <a:srgbClr val="333333">
                <a:alpha val="65000"/>
              </a:srgbClr>
            </a:outerShdw>
          </a:effectLst>
        </p:spPr>
      </p:pic>
      <p:cxnSp>
        <p:nvCxnSpPr>
          <p:cNvPr id="5" name="Прямая соединительная линия 4"/>
          <p:cNvCxnSpPr/>
          <p:nvPr/>
        </p:nvCxnSpPr>
        <p:spPr>
          <a:xfrm>
            <a:off x="161925" y="3506788"/>
            <a:ext cx="62372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3251" name="TextBox 5"/>
          <p:cNvSpPr txBox="1">
            <a:spLocks noChangeArrowheads="1"/>
          </p:cNvSpPr>
          <p:nvPr/>
        </p:nvSpPr>
        <p:spPr bwMode="auto">
          <a:xfrm>
            <a:off x="0" y="1935163"/>
            <a:ext cx="9172575"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197 641 815 рублей </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53252" name="Прямоугольник 8"/>
          <p:cNvSpPr>
            <a:spLocks noChangeArrowheads="1"/>
          </p:cNvSpPr>
          <p:nvPr/>
        </p:nvSpPr>
        <p:spPr bwMode="auto">
          <a:xfrm>
            <a:off x="0" y="3176588"/>
            <a:ext cx="9144000" cy="3270250"/>
          </a:xfrm>
          <a:prstGeom prst="rect">
            <a:avLst/>
          </a:prstGeom>
          <a:noFill/>
          <a:ln w="9525">
            <a:noFill/>
            <a:miter lim="800000"/>
            <a:headEnd/>
            <a:tailEnd/>
          </a:ln>
        </p:spPr>
        <p:txBody>
          <a:bodyPr>
            <a:spAutoFit/>
          </a:bodyPr>
          <a:lstStyle/>
          <a:p>
            <a:pPr algn="just"/>
            <a:r>
              <a:rPr lang="ru-RU" sz="1600">
                <a:solidFill>
                  <a:srgbClr val="000000"/>
                </a:solidFill>
              </a:rPr>
              <a:t>137 244 719 руб. - «Развитие культуры и искусства» </a:t>
            </a:r>
          </a:p>
          <a:p>
            <a:pPr algn="just"/>
            <a:r>
              <a:rPr lang="ru-RU" sz="1600">
                <a:solidFill>
                  <a:srgbClr val="000000"/>
                </a:solidFill>
              </a:rPr>
              <a:t>57 825 546 руб. - «Развитие дополнительного образования в сфере культуры и искусства» </a:t>
            </a:r>
          </a:p>
          <a:p>
            <a:pPr algn="just"/>
            <a:r>
              <a:rPr lang="ru-RU" sz="1600">
                <a:solidFill>
                  <a:srgbClr val="000000"/>
                </a:solidFill>
              </a:rPr>
              <a:t>1 619 550 руб. - «Развитие информационного пространства, обеспечивающего открытость деятельности муниципальных учреждений» </a:t>
            </a:r>
          </a:p>
          <a:p>
            <a:pPr algn="just"/>
            <a:r>
              <a:rPr lang="ru-RU" sz="1600">
                <a:solidFill>
                  <a:srgbClr val="000000"/>
                </a:solidFill>
              </a:rPr>
              <a:t>510  000 руб. - «Профилактика правонарушений на территории Серовского городского округа» </a:t>
            </a:r>
          </a:p>
          <a:p>
            <a:pPr algn="just"/>
            <a:r>
              <a:rPr lang="ru-RU" sz="1600">
                <a:solidFill>
                  <a:srgbClr val="000000"/>
                </a:solidFill>
              </a:rPr>
              <a:t>442 000 руб. - «Дополнительные меры по ограничению распространения ВИЧ-инфекции, вакцинопрофилактика инфекционных заболеваний среди населения Серовского городского округа»</a:t>
            </a: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укрепить и развивать местную культуру путем совершенствования механизмов ее поддержки, обеспечивать духовно-нравственное развитие населения Серовского городского округа.</a:t>
            </a:r>
          </a:p>
          <a:p>
            <a:pPr algn="just"/>
            <a:endParaRPr lang="ru-RU" sz="1600">
              <a:solidFill>
                <a:srgbClr val="000000"/>
              </a:solidFill>
            </a:endParaRPr>
          </a:p>
        </p:txBody>
      </p:sp>
      <p:pic>
        <p:nvPicPr>
          <p:cNvPr id="26" name="Picture 21" descr="2"/>
          <p:cNvPicPr>
            <a:picLocks noChangeAspect="1" noChangeArrowheads="1"/>
          </p:cNvPicPr>
          <p:nvPr/>
        </p:nvPicPr>
        <p:blipFill>
          <a:blip r:embed="rId3"/>
          <a:srcRect/>
          <a:stretch>
            <a:fillRect/>
          </a:stretch>
        </p:blipFill>
        <p:spPr bwMode="auto">
          <a:xfrm>
            <a:off x="6027738" y="0"/>
            <a:ext cx="3352800" cy="1828800"/>
          </a:xfrm>
          <a:prstGeom prst="rect">
            <a:avLst/>
          </a:prstGeom>
          <a:ln>
            <a:noFill/>
          </a:ln>
          <a:effectLst>
            <a:outerShdw blurRad="292100" dist="139700" dir="2700000" algn="tl" rotWithShape="0">
              <a:srgbClr val="333333">
                <a:alpha val="65000"/>
              </a:srgbClr>
            </a:outerShdw>
          </a:effectLst>
        </p:spPr>
      </p:pic>
      <p:pic>
        <p:nvPicPr>
          <p:cNvPr id="27" name="Рисунок 26" descr="--2_1_~1.JPG"/>
          <p:cNvPicPr>
            <a:picLocks noChangeAspect="1"/>
          </p:cNvPicPr>
          <p:nvPr/>
        </p:nvPicPr>
        <p:blipFill>
          <a:blip r:embed="rId4"/>
          <a:stretch>
            <a:fillRect/>
          </a:stretch>
        </p:blipFill>
        <p:spPr>
          <a:xfrm>
            <a:off x="2932113" y="0"/>
            <a:ext cx="3154362" cy="1828800"/>
          </a:xfrm>
          <a:prstGeom prst="rect">
            <a:avLst/>
          </a:prstGeom>
          <a:ln>
            <a:noFill/>
          </a:ln>
          <a:effectLst>
            <a:outerShdw blurRad="292100" dist="139700" dir="2700000" algn="tl" rotWithShape="0">
              <a:srgbClr val="333333">
                <a:alpha val="65000"/>
              </a:srgbClr>
            </a:outerShdw>
          </a:effectLst>
        </p:spPr>
      </p:pic>
      <p:sp>
        <p:nvSpPr>
          <p:cNvPr id="7" name="Заголовок 1"/>
          <p:cNvSpPr txBox="1">
            <a:spLocks/>
          </p:cNvSpPr>
          <p:nvPr/>
        </p:nvSpPr>
        <p:spPr bwMode="auto">
          <a:xfrm rot="5400000">
            <a:off x="6126957" y="3078956"/>
            <a:ext cx="6858000" cy="7000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cxnSp>
        <p:nvCxnSpPr>
          <p:cNvPr id="16" name="Прямая соединительная линия 15"/>
          <p:cNvCxnSpPr/>
          <p:nvPr/>
        </p:nvCxnSpPr>
        <p:spPr>
          <a:xfrm>
            <a:off x="215900" y="7718425"/>
            <a:ext cx="6022975"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Рисунок 16" descr="441_650x500.jpg"/>
          <p:cNvPicPr>
            <a:picLocks noChangeAspect="1"/>
          </p:cNvPicPr>
          <p:nvPr/>
        </p:nvPicPr>
        <p:blipFill>
          <a:blip r:embed="rId2"/>
          <a:srcRect/>
          <a:stretch>
            <a:fillRect/>
          </a:stretch>
        </p:blipFill>
        <p:spPr bwMode="auto">
          <a:xfrm>
            <a:off x="6191250" y="0"/>
            <a:ext cx="3151188" cy="2095500"/>
          </a:xfrm>
          <a:prstGeom prst="rect">
            <a:avLst/>
          </a:prstGeom>
          <a:noFill/>
          <a:ln w="9525">
            <a:noFill/>
            <a:miter lim="800000"/>
            <a:headEnd/>
            <a:tailEnd/>
          </a:ln>
        </p:spPr>
      </p:pic>
      <p:pic>
        <p:nvPicPr>
          <p:cNvPr id="54274" name="Рисунок 14" descr="opeka(2).jpg"/>
          <p:cNvPicPr>
            <a:picLocks noChangeAspect="1"/>
          </p:cNvPicPr>
          <p:nvPr/>
        </p:nvPicPr>
        <p:blipFill>
          <a:blip r:embed="rId3"/>
          <a:srcRect/>
          <a:stretch>
            <a:fillRect/>
          </a:stretch>
        </p:blipFill>
        <p:spPr bwMode="auto">
          <a:xfrm>
            <a:off x="-9525" y="28575"/>
            <a:ext cx="3427413" cy="2105025"/>
          </a:xfrm>
          <a:prstGeom prst="rect">
            <a:avLst/>
          </a:prstGeom>
          <a:noFill/>
          <a:ln w="9525">
            <a:noFill/>
            <a:miter lim="800000"/>
            <a:headEnd/>
            <a:tailEnd/>
          </a:ln>
        </p:spPr>
      </p:pic>
      <p:sp>
        <p:nvSpPr>
          <p:cNvPr id="4" name="Заголовок 1"/>
          <p:cNvSpPr txBox="1">
            <a:spLocks/>
          </p:cNvSpPr>
          <p:nvPr/>
        </p:nvSpPr>
        <p:spPr bwMode="auto">
          <a:xfrm rot="5400000">
            <a:off x="6079332" y="3031331"/>
            <a:ext cx="6858000" cy="7953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cxnSp>
        <p:nvCxnSpPr>
          <p:cNvPr id="6" name="Прямая соединительная линия 5"/>
          <p:cNvCxnSpPr/>
          <p:nvPr/>
        </p:nvCxnSpPr>
        <p:spPr>
          <a:xfrm>
            <a:off x="323850" y="39068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4277" name="TextBox 6"/>
          <p:cNvSpPr txBox="1">
            <a:spLocks noChangeArrowheads="1"/>
          </p:cNvSpPr>
          <p:nvPr/>
        </p:nvSpPr>
        <p:spPr bwMode="auto">
          <a:xfrm>
            <a:off x="0" y="2114550"/>
            <a:ext cx="9172575" cy="10668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20 209 763 рублей </a:t>
            </a:r>
          </a:p>
          <a:p>
            <a:pPr algn="ctr"/>
            <a:endParaRPr lang="ru-RU"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54278" name="Прямоугольник 7"/>
          <p:cNvSpPr>
            <a:spLocks noChangeArrowheads="1"/>
          </p:cNvSpPr>
          <p:nvPr/>
        </p:nvSpPr>
        <p:spPr bwMode="auto">
          <a:xfrm>
            <a:off x="0" y="3298825"/>
            <a:ext cx="9115425" cy="3514725"/>
          </a:xfrm>
          <a:prstGeom prst="rect">
            <a:avLst/>
          </a:prstGeom>
          <a:noFill/>
          <a:ln w="9525">
            <a:noFill/>
            <a:miter lim="800000"/>
            <a:headEnd/>
            <a:tailEnd/>
          </a:ln>
        </p:spPr>
        <p:txBody>
          <a:bodyPr>
            <a:spAutoFit/>
          </a:bodyPr>
          <a:lstStyle/>
          <a:p>
            <a:pPr algn="just"/>
            <a:r>
              <a:rPr lang="ru-RU" sz="1600">
                <a:solidFill>
                  <a:srgbClr val="000000"/>
                </a:solidFill>
              </a:rPr>
              <a:t>2 728 000 руб. - «Социальная поддержка малообеспеченных, неполных, многодетных семей; детей с ограниченными возможностями здоровья и членов их семей; детей-сирот; детей, оставшихся без попечения родителей, а также детей работников бюджетной сферы» </a:t>
            </a:r>
          </a:p>
          <a:p>
            <a:pPr algn="just"/>
            <a:r>
              <a:rPr lang="ru-RU" sz="1600">
                <a:solidFill>
                  <a:srgbClr val="000000"/>
                </a:solidFill>
              </a:rPr>
              <a:t>93 000 руб. -  «Повышение общественной значимости семьи, профилактика социального сиротства»</a:t>
            </a:r>
          </a:p>
          <a:p>
            <a:pPr algn="just"/>
            <a:r>
              <a:rPr lang="ru-RU" sz="1600">
                <a:solidFill>
                  <a:srgbClr val="000000"/>
                </a:solidFill>
              </a:rPr>
              <a:t>15 405 763 руб. - «Оказание материальной помощи различным категориям граждан» </a:t>
            </a:r>
          </a:p>
          <a:p>
            <a:pPr algn="just"/>
            <a:r>
              <a:rPr lang="ru-RU" sz="1600">
                <a:solidFill>
                  <a:srgbClr val="000000"/>
                </a:solidFill>
              </a:rPr>
              <a:t>1 498 000 руб. - «Социальная поддержка общественных организаций» </a:t>
            </a:r>
          </a:p>
          <a:p>
            <a:pPr algn="just"/>
            <a:r>
              <a:rPr lang="ru-RU" sz="1600">
                <a:solidFill>
                  <a:srgbClr val="000000"/>
                </a:solidFill>
              </a:rPr>
              <a:t>485 000 руб. - «Социально значимые мероприятия»</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a:t>
            </a:r>
          </a:p>
          <a:p>
            <a:pPr algn="just"/>
            <a:endParaRPr lang="ru-RU" sz="1600">
              <a:solidFill>
                <a:srgbClr val="000000"/>
              </a:solidFill>
            </a:endParaRPr>
          </a:p>
        </p:txBody>
      </p:sp>
      <p:cxnSp>
        <p:nvCxnSpPr>
          <p:cNvPr id="9" name="Прямая соединительная линия 8"/>
          <p:cNvCxnSpPr/>
          <p:nvPr/>
        </p:nvCxnSpPr>
        <p:spPr>
          <a:xfrm>
            <a:off x="177800" y="7599363"/>
            <a:ext cx="61198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4280" name="Рисунок 15" descr="untitled-3.png"/>
          <p:cNvPicPr>
            <a:picLocks noChangeAspect="1"/>
          </p:cNvPicPr>
          <p:nvPr/>
        </p:nvPicPr>
        <p:blipFill>
          <a:blip r:embed="rId4"/>
          <a:srcRect/>
          <a:stretch>
            <a:fillRect/>
          </a:stretch>
        </p:blipFill>
        <p:spPr bwMode="auto">
          <a:xfrm>
            <a:off x="3127375" y="0"/>
            <a:ext cx="3343275" cy="21018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Подзаголовок 2"/>
          <p:cNvSpPr>
            <a:spLocks noGrp="1"/>
          </p:cNvSpPr>
          <p:nvPr>
            <p:ph type="subTitle" sz="quarter" idx="1"/>
          </p:nvPr>
        </p:nvSpPr>
        <p:spPr>
          <a:xfrm>
            <a:off x="542925" y="0"/>
            <a:ext cx="9363075" cy="6591300"/>
          </a:xfrm>
        </p:spPr>
        <p:txBody>
          <a:bodyPr/>
          <a:lstStyle/>
          <a:p>
            <a:pPr algn="just"/>
            <a:r>
              <a:rPr lang="ru-RU" sz="1300" smtClean="0">
                <a:solidFill>
                  <a:srgbClr val="000000"/>
                </a:solidFill>
                <a:effectLst/>
                <a:latin typeface="Times New Roman" pitchFamily="18" charset="0"/>
                <a:cs typeface="Times New Roman" pitchFamily="18" charset="0"/>
              </a:rPr>
              <a:t>Первое поселение на месте нынешнего города Серова возникло в 1894 году при строительстве сталерельсового завода, названного Надеждинским по имени владелицы Богословского горного округа (БГО) Надежды Михайловны Половцевой. Завод был заложен на левом берегу реки Каквы в 10 км от села Филькино. </a:t>
            </a:r>
          </a:p>
          <a:p>
            <a:pPr algn="just"/>
            <a:r>
              <a:rPr lang="ru-RU" sz="1300" smtClean="0">
                <a:solidFill>
                  <a:srgbClr val="000000"/>
                </a:solidFill>
                <a:effectLst/>
                <a:latin typeface="Times New Roman" pitchFamily="18" charset="0"/>
                <a:cs typeface="Times New Roman" pitchFamily="18" charset="0"/>
              </a:rPr>
              <a:t>Заводской поселок по старой уральской традиции получил название Надеждинский завод. </a:t>
            </a:r>
          </a:p>
          <a:p>
            <a:pPr algn="just"/>
            <a:r>
              <a:rPr lang="ru-RU" sz="1300" smtClean="0">
                <a:solidFill>
                  <a:srgbClr val="000000"/>
                </a:solidFill>
                <a:effectLst/>
                <a:latin typeface="Times New Roman" pitchFamily="18" charset="0"/>
                <a:cs typeface="Times New Roman" pitchFamily="18" charset="0"/>
              </a:rPr>
              <a:t>В сентябре 1919 года по Постановлению Екатеринбургского губернского ВРК поселок Надеждинский завод был преобразован в город Надеждинск. </a:t>
            </a:r>
          </a:p>
          <a:p>
            <a:pPr algn="just"/>
            <a:r>
              <a:rPr lang="ru-RU" sz="1300" smtClean="0">
                <a:solidFill>
                  <a:srgbClr val="000000"/>
                </a:solidFill>
                <a:effectLst/>
                <a:latin typeface="Times New Roman" pitchFamily="18" charset="0"/>
                <a:cs typeface="Times New Roman" pitchFamily="18" charset="0"/>
              </a:rPr>
              <a:t>Согласно Постановлению Президиума ВЦИК от 20 июня 1933 года г.Надеждинск выделен из Надеждинского района в самостоятельную административно-хозяйственную единицу с непосредственным подчинением облисполкому. Утверждена расширенная черта города с включением в нее селений Вятчининой, Мякоткиной, Медянкиной и земельного участка центрального углежжения. </a:t>
            </a:r>
          </a:p>
          <a:p>
            <a:pPr algn="just"/>
            <a:r>
              <a:rPr lang="ru-RU" sz="1300" smtClean="0">
                <a:solidFill>
                  <a:srgbClr val="000000"/>
                </a:solidFill>
                <a:effectLst/>
                <a:latin typeface="Times New Roman" pitchFamily="18" charset="0"/>
                <a:cs typeface="Times New Roman" pitchFamily="18" charset="0"/>
              </a:rPr>
              <a:t>В 1930-ые годы город неоднократно менял свое название. </a:t>
            </a:r>
          </a:p>
          <a:p>
            <a:pPr algn="just"/>
            <a:r>
              <a:rPr lang="ru-RU" sz="1300" smtClean="0">
                <a:solidFill>
                  <a:srgbClr val="000000"/>
                </a:solidFill>
                <a:effectLst/>
                <a:latin typeface="Times New Roman" pitchFamily="18" charset="0"/>
                <a:cs typeface="Times New Roman" pitchFamily="18" charset="0"/>
              </a:rPr>
              <a:t>19 января 1934 года Постановлением № 6809 Малого Президиума Уральского областного исполнительного комитета город Надеждинск был переименован в город Кабаковск. </a:t>
            </a:r>
          </a:p>
          <a:p>
            <a:pPr algn="just"/>
            <a:r>
              <a:rPr lang="ru-RU" sz="1300" smtClean="0">
                <a:solidFill>
                  <a:srgbClr val="000000"/>
                </a:solidFill>
                <a:effectLst/>
                <a:latin typeface="Times New Roman" pitchFamily="18" charset="0"/>
                <a:cs typeface="Times New Roman" pitchFamily="18" charset="0"/>
              </a:rPr>
              <a:t>7 июня 1939 года Указом Президиума Верховного Совета СССР город Надеждинск был переименован в город Серов в честь легендарного летчика - Героя Советского Союза Анатолия Константиновича Серова. </a:t>
            </a:r>
          </a:p>
          <a:p>
            <a:pPr algn="just"/>
            <a:r>
              <a:rPr lang="ru-RU" sz="1300" smtClean="0">
                <a:solidFill>
                  <a:srgbClr val="000000"/>
                </a:solidFill>
                <a:effectLst/>
                <a:latin typeface="Times New Roman" pitchFamily="18" charset="0"/>
                <a:cs typeface="Times New Roman" pitchFamily="18" charset="0"/>
              </a:rPr>
              <a:t>В границах муниципального образования Серовсикй городской округ находятся населенные пункты: город Серов, поселок Марсяты, деревня Петрова, поселок Кардон, поселок Ларьковка, село Андриановичи, поселок Межевая, поселок Красный Яр, поселок Мирный, поселок Еловка Новая, поселок Подгарничный, поселок Лесоразработки, поселок Танковичи, деревня Масловка, деревня Еловка, поселок Ключевой, село Филькино, поселок Черноярский, поселок Урай, поселок Нижняя Пристань, поселок при железнодорожной станции Поспелково, поселок Старое Морозково, поселок Морозково, поселок при железнодорожной станции Морозково, поселок Красноярка, поселок Поперечный, поселок Вагранская, деревня Морозково, деревня Поспелкова, деревня Семенова, деревня Магина, поселок Красноглинный, деревня Еловый Падун, поселок Сотрино, поселок Новое Сотрино, поселок Первомайский, поселок Боровой. </a:t>
            </a:r>
          </a:p>
          <a:p>
            <a:pPr algn="just"/>
            <a:r>
              <a:rPr lang="ru-RU" sz="1300" smtClean="0">
                <a:solidFill>
                  <a:srgbClr val="000000"/>
                </a:solidFill>
                <a:effectLst/>
                <a:latin typeface="Times New Roman" pitchFamily="18" charset="0"/>
                <a:cs typeface="Times New Roman" pitchFamily="18" charset="0"/>
              </a:rPr>
              <a:t>Административным центром Серовского городского округа является город Серов. Он находится на восточном склоне Уральских гор, в долине реки Каква и расположен на расстоянии 338 км. от областного центра г.Екатеринбург и на расстоянии 2050 км. от г.Москвы. Общая площадь города Серова в пределах городской черты - 9399 га. Город Серов является крупным железнодорожным узлом, образованный пересечением двух меридиальных железнодорожных магистралей Екатеринбург-Серов-Ивдель-Приобье, Серов-Алапаевск-Егоршино-Богданович-Челябинск. В 30 км к северу от города Серова находится город Краснотурьинск, в 50 км к югу - город Новая Ляля. </a:t>
            </a:r>
          </a:p>
          <a:p>
            <a:pPr algn="just"/>
            <a:r>
              <a:rPr lang="ru-RU" sz="1300" smtClean="0">
                <a:solidFill>
                  <a:srgbClr val="000000"/>
                </a:solidFill>
                <a:effectLst/>
                <a:latin typeface="Times New Roman" pitchFamily="18" charset="0"/>
                <a:cs typeface="Times New Roman" pitchFamily="18" charset="0"/>
              </a:rPr>
              <a:t>Основной водной артерией является река Сосьва, в которую впадают реки Лангур, Волчанка, Турья, Каква, Красноярка и ряд других небольших по размеру рек и ручьев. Вся система рек и речек входит в бассейн р.Тавды. Самым крупным притоком р.Сосьва является р.Каква, которая берет начало с Уральского хребта. </a:t>
            </a:r>
          </a:p>
          <a:p>
            <a:pPr algn="just"/>
            <a:r>
              <a:rPr lang="ru-RU" sz="1300" smtClean="0">
                <a:solidFill>
                  <a:srgbClr val="000000"/>
                </a:solidFill>
                <a:effectLst/>
                <a:latin typeface="Times New Roman" pitchFamily="18" charset="0"/>
                <a:cs typeface="Times New Roman" pitchFamily="18" charset="0"/>
              </a:rPr>
              <a:t>Серов является чем-то вроде перевала между Средним и Северным Уралом, и не случайно он назван северными воротами Урала. </a:t>
            </a:r>
          </a:p>
          <a:p>
            <a:pPr algn="just"/>
            <a:endParaRPr lang="ru-RU" sz="1300" smtClean="0">
              <a:solidFill>
                <a:srgbClr val="000000"/>
              </a:solidFill>
              <a:effectLst/>
              <a:latin typeface="Times New Roman" pitchFamily="18" charset="0"/>
              <a:cs typeface="Times New Roman" pitchFamily="18" charset="0"/>
            </a:endParaRPr>
          </a:p>
        </p:txBody>
      </p:sp>
      <p:sp>
        <p:nvSpPr>
          <p:cNvPr id="5" name="Прямоугольник 4"/>
          <p:cNvSpPr/>
          <p:nvPr/>
        </p:nvSpPr>
        <p:spPr>
          <a:xfrm rot="16200000">
            <a:off x="-6861423" y="3301697"/>
            <a:ext cx="14308662" cy="2557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b="1" dirty="0">
                <a:ln w="12700">
                  <a:solidFill>
                    <a:schemeClr val="tx2">
                      <a:satMod val="155000"/>
                    </a:schemeClr>
                  </a:solidFill>
                  <a:prstDash val="solid"/>
                </a:ln>
                <a:solidFill>
                  <a:schemeClr val="tx1"/>
                </a:solidFill>
                <a:latin typeface="Times New Roman" pitchFamily="18" charset="0"/>
                <a:cs typeface="Times New Roman" pitchFamily="18" charset="0"/>
              </a:rPr>
              <a:t>Описание административно-территориального деления</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730619" y="36393"/>
            <a:ext cx="3629699" cy="1943215"/>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55298" name="Picture 3" descr="D:\Бассейн.JPG"/>
          <p:cNvPicPr>
            <a:picLocks noChangeAspect="1" noChangeArrowheads="1"/>
          </p:cNvPicPr>
          <p:nvPr/>
        </p:nvPicPr>
        <p:blipFill>
          <a:blip r:embed="rId3"/>
          <a:srcRect/>
          <a:stretch>
            <a:fillRect/>
          </a:stretch>
        </p:blipFill>
        <p:spPr bwMode="auto">
          <a:xfrm>
            <a:off x="-16179800" y="-9750425"/>
            <a:ext cx="4319587" cy="2879725"/>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5082994" y="-129"/>
            <a:ext cx="3561507" cy="1932989"/>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55300" name="Прямоугольник 14"/>
          <p:cNvSpPr>
            <a:spLocks noChangeArrowheads="1"/>
          </p:cNvSpPr>
          <p:nvPr/>
        </p:nvSpPr>
        <p:spPr bwMode="auto">
          <a:xfrm>
            <a:off x="9156700" y="6064250"/>
            <a:ext cx="412750" cy="366713"/>
          </a:xfrm>
          <a:prstGeom prst="rect">
            <a:avLst/>
          </a:prstGeom>
          <a:noFill/>
          <a:ln w="9525">
            <a:noFill/>
            <a:miter lim="800000"/>
            <a:headEnd/>
            <a:tailEnd/>
          </a:ln>
        </p:spPr>
        <p:txBody>
          <a:bodyPr wrap="none">
            <a:spAutoFit/>
          </a:bodyPr>
          <a:lstStyle/>
          <a:p>
            <a:pPr eaLnBrk="0" hangingPunct="0"/>
            <a:fld id="{7FFC854A-1967-4402-BBC0-2171F4699EDE}" type="slidenum">
              <a:rPr lang="ru-RU"/>
              <a:pPr eaLnBrk="0" hangingPunct="0"/>
              <a:t>40</a:t>
            </a:fld>
            <a:endParaRPr lang="ru-RU"/>
          </a:p>
        </p:txBody>
      </p:sp>
      <p:cxnSp>
        <p:nvCxnSpPr>
          <p:cNvPr id="18" name="Прямая соединительная линия 17"/>
          <p:cNvCxnSpPr/>
          <p:nvPr/>
        </p:nvCxnSpPr>
        <p:spPr>
          <a:xfrm>
            <a:off x="314325" y="38941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02" name="TextBox 18"/>
          <p:cNvSpPr txBox="1">
            <a:spLocks noChangeArrowheads="1"/>
          </p:cNvSpPr>
          <p:nvPr/>
        </p:nvSpPr>
        <p:spPr bwMode="auto">
          <a:xfrm>
            <a:off x="0" y="1962150"/>
            <a:ext cx="9172575" cy="914400"/>
          </a:xfrm>
          <a:prstGeom prst="rect">
            <a:avLst/>
          </a:prstGeom>
          <a:noFill/>
          <a:ln w="9525">
            <a:noFill/>
            <a:miter lim="800000"/>
            <a:headEnd/>
            <a:tailEnd/>
          </a:ln>
        </p:spPr>
        <p:txBody>
          <a:bodyPr>
            <a:spAutoFit/>
          </a:bodyPr>
          <a:lstStyle/>
          <a:p>
            <a:pPr algn="ctr"/>
            <a:r>
              <a:rPr lang="ru-RU" b="1">
                <a:solidFill>
                  <a:srgbClr val="000000"/>
                </a:solidFill>
              </a:rPr>
              <a:t>Общий объем расходов бюджета – 38 594 757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55303" name="Прямоугольник 19"/>
          <p:cNvSpPr>
            <a:spLocks noChangeArrowheads="1"/>
          </p:cNvSpPr>
          <p:nvPr/>
        </p:nvSpPr>
        <p:spPr bwMode="auto">
          <a:xfrm>
            <a:off x="0" y="3295650"/>
            <a:ext cx="9115425" cy="3270250"/>
          </a:xfrm>
          <a:prstGeom prst="rect">
            <a:avLst/>
          </a:prstGeom>
          <a:noFill/>
          <a:ln w="9525">
            <a:noFill/>
            <a:miter lim="800000"/>
            <a:headEnd/>
            <a:tailEnd/>
          </a:ln>
        </p:spPr>
        <p:txBody>
          <a:bodyPr>
            <a:spAutoFit/>
          </a:bodyPr>
          <a:lstStyle/>
          <a:p>
            <a:pPr algn="just"/>
            <a:r>
              <a:rPr lang="ru-RU" sz="1600">
                <a:solidFill>
                  <a:srgbClr val="000000"/>
                </a:solidFill>
              </a:rPr>
              <a:t>2 283 000 руб. - «Развитие инфраструктуры объектов спорта муниципальной собственности Серовского городского округа»</a:t>
            </a:r>
          </a:p>
          <a:p>
            <a:pPr algn="just"/>
            <a:r>
              <a:rPr lang="ru-RU" sz="1600">
                <a:solidFill>
                  <a:srgbClr val="000000"/>
                </a:solidFill>
              </a:rPr>
              <a:t>2 366 620 руб. -  «Мероприятия по вовлечению населения в занятия физической культурой и массовым спортом»</a:t>
            </a:r>
          </a:p>
          <a:p>
            <a:pPr algn="just"/>
            <a:r>
              <a:rPr lang="ru-RU" sz="1600">
                <a:solidFill>
                  <a:srgbClr val="000000"/>
                </a:solidFill>
              </a:rPr>
              <a:t>33 945 137 руб. - «Обеспечение реализации Муниципальной программы «Развитие физической культуры и спорта в Серовском городском округе на 2016-2020 годы»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 создать условия, обеспечивающие доступность к спортивной инфраструктуре Серовского городского округа;</a:t>
            </a:r>
          </a:p>
          <a:p>
            <a:pPr algn="just"/>
            <a:r>
              <a:rPr lang="ru-RU" sz="1600">
                <a:solidFill>
                  <a:srgbClr val="000000"/>
                </a:solidFill>
              </a:rPr>
              <a:t>- создать условия для развития физической культуры и спорта в Серовском городском округе, в том числе среди лиц с ограниченными физическими возможностями здоровья.</a:t>
            </a:r>
          </a:p>
        </p:txBody>
      </p:sp>
      <p:sp>
        <p:nvSpPr>
          <p:cNvPr id="21" name="Заголовок 1"/>
          <p:cNvSpPr txBox="1">
            <a:spLocks/>
          </p:cNvSpPr>
          <p:nvPr/>
        </p:nvSpPr>
        <p:spPr bwMode="auto">
          <a:xfrm rot="5400000">
            <a:off x="6146800" y="3098800"/>
            <a:ext cx="6858000" cy="660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cxnSp>
        <p:nvCxnSpPr>
          <p:cNvPr id="22" name="Прямая соединительная линия 21"/>
          <p:cNvCxnSpPr/>
          <p:nvPr/>
        </p:nvCxnSpPr>
        <p:spPr>
          <a:xfrm>
            <a:off x="193675" y="6916738"/>
            <a:ext cx="6080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Рисунок 20" descr="gaz2.jpg"/>
          <p:cNvPicPr>
            <a:picLocks noChangeAspect="1"/>
          </p:cNvPicPr>
          <p:nvPr/>
        </p:nvPicPr>
        <p:blipFill>
          <a:blip r:embed="rId2"/>
          <a:srcRect/>
          <a:stretch>
            <a:fillRect/>
          </a:stretch>
        </p:blipFill>
        <p:spPr bwMode="auto">
          <a:xfrm>
            <a:off x="2538413" y="0"/>
            <a:ext cx="4414837" cy="1601788"/>
          </a:xfrm>
          <a:prstGeom prst="rect">
            <a:avLst/>
          </a:prstGeom>
          <a:noFill/>
          <a:ln w="9525">
            <a:noFill/>
            <a:miter lim="800000"/>
            <a:headEnd/>
            <a:tailEnd/>
          </a:ln>
        </p:spPr>
      </p:pic>
      <p:sp>
        <p:nvSpPr>
          <p:cNvPr id="4" name="Заголовок 1"/>
          <p:cNvSpPr txBox="1">
            <a:spLocks/>
          </p:cNvSpPr>
          <p:nvPr/>
        </p:nvSpPr>
        <p:spPr bwMode="auto">
          <a:xfrm rot="5400000">
            <a:off x="6118225" y="3070225"/>
            <a:ext cx="6858000" cy="7175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56323" name="TextBox 6"/>
          <p:cNvSpPr txBox="1">
            <a:spLocks noChangeArrowheads="1"/>
          </p:cNvSpPr>
          <p:nvPr/>
        </p:nvSpPr>
        <p:spPr bwMode="auto">
          <a:xfrm>
            <a:off x="0" y="1601788"/>
            <a:ext cx="9172575" cy="852487"/>
          </a:xfrm>
          <a:prstGeom prst="rect">
            <a:avLst/>
          </a:prstGeom>
          <a:noFill/>
          <a:ln w="9525">
            <a:noFill/>
            <a:miter lim="800000"/>
            <a:headEnd/>
            <a:tailEnd/>
          </a:ln>
        </p:spPr>
        <p:txBody>
          <a:bodyPr>
            <a:spAutoFit/>
          </a:bodyPr>
          <a:lstStyle/>
          <a:p>
            <a:pPr algn="ctr"/>
            <a:r>
              <a:rPr lang="ru-RU" sz="1400" b="1">
                <a:solidFill>
                  <a:srgbClr val="000000"/>
                </a:solidFill>
              </a:rPr>
              <a:t>Общий объем расходов бюджета – 121 029 150 рублей</a:t>
            </a:r>
          </a:p>
          <a:p>
            <a:pPr algn="ctr"/>
            <a:endParaRPr lang="ru-RU" sz="800" b="1">
              <a:solidFill>
                <a:srgbClr val="000000"/>
              </a:solidFill>
            </a:endParaRPr>
          </a:p>
          <a:p>
            <a:pPr algn="ctr"/>
            <a:r>
              <a:rPr lang="ru-RU" sz="1400" b="1">
                <a:solidFill>
                  <a:srgbClr val="000000"/>
                </a:solidFill>
              </a:rPr>
              <a:t>Основные подпрограммы, финансирование которых осуществляется в рамках  муниципальной программы в 2017 году</a:t>
            </a:r>
          </a:p>
        </p:txBody>
      </p:sp>
      <p:sp>
        <p:nvSpPr>
          <p:cNvPr id="56324" name="Прямоугольник 7"/>
          <p:cNvSpPr>
            <a:spLocks noChangeArrowheads="1"/>
          </p:cNvSpPr>
          <p:nvPr/>
        </p:nvSpPr>
        <p:spPr bwMode="auto">
          <a:xfrm>
            <a:off x="273050" y="2767013"/>
            <a:ext cx="8467725" cy="4003675"/>
          </a:xfrm>
          <a:prstGeom prst="rect">
            <a:avLst/>
          </a:prstGeom>
          <a:noFill/>
          <a:ln w="9525">
            <a:noFill/>
            <a:miter lim="800000"/>
            <a:headEnd/>
            <a:tailEnd/>
          </a:ln>
        </p:spPr>
        <p:txBody>
          <a:bodyPr>
            <a:spAutoFit/>
          </a:bodyPr>
          <a:lstStyle/>
          <a:p>
            <a:pPr algn="just"/>
            <a:r>
              <a:rPr lang="ru-RU" sz="1600">
                <a:solidFill>
                  <a:srgbClr val="000000"/>
                </a:solidFill>
              </a:rPr>
              <a:t>585 000 руб. - «Развитие социальной инфраструктуры и улучшение жилищных условий граждан, проживающих на территории Серовского городского округа, обеспечение населения питьевой водой, прочие мероприятия в области коммунального хозяйства»</a:t>
            </a:r>
          </a:p>
          <a:p>
            <a:pPr algn="just"/>
            <a:r>
              <a:rPr lang="ru-RU" sz="1600">
                <a:solidFill>
                  <a:srgbClr val="000000"/>
                </a:solidFill>
              </a:rPr>
              <a:t>25 706 544 руб. - «Развитие и модернизация объектов коммунального комплекса Серовского городского округа»</a:t>
            </a:r>
          </a:p>
          <a:p>
            <a:pPr algn="just"/>
            <a:r>
              <a:rPr lang="ru-RU" sz="1600">
                <a:solidFill>
                  <a:srgbClr val="000000"/>
                </a:solidFill>
              </a:rPr>
              <a:t>10 460 475 руб. – «Развитие газификации в Серовском городском округе»</a:t>
            </a:r>
          </a:p>
          <a:p>
            <a:pPr algn="just"/>
            <a:r>
              <a:rPr lang="ru-RU" sz="1600">
                <a:solidFill>
                  <a:srgbClr val="000000"/>
                </a:solidFill>
              </a:rPr>
              <a:t>49 333 810 руб. – «Энергосбережения и повышение энергетической эффективности объектов жилищно-коммунального комплекса Серовского городского округа»</a:t>
            </a:r>
          </a:p>
          <a:p>
            <a:pPr algn="just"/>
            <a:r>
              <a:rPr lang="ru-RU" sz="1600">
                <a:solidFill>
                  <a:srgbClr val="000000"/>
                </a:solidFill>
              </a:rPr>
              <a:t>34 433 321 руб. – «Обеспечение деятельности муниципального учреждения»</a:t>
            </a:r>
          </a:p>
          <a:p>
            <a:pPr algn="just"/>
            <a:r>
              <a:rPr lang="ru-RU" sz="1600">
                <a:solidFill>
                  <a:srgbClr val="000000"/>
                </a:solidFill>
              </a:rPr>
              <a:t>510 000 руб. – «Охрана окружающей среды»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позволит достичь целей обозначенных муниципальной программой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a:t>
            </a:r>
          </a:p>
        </p:txBody>
      </p:sp>
      <p:cxnSp>
        <p:nvCxnSpPr>
          <p:cNvPr id="18" name="Прямая соединительная линия 17"/>
          <p:cNvCxnSpPr/>
          <p:nvPr/>
        </p:nvCxnSpPr>
        <p:spPr>
          <a:xfrm>
            <a:off x="207963" y="731361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6326" name="Рисунок 18" descr="home1.jpg"/>
          <p:cNvPicPr>
            <a:picLocks noChangeAspect="1"/>
          </p:cNvPicPr>
          <p:nvPr/>
        </p:nvPicPr>
        <p:blipFill>
          <a:blip r:embed="rId3"/>
          <a:srcRect/>
          <a:stretch>
            <a:fillRect/>
          </a:stretch>
        </p:blipFill>
        <p:spPr bwMode="auto">
          <a:xfrm>
            <a:off x="0" y="0"/>
            <a:ext cx="3651250" cy="1601788"/>
          </a:xfrm>
          <a:prstGeom prst="rect">
            <a:avLst/>
          </a:prstGeom>
          <a:noFill/>
          <a:ln w="9525">
            <a:noFill/>
            <a:miter lim="800000"/>
            <a:headEnd/>
            <a:tailEnd/>
          </a:ln>
        </p:spPr>
      </p:pic>
      <p:pic>
        <p:nvPicPr>
          <p:cNvPr id="56327" name="Рисунок 19" descr="d_04.jpg"/>
          <p:cNvPicPr>
            <a:picLocks noChangeAspect="1"/>
          </p:cNvPicPr>
          <p:nvPr/>
        </p:nvPicPr>
        <p:blipFill>
          <a:blip r:embed="rId4"/>
          <a:srcRect/>
          <a:stretch>
            <a:fillRect/>
          </a:stretch>
        </p:blipFill>
        <p:spPr bwMode="auto">
          <a:xfrm>
            <a:off x="5943600" y="0"/>
            <a:ext cx="3271838" cy="1590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Диаграмма 3"/>
          <p:cNvGraphicFramePr>
            <a:graphicFrameLocks/>
          </p:cNvGraphicFramePr>
          <p:nvPr/>
        </p:nvGraphicFramePr>
        <p:xfrm>
          <a:off x="2652713" y="466725"/>
          <a:ext cx="5292725" cy="6069013"/>
        </p:xfrm>
        <a:graphic>
          <a:graphicData uri="http://schemas.openxmlformats.org/presentationml/2006/ole">
            <p:oleObj spid="_x0000_s69633" name="Лист" r:id="rId3" imgW="7648592" imgH="8763110" progId="Excel.Sheet.8">
              <p:embed/>
            </p:oleObj>
          </a:graphicData>
        </a:graphic>
      </p:graphicFrame>
      <p:sp>
        <p:nvSpPr>
          <p:cNvPr id="69634" name="TextBox 4"/>
          <p:cNvSpPr txBox="1">
            <a:spLocks noChangeArrowheads="1"/>
          </p:cNvSpPr>
          <p:nvPr/>
        </p:nvSpPr>
        <p:spPr bwMode="auto">
          <a:xfrm>
            <a:off x="0" y="149225"/>
            <a:ext cx="9906000" cy="336550"/>
          </a:xfrm>
          <a:prstGeom prst="rect">
            <a:avLst/>
          </a:prstGeom>
          <a:noFill/>
          <a:ln w="9525">
            <a:noFill/>
            <a:miter lim="800000"/>
            <a:headEnd/>
            <a:tailEnd/>
          </a:ln>
        </p:spPr>
        <p:txBody>
          <a:bodyPr>
            <a:spAutoFit/>
          </a:bodyPr>
          <a:lstStyle/>
          <a:p>
            <a:pPr algn="ctr"/>
            <a:r>
              <a:rPr lang="ru-RU" sz="1600" b="1">
                <a:solidFill>
                  <a:srgbClr val="000000"/>
                </a:solidFill>
              </a:rPr>
              <a:t>Действующие муниципальные программы в 2017 году</a:t>
            </a:r>
          </a:p>
        </p:txBody>
      </p:sp>
      <p:sp>
        <p:nvSpPr>
          <p:cNvPr id="6" name="Заголовок 1"/>
          <p:cNvSpPr txBox="1">
            <a:spLocks/>
          </p:cNvSpPr>
          <p:nvPr/>
        </p:nvSpPr>
        <p:spPr bwMode="auto">
          <a:xfrm rot="5400000">
            <a:off x="6079332" y="3031331"/>
            <a:ext cx="6858000" cy="7953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a:solidFill>
                  <a:srgbClr val="FFFFFF"/>
                </a:solidFill>
                <a:latin typeface="Times New Roman" pitchFamily="18" charset="0"/>
                <a:cs typeface="Times New Roman" pitchFamily="18" charset="0"/>
              </a:rPr>
              <a:t>Структура муниципальных программ Серовского городского округа в 2017 году </a:t>
            </a:r>
            <a:endParaRPr lang="ru-RU" sz="2000" b="1">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rot="5400000">
            <a:off x="6030119" y="2982119"/>
            <a:ext cx="6858000" cy="893762"/>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chemeClr val="tx1"/>
                </a:solidFill>
                <a:latin typeface="Times New Roman" pitchFamily="18" charset="0"/>
                <a:cs typeface="Times New Roman" pitchFamily="18" charset="0"/>
              </a:rPr>
              <a:t>Источники финансирования дефицита бюджета</a:t>
            </a:r>
          </a:p>
        </p:txBody>
      </p:sp>
      <p:sp>
        <p:nvSpPr>
          <p:cNvPr id="90115" name="Rectangle 3"/>
          <p:cNvSpPr>
            <a:spLocks noGrp="1" noChangeArrowheads="1"/>
          </p:cNvSpPr>
          <p:nvPr>
            <p:ph type="subTitle" sz="quarter" idx="1"/>
          </p:nvPr>
        </p:nvSpPr>
        <p:spPr>
          <a:xfrm>
            <a:off x="233363" y="166688"/>
            <a:ext cx="8662987" cy="1243012"/>
          </a:xfrm>
        </p:spPr>
        <p:txBody>
          <a:bodyPr/>
          <a:lstStyle/>
          <a:p>
            <a:pPr indent="265113" algn="just" eaLnBrk="1" hangingPunct="1">
              <a:lnSpc>
                <a:spcPct val="90000"/>
              </a:lnSpc>
              <a:defRPr/>
            </a:pPr>
            <a:r>
              <a:rPr lang="ru-RU" sz="1600" b="1" dirty="0" smtClean="0">
                <a:solidFill>
                  <a:schemeClr val="accent6">
                    <a:lumMod val="75000"/>
                  </a:schemeClr>
                </a:solidFill>
                <a:effectLst/>
                <a:latin typeface="+mn-lt"/>
              </a:rPr>
              <a:t>В процессе принятия и исполнения бюджета города большое значение приобретает сбалансированность доходов и расходов. Если доходы превышают расходы, то возникает </a:t>
            </a:r>
            <a:r>
              <a:rPr lang="ru-RU" sz="1600" b="1" u="sng" dirty="0" smtClean="0">
                <a:solidFill>
                  <a:schemeClr val="accent6">
                    <a:lumMod val="75000"/>
                  </a:schemeClr>
                </a:solidFill>
                <a:effectLst/>
                <a:latin typeface="+mn-lt"/>
              </a:rPr>
              <a:t>профицит</a:t>
            </a:r>
            <a:r>
              <a:rPr lang="ru-RU" sz="1600" b="1" dirty="0" smtClean="0">
                <a:solidFill>
                  <a:schemeClr val="accent6">
                    <a:lumMod val="75000"/>
                  </a:schemeClr>
                </a:solidFill>
                <a:effectLst/>
                <a:latin typeface="+mn-lt"/>
              </a:rPr>
              <a:t>. </a:t>
            </a:r>
          </a:p>
          <a:p>
            <a:pPr indent="265113" algn="just" eaLnBrk="1" hangingPunct="1">
              <a:lnSpc>
                <a:spcPct val="90000"/>
              </a:lnSpc>
              <a:defRPr/>
            </a:pPr>
            <a:r>
              <a:rPr lang="ru-RU" sz="1600" b="1" dirty="0" smtClean="0">
                <a:solidFill>
                  <a:schemeClr val="accent6">
                    <a:lumMod val="75000"/>
                  </a:schemeClr>
                </a:solidFill>
                <a:effectLst/>
                <a:latin typeface="+mn-lt"/>
              </a:rPr>
              <a:t>Но чаще всего расходы превышают доходы. В таком случае возникает </a:t>
            </a:r>
            <a:r>
              <a:rPr lang="ru-RU" sz="1600" b="1" u="sng" dirty="0" smtClean="0">
                <a:solidFill>
                  <a:schemeClr val="accent6">
                    <a:lumMod val="75000"/>
                  </a:schemeClr>
                </a:solidFill>
                <a:effectLst/>
                <a:latin typeface="+mn-lt"/>
              </a:rPr>
              <a:t>дефицит</a:t>
            </a:r>
            <a:r>
              <a:rPr lang="ru-RU" sz="1600" b="1" dirty="0" smtClean="0">
                <a:solidFill>
                  <a:schemeClr val="accent6">
                    <a:lumMod val="75000"/>
                  </a:schemeClr>
                </a:solidFill>
                <a:effectLst/>
                <a:latin typeface="+mn-lt"/>
              </a:rPr>
              <a:t>.</a:t>
            </a:r>
          </a:p>
        </p:txBody>
      </p:sp>
      <p:sp>
        <p:nvSpPr>
          <p:cNvPr id="90118" name="Rectangle 6"/>
          <p:cNvSpPr>
            <a:spLocks noChangeArrowheads="1"/>
          </p:cNvSpPr>
          <p:nvPr/>
        </p:nvSpPr>
        <p:spPr bwMode="auto">
          <a:xfrm>
            <a:off x="271935" y="2886316"/>
            <a:ext cx="2351440" cy="1710747"/>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муниципальные займы,</a:t>
            </a:r>
            <a:r>
              <a:rPr lang="ru-RU" sz="1400" b="1" dirty="0">
                <a:solidFill>
                  <a:schemeClr val="bg2"/>
                </a:solidFill>
                <a:cs typeface="+mn-cs"/>
              </a:rPr>
              <a:t> осуществляемые путем выпуска муниципальных ценных бумаг от имени муниципального образования</a:t>
            </a:r>
          </a:p>
        </p:txBody>
      </p:sp>
      <p:sp>
        <p:nvSpPr>
          <p:cNvPr id="90119" name="Rectangle 7"/>
          <p:cNvSpPr>
            <a:spLocks noChangeArrowheads="1"/>
          </p:cNvSpPr>
          <p:nvPr/>
        </p:nvSpPr>
        <p:spPr bwMode="auto">
          <a:xfrm>
            <a:off x="2891516" y="2893679"/>
            <a:ext cx="1953401" cy="1724208"/>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бюджетные кредиты,</a:t>
            </a:r>
            <a:r>
              <a:rPr lang="ru-RU" sz="1400" b="1" dirty="0">
                <a:solidFill>
                  <a:schemeClr val="bg2"/>
                </a:solidFill>
                <a:cs typeface="+mn-cs"/>
              </a:rPr>
              <a:t> полученные от бюджетов других уровней бюджетной системы РФ</a:t>
            </a:r>
          </a:p>
        </p:txBody>
      </p:sp>
      <p:sp>
        <p:nvSpPr>
          <p:cNvPr id="90120" name="Rectangle 8"/>
          <p:cNvSpPr>
            <a:spLocks noChangeArrowheads="1"/>
          </p:cNvSpPr>
          <p:nvPr/>
        </p:nvSpPr>
        <p:spPr bwMode="auto">
          <a:xfrm>
            <a:off x="5081492" y="2900198"/>
            <a:ext cx="1852246" cy="1717648"/>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кредиты,</a:t>
            </a:r>
          </a:p>
          <a:p>
            <a:pPr algn="ctr">
              <a:defRPr/>
            </a:pPr>
            <a:r>
              <a:rPr lang="ru-RU" sz="1400" b="1" dirty="0">
                <a:solidFill>
                  <a:schemeClr val="bg2"/>
                </a:solidFill>
                <a:cs typeface="+mn-cs"/>
              </a:rPr>
              <a:t> полученные от кредитных организаций</a:t>
            </a:r>
          </a:p>
        </p:txBody>
      </p:sp>
      <p:sp>
        <p:nvSpPr>
          <p:cNvPr id="90121" name="Rectangle 9"/>
          <p:cNvSpPr>
            <a:spLocks noChangeArrowheads="1"/>
          </p:cNvSpPr>
          <p:nvPr/>
        </p:nvSpPr>
        <p:spPr bwMode="auto">
          <a:xfrm>
            <a:off x="7107393" y="2909997"/>
            <a:ext cx="1749062" cy="1694636"/>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изменение остатков</a:t>
            </a:r>
            <a:r>
              <a:rPr lang="ru-RU" sz="1400" b="1" dirty="0">
                <a:solidFill>
                  <a:schemeClr val="bg2"/>
                </a:solidFill>
                <a:cs typeface="+mn-cs"/>
              </a:rPr>
              <a:t> средств на счетах по учету средств  бюджета</a:t>
            </a:r>
          </a:p>
        </p:txBody>
      </p:sp>
      <p:sp>
        <p:nvSpPr>
          <p:cNvPr id="90131" name="Rectangle 19"/>
          <p:cNvSpPr>
            <a:spLocks noChangeArrowheads="1"/>
          </p:cNvSpPr>
          <p:nvPr/>
        </p:nvSpPr>
        <p:spPr bwMode="auto">
          <a:xfrm>
            <a:off x="2353320" y="5379762"/>
            <a:ext cx="3424697" cy="860321"/>
          </a:xfrm>
          <a:prstGeom prst="rect">
            <a:avLst/>
          </a:prstGeom>
          <a:solidFill>
            <a:srgbClr val="FF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муниципальный долг,</a:t>
            </a:r>
          </a:p>
          <a:p>
            <a:pPr algn="ctr">
              <a:defRPr/>
            </a:pPr>
            <a:r>
              <a:rPr lang="ru-RU" sz="1400" b="1" dirty="0">
                <a:solidFill>
                  <a:schemeClr val="bg2"/>
                </a:solidFill>
                <a:cs typeface="+mn-cs"/>
              </a:rPr>
              <a:t>то есть совокупность долговых обязательств муниципального образования</a:t>
            </a:r>
          </a:p>
        </p:txBody>
      </p:sp>
      <p:sp>
        <p:nvSpPr>
          <p:cNvPr id="29" name="Стрелка вниз 28"/>
          <p:cNvSpPr/>
          <p:nvPr/>
        </p:nvSpPr>
        <p:spPr>
          <a:xfrm>
            <a:off x="8001726" y="2131866"/>
            <a:ext cx="233168" cy="751894"/>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0" name="Стрелка вниз 29"/>
          <p:cNvSpPr/>
          <p:nvPr/>
        </p:nvSpPr>
        <p:spPr>
          <a:xfrm>
            <a:off x="1191085" y="2121862"/>
            <a:ext cx="226725" cy="777478"/>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1" name="Стрелка вниз 30"/>
          <p:cNvSpPr/>
          <p:nvPr/>
        </p:nvSpPr>
        <p:spPr>
          <a:xfrm>
            <a:off x="3807536" y="2121855"/>
            <a:ext cx="232265" cy="771920"/>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2" name="Стрелка вниз 31"/>
          <p:cNvSpPr/>
          <p:nvPr/>
        </p:nvSpPr>
        <p:spPr>
          <a:xfrm>
            <a:off x="5972065" y="2131882"/>
            <a:ext cx="204673" cy="759853"/>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90117" name="Rectangle 5"/>
          <p:cNvSpPr>
            <a:spLocks noChangeArrowheads="1"/>
          </p:cNvSpPr>
          <p:nvPr/>
        </p:nvSpPr>
        <p:spPr bwMode="auto">
          <a:xfrm>
            <a:off x="641666" y="1648603"/>
            <a:ext cx="8214770" cy="483679"/>
          </a:xfrm>
          <a:prstGeom prst="rect">
            <a:avLst/>
          </a:prstGeom>
          <a:solidFill>
            <a:srgbClr val="99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b="1" dirty="0">
                <a:solidFill>
                  <a:schemeClr val="bg2"/>
                </a:solidFill>
                <a:cs typeface="+mn-cs"/>
              </a:rPr>
              <a:t>Источниками финансирования дефицита бюджета </a:t>
            </a:r>
          </a:p>
        </p:txBody>
      </p:sp>
      <p:grpSp>
        <p:nvGrpSpPr>
          <p:cNvPr id="70689" name="Правая фигурная скобка 33"/>
          <p:cNvGrpSpPr>
            <a:grpSpLocks/>
          </p:cNvGrpSpPr>
          <p:nvPr/>
        </p:nvGrpSpPr>
        <p:grpSpPr bwMode="auto">
          <a:xfrm>
            <a:off x="1223963" y="4591050"/>
            <a:ext cx="5399087" cy="735013"/>
            <a:chOff x="534" y="4178"/>
            <a:chExt cx="2354" cy="668"/>
          </a:xfrm>
        </p:grpSpPr>
        <p:pic>
          <p:nvPicPr>
            <p:cNvPr id="70690" name="Правая фигурная скобка 33"/>
            <p:cNvPicPr>
              <a:picLocks noChangeArrowheads="1"/>
            </p:cNvPicPr>
            <p:nvPr/>
          </p:nvPicPr>
          <p:blipFill>
            <a:blip r:embed="rId2"/>
            <a:srcRect/>
            <a:stretch>
              <a:fillRect/>
            </a:stretch>
          </p:blipFill>
          <p:spPr bwMode="auto">
            <a:xfrm>
              <a:off x="534" y="4178"/>
              <a:ext cx="2354" cy="668"/>
            </a:xfrm>
            <a:prstGeom prst="rect">
              <a:avLst/>
            </a:prstGeom>
            <a:noFill/>
            <a:ln w="9525">
              <a:noFill/>
              <a:miter lim="800000"/>
              <a:headEnd/>
              <a:tailEnd/>
            </a:ln>
          </p:spPr>
        </p:pic>
        <p:sp>
          <p:nvSpPr>
            <p:cNvPr id="2" name="Text Box 34"/>
            <p:cNvSpPr txBox="1">
              <a:spLocks noChangeArrowheads="1"/>
            </p:cNvSpPr>
            <p:nvPr/>
          </p:nvSpPr>
          <p:spPr bwMode="auto">
            <a:xfrm rot="5400000">
              <a:off x="1615" y="3217"/>
              <a:ext cx="192" cy="2210"/>
            </a:xfrm>
            <a:prstGeom prst="rect">
              <a:avLst/>
            </a:prstGeom>
            <a:noFill/>
            <a:ln w="9525">
              <a:noFill/>
              <a:miter lim="800000"/>
              <a:headEnd/>
              <a:tailEnd/>
            </a:ln>
          </p:spPr>
          <p:txBody>
            <a:bodyPr rot="10800000" vert="eaVert" anchor="ctr"/>
            <a:lstStyle/>
            <a:p>
              <a:pPr algn="ctr" eaLnBrk="0" hangingPunct="0">
                <a:defRPr/>
              </a:pPr>
              <a:endParaRPr lang="ru-RU" b="1">
                <a:solidFill>
                  <a:schemeClr val="tx1"/>
                </a:solidFill>
                <a:effectLst>
                  <a:outerShdw blurRad="38100" dist="38100" dir="2700000" algn="tl">
                    <a:srgbClr val="000000"/>
                  </a:outerShdw>
                </a:effectLs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up)">
                                      <p:cBhvr>
                                        <p:cTn id="7" dur="2000"/>
                                        <p:tgtEl>
                                          <p:spTgt spid="9011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0118"/>
                                        </p:tgtEl>
                                        <p:attrNameLst>
                                          <p:attrName>style.visibility</p:attrName>
                                        </p:attrNameLst>
                                      </p:cBhvr>
                                      <p:to>
                                        <p:strVal val="visible"/>
                                      </p:to>
                                    </p:set>
                                    <p:animEffect transition="in" filter="wipe(up)">
                                      <p:cBhvr>
                                        <p:cTn id="11" dur="2000"/>
                                        <p:tgtEl>
                                          <p:spTgt spid="90118"/>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wipe(up)">
                                      <p:cBhvr>
                                        <p:cTn id="15" dur="2000"/>
                                        <p:tgtEl>
                                          <p:spTgt spid="90119"/>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90120"/>
                                        </p:tgtEl>
                                        <p:attrNameLst>
                                          <p:attrName>style.visibility</p:attrName>
                                        </p:attrNameLst>
                                      </p:cBhvr>
                                      <p:to>
                                        <p:strVal val="visible"/>
                                      </p:to>
                                    </p:set>
                                    <p:animEffect transition="in" filter="wipe(up)">
                                      <p:cBhvr>
                                        <p:cTn id="19" dur="2000"/>
                                        <p:tgtEl>
                                          <p:spTgt spid="90120"/>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wipe(up)">
                                      <p:cBhvr>
                                        <p:cTn id="23" dur="2000"/>
                                        <p:tgtEl>
                                          <p:spTgt spid="90121"/>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90131"/>
                                        </p:tgtEl>
                                        <p:attrNameLst>
                                          <p:attrName>style.visibility</p:attrName>
                                        </p:attrNameLst>
                                      </p:cBhvr>
                                      <p:to>
                                        <p:strVal val="visible"/>
                                      </p:to>
                                    </p:set>
                                    <p:animEffect transition="in" filter="wipe(up)">
                                      <p:cBhvr>
                                        <p:cTn id="27" dur="2000"/>
                                        <p:tgtEl>
                                          <p:spTgt spid="9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2017 год</a:t>
            </a:r>
            <a:endParaRPr lang="ru-RU" sz="2000" smtClean="0">
              <a:solidFill>
                <a:schemeClr val="tx1"/>
              </a:solidFill>
              <a:latin typeface="Times New Roman" pitchFamily="18" charset="0"/>
              <a:cs typeface="Times New Roman" pitchFamily="18" charset="0"/>
            </a:endParaRPr>
          </a:p>
        </p:txBody>
      </p:sp>
      <p:graphicFrame>
        <p:nvGraphicFramePr>
          <p:cNvPr id="72811" name="Group 107"/>
          <p:cNvGraphicFramePr>
            <a:graphicFrameLocks noGrp="1"/>
          </p:cNvGraphicFramePr>
          <p:nvPr>
            <p:ph sz="half" idx="4294967295"/>
          </p:nvPr>
        </p:nvGraphicFramePr>
        <p:xfrm>
          <a:off x="777875" y="204788"/>
          <a:ext cx="9128125" cy="2671762"/>
        </p:xfrm>
        <a:graphic>
          <a:graphicData uri="http://schemas.openxmlformats.org/drawingml/2006/table">
            <a:tbl>
              <a:tblPr/>
              <a:tblGrid>
                <a:gridCol w="4660900"/>
                <a:gridCol w="2216150"/>
                <a:gridCol w="2251075"/>
              </a:tblGrid>
              <a:tr h="97948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 Наименование вида муниципальных заимствований </a:t>
                      </a:r>
                    </a:p>
                  </a:txBody>
                  <a:tcPr marL="63300" marR="63300" marT="66039" marB="660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Объем привлечения, тыс.рублей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Объем средств, направляемых на погашение основной суммы долга,</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тыс.рублей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1751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Кредиты, привлекаемые от кредитных организаций</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323 966,9</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270 000,0   </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264D"/>
                          </a:solidFill>
                          <a:effectLst/>
                          <a:latin typeface="Times New Roman" pitchFamily="18" charset="0"/>
                          <a:cs typeface="Times New Roman" pitchFamily="18" charset="0"/>
                        </a:rPr>
                        <a:t>Бюджетные кредиты, привлекаемые от других бюджетов бюджетной системы РФ</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100 000,0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102 360,0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09575">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ИТОГО:</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423 966,9</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smtClean="0">
                          <a:ln>
                            <a:noFill/>
                          </a:ln>
                          <a:solidFill>
                            <a:srgbClr val="00264D"/>
                          </a:solidFill>
                          <a:effectLst/>
                          <a:latin typeface="Times New Roman" pitchFamily="18" charset="0"/>
                          <a:cs typeface="Times New Roman" pitchFamily="18" charset="0"/>
                        </a:rPr>
                        <a:t>372 360,0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Прямоугольник 9"/>
          <p:cNvSpPr/>
          <p:nvPr/>
        </p:nvSpPr>
        <p:spPr>
          <a:xfrm>
            <a:off x="754288" y="2798793"/>
            <a:ext cx="9145715" cy="489621"/>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sp>
        <p:nvSpPr>
          <p:cNvPr id="72764" name="Rectangle 60"/>
          <p:cNvSpPr>
            <a:spLocks noChangeArrowheads="1"/>
          </p:cNvSpPr>
          <p:nvPr/>
        </p:nvSpPr>
        <p:spPr bwMode="auto">
          <a:xfrm>
            <a:off x="1952625" y="3298825"/>
            <a:ext cx="2506663" cy="641350"/>
          </a:xfrm>
          <a:prstGeom prst="rect">
            <a:avLst/>
          </a:prstGeom>
          <a:noFill/>
          <a:ln w="9525">
            <a:noFill/>
            <a:miter lim="800000"/>
            <a:headEnd/>
            <a:tailEnd/>
          </a:ln>
          <a:effectLst/>
        </p:spPr>
        <p:txBody>
          <a:bodyPr anchor="ctr">
            <a:spAutoFit/>
          </a:bodyPr>
          <a:lstStyle/>
          <a:p>
            <a:r>
              <a:rPr lang="ru-RU" b="1">
                <a:solidFill>
                  <a:srgbClr val="000000"/>
                </a:solidFill>
                <a:effectLst>
                  <a:outerShdw blurRad="38100" dist="38100" dir="2700000" algn="tl">
                    <a:srgbClr val="FFFFFF"/>
                  </a:outerShdw>
                </a:effectLst>
              </a:rPr>
              <a:t>На 01.01.2017 г. </a:t>
            </a:r>
          </a:p>
          <a:p>
            <a:r>
              <a:rPr lang="ru-RU" b="1">
                <a:solidFill>
                  <a:srgbClr val="000000"/>
                </a:solidFill>
                <a:effectLst>
                  <a:outerShdw blurRad="38100" dist="38100" dir="2700000" algn="tl">
                    <a:srgbClr val="FFFFFF"/>
                  </a:outerShdw>
                </a:effectLst>
              </a:rPr>
              <a:t>308 932,1 тыс.руб</a:t>
            </a:r>
            <a:r>
              <a:rPr lang="ru-RU">
                <a:effectLst>
                  <a:outerShdw blurRad="38100" dist="38100" dir="2700000" algn="tl">
                    <a:srgbClr val="000000"/>
                  </a:outerShdw>
                </a:effectLst>
              </a:rPr>
              <a:t>.</a:t>
            </a:r>
          </a:p>
        </p:txBody>
      </p:sp>
      <p:sp>
        <p:nvSpPr>
          <p:cNvPr id="72766" name="Rectangle 62"/>
          <p:cNvSpPr>
            <a:spLocks noChangeArrowheads="1"/>
          </p:cNvSpPr>
          <p:nvPr/>
        </p:nvSpPr>
        <p:spPr bwMode="auto">
          <a:xfrm>
            <a:off x="6362700" y="3348038"/>
            <a:ext cx="2316163" cy="641350"/>
          </a:xfrm>
          <a:prstGeom prst="rect">
            <a:avLst/>
          </a:prstGeom>
          <a:noFill/>
          <a:ln w="9525">
            <a:noFill/>
            <a:miter lim="800000"/>
            <a:headEnd/>
            <a:tailEnd/>
          </a:ln>
          <a:effectLst/>
        </p:spPr>
        <p:txBody>
          <a:bodyPr anchor="ctr">
            <a:spAutoFit/>
          </a:bodyPr>
          <a:lstStyle/>
          <a:p>
            <a:r>
              <a:rPr lang="ru-RU" b="1">
                <a:solidFill>
                  <a:srgbClr val="000000"/>
                </a:solidFill>
                <a:effectLst>
                  <a:outerShdw blurRad="38100" dist="38100" dir="2700000" algn="tl">
                    <a:srgbClr val="FFFFFF"/>
                  </a:outerShdw>
                </a:effectLst>
              </a:rPr>
              <a:t>На 01.01.2018 г.    325 539 тыс.руб.</a:t>
            </a:r>
          </a:p>
        </p:txBody>
      </p:sp>
      <p:graphicFrame>
        <p:nvGraphicFramePr>
          <p:cNvPr id="72812" name="Диаграмма 8"/>
          <p:cNvGraphicFramePr>
            <a:graphicFrameLocks/>
          </p:cNvGraphicFramePr>
          <p:nvPr/>
        </p:nvGraphicFramePr>
        <p:xfrm>
          <a:off x="1054100" y="4035425"/>
          <a:ext cx="5092700" cy="2882900"/>
        </p:xfrm>
        <a:graphic>
          <a:graphicData uri="http://schemas.openxmlformats.org/presentationml/2006/ole">
            <p:oleObj spid="_x0000_s72812" name="Лист" r:id="rId3" imgW="6181776" imgH="4162437" progId="Excel.Sheet.8">
              <p:embed/>
            </p:oleObj>
          </a:graphicData>
        </a:graphic>
      </p:graphicFrame>
      <p:graphicFrame>
        <p:nvGraphicFramePr>
          <p:cNvPr id="72813" name="Диаграмма 13"/>
          <p:cNvGraphicFramePr>
            <a:graphicFrameLocks/>
          </p:cNvGraphicFramePr>
          <p:nvPr/>
        </p:nvGraphicFramePr>
        <p:xfrm>
          <a:off x="5580063" y="3884613"/>
          <a:ext cx="4051300" cy="2654300"/>
        </p:xfrm>
        <a:graphic>
          <a:graphicData uri="http://schemas.openxmlformats.org/presentationml/2006/ole">
            <p:oleObj spid="_x0000_s72813" name="Лист" r:id="rId4" imgW="4019584" imgH="2838541" progId="Excel.Sheet.8">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2811"/>
                                        </p:tgtEl>
                                        <p:attrNameLst>
                                          <p:attrName>style.visibility</p:attrName>
                                        </p:attrNameLst>
                                      </p:cBhvr>
                                      <p:to>
                                        <p:strVal val="visible"/>
                                      </p:to>
                                    </p:set>
                                    <p:animEffect transition="in" filter="checkerboard(across)">
                                      <p:cBhvr>
                                        <p:cTn id="7" dur="500"/>
                                        <p:tgtEl>
                                          <p:spTgt spid="72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idx="4294967295"/>
          </p:nvPr>
        </p:nvSpPr>
        <p:spPr>
          <a:xfrm rot="16200000">
            <a:off x="-3070225" y="3070225"/>
            <a:ext cx="6858000" cy="717550"/>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a:t>
            </a:r>
            <a:r>
              <a:rPr lang="en-US" sz="2000" b="1" smtClean="0">
                <a:solidFill>
                  <a:schemeClr val="tx1"/>
                </a:solidFill>
                <a:latin typeface="Times New Roman" pitchFamily="18" charset="0"/>
                <a:cs typeface="Times New Roman" pitchFamily="18" charset="0"/>
              </a:rPr>
              <a:t>8</a:t>
            </a:r>
            <a:r>
              <a:rPr lang="ru-RU" sz="2000" b="1" smtClean="0">
                <a:solidFill>
                  <a:schemeClr val="tx1"/>
                </a:solidFill>
                <a:latin typeface="Times New Roman" pitchFamily="18" charset="0"/>
                <a:cs typeface="Times New Roman" pitchFamily="18" charset="0"/>
              </a:rPr>
              <a:t> и 2019 годы</a:t>
            </a:r>
            <a:endParaRPr lang="ru-RU" sz="2000" smtClean="0">
              <a:solidFill>
                <a:schemeClr val="tx1"/>
              </a:solidFill>
              <a:latin typeface="Times New Roman" pitchFamily="18" charset="0"/>
              <a:cs typeface="Times New Roman" pitchFamily="18" charset="0"/>
            </a:endParaRPr>
          </a:p>
        </p:txBody>
      </p:sp>
      <p:graphicFrame>
        <p:nvGraphicFramePr>
          <p:cNvPr id="75941" name="Group 165"/>
          <p:cNvGraphicFramePr>
            <a:graphicFrameLocks noGrp="1"/>
          </p:cNvGraphicFramePr>
          <p:nvPr/>
        </p:nvGraphicFramePr>
        <p:xfrm>
          <a:off x="720725" y="0"/>
          <a:ext cx="9185275" cy="2309813"/>
        </p:xfrm>
        <a:graphic>
          <a:graphicData uri="http://schemas.openxmlformats.org/drawingml/2006/table">
            <a:tbl>
              <a:tblPr/>
              <a:tblGrid>
                <a:gridCol w="4667250"/>
                <a:gridCol w="1090613"/>
                <a:gridCol w="1150937"/>
                <a:gridCol w="1017588"/>
                <a:gridCol w="1258887"/>
              </a:tblGrid>
              <a:tr h="879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Наименование вида муниципальных заимствований </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Объем привлечения, тыс.рублей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Объем средств, направляемых на погашение основной суммы долга,</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тыс.рублей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r>
              <a:tr h="30956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2018 </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г</a:t>
                      </a: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од</a:t>
                      </a:r>
                      <a:endParaRPr kumimoji="0" lang="en-US"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2019 год</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2018 год</a:t>
                      </a:r>
                      <a:endParaRPr kumimoji="0" lang="en-US"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2019 год</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Кредиты, привлекаемые от кредитных организаций</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251 849,7</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252 658,9</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Бюджетные кредиты, привлекаемые от других бюджетов бюджетной системы РФ</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100 000,0</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100 505,4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100 305,4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ИТОГО:</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351 849,7</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352 658,9</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300 505,4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300 305,4</a:t>
                      </a:r>
                      <a:endParaRPr kumimoji="0" lang="ru-RU" sz="1800" b="0" i="0" u="none" strike="noStrike" cap="none" normalizeH="0" baseline="0" smtClean="0">
                        <a:ln>
                          <a:noFill/>
                        </a:ln>
                        <a:solidFill>
                          <a:srgbClr val="000000"/>
                        </a:solidFill>
                        <a:effectLst/>
                        <a:latin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75984" name="Rectangle 159"/>
          <p:cNvSpPr>
            <a:spLocks noChangeArrowheads="1"/>
          </p:cNvSpPr>
          <p:nvPr/>
        </p:nvSpPr>
        <p:spPr bwMode="auto">
          <a:xfrm>
            <a:off x="0" y="5394325"/>
            <a:ext cx="9906000" cy="0"/>
          </a:xfrm>
          <a:prstGeom prst="rect">
            <a:avLst/>
          </a:prstGeom>
          <a:noFill/>
          <a:ln w="9525">
            <a:noFill/>
            <a:miter lim="800000"/>
            <a:headEnd/>
            <a:tailEnd/>
          </a:ln>
        </p:spPr>
        <p:txBody>
          <a:bodyPr wrap="none" anchor="ctr">
            <a:spAutoFit/>
          </a:bodyPr>
          <a:lstStyle/>
          <a:p>
            <a:endParaRPr lang="ru-RU"/>
          </a:p>
        </p:txBody>
      </p:sp>
      <p:sp>
        <p:nvSpPr>
          <p:cNvPr id="10" name="Прямоугольник 9"/>
          <p:cNvSpPr/>
          <p:nvPr/>
        </p:nvSpPr>
        <p:spPr>
          <a:xfrm>
            <a:off x="754288" y="2513043"/>
            <a:ext cx="9145715" cy="489621"/>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graphicFrame>
        <p:nvGraphicFramePr>
          <p:cNvPr id="75946" name="Диаграмма 8"/>
          <p:cNvGraphicFramePr>
            <a:graphicFrameLocks/>
          </p:cNvGraphicFramePr>
          <p:nvPr/>
        </p:nvGraphicFramePr>
        <p:xfrm>
          <a:off x="882650" y="3692525"/>
          <a:ext cx="5091113" cy="2881313"/>
        </p:xfrm>
        <a:graphic>
          <a:graphicData uri="http://schemas.openxmlformats.org/presentationml/2006/ole">
            <p:oleObj spid="_x0000_s75946" name="Лист" r:id="rId3" imgW="6181776" imgH="4162437" progId="Excel.Sheet.8">
              <p:embed/>
            </p:oleObj>
          </a:graphicData>
        </a:graphic>
      </p:graphicFrame>
      <p:graphicFrame>
        <p:nvGraphicFramePr>
          <p:cNvPr id="75947" name="Object 171"/>
          <p:cNvGraphicFramePr>
            <a:graphicFrameLocks/>
          </p:cNvGraphicFramePr>
          <p:nvPr/>
        </p:nvGraphicFramePr>
        <p:xfrm>
          <a:off x="5464175" y="3783013"/>
          <a:ext cx="5092700" cy="2881312"/>
        </p:xfrm>
        <a:graphic>
          <a:graphicData uri="http://schemas.openxmlformats.org/presentationml/2006/ole">
            <p:oleObj spid="_x0000_s75947" name="Лист" r:id="rId4" imgW="6181776" imgH="4162437" progId="Excel.Sheet.8">
              <p:embed/>
            </p:oleObj>
          </a:graphicData>
        </a:graphic>
      </p:graphicFrame>
      <p:sp>
        <p:nvSpPr>
          <p:cNvPr id="72764" name="Rectangle 60"/>
          <p:cNvSpPr>
            <a:spLocks noChangeArrowheads="1"/>
          </p:cNvSpPr>
          <p:nvPr/>
        </p:nvSpPr>
        <p:spPr bwMode="auto">
          <a:xfrm>
            <a:off x="1825625" y="2943225"/>
            <a:ext cx="25066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01.01.2019 г. </a:t>
            </a:r>
          </a:p>
          <a:p>
            <a:pPr>
              <a:defRPr/>
            </a:pPr>
            <a:r>
              <a:rPr lang="ru-RU" b="1">
                <a:solidFill>
                  <a:srgbClr val="000000"/>
                </a:solidFill>
                <a:effectLst>
                  <a:outerShdw blurRad="38100" dist="38100" dir="2700000" algn="tl">
                    <a:srgbClr val="FFFFFF"/>
                  </a:outerShdw>
                </a:effectLst>
              </a:rPr>
              <a:t>252 916,3 тыс.руб</a:t>
            </a:r>
            <a:r>
              <a:rPr lang="ru-RU">
                <a:effectLst>
                  <a:outerShdw blurRad="38100" dist="38100" dir="2700000" algn="tl">
                    <a:srgbClr val="000000"/>
                  </a:outerShdw>
                </a:effectLst>
              </a:rPr>
              <a:t>.</a:t>
            </a:r>
          </a:p>
        </p:txBody>
      </p:sp>
      <p:sp>
        <p:nvSpPr>
          <p:cNvPr id="2" name="Rectangle 60"/>
          <p:cNvSpPr>
            <a:spLocks noChangeArrowheads="1"/>
          </p:cNvSpPr>
          <p:nvPr/>
        </p:nvSpPr>
        <p:spPr bwMode="auto">
          <a:xfrm>
            <a:off x="6283325" y="2897188"/>
            <a:ext cx="2506663" cy="641350"/>
          </a:xfrm>
          <a:prstGeom prst="rect">
            <a:avLst/>
          </a:prstGeom>
          <a:noFill/>
          <a:ln w="9525">
            <a:noFill/>
            <a:miter lim="800000"/>
            <a:headEnd/>
            <a:tailEnd/>
          </a:ln>
          <a:effectLst/>
        </p:spPr>
        <p:txBody>
          <a:bodyPr anchor="ctr">
            <a:spAutoFit/>
          </a:bodyPr>
          <a:lstStyle/>
          <a:p>
            <a:pPr>
              <a:defRPr/>
            </a:pPr>
            <a:r>
              <a:rPr lang="ru-RU" b="1">
                <a:solidFill>
                  <a:srgbClr val="000000"/>
                </a:solidFill>
                <a:effectLst>
                  <a:outerShdw blurRad="38100" dist="38100" dir="2700000" algn="tl">
                    <a:srgbClr val="FFFFFF"/>
                  </a:outerShdw>
                </a:effectLst>
              </a:rPr>
              <a:t>На 01.01.2020 г. </a:t>
            </a:r>
          </a:p>
          <a:p>
            <a:pPr>
              <a:defRPr/>
            </a:pPr>
            <a:r>
              <a:rPr lang="ru-RU" b="1">
                <a:solidFill>
                  <a:srgbClr val="000000"/>
                </a:solidFill>
                <a:effectLst>
                  <a:outerShdw blurRad="38100" dist="38100" dir="2700000" algn="tl">
                    <a:srgbClr val="FFFFFF"/>
                  </a:outerShdw>
                </a:effectLst>
              </a:rPr>
              <a:t>253 420,0 тыс.руб</a:t>
            </a:r>
            <a:r>
              <a:rPr lang="ru-RU">
                <a:effectLst>
                  <a:outerShdw blurRad="38100" dist="38100" dir="2700000" algn="tl">
                    <a:srgbClr val="000000"/>
                  </a:outerShdw>
                </a:effectLst>
              </a:rPr>
              <a:t>.</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sz="quarter"/>
          </p:nvPr>
        </p:nvSpPr>
        <p:spPr>
          <a:xfrm>
            <a:off x="431800" y="188913"/>
            <a:ext cx="8915400" cy="603250"/>
          </a:xfrm>
        </p:spPr>
        <p:txBody>
          <a:bodyPr/>
          <a:lstStyle/>
          <a:p>
            <a:pPr eaLnBrk="1" hangingPunct="1">
              <a:defRPr/>
            </a:pPr>
            <a:r>
              <a:rPr lang="ru-RU" sz="3600" b="1" dirty="0" smtClean="0">
                <a:solidFill>
                  <a:srgbClr val="FFFFFF"/>
                </a:solidFill>
                <a:latin typeface="Bookman Old Style" pitchFamily="18" charset="0"/>
              </a:rPr>
              <a:t>Контактная информация</a:t>
            </a:r>
          </a:p>
        </p:txBody>
      </p:sp>
      <p:sp>
        <p:nvSpPr>
          <p:cNvPr id="94211" name="Rectangle 3"/>
          <p:cNvSpPr>
            <a:spLocks noGrp="1" noChangeArrowheads="1"/>
          </p:cNvSpPr>
          <p:nvPr>
            <p:ph type="subTitle" sz="quarter" idx="1"/>
          </p:nvPr>
        </p:nvSpPr>
        <p:spPr>
          <a:xfrm>
            <a:off x="325438" y="1281113"/>
            <a:ext cx="8589962" cy="4833937"/>
          </a:xfrm>
        </p:spPr>
        <p:txBody>
          <a:bodyPr/>
          <a:lstStyle/>
          <a:p>
            <a:pPr eaLnBrk="1" hangingPunct="1">
              <a:lnSpc>
                <a:spcPct val="80000"/>
              </a:lnSpc>
              <a:defRPr/>
            </a:pPr>
            <a:r>
              <a:rPr lang="ru-RU" sz="1800" b="1" u="sng" dirty="0" smtClean="0">
                <a:solidFill>
                  <a:schemeClr val="bg2">
                    <a:lumMod val="75000"/>
                  </a:schemeClr>
                </a:solidFill>
                <a:effectLst/>
                <a:latin typeface="+mn-lt"/>
              </a:rPr>
              <a:t>Финансовое управление администрации </a:t>
            </a:r>
          </a:p>
          <a:p>
            <a:pPr eaLnBrk="1" hangingPunct="1">
              <a:lnSpc>
                <a:spcPct val="80000"/>
              </a:lnSpc>
              <a:defRPr/>
            </a:pPr>
            <a:r>
              <a:rPr lang="ru-RU" sz="1800" b="1" u="sng" dirty="0" smtClean="0">
                <a:solidFill>
                  <a:schemeClr val="bg2">
                    <a:lumMod val="75000"/>
                  </a:schemeClr>
                </a:solidFill>
                <a:effectLst/>
                <a:latin typeface="+mn-lt"/>
              </a:rPr>
              <a:t>Серовского городского округа</a:t>
            </a:r>
          </a:p>
          <a:p>
            <a:pPr algn="just" eaLnBrk="1" hangingPunct="1">
              <a:lnSpc>
                <a:spcPct val="80000"/>
              </a:lnSpc>
              <a:defRPr/>
            </a:pPr>
            <a:endParaRPr lang="ru-RU" sz="1400" dirty="0" smtClean="0">
              <a:solidFill>
                <a:schemeClr val="bg2">
                  <a:lumMod val="75000"/>
                </a:schemeClr>
              </a:solidFill>
              <a:effectLst/>
              <a:latin typeface="+mn-lt"/>
            </a:endParaRPr>
          </a:p>
          <a:p>
            <a:pPr algn="just" eaLnBrk="1" hangingPunct="1">
              <a:lnSpc>
                <a:spcPct val="150000"/>
              </a:lnSpc>
              <a:defRPr/>
            </a:pPr>
            <a:r>
              <a:rPr lang="ru-RU" sz="1600" dirty="0" smtClean="0">
                <a:solidFill>
                  <a:srgbClr val="000000"/>
                </a:solidFill>
                <a:effectLst/>
                <a:latin typeface="+mn-lt"/>
              </a:rPr>
              <a:t>Адрес: 624992, Свердловская область, г. Серов, ул. Ленина, 140</a:t>
            </a:r>
          </a:p>
          <a:p>
            <a:pPr algn="just" eaLnBrk="1" hangingPunct="1">
              <a:lnSpc>
                <a:spcPct val="150000"/>
              </a:lnSpc>
              <a:defRPr/>
            </a:pPr>
            <a:r>
              <a:rPr lang="ru-RU" sz="1600" dirty="0" smtClean="0">
                <a:solidFill>
                  <a:srgbClr val="000000"/>
                </a:solidFill>
                <a:effectLst/>
                <a:latin typeface="+mn-lt"/>
              </a:rPr>
              <a:t>Телефон: 8 (34385) 75-754</a:t>
            </a:r>
          </a:p>
          <a:p>
            <a:pPr algn="just" eaLnBrk="1" hangingPunct="1">
              <a:lnSpc>
                <a:spcPct val="150000"/>
              </a:lnSpc>
              <a:defRPr/>
            </a:pPr>
            <a:r>
              <a:rPr lang="ru-RU" sz="1600" dirty="0" smtClean="0">
                <a:solidFill>
                  <a:srgbClr val="000000"/>
                </a:solidFill>
                <a:effectLst/>
                <a:latin typeface="+mn-lt"/>
              </a:rPr>
              <a:t>Е-</a:t>
            </a:r>
            <a:r>
              <a:rPr lang="en-US" sz="1600" dirty="0" smtClean="0">
                <a:solidFill>
                  <a:srgbClr val="000000"/>
                </a:solidFill>
                <a:effectLst/>
                <a:latin typeface="+mn-lt"/>
              </a:rPr>
              <a:t>mail</a:t>
            </a:r>
            <a:r>
              <a:rPr lang="ru-RU" sz="1600" dirty="0" smtClean="0">
                <a:solidFill>
                  <a:srgbClr val="000000"/>
                </a:solidFill>
                <a:effectLst/>
                <a:latin typeface="+mn-lt"/>
              </a:rPr>
              <a:t>: </a:t>
            </a:r>
            <a:r>
              <a:rPr lang="en-US" sz="1600" dirty="0" smtClean="0">
                <a:solidFill>
                  <a:srgbClr val="000000"/>
                </a:solidFill>
                <a:effectLst/>
                <a:latin typeface="+mn-lt"/>
                <a:hlinkClick r:id="rId2"/>
              </a:rPr>
              <a:t>fd@adm-serov.ru</a:t>
            </a:r>
            <a:endParaRPr lang="ru-RU"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Начальник финансового управления администрации Серовского городского округа</a:t>
            </a:r>
          </a:p>
          <a:p>
            <a:pPr algn="just" eaLnBrk="1" hangingPunct="1">
              <a:lnSpc>
                <a:spcPct val="150000"/>
              </a:lnSpc>
              <a:defRPr/>
            </a:pPr>
            <a:r>
              <a:rPr lang="ru-RU" sz="1600" dirty="0" smtClean="0">
                <a:solidFill>
                  <a:srgbClr val="000000"/>
                </a:solidFill>
                <a:effectLst/>
                <a:latin typeface="+mn-lt"/>
              </a:rPr>
              <a:t>Иванова Наталья Витальевна,</a:t>
            </a:r>
            <a:endParaRPr lang="en-US"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Время приема граждан: понедельник с 15.00 до 17.00 часов.</a:t>
            </a:r>
          </a:p>
          <a:p>
            <a:pPr algn="just" eaLnBrk="1" hangingPunct="1">
              <a:lnSpc>
                <a:spcPct val="80000"/>
              </a:lnSpc>
              <a:defRPr/>
            </a:pPr>
            <a:endParaRPr lang="ru-RU" sz="800" dirty="0" smtClean="0">
              <a:latin typeface="+mn-lt"/>
            </a:endParaRPr>
          </a:p>
        </p:txBody>
      </p:sp>
      <p:sp>
        <p:nvSpPr>
          <p:cNvPr id="6" name="Line 5"/>
          <p:cNvSpPr>
            <a:spLocks noChangeShapeType="1"/>
          </p:cNvSpPr>
          <p:nvPr/>
        </p:nvSpPr>
        <p:spPr bwMode="auto">
          <a:xfrm>
            <a:off x="465138" y="949325"/>
            <a:ext cx="8448675" cy="1588"/>
          </a:xfrm>
          <a:prstGeom prst="line">
            <a:avLst/>
          </a:prstGeom>
          <a:noFill/>
          <a:ln w="47625" cmpd="dbl">
            <a:solidFill>
              <a:schemeClr val="accent2"/>
            </a:solidFill>
            <a:round/>
            <a:headEnd/>
            <a:tailEnd/>
          </a:ln>
        </p:spPr>
        <p:txBody>
          <a:bodyPr/>
          <a:lstStyle/>
          <a:p>
            <a:endParaRPr lang="ru-RU"/>
          </a:p>
        </p:txBody>
      </p:sp>
      <p:sp>
        <p:nvSpPr>
          <p:cNvPr id="7" name="Rectangle 2"/>
          <p:cNvSpPr txBox="1">
            <a:spLocks noChangeArrowheads="1"/>
          </p:cNvSpPr>
          <p:nvPr/>
        </p:nvSpPr>
        <p:spPr bwMode="auto">
          <a:xfrm rot="5400000">
            <a:off x="6219825" y="3171825"/>
            <a:ext cx="6858000" cy="5143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rPr>
              <a:t>Контактная информация для граждан</a:t>
            </a:r>
            <a:endParaRPr lang="ru-RU" sz="20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rot="5400000">
            <a:off x="6187282" y="3139281"/>
            <a:ext cx="6858000" cy="5794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Основы составления проекта бюджета </a:t>
            </a:r>
          </a:p>
        </p:txBody>
      </p:sp>
      <p:sp>
        <p:nvSpPr>
          <p:cNvPr id="38923" name="Rectangle 11"/>
          <p:cNvSpPr>
            <a:spLocks noChangeArrowheads="1"/>
          </p:cNvSpPr>
          <p:nvPr/>
        </p:nvSpPr>
        <p:spPr bwMode="auto">
          <a:xfrm>
            <a:off x="-252464" y="3591741"/>
            <a:ext cx="8294509" cy="703151"/>
          </a:xfrm>
          <a:prstGeom prst="rect">
            <a:avLst/>
          </a:prstGeom>
          <a:solidFill>
            <a:schemeClr val="lt1"/>
          </a:solidFill>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anchor="ctr">
            <a:spAutoFit/>
            <a:scene3d>
              <a:camera prst="orthographicFront"/>
              <a:lightRig rig="balanced" dir="t">
                <a:rot lat="0" lon="0" rev="2100000"/>
              </a:lightRig>
            </a:scene3d>
          </a:bodyPr>
          <a:lstStyle/>
          <a:p>
            <a:pPr algn="ctr">
              <a:defRPr/>
            </a:pPr>
            <a:r>
              <a:rPr lang="ru-RU" sz="3000" b="1" dirty="0">
                <a:ln w="50800"/>
                <a:solidFill>
                  <a:schemeClr val="bg1">
                    <a:shade val="50000"/>
                  </a:schemeClr>
                </a:solidFill>
                <a:latin typeface="Times New Roman" panose="02020603050405020304" pitchFamily="18" charset="0"/>
                <a:cs typeface="Times New Roman" panose="02020603050405020304" pitchFamily="18" charset="0"/>
              </a:rPr>
              <a:t>Составление проекта бюджета городского округа </a:t>
            </a:r>
          </a:p>
        </p:txBody>
      </p:sp>
      <p:sp>
        <p:nvSpPr>
          <p:cNvPr id="38925" name="AutoShape 13"/>
          <p:cNvSpPr>
            <a:spLocks noChangeArrowheads="1"/>
          </p:cNvSpPr>
          <p:nvPr/>
        </p:nvSpPr>
        <p:spPr bwMode="auto">
          <a:xfrm>
            <a:off x="604300" y="1140961"/>
            <a:ext cx="1872471" cy="2519940"/>
          </a:xfrm>
          <a:prstGeom prst="downArrowCallout">
            <a:avLst>
              <a:gd name="adj1" fmla="val 25000"/>
              <a:gd name="adj2" fmla="val 25000"/>
              <a:gd name="adj3" fmla="val 22415"/>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Бюджетное послание Президента Российской Федерации</a:t>
            </a:r>
          </a:p>
        </p:txBody>
      </p:sp>
      <p:sp>
        <p:nvSpPr>
          <p:cNvPr id="38926" name="AutoShape 14"/>
          <p:cNvSpPr>
            <a:spLocks noChangeArrowheads="1"/>
          </p:cNvSpPr>
          <p:nvPr/>
        </p:nvSpPr>
        <p:spPr bwMode="auto">
          <a:xfrm>
            <a:off x="2809323" y="1085613"/>
            <a:ext cx="1988454" cy="2519267"/>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ru-RU" sz="1600" b="1" dirty="0">
                <a:solidFill>
                  <a:schemeClr val="bg2"/>
                </a:solidFill>
              </a:rPr>
              <a:t>Прогноз социально-экономического развития городского округа</a:t>
            </a:r>
          </a:p>
          <a:p>
            <a:pPr algn="ctr">
              <a:defRPr/>
            </a:pPr>
            <a:endParaRPr lang="ru-RU" sz="1600" b="1" dirty="0">
              <a:solidFill>
                <a:schemeClr val="bg2"/>
              </a:solidFill>
            </a:endParaRPr>
          </a:p>
        </p:txBody>
      </p:sp>
      <p:sp>
        <p:nvSpPr>
          <p:cNvPr id="38927" name="AutoShape 15"/>
          <p:cNvSpPr>
            <a:spLocks noChangeArrowheads="1"/>
          </p:cNvSpPr>
          <p:nvPr/>
        </p:nvSpPr>
        <p:spPr bwMode="auto">
          <a:xfrm>
            <a:off x="7059602" y="968017"/>
            <a:ext cx="1952408" cy="2581060"/>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Муниципальные программы городского округа</a:t>
            </a:r>
          </a:p>
          <a:p>
            <a:pPr algn="ctr">
              <a:defRPr/>
            </a:pPr>
            <a:endParaRPr lang="ru-RU" sz="1600" b="1" dirty="0">
              <a:solidFill>
                <a:schemeClr val="bg2"/>
              </a:solidFill>
            </a:endParaRPr>
          </a:p>
        </p:txBody>
      </p:sp>
      <p:sp>
        <p:nvSpPr>
          <p:cNvPr id="38928" name="AutoShape 16"/>
          <p:cNvSpPr>
            <a:spLocks noChangeArrowheads="1"/>
          </p:cNvSpPr>
          <p:nvPr/>
        </p:nvSpPr>
        <p:spPr bwMode="auto">
          <a:xfrm>
            <a:off x="5032151" y="1033378"/>
            <a:ext cx="1960622" cy="25799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Основные направления бюджетной и налоговой политики</a:t>
            </a:r>
          </a:p>
        </p:txBody>
      </p:sp>
      <p:pic>
        <p:nvPicPr>
          <p:cNvPr id="38929" name="Picture 17"/>
          <p:cNvPicPr>
            <a:picLocks noChangeAspect="1" noChangeArrowheads="1"/>
          </p:cNvPicPr>
          <p:nvPr/>
        </p:nvPicPr>
        <p:blipFill>
          <a:blip r:embed="rId3" cstate="print"/>
          <a:srcRect/>
          <a:stretch>
            <a:fillRect/>
          </a:stretch>
        </p:blipFill>
        <p:spPr bwMode="auto">
          <a:xfrm>
            <a:off x="512028" y="4654220"/>
            <a:ext cx="2241720" cy="1564980"/>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8932" name="Picture 20"/>
          <p:cNvPicPr>
            <a:picLocks noChangeAspect="1" noChangeArrowheads="1"/>
          </p:cNvPicPr>
          <p:nvPr/>
        </p:nvPicPr>
        <p:blipFill>
          <a:blip r:embed="rId4" cstate="print"/>
          <a:srcRect/>
          <a:stretch>
            <a:fillRect/>
          </a:stretch>
        </p:blipFill>
        <p:spPr bwMode="auto">
          <a:xfrm>
            <a:off x="6413582" y="4664530"/>
            <a:ext cx="2256090" cy="1684931"/>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5372" name="Picture 16" descr="i?id=110933568-35-72&amp;n=21"/>
          <p:cNvPicPr>
            <a:picLocks noChangeAspect="1" noChangeArrowheads="1"/>
          </p:cNvPicPr>
          <p:nvPr/>
        </p:nvPicPr>
        <p:blipFill>
          <a:blip r:embed="rId5" cstate="print"/>
          <a:srcRect/>
          <a:stretch>
            <a:fillRect/>
          </a:stretch>
        </p:blipFill>
        <p:spPr bwMode="auto">
          <a:xfrm>
            <a:off x="3411864" y="4663346"/>
            <a:ext cx="2280423" cy="1630384"/>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4" name="Picture 4" descr="Герб Серова Новый 5 зубцов (300 - цветной)"/>
          <p:cNvPicPr>
            <a:picLocks noChangeAspect="1" noChangeArrowheads="1"/>
          </p:cNvPicPr>
          <p:nvPr/>
        </p:nvPicPr>
        <p:blipFill>
          <a:blip r:embed="rId6" cstate="print">
            <a:extLst>
              <a:ext uri="{28A0092B-C50C-407E-A947-70E740481C1C}"/>
            </a:extLst>
          </a:blip>
          <a:srcRect/>
          <a:stretch>
            <a:fillRect/>
          </a:stretch>
        </p:blipFill>
        <p:spPr bwMode="auto">
          <a:xfrm>
            <a:off x="-345" y="-365"/>
            <a:ext cx="1205300" cy="712106"/>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wipe(up)">
                                      <p:cBhvr>
                                        <p:cTn id="7" dur="2000"/>
                                        <p:tgtEl>
                                          <p:spTgt spid="38925"/>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wipe(up)">
                                      <p:cBhvr>
                                        <p:cTn id="11" dur="2000"/>
                                        <p:tgtEl>
                                          <p:spTgt spid="3892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38928"/>
                                        </p:tgtEl>
                                        <p:attrNameLst>
                                          <p:attrName>style.visibility</p:attrName>
                                        </p:attrNameLst>
                                      </p:cBhvr>
                                      <p:to>
                                        <p:strVal val="visible"/>
                                      </p:to>
                                    </p:set>
                                    <p:animEffect transition="in" filter="wipe(up)">
                                      <p:cBhvr>
                                        <p:cTn id="15" dur="2000"/>
                                        <p:tgtEl>
                                          <p:spTgt spid="38928"/>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wipe(up)">
                                      <p:cBhvr>
                                        <p:cTn id="19" dur="2000"/>
                                        <p:tgtEl>
                                          <p:spTgt spid="38927"/>
                                        </p:tgtEl>
                                      </p:cBhvr>
                                    </p:animEffect>
                                  </p:childTnLst>
                                </p:cTn>
                              </p:par>
                            </p:childTnLst>
                          </p:cTn>
                        </p:par>
                        <p:par>
                          <p:cTn id="20" fill="hold" nodeType="afterGroup">
                            <p:stCondLst>
                              <p:cond delay="8000"/>
                            </p:stCondLst>
                            <p:childTnLst>
                              <p:par>
                                <p:cTn id="21" presetID="22" presetClass="entr" presetSubtype="1" fill="hold" nodeType="afterEffect">
                                  <p:stCondLst>
                                    <p:cond delay="100"/>
                                  </p:stCondLst>
                                  <p:childTnLst>
                                    <p:set>
                                      <p:cBhvr>
                                        <p:cTn id="22" dur="1" fill="hold">
                                          <p:stCondLst>
                                            <p:cond delay="0"/>
                                          </p:stCondLst>
                                        </p:cTn>
                                        <p:tgtEl>
                                          <p:spTgt spid="38923"/>
                                        </p:tgtEl>
                                        <p:attrNameLst>
                                          <p:attrName>style.visibility</p:attrName>
                                        </p:attrNameLst>
                                      </p:cBhvr>
                                      <p:to>
                                        <p:strVal val="visible"/>
                                      </p:to>
                                    </p:set>
                                    <p:animEffect transition="in" filter="wipe(up)">
                                      <p:cBhvr>
                                        <p:cTn id="23" dur="2000"/>
                                        <p:tgtEl>
                                          <p:spTgt spid="38923"/>
                                        </p:tgtEl>
                                      </p:cBhvr>
                                    </p:animEffect>
                                  </p:childTnLst>
                                </p:cTn>
                              </p:par>
                              <p:par>
                                <p:cTn id="24" presetID="22" presetClass="entr" presetSubtype="1" fill="hold" nodeType="withEffect">
                                  <p:stCondLst>
                                    <p:cond delay="0"/>
                                  </p:stCondLst>
                                  <p:childTnLst>
                                    <p:set>
                                      <p:cBhvr>
                                        <p:cTn id="25" dur="1" fill="hold">
                                          <p:stCondLst>
                                            <p:cond delay="0"/>
                                          </p:stCondLst>
                                        </p:cTn>
                                        <p:tgtEl>
                                          <p:spTgt spid="38929"/>
                                        </p:tgtEl>
                                        <p:attrNameLst>
                                          <p:attrName>style.visibility</p:attrName>
                                        </p:attrNameLst>
                                      </p:cBhvr>
                                      <p:to>
                                        <p:strVal val="visible"/>
                                      </p:to>
                                    </p:set>
                                    <p:animEffect transition="in" filter="wipe(up)">
                                      <p:cBhvr>
                                        <p:cTn id="26" dur="2000"/>
                                        <p:tgtEl>
                                          <p:spTgt spid="38929"/>
                                        </p:tgtEl>
                                      </p:cBhvr>
                                    </p:animEffect>
                                  </p:childTnLst>
                                </p:cTn>
                              </p:par>
                              <p:par>
                                <p:cTn id="27" presetID="22" presetClass="entr" presetSubtype="1" fill="hold" nodeType="withEffect">
                                  <p:stCondLst>
                                    <p:cond delay="0"/>
                                  </p:stCondLst>
                                  <p:childTnLst>
                                    <p:set>
                                      <p:cBhvr>
                                        <p:cTn id="28" dur="1" fill="hold">
                                          <p:stCondLst>
                                            <p:cond delay="0"/>
                                          </p:stCondLst>
                                        </p:cTn>
                                        <p:tgtEl>
                                          <p:spTgt spid="38932"/>
                                        </p:tgtEl>
                                        <p:attrNameLst>
                                          <p:attrName>style.visibility</p:attrName>
                                        </p:attrNameLst>
                                      </p:cBhvr>
                                      <p:to>
                                        <p:strVal val="visible"/>
                                      </p:to>
                                    </p:set>
                                    <p:animEffect transition="in" filter="wipe(up)">
                                      <p:cBhvr>
                                        <p:cTn id="29" dur="20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rot="16200000">
            <a:off x="-3059906" y="3059906"/>
            <a:ext cx="6858000" cy="7381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eaLnBrk="1" hangingPunct="1">
              <a:defRPr/>
            </a:pP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Основные</a:t>
            </a:r>
            <a:r>
              <a:rPr lang="ru-RU" sz="2000" b="1" dirty="0" smtClean="0">
                <a:solidFill>
                  <a:srgbClr val="FFFFFF"/>
                </a:solidFill>
                <a:latin typeface="Times New Roman" pitchFamily="18" charset="0"/>
                <a:cs typeface="Times New Roman" pitchFamily="18" charset="0"/>
              </a:rPr>
              <a:t> показатели социально – экономического </a:t>
            </a: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развития</a:t>
            </a:r>
          </a:p>
        </p:txBody>
      </p:sp>
      <p:graphicFrame>
        <p:nvGraphicFramePr>
          <p:cNvPr id="15644" name="Group 284"/>
          <p:cNvGraphicFramePr>
            <a:graphicFrameLocks noGrp="1"/>
          </p:cNvGraphicFramePr>
          <p:nvPr/>
        </p:nvGraphicFramePr>
        <p:xfrm>
          <a:off x="754063" y="0"/>
          <a:ext cx="9018587" cy="6392863"/>
        </p:xfrm>
        <a:graphic>
          <a:graphicData uri="http://schemas.openxmlformats.org/drawingml/2006/table">
            <a:tbl>
              <a:tblPr/>
              <a:tblGrid>
                <a:gridCol w="3436937"/>
                <a:gridCol w="866775"/>
                <a:gridCol w="962025"/>
                <a:gridCol w="838200"/>
                <a:gridCol w="895350"/>
                <a:gridCol w="1076325"/>
                <a:gridCol w="942975"/>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Показатели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Ед.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измер.</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2015г.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Ожидаемое</a:t>
                      </a:r>
                    </a:p>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2016г.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2017г.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2018г.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2019г.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4000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крупных и средних организаций обрабатывающих производств, производство и распределение электроэнергии, газа и воды</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темп роста к предыдущему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46 136,5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49 366,0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52 130,5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54 424,2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56 546,7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317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2.Численность занятых в экономике округа,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44,985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44,990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44,990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в том числе:    численность персонала  в промышленности;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9,802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524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Фонд оплаты труда в целом по округу: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9 692,8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10 151,5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10 659,1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10 886,9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11 096,2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285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5241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том числе:  в промышленности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3 555,9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3 752,0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4 018,4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4 243,4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4 417,4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984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78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Объем инвестиций за счет всех источников финансирования в действующих ценах каждого года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млн.руб.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6 967,8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7 093,2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12 181,0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14 389,2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16 079,0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682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181,4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171,7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09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Прибыль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1 270,5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-512,8</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873,6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1 334,2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1 094,4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048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розничной торговли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12 320,1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13 305,7</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14 104,0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14 668,0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15 255,6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27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103,8</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57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Оборот общественного питания,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572,0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600,6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624,6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649,6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675,6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270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108,6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 Инфляция (сводный индекс потребительских цен)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7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Численность безработных, зарегистрированных в органах службы занятости на начало отчетного периода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1 012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960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940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9413">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10. Уровень официально зарегистрированной безработицы  (в % к экономически активному населению)</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1,65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 name="Group 92"/>
          <p:cNvGraphicFramePr>
            <a:graphicFrameLocks noGrp="1"/>
          </p:cNvGraphicFramePr>
          <p:nvPr/>
        </p:nvGraphicFramePr>
        <p:xfrm>
          <a:off x="0" y="-1649413"/>
          <a:ext cx="9110663" cy="8520113"/>
        </p:xfrm>
        <a:graphic>
          <a:graphicData uri="http://schemas.openxmlformats.org/drawingml/2006/table">
            <a:tbl>
              <a:tblPr/>
              <a:tblGrid>
                <a:gridCol w="5049838"/>
                <a:gridCol w="2051050"/>
                <a:gridCol w="2009775"/>
              </a:tblGrid>
              <a:tr h="977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Всего бюджет Серовского городского округа на 2017 год, тыс.руб.</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В том числе областные средства, тыс.руб.</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ДОХОДЫ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2 530 374,3</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 том числе: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Налоговые и неналоговые доходы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1 035 606,5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Безвозмездные поступления от других бюджетов</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Дотации бюджетам городских округов на выравнивание бюджетной обеспеченности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24 528,0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24 528,0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Субсидия на выравнивание обеспеченности муниципальных образований</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400 085,0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400 085,0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РАСХОДЫ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2 582 018,2</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1 070 154,8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 том числе: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Общегосударственные расходы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137 126,5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1 614,1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безопасность и правоохранительная деятельность</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38 471,5</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Национальная экономика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140 461,1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2 469,0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Жилищно-коммунальное хозяйство</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264 504,7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451,0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охрана окружающей среды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510,0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Образование</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1 514 448,7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853 529,7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Культура, кинематография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137 600,7</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Социальная политика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249 077,8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212 091,0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Физическая культура и спорт</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82 963,8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Средства массовой информации</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2 419,6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Обслуживание государственного и муниципального долга</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14 433,8</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0,0</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sp>
        <p:nvSpPr>
          <p:cNvPr id="167939" name="Rectangle 3"/>
          <p:cNvSpPr>
            <a:spLocks noGrp="1" noChangeArrowheads="1"/>
          </p:cNvSpPr>
          <p:nvPr>
            <p:ph type="subTitle" sz="quarter" idx="1"/>
          </p:nvPr>
        </p:nvSpPr>
        <p:spPr>
          <a:xfrm rot="5400000">
            <a:off x="5236369" y="2188369"/>
            <a:ext cx="8543925" cy="7953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smtClean="0">
                <a:solidFill>
                  <a:srgbClr val="FFFFFF"/>
                </a:solidFill>
                <a:latin typeface="Times New Roman" pitchFamily="18" charset="0"/>
              </a:rPr>
              <a:t>Основные характеристики  бюджета Серовского городского округа</a:t>
            </a:r>
            <a:r>
              <a:rPr lang="ru-RU" sz="2000" b="1" smtClean="0">
                <a:solidFill>
                  <a:srgbClr val="FFFFFF"/>
                </a:solidFill>
                <a:latin typeface="Tahoma" pitchFamily="34" charset="0"/>
              </a:rPr>
              <a:t>  на 2017 год                 </a:t>
            </a:r>
          </a:p>
        </p:txBody>
      </p:sp>
      <p:graphicFrame>
        <p:nvGraphicFramePr>
          <p:cNvPr id="1026" name="Object 30"/>
          <p:cNvGraphicFramePr>
            <a:graphicFrameLocks noChangeAspect="1"/>
          </p:cNvGraphicFramePr>
          <p:nvPr/>
        </p:nvGraphicFramePr>
        <p:xfrm>
          <a:off x="2090738" y="933450"/>
          <a:ext cx="366712" cy="246063"/>
        </p:xfrm>
        <a:graphic>
          <a:graphicData uri="http://schemas.openxmlformats.org/presentationml/2006/ole">
            <p:oleObj spid="_x0000_s1026" name="Диаграмма" r:id="rId3" imgW="6600943" imgH="4400468" progId="MSGraph.Chart.8">
              <p:embed followColorScheme="full"/>
            </p:oleObj>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rot="16200000">
            <a:off x="-3143250" y="3143250"/>
            <a:ext cx="6858000" cy="571500"/>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8545" name="Group 113"/>
          <p:cNvGraphicFramePr>
            <a:graphicFrameLocks noGrp="1"/>
          </p:cNvGraphicFramePr>
          <p:nvPr>
            <p:ph idx="4294967295"/>
          </p:nvPr>
        </p:nvGraphicFramePr>
        <p:xfrm>
          <a:off x="574675" y="0"/>
          <a:ext cx="9331325" cy="6756400"/>
        </p:xfrm>
        <a:graphic>
          <a:graphicData uri="http://schemas.openxmlformats.org/drawingml/2006/table">
            <a:tbl>
              <a:tblPr/>
              <a:tblGrid>
                <a:gridCol w="4035425"/>
                <a:gridCol w="1489075"/>
                <a:gridCol w="1357313"/>
                <a:gridCol w="1279525"/>
                <a:gridCol w="1169987"/>
              </a:tblGrid>
              <a:tr h="809625">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Наименование</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План 2016 год, уточненный бюджет</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2017 год</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2018 год</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2019 год</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Доходы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2 705 026,8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2 530 374,3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2 509 619,4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2 491 592,2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2476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Налоговые и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1 175 296,4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1 035 606,5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1 042 814,6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1 060 548,5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991 420,3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934 327,5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948 363,5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969 950,5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183 876,1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101 279,0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94 451,1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90 598,0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безвозмездные поступления</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1 529 730,4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1 494  767,8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1 466 804,8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1 431 043,7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Расходы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2 840 543,5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2 582 018,2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2 560 963,7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2 543 945 ,6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1714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Расходы за счет собственных доходов</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1 254 290,1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1 460 219,5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1 439 470,6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1 432 311,5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Расходы за счет целевых безвозмездных поступлений (субсидии, субвенции, межбюджетные трансферты)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1 450 736,7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1 070 154,8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1 070 148,8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1 059 280,7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Дефицит (-), профицит(+)</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-135 516,7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- 51 643,9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-51 344,3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-52 353,4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4730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Источники финансирования дефицита бюджета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135 516,7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  51 643,9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51 344,3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52 353,4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2540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кредиты - всего,</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61 979,5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51 606,9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51 344,3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52 353,4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 т.ч. - получение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364 340,9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423 966</a:t>
                      </a: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351 849,7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352 658,8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погашение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302 361,4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372 360</a:t>
                      </a: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300 505,4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300 305,4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изменение остатков средств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73 092,0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иные источники финансирования дефицита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445,2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37,1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Отношение дефицита бюджета к доходам, %</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21,48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9,99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18545"/>
                                        </p:tgtEl>
                                        <p:attrNameLst>
                                          <p:attrName>style.visibility</p:attrName>
                                        </p:attrNameLst>
                                      </p:cBhvr>
                                      <p:to>
                                        <p:strVal val="visible"/>
                                      </p:to>
                                    </p:set>
                                    <p:animEffect transition="in" filter="wheel(2)">
                                      <p:cBhvr>
                                        <p:cTn id="7" dur="2000"/>
                                        <p:tgtEl>
                                          <p:spTgt spid="18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rot="5400000">
            <a:off x="6088063" y="3040062"/>
            <a:ext cx="6858000" cy="77787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9458" name="Диаграмма 4"/>
          <p:cNvGraphicFramePr>
            <a:graphicFrameLocks/>
          </p:cNvGraphicFramePr>
          <p:nvPr/>
        </p:nvGraphicFramePr>
        <p:xfrm>
          <a:off x="0" y="0"/>
          <a:ext cx="8842375" cy="6883400"/>
        </p:xfrm>
        <a:graphic>
          <a:graphicData uri="http://schemas.openxmlformats.org/presentationml/2006/ole">
            <p:oleObj spid="_x0000_s19458" name="Лист" r:id="rId3" imgW="5772049" imgH="5219662" progId="Excel.Sheet.8">
              <p:embed/>
            </p:oleObj>
          </a:graphicData>
        </a:graphic>
      </p:graphicFrame>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0.9"/>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2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30513</TotalTime>
  <Words>4895</Words>
  <Application>Microsoft Office PowerPoint</Application>
  <PresentationFormat>Лист A4 (210x297 мм)</PresentationFormat>
  <Paragraphs>1140</Paragraphs>
  <Slides>46</Slides>
  <Notes>8</Notes>
  <HiddenSlides>0</HiddenSlides>
  <MMClips>0</MMClips>
  <ScaleCrop>false</ScaleCrop>
  <HeadingPairs>
    <vt:vector size="8" baseType="variant">
      <vt:variant>
        <vt:lpstr>Использованные шрифты</vt:lpstr>
      </vt:variant>
      <vt:variant>
        <vt:i4>6</vt:i4>
      </vt:variant>
      <vt:variant>
        <vt:lpstr>Шаблон оформления</vt:lpstr>
      </vt:variant>
      <vt:variant>
        <vt:i4>2</vt:i4>
      </vt:variant>
      <vt:variant>
        <vt:lpstr>Внедренные серверы OLE</vt:lpstr>
      </vt:variant>
      <vt:variant>
        <vt:i4>3</vt:i4>
      </vt:variant>
      <vt:variant>
        <vt:lpstr>Заголовки слайдов</vt:lpstr>
      </vt:variant>
      <vt:variant>
        <vt:i4>46</vt:i4>
      </vt:variant>
    </vt:vector>
  </HeadingPairs>
  <TitlesOfParts>
    <vt:vector size="57" baseType="lpstr">
      <vt:lpstr>Times New Roman</vt:lpstr>
      <vt:lpstr>Arial</vt:lpstr>
      <vt:lpstr>Wingdings</vt:lpstr>
      <vt:lpstr>Tahoma</vt:lpstr>
      <vt:lpstr>Calibri</vt:lpstr>
      <vt:lpstr>Bookman Old Style</vt:lpstr>
      <vt:lpstr>2_Текстура</vt:lpstr>
      <vt:lpstr>2_Текстура</vt:lpstr>
      <vt:lpstr>Диаграмма</vt:lpstr>
      <vt:lpstr>Лист</vt:lpstr>
      <vt:lpstr>Лист Microsoft Office Excel</vt:lpstr>
      <vt:lpstr>К решению Думы  Серовского городского округа  «О бюджете Серовского городского округа на 2017 год и плановый период 2018-2019 годов»</vt:lpstr>
      <vt:lpstr>Слайд 2</vt:lpstr>
      <vt:lpstr>Слайд 3</vt:lpstr>
      <vt:lpstr>Слайд 4</vt:lpstr>
      <vt:lpstr>Основы составления проекта бюджета </vt:lpstr>
      <vt:lpstr>Основные показатели социально – экономического развития</vt:lpstr>
      <vt:lpstr>Слайд 7</vt:lpstr>
      <vt:lpstr>Основные параметры бюджета Серовского городского округа</vt:lpstr>
      <vt:lpstr>Слайд 9</vt:lpstr>
      <vt:lpstr>Доходы  бюджета Серовского городского округа в 2017 году  и плановом периоде 2018 и 2019 годов</vt:lpstr>
      <vt:lpstr>Доходы бюджета Серовского городского округа </vt:lpstr>
      <vt:lpstr>Структура доходов бюджета Серовского городского округа в 2017 году</vt:lpstr>
      <vt:lpstr> Налоговые доходы в 2017 году  934 327,5 тыс.руб.</vt:lpstr>
      <vt:lpstr>Неналоговые доходы 101 279  тыс.руб. </vt:lpstr>
      <vt:lpstr>Безвозмездные поступления в 2017 году 1 494 767,8 тыс.руб.</vt:lpstr>
      <vt:lpstr>Межбюджетные отношения</vt:lpstr>
      <vt:lpstr>Слайд 17</vt:lpstr>
      <vt:lpstr>Слайд 18</vt:lpstr>
      <vt:lpstr>Доходы бюджета (безвозмездные поступления) на 2017 год</vt:lpstr>
      <vt:lpstr>Доходы бюджета (безвозмездные поступления) на 2017 год</vt:lpstr>
      <vt:lpstr>Доходы бюджета (безвозмездные поступления) в 2017 году</vt:lpstr>
      <vt:lpstr>          Основные мероприятия по дополнительной мобилизации доходов бюджета</vt:lpstr>
      <vt:lpstr>Расходы бюджета Серовского городского округа</vt:lpstr>
      <vt:lpstr>Структура расходов бюджета Серовского городского округа на 2017 год</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Источники финансирования дефицита бюджета</vt:lpstr>
      <vt:lpstr>Параметры муниципального  долга  Серовского  городского округа  на 2017 год</vt:lpstr>
      <vt:lpstr>Параметры муниципального  долга  Серовского  городского округа  на 2018 и 2019 годы</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2017 год</dc:title>
  <dc:creator>user</dc:creator>
  <cp:lastModifiedBy>Пользователь</cp:lastModifiedBy>
  <cp:revision>1984</cp:revision>
  <dcterms:created xsi:type="dcterms:W3CDTF">2013-10-23T10:56:41Z</dcterms:created>
  <dcterms:modified xsi:type="dcterms:W3CDTF">2017-04-11T09:09:45Z</dcterms:modified>
</cp:coreProperties>
</file>