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3" r:id="rId3"/>
    <p:sldId id="258" r:id="rId4"/>
    <p:sldId id="354" r:id="rId5"/>
    <p:sldId id="349" r:id="rId6"/>
    <p:sldId id="317" r:id="rId7"/>
    <p:sldId id="350" r:id="rId8"/>
    <p:sldId id="355" r:id="rId9"/>
    <p:sldId id="356" r:id="rId10"/>
    <p:sldId id="357" r:id="rId11"/>
    <p:sldId id="358" r:id="rId12"/>
    <p:sldId id="359" r:id="rId13"/>
    <p:sldId id="278" r:id="rId14"/>
    <p:sldId id="259" r:id="rId15"/>
    <p:sldId id="299" r:id="rId16"/>
    <p:sldId id="262" r:id="rId17"/>
    <p:sldId id="351" r:id="rId18"/>
    <p:sldId id="283" r:id="rId19"/>
    <p:sldId id="352" r:id="rId20"/>
    <p:sldId id="284" r:id="rId21"/>
    <p:sldId id="304" r:id="rId22"/>
    <p:sldId id="305" r:id="rId23"/>
    <p:sldId id="313" r:id="rId24"/>
    <p:sldId id="266" r:id="rId25"/>
    <p:sldId id="287" r:id="rId26"/>
    <p:sldId id="360" r:id="rId27"/>
    <p:sldId id="301" r:id="rId28"/>
    <p:sldId id="302" r:id="rId29"/>
    <p:sldId id="363" r:id="rId30"/>
    <p:sldId id="364" r:id="rId31"/>
    <p:sldId id="324" r:id="rId32"/>
    <p:sldId id="365" r:id="rId33"/>
    <p:sldId id="362" r:id="rId34"/>
    <p:sldId id="361" r:id="rId35"/>
    <p:sldId id="366" r:id="rId36"/>
    <p:sldId id="323" r:id="rId37"/>
    <p:sldId id="322" r:id="rId38"/>
    <p:sldId id="347" r:id="rId39"/>
    <p:sldId id="328" r:id="rId40"/>
    <p:sldId id="330" r:id="rId41"/>
    <p:sldId id="333" r:id="rId42"/>
    <p:sldId id="332" r:id="rId43"/>
    <p:sldId id="335" r:id="rId44"/>
    <p:sldId id="337" r:id="rId45"/>
    <p:sldId id="340" r:id="rId46"/>
    <p:sldId id="342" r:id="rId47"/>
    <p:sldId id="309" r:id="rId48"/>
    <p:sldId id="345" r:id="rId49"/>
    <p:sldId id="290" r:id="rId50"/>
    <p:sldId id="268" r:id="rId51"/>
    <p:sldId id="348" r:id="rId52"/>
    <p:sldId id="314" r:id="rId53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66FF99"/>
    <a:srgbClr val="581855"/>
    <a:srgbClr val="996600"/>
    <a:srgbClr val="DDDDDD"/>
    <a:srgbClr val="5E3D34"/>
    <a:srgbClr val="9EAF3B"/>
    <a:srgbClr val="5B6422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 autoAdjust="0"/>
    <p:restoredTop sz="96237" autoAdjust="0"/>
  </p:normalViewPr>
  <p:slideViewPr>
    <p:cSldViewPr snapToGrid="0">
      <p:cViewPr varScale="1">
        <p:scale>
          <a:sx n="92" d="100"/>
          <a:sy n="92" d="100"/>
        </p:scale>
        <p:origin x="144" y="630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19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19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19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19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19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Лист3!$A$3:$A$7</c:f>
              <c:strCache>
                <c:ptCount val="5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(ожидаемое)</c:v>
                </c:pt>
                <c:pt idx="4">
                  <c:v>2019 план</c:v>
                </c:pt>
              </c:strCache>
            </c:strRef>
          </c:cat>
          <c:val>
            <c:numRef>
              <c:f>Лист3!$B$3:$B$7</c:f>
              <c:numCache>
                <c:formatCode>_-* #,##0\ _₽_-;\-* #,##0\ _₽_-;_-* "-"??\ _₽_-;_-@_-</c:formatCode>
                <c:ptCount val="5"/>
                <c:pt idx="0">
                  <c:v>420758</c:v>
                </c:pt>
                <c:pt idx="1">
                  <c:v>961291</c:v>
                </c:pt>
                <c:pt idx="2">
                  <c:v>944123</c:v>
                </c:pt>
                <c:pt idx="3">
                  <c:v>1040450</c:v>
                </c:pt>
                <c:pt idx="4">
                  <c:v>1007272.2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Лист3!$A$3:$A$7</c:f>
              <c:strCache>
                <c:ptCount val="5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(ожидаемое)</c:v>
                </c:pt>
                <c:pt idx="4">
                  <c:v>2019 план</c:v>
                </c:pt>
              </c:strCache>
            </c:strRef>
          </c:cat>
          <c:val>
            <c:numRef>
              <c:f>Лист3!$C$3:$C$7</c:f>
              <c:numCache>
                <c:formatCode>_-* #,##0\ _₽_-;\-* #,##0\ _₽_-;_-* "-"??\ _₽_-;_-@_-</c:formatCode>
                <c:ptCount val="5"/>
                <c:pt idx="0">
                  <c:v>183857</c:v>
                </c:pt>
                <c:pt idx="1">
                  <c:v>139067</c:v>
                </c:pt>
                <c:pt idx="2">
                  <c:v>127254</c:v>
                </c:pt>
                <c:pt idx="3">
                  <c:v>94519.7</c:v>
                </c:pt>
                <c:pt idx="4">
                  <c:v>93298.9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Лист3!$A$3:$A$7</c:f>
              <c:strCache>
                <c:ptCount val="5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(ожидаемое)</c:v>
                </c:pt>
                <c:pt idx="4">
                  <c:v>2019 план</c:v>
                </c:pt>
              </c:strCache>
            </c:strRef>
          </c:cat>
          <c:val>
            <c:numRef>
              <c:f>Лист3!$D$3:$D$7</c:f>
              <c:numCache>
                <c:formatCode>_-* #,##0\ _₽_-;\-* #,##0\ _₽_-;_-* "-"??\ _₽_-;_-@_-</c:formatCode>
                <c:ptCount val="5"/>
                <c:pt idx="0">
                  <c:v>1821040</c:v>
                </c:pt>
                <c:pt idx="1">
                  <c:v>1527301</c:v>
                </c:pt>
                <c:pt idx="2">
                  <c:v>1855728</c:v>
                </c:pt>
                <c:pt idx="3">
                  <c:v>2025395.2</c:v>
                </c:pt>
                <c:pt idx="4">
                  <c:v>1635328.4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273504"/>
        <c:axId val="550226624"/>
        <c:axId val="0"/>
      </c:bar3DChart>
      <c:catAx>
        <c:axId val="54927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sz="1200" baseline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550226624"/>
        <c:crosses val="autoZero"/>
        <c:auto val="1"/>
        <c:lblAlgn val="ctr"/>
        <c:lblOffset val="100"/>
        <c:noMultiLvlLbl val="0"/>
      </c:catAx>
      <c:valAx>
        <c:axId val="55022662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  <a:latin typeface="Times New Roman" pitchFamily="18" charset="0"/>
              </a:defRPr>
            </a:pPr>
            <a:endParaRPr lang="ru-RU"/>
          </a:p>
        </c:txPr>
        <c:crossAx val="549273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8455467869231"/>
          <c:y val="0.35130970724191085"/>
          <c:w val="0.45208568207440836"/>
          <c:h val="0.30046224961479212"/>
        </c:manualLayout>
      </c:layout>
      <c:pie3DChart>
        <c:varyColors val="1"/>
        <c:ser>
          <c:idx val="0"/>
          <c:order val="0"/>
          <c:tx>
            <c:strRef>
              <c:f>Лист1!$C$90</c:f>
              <c:strCache>
                <c:ptCount val="1"/>
                <c:pt idx="0">
                  <c:v>прогноз 2016 года</c:v>
                </c:pt>
              </c:strCache>
            </c:strRef>
          </c:tx>
          <c:spPr>
            <a:solidFill>
              <a:srgbClr val="9999FF"/>
            </a:solidFill>
            <a:ln w="26531">
              <a:noFill/>
            </a:ln>
          </c:spPr>
          <c:explosion val="20"/>
          <c:dPt>
            <c:idx val="0"/>
            <c:bubble3D val="0"/>
            <c:explosion val="2"/>
          </c:dPt>
          <c:dPt>
            <c:idx val="1"/>
            <c:bubble3D val="0"/>
            <c:explosion val="57"/>
            <c:spPr>
              <a:solidFill>
                <a:srgbClr val="993366"/>
              </a:solidFill>
              <a:ln w="26531">
                <a:noFill/>
              </a:ln>
            </c:spPr>
          </c:dPt>
          <c:dPt>
            <c:idx val="2"/>
            <c:bubble3D val="0"/>
            <c:explosion val="38"/>
            <c:spPr>
              <a:solidFill>
                <a:srgbClr val="FFFF00"/>
              </a:solidFill>
              <a:ln w="26531">
                <a:noFill/>
              </a:ln>
            </c:spPr>
          </c:dPt>
          <c:dPt>
            <c:idx val="3"/>
            <c:bubble3D val="0"/>
            <c:explosion val="64"/>
            <c:spPr>
              <a:solidFill>
                <a:srgbClr val="CCFFFF"/>
              </a:solidFill>
              <a:ln w="26531">
                <a:noFill/>
              </a:ln>
            </c:spPr>
          </c:dPt>
          <c:dPt>
            <c:idx val="4"/>
            <c:bubble3D val="0"/>
            <c:explosion val="54"/>
            <c:spPr>
              <a:solidFill>
                <a:srgbClr val="00FF00"/>
              </a:solidFill>
              <a:ln w="26531">
                <a:noFill/>
              </a:ln>
            </c:spPr>
          </c:dPt>
          <c:dPt>
            <c:idx val="5"/>
            <c:bubble3D val="0"/>
            <c:explosion val="94"/>
            <c:spPr>
              <a:solidFill>
                <a:srgbClr val="FF8080"/>
              </a:solidFill>
              <a:ln w="26531">
                <a:noFill/>
              </a:ln>
            </c:spPr>
          </c:dPt>
          <c:dPt>
            <c:idx val="6"/>
            <c:bubble3D val="0"/>
            <c:explosion val="62"/>
            <c:spPr>
              <a:solidFill>
                <a:srgbClr val="0066CC"/>
              </a:solidFill>
              <a:ln w="26531">
                <a:noFill/>
              </a:ln>
            </c:spPr>
          </c:dPt>
          <c:dPt>
            <c:idx val="7"/>
            <c:bubble3D val="0"/>
            <c:explosion val="74"/>
            <c:spPr>
              <a:solidFill>
                <a:srgbClr val="00FFFF"/>
              </a:solidFill>
              <a:ln w="26531">
                <a:noFill/>
              </a:ln>
            </c:spPr>
          </c:dPt>
          <c:dLbls>
            <c:dLbl>
              <c:idx val="0"/>
              <c:layout>
                <c:manualLayout>
                  <c:x val="0.21039016423273116"/>
                  <c:y val="-6.2276968319084386E-2"/>
                </c:manualLayout>
              </c:layout>
              <c:numFmt formatCode="0%" sourceLinked="0"/>
              <c:spPr>
                <a:noFill/>
                <a:ln w="3316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253" b="1" i="0" u="none" strike="noStrike" baseline="0">
                      <a:solidFill>
                        <a:srgbClr val="0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740368747514253"/>
                  <c:y val="-3.15069315480718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410939474856519"/>
                  <c:y val="0.255074019896845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33967401721466"/>
                  <c:y val="0.288463008885951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159572446181355"/>
                  <c:y val="-3.01925462080277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0405838504088315E-2"/>
                  <c:y val="-0.269533783768098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328287091889028E-2"/>
                  <c:y val="-0.212007138275620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1458983357395553"/>
                  <c:y val="-0.166213694035552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6531">
                <a:noFill/>
              </a:ln>
            </c:spPr>
            <c:txPr>
              <a:bodyPr/>
              <a:lstStyle/>
              <a:p>
                <a:pPr>
                  <a:defRPr sz="1253" b="1" i="0" u="none" strike="noStrike" baseline="0">
                    <a:solidFill>
                      <a:srgbClr val="00008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Лист1!$B$91:$B$98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Лист1!$C$91:$C$98</c:f>
              <c:numCache>
                <c:formatCode>#,##0.00</c:formatCode>
                <c:ptCount val="8"/>
                <c:pt idx="0">
                  <c:v>22429</c:v>
                </c:pt>
                <c:pt idx="1">
                  <c:v>29262</c:v>
                </c:pt>
                <c:pt idx="2">
                  <c:v>11600</c:v>
                </c:pt>
                <c:pt idx="3">
                  <c:v>12623</c:v>
                </c:pt>
                <c:pt idx="4">
                  <c:v>3454</c:v>
                </c:pt>
                <c:pt idx="5">
                  <c:v>2355</c:v>
                </c:pt>
                <c:pt idx="6">
                  <c:v>9347</c:v>
                </c:pt>
                <c:pt idx="7">
                  <c:v>2229</c:v>
                </c:pt>
              </c:numCache>
            </c:numRef>
          </c:val>
        </c:ser>
        <c:ser>
          <c:idx val="1"/>
          <c:order val="1"/>
          <c:tx>
            <c:strRef>
              <c:f>Лист1!$D$90</c:f>
              <c:strCache>
                <c:ptCount val="1"/>
                <c:pt idx="0">
                  <c:v>уд.вес.%</c:v>
                </c:pt>
              </c:strCache>
            </c:strRef>
          </c:tx>
          <c:spPr>
            <a:solidFill>
              <a:srgbClr val="993366"/>
            </a:solidFill>
            <a:ln w="13265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3265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6531">
                <a:noFill/>
              </a:ln>
            </c:spPr>
            <c:txPr>
              <a:bodyPr/>
              <a:lstStyle/>
              <a:p>
                <a:pPr>
                  <a:defRPr sz="151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Лист1!$B$91:$B$98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Лист1!$D$91:$D$98</c:f>
              <c:numCache>
                <c:formatCode>#,##0.0</c:formatCode>
                <c:ptCount val="8"/>
                <c:pt idx="0">
                  <c:v>24.039914682901209</c:v>
                </c:pt>
                <c:pt idx="1">
                  <c:v>31.363680210934724</c:v>
                </c:pt>
                <c:pt idx="2">
                  <c:v>12.433145049786171</c:v>
                </c:pt>
                <c:pt idx="3">
                  <c:v>13.52961982443542</c:v>
                </c:pt>
                <c:pt idx="4">
                  <c:v>3.7020761208587438</c:v>
                </c:pt>
                <c:pt idx="5">
                  <c:v>2.5241428096764174</c:v>
                </c:pt>
                <c:pt idx="6">
                  <c:v>10.01832817071994</c:v>
                </c:pt>
                <c:pt idx="7">
                  <c:v>2.38909313068736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653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053"/>
          <c:h val="0.52257891404503853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71"/>
        <c:shape val="box"/>
        <c:axId val="549364968"/>
        <c:axId val="549789728"/>
        <c:axId val="0"/>
      </c:bar3DChart>
      <c:catAx>
        <c:axId val="549364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9789728"/>
        <c:crosses val="autoZero"/>
        <c:auto val="1"/>
        <c:lblAlgn val="ctr"/>
        <c:lblOffset val="100"/>
        <c:noMultiLvlLbl val="0"/>
      </c:catAx>
      <c:valAx>
        <c:axId val="549789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607E-4"/>
              <c:y val="0.835348616008169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364968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347E-2"/>
          <c:w val="8.5021780872969202E-2"/>
          <c:h val="0.193177419236219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90"/>
      <c:rotY val="44"/>
      <c:depthPercent val="100"/>
      <c:rAngAx val="1"/>
    </c:view3D>
    <c:floor>
      <c:thickness val="0"/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152505446623"/>
          <c:y val="1.5174506828528073E-2"/>
          <c:w val="0.65686274509803921"/>
          <c:h val="0.77389984825493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Лист1!$C$143</c:f>
              <c:strCache>
                <c:ptCount val="1"/>
                <c:pt idx="0">
                  <c:v>Возврат  остатков субсидий, субвенций и иных межбюджетных трансфертов, имеющих целевое назначение,</c:v>
                </c:pt>
              </c:strCache>
            </c:strRef>
          </c:tx>
          <c:spPr>
            <a:solidFill>
              <a:srgbClr val="FF0000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Лист1!$C$144:$C$148</c:f>
              <c:numCache>
                <c:formatCode>_-* #,##0.0\ _₽_-;\-* #,##0.0\ _₽_-;_-* "-"??\ _₽_-;_-@_-</c:formatCode>
                <c:ptCount val="5"/>
                <c:pt idx="0">
                  <c:v>-21085.5</c:v>
                </c:pt>
                <c:pt idx="1">
                  <c:v>-28145.7</c:v>
                </c:pt>
                <c:pt idx="2" formatCode="0.00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Лист1!$D$143</c:f>
              <c:strCache>
                <c:ptCount val="1"/>
                <c:pt idx="0">
                  <c:v>Прочие безвозмездные посткпления</c:v>
                </c:pt>
              </c:strCache>
            </c:strRef>
          </c:tx>
          <c:spPr>
            <a:solidFill>
              <a:srgbClr val="993366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Лист1!$D$144:$D$148</c:f>
              <c:numCache>
                <c:formatCode>_-* #,##0\ _₽_-;\-* #,##0\ _₽_-;_-* "-"??\ _₽_-;_-@_-</c:formatCode>
                <c:ptCount val="5"/>
                <c:pt idx="0">
                  <c:v>102.5</c:v>
                </c:pt>
                <c:pt idx="1">
                  <c:v>25910.1</c:v>
                </c:pt>
                <c:pt idx="2" formatCode="0.00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Лист1!$E$143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FF00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Лист1!$E$144:$E$148</c:f>
              <c:numCache>
                <c:formatCode>_-* #,##0.0\ _₽_-;\-* #,##0.0\ _₽_-;_-* "-"??\ _₽_-;_-@_-</c:formatCode>
                <c:ptCount val="5"/>
                <c:pt idx="0">
                  <c:v>98486.9</c:v>
                </c:pt>
                <c:pt idx="1">
                  <c:v>66797.600000000006</c:v>
                </c:pt>
                <c:pt idx="2" formatCode="0.00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Лист1!$F$143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FF00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Лист1!$F$144:$F$148</c:f>
              <c:numCache>
                <c:formatCode>_-* #,##0.0\ _₽_-;\-* #,##0.0\ _₽_-;_-* "-"??\ _₽_-;_-@_-</c:formatCode>
                <c:ptCount val="5"/>
                <c:pt idx="0">
                  <c:v>1007540.6</c:v>
                </c:pt>
                <c:pt idx="1">
                  <c:v>1067161.6000000001</c:v>
                </c:pt>
                <c:pt idx="2">
                  <c:v>1123350.3</c:v>
                </c:pt>
                <c:pt idx="3">
                  <c:v>1141124.4000000004</c:v>
                </c:pt>
                <c:pt idx="4">
                  <c:v>1190829.8</c:v>
                </c:pt>
              </c:numCache>
            </c:numRef>
          </c:val>
        </c:ser>
        <c:ser>
          <c:idx val="4"/>
          <c:order val="4"/>
          <c:tx>
            <c:strRef>
              <c:f>Лист1!$G$143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Лист1!$G$144:$G$148</c:f>
              <c:numCache>
                <c:formatCode>_-* #,##0.0\ _₽_-;\-* #,##0.0\ _₽_-;_-* "-"??\ _₽_-;_-@_-</c:formatCode>
                <c:ptCount val="5"/>
                <c:pt idx="0">
                  <c:v>725069.7</c:v>
                </c:pt>
                <c:pt idx="1">
                  <c:v>875284.7</c:v>
                </c:pt>
                <c:pt idx="2">
                  <c:v>394497.1</c:v>
                </c:pt>
                <c:pt idx="3">
                  <c:v>251941.2</c:v>
                </c:pt>
                <c:pt idx="4">
                  <c:v>385065.9</c:v>
                </c:pt>
              </c:numCache>
            </c:numRef>
          </c:val>
        </c:ser>
        <c:ser>
          <c:idx val="5"/>
          <c:order val="5"/>
          <c:tx>
            <c:strRef>
              <c:f>Лист1!$H$143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00"/>
            </a:solidFill>
            <a:ln w="1340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Лист1!$B$144:$B$148</c:f>
              <c:strCache>
                <c:ptCount val="5"/>
                <c:pt idx="0">
                  <c:v>2017 факт</c:v>
                </c:pt>
                <c:pt idx="1">
                  <c:v>2018 ожидаемое</c:v>
                </c:pt>
                <c:pt idx="2">
                  <c:v>2019 план</c:v>
                </c:pt>
                <c:pt idx="3">
                  <c:v>2020 план</c:v>
                </c:pt>
                <c:pt idx="4">
                  <c:v>2021 план</c:v>
                </c:pt>
              </c:strCache>
            </c:strRef>
          </c:cat>
          <c:val>
            <c:numRef>
              <c:f>Лист1!$H$144:$H$148</c:f>
              <c:numCache>
                <c:formatCode>_-* #,##0.0\ _₽_-;\-* #,##0.0\ _₽_-;_-* "-"??\ _₽_-;_-@_-</c:formatCode>
                <c:ptCount val="5"/>
                <c:pt idx="0">
                  <c:v>24528</c:v>
                </c:pt>
                <c:pt idx="1">
                  <c:v>6573</c:v>
                </c:pt>
                <c:pt idx="2">
                  <c:v>117481</c:v>
                </c:pt>
                <c:pt idx="3">
                  <c:v>106999</c:v>
                </c:pt>
                <c:pt idx="4">
                  <c:v>10260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51459776"/>
        <c:axId val="551106304"/>
        <c:axId val="0"/>
      </c:bar3DChart>
      <c:catAx>
        <c:axId val="5514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1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Arial Cyr"/>
              </a:defRPr>
            </a:pPr>
            <a:endParaRPr lang="ru-RU"/>
          </a:p>
        </c:txPr>
        <c:crossAx val="55110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1106304"/>
        <c:scaling>
          <c:orientation val="minMax"/>
          <c:min val="-50000"/>
        </c:scaling>
        <c:delete val="0"/>
        <c:axPos val="l"/>
        <c:majorGridlines>
          <c:spPr>
            <a:ln w="3351">
              <a:solidFill>
                <a:srgbClr val="000000"/>
              </a:solidFill>
              <a:prstDash val="solid"/>
            </a:ln>
          </c:spPr>
        </c:majorGridlines>
        <c:numFmt formatCode="_-* #,##0.0\ _₽_-;\-* #,##0.0\ _₽_-;_-* &quot;-&quot;??\ _₽_-;_-@_-" sourceLinked="1"/>
        <c:majorTickMark val="out"/>
        <c:minorTickMark val="none"/>
        <c:tickLblPos val="nextTo"/>
        <c:spPr>
          <a:ln w="33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551459776"/>
        <c:crosses val="autoZero"/>
        <c:crossBetween val="between"/>
        <c:majorUnit val="150000"/>
        <c:minorUnit val="20000"/>
      </c:valAx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ln w="26805">
          <a:noFill/>
        </a:ln>
      </c:spPr>
    </c:plotArea>
    <c:legend>
      <c:legendPos val="r"/>
      <c:layout>
        <c:manualLayout>
          <c:xMode val="edge"/>
          <c:yMode val="edge"/>
          <c:x val="0.80116724306306364"/>
          <c:y val="8.8207094918504328E-2"/>
          <c:w val="0.19063180827886705"/>
          <c:h val="0.78300455235204869"/>
        </c:manualLayout>
      </c:layout>
      <c:overlay val="0"/>
      <c:spPr>
        <a:gradFill flip="none" rotWithShape="1">
          <a:gsLst>
            <a:gs pos="0">
              <a:srgbClr val="ACB3C1">
                <a:lumMod val="60000"/>
                <a:lumOff val="40000"/>
                <a:shade val="30000"/>
                <a:satMod val="115000"/>
              </a:srgbClr>
            </a:gs>
            <a:gs pos="50000">
              <a:srgbClr val="ACB3C1">
                <a:lumMod val="60000"/>
                <a:lumOff val="40000"/>
                <a:shade val="67500"/>
                <a:satMod val="115000"/>
              </a:srgbClr>
            </a:gs>
            <a:gs pos="100000">
              <a:srgbClr val="ACB3C1">
                <a:lumMod val="60000"/>
                <a:lumOff val="40000"/>
                <a:shade val="100000"/>
                <a:satMod val="115000"/>
              </a:srgbClr>
            </a:gs>
          </a:gsLst>
          <a:lin ang="2700000" scaled="1"/>
          <a:tileRect/>
        </a:gradFill>
        <a:ln w="2680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5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40"/>
      <c:rotY val="4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translucentPowder"/>
      </c:spPr>
    </c:sideWall>
    <c:backWall>
      <c:thickness val="0"/>
      <c:spPr>
        <a:scene3d>
          <a:camera prst="orthographicFront"/>
          <a:lightRig rig="threePt" dir="t"/>
        </a:scene3d>
        <a:sp3d prstMaterial="translucentPowder"/>
      </c:spPr>
    </c:backWall>
    <c:plotArea>
      <c:layout>
        <c:manualLayout>
          <c:layoutTarget val="inner"/>
          <c:xMode val="edge"/>
          <c:yMode val="edge"/>
          <c:x val="1.4556834241873613E-4"/>
          <c:y val="6.5797136420456502E-3"/>
          <c:w val="0.68010841913991515"/>
          <c:h val="0.968936734276507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3"/>
          <c:dPt>
            <c:idx val="0"/>
            <c:bubble3D val="0"/>
            <c:explosion val="76"/>
          </c:dPt>
          <c:dPt>
            <c:idx val="1"/>
            <c:bubble3D val="0"/>
            <c:spPr>
              <a:solidFill>
                <a:srgbClr val="EC2CB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58"/>
            <c:spPr>
              <a:solidFill>
                <a:srgbClr val="66FF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73"/>
          </c:dPt>
          <c:dPt>
            <c:idx val="4"/>
            <c:bubble3D val="0"/>
            <c:explosion val="92"/>
          </c:dPt>
          <c:dPt>
            <c:idx val="5"/>
            <c:bubble3D val="0"/>
            <c:explosion val="44"/>
          </c:dPt>
          <c:dPt>
            <c:idx val="6"/>
            <c:bubble3D val="0"/>
            <c:explosion val="44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58185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explosion val="0"/>
          </c:dPt>
          <c:dPt>
            <c:idx val="10"/>
            <c:bubble3D val="0"/>
            <c:explosion val="30"/>
            <c:spPr>
              <a:solidFill>
                <a:srgbClr val="99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bubble3D val="0"/>
            <c:explosion val="51"/>
            <c:spPr>
              <a:solidFill>
                <a:schemeClr val="accent4">
                  <a:lumMod val="1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bubble3D val="0"/>
            <c:explosion val="70"/>
          </c:dPt>
          <c:dPt>
            <c:idx val="13"/>
            <c:bubble3D val="0"/>
            <c:explosion val="86"/>
          </c:dPt>
          <c:dPt>
            <c:idx val="14"/>
            <c:bubble3D val="0"/>
            <c:explosion val="58"/>
          </c:dPt>
          <c:dPt>
            <c:idx val="1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307369271148799E-2"/>
                  <c:y val="-2.55814562476193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630123157682214E-3"/>
                  <c:y val="-1.20975094411886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507974964667887E-3"/>
                  <c:y val="-4.96013631105164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06137694326678E-3"/>
                  <c:y val="-5.81845831699356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53745204926314E-2"/>
                  <c:y val="-3.46275182594443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303654350898475E-2"/>
                  <c:y val="3.5453918468807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602362204724418E-2"/>
                  <c:y val="-4.59206369836263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5388653341408E-2"/>
                  <c:y val="-2.37692878258429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7119523521098327E-2"/>
                  <c:y val="-2.03562099782684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188370684433682E-2"/>
                  <c:y val="-6.5190188521744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641934181304267E-2"/>
                  <c:y val="-2.4235021536368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1360644333397087E-2"/>
                  <c:y val="-1.20588270012702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00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Лист4!$A$4:$A$19</c:f>
              <c:strCache>
                <c:ptCount val="16"/>
                <c:pt idx="0">
                  <c:v>Муниципальная программа «Развитие муниципальной службы в Серовском городском округе до 2024 года»</c:v>
                </c:pt>
                <c:pt idx="1">
                  <c:v>Муниципальная программа «Дополнительные меры социальной поддержки отдельных категорий граждан Серовского городского округа до 2024 года»</c:v>
                </c:pt>
                <c:pt idx="2">
                  <c:v>Муниципальная программа «Развитие культуры в Серовском городском округе» на 2016-2020 годы (прогноз)</c:v>
                </c:pt>
                <c:pt idx="3">
                  <c:v>Муниципальная программа «Развитие физической культуры и спорта в Серовском городском округе» на 2016-2020 годы (прогноз)</c:v>
                </c:pt>
                <c:pt idx="4">
                  <c:v>Муниципальная программа «Молодежь Серовского городского округа» на 2016-2020 годы (прогноз)</c:v>
                </c:pt>
                <c:pt idx="5">
                  <c:v>Муниципальная программа «Управление собственностью Серовского городского округа» на 2019-2021 годы</c:v>
                </c:pt>
                <c:pt idx="6">
                  <c:v>Муниципальная программа «Развитие системы образования в Серовском городском округе» на 2019-2024 годы</c:v>
                </c:pt>
                <c:pt idx="7">
                  <c:v>Муниципальная программа «Обеспечение безопасности жизнедеятельности населения и территории Серовского городского округа» на 2016-2020 годы (прогноз)</c:v>
                </c:pt>
                <c:pt idx="8">
                  <c:v>Муниципальная программа «Развитие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округа» на 2016-2020 годы (прогноз)</c:v>
                </c:pt>
                <c:pt idx="9">
                  <c:v>Муниципальная программа «Развитие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2016-2020 годы (прогноз)</c:v>
                </c:pt>
                <c:pt idx="10">
                  <c:v>Муниципальная программа "Реализация основных направлений в строительном комплексе на территории Серовского городского округа" на 2016-2020 годы (прогноз)</c:v>
                </c:pt>
                <c:pt idx="11">
                  <c:v>Муниципальная программа  «О мерах по противодействию коррупции в Серовском городском округе» на 2018-2020 годы (прогноз)</c:v>
                </c:pt>
                <c:pt idx="12">
                  <c:v>Муниципальная программа «Управление муниципальными финансами Серовского городского округа до 2024 года»</c:v>
                </c:pt>
                <c:pt idx="13">
                  <c:v>Муниципальная программа «Содействие развитию малого и среднего предпринимательства в Серовском городском округе до 2024 года»</c:v>
                </c:pt>
                <c:pt idx="14">
                  <c:v>Муниципальная программа «Формирование современной городской среды на территории Серовского городского округа» на 2018-2022 годы 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Лист4!$B$5:$B$20</c:f>
              <c:numCache>
                <c:formatCode>#,##0.00</c:formatCode>
                <c:ptCount val="16"/>
                <c:pt idx="0">
                  <c:v>25148438</c:v>
                </c:pt>
                <c:pt idx="1">
                  <c:v>204721560</c:v>
                </c:pt>
                <c:pt idx="2">
                  <c:v>45701654</c:v>
                </c:pt>
                <c:pt idx="3">
                  <c:v>71783815</c:v>
                </c:pt>
                <c:pt idx="4">
                  <c:v>62192287</c:v>
                </c:pt>
                <c:pt idx="5">
                  <c:v>1560729632</c:v>
                </c:pt>
                <c:pt idx="6">
                  <c:v>37675507</c:v>
                </c:pt>
                <c:pt idx="7">
                  <c:v>139723679</c:v>
                </c:pt>
                <c:pt idx="8">
                  <c:v>435386924</c:v>
                </c:pt>
                <c:pt idx="9">
                  <c:v>32192900</c:v>
                </c:pt>
                <c:pt idx="10">
                  <c:v>276582</c:v>
                </c:pt>
                <c:pt idx="11">
                  <c:v>21013297</c:v>
                </c:pt>
                <c:pt idx="12">
                  <c:v>460700</c:v>
                </c:pt>
                <c:pt idx="13">
                  <c:v>1770304</c:v>
                </c:pt>
                <c:pt idx="14">
                  <c:v>137493947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8772663032505554"/>
          <c:y val="9.0290518592338557E-3"/>
          <c:w val="0.31158388855239255"/>
          <c:h val="0.98522152950346387"/>
        </c:manualLayout>
      </c:layout>
      <c:overlay val="0"/>
      <c:spPr>
        <a:solidFill>
          <a:schemeClr val="bg1">
            <a:lumMod val="40000"/>
            <a:lumOff val="60000"/>
          </a:schemeClr>
        </a:solidFill>
        <a:ln>
          <a:solidFill>
            <a:srgbClr val="000000"/>
          </a:solidFill>
        </a:ln>
      </c:spPr>
      <c:txPr>
        <a:bodyPr/>
        <a:lstStyle/>
        <a:p>
          <a:pPr>
            <a:defRPr sz="700" baseline="0">
              <a:solidFill>
                <a:srgbClr val="000000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hPercent val="5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1680507149721E-2"/>
          <c:y val="9.2723189530886096E-2"/>
          <c:w val="0.60947211106808374"/>
          <c:h val="0.621479242911537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999FF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25400">
                <a:noFill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полном.'!$C$7:$C$62</c:f>
              <c:numCache>
                <c:formatCode>General</c:formatCode>
                <c:ptCount val="56"/>
                <c:pt idx="0">
                  <c:v>141655</c:v>
                </c:pt>
                <c:pt idx="1">
                  <c:v>3227.8</c:v>
                </c:pt>
                <c:pt idx="2">
                  <c:v>5721.5</c:v>
                </c:pt>
                <c:pt idx="3">
                  <c:v>83126.899999999994</c:v>
                </c:pt>
                <c:pt idx="4">
                  <c:v>0</c:v>
                </c:pt>
                <c:pt idx="5">
                  <c:v>12278.2</c:v>
                </c:pt>
                <c:pt idx="6">
                  <c:v>4662</c:v>
                </c:pt>
                <c:pt idx="7">
                  <c:v>9500</c:v>
                </c:pt>
                <c:pt idx="8">
                  <c:v>23138.6</c:v>
                </c:pt>
                <c:pt idx="9">
                  <c:v>38480.499999999993</c:v>
                </c:pt>
                <c:pt idx="10">
                  <c:v>0</c:v>
                </c:pt>
                <c:pt idx="11">
                  <c:v>33580.6</c:v>
                </c:pt>
                <c:pt idx="12">
                  <c:v>3768.2</c:v>
                </c:pt>
                <c:pt idx="13">
                  <c:v>1131.7</c:v>
                </c:pt>
                <c:pt idx="14">
                  <c:v>175037.7</c:v>
                </c:pt>
                <c:pt idx="15">
                  <c:v>2469</c:v>
                </c:pt>
                <c:pt idx="16">
                  <c:v>5786.3</c:v>
                </c:pt>
                <c:pt idx="17">
                  <c:v>0</c:v>
                </c:pt>
                <c:pt idx="18">
                  <c:v>987</c:v>
                </c:pt>
                <c:pt idx="19">
                  <c:v>119451.1</c:v>
                </c:pt>
                <c:pt idx="20">
                  <c:v>4850</c:v>
                </c:pt>
                <c:pt idx="21">
                  <c:v>41494.300000000003</c:v>
                </c:pt>
                <c:pt idx="22">
                  <c:v>642660.49999999977</c:v>
                </c:pt>
                <c:pt idx="23">
                  <c:v>265561.3</c:v>
                </c:pt>
                <c:pt idx="24">
                  <c:v>310567.40000000002</c:v>
                </c:pt>
                <c:pt idx="25">
                  <c:v>62956.7</c:v>
                </c:pt>
                <c:pt idx="26">
                  <c:v>3575.1</c:v>
                </c:pt>
                <c:pt idx="27">
                  <c:v>479.7</c:v>
                </c:pt>
                <c:pt idx="28">
                  <c:v>479.7</c:v>
                </c:pt>
                <c:pt idx="29">
                  <c:v>0</c:v>
                </c:pt>
                <c:pt idx="30">
                  <c:v>0</c:v>
                </c:pt>
                <c:pt idx="31">
                  <c:v>1598267.9</c:v>
                </c:pt>
                <c:pt idx="32">
                  <c:v>601567.5</c:v>
                </c:pt>
                <c:pt idx="33">
                  <c:v>689274.8</c:v>
                </c:pt>
                <c:pt idx="34">
                  <c:v>209886.4</c:v>
                </c:pt>
                <c:pt idx="35">
                  <c:v>70087.3</c:v>
                </c:pt>
                <c:pt idx="36">
                  <c:v>27451.9</c:v>
                </c:pt>
                <c:pt idx="37">
                  <c:v>147319.1</c:v>
                </c:pt>
                <c:pt idx="38">
                  <c:v>147319.1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6">
                  <c:v>259353.4</c:v>
                </c:pt>
                <c:pt idx="47">
                  <c:v>12776</c:v>
                </c:pt>
                <c:pt idx="48">
                  <c:v>235934.9</c:v>
                </c:pt>
                <c:pt idx="49">
                  <c:v>10642.5</c:v>
                </c:pt>
                <c:pt idx="50">
                  <c:v>65167.8</c:v>
                </c:pt>
                <c:pt idx="51">
                  <c:v>65167.8</c:v>
                </c:pt>
                <c:pt idx="52">
                  <c:v>2419.6</c:v>
                </c:pt>
                <c:pt idx="53">
                  <c:v>1321.6</c:v>
                </c:pt>
                <c:pt idx="54">
                  <c:v>1098</c:v>
                </c:pt>
                <c:pt idx="55">
                  <c:v>12787.3</c:v>
                </c:pt>
              </c:numCache>
            </c:numRef>
          </c:val>
        </c:ser>
        <c:ser>
          <c:idx val="2"/>
          <c:order val="1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полном.'!$D$7:$D$62</c:f>
              <c:numCache>
                <c:formatCode>General</c:formatCode>
                <c:ptCount val="56"/>
                <c:pt idx="0">
                  <c:v>140040.9</c:v>
                </c:pt>
                <c:pt idx="1">
                  <c:v>3227.8</c:v>
                </c:pt>
                <c:pt idx="2">
                  <c:v>5721.5</c:v>
                </c:pt>
                <c:pt idx="3">
                  <c:v>83126.899999999994</c:v>
                </c:pt>
                <c:pt idx="4">
                  <c:v>0</c:v>
                </c:pt>
                <c:pt idx="5">
                  <c:v>12278.2</c:v>
                </c:pt>
                <c:pt idx="6">
                  <c:v>4662</c:v>
                </c:pt>
                <c:pt idx="7">
                  <c:v>9500</c:v>
                </c:pt>
                <c:pt idx="8">
                  <c:v>21524.5</c:v>
                </c:pt>
                <c:pt idx="9">
                  <c:v>38445.499999999993</c:v>
                </c:pt>
                <c:pt idx="10">
                  <c:v>0</c:v>
                </c:pt>
                <c:pt idx="11">
                  <c:v>33545.599999999999</c:v>
                </c:pt>
                <c:pt idx="12">
                  <c:v>3768.2</c:v>
                </c:pt>
                <c:pt idx="13">
                  <c:v>1131.7</c:v>
                </c:pt>
                <c:pt idx="14">
                  <c:v>130499.90000000001</c:v>
                </c:pt>
                <c:pt idx="16">
                  <c:v>5786.3</c:v>
                </c:pt>
                <c:pt idx="17">
                  <c:v>0</c:v>
                </c:pt>
                <c:pt idx="18">
                  <c:v>987</c:v>
                </c:pt>
                <c:pt idx="19">
                  <c:v>80562.100000000006</c:v>
                </c:pt>
                <c:pt idx="20">
                  <c:v>4850</c:v>
                </c:pt>
                <c:pt idx="21">
                  <c:v>38314.5</c:v>
                </c:pt>
                <c:pt idx="22">
                  <c:v>305773.5</c:v>
                </c:pt>
                <c:pt idx="23">
                  <c:v>65930.299999999988</c:v>
                </c:pt>
                <c:pt idx="24">
                  <c:v>187082.50000000003</c:v>
                </c:pt>
                <c:pt idx="25">
                  <c:v>49185.599999999999</c:v>
                </c:pt>
                <c:pt idx="26">
                  <c:v>3575.1</c:v>
                </c:pt>
                <c:pt idx="27">
                  <c:v>479.7</c:v>
                </c:pt>
                <c:pt idx="28">
                  <c:v>479.7</c:v>
                </c:pt>
                <c:pt idx="29">
                  <c:v>0</c:v>
                </c:pt>
                <c:pt idx="30">
                  <c:v>0</c:v>
                </c:pt>
                <c:pt idx="31">
                  <c:v>487852.40000000008</c:v>
                </c:pt>
                <c:pt idx="32">
                  <c:v>233802.09999999998</c:v>
                </c:pt>
                <c:pt idx="33">
                  <c:v>184747.20000000007</c:v>
                </c:pt>
                <c:pt idx="34">
                  <c:v>201278.4</c:v>
                </c:pt>
                <c:pt idx="35">
                  <c:v>44451.200000000004</c:v>
                </c:pt>
                <c:pt idx="36">
                  <c:v>24851.9</c:v>
                </c:pt>
                <c:pt idx="37">
                  <c:v>138452.1</c:v>
                </c:pt>
                <c:pt idx="38">
                  <c:v>138452.1</c:v>
                </c:pt>
                <c:pt idx="46">
                  <c:v>37012.899999999987</c:v>
                </c:pt>
                <c:pt idx="47">
                  <c:v>12776</c:v>
                </c:pt>
                <c:pt idx="48">
                  <c:v>22061.699999999979</c:v>
                </c:pt>
                <c:pt idx="49">
                  <c:v>2175.2000000000007</c:v>
                </c:pt>
                <c:pt idx="50">
                  <c:v>64733.4</c:v>
                </c:pt>
                <c:pt idx="51">
                  <c:v>64733.4</c:v>
                </c:pt>
                <c:pt idx="52">
                  <c:v>2419.6</c:v>
                </c:pt>
                <c:pt idx="53">
                  <c:v>1321.6</c:v>
                </c:pt>
                <c:pt idx="54">
                  <c:v>1098</c:v>
                </c:pt>
                <c:pt idx="55">
                  <c:v>12787.3</c:v>
                </c:pt>
              </c:numCache>
            </c:numRef>
          </c:val>
        </c:ser>
        <c:ser>
          <c:idx val="3"/>
          <c:order val="2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полном.'!$E$7:$E$62</c:f>
              <c:numCache>
                <c:formatCode>General</c:formatCode>
                <c:ptCount val="56"/>
                <c:pt idx="0">
                  <c:v>4.5414322769425688</c:v>
                </c:pt>
                <c:pt idx="9">
                  <c:v>1.2467617289177342</c:v>
                </c:pt>
                <c:pt idx="14">
                  <c:v>4.2320240586698423</c:v>
                </c:pt>
                <c:pt idx="22">
                  <c:v>9.9160291195907675</c:v>
                </c:pt>
                <c:pt idx="27">
                  <c:v>1.5556348632787641E-2</c:v>
                </c:pt>
                <c:pt idx="31">
                  <c:v>15.820725486225077</c:v>
                </c:pt>
                <c:pt idx="37">
                  <c:v>4.4899085606453566</c:v>
                </c:pt>
                <c:pt idx="41">
                  <c:v>0</c:v>
                </c:pt>
                <c:pt idx="46">
                  <c:v>1.2003034736512517</c:v>
                </c:pt>
                <c:pt idx="50">
                  <c:v>2.0992606599660109</c:v>
                </c:pt>
                <c:pt idx="52">
                  <c:v>7.8466001984350595E-2</c:v>
                </c:pt>
                <c:pt idx="55">
                  <c:v>0.41468354569949006</c:v>
                </c:pt>
              </c:numCache>
            </c:numRef>
          </c:val>
        </c:ser>
        <c:ser>
          <c:idx val="4"/>
          <c:order val="3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полном.'!$F$7:$F$62</c:f>
              <c:numCache>
                <c:formatCode>General</c:formatCode>
                <c:ptCount val="56"/>
                <c:pt idx="0">
                  <c:v>1614.1</c:v>
                </c:pt>
                <c:pt idx="8">
                  <c:v>1614.1</c:v>
                </c:pt>
                <c:pt idx="9">
                  <c:v>35</c:v>
                </c:pt>
                <c:pt idx="11">
                  <c:v>35</c:v>
                </c:pt>
                <c:pt idx="14">
                  <c:v>44537.8</c:v>
                </c:pt>
                <c:pt idx="15">
                  <c:v>2469</c:v>
                </c:pt>
                <c:pt idx="19">
                  <c:v>38889</c:v>
                </c:pt>
                <c:pt idx="21">
                  <c:v>3179.8</c:v>
                </c:pt>
                <c:pt idx="22">
                  <c:v>336887</c:v>
                </c:pt>
                <c:pt idx="23">
                  <c:v>199631</c:v>
                </c:pt>
                <c:pt idx="24">
                  <c:v>123484.9</c:v>
                </c:pt>
                <c:pt idx="25">
                  <c:v>13771.1</c:v>
                </c:pt>
                <c:pt idx="27">
                  <c:v>0</c:v>
                </c:pt>
                <c:pt idx="31">
                  <c:v>909137.1</c:v>
                </c:pt>
                <c:pt idx="32">
                  <c:v>367765.4</c:v>
                </c:pt>
                <c:pt idx="33">
                  <c:v>504527.6</c:v>
                </c:pt>
                <c:pt idx="34">
                  <c:v>8608</c:v>
                </c:pt>
                <c:pt idx="35">
                  <c:v>25636.1</c:v>
                </c:pt>
                <c:pt idx="36">
                  <c:v>2600</c:v>
                </c:pt>
                <c:pt idx="37">
                  <c:v>8867</c:v>
                </c:pt>
                <c:pt idx="38">
                  <c:v>8867</c:v>
                </c:pt>
                <c:pt idx="41">
                  <c:v>0</c:v>
                </c:pt>
                <c:pt idx="46">
                  <c:v>222340.5</c:v>
                </c:pt>
                <c:pt idx="48">
                  <c:v>213873.2</c:v>
                </c:pt>
                <c:pt idx="49">
                  <c:v>8467.2999999999975</c:v>
                </c:pt>
                <c:pt idx="50">
                  <c:v>434.4</c:v>
                </c:pt>
                <c:pt idx="51">
                  <c:v>434.4</c:v>
                </c:pt>
              </c:numCache>
            </c:numRef>
          </c:val>
        </c:ser>
        <c:ser>
          <c:idx val="5"/>
          <c:order val="4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полном.'!$G$7:$G$62</c:f>
              <c:numCache>
                <c:formatCode>General</c:formatCode>
                <c:ptCount val="56"/>
                <c:pt idx="0">
                  <c:v>5.2344178295148071E-2</c:v>
                </c:pt>
                <c:pt idx="9">
                  <c:v>1.1350264793570301E-3</c:v>
                </c:pt>
                <c:pt idx="14">
                  <c:v>1.4443309237802155</c:v>
                </c:pt>
                <c:pt idx="22">
                  <c:v>10.925019015747196</c:v>
                </c:pt>
                <c:pt idx="27">
                  <c:v>0</c:v>
                </c:pt>
                <c:pt idx="31">
                  <c:v>29.48270519616743</c:v>
                </c:pt>
                <c:pt idx="37">
                  <c:v>0.28755085121310825</c:v>
                </c:pt>
                <c:pt idx="41">
                  <c:v>0</c:v>
                </c:pt>
                <c:pt idx="46">
                  <c:v>7.2103529980994798</c:v>
                </c:pt>
                <c:pt idx="50">
                  <c:v>1.4087300075219826E-2</c:v>
                </c:pt>
                <c:pt idx="52">
                  <c:v>0</c:v>
                </c:pt>
                <c:pt idx="55">
                  <c:v>0</c:v>
                </c:pt>
              </c:numCache>
            </c:numRef>
          </c:val>
        </c:ser>
        <c:ser>
          <c:idx val="6"/>
          <c:order val="5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полном.'!$H$7:$H$62</c:f>
              <c:numCache>
                <c:formatCode>General</c:formatCode>
                <c:ptCount val="56"/>
                <c:pt idx="0">
                  <c:v>128319.3</c:v>
                </c:pt>
                <c:pt idx="9">
                  <c:v>82489.899999999994</c:v>
                </c:pt>
                <c:pt idx="14">
                  <c:v>86734.8</c:v>
                </c:pt>
                <c:pt idx="22">
                  <c:v>670684.19999999972</c:v>
                </c:pt>
                <c:pt idx="27">
                  <c:v>3851.3</c:v>
                </c:pt>
                <c:pt idx="31">
                  <c:v>887519.8</c:v>
                </c:pt>
                <c:pt idx="37">
                  <c:v>46123.7</c:v>
                </c:pt>
                <c:pt idx="41">
                  <c:v>182727.6</c:v>
                </c:pt>
                <c:pt idx="47">
                  <c:v>501729.2</c:v>
                </c:pt>
                <c:pt idx="51">
                  <c:v>2590179.8000000003</c:v>
                </c:pt>
              </c:numCache>
            </c:numRef>
          </c:val>
        </c:ser>
        <c:ser>
          <c:idx val="7"/>
          <c:order val="6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полном.'!$I$7:$I$62</c:f>
              <c:numCache>
                <c:formatCode>General</c:formatCode>
                <c:ptCount val="56"/>
                <c:pt idx="0">
                  <c:v>122451.40000000001</c:v>
                </c:pt>
                <c:pt idx="9">
                  <c:v>69467.5</c:v>
                </c:pt>
                <c:pt idx="14">
                  <c:v>86734.8</c:v>
                </c:pt>
                <c:pt idx="22">
                  <c:v>670684.19999999972</c:v>
                </c:pt>
                <c:pt idx="27">
                  <c:v>3327.7000000000003</c:v>
                </c:pt>
                <c:pt idx="31">
                  <c:v>533466.30000000005</c:v>
                </c:pt>
                <c:pt idx="37">
                  <c:v>46123.7</c:v>
                </c:pt>
                <c:pt idx="41">
                  <c:v>174099.1</c:v>
                </c:pt>
                <c:pt idx="47">
                  <c:v>29183.900000000023</c:v>
                </c:pt>
                <c:pt idx="51">
                  <c:v>1735538.6000000003</c:v>
                </c:pt>
              </c:numCache>
            </c:numRef>
          </c:val>
        </c:ser>
        <c:ser>
          <c:idx val="8"/>
          <c:order val="7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полном.'!$J$7:$J$62</c:f>
              <c:numCache>
                <c:formatCode>General</c:formatCode>
                <c:ptCount val="56"/>
                <c:pt idx="0">
                  <c:v>4.7275250930456636</c:v>
                </c:pt>
                <c:pt idx="9">
                  <c:v>2.6819566734324778</c:v>
                </c:pt>
                <c:pt idx="14">
                  <c:v>3.3486015140724978</c:v>
                </c:pt>
                <c:pt idx="22">
                  <c:v>25.893345319116456</c:v>
                </c:pt>
                <c:pt idx="27">
                  <c:v>0.12847370672877612</c:v>
                </c:pt>
                <c:pt idx="31">
                  <c:v>20.595724667453588</c:v>
                </c:pt>
                <c:pt idx="37">
                  <c:v>1.7807142191441683</c:v>
                </c:pt>
                <c:pt idx="41">
                  <c:v>6.7215063602920528</c:v>
                </c:pt>
                <c:pt idx="47">
                  <c:v>1.126713288397972</c:v>
                </c:pt>
                <c:pt idx="51">
                  <c:v>67.004560841683656</c:v>
                </c:pt>
              </c:numCache>
            </c:numRef>
          </c:val>
        </c:ser>
        <c:ser>
          <c:idx val="9"/>
          <c:order val="8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полном.'!$K$7:$K$62</c:f>
              <c:numCache>
                <c:formatCode>General</c:formatCode>
                <c:ptCount val="56"/>
                <c:pt idx="0">
                  <c:v>5867.9</c:v>
                </c:pt>
                <c:pt idx="9">
                  <c:v>13022.4</c:v>
                </c:pt>
                <c:pt idx="27">
                  <c:v>523.6</c:v>
                </c:pt>
                <c:pt idx="31">
                  <c:v>354053.5</c:v>
                </c:pt>
                <c:pt idx="41">
                  <c:v>8628.5</c:v>
                </c:pt>
                <c:pt idx="47">
                  <c:v>472545.3</c:v>
                </c:pt>
                <c:pt idx="51">
                  <c:v>854641.2</c:v>
                </c:pt>
              </c:numCache>
            </c:numRef>
          </c:val>
        </c:ser>
        <c:ser>
          <c:idx val="10"/>
          <c:order val="9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полном.'!$L$7:$L$62</c:f>
              <c:numCache>
                <c:formatCode>General</c:formatCode>
                <c:ptCount val="56"/>
                <c:pt idx="0">
                  <c:v>0.22654411867469584</c:v>
                </c:pt>
                <c:pt idx="9">
                  <c:v>0.50276046473684932</c:v>
                </c:pt>
                <c:pt idx="14">
                  <c:v>0</c:v>
                </c:pt>
                <c:pt idx="22">
                  <c:v>0</c:v>
                </c:pt>
                <c:pt idx="27">
                  <c:v>2.0214812886734743E-2</c:v>
                </c:pt>
                <c:pt idx="31">
                  <c:v>13.669070386542275</c:v>
                </c:pt>
                <c:pt idx="37">
                  <c:v>0</c:v>
                </c:pt>
                <c:pt idx="41">
                  <c:v>0.33312359242396999</c:v>
                </c:pt>
                <c:pt idx="47">
                  <c:v>18.243725783051811</c:v>
                </c:pt>
                <c:pt idx="51">
                  <c:v>32.995439158316344</c:v>
                </c:pt>
              </c:numCache>
            </c:numRef>
          </c:val>
        </c:ser>
        <c:ser>
          <c:idx val="11"/>
          <c:order val="10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полном.'!$M$7:$M$62</c:f>
              <c:numCache>
                <c:formatCode>General</c:formatCode>
                <c:ptCount val="56"/>
                <c:pt idx="0">
                  <c:v>90.585789417952057</c:v>
                </c:pt>
                <c:pt idx="9">
                  <c:v>214.36805654812181</c:v>
                </c:pt>
                <c:pt idx="14">
                  <c:v>49.552067925938232</c:v>
                </c:pt>
                <c:pt idx="22">
                  <c:v>104.36057607399242</c:v>
                </c:pt>
                <c:pt idx="27">
                  <c:v>802.85595163643939</c:v>
                </c:pt>
                <c:pt idx="31">
                  <c:v>55.530102306378069</c:v>
                </c:pt>
                <c:pt idx="37">
                  <c:v>31.308703352111159</c:v>
                </c:pt>
                <c:pt idx="41">
                  <c:v>0</c:v>
                </c:pt>
                <c:pt idx="47">
                  <c:v>3927.1227301189733</c:v>
                </c:pt>
                <c:pt idx="51">
                  <c:v>3974.6313363348168</c:v>
                </c:pt>
              </c:numCache>
            </c:numRef>
          </c:val>
        </c:ser>
        <c:ser>
          <c:idx val="12"/>
          <c:order val="11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полном.'!$N$7:$N$62</c:f>
              <c:numCache>
                <c:formatCode>General</c:formatCode>
                <c:ptCount val="56"/>
                <c:pt idx="0">
                  <c:v>87.439740818575132</c:v>
                </c:pt>
                <c:pt idx="9">
                  <c:v>180.69084808365096</c:v>
                </c:pt>
                <c:pt idx="14">
                  <c:v>66.46349920574653</c:v>
                </c:pt>
                <c:pt idx="22">
                  <c:v>219.34019789157659</c:v>
                </c:pt>
                <c:pt idx="27">
                  <c:v>693.70439858244754</c:v>
                </c:pt>
                <c:pt idx="31">
                  <c:v>109.34993862897876</c:v>
                </c:pt>
                <c:pt idx="37">
                  <c:v>33.313832003992701</c:v>
                </c:pt>
                <c:pt idx="41">
                  <c:v>0</c:v>
                </c:pt>
                <c:pt idx="47">
                  <c:v>228.42752035065769</c:v>
                </c:pt>
                <c:pt idx="51">
                  <c:v>2681.0558382535146</c:v>
                </c:pt>
              </c:numCache>
            </c:numRef>
          </c:val>
        </c:ser>
        <c:ser>
          <c:idx val="13"/>
          <c:order val="12"/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полном.'!$O$7:$O$62</c:f>
              <c:numCache>
                <c:formatCode>General</c:formatCode>
                <c:ptCount val="56"/>
                <c:pt idx="0">
                  <c:v>363.54005328046588</c:v>
                </c:pt>
                <c:pt idx="9">
                  <c:v>37206.857142857145</c:v>
                </c:pt>
                <c:pt idx="27">
                  <c:v>0</c:v>
                </c:pt>
                <c:pt idx="31">
                  <c:v>38.943906260122922</c:v>
                </c:pt>
                <c:pt idx="41">
                  <c:v>0</c:v>
                </c:pt>
                <c:pt idx="47">
                  <c:v>0</c:v>
                </c:pt>
                <c:pt idx="51">
                  <c:v>196740.60773480666</c:v>
                </c:pt>
              </c:numCache>
            </c:numRef>
          </c:val>
        </c:ser>
        <c:ser>
          <c:idx val="1"/>
          <c:order val="13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explosion val="61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explosion val="66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explosion val="45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0308103011034118"/>
                  <c:y val="0.335592206367252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478461001914619"/>
                  <c:y val="0.181385391023798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732387287468619"/>
                  <c:y val="4.1253292465805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950056537175343E-2"/>
                  <c:y val="-5.377364395428315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55044868864676E-4"/>
                  <c:y val="-8.1629319130964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7336229073512092E-2"/>
                  <c:y val="-3.15042416200359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498410428960793E-2"/>
                  <c:y val="-0.116583550802635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0075498759376403E-2"/>
                  <c:y val="-4.85333259398913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9091079400791275E-2"/>
                  <c:y val="7.47816767562580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0342561081873339E-2"/>
                  <c:y val="7.0030665557985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7506719159744183E-2"/>
                  <c:y val="0.149823783950694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27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5875" cmpd="sng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'[1]передан. полном.'!$B$7:$B$62</c:f>
              <c:strCache>
                <c:ptCount val="56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законодательных (представительных) органов государственной власти  и представительных органов муниципального образования</c:v>
                </c:pt>
                <c:pt idx="3">
                  <c:v>Функционирование Правительства Российской Федерации, высших   исполнительных  органов государственной  власти субъектов Российской Федерации, местных администраций   </c:v>
                </c:pt>
                <c:pt idx="5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6">
                  <c:v>Обеспечение проведения выборов и референдумов </c:v>
                </c:pt>
                <c:pt idx="7">
                  <c:v>Резервные фонды</c:v>
                </c:pt>
                <c:pt idx="8">
                  <c:v>Другие общегосударственные вопросы 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Органы внутренних дел</c:v>
                </c:pt>
                <c:pt idx="11">
                  <c:v>Защита населения и территории  от чрезвычайных ситуаций природного и техногенного характера, гражданская оборона</c:v>
                </c:pt>
                <c:pt idx="12">
                  <c:v>Обеспечение пожарной безопасности   </c:v>
                </c:pt>
                <c:pt idx="13">
                  <c:v>Другие вопросы в области национальной безопасности и правоохранительной деятельности</c:v>
                </c:pt>
                <c:pt idx="14">
                  <c:v>Национальная экономика</c:v>
                </c:pt>
                <c:pt idx="15">
                  <c:v>Сельское хозяйство и рыболовство</c:v>
                </c:pt>
                <c:pt idx="16">
                  <c:v>Водные ресурсы</c:v>
                </c:pt>
                <c:pt idx="17">
                  <c:v>Лесное хозяйство</c:v>
                </c:pt>
                <c:pt idx="18">
                  <c:v>Транспорт  </c:v>
                </c:pt>
                <c:pt idx="19">
                  <c:v>Дорожное хозяйство (дорожные фонды)</c:v>
                </c:pt>
                <c:pt idx="20">
                  <c:v>Связь и информатика</c:v>
                </c:pt>
                <c:pt idx="21">
                  <c:v>Другие вопросы в области национальной экономики</c:v>
                </c:pt>
                <c:pt idx="22">
                  <c:v>Жилищно-коммунальное хозяйство</c:v>
                </c:pt>
                <c:pt idx="23">
                  <c:v>Жилищное хозяйство   </c:v>
                </c:pt>
                <c:pt idx="24">
                  <c:v>Коммунальное хозяйство   </c:v>
                </c:pt>
                <c:pt idx="25">
                  <c:v>Благоустройство</c:v>
                </c:pt>
                <c:pt idx="26">
                  <c:v>Другие вопросы в области жилищно-коммунального хозяйства   </c:v>
                </c:pt>
                <c:pt idx="27">
                  <c:v>Охрана окружающей среды и природных ресурсов</c:v>
                </c:pt>
                <c:pt idx="28">
                  <c:v>Сбор, удаление отходов и очистка сточных вод </c:v>
                </c:pt>
                <c:pt idx="30">
                  <c:v>Другие вопросы в области охраны окружающей среды</c:v>
                </c:pt>
                <c:pt idx="31">
                  <c:v>Образование</c:v>
                </c:pt>
                <c:pt idx="32">
                  <c:v>Дошкольное образование   </c:v>
                </c:pt>
                <c:pt idx="33">
                  <c:v>Общее образование   </c:v>
                </c:pt>
                <c:pt idx="34">
                  <c:v>Дополнительное образование</c:v>
                </c:pt>
                <c:pt idx="35">
                  <c:v>Молодежная политика и оздоровление детей   </c:v>
                </c:pt>
                <c:pt idx="36">
                  <c:v>Другие вопросы в области образования   </c:v>
                </c:pt>
                <c:pt idx="37">
                  <c:v>Культура, кинематография   </c:v>
                </c:pt>
                <c:pt idx="38">
                  <c:v>Культура   </c:v>
                </c:pt>
                <c:pt idx="39">
                  <c:v>Периодическая печать и издательства</c:v>
                </c:pt>
                <c:pt idx="40">
                  <c:v>Другие вопросы в области  культуры, кинематографии, средств массовой информации</c:v>
                </c:pt>
                <c:pt idx="41">
                  <c:v>Здравоохранение </c:v>
                </c:pt>
                <c:pt idx="42">
                  <c:v>Стационарная медицинская помощь</c:v>
                </c:pt>
                <c:pt idx="43">
                  <c:v>Амбулаторная помощь</c:v>
                </c:pt>
                <c:pt idx="44">
                  <c:v>Скорая медицинская помощь</c:v>
                </c:pt>
                <c:pt idx="45">
                  <c:v>Физическая культура и спорт</c:v>
                </c:pt>
                <c:pt idx="46">
                  <c:v>Социальная политика</c:v>
                </c:pt>
                <c:pt idx="47">
                  <c:v>Пенсионное обеспечение </c:v>
                </c:pt>
                <c:pt idx="48">
                  <c:v>Социальное обеспечение населения</c:v>
                </c:pt>
                <c:pt idx="49">
                  <c:v>Другие вопросы в области социальной политики</c:v>
                </c:pt>
                <c:pt idx="50">
                  <c:v>Физическая культура и спорт</c:v>
                </c:pt>
                <c:pt idx="51">
                  <c:v>Массовый спорт </c:v>
                </c:pt>
                <c:pt idx="52">
                  <c:v>Средства массовой информации</c:v>
                </c:pt>
                <c:pt idx="53">
                  <c:v>Периодическая печать и издательства</c:v>
                </c:pt>
                <c:pt idx="54">
                  <c:v>Другие вопросы в области  средств массовой информации</c:v>
                </c:pt>
                <c:pt idx="5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'[1]передан. полном.'!$P$7:$P$62</c:f>
              <c:numCache>
                <c:formatCode>General</c:formatCode>
                <c:ptCount val="56"/>
                <c:pt idx="0">
                  <c:v>188154.8</c:v>
                </c:pt>
                <c:pt idx="1">
                  <c:v>3129.9</c:v>
                </c:pt>
                <c:pt idx="2">
                  <c:v>6703.9</c:v>
                </c:pt>
                <c:pt idx="3">
                  <c:v>97107.8</c:v>
                </c:pt>
                <c:pt idx="4">
                  <c:v>409.5</c:v>
                </c:pt>
                <c:pt idx="5">
                  <c:v>14266.2</c:v>
                </c:pt>
                <c:pt idx="6">
                  <c:v>0</c:v>
                </c:pt>
                <c:pt idx="7">
                  <c:v>10000</c:v>
                </c:pt>
                <c:pt idx="8">
                  <c:v>44098.9</c:v>
                </c:pt>
                <c:pt idx="9">
                  <c:v>37675.5</c:v>
                </c:pt>
                <c:pt idx="10">
                  <c:v>0</c:v>
                </c:pt>
                <c:pt idx="11">
                  <c:v>36820</c:v>
                </c:pt>
                <c:pt idx="12">
                  <c:v>4549.5</c:v>
                </c:pt>
                <c:pt idx="13">
                  <c:v>1092.4000000000001</c:v>
                </c:pt>
                <c:pt idx="14">
                  <c:v>217818.9</c:v>
                </c:pt>
                <c:pt idx="15">
                  <c:v>2459.6999999999998</c:v>
                </c:pt>
                <c:pt idx="16">
                  <c:v>11031.5</c:v>
                </c:pt>
                <c:pt idx="17">
                  <c:v>0</c:v>
                </c:pt>
                <c:pt idx="18">
                  <c:v>1087.4000000000001</c:v>
                </c:pt>
                <c:pt idx="19">
                  <c:v>117030.39999999999</c:v>
                </c:pt>
                <c:pt idx="20">
                  <c:v>4186.7</c:v>
                </c:pt>
                <c:pt idx="21">
                  <c:v>39935.599999999999</c:v>
                </c:pt>
                <c:pt idx="22">
                  <c:v>193753.2</c:v>
                </c:pt>
                <c:pt idx="23">
                  <c:v>50234.6</c:v>
                </c:pt>
                <c:pt idx="24">
                  <c:v>263395.90000000002</c:v>
                </c:pt>
                <c:pt idx="25">
                  <c:v>58165.1</c:v>
                </c:pt>
                <c:pt idx="26">
                  <c:v>3131.3</c:v>
                </c:pt>
                <c:pt idx="27">
                  <c:v>10501.9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1650468.6</c:v>
                </c:pt>
                <c:pt idx="32">
                  <c:v>641401.30000000005</c:v>
                </c:pt>
                <c:pt idx="33">
                  <c:v>586681.1</c:v>
                </c:pt>
                <c:pt idx="34">
                  <c:v>242115.9</c:v>
                </c:pt>
                <c:pt idx="35">
                  <c:v>77831.5</c:v>
                </c:pt>
                <c:pt idx="36">
                  <c:v>26074.799999999996</c:v>
                </c:pt>
                <c:pt idx="37">
                  <c:v>186918.1</c:v>
                </c:pt>
                <c:pt idx="38">
                  <c:v>164786.9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246972.79999999999</c:v>
                </c:pt>
                <c:pt idx="47">
                  <c:v>12580.2</c:v>
                </c:pt>
                <c:pt idx="48">
                  <c:v>234308.2</c:v>
                </c:pt>
                <c:pt idx="49">
                  <c:v>12499.7</c:v>
                </c:pt>
                <c:pt idx="50">
                  <c:v>50581.7</c:v>
                </c:pt>
                <c:pt idx="51">
                  <c:v>48906.2</c:v>
                </c:pt>
                <c:pt idx="52">
                  <c:v>2878</c:v>
                </c:pt>
                <c:pt idx="53">
                  <c:v>1371.5</c:v>
                </c:pt>
                <c:pt idx="54">
                  <c:v>1198</c:v>
                </c:pt>
                <c:pt idx="55">
                  <c:v>9938.7000000000007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45606184472802"/>
          <c:y val="5.0469668404125527E-2"/>
          <c:w val="0.24080180141416749"/>
          <c:h val="0.81220712727810462"/>
        </c:manualLayout>
      </c:layout>
      <c:overlay val="0"/>
      <c:spPr>
        <a:solidFill>
          <a:schemeClr val="bg1">
            <a:lumMod val="40000"/>
            <a:lumOff val="60000"/>
          </a:schemeClr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40000"/>
        <a:lumOff val="6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5.7143482064741923E-2"/>
                  <c:y val="-0.153448527267425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333989501312334E-2"/>
                  <c:y val="-0.165363808690580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91863517060374E-3"/>
                  <c:y val="1.05165500145815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145341207349082E-2"/>
                  <c:y val="6.25998833479148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641622922134727E-2"/>
                  <c:y val="5.2931977252843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Лист11!$B$16:$B$20</c:f>
              <c:numCache>
                <c:formatCode>#,##0.00</c:formatCode>
                <c:ptCount val="5"/>
                <c:pt idx="0">
                  <c:v>702699.76500000001</c:v>
                </c:pt>
                <c:pt idx="1">
                  <c:v>639192.13300000003</c:v>
                </c:pt>
                <c:pt idx="2">
                  <c:v>204700.64499999999</c:v>
                </c:pt>
                <c:pt idx="3" formatCode="General">
                  <c:v>75333.677000000025</c:v>
                </c:pt>
                <c:pt idx="4">
                  <c:v>28542.396000000001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Лист11!$C$16:$C$20</c:f>
              <c:numCache>
                <c:formatCode>0.0</c:formatCode>
                <c:ptCount val="5"/>
                <c:pt idx="0">
                  <c:v>42.575772613176433</c:v>
                </c:pt>
                <c:pt idx="1">
                  <c:v>38.727918047246291</c:v>
                </c:pt>
                <c:pt idx="2">
                  <c:v>12.402577244764771</c:v>
                </c:pt>
                <c:pt idx="3">
                  <c:v>4.5643810654561392</c:v>
                </c:pt>
                <c:pt idx="4">
                  <c:v>1.7293510293563803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867290427327423"/>
          <c:y val="3.6666666666666681E-2"/>
          <c:w val="0.64339718537627788"/>
          <c:h val="0.9468592618032802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 w="1905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flat">
              <a:bevelT w="266700" h="0" prst="coolSlant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Лист15!$A$3:$O$3</c:f>
              <c:strCache>
                <c:ptCount val="15"/>
                <c:pt idx="0">
                  <c:v> Противодействие коррупции</c:v>
                </c:pt>
                <c:pt idx="1">
                  <c:v>Развитие малого и среднего предпринимательства </c:v>
                </c:pt>
                <c:pt idx="2">
                  <c:v>Формирование современной городской среды </c:v>
                </c:pt>
                <c:pt idx="3">
                  <c:v>Развитие муниципальной службы</c:v>
                </c:pt>
                <c:pt idx="4">
                  <c:v>Управление муниципальными финансами Серовского городского округа </c:v>
                </c:pt>
                <c:pt idx="5">
                  <c:v>Дополнительные меры социальной поддержки отдельных категорий граждан </c:v>
                </c:pt>
                <c:pt idx="6">
                  <c:v>Реализация основных направлений в строительном комплексе</c:v>
                </c:pt>
                <c:pt idx="7">
                  <c:v>Обеспечение безопасности жизнедеятельности населения </c:v>
                </c:pt>
                <c:pt idx="8">
                  <c:v>Развитие физической культуры и спорта </c:v>
                </c:pt>
                <c:pt idx="9">
                  <c:v>Управление собственностью Серовского городского округа</c:v>
                </c:pt>
                <c:pt idx="10">
                  <c:v>Молодежь </c:v>
                </c:pt>
                <c:pt idx="11">
                  <c:v>Развитие ЖКХ, охрана окружающей среды и повышение энергетической эффективности </c:v>
                </c:pt>
                <c:pt idx="12">
                  <c:v>Развитие культуры </c:v>
                </c:pt>
                <c:pt idx="13">
                  <c:v>Развитие транспорта, дорожного хозяйства</c:v>
                </c:pt>
                <c:pt idx="14">
                  <c:v>Развитие системы образования</c:v>
                </c:pt>
              </c:strCache>
            </c:strRef>
          </c:cat>
          <c:val>
            <c:numRef>
              <c:f>Лист15!$A$4:$O$4</c:f>
              <c:numCache>
                <c:formatCode>#,##0.0</c:formatCode>
                <c:ptCount val="15"/>
                <c:pt idx="0">
                  <c:v>276.58199999999994</c:v>
                </c:pt>
                <c:pt idx="1">
                  <c:v>460.7</c:v>
                </c:pt>
                <c:pt idx="2">
                  <c:v>1770.3039999999999</c:v>
                </c:pt>
                <c:pt idx="3">
                  <c:v>19391.038</c:v>
                </c:pt>
                <c:pt idx="4">
                  <c:v>21013.296999999999</c:v>
                </c:pt>
                <c:pt idx="5">
                  <c:v>25148.437999999998</c:v>
                </c:pt>
                <c:pt idx="6">
                  <c:v>32192.9</c:v>
                </c:pt>
                <c:pt idx="7">
                  <c:v>37675.507000000005</c:v>
                </c:pt>
                <c:pt idx="8">
                  <c:v>45701.654000000002</c:v>
                </c:pt>
                <c:pt idx="9">
                  <c:v>62192.287000000004</c:v>
                </c:pt>
                <c:pt idx="10">
                  <c:v>71783.815000000002</c:v>
                </c:pt>
                <c:pt idx="11">
                  <c:v>139723.679</c:v>
                </c:pt>
                <c:pt idx="12">
                  <c:v>204721.56</c:v>
                </c:pt>
                <c:pt idx="13">
                  <c:v>435386.92400000006</c:v>
                </c:pt>
                <c:pt idx="14">
                  <c:v>1560729.6320000002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cylinder"/>
        <c:axId val="550817984"/>
        <c:axId val="550818376"/>
        <c:axId val="0"/>
      </c:bar3DChart>
      <c:catAx>
        <c:axId val="550817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0818376"/>
        <c:crosses val="autoZero"/>
        <c:auto val="0"/>
        <c:lblAlgn val="ctr"/>
        <c:lblOffset val="100"/>
        <c:noMultiLvlLbl val="0"/>
      </c:catAx>
      <c:valAx>
        <c:axId val="55081837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55081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9D67-6E72-4A49-97F3-F542757B846E}" type="doc">
      <dgm:prSet loTypeId="urn:microsoft.com/office/officeart/2005/8/layout/radial6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4425E9-FADA-44EA-8C1B-9D4D02CF5DE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/>
            <a:t>БЮДЖЕТ</a:t>
          </a:r>
          <a:endParaRPr lang="ru-RU" b="1" dirty="0"/>
        </a:p>
      </dgm:t>
    </dgm:pt>
    <dgm:pt modelId="{1B257AAD-62FF-4D85-AF56-6704C941E188}" type="parTrans" cxnId="{58A3C13F-E21F-4F4D-8D8D-5AEED2FCB7A0}">
      <dgm:prSet/>
      <dgm:spPr/>
      <dgm:t>
        <a:bodyPr/>
        <a:lstStyle/>
        <a:p>
          <a:endParaRPr lang="ru-RU"/>
        </a:p>
      </dgm:t>
    </dgm:pt>
    <dgm:pt modelId="{7357ED08-6243-4A61-BEE2-81D6824D0C6C}" type="sibTrans" cxnId="{58A3C13F-E21F-4F4D-8D8D-5AEED2FCB7A0}">
      <dgm:prSet/>
      <dgm:spPr/>
      <dgm:t>
        <a:bodyPr/>
        <a:lstStyle/>
        <a:p>
          <a:endParaRPr lang="ru-RU"/>
        </a:p>
      </dgm:t>
    </dgm:pt>
    <dgm:pt modelId="{51B22296-C951-42BD-AF4A-439B8BF0136A}">
      <dgm:prSet phldrT="[Текст]" custT="1"/>
      <dgm:spPr/>
      <dgm:t>
        <a:bodyPr/>
        <a:lstStyle/>
        <a:p>
          <a:r>
            <a:rPr lang="ru-RU" sz="1300" b="1" dirty="0" smtClean="0"/>
            <a:t>Бюджет семьи</a:t>
          </a:r>
          <a:endParaRPr lang="ru-RU" sz="1300" b="1" dirty="0"/>
        </a:p>
      </dgm:t>
    </dgm:pt>
    <dgm:pt modelId="{65B8AD94-C3C8-486E-AA34-4CB1216D3E65}" type="parTrans" cxnId="{BE9406F7-4F8B-436F-AFE6-481DDDE00F6C}">
      <dgm:prSet/>
      <dgm:spPr/>
      <dgm:t>
        <a:bodyPr/>
        <a:lstStyle/>
        <a:p>
          <a:endParaRPr lang="ru-RU"/>
        </a:p>
      </dgm:t>
    </dgm:pt>
    <dgm:pt modelId="{ECB63646-5ADC-4E92-961D-8A3857C339C2}" type="sibTrans" cxnId="{BE9406F7-4F8B-436F-AFE6-481DDDE00F6C}">
      <dgm:prSet/>
      <dgm:spPr/>
      <dgm:t>
        <a:bodyPr/>
        <a:lstStyle/>
        <a:p>
          <a:endParaRPr lang="ru-RU" dirty="0"/>
        </a:p>
      </dgm:t>
    </dgm:pt>
    <dgm:pt modelId="{9449C5AD-7873-41DD-9901-A3C4D36E90B9}">
      <dgm:prSet phldrT="[Текст]"/>
      <dgm:spPr/>
      <dgm:t>
        <a:bodyPr/>
        <a:lstStyle/>
        <a:p>
          <a:r>
            <a:rPr lang="ru-RU" dirty="0" smtClean="0"/>
            <a:t>Бюджет организации</a:t>
          </a:r>
          <a:endParaRPr lang="ru-RU" dirty="0"/>
        </a:p>
      </dgm:t>
    </dgm:pt>
    <dgm:pt modelId="{A8478065-6BC0-4CCA-AA63-D1C61029F19B}" type="parTrans" cxnId="{64B9C7A1-31B4-4D7D-9C4D-B60EED7925E6}">
      <dgm:prSet/>
      <dgm:spPr/>
      <dgm:t>
        <a:bodyPr/>
        <a:lstStyle/>
        <a:p>
          <a:endParaRPr lang="ru-RU"/>
        </a:p>
      </dgm:t>
    </dgm:pt>
    <dgm:pt modelId="{B9A10648-4EED-4FA2-AC37-1A1839D5EA89}" type="sibTrans" cxnId="{64B9C7A1-31B4-4D7D-9C4D-B60EED7925E6}">
      <dgm:prSet/>
      <dgm:spPr/>
      <dgm:t>
        <a:bodyPr/>
        <a:lstStyle/>
        <a:p>
          <a:endParaRPr lang="ru-RU" dirty="0"/>
        </a:p>
      </dgm:t>
    </dgm:pt>
    <dgm:pt modelId="{2399A7BB-698D-476E-A62C-AA811E1197B7}">
      <dgm:prSet phldrT="[Текст]"/>
      <dgm:spPr/>
      <dgm:t>
        <a:bodyPr/>
        <a:lstStyle/>
        <a:p>
          <a:r>
            <a:rPr lang="ru-RU" dirty="0" smtClean="0"/>
            <a:t>Бюджеты публично-правовых организаций</a:t>
          </a:r>
          <a:endParaRPr lang="ru-RU" dirty="0"/>
        </a:p>
      </dgm:t>
    </dgm:pt>
    <dgm:pt modelId="{429BD75B-E76F-4793-BA84-D1EA216BAFDB}" type="parTrans" cxnId="{63626483-031F-49FF-AAAE-1C38D49B1A5E}">
      <dgm:prSet/>
      <dgm:spPr/>
      <dgm:t>
        <a:bodyPr/>
        <a:lstStyle/>
        <a:p>
          <a:endParaRPr lang="ru-RU"/>
        </a:p>
      </dgm:t>
    </dgm:pt>
    <dgm:pt modelId="{D2551E23-C642-45EC-AFAB-D5DEB57589E6}" type="sibTrans" cxnId="{63626483-031F-49FF-AAAE-1C38D49B1A5E}">
      <dgm:prSet/>
      <dgm:spPr/>
      <dgm:t>
        <a:bodyPr/>
        <a:lstStyle/>
        <a:p>
          <a:endParaRPr lang="ru-RU" dirty="0"/>
        </a:p>
      </dgm:t>
    </dgm:pt>
    <dgm:pt modelId="{37E399F6-ADC0-4F3E-AA3E-B6693DED141C}" type="pres">
      <dgm:prSet presAssocID="{B2F29D67-6E72-4A49-97F3-F542757B84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2F674-712F-4242-94A5-B5E2E9A4264F}" type="pres">
      <dgm:prSet presAssocID="{544425E9-FADA-44EA-8C1B-9D4D02CF5DEC}" presName="centerShape" presStyleLbl="node0" presStyleIdx="0" presStyleCnt="1" custLinFactNeighborX="3425" custLinFactNeighborY="2531"/>
      <dgm:spPr/>
      <dgm:t>
        <a:bodyPr/>
        <a:lstStyle/>
        <a:p>
          <a:endParaRPr lang="ru-RU"/>
        </a:p>
      </dgm:t>
    </dgm:pt>
    <dgm:pt modelId="{49FF6F25-BCEC-40B8-A498-CFAF8B54C4C6}" type="pres">
      <dgm:prSet presAssocID="{51B22296-C951-42BD-AF4A-439B8BF0136A}" presName="node" presStyleLbl="node1" presStyleIdx="0" presStyleCnt="3" custRadScaleRad="79957" custRadScaleInc="-103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EBEF2-62C2-4E5B-BF53-B1C1CB3871E9}" type="pres">
      <dgm:prSet presAssocID="{51B22296-C951-42BD-AF4A-439B8BF0136A}" presName="dummy" presStyleCnt="0"/>
      <dgm:spPr/>
    </dgm:pt>
    <dgm:pt modelId="{B5AE46F2-F829-4750-A38C-1BA8769A1BBE}" type="pres">
      <dgm:prSet presAssocID="{ECB63646-5ADC-4E92-961D-8A3857C339C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0032BB2-6437-403A-9C72-CB7F0D3BD9A4}" type="pres">
      <dgm:prSet presAssocID="{9449C5AD-7873-41DD-9901-A3C4D36E90B9}" presName="node" presStyleLbl="node1" presStyleIdx="1" presStyleCnt="3" custRadScaleRad="114748" custRadScaleInc="-8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2CF82-F1A6-49DE-A894-1546E16526EA}" type="pres">
      <dgm:prSet presAssocID="{9449C5AD-7873-41DD-9901-A3C4D36E90B9}" presName="dummy" presStyleCnt="0"/>
      <dgm:spPr/>
    </dgm:pt>
    <dgm:pt modelId="{F00A3A24-8E98-423F-A13B-42509C2E52D0}" type="pres">
      <dgm:prSet presAssocID="{B9A10648-4EED-4FA2-AC37-1A1839D5EA8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C74734-A4F7-4667-910D-9F75B79CBE0B}" type="pres">
      <dgm:prSet presAssocID="{2399A7BB-698D-476E-A62C-AA811E1197B7}" presName="node" presStyleLbl="node1" presStyleIdx="2" presStyleCnt="3" custRadScaleRad="84148" custRadScaleInc="-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8DD71-7CB4-4B5F-B358-65DD1D04BB22}" type="pres">
      <dgm:prSet presAssocID="{2399A7BB-698D-476E-A62C-AA811E1197B7}" presName="dummy" presStyleCnt="0"/>
      <dgm:spPr/>
    </dgm:pt>
    <dgm:pt modelId="{F5DAF0EC-DF1D-4100-8B67-EFFD61B11A40}" type="pres">
      <dgm:prSet presAssocID="{D2551E23-C642-45EC-AFAB-D5DEB57589E6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8A3C13F-E21F-4F4D-8D8D-5AEED2FCB7A0}" srcId="{B2F29D67-6E72-4A49-97F3-F542757B846E}" destId="{544425E9-FADA-44EA-8C1B-9D4D02CF5DEC}" srcOrd="0" destOrd="0" parTransId="{1B257AAD-62FF-4D85-AF56-6704C941E188}" sibTransId="{7357ED08-6243-4A61-BEE2-81D6824D0C6C}"/>
    <dgm:cxn modelId="{D1DA1332-3242-4DF0-B1E5-39FF8DB38C10}" type="presOf" srcId="{51B22296-C951-42BD-AF4A-439B8BF0136A}" destId="{49FF6F25-BCEC-40B8-A498-CFAF8B54C4C6}" srcOrd="0" destOrd="0" presId="urn:microsoft.com/office/officeart/2005/8/layout/radial6"/>
    <dgm:cxn modelId="{3EF16A96-9C12-4F46-95B5-A1DE4ECFD24F}" type="presOf" srcId="{544425E9-FADA-44EA-8C1B-9D4D02CF5DEC}" destId="{1D42F674-712F-4242-94A5-B5E2E9A4264F}" srcOrd="0" destOrd="0" presId="urn:microsoft.com/office/officeart/2005/8/layout/radial6"/>
    <dgm:cxn modelId="{BE9406F7-4F8B-436F-AFE6-481DDDE00F6C}" srcId="{544425E9-FADA-44EA-8C1B-9D4D02CF5DEC}" destId="{51B22296-C951-42BD-AF4A-439B8BF0136A}" srcOrd="0" destOrd="0" parTransId="{65B8AD94-C3C8-486E-AA34-4CB1216D3E65}" sibTransId="{ECB63646-5ADC-4E92-961D-8A3857C339C2}"/>
    <dgm:cxn modelId="{134E91AD-7A39-4542-8494-89D7884C522C}" type="presOf" srcId="{2399A7BB-698D-476E-A62C-AA811E1197B7}" destId="{14C74734-A4F7-4667-910D-9F75B79CBE0B}" srcOrd="0" destOrd="0" presId="urn:microsoft.com/office/officeart/2005/8/layout/radial6"/>
    <dgm:cxn modelId="{64B9C7A1-31B4-4D7D-9C4D-B60EED7925E6}" srcId="{544425E9-FADA-44EA-8C1B-9D4D02CF5DEC}" destId="{9449C5AD-7873-41DD-9901-A3C4D36E90B9}" srcOrd="1" destOrd="0" parTransId="{A8478065-6BC0-4CCA-AA63-D1C61029F19B}" sibTransId="{B9A10648-4EED-4FA2-AC37-1A1839D5EA89}"/>
    <dgm:cxn modelId="{C1D79427-6510-48D0-B3FF-AEC15DF594C5}" type="presOf" srcId="{D2551E23-C642-45EC-AFAB-D5DEB57589E6}" destId="{F5DAF0EC-DF1D-4100-8B67-EFFD61B11A40}" srcOrd="0" destOrd="0" presId="urn:microsoft.com/office/officeart/2005/8/layout/radial6"/>
    <dgm:cxn modelId="{63626483-031F-49FF-AAAE-1C38D49B1A5E}" srcId="{544425E9-FADA-44EA-8C1B-9D4D02CF5DEC}" destId="{2399A7BB-698D-476E-A62C-AA811E1197B7}" srcOrd="2" destOrd="0" parTransId="{429BD75B-E76F-4793-BA84-D1EA216BAFDB}" sibTransId="{D2551E23-C642-45EC-AFAB-D5DEB57589E6}"/>
    <dgm:cxn modelId="{99B40C36-6477-4421-9BF0-ABC807D8DD8B}" type="presOf" srcId="{ECB63646-5ADC-4E92-961D-8A3857C339C2}" destId="{B5AE46F2-F829-4750-A38C-1BA8769A1BBE}" srcOrd="0" destOrd="0" presId="urn:microsoft.com/office/officeart/2005/8/layout/radial6"/>
    <dgm:cxn modelId="{B65221AD-6DEF-4341-BC34-02F701F8AFDC}" type="presOf" srcId="{B9A10648-4EED-4FA2-AC37-1A1839D5EA89}" destId="{F00A3A24-8E98-423F-A13B-42509C2E52D0}" srcOrd="0" destOrd="0" presId="urn:microsoft.com/office/officeart/2005/8/layout/radial6"/>
    <dgm:cxn modelId="{9F546D95-061D-4146-9E17-1F9ED0236E4A}" type="presOf" srcId="{B2F29D67-6E72-4A49-97F3-F542757B846E}" destId="{37E399F6-ADC0-4F3E-AA3E-B6693DED141C}" srcOrd="0" destOrd="0" presId="urn:microsoft.com/office/officeart/2005/8/layout/radial6"/>
    <dgm:cxn modelId="{B2865CA2-A15F-418D-B9D8-7AA8E71B9D12}" type="presOf" srcId="{9449C5AD-7873-41DD-9901-A3C4D36E90B9}" destId="{50032BB2-6437-403A-9C72-CB7F0D3BD9A4}" srcOrd="0" destOrd="0" presId="urn:microsoft.com/office/officeart/2005/8/layout/radial6"/>
    <dgm:cxn modelId="{8FBFBFFC-538B-442D-A49C-3EA270442A61}" type="presParOf" srcId="{37E399F6-ADC0-4F3E-AA3E-B6693DED141C}" destId="{1D42F674-712F-4242-94A5-B5E2E9A4264F}" srcOrd="0" destOrd="0" presId="urn:microsoft.com/office/officeart/2005/8/layout/radial6"/>
    <dgm:cxn modelId="{372B091E-ABC5-43F1-90F7-E09C95B69D10}" type="presParOf" srcId="{37E399F6-ADC0-4F3E-AA3E-B6693DED141C}" destId="{49FF6F25-BCEC-40B8-A498-CFAF8B54C4C6}" srcOrd="1" destOrd="0" presId="urn:microsoft.com/office/officeart/2005/8/layout/radial6"/>
    <dgm:cxn modelId="{8420D114-95F2-4CD8-A02C-ABD429FCCB1B}" type="presParOf" srcId="{37E399F6-ADC0-4F3E-AA3E-B6693DED141C}" destId="{0C4EBEF2-62C2-4E5B-BF53-B1C1CB3871E9}" srcOrd="2" destOrd="0" presId="urn:microsoft.com/office/officeart/2005/8/layout/radial6"/>
    <dgm:cxn modelId="{CEBD90AC-D3FF-4597-AE4F-60C46E0BAAE7}" type="presParOf" srcId="{37E399F6-ADC0-4F3E-AA3E-B6693DED141C}" destId="{B5AE46F2-F829-4750-A38C-1BA8769A1BBE}" srcOrd="3" destOrd="0" presId="urn:microsoft.com/office/officeart/2005/8/layout/radial6"/>
    <dgm:cxn modelId="{E5A97A8E-ED94-4E75-9539-F7EF92EAD494}" type="presParOf" srcId="{37E399F6-ADC0-4F3E-AA3E-B6693DED141C}" destId="{50032BB2-6437-403A-9C72-CB7F0D3BD9A4}" srcOrd="4" destOrd="0" presId="urn:microsoft.com/office/officeart/2005/8/layout/radial6"/>
    <dgm:cxn modelId="{FF4914F5-2807-4C53-84CD-38F84CEDF513}" type="presParOf" srcId="{37E399F6-ADC0-4F3E-AA3E-B6693DED141C}" destId="{3D52CF82-F1A6-49DE-A894-1546E16526EA}" srcOrd="5" destOrd="0" presId="urn:microsoft.com/office/officeart/2005/8/layout/radial6"/>
    <dgm:cxn modelId="{3B9073E1-9A0C-409E-B51A-2E4E43C1B5A2}" type="presParOf" srcId="{37E399F6-ADC0-4F3E-AA3E-B6693DED141C}" destId="{F00A3A24-8E98-423F-A13B-42509C2E52D0}" srcOrd="6" destOrd="0" presId="urn:microsoft.com/office/officeart/2005/8/layout/radial6"/>
    <dgm:cxn modelId="{A97000DF-C0FF-4185-A584-45A950060C2D}" type="presParOf" srcId="{37E399F6-ADC0-4F3E-AA3E-B6693DED141C}" destId="{14C74734-A4F7-4667-910D-9F75B79CBE0B}" srcOrd="7" destOrd="0" presId="urn:microsoft.com/office/officeart/2005/8/layout/radial6"/>
    <dgm:cxn modelId="{57020D09-931D-4A24-9B0A-5F46C1B5E4E1}" type="presParOf" srcId="{37E399F6-ADC0-4F3E-AA3E-B6693DED141C}" destId="{BF28DD71-7CB4-4B5F-B358-65DD1D04BB22}" srcOrd="8" destOrd="0" presId="urn:microsoft.com/office/officeart/2005/8/layout/radial6"/>
    <dgm:cxn modelId="{4567BF20-530E-4003-993F-93499556C444}" type="presParOf" srcId="{37E399F6-ADC0-4F3E-AA3E-B6693DED141C}" destId="{F5DAF0EC-DF1D-4100-8B67-EFFD61B11A40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D1DE2-3E3D-4A7E-9A64-ECF0BDE942EE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20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100000">
              <a:srgbClr val="5981A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1.jpeg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1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9.emf"/><Relationship Id="rId4" Type="http://schemas.openxmlformats.org/officeDocument/2006/relationships/oleObject" Target="../embeddings/Microsoft_Excel_97-2003_Worksheet5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microsoft.com/office/2007/relationships/diagramDrawing" Target="../diagrams/drawing1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1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2018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Решению 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11.12.2018г. № 114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2019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2020-2021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>
              <a:alpha val="7411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3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665413"/>
            <a:ext cx="1939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436" name="Выноска со стрелкой вниз 15"/>
          <p:cNvSpPr>
            <a:spLocks noChangeArrowheads="1"/>
          </p:cNvSpPr>
          <p:nvPr/>
        </p:nvSpPr>
        <p:spPr bwMode="auto">
          <a:xfrm>
            <a:off x="2122488" y="855663"/>
            <a:ext cx="5113337" cy="86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99CC"/>
          </a:solidFill>
          <a:ln w="1905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0099"/>
                </a:solidFill>
                <a:latin typeface="Constantia" pitchFamily="18" charset="0"/>
              </a:rPr>
              <a:t>ГРАЖДАНИН,  как налогоплательщик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71" y="1585615"/>
            <a:ext cx="1846659" cy="120032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Помогает формировать доходную часть бюджета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264" y="5369917"/>
            <a:ext cx="2232248" cy="14773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Получает социальные гарантии – расходная часть бюджета</a:t>
            </a:r>
          </a:p>
        </p:txBody>
      </p:sp>
      <p:pic>
        <p:nvPicPr>
          <p:cNvPr id="18439" name="Picture 10" descr="so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54737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instruktsiya-pfr-chto-nuzhno-sdelat-za-polgoda-do-pensi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3879850"/>
            <a:ext cx="2203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hild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28908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22012015_16-33-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4948238"/>
            <a:ext cx="33448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2d6a7e9d52763acc0ba7ff1554a58744_48_12800559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3627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4006850" y="2917825"/>
            <a:ext cx="1936750" cy="396875"/>
          </a:xfrm>
          <a:prstGeom prst="rect">
            <a:avLst/>
          </a:prstGeom>
          <a:solidFill>
            <a:srgbClr val="5E3D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Бюджет  </a:t>
            </a:r>
            <a:r>
              <a:rPr lang="ru-RU" sz="2000" b="1" dirty="0" smtClean="0"/>
              <a:t>201</a:t>
            </a:r>
            <a:r>
              <a:rPr lang="en-US" sz="2000" b="1" dirty="0" smtClean="0"/>
              <a:t>9</a:t>
            </a:r>
            <a:endParaRPr lang="ru-RU" sz="2000" b="1" dirty="0"/>
          </a:p>
        </p:txBody>
      </p:sp>
      <p:pic>
        <p:nvPicPr>
          <p:cNvPr id="18445" name="Picture 21" descr="deklaraciy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476375"/>
            <a:ext cx="1903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Изображение 07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6593">
            <a:off x="83891" y="2992480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2" name="Picture 2" descr="http://i4.ytimg.com/vi/0Z2zYPH6WHw/hqdefaul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08" y="1266825"/>
            <a:ext cx="1615016" cy="1211262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0575" y="114300"/>
          <a:ext cx="9058275" cy="6586906"/>
        </p:xfrm>
        <a:graphic>
          <a:graphicData uri="http://schemas.openxmlformats.org/drawingml/2006/table">
            <a:tbl>
              <a:tblPr/>
              <a:tblGrid>
                <a:gridCol w="3156089"/>
                <a:gridCol w="1028399"/>
                <a:gridCol w="1028399"/>
                <a:gridCol w="956627"/>
                <a:gridCol w="967132"/>
                <a:gridCol w="967132"/>
                <a:gridCol w="954497"/>
              </a:tblGrid>
              <a:tr h="1516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2017г.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2018г.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2020г.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2021г.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крупных и средних организаций обрабатывающих производств, обеспечение электрической энергией, газом и паром,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 к предыдущему году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886,9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9370"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39370"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490,5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40005"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40005"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476,7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40005"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40005"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661,5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5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9370"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39370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40005"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4000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102,9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40005"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4000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2.Численность занятых в экономике округа, всего 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44,990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44,990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44,990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44,990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38735"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44,990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6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персонала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обрабатывающих производствах; 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8,501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8,350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8,350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8,350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8,350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33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Фонд оплаты труда в целом по округу,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% к прошлому периоду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278,7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955,4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732,5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560,1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106,5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106,5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368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обрабатывающих производствах,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% к прошлому периоду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551,4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775,1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024,3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624,6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69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108,1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6546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Объем инвестиций за счет всех источников финансирования в действующих ценах каждого года,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% к прошлому  году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017,5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958,1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088,2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214,8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346,6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3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Прибыль всего 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руб.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069,7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33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% к прошлому  году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570,1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877,2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224,9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595,2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3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102,8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270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Оборот общественного питания,  % к прошлому  году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 руб.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486,8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495,0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505,0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3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Инфляция (сводный индекс потребительских цен)  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102,23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102,6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104,0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6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безработных, зарегистрированных в органах службы занятости на начало отчетного периода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6693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Уровень официально зарегистрированной безработицы (в % к экономически активному населению)</a:t>
                      </a:r>
                    </a:p>
                  </a:txBody>
                  <a:tcPr marL="41354" marR="41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1,22</a:t>
                      </a:r>
                    </a:p>
                  </a:txBody>
                  <a:tcPr marL="41354" marR="41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201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9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 и плановый период 2020 и 2021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3" imgW="6600943" imgH="4400468" progId="MSGraph.Chart.8">
                  <p:embed followColorScheme="full"/>
                </p:oleObj>
              </mc:Choice>
              <mc:Fallback>
                <p:oleObj name="Диаграмма" r:id="rId3" imgW="6600943" imgH="440046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933450"/>
                        <a:ext cx="366712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"/>
          <a:ext cx="9039225" cy="6857996"/>
        </p:xfrm>
        <a:graphic>
          <a:graphicData uri="http://schemas.openxmlformats.org/drawingml/2006/table">
            <a:tbl>
              <a:tblPr/>
              <a:tblGrid>
                <a:gridCol w="3468860"/>
                <a:gridCol w="1913379"/>
                <a:gridCol w="1693134"/>
                <a:gridCol w="1963852"/>
              </a:tblGrid>
              <a:tr h="10675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Наименование показателя</a:t>
                      </a:r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Всего бюджет Серовского городского округа на 2019 год, тыс.руб.</a:t>
                      </a:r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Всего бюджет Серовского городского округа на 2020 год, тыс.руб.</a:t>
                      </a:r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Всего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бюджет 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 Серовского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      округа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на 2021 год, </a:t>
                      </a:r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Times New Roman"/>
                        </a:rPr>
                        <a:t> тыс.руб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.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31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ДОХОДЫ</a:t>
                      </a:r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2 735 899,6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2 651 498,3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2 750 262,0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В том числе: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1 100 571,20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1 151 433,70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1 164 106,30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4545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Безвозмездные поступления от других бюджетов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1 635 328,40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1 500 064,60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1 586 155,70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В том числе: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7517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Дотации бюджетам городских округов на выравнивание бюджетной обеспеченности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117 481,00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106 999,00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10 260,00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4800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Субсидия на выравнивание обеспеченности муниципальных образований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369 586,00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226 083,00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358 173,00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РАСХОДЫ</a:t>
                      </a:r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66"/>
                        </a:solidFill>
                        <a:latin typeface="Times New Roman"/>
                      </a:endParaRP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2 795 662,2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2 674 434,4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2 732 805,7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В том числе: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Общегосударственные расходы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188 154,8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180 769,5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195 342,6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4545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37 675,5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38 715,8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40 177,9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Национальная экономика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217 818,9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145 288,7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137 814,2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437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193 753,2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144 247,8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87 761,0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Охрана окружающей среды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10 501,9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1 650 468,6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1 667 150,0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1 764 806,9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186 918,1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194 305,3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203 932,5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246 972,8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248 767,3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248 780,6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50 581,7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40 803,1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40 803,1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304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2 878,0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3 448,2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3 448,2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545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L="6158" marR="615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9 938,7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9 938,7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/>
                        </a:rPr>
                        <a:t>9 938,7</a:t>
                      </a:r>
                    </a:p>
                  </a:txBody>
                  <a:tcPr marL="6158" marR="55418" marT="61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9808" y="147821"/>
          <a:ext cx="9306193" cy="6618668"/>
        </p:xfrm>
        <a:graphic>
          <a:graphicData uri="http://schemas.openxmlformats.org/drawingml/2006/table">
            <a:tbl>
              <a:tblPr/>
              <a:tblGrid>
                <a:gridCol w="3042639"/>
                <a:gridCol w="1568861"/>
                <a:gridCol w="1521318"/>
                <a:gridCol w="1461892"/>
                <a:gridCol w="1711483"/>
              </a:tblGrid>
              <a:tr h="366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2018 год, уточненный бюджет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- всего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3 160 364,90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2 735 899,50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2 651 498,20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2 750 262,00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доходы: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1 134 969,70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1 100 571,10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1 151 433,60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1 164 106,30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налоговые доходы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1 040 450,00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1 007 272,20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1 059 629,50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1 073 118,30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неналоговые доходы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94 519,70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93 298,90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91 804,10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90 988,00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безвозмездные поступления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2 025 395,20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1 635 328,40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1 500 064,60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1 586 155,70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3 320 416,30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2 795 662,30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2 674 434,60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2 732 805,70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за счет собственных доходов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1 822 301,50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1 647 400,90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1 507 452,00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1 515 083,00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7746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1 498 114,80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1 148 261,40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1 166 982,60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1 217 722,70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68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профицит(+)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-160 051,50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-59 762,70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-60 622,60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-58 297,90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740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финансирования дефицита бюджета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160 051,50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59 762,70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60 622,60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58 297,90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кредиты - всего,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43 342,50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59 762,70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60 622,60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58 297,90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- получение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534 233,70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327 453,90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274 313,80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265 989,10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погашение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490 891,20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267 691,20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213 691,20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207 691,20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изменение остатков средств бюджета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116 709,00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567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источники финансирования дефицита бюджета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38,9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дефицита бюджета к доходам, 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31,13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9,99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9,99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9,99</a:t>
                      </a:r>
                    </a:p>
                  </a:txBody>
                  <a:tcPr marL="4577" marR="4577" marT="45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1038225" y="466725"/>
          <a:ext cx="886777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2019 году  1 007 272,2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0" y="130175"/>
          <a:ext cx="9053513" cy="671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Диаграмма" r:id="rId5" imgW="8020016" imgH="5943482" progId="Excel.Sheet.8">
                  <p:embed/>
                </p:oleObj>
              </mc:Choice>
              <mc:Fallback>
                <p:oleObj name="Диаграмма" r:id="rId5" imgW="8020016" imgH="5943482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175"/>
                        <a:ext cx="9053513" cy="671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" y="903288"/>
            <a:ext cx="9582150" cy="88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Бюджет для граждан </a:t>
            </a:r>
            <a:r>
              <a:rPr lang="ru-RU" sz="16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endParaRPr lang="ru-RU" sz="1600" b="1" u="sng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Бюджет  –</a:t>
            </a:r>
            <a:r>
              <a:rPr lang="ru-RU" sz="1600" b="1" dirty="0">
                <a:solidFill>
                  <a:srgbClr val="000099"/>
                </a:solidFill>
              </a:rPr>
              <a:t>  </a:t>
            </a:r>
            <a:r>
              <a:rPr lang="ru-RU" sz="16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самоуправления.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Доходы  бюджета  –</a:t>
            </a:r>
            <a:r>
              <a:rPr lang="ru-RU" sz="16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Расходы  бюджета  –</a:t>
            </a:r>
            <a:r>
              <a:rPr lang="ru-RU" sz="16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Дефицит 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 err="1">
                <a:solidFill>
                  <a:srgbClr val="000099"/>
                </a:solidFill>
              </a:rPr>
              <a:t>Профицит</a:t>
            </a:r>
            <a:r>
              <a:rPr lang="ru-RU" sz="1600" b="1" u="sng">
                <a:solidFill>
                  <a:srgbClr val="000099"/>
                </a:solidFill>
              </a:rPr>
              <a:t> бюджета –</a:t>
            </a:r>
            <a:r>
              <a:rPr lang="ru-RU" sz="1600">
                <a:solidFill>
                  <a:srgbClr val="000099"/>
                </a:solidFill>
              </a:rPr>
              <a:t> превышение доходов бюджета над его расходами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pPr algn="just"/>
            <a:r>
              <a:rPr lang="ru-RU" sz="1600" b="1" u="sng">
                <a:solidFill>
                  <a:srgbClr val="000099"/>
                </a:solidFill>
              </a:rPr>
              <a:t>Бюджетный процесс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ru-RU" sz="1600">
                <a:solidFill>
                  <a:srgbClr val="000099"/>
                </a:solidFill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 за их исполнением, осуществлению бюджетного учета, составлению, 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внешней проверке, рассмотрению и утверждению бюджетной отчетности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93 298,9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946150" y="165099"/>
          <a:ext cx="8964613" cy="64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Object 108"/>
          <p:cNvGraphicFramePr>
            <a:graphicFrameLocks noChangeAspect="1"/>
          </p:cNvGraphicFramePr>
          <p:nvPr/>
        </p:nvGraphicFramePr>
        <p:xfrm>
          <a:off x="812800" y="50800"/>
          <a:ext cx="9291638" cy="662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5400000">
            <a:off x="6173788" y="3125787"/>
            <a:ext cx="68580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201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1 635 328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" y="5470"/>
            <a:ext cx="484776" cy="629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0" y="38100"/>
          <a:ext cx="9221788" cy="658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Диаграмма" r:id="rId6" imgW="5667392" imgH="4048149" progId="Excel.Sheet.8">
                  <p:embed/>
                </p:oleObj>
              </mc:Choice>
              <mc:Fallback>
                <p:oleObj name="Диаграмма" r:id="rId6" imgW="5667392" imgH="4048149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"/>
                        <a:ext cx="9221788" cy="658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</a:rPr>
              <a:t>Проведение работы с налогоплательшиками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городского округа  распределены по: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15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105" name="WordArt 5"/>
          <p:cNvSpPr>
            <a:spLocks noChangeArrowheads="1" noChangeShapeType="1" noTextEdit="1"/>
          </p:cNvSpPr>
          <p:nvPr/>
        </p:nvSpPr>
        <p:spPr bwMode="auto">
          <a:xfrm>
            <a:off x="596900" y="201613"/>
            <a:ext cx="91440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Распределение расходов бюджета СГО на 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2019 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 по </a:t>
            </a:r>
          </a:p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муниципальным программам и 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непрограммным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направлениям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633412"/>
          <a:ext cx="9906000" cy="622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2019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95312" y="1"/>
          <a:ext cx="9310688" cy="671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28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7701" y="4"/>
          <a:ext cx="9115425" cy="6515096"/>
        </p:xfrm>
        <a:graphic>
          <a:graphicData uri="http://schemas.openxmlformats.org/drawingml/2006/table">
            <a:tbl>
              <a:tblPr/>
              <a:tblGrid>
                <a:gridCol w="2387563"/>
                <a:gridCol w="1269977"/>
                <a:gridCol w="1402373"/>
                <a:gridCol w="1440275"/>
                <a:gridCol w="1288667"/>
                <a:gridCol w="1326570"/>
              </a:tblGrid>
              <a:tr h="808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 факт (тыс.руб.)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 2018 год (ожидаемое) (тыс.руб.)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 (проект)тыс.руб.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год (проект)тыс.руб.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 (проект)тыс.руб.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122 523,7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177 863,4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188 154,9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769,5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195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342,6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2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38 437,3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38 819,4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37 675,5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715,8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177,9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173 623,7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209 623,1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217 818,9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145 288,7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137 814,2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565 547,0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557 519,4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193 753,2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144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247,8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87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761,0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 и природных ресурсов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479,7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10 501,9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1 535 136,8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1 830 584,3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1 650 468,6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1 667 150,0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1 764 806,9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  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161 984,9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184 926,2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186 918,1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194 305,3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203 932,5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242 024,2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264 632,3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246 972,8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248 767,3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248 780,6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65 141,1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46 385,2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50 581,6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40 803,1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40 803,1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0884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2 419,6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2 569,6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2 878,0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3 448,2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3 448,2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5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876" marR="7876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12 747,7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7 440,0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9 938,7</a:t>
                      </a:r>
                    </a:p>
                  </a:txBody>
                  <a:tcPr marL="7876" marR="70884" marT="7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938,7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938,7</a:t>
                      </a:r>
                    </a:p>
                  </a:txBody>
                  <a:tcPr marL="7876" marR="70884" marT="78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876" marR="7876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2 920 065,7</a:t>
                      </a:r>
                    </a:p>
                  </a:txBody>
                  <a:tcPr marL="7876" marR="70884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3 320 416,2</a:t>
                      </a:r>
                    </a:p>
                  </a:txBody>
                  <a:tcPr marL="7876" marR="70884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2 795 662,2</a:t>
                      </a:r>
                    </a:p>
                  </a:txBody>
                  <a:tcPr marL="7876" marR="70884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2 674 434,4</a:t>
                      </a:r>
                    </a:p>
                  </a:txBody>
                  <a:tcPr marL="7876" marR="70884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2 732 805,7</a:t>
                      </a:r>
                    </a:p>
                  </a:txBody>
                  <a:tcPr marL="7876" marR="70884" marT="78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7" y="609600"/>
          <a:ext cx="9296398" cy="6248400"/>
        </p:xfrm>
        <a:graphic>
          <a:graphicData uri="http://schemas.openxmlformats.org/drawingml/2006/table">
            <a:tbl>
              <a:tblPr/>
              <a:tblGrid>
                <a:gridCol w="2705098"/>
                <a:gridCol w="1000125"/>
                <a:gridCol w="1104900"/>
                <a:gridCol w="1181100"/>
                <a:gridCol w="1190625"/>
                <a:gridCol w="1162050"/>
                <a:gridCol w="952500"/>
              </a:tblGrid>
              <a:tr h="421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183021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8366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2 602,6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3 201,3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3 231,5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3 362,0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3 502,2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3 637,0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0704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4 548,0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5 199,7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5 986,4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8 144,5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8 379,6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8 686,5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2789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78 305,9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80 563,2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99 157,8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108 439,0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113 254,1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117 635,3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31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185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13 676,0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12 115,3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14 862,2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14 788,0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15 326,4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16 030,0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4 662,0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31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2 046,0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4 990,1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9 910,2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621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22 865,4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16 782,4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44 216,1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48 396,1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35 290,8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39 416,0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131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124 095,5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122 523,7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177 863,4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188 154,9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180 769,5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195 342,6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Сводная бюджетная роспись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Бюджетные обязательства –</a:t>
            </a:r>
            <a:r>
              <a:rPr lang="ru-RU" sz="1600" dirty="0">
                <a:solidFill>
                  <a:srgbClr val="000099"/>
                </a:solidFill>
              </a:rPr>
              <a:t> расходные обязательства, подлежащие исполнению в  соответствующем финансовом году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Расходные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предоставить физическому или юридическому лицу, иному публично-правовому образованию,  субъекту международного права средства из соответствующего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индексации).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нормативные обязательства</a:t>
            </a:r>
            <a:r>
              <a:rPr lang="ru-RU" sz="1600" dirty="0">
                <a:solidFill>
                  <a:srgbClr val="000099"/>
                </a:solidFill>
              </a:rPr>
              <a:t> – это публичные обязательства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перед физическим лицом, подлежащие исполнению в денежной форме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в установленном соответствующим законом, иным НПА размере или 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имеющие  установленный порядок его </a:t>
            </a:r>
            <a:r>
              <a:rPr lang="ru-RU" sz="1600" dirty="0" smtClean="0">
                <a:solidFill>
                  <a:srgbClr val="000099"/>
                </a:solidFill>
              </a:rPr>
              <a:t>индексации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8474" y="496499"/>
          <a:ext cx="9293225" cy="3713551"/>
        </p:xfrm>
        <a:graphic>
          <a:graphicData uri="http://schemas.openxmlformats.org/drawingml/2006/table">
            <a:tbl>
              <a:tblPr/>
              <a:tblGrid>
                <a:gridCol w="2187576"/>
                <a:gridCol w="1143000"/>
                <a:gridCol w="1087466"/>
                <a:gridCol w="1350934"/>
                <a:gridCol w="1162050"/>
                <a:gridCol w="1228725"/>
                <a:gridCol w="1133474"/>
              </a:tblGrid>
              <a:tr h="6993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230969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8948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34 333,0</a:t>
                      </a:r>
                    </a:p>
                  </a:txBody>
                  <a:tcPr marL="6416" marR="57742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33 537,4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33 274,2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31 805,3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32 415,3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33 650,2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6929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 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5 172,9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3 768,2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4 452,8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4 720,1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5 036,6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5 213,2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91618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1 112,0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1 131,7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1 092,4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1 264,0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1 314,5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392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40 617,9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38 437,3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38 819,4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37 675,5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38 715,8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40 177,9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EAF3B"/>
            </a:gs>
            <a:gs pos="100000">
              <a:srgbClr val="5E682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2301" y="433933"/>
          <a:ext cx="9283698" cy="3309394"/>
        </p:xfrm>
        <a:graphic>
          <a:graphicData uri="http://schemas.openxmlformats.org/drawingml/2006/table">
            <a:tbl>
              <a:tblPr/>
              <a:tblGrid>
                <a:gridCol w="2301874"/>
                <a:gridCol w="1143000"/>
                <a:gridCol w="1162050"/>
                <a:gridCol w="1304925"/>
                <a:gridCol w="1190625"/>
                <a:gridCol w="1114425"/>
                <a:gridCol w="1066799"/>
              </a:tblGrid>
              <a:tr h="5963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211767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40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2 333,60</a:t>
                      </a:r>
                    </a:p>
                  </a:txBody>
                  <a:tcPr marL="5882" marR="5294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2 458,07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2 459,70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2 448,20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2 445,80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2 445,80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040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6 008,70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5 786,30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8 660,86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9 441,00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5 215,65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5 424,28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40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73,6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987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1 037,43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1 057,64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963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156 615,30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119 885,36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149 557,35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147 372,58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82 820,07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75 661,70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40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2 276,90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4 358,05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4 186,66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5 213,51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5 278,58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5 489,72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963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46 401,00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40 148,94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43 721,10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52 285,94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48 528,62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48 792,67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404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213 709,10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173 623,73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209 623,10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217 818,87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145 288,73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137 814,16</a:t>
                      </a:r>
                    </a:p>
                  </a:txBody>
                  <a:tcPr marL="5882" marR="211767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06438" y="414655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103762" name="Group 338"/>
          <p:cNvGraphicFramePr>
            <a:graphicFrameLocks noGrp="1"/>
          </p:cNvGraphicFramePr>
          <p:nvPr>
            <p:ph sz="half" idx="4294967295"/>
          </p:nvPr>
        </p:nvGraphicFramePr>
        <p:xfrm>
          <a:off x="550863" y="4926013"/>
          <a:ext cx="9131300" cy="1528763"/>
        </p:xfrm>
        <a:graphic>
          <a:graphicData uri="http://schemas.openxmlformats.org/drawingml/2006/table">
            <a:tbl>
              <a:tblPr/>
              <a:tblGrid>
                <a:gridCol w="2465387"/>
                <a:gridCol w="1044575"/>
                <a:gridCol w="1068388"/>
                <a:gridCol w="1082675"/>
                <a:gridCol w="1104900"/>
                <a:gridCol w="1236662"/>
                <a:gridCol w="1128713"/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7525" y="515825"/>
          <a:ext cx="9217027" cy="3570399"/>
        </p:xfrm>
        <a:graphic>
          <a:graphicData uri="http://schemas.openxmlformats.org/drawingml/2006/table">
            <a:tbl>
              <a:tblPr/>
              <a:tblGrid>
                <a:gridCol w="2114407"/>
                <a:gridCol w="1183770"/>
                <a:gridCol w="1183770"/>
                <a:gridCol w="1183770"/>
                <a:gridCol w="1183770"/>
                <a:gridCol w="1183770"/>
                <a:gridCol w="1183770"/>
              </a:tblGrid>
              <a:tr h="7882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01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149 816,6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180 569,9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137 695,2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32 672,8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10 496,8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9 898,6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01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100 866,1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320 447,5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358 472,4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71 694,5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83 762,5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30 392,5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01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37 636,9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60 994,8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58 473,8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61 206,8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45 985,0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43 348,5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17467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2 672,1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3 534,9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2 878,0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28 179,1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4 003,5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4 121,4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01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290 991,7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565 547,0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557 519,4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193 753,2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144 247,8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87 761,0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F7647"/>
            </a:gs>
            <a:gs pos="100000">
              <a:srgbClr val="66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4000500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1828" y="136638"/>
          <a:ext cx="9150344" cy="3301886"/>
        </p:xfrm>
        <a:graphic>
          <a:graphicData uri="http://schemas.openxmlformats.org/drawingml/2006/table">
            <a:tbl>
              <a:tblPr/>
              <a:tblGrid>
                <a:gridCol w="2318012"/>
                <a:gridCol w="1138722"/>
                <a:gridCol w="1138722"/>
                <a:gridCol w="1138722"/>
                <a:gridCol w="1138722"/>
                <a:gridCol w="1138722"/>
                <a:gridCol w="1138722"/>
              </a:tblGrid>
              <a:tr h="6542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592 886,40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606 700,24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672 378,50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702 699,77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708 517,27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761 779,28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 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718 873,20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622 827,82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729 256,01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639 192,13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632 795,64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664 743,64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210114,17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315 116,42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204 700,65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212 849,96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221 856,06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117 271,10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68 572,17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88 359,86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75333,677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84 598,82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87 048,58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22 285,50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26 922,43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25 473,55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28 542,40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28 388,33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29 379,37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226279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1 451 316,20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1 535 136,83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1 830 584,35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1 650 468,62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1 667 150,01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1 764 806,93</a:t>
                      </a:r>
                    </a:p>
                  </a:txBody>
                  <a:tcPr marL="6286" marR="6286" marT="6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399" y="3476640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343400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99"/>
            </a:gs>
            <a:gs pos="100000">
              <a:srgbClr val="2F7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на 2018 г.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857250" y="409575"/>
          <a:ext cx="86963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graphicFrame>
        <p:nvGraphicFramePr>
          <p:cNvPr id="107590" name="Group 70"/>
          <p:cNvGraphicFramePr>
            <a:graphicFrameLocks noGrp="1"/>
          </p:cNvGraphicFramePr>
          <p:nvPr>
            <p:ph sz="half" idx="4294967295"/>
          </p:nvPr>
        </p:nvGraphicFramePr>
        <p:xfrm>
          <a:off x="566738" y="1457325"/>
          <a:ext cx="9120187" cy="1036320"/>
        </p:xfrm>
        <a:graphic>
          <a:graphicData uri="http://schemas.openxmlformats.org/drawingml/2006/table">
            <a:tbl>
              <a:tblPr/>
              <a:tblGrid>
                <a:gridCol w="2462212"/>
                <a:gridCol w="1042988"/>
                <a:gridCol w="1068387"/>
                <a:gridCol w="1079500"/>
                <a:gridCol w="1104900"/>
                <a:gridCol w="1235075"/>
                <a:gridCol w="1127125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119 066,8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161 984,9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184 926,2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186 918,1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194 305,3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203 932,5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89" y="2862155"/>
            <a:ext cx="1892647" cy="1418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1974" y="4286250"/>
          <a:ext cx="9220201" cy="2440001"/>
        </p:xfrm>
        <a:graphic>
          <a:graphicData uri="http://schemas.openxmlformats.org/drawingml/2006/table">
            <a:tbl>
              <a:tblPr/>
              <a:tblGrid>
                <a:gridCol w="1633293"/>
                <a:gridCol w="1312396"/>
                <a:gridCol w="1253018"/>
                <a:gridCol w="1309545"/>
                <a:gridCol w="1309545"/>
                <a:gridCol w="1196491"/>
                <a:gridCol w="1205913"/>
              </a:tblGrid>
              <a:tr h="397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7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15 438,9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12 775,7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11 880,2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922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203 209,1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218 974,3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240 267,1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232 385,0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234 002,1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233 793,6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7038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9 097,3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12 485,0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14 587,9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14 765,3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14 987,0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0262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227 745,3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242 024,2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264 632,3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246 972,8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248 767,3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248 780,6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5C2FF"/>
            </a:gs>
            <a:gs pos="100000">
              <a:srgbClr val="354E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43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7" y="1797115"/>
            <a:ext cx="1419830" cy="1003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/>
        </p:nvGraphicFramePr>
        <p:xfrm>
          <a:off x="436563" y="827088"/>
          <a:ext cx="9469436" cy="1036320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192 656,5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46 385,2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50 581,7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/>
        </p:nvGraphicFramePr>
        <p:xfrm>
          <a:off x="474663" y="5267325"/>
          <a:ext cx="9297987" cy="146304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внутреннего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9425" y="2869385"/>
          <a:ext cx="9426576" cy="1997889"/>
        </p:xfrm>
        <a:graphic>
          <a:graphicData uri="http://schemas.openxmlformats.org/drawingml/2006/table">
            <a:tbl>
              <a:tblPr/>
              <a:tblGrid>
                <a:gridCol w="2305704"/>
                <a:gridCol w="1186812"/>
                <a:gridCol w="1186812"/>
                <a:gridCol w="1186812"/>
                <a:gridCol w="1186812"/>
                <a:gridCol w="1186812"/>
                <a:gridCol w="1186812"/>
              </a:tblGrid>
              <a:tr h="6626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прогноз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1 857,1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1 866,3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2 069,9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2 069,9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6266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1 011,7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1 378,3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1 378,3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2748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2 955,1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2 419,6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2 569,6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2 878,0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3 448,2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3 448,2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-8285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2019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15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5706" y="1360488"/>
          <a:ext cx="9165994" cy="5497513"/>
        </p:xfrm>
        <a:graphic>
          <a:graphicData uri="http://schemas.openxmlformats.org/drawingml/2006/table">
            <a:tbl>
              <a:tblPr/>
              <a:tblGrid>
                <a:gridCol w="407438"/>
                <a:gridCol w="903138"/>
                <a:gridCol w="6735903"/>
                <a:gridCol w="1119515"/>
              </a:tblGrid>
              <a:tr h="3579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строки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 целевой статьи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раздела, подраздела, целевой статьи или вида расходов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2019 год, тыс.руб.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муниципальной службы в Серовском городском округе до 2024 года»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19 391,0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«Дополнительные меры социальной поддержки отдельных категорий граждан Серовского городского округа до 2024 года»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25 148,4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культуры в Серовском городском округе» на 2016-2020 годы (прогноз)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204 721,6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физической культуры и спорта в Серовском городском округе» на 2016-2020 годы (прогноз)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45 701,7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«Молодежь Серовского городского округа» на 2016-2020 годы (прогноз)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71 783,8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«Управление собственностью Серовского городского округа» на 2019-2021 годы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62 192,3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системы образования в Серовском городском округе» на 2019-2024 годы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1 560 729,6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безопасности жизнедеятельности населения и территории Серовского городского округа» на 2016-2020 годы (прогноз)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37 675,5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10 0 00 0 0000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округа» на 2016-2020 годы (прогноз)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139 723,7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2016-2020 годы (прогноз)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435 386,9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основных направлений в строительном комплексе на территории Серовского городского округа" на 2016-2020 годы (прогноз)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32 192,9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«О мерах по противодействию коррупции в Серовском городском округе» на 2018-2020 годы (прогноз)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276,6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«Управление муниципальными финансами Серовского городского округа до 2024 года»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21 013,3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Серовском городском округе до 2024 года»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460,7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17 0 00 0 0000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«Формирование современной городской среды на территории Серовского городского округа» на 2018-2022 годы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1 770,3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2 658 168,3</a:t>
                      </a:r>
                    </a:p>
                  </a:txBody>
                  <a:tcPr marL="3559" marR="3559" marT="35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484313" y="279400"/>
            <a:ext cx="780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Действующие муниципальные программы в </a:t>
            </a:r>
            <a:r>
              <a:rPr lang="ru-RU" sz="1600" b="1" dirty="0" smtClean="0">
                <a:solidFill>
                  <a:srgbClr val="000000"/>
                </a:solidFill>
              </a:rPr>
              <a:t>2019 </a:t>
            </a:r>
            <a:r>
              <a:rPr lang="ru-RU" sz="16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2019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838200" y="638173"/>
          <a:ext cx="8934450" cy="603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9388"/>
            <a:ext cx="1068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</a:rPr>
              <a:t>– 1 560 729,6 тыс.рублей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8878" y="2340019"/>
          <a:ext cx="9427121" cy="4365581"/>
        </p:xfrm>
        <a:graphic>
          <a:graphicData uri="http://schemas.openxmlformats.org/drawingml/2006/table">
            <a:tbl>
              <a:tblPr/>
              <a:tblGrid>
                <a:gridCol w="9427121"/>
              </a:tblGrid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654 522,2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системы дошкольного образования в Серовском городском округе"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615 141,8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системы общего образования в Серовском городском округе"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98 436,8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системы дополнительного образования в Серовском городском округе"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63 823,7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отдыха детей и молодежи в Серовском городском округе"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23 381,9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реализации муниципальной программы "Развитие системы образования в Серовском городском округе"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обеспечения качества общего образования»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2 028,7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системы поддержки талантливых и одаренных детей и подростков»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96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1 399,9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кадрового потенциала муниципальных образовательных учреждений Серовского городского округа»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18 582,6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«Укрепление и развитие материально-технической базы муниципальных учреждений»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«Создание в общеобразовательных организациях, расположенных в сельской местности, условий для занятия физической культурой и спортом»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5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информационного пространства, обеспечивающего открытость деятельности муниципальных образовательных учреждений Серовского городского округа"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8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2 600,0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образовательных программ профессиональной ориентации обучающихся"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522,0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Доступная среда"</a:t>
                      </a:r>
                    </a:p>
                  </a:txBody>
                  <a:tcPr marL="5155" marR="5155" marT="51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6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14 131,9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 муниципальных образовательных учреждений "</a:t>
                      </a: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6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64 944,0 тыс.руб.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антитеррористической защищенности объектов (территорий) образовательных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организаций«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5" marR="5155" marT="51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983088"/>
            <a:ext cx="9601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Межбюджетные  трансферты  –</a:t>
            </a:r>
            <a:r>
              <a:rPr lang="ru-RU" sz="16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Дотации -</a:t>
            </a:r>
            <a:r>
              <a:rPr lang="ru-RU" sz="16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Субвенции</a:t>
            </a:r>
            <a:r>
              <a:rPr lang="ru-RU" sz="1600" dirty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Субсидии  –</a:t>
            </a:r>
            <a:r>
              <a:rPr lang="ru-RU" sz="1600" dirty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Дорожный фо</a:t>
            </a:r>
            <a:r>
              <a:rPr lang="ru-RU" sz="1600" u="sng" dirty="0">
                <a:solidFill>
                  <a:srgbClr val="000099"/>
                </a:solidFill>
              </a:rPr>
              <a:t>нд </a:t>
            </a:r>
            <a:r>
              <a:rPr lang="ru-RU" sz="1600" dirty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600" dirty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предоставленным гарантиям перед третьими </a:t>
            </a:r>
            <a:r>
              <a:rPr lang="ru-RU" sz="1600" dirty="0" smtClean="0">
                <a:solidFill>
                  <a:srgbClr val="000099"/>
                </a:solidFill>
              </a:rPr>
              <a:t>лицами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28675" y="1517650"/>
            <a:ext cx="89106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435 386,9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79475" y="2743200"/>
          <a:ext cx="9026525" cy="3700287"/>
        </p:xfrm>
        <a:graphic>
          <a:graphicData uri="http://schemas.openxmlformats.org/drawingml/2006/table">
            <a:tbl>
              <a:tblPr/>
              <a:tblGrid>
                <a:gridCol w="9026525"/>
              </a:tblGrid>
              <a:tr h="2905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43 338,4 тыс.руб. -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«Благоустройство» (прогноз)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157 871,2 тыс.руб. -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«Транспортное обслуживание, водное и дорожное хозяйство» (прогноз)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231 445,3 тыс.руб. -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поддержка, социальное и бытовое обслуживание населения Серовского городского округа» (прогноз)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33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2 732,1 тыс.руб. - "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округа" (прогноз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>
                <a:cs typeface="Times New Roman" pitchFamily="18" charset="0"/>
              </a:rPr>
              <a:t>комплексе </a:t>
            </a:r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32 192,9 </a:t>
            </a:r>
            <a:r>
              <a:rPr lang="ru-RU" b="1" dirty="0">
                <a:solidFill>
                  <a:srgbClr val="000000"/>
                </a:solidFill>
              </a:rPr>
              <a:t>тыс.рублей</a:t>
            </a: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09572" name="Прямоугольник 8"/>
          <p:cNvSpPr>
            <a:spLocks noChangeArrowheads="1"/>
          </p:cNvSpPr>
          <p:nvPr/>
        </p:nvSpPr>
        <p:spPr bwMode="auto">
          <a:xfrm>
            <a:off x="722313" y="2486026"/>
            <a:ext cx="9183687" cy="44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5 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100,0 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тыс.руб. – «Развитие объектов физической культуры и спорта»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23 336,8 тыс.руб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. – «Переселение граждан из аварийного жилищного фонда и жилых помещений, признанных непригодными для проживания»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3756,2 тыс.руб. 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– «Развитие объектов культуры и образования»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Целью муниципальной программы  является: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Обеспечение условий для развития на территории Серовского городского округа физической культуры, школьного спорта и массового спорта, организация проведения официальных физкультурно-оздоровительных и спортивных;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Создание комфортных условий проживания граждан и обеспечение населения коммунальными услугами надлежащего качества;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Обеспечение условий для развития на территории Серовского городского округа культуры и образования.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Достижение указанных целей обеспечивается решением следующих задач муниципальной программы: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организаций, муниципальных организаций культуры, физической культуры и массового спорта;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Повышение качества условий проживания населения Серовского городского округа за счет формирования благоприятной среды проживания граждан;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организаций, муниципальных организаций культуры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62 192,3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0596" name="Прямоугольник 7"/>
          <p:cNvSpPr>
            <a:spLocks noChangeArrowheads="1"/>
          </p:cNvSpPr>
          <p:nvPr/>
        </p:nvSpPr>
        <p:spPr bwMode="auto">
          <a:xfrm>
            <a:off x="704850" y="2354263"/>
            <a:ext cx="92011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46 386,1 тыс.руб.  -  «Управление муниципальным имуществом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8 492,1 тыс.руб. _ «Управление земельными ресурсами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7 314,1тыс.руб. -  «Подготовка документов территориального планирования, градостроительного зонирования и документации по планировке территории Серовского городского округа» 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5" y="3152775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и территории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37 675,5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1620" name="Прямоугольник 7"/>
          <p:cNvSpPr>
            <a:spLocks noChangeArrowheads="1"/>
          </p:cNvSpPr>
          <p:nvPr/>
        </p:nvSpPr>
        <p:spPr bwMode="auto">
          <a:xfrm>
            <a:off x="566738" y="2725738"/>
            <a:ext cx="9183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530,9 тыс.руб. - «Обеспечение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4 098,9 тыс.руб. - «Обеспечение первичных мер пожарной безопасности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1 150,1 тыс.руб. – «Профилактика экстремизма и терроризма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31 318,9тыс.руб. - «Обеспечение реализации Муниципальной программы "Обеспечение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576,7 тыс.руб. -  «Обеспечение функционирования аппаратно-программного комплекса "Безопасный город»</a:t>
            </a:r>
            <a:r>
              <a:rPr lang="ru-RU" sz="1600" dirty="0" smtClean="0"/>
              <a:t>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В результате реализации мероприятий муниципальной программы планируется: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обеспечить первичные меры пожарной безопасности на территории Серовского городского округа;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характера, надежности защиты населения, готовности сил и средств к проведению аварийно-спасательных и других неотложных работ в случаях возникновения чрезвычайных ситуаций природного и техногенного характера;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проводить профилактику экстремизма и терроризма, обеспечивать общественно-политическую стабильность на территории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cs typeface="Times New Roman" pitchFamily="18" charset="0"/>
              </a:rPr>
              <a:t>Молодежь Серовского городского округа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71 783,8 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4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2645" name="Прямоугольник 6"/>
          <p:cNvSpPr>
            <a:spLocks noChangeArrowheads="1"/>
          </p:cNvSpPr>
          <p:nvPr/>
        </p:nvSpPr>
        <p:spPr bwMode="auto">
          <a:xfrm>
            <a:off x="627063" y="2860675"/>
            <a:ext cx="92789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69 174,6 тыс.руб. - «Развитие молодежной политики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1 363,7 тыс.руб. - «Патриотическое воспитание молодежи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986,1тыс.руб. – «Обеспечение жильем молодых семей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259,5 тыс.руб. – «Предоставление региональной поддержки молодым семьям на улучшение жилищных условий на территории Серовского городского округа» 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создание условий для успешной интеграции молодежи в общество, эффективной самореализации молодежи, направленной на развитие ее потенциала для дальнейшего развития Серовского городского округа;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комплексное развитие и совершенствование системы патриотического воспитания граждан  на территории Серовского городского округа, направленное на создание условий для повышения гражданской ответственности и воспитания граждан, имеющих активную гражданскую позицию;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государственной поддержки в решении жилищной проблемы молодых семей, признанных в установленном порядке нуждающимися в улучшении жилищных условий;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региональной поддержки молодым семьям на улучшение жилищных условий.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204 721,6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30099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186 560,1тыс.руб. - «Развитие культуры и искусства»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15 675,1 тыс.руб. - «Развитие дополнительного образования в сфере культуры и искусства»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1 396,9 тыс.руб. - «Развитие информационного пространства, обеспечивающего открытость деятельности муниципальных учреждений»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527,5 тыс.руб. - «Профилактика правонарушений на территории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562,0 тыс.руб. - «Дополнительные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25 148,4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4693" name="Прямоугольник 7"/>
          <p:cNvSpPr>
            <a:spLocks noChangeArrowheads="1"/>
          </p:cNvSpPr>
          <p:nvPr/>
        </p:nvSpPr>
        <p:spPr bwMode="auto">
          <a:xfrm>
            <a:off x="885825" y="3275013"/>
            <a:ext cx="9020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6 515,9 тыс.руб. - «Социальная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родителей, а также детей работников бюджетной сферы»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138,0 тыс.руб. -  «Повышение общественной значимости семьи, профилактика социального сиротства»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16 484,2 тыс.руб. - «Оказание материальной помощи различным категориям граждан»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1 502,4 тыс.руб. - «Социальная поддержка общественных организаций»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508,0 тыс.руб. - «Социально значимые мероприятия»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6" name="Прямоугольник 14"/>
          <p:cNvSpPr>
            <a:spLocks noChangeArrowheads="1"/>
          </p:cNvSpPr>
          <p:nvPr/>
        </p:nvSpPr>
        <p:spPr bwMode="auto">
          <a:xfrm>
            <a:off x="9156700" y="60642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55EF075F-FCC7-48C8-B82E-2BFD60AFE051}" type="slidenum">
              <a:rPr lang="ru-RU"/>
              <a:pPr eaLnBrk="0" hangingPunct="0"/>
              <a:t>47</a:t>
            </a:fld>
            <a:endParaRPr lang="ru-RU"/>
          </a:p>
        </p:txBody>
      </p:sp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45 701,6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5718" name="Прямоугольник 19"/>
          <p:cNvSpPr>
            <a:spLocks noChangeArrowheads="1"/>
          </p:cNvSpPr>
          <p:nvPr/>
        </p:nvSpPr>
        <p:spPr bwMode="auto">
          <a:xfrm>
            <a:off x="819150" y="3082925"/>
            <a:ext cx="83200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4 853,6 тыс.руб. - «Развитие инфраструктуры объектов спорта муниципальной собственности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2 578,0 тыс.руб. -  «Мероприятия по вовлечению населения в занятия физической культурой и массовым спортом»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38 270,0 тыс.руб. - «Обеспечение реализации Муниципальной программы «Развитие физической культуры и спорта в Серовском городском округе на 2016-2020 годы»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912813" y="1673225"/>
            <a:ext cx="88058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sz="1400" b="1" dirty="0" smtClean="0">
                <a:solidFill>
                  <a:srgbClr val="000000"/>
                </a:solidFill>
              </a:rPr>
              <a:t>139 723,7тыс.рублей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400" b="1" dirty="0" smtClean="0">
                <a:solidFill>
                  <a:srgbClr val="000000"/>
                </a:solidFill>
              </a:rPr>
              <a:t>2019 </a:t>
            </a:r>
            <a:r>
              <a:rPr lang="ru-RU" sz="14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116740" name="Прямоугольник 7"/>
          <p:cNvSpPr>
            <a:spLocks noChangeArrowheads="1"/>
          </p:cNvSpPr>
          <p:nvPr/>
        </p:nvSpPr>
        <p:spPr bwMode="auto">
          <a:xfrm>
            <a:off x="962025" y="2624138"/>
            <a:ext cx="88011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1 744,2 тыс.руб. - «Развитие социальной инфраструктуры и улучшение жилищных условий граждан, проживающих на территории Серовского городского округа, обеспечение населения питьевой водой, прочие мероприятия в области коммунального хозяйства»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56 714,5 тыс.руб. - «Развитие и модернизация объектов 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6 619,0 тыс.руб. – «Развитие газификации в Серовском городском округе»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26 833,0 тыс.руб. – «Энергосбережения и повышение энергетической эффективности объектов жилищно-коммунального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37 311,2 тыс.руб. – «Обеспечение деятельности муниципального учреждения «Управление капитального строительства»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10 501,9 тыс.руб. – «Охрана окружающей среды»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позволит достичь целей обозначенных муниципальной программой «Развитие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округа».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11266" name="Picture 8" descr="29757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5" y="4129088"/>
            <a:ext cx="43656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_328d6e_ce7f05b4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3149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Текущий финансовый год</a:t>
            </a:r>
            <a:r>
              <a:rPr lang="ru-RU" sz="1600" dirty="0">
                <a:solidFill>
                  <a:srgbClr val="000099"/>
                </a:solidFill>
              </a:rPr>
              <a:t> 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600" dirty="0" smtClean="0">
                <a:solidFill>
                  <a:srgbClr val="000099"/>
                </a:solidFill>
              </a:rPr>
              <a:t>). (В рамках данной брошюры «Бюджет для граждан» - 2018 год  является текущим)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Очередной финансовый год </a:t>
            </a:r>
            <a:r>
              <a:rPr lang="ru-RU" sz="1600" dirty="0">
                <a:solidFill>
                  <a:srgbClr val="000099"/>
                </a:solidFill>
              </a:rPr>
              <a:t>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следующий за текущим финансовым годом. </a:t>
            </a:r>
            <a:r>
              <a:rPr lang="ru-RU" sz="1600" dirty="0" smtClean="0">
                <a:solidFill>
                  <a:srgbClr val="000099"/>
                </a:solidFill>
              </a:rPr>
              <a:t>(В рамках данной брошюры «Бюджет для граждан» - 2019 год  является очередным)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Плановый период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два финансовых года, следующие за очередным финансовым годом. (В рамках данной брошюры «Бюджет для граждан»  - </a:t>
            </a:r>
            <a:r>
              <a:rPr lang="ru-RU" sz="1600" dirty="0" smtClean="0">
                <a:solidFill>
                  <a:srgbClr val="000099"/>
                </a:solidFill>
              </a:rPr>
              <a:t>2020, 2021 </a:t>
            </a:r>
            <a:r>
              <a:rPr lang="ru-RU" sz="1600" dirty="0">
                <a:solidFill>
                  <a:srgbClr val="000099"/>
                </a:solidFill>
              </a:rPr>
              <a:t>годы являются плановым периодом)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9" name="Picture 9" descr="2013-11-28_11-16-46-600x4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363" y="5287963"/>
            <a:ext cx="2473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12988023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26035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62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4450" y="3603625"/>
            <a:ext cx="3252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2019 год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79879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Group 138"/>
          <p:cNvGraphicFramePr>
            <a:graphicFrameLocks/>
          </p:cNvGraphicFramePr>
          <p:nvPr/>
        </p:nvGraphicFramePr>
        <p:xfrm>
          <a:off x="777875" y="204788"/>
          <a:ext cx="9128125" cy="2675201"/>
        </p:xfrm>
        <a:graphic>
          <a:graphicData uri="http://schemas.openxmlformats.org/drawingml/2006/table">
            <a:tbl>
              <a:tblPr/>
              <a:tblGrid>
                <a:gridCol w="4660900"/>
                <a:gridCol w="2216150"/>
                <a:gridCol w="2251075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277 453,9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67 691,2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327 453,9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267 691,2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952625" y="32988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01.01.2019 г. </a:t>
            </a: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319 795,3 тыс.руб.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362700" y="3348038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01.01.2020 г.    328 758,0 тыс.руб.</a:t>
            </a:r>
          </a:p>
        </p:txBody>
      </p:sp>
      <p:graphicFrame>
        <p:nvGraphicFramePr>
          <p:cNvPr id="72814" name="Диаграмма 8"/>
          <p:cNvGraphicFramePr>
            <a:graphicFrameLocks/>
          </p:cNvGraphicFramePr>
          <p:nvPr/>
        </p:nvGraphicFramePr>
        <p:xfrm>
          <a:off x="209550" y="3849688"/>
          <a:ext cx="6354763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6" name="Лист" r:id="rId5" imgW="7715216" imgH="4343459" progId="Excel.Sheet.8">
                  <p:embed/>
                </p:oleObj>
              </mc:Choice>
              <mc:Fallback>
                <p:oleObj name="Лист" r:id="rId5" imgW="7715216" imgH="4343459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849688"/>
                        <a:ext cx="6354763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15" name="Диаграмма 13"/>
          <p:cNvGraphicFramePr>
            <a:graphicFrameLocks/>
          </p:cNvGraphicFramePr>
          <p:nvPr/>
        </p:nvGraphicFramePr>
        <p:xfrm>
          <a:off x="5226050" y="3770313"/>
          <a:ext cx="5030788" cy="3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7" name="Лист" r:id="rId8" imgW="7134208" imgH="3629096" progId="Excel.Sheet.8">
                  <p:embed/>
                </p:oleObj>
              </mc:Choice>
              <mc:Fallback>
                <p:oleObj name="Лист" r:id="rId8" imgW="7134208" imgH="3629096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770313"/>
                        <a:ext cx="5030788" cy="308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2020 и 2021 годы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4" name="Rectangle 159"/>
          <p:cNvSpPr>
            <a:spLocks noChangeArrowheads="1"/>
          </p:cNvSpPr>
          <p:nvPr/>
        </p:nvSpPr>
        <p:spPr bwMode="auto">
          <a:xfrm>
            <a:off x="0" y="5394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graphicFrame>
        <p:nvGraphicFramePr>
          <p:cNvPr id="11" name="Group 213"/>
          <p:cNvGraphicFramePr>
            <a:graphicFrameLocks noGrp="1"/>
          </p:cNvGraphicFramePr>
          <p:nvPr/>
        </p:nvGraphicFramePr>
        <p:xfrm>
          <a:off x="720725" y="0"/>
          <a:ext cx="9185275" cy="2309813"/>
        </p:xfrm>
        <a:graphic>
          <a:graphicData uri="http://schemas.openxmlformats.org/drawingml/2006/table">
            <a:tbl>
              <a:tblPr/>
              <a:tblGrid>
                <a:gridCol w="4667250"/>
                <a:gridCol w="1090613"/>
                <a:gridCol w="1150937"/>
                <a:gridCol w="1017588"/>
                <a:gridCol w="1258887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274 313,8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265 989,0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200 000,0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200 000,0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13 691,2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7 691,2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274 313,8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265 989,0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213 691,2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207 691,2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825625" y="29432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01.01.2021 г. </a:t>
            </a: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296 927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01.01.2022 г. </a:t>
            </a: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280 911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75948" name="Диаграмма 8"/>
          <p:cNvGraphicFramePr>
            <a:graphicFrameLocks/>
          </p:cNvGraphicFramePr>
          <p:nvPr/>
        </p:nvGraphicFramePr>
        <p:xfrm>
          <a:off x="873125" y="3702050"/>
          <a:ext cx="5091113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0" name="Лист" r:id="rId4" imgW="6181776" imgH="4343459" progId="Excel.Sheet.8">
                  <p:embed/>
                </p:oleObj>
              </mc:Choice>
              <mc:Fallback>
                <p:oleObj name="Лист" r:id="rId4" imgW="6181776" imgH="4343459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3702050"/>
                        <a:ext cx="5091113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9" name="Object 173"/>
          <p:cNvGraphicFramePr>
            <a:graphicFrameLocks/>
          </p:cNvGraphicFramePr>
          <p:nvPr/>
        </p:nvGraphicFramePr>
        <p:xfrm>
          <a:off x="5067300" y="3649663"/>
          <a:ext cx="509270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1" name="Лист" r:id="rId7" imgW="6181776" imgH="4343459" progId="Excel.Sheet.8">
                  <p:embed/>
                </p:oleObj>
              </mc:Choice>
              <mc:Fallback>
                <p:oleObj name="Лист" r:id="rId7" imgW="6181776" imgH="4343459" progId="Excel.Sheet.8">
                  <p:embed/>
                  <p:pic>
                    <p:nvPicPr>
                      <p:cNvPr id="0" name="Picture 17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649663"/>
                        <a:ext cx="5092700" cy="300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u="sng" dirty="0" smtClean="0">
                <a:solidFill>
                  <a:srgbClr val="000000"/>
                </a:solidFill>
                <a:effectLst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u="sng" dirty="0" smtClean="0">
                <a:solidFill>
                  <a:srgbClr val="000000"/>
                </a:solidFill>
                <a:effectLst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Е-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mail</a:t>
            </a:r>
            <a:r>
              <a:rPr lang="ru-RU" sz="1600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effectLst/>
                <a:hlinkClick r:id="rId2"/>
              </a:rPr>
              <a:t>fd@adm-serov.ru</a:t>
            </a:r>
            <a:endParaRPr lang="ru-RU" sz="1600" dirty="0" smtClean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Заместитель главы администрации Серовского </a:t>
            </a:r>
            <a:r>
              <a:rPr lang="ru-RU" sz="1600" smtClean="0">
                <a:solidFill>
                  <a:srgbClr val="000000"/>
                </a:solidFill>
                <a:effectLst/>
              </a:rPr>
              <a:t>городского округа - начальник </a:t>
            </a:r>
            <a:r>
              <a:rPr lang="ru-RU" sz="1600" dirty="0" smtClean="0">
                <a:solidFill>
                  <a:srgbClr val="000000"/>
                </a:solidFill>
                <a:effectLst/>
              </a:rPr>
              <a:t>финансового управления администрации Серовского городского округа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Иванова Наталья Витальевна,</a:t>
            </a:r>
            <a:endParaRPr lang="en-US" sz="1600" dirty="0" smtClean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га. Город Серов является крупным железнодорожным 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/>
          <p:cNvSpPr>
            <a:spLocks noChangeArrowheads="1" noChangeShapeType="1" noTextEdit="1"/>
          </p:cNvSpPr>
          <p:nvPr/>
        </p:nvSpPr>
        <p:spPr bwMode="auto">
          <a:xfrm>
            <a:off x="2697163" y="160338"/>
            <a:ext cx="4541837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Виды бюджетов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Горизонтальный свиток 11"/>
          <p:cNvSpPr/>
          <p:nvPr/>
        </p:nvSpPr>
        <p:spPr>
          <a:xfrm>
            <a:off x="6675438" y="3559175"/>
            <a:ext cx="2335212" cy="7207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Муниципальных образований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570288" y="3605213"/>
            <a:ext cx="2362200" cy="7207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Субъектов Российской Федерации</a:t>
            </a:r>
          </a:p>
        </p:txBody>
      </p:sp>
      <p:pic>
        <p:nvPicPr>
          <p:cNvPr id="16" name="Рисунок 15" descr="Изображение 0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" y="4426522"/>
            <a:ext cx="227446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Изображение 0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85" y="4455461"/>
            <a:ext cx="206533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зображение 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780" y="4439634"/>
            <a:ext cx="2086921" cy="1098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225425" y="3629025"/>
            <a:ext cx="2408238" cy="7207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Российской Федерации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123825" y="5354638"/>
            <a:ext cx="2681288" cy="1387475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0099"/>
                </a:solidFill>
                <a:latin typeface="Constantia" pitchFamily="18" charset="0"/>
                <a:cs typeface="Arial" charset="0"/>
              </a:rPr>
              <a:t>Федеральный бюджет, бюджеты государственных внебюджетных фондов РФ</a:t>
            </a: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6605588" y="5480050"/>
            <a:ext cx="2882900" cy="11811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99"/>
                </a:solidFill>
                <a:latin typeface="Constantia" pitchFamily="18" charset="0"/>
                <a:cs typeface="Arial" charset="0"/>
              </a:rPr>
              <a:t>Местные бюджеты</a:t>
            </a:r>
          </a:p>
        </p:txBody>
      </p:sp>
      <p:sp>
        <p:nvSpPr>
          <p:cNvPr id="2" name="Горизонтальный свиток 20"/>
          <p:cNvSpPr/>
          <p:nvPr/>
        </p:nvSpPr>
        <p:spPr>
          <a:xfrm>
            <a:off x="3414713" y="5354638"/>
            <a:ext cx="2965450" cy="1387475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>
                <a:solidFill>
                  <a:srgbClr val="000099"/>
                </a:solidFill>
                <a:latin typeface="Constantia" pitchFamily="18" charset="0"/>
                <a:cs typeface="Arial" charset="0"/>
              </a:rPr>
              <a:t>Региональный бюджет, бюджеты территориальных фондов ОМС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635000" y="-447911"/>
          <a:ext cx="7772400" cy="38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373" name="Line 32"/>
          <p:cNvSpPr>
            <a:spLocks noChangeShapeType="1"/>
          </p:cNvSpPr>
          <p:nvPr/>
        </p:nvSpPr>
        <p:spPr bwMode="auto">
          <a:xfrm flipH="1">
            <a:off x="1839913" y="2897188"/>
            <a:ext cx="1627187" cy="7016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33"/>
          <p:cNvSpPr>
            <a:spLocks noChangeShapeType="1"/>
          </p:cNvSpPr>
          <p:nvPr/>
        </p:nvSpPr>
        <p:spPr bwMode="auto">
          <a:xfrm>
            <a:off x="4240213" y="3135313"/>
            <a:ext cx="285750" cy="500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34"/>
          <p:cNvSpPr>
            <a:spLocks noChangeShapeType="1"/>
          </p:cNvSpPr>
          <p:nvPr/>
        </p:nvSpPr>
        <p:spPr bwMode="auto">
          <a:xfrm>
            <a:off x="4683125" y="2973388"/>
            <a:ext cx="3014663" cy="5715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376" name="Picture 35" descr="shutterstock_217581820-e1483728648952"/>
          <p:cNvPicPr>
            <a:picLocks noChangeAspect="1" noChangeArrowheads="1"/>
          </p:cNvPicPr>
          <p:nvPr/>
        </p:nvPicPr>
        <p:blipFill>
          <a:blip r:embed="rId11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1427163"/>
            <a:ext cx="21209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36" descr="1047610"/>
          <p:cNvPicPr>
            <a:picLocks noChangeAspect="1" noChangeArrowheads="1"/>
          </p:cNvPicPr>
          <p:nvPr/>
        </p:nvPicPr>
        <p:blipFill>
          <a:blip r:embed="rId12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230313"/>
            <a:ext cx="2193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КГО </a:t>
            </a:r>
            <a:r>
              <a:rPr lang="ru-RU" sz="1050">
                <a:solidFill>
                  <a:schemeClr val="tx1"/>
                </a:solidFill>
                <a:latin typeface="+mn-lt"/>
                <a:cs typeface="+mn-cs"/>
              </a:rPr>
              <a:t>в одном чтении.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КГО, а организует исполнение Финансовое управление в КГО.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9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50056</TotalTime>
  <Words>6858</Words>
  <Application>Microsoft Office PowerPoint</Application>
  <PresentationFormat>Лист A4 (210x297 мм)</PresentationFormat>
  <Paragraphs>1332</Paragraphs>
  <Slides>52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65" baseType="lpstr">
      <vt:lpstr>Arial</vt:lpstr>
      <vt:lpstr>Bookman Old Style</vt:lpstr>
      <vt:lpstr>Calibri</vt:lpstr>
      <vt:lpstr>Constantia</vt:lpstr>
      <vt:lpstr>Impact</vt:lpstr>
      <vt:lpstr>Narkisim</vt:lpstr>
      <vt:lpstr>Tahoma</vt:lpstr>
      <vt:lpstr>Times New Roman</vt:lpstr>
      <vt:lpstr>Tunga</vt:lpstr>
      <vt:lpstr>Wingdings</vt:lpstr>
      <vt:lpstr>2_Текстура</vt:lpstr>
      <vt:lpstr>Диаграмма</vt:lpstr>
      <vt:lpstr>Лист</vt:lpstr>
      <vt:lpstr>к Решению Думы  Серовского городского округа от 11.12.2018г. № 114  «О бюджете Серовского городского округа на 2019 год и плановый период 2020-2021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бюджета </vt:lpstr>
      <vt:lpstr>Основные показатели социально – экономического развития</vt:lpstr>
      <vt:lpstr>Презентация PowerPoint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2019 году  1 007 272,2 тыс.руб.</vt:lpstr>
      <vt:lpstr>Неналоговые доходы   в 2019 году 93 298,9  тыс.руб. </vt:lpstr>
      <vt:lpstr>Презентация PowerPoint</vt:lpstr>
      <vt:lpstr>Презентация PowerPoint</vt:lpstr>
      <vt:lpstr>Безвозмездные поступления в 2019 году 1 635 328,4 тыс.руб.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Презентация PowerPoint</vt:lpstr>
      <vt:lpstr>Структура расходов бюджета Серовского городского округа на 2019 год</vt:lpstr>
      <vt:lpstr>Презентация PowerPoint</vt:lpstr>
      <vt:lpstr>Общегосударственные вопросы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</vt:lpstr>
      <vt:lpstr>Параметры муниципального  долга  Серовского  городского округа  на 2019 год</vt:lpstr>
      <vt:lpstr>Параметры муниципального  долга  Серовского  городского округа  на 2020 и 2021 годы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2013-10-23T10:56:41Z</dcterms:created>
  <dcterms:modified xsi:type="dcterms:W3CDTF">2019-01-14T05:13:59Z</dcterms:modified>
</cp:coreProperties>
</file>