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harts/chart9.xml" ContentType="application/vnd.openxmlformats-officedocument.drawingml.char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diagrams/layout2.xml" ContentType="application/vnd.openxmlformats-officedocument.drawingml.diagramLayout+xml"/>
  <Default Extension="vml" ContentType="application/vnd.openxmlformats-officedocument.vmlDrawing"/>
  <Override PartName="/ppt/charts/chart6.xml" ContentType="application/vnd.openxmlformats-officedocument.drawingml.chart+xml"/>
  <Default Extension="gif" ContentType="image/gif"/>
  <Override PartName="/ppt/charts/chart10.xml" ContentType="application/vnd.openxmlformats-officedocument.drawingml.chart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ags/tag2.xml" ContentType="application/vnd.openxmlformats-officedocument.presentationml.tags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4" r:id="rId1"/>
  </p:sldMasterIdLst>
  <p:notesMasterIdLst>
    <p:notesMasterId r:id="rId54"/>
  </p:notesMasterIdLst>
  <p:handoutMasterIdLst>
    <p:handoutMasterId r:id="rId55"/>
  </p:handoutMasterIdLst>
  <p:sldIdLst>
    <p:sldId id="256" r:id="rId2"/>
    <p:sldId id="353" r:id="rId3"/>
    <p:sldId id="258" r:id="rId4"/>
    <p:sldId id="354" r:id="rId5"/>
    <p:sldId id="349" r:id="rId6"/>
    <p:sldId id="317" r:id="rId7"/>
    <p:sldId id="350" r:id="rId8"/>
    <p:sldId id="356" r:id="rId9"/>
    <p:sldId id="357" r:id="rId10"/>
    <p:sldId id="358" r:id="rId11"/>
    <p:sldId id="359" r:id="rId12"/>
    <p:sldId id="278" r:id="rId13"/>
    <p:sldId id="259" r:id="rId14"/>
    <p:sldId id="367" r:id="rId15"/>
    <p:sldId id="299" r:id="rId16"/>
    <p:sldId id="262" r:id="rId17"/>
    <p:sldId id="351" r:id="rId18"/>
    <p:sldId id="283" r:id="rId19"/>
    <p:sldId id="352" r:id="rId20"/>
    <p:sldId id="284" r:id="rId21"/>
    <p:sldId id="304" r:id="rId22"/>
    <p:sldId id="305" r:id="rId23"/>
    <p:sldId id="313" r:id="rId24"/>
    <p:sldId id="266" r:id="rId25"/>
    <p:sldId id="287" r:id="rId26"/>
    <p:sldId id="360" r:id="rId27"/>
    <p:sldId id="301" r:id="rId28"/>
    <p:sldId id="302" r:id="rId29"/>
    <p:sldId id="363" r:id="rId30"/>
    <p:sldId id="364" r:id="rId31"/>
    <p:sldId id="324" r:id="rId32"/>
    <p:sldId id="365" r:id="rId33"/>
    <p:sldId id="362" r:id="rId34"/>
    <p:sldId id="361" r:id="rId35"/>
    <p:sldId id="366" r:id="rId36"/>
    <p:sldId id="323" r:id="rId37"/>
    <p:sldId id="322" r:id="rId38"/>
    <p:sldId id="347" r:id="rId39"/>
    <p:sldId id="328" r:id="rId40"/>
    <p:sldId id="330" r:id="rId41"/>
    <p:sldId id="333" r:id="rId42"/>
    <p:sldId id="332" r:id="rId43"/>
    <p:sldId id="335" r:id="rId44"/>
    <p:sldId id="337" r:id="rId45"/>
    <p:sldId id="340" r:id="rId46"/>
    <p:sldId id="342" r:id="rId47"/>
    <p:sldId id="309" r:id="rId48"/>
    <p:sldId id="345" r:id="rId49"/>
    <p:sldId id="290" r:id="rId50"/>
    <p:sldId id="268" r:id="rId51"/>
    <p:sldId id="348" r:id="rId52"/>
    <p:sldId id="314" r:id="rId53"/>
  </p:sldIdLst>
  <p:sldSz cx="9906000" cy="6858000" type="A4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rgbClr val="FFFFFF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rgbClr val="FFFFFF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rgbClr val="FFFFFF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rgbClr val="FFFFFF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96">
          <p15:clr>
            <a:srgbClr val="A4A3A4"/>
          </p15:clr>
        </p15:guide>
        <p15:guide id="2" pos="3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erin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E072E3"/>
    <a:srgbClr val="FFB3FF"/>
    <a:srgbClr val="996600"/>
    <a:srgbClr val="FF0000"/>
    <a:srgbClr val="00FF00"/>
    <a:srgbClr val="5E3D34"/>
    <a:srgbClr val="66FF99"/>
    <a:srgbClr val="581855"/>
    <a:srgbClr val="DDD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6" autoAdjust="0"/>
    <p:restoredTop sz="96237" autoAdjust="0"/>
  </p:normalViewPr>
  <p:slideViewPr>
    <p:cSldViewPr snapToGrid="0">
      <p:cViewPr varScale="1">
        <p:scale>
          <a:sx n="97" d="100"/>
          <a:sy n="97" d="100"/>
        </p:scale>
        <p:origin x="-102" y="-168"/>
      </p:cViewPr>
      <p:guideLst>
        <p:guide orient="horz" pos="2296"/>
        <p:guide pos="3143"/>
      </p:guideLst>
    </p:cSldViewPr>
  </p:slideViewPr>
  <p:outlineViewPr>
    <p:cViewPr>
      <p:scale>
        <a:sx n="33" d="100"/>
        <a:sy n="33" d="100"/>
      </p:scale>
      <p:origin x="0" y="145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2016" y="-90"/>
      </p:cViewPr>
      <p:guideLst>
        <p:guide orient="horz" pos="2141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0;&#1076;&#1084;&#1080;&#1085;&#1080;&#1089;&#1090;&#1088;&#1072;&#1090;&#1086;&#1088;\&#1056;&#1072;&#1073;&#1086;&#1095;&#1080;&#1081;%20&#1089;&#1090;&#1086;&#1083;\&#1088;&#1072;&#1073;\&#1056;&#1072;&#1073;&#1086;&#1095;&#1080;&#1077;%20&#1084;&#1072;&#1090;&#1077;&#1088;&#1080;&#1072;&#1083;&#1099;%20&#1082;%20&#1087;&#1088;&#1086;&#1077;&#1082;&#1090;&#1091;%20&#1073;&#1102;&#1076;&#1078;&#1077;&#1090;&#1072;%20&#1076;&#1083;&#1103;%20&#1075;&#1088;&#1072;&#1078;&#1076;&#1072;&#1085;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elubina\Pictures\&#1073;&#1102;&#1076;&#1078;&#1077;&#1090;%202020\&#1056;&#1072;&#1073;&#1086;&#1095;&#1080;&#1077;%20&#1084;&#1072;&#1090;&#1077;&#1088;&#1080;&#1072;&#1083;&#1099;%20&#1082;%20&#1087;&#1088;&#1086;&#1077;&#1082;&#1090;&#1091;%20&#1073;&#1102;&#1076;&#1078;&#1077;&#1090;&#1072;%20&#1076;&#1083;&#1103;%20&#1075;&#1088;&#1072;&#1078;&#1076;&#1072;&#1085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0;&#1076;&#1084;&#1080;&#1085;&#1080;&#1089;&#1090;&#1088;&#1072;&#1090;&#1086;&#1088;\&#1056;&#1072;&#1073;&#1086;&#1095;&#1080;&#1081;%20&#1089;&#1090;&#1086;&#1083;\&#1088;&#1072;&#1073;\&#1056;&#1072;&#1073;&#1086;&#1095;&#1080;&#1077;%20&#1084;&#1072;&#1090;&#1077;&#1088;&#1080;&#1072;&#1083;&#1099;%20&#1082;%20&#1087;&#1088;&#1086;&#1077;&#1082;&#1090;&#1091;%20&#1073;&#1102;&#1076;&#1078;&#1077;&#1090;&#1072;%20&#1076;&#1083;&#1103;%20&#1075;&#1088;&#1072;&#1078;&#1076;&#1072;&#1085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0;&#1076;&#1084;&#1080;&#1085;&#1080;&#1089;&#1090;&#1088;&#1072;&#1090;&#1086;&#1088;\&#1056;&#1072;&#1073;&#1086;&#1095;&#1080;&#1081;%20&#1089;&#1090;&#1086;&#1083;\&#1088;&#1072;&#1073;\&#1056;&#1072;&#1073;&#1086;&#1095;&#1080;&#1077;%20&#1084;&#1072;&#1090;&#1077;&#1088;&#1080;&#1072;&#1083;&#1099;%20&#1082;%20&#1087;&#1088;&#1086;&#1077;&#1082;&#1090;&#1091;%20&#1073;&#1102;&#1076;&#1078;&#1077;&#1090;&#1072;%20&#1076;&#1083;&#1103;%20&#1075;&#1088;&#1072;&#1078;&#1076;&#1072;&#1085;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0;&#1076;&#1084;&#1080;&#1085;&#1080;&#1089;&#1090;&#1088;&#1072;&#1090;&#1086;&#1088;\&#1056;&#1072;&#1073;&#1086;&#1095;&#1080;&#1081;%20&#1089;&#1090;&#1086;&#1083;\&#1088;&#1072;&#1073;\&#1056;&#1072;&#1073;&#1086;&#1095;&#1080;&#1077;%20&#1084;&#1072;&#1090;&#1077;&#1088;&#1080;&#1072;&#1083;&#1099;%20&#1082;%20&#1087;&#1088;&#1086;&#1077;&#1082;&#1090;&#1091;%20&#1073;&#1102;&#1076;&#1078;&#1077;&#1090;&#1072;%20&#1076;&#1083;&#1103;%20&#1075;&#1088;&#1072;&#1078;&#1076;&#1072;&#1085;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0;&#1076;&#1084;&#1080;&#1085;&#1080;&#1089;&#1090;&#1088;&#1072;&#1090;&#1086;&#1088;\&#1056;&#1072;&#1073;&#1086;&#1095;&#1080;&#1081;%20&#1089;&#1090;&#1086;&#1083;\&#1088;&#1072;&#1073;\&#1056;&#1072;&#1073;&#1086;&#1095;&#1080;&#1077;%20&#1084;&#1072;&#1090;&#1077;&#1088;&#1080;&#1072;&#1083;&#1099;%20&#1082;%20&#1087;&#1088;&#1086;&#1077;&#1082;&#1090;&#1091;%20&#1073;&#1102;&#1076;&#1078;&#1077;&#1090;&#1072;%20&#1076;&#1083;&#1103;%20&#1075;&#1088;&#1072;&#1078;&#1076;&#1072;&#1085;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0;&#1076;&#1084;&#1080;&#1085;&#1080;&#1089;&#1090;&#1088;&#1072;&#1090;&#1086;&#1088;\&#1056;&#1072;&#1073;&#1086;&#1095;&#1080;&#1081;%20&#1089;&#1090;&#1086;&#1083;\&#1088;&#1072;&#1073;\&#1056;&#1072;&#1073;&#1086;&#1095;&#1080;&#1077;%20&#1084;&#1072;&#1090;&#1077;&#1088;&#1080;&#1072;&#1083;&#1099;%20&#1082;%20&#1087;&#1088;&#1086;&#1077;&#1082;&#1090;&#1091;%20&#1073;&#1102;&#1076;&#1078;&#1077;&#1090;&#1072;%20&#1076;&#1083;&#1103;%20&#1075;&#1088;&#1072;&#1078;&#1076;&#1072;&#1085;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elubina\Pictures\&#1073;&#1102;&#1076;&#1078;&#1077;&#1090;%202020\&#1056;&#1072;&#1073;&#1086;&#1095;&#1080;&#1077;%20&#1084;&#1072;&#1090;&#1077;&#1088;&#1080;&#1072;&#1083;&#1099;%20&#1082;%20&#1087;&#1088;&#1086;&#1077;&#1082;&#1090;&#1091;%20&#1073;&#1102;&#1076;&#1078;&#1077;&#1090;&#1072;%20&#1076;&#1083;&#1103;%20&#1075;&#1088;&#1072;&#1078;&#1076;&#1072;&#1085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Лист3!$B$2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Лист3!$A$3:$A$8</c:f>
              <c:strCache>
                <c:ptCount val="6"/>
                <c:pt idx="0">
                  <c:v>2015 (факт)</c:v>
                </c:pt>
                <c:pt idx="1">
                  <c:v>2016 (факт)</c:v>
                </c:pt>
                <c:pt idx="2">
                  <c:v>2017 (факт)</c:v>
                </c:pt>
                <c:pt idx="3">
                  <c:v>2018 (факт)</c:v>
                </c:pt>
                <c:pt idx="4">
                  <c:v>2019 (ожидаемое)</c:v>
                </c:pt>
                <c:pt idx="5">
                  <c:v>2020 план</c:v>
                </c:pt>
              </c:strCache>
            </c:strRef>
          </c:cat>
          <c:val>
            <c:numRef>
              <c:f>Лист3!$B$3:$B$8</c:f>
              <c:numCache>
                <c:formatCode>_-* #,##0\ _₽_-;\-* #,##0\ _₽_-;_-* "-"??\ _₽_-;_-@_-</c:formatCode>
                <c:ptCount val="6"/>
                <c:pt idx="0">
                  <c:v>420758</c:v>
                </c:pt>
                <c:pt idx="1">
                  <c:v>961291</c:v>
                </c:pt>
                <c:pt idx="2">
                  <c:v>944123</c:v>
                </c:pt>
                <c:pt idx="3">
                  <c:v>1043397</c:v>
                </c:pt>
                <c:pt idx="4">
                  <c:v>1031379</c:v>
                </c:pt>
                <c:pt idx="5" formatCode="#,##0">
                  <c:v>1160927</c:v>
                </c:pt>
              </c:numCache>
            </c:numRef>
          </c:val>
        </c:ser>
        <c:ser>
          <c:idx val="1"/>
          <c:order val="1"/>
          <c:tx>
            <c:strRef>
              <c:f>Лист3!$C$2</c:f>
              <c:strCache>
                <c:ptCount val="1"/>
                <c:pt idx="0">
                  <c:v>неналоговые доходы</c:v>
                </c:pt>
              </c:strCache>
            </c:strRef>
          </c:tx>
          <c:cat>
            <c:strRef>
              <c:f>Лист3!$A$3:$A$8</c:f>
              <c:strCache>
                <c:ptCount val="6"/>
                <c:pt idx="0">
                  <c:v>2015 (факт)</c:v>
                </c:pt>
                <c:pt idx="1">
                  <c:v>2016 (факт)</c:v>
                </c:pt>
                <c:pt idx="2">
                  <c:v>2017 (факт)</c:v>
                </c:pt>
                <c:pt idx="3">
                  <c:v>2018 (факт)</c:v>
                </c:pt>
                <c:pt idx="4">
                  <c:v>2019 (ожидаемое)</c:v>
                </c:pt>
                <c:pt idx="5">
                  <c:v>2020 план</c:v>
                </c:pt>
              </c:strCache>
            </c:strRef>
          </c:cat>
          <c:val>
            <c:numRef>
              <c:f>Лист3!$C$3:$C$8</c:f>
              <c:numCache>
                <c:formatCode>_-* #,##0\ _₽_-;\-* #,##0\ _₽_-;_-* "-"??\ _₽_-;_-@_-</c:formatCode>
                <c:ptCount val="6"/>
                <c:pt idx="0">
                  <c:v>183857</c:v>
                </c:pt>
                <c:pt idx="1">
                  <c:v>139067</c:v>
                </c:pt>
                <c:pt idx="2">
                  <c:v>127254</c:v>
                </c:pt>
                <c:pt idx="3">
                  <c:v>91733</c:v>
                </c:pt>
                <c:pt idx="4">
                  <c:v>158260</c:v>
                </c:pt>
                <c:pt idx="5" formatCode="#,##0">
                  <c:v>96204</c:v>
                </c:pt>
              </c:numCache>
            </c:numRef>
          </c:val>
        </c:ser>
        <c:ser>
          <c:idx val="2"/>
          <c:order val="2"/>
          <c:tx>
            <c:strRef>
              <c:f>Лист3!$D$2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Лист3!$A$3:$A$8</c:f>
              <c:strCache>
                <c:ptCount val="6"/>
                <c:pt idx="0">
                  <c:v>2015 (факт)</c:v>
                </c:pt>
                <c:pt idx="1">
                  <c:v>2016 (факт)</c:v>
                </c:pt>
                <c:pt idx="2">
                  <c:v>2017 (факт)</c:v>
                </c:pt>
                <c:pt idx="3">
                  <c:v>2018 (факт)</c:v>
                </c:pt>
                <c:pt idx="4">
                  <c:v>2019 (ожидаемое)</c:v>
                </c:pt>
                <c:pt idx="5">
                  <c:v>2020 план</c:v>
                </c:pt>
              </c:strCache>
            </c:strRef>
          </c:cat>
          <c:val>
            <c:numRef>
              <c:f>Лист3!$D$3:$D$8</c:f>
              <c:numCache>
                <c:formatCode>_-* #,##0\ _₽_-;\-* #,##0\ _₽_-;_-* "-"??\ _₽_-;_-@_-</c:formatCode>
                <c:ptCount val="6"/>
                <c:pt idx="0">
                  <c:v>1821040</c:v>
                </c:pt>
                <c:pt idx="1">
                  <c:v>1527301</c:v>
                </c:pt>
                <c:pt idx="2">
                  <c:v>1855728</c:v>
                </c:pt>
                <c:pt idx="3" formatCode="#,##0">
                  <c:v>2046136.1760200008</c:v>
                </c:pt>
                <c:pt idx="4">
                  <c:v>2103127.0321799982</c:v>
                </c:pt>
                <c:pt idx="5" formatCode="#,##0">
                  <c:v>1967033</c:v>
                </c:pt>
              </c:numCache>
            </c:numRef>
          </c:val>
        </c:ser>
        <c:shape val="box"/>
        <c:axId val="99877248"/>
        <c:axId val="99878784"/>
        <c:axId val="0"/>
      </c:bar3DChart>
      <c:catAx>
        <c:axId val="998772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aseline="0">
                <a:solidFill>
                  <a:srgbClr val="000000"/>
                </a:solidFill>
                <a:latin typeface="Liberation Serif" pitchFamily="18" charset="0"/>
              </a:defRPr>
            </a:pPr>
            <a:endParaRPr lang="ru-RU"/>
          </a:p>
        </c:txPr>
        <c:crossAx val="99878784"/>
        <c:crosses val="autoZero"/>
        <c:auto val="1"/>
        <c:lblAlgn val="ctr"/>
        <c:lblOffset val="100"/>
      </c:catAx>
      <c:valAx>
        <c:axId val="99878784"/>
        <c:scaling>
          <c:orientation val="minMax"/>
        </c:scaling>
        <c:axPos val="l"/>
        <c:majorGridlines/>
        <c:numFmt formatCode="_-* #,##0\ _₽_-;\-* #,##0\ _₽_-;_-* &quot;-&quot;??\ _₽_-;_-@_-" sourceLinked="1"/>
        <c:tickLblPos val="nextTo"/>
        <c:txPr>
          <a:bodyPr/>
          <a:lstStyle/>
          <a:p>
            <a:pPr>
              <a:defRPr baseline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defRPr>
            </a:pPr>
            <a:endParaRPr lang="ru-RU"/>
          </a:p>
        </c:txPr>
        <c:crossAx val="998772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txPr>
        <a:bodyPr/>
        <a:lstStyle/>
        <a:p>
          <a:pPr>
            <a:defRPr sz="1200" baseline="0">
              <a:solidFill>
                <a:srgbClr val="000000"/>
              </a:solidFill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rotY val="70"/>
      <c:rAngAx val="1"/>
    </c:view3D>
    <c:plotArea>
      <c:layout>
        <c:manualLayout>
          <c:layoutTarget val="inner"/>
          <c:xMode val="edge"/>
          <c:yMode val="edge"/>
          <c:x val="0.33867290427327562"/>
          <c:y val="3.6666666666666681E-2"/>
          <c:w val="0.64339718537627788"/>
          <c:h val="0.94685926180328062"/>
        </c:manualLayout>
      </c:layout>
      <c:bar3DChart>
        <c:barDir val="bar"/>
        <c:grouping val="clustered"/>
        <c:ser>
          <c:idx val="0"/>
          <c:order val="0"/>
          <c:spPr>
            <a:solidFill>
              <a:srgbClr val="FFFF00"/>
            </a:solidFill>
            <a:ln w="19050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 prstMaterial="flat">
              <a:bevelT w="266700" h="0" prst="coolSlant"/>
              <a:contourClr>
                <a:srgbClr val="000000"/>
              </a:contourClr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Лист15!$A$3:$O$3</c:f>
              <c:strCache>
                <c:ptCount val="15"/>
                <c:pt idx="0">
                  <c:v> Противодействие коррупции</c:v>
                </c:pt>
                <c:pt idx="1">
                  <c:v>Развитие малого и среднего предпринимательства </c:v>
                </c:pt>
                <c:pt idx="2">
                  <c:v>Формирование современной городской среды </c:v>
                </c:pt>
                <c:pt idx="3">
                  <c:v>Развитие муниципальной службы</c:v>
                </c:pt>
                <c:pt idx="4">
                  <c:v>Управление муниципальными финансами Серовского городского округа </c:v>
                </c:pt>
                <c:pt idx="5">
                  <c:v>Дополнительные меры социальной поддержки отдельных категорий граждан </c:v>
                </c:pt>
                <c:pt idx="6">
                  <c:v>Обеспечение безопасности жизнедеятельности населения </c:v>
                </c:pt>
                <c:pt idx="7">
                  <c:v>Развитие физической культуры и спорта </c:v>
                </c:pt>
                <c:pt idx="8">
                  <c:v>Реализация основных направлений в строительном комплексе</c:v>
                </c:pt>
                <c:pt idx="9">
                  <c:v>Молодежь </c:v>
                </c:pt>
                <c:pt idx="10">
                  <c:v>Управление собственностью Серовского городского округа</c:v>
                </c:pt>
                <c:pt idx="11">
                  <c:v>Развитие культуры </c:v>
                </c:pt>
                <c:pt idx="12">
                  <c:v>Развитие ЖКХ, охрана окружающей среды и повышение энергетической эффективности </c:v>
                </c:pt>
                <c:pt idx="13">
                  <c:v>Развитие транспорта, дорожного хозяйства</c:v>
                </c:pt>
                <c:pt idx="14">
                  <c:v>Развитие системы образования</c:v>
                </c:pt>
              </c:strCache>
            </c:strRef>
          </c:cat>
          <c:val>
            <c:numRef>
              <c:f>Лист15!$A$4:$O$4</c:f>
              <c:numCache>
                <c:formatCode>#,##0.0</c:formatCode>
                <c:ptCount val="15"/>
                <c:pt idx="0">
                  <c:v>327.9</c:v>
                </c:pt>
                <c:pt idx="1">
                  <c:v>478.2</c:v>
                </c:pt>
                <c:pt idx="2">
                  <c:v>16292.2</c:v>
                </c:pt>
                <c:pt idx="3">
                  <c:v>19320.900000000001</c:v>
                </c:pt>
                <c:pt idx="4">
                  <c:v>21375.4</c:v>
                </c:pt>
                <c:pt idx="5">
                  <c:v>26295.5</c:v>
                </c:pt>
                <c:pt idx="6">
                  <c:v>46278.2</c:v>
                </c:pt>
                <c:pt idx="7">
                  <c:v>54279.6</c:v>
                </c:pt>
                <c:pt idx="8">
                  <c:v>60183.1</c:v>
                </c:pt>
                <c:pt idx="9">
                  <c:v>74360.800000000003</c:v>
                </c:pt>
                <c:pt idx="10">
                  <c:v>75705.5</c:v>
                </c:pt>
                <c:pt idx="11">
                  <c:v>204366.7</c:v>
                </c:pt>
                <c:pt idx="12">
                  <c:v>211546.5</c:v>
                </c:pt>
                <c:pt idx="13">
                  <c:v>475964.8</c:v>
                </c:pt>
                <c:pt idx="14">
                  <c:v>1812733.1</c:v>
                </c:pt>
              </c:numCache>
            </c:numRef>
          </c:val>
        </c:ser>
        <c:gapWidth val="70"/>
        <c:gapDepth val="0"/>
        <c:shape val="cylinder"/>
        <c:axId val="93526272"/>
        <c:axId val="93536256"/>
        <c:axId val="0"/>
      </c:bar3DChart>
      <c:catAx>
        <c:axId val="93526272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900" baseline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3536256"/>
        <c:crosses val="autoZero"/>
        <c:lblAlgn val="ctr"/>
        <c:lblOffset val="100"/>
      </c:catAx>
      <c:valAx>
        <c:axId val="93536256"/>
        <c:scaling>
          <c:orientation val="minMax"/>
        </c:scaling>
        <c:delete val="1"/>
        <c:axPos val="b"/>
        <c:majorGridlines/>
        <c:numFmt formatCode="#,##0.0" sourceLinked="1"/>
        <c:tickLblPos val="none"/>
        <c:crossAx val="93526272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40"/>
      <c:rotY val="200"/>
      <c:perspective val="50"/>
    </c:view3D>
    <c:plotArea>
      <c:layout>
        <c:manualLayout>
          <c:layoutTarget val="inner"/>
          <c:xMode val="edge"/>
          <c:yMode val="edge"/>
          <c:x val="1.6375591815940786E-3"/>
          <c:y val="0"/>
          <c:w val="0.96657624090694882"/>
          <c:h val="1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gradFill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5400000" scaled="0"/>
              </a:gradFill>
            </c:spPr>
          </c:dPt>
          <c:dPt>
            <c:idx val="1"/>
            <c:spPr>
              <a:solidFill>
                <a:srgbClr val="FFB3FF"/>
              </a:solidFill>
            </c:spPr>
          </c:dPt>
          <c:dPt>
            <c:idx val="2"/>
            <c:explosion val="49"/>
          </c:dPt>
          <c:dPt>
            <c:idx val="3"/>
            <c:explosion val="64"/>
            <c:spPr>
              <a:solidFill>
                <a:srgbClr val="FFFF00"/>
              </a:solidFill>
            </c:spPr>
          </c:dPt>
          <c:dPt>
            <c:idx val="4"/>
            <c:explosion val="5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5"/>
            <c:spPr>
              <a:solidFill>
                <a:srgbClr val="7030A0"/>
              </a:solidFill>
            </c:spPr>
          </c:dPt>
          <c:dPt>
            <c:idx val="6"/>
            <c:spPr>
              <a:solidFill>
                <a:srgbClr val="00FF00"/>
              </a:solidFill>
            </c:spPr>
          </c:dPt>
          <c:dPt>
            <c:idx val="7"/>
            <c:spPr>
              <a:solidFill>
                <a:srgbClr val="FF0000"/>
              </a:solidFill>
            </c:spPr>
          </c:dPt>
          <c:dPt>
            <c:idx val="8"/>
            <c:explosion val="39"/>
            <c:spPr>
              <a:solidFill>
                <a:schemeClr val="bg2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.20203893024664715"/>
                  <c:y val="0.10193423738699336"/>
                </c:manualLayout>
              </c:layout>
              <c:showVal val="1"/>
              <c:showCatName val="1"/>
              <c:showPercent val="1"/>
            </c:dLbl>
            <c:dLbl>
              <c:idx val="1"/>
              <c:layout>
                <c:manualLayout>
                  <c:x val="-8.825921846081472E-2"/>
                  <c:y val="-0.20041557305336841"/>
                </c:manualLayout>
              </c:layout>
              <c:showVal val="1"/>
              <c:showCatName val="1"/>
              <c:showPercent val="1"/>
            </c:dLbl>
            <c:dLbl>
              <c:idx val="2"/>
              <c:layout>
                <c:manualLayout>
                  <c:x val="4.9644017842901053E-2"/>
                  <c:y val="7.6960921551472772E-2"/>
                </c:manualLayout>
              </c:layout>
              <c:showVal val="1"/>
              <c:showCatName val="1"/>
              <c:showPercent val="1"/>
            </c:dLbl>
            <c:dLbl>
              <c:idx val="3"/>
              <c:layout>
                <c:manualLayout>
                  <c:x val="5.093023517480093E-4"/>
                  <c:y val="-0.22528317293671618"/>
                </c:manualLayout>
              </c:layout>
              <c:showVal val="1"/>
              <c:showCatName val="1"/>
              <c:showPercent val="1"/>
            </c:dLbl>
            <c:dLbl>
              <c:idx val="4"/>
              <c:layout>
                <c:manualLayout>
                  <c:x val="-5.9515239469178333E-2"/>
                  <c:y val="5.3954068241469789E-2"/>
                </c:manualLayout>
              </c:layout>
              <c:showVal val="1"/>
              <c:showCatName val="1"/>
              <c:showPercent val="1"/>
            </c:dLbl>
            <c:dLbl>
              <c:idx val="5"/>
              <c:layout>
                <c:manualLayout>
                  <c:x val="-0.12760588624235025"/>
                  <c:y val="5.1384368620589059E-2"/>
                </c:manualLayout>
              </c:layout>
              <c:showVal val="1"/>
              <c:showCatName val="1"/>
              <c:showPercent val="1"/>
            </c:dLbl>
            <c:dLbl>
              <c:idx val="7"/>
              <c:layout>
                <c:manualLayout>
                  <c:x val="-8.0654486063515371E-2"/>
                  <c:y val="2.6762467191601035E-2"/>
                </c:manualLayout>
              </c:layout>
              <c:showVal val="1"/>
              <c:showCatName val="1"/>
              <c:showPercent val="1"/>
            </c:dLbl>
            <c:dLbl>
              <c:idx val="8"/>
              <c:layout>
                <c:manualLayout>
                  <c:x val="1.4857464836958165E-2"/>
                  <c:y val="-0.19901778944298637"/>
                </c:manualLayout>
              </c:layout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 sz="1200" baseline="0">
                    <a:solidFill>
                      <a:srgbClr val="000000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Val val="1"/>
            <c:showCatName val="1"/>
            <c:showPercent val="1"/>
            <c:showLeaderLines val="1"/>
            <c:leaderLines>
              <c:spPr>
                <a:ln w="12700">
                  <a:solidFill>
                    <a:srgbClr val="000000"/>
                  </a:solidFill>
                </a:ln>
              </c:spPr>
            </c:leaderLines>
          </c:dLbls>
          <c:cat>
            <c:strRef>
              <c:f>Лист17!$F$8:$F$16</c:f>
              <c:strCache>
                <c:ptCount val="9"/>
                <c:pt idx="0">
                  <c:v>налог на доходы физ.лиц</c:v>
                </c:pt>
                <c:pt idx="1">
                  <c:v>акцизы по подакцизным товарам</c:v>
                </c:pt>
                <c:pt idx="2">
                  <c:v>Единый налог на вмененный доход</c:v>
                </c:pt>
                <c:pt idx="3">
                  <c:v>Единый сельскохозяйственный налог</c:v>
                </c:pt>
                <c:pt idx="4">
                  <c:v>Налог, взимаемый в связи с применением патентной системы</c:v>
                </c:pt>
                <c:pt idx="5">
                  <c:v>Налог, взимаемый в связи с применением упрощенной системы налогообложения</c:v>
                </c:pt>
                <c:pt idx="6">
                  <c:v>Налог на имущество физических лиц</c:v>
                </c:pt>
                <c:pt idx="7">
                  <c:v>Земельный налог</c:v>
                </c:pt>
                <c:pt idx="8">
                  <c:v>Государственная пошлина </c:v>
                </c:pt>
              </c:strCache>
            </c:strRef>
          </c:cat>
          <c:val>
            <c:numRef>
              <c:f>Лист17!$G$8:$G$16</c:f>
              <c:numCache>
                <c:formatCode>#,##0.0</c:formatCode>
                <c:ptCount val="9"/>
                <c:pt idx="0">
                  <c:v>869600.6</c:v>
                </c:pt>
                <c:pt idx="1">
                  <c:v>82036</c:v>
                </c:pt>
                <c:pt idx="2">
                  <c:v>32142</c:v>
                </c:pt>
                <c:pt idx="3">
                  <c:v>12</c:v>
                </c:pt>
                <c:pt idx="4">
                  <c:v>21666</c:v>
                </c:pt>
                <c:pt idx="5">
                  <c:v>38334</c:v>
                </c:pt>
                <c:pt idx="6">
                  <c:v>42442</c:v>
                </c:pt>
                <c:pt idx="7">
                  <c:v>59859</c:v>
                </c:pt>
                <c:pt idx="8">
                  <c:v>14835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Лист17!$F$8:$F$16</c:f>
              <c:strCache>
                <c:ptCount val="9"/>
                <c:pt idx="0">
                  <c:v>налог на доходы физ.лиц</c:v>
                </c:pt>
                <c:pt idx="1">
                  <c:v>акцизы по подакцизным товарам</c:v>
                </c:pt>
                <c:pt idx="2">
                  <c:v>Единый налог на вмененный доход</c:v>
                </c:pt>
                <c:pt idx="3">
                  <c:v>Единый сельскохозяйственный налог</c:v>
                </c:pt>
                <c:pt idx="4">
                  <c:v>Налог, взимаемый в связи с применением патентной системы</c:v>
                </c:pt>
                <c:pt idx="5">
                  <c:v>Налог, взимаемый в связи с применением упрощенной системы налогообложения</c:v>
                </c:pt>
                <c:pt idx="6">
                  <c:v>Налог на имущество физических лиц</c:v>
                </c:pt>
                <c:pt idx="7">
                  <c:v>Земельный налог</c:v>
                </c:pt>
                <c:pt idx="8">
                  <c:v>Государственная пошлина </c:v>
                </c:pt>
              </c:strCache>
            </c:strRef>
          </c:cat>
          <c:val>
            <c:numRef>
              <c:f>Лист17!$H$8:$H$16</c:f>
              <c:numCache>
                <c:formatCode>0.0</c:formatCode>
                <c:ptCount val="9"/>
                <c:pt idx="0">
                  <c:v>74.905734781165307</c:v>
                </c:pt>
                <c:pt idx="1">
                  <c:v>7.0664243544768457</c:v>
                </c:pt>
                <c:pt idx="2">
                  <c:v>2.7686504900482065</c:v>
                </c:pt>
                <c:pt idx="3" formatCode="0.000">
                  <c:v>1.0336570804734769E-3</c:v>
                </c:pt>
                <c:pt idx="4">
                  <c:v>1.8662678587948627</c:v>
                </c:pt>
                <c:pt idx="5">
                  <c:v>3.3020175435725219</c:v>
                </c:pt>
                <c:pt idx="6">
                  <c:v>3.655872817454608</c:v>
                </c:pt>
                <c:pt idx="7">
                  <c:v>5.1561399316718211</c:v>
                </c:pt>
                <c:pt idx="8" formatCode="0.00">
                  <c:v>1.2778585657353361E-2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50"/>
      <c:rotY val="50"/>
      <c:perspective val="30"/>
    </c:view3D>
    <c:plotArea>
      <c:layout/>
      <c:pie3DChart>
        <c:varyColors val="1"/>
        <c:ser>
          <c:idx val="0"/>
          <c:order val="0"/>
          <c:spPr>
            <a:solidFill>
              <a:srgbClr val="00FF00"/>
            </a:solidFill>
          </c:spPr>
          <c:explosion val="27"/>
          <c:dPt>
            <c:idx val="0"/>
            <c:spPr>
              <a:solidFill>
                <a:schemeClr val="accent4">
                  <a:lumMod val="90000"/>
                </a:schemeClr>
              </a:solidFill>
            </c:spPr>
          </c:dPt>
          <c:dPt>
            <c:idx val="1"/>
            <c:spPr>
              <a:solidFill>
                <a:schemeClr val="tx2">
                  <a:lumMod val="50000"/>
                </a:schemeClr>
              </a:solidFill>
            </c:spPr>
          </c:dPt>
          <c:dPt>
            <c:idx val="2"/>
            <c:spPr>
              <a:solidFill>
                <a:srgbClr val="7030A0"/>
              </a:solidFill>
            </c:spPr>
          </c:dPt>
          <c:dPt>
            <c:idx val="3"/>
            <c:spPr>
              <a:solidFill>
                <a:srgbClr val="FFB3FF"/>
              </a:solidFill>
            </c:spPr>
          </c:dPt>
          <c:dPt>
            <c:idx val="4"/>
            <c:explosion val="37"/>
          </c:dPt>
          <c:dPt>
            <c:idx val="5"/>
            <c:explosion val="26"/>
            <c:spPr>
              <a:solidFill>
                <a:srgbClr val="996600"/>
              </a:solidFill>
            </c:spPr>
          </c:dPt>
          <c:dPt>
            <c:idx val="6"/>
            <c:explosion val="16"/>
            <c:spPr>
              <a:solidFill>
                <a:srgbClr val="FF0000"/>
              </a:solidFill>
            </c:spPr>
          </c:dPt>
          <c:dPt>
            <c:idx val="7"/>
            <c:explosion val="3"/>
            <c:spPr>
              <a:solidFill>
                <a:srgbClr val="FFFF00"/>
              </a:solidFill>
            </c:spPr>
          </c:dPt>
          <c:dLbls>
            <c:dLbl>
              <c:idx val="4"/>
              <c:layout>
                <c:manualLayout>
                  <c:x val="-0.10652387347055677"/>
                  <c:y val="-1.3251385243511242E-2"/>
                </c:manualLayout>
              </c:layout>
              <c:showVal val="1"/>
              <c:showCatName val="1"/>
              <c:showPercent val="1"/>
            </c:dLbl>
            <c:dLbl>
              <c:idx val="5"/>
              <c:layout>
                <c:manualLayout>
                  <c:x val="8.1942217368265527E-2"/>
                  <c:y val="1.9959463400408283E-2"/>
                </c:manualLayout>
              </c:layout>
              <c:showVal val="1"/>
              <c:showCatName val="1"/>
              <c:showPercent val="1"/>
            </c:dLbl>
            <c:dLbl>
              <c:idx val="6"/>
              <c:layout>
                <c:manualLayout>
                  <c:x val="0.10256822421418721"/>
                  <c:y val="7.5775298920968251E-2"/>
                </c:manualLayout>
              </c:layout>
              <c:showVal val="1"/>
              <c:showCatName val="1"/>
              <c:showPercent val="1"/>
            </c:dLbl>
            <c:dLbl>
              <c:idx val="7"/>
              <c:layout>
                <c:manualLayout>
                  <c:x val="0.11057823983233005"/>
                  <c:y val="0.14663371245261009"/>
                </c:manualLayout>
              </c:layout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 sz="1200" baseline="0">
                    <a:solidFill>
                      <a:srgbClr val="000000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Val val="1"/>
            <c:showCatName val="1"/>
            <c:showPercent val="1"/>
            <c:showLeaderLines val="1"/>
            <c:leaderLines>
              <c:spPr>
                <a:ln w="12700">
                  <a:solidFill>
                    <a:srgbClr val="000000"/>
                  </a:solidFill>
                </a:ln>
              </c:spPr>
            </c:leaderLines>
          </c:dLbls>
          <c:cat>
            <c:strRef>
              <c:f>Лист17!$F$19:$F$26</c:f>
              <c:strCache>
                <c:ptCount val="8"/>
                <c:pt idx="0">
                  <c:v>доходы от арендной платы за земельные участки</c:v>
                </c:pt>
                <c:pt idx="1">
                  <c:v>доходы от сдачи в аренду объекто не жилого фонда</c:v>
                </c:pt>
                <c:pt idx="2">
                  <c:v>плата за пользование жилыми помещениями (наем)</c:v>
                </c:pt>
                <c:pt idx="3">
                  <c:v>плата за негативное воздействие на окружающую среду</c:v>
                </c:pt>
                <c:pt idx="4">
                  <c:v>доходы от реализации объектов нежилого фонда</c:v>
                </c:pt>
                <c:pt idx="5">
                  <c:v>доходы от продажи земельных участков</c:v>
                </c:pt>
                <c:pt idx="6">
                  <c:v>штрафы</c:v>
                </c:pt>
                <c:pt idx="7">
                  <c:v>прочие неналоговые доходы</c:v>
                </c:pt>
              </c:strCache>
            </c:strRef>
          </c:cat>
          <c:val>
            <c:numRef>
              <c:f>Лист17!$G$19:$G$26</c:f>
              <c:numCache>
                <c:formatCode>_-* #,##0.0\ _₽_-;\-* #,##0.0\ _₽_-;_-* "-"??\ _₽_-;_-@_-</c:formatCode>
                <c:ptCount val="8"/>
                <c:pt idx="0">
                  <c:v>22283.5</c:v>
                </c:pt>
                <c:pt idx="1">
                  <c:v>1197.7</c:v>
                </c:pt>
                <c:pt idx="2">
                  <c:v>49891.6</c:v>
                </c:pt>
                <c:pt idx="3">
                  <c:v>16158.6</c:v>
                </c:pt>
                <c:pt idx="4">
                  <c:v>1946</c:v>
                </c:pt>
                <c:pt idx="5">
                  <c:v>3015.4</c:v>
                </c:pt>
                <c:pt idx="6">
                  <c:v>1164.3</c:v>
                </c:pt>
                <c:pt idx="7">
                  <c:v>546.9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Лист17!$F$19:$F$26</c:f>
              <c:strCache>
                <c:ptCount val="8"/>
                <c:pt idx="0">
                  <c:v>доходы от арендной платы за земельные участки</c:v>
                </c:pt>
                <c:pt idx="1">
                  <c:v>доходы от сдачи в аренду объекто не жилого фонда</c:v>
                </c:pt>
                <c:pt idx="2">
                  <c:v>плата за пользование жилыми помещениями (наем)</c:v>
                </c:pt>
                <c:pt idx="3">
                  <c:v>плата за негативное воздействие на окружающую среду</c:v>
                </c:pt>
                <c:pt idx="4">
                  <c:v>доходы от реализации объектов нежилого фонда</c:v>
                </c:pt>
                <c:pt idx="5">
                  <c:v>доходы от продажи земельных участков</c:v>
                </c:pt>
                <c:pt idx="6">
                  <c:v>штрафы</c:v>
                </c:pt>
                <c:pt idx="7">
                  <c:v>прочие неналоговые доходы</c:v>
                </c:pt>
              </c:strCache>
            </c:strRef>
          </c:cat>
          <c:val>
            <c:numRef>
              <c:f>Лист17!$H$19:$H$26</c:f>
              <c:numCache>
                <c:formatCode>0.0</c:formatCode>
                <c:ptCount val="8"/>
                <c:pt idx="0">
                  <c:v>23.16275830526796</c:v>
                </c:pt>
                <c:pt idx="1">
                  <c:v>1.2449586295788126</c:v>
                </c:pt>
                <c:pt idx="2">
                  <c:v>51.860213712527553</c:v>
                </c:pt>
                <c:pt idx="3">
                  <c:v>16.796183110889359</c:v>
                </c:pt>
                <c:pt idx="4">
                  <c:v>2.0227849153881334</c:v>
                </c:pt>
                <c:pt idx="5">
                  <c:v>3.1343811068146854</c:v>
                </c:pt>
                <c:pt idx="6">
                  <c:v>1.2102407384308345</c:v>
                </c:pt>
                <c:pt idx="7">
                  <c:v>0.56847948110265656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dk2" tx1="lt1" bg2="dk1" tx2="lt2" accent1="accent1" accent2="accent2" accent3="accent3" accent4="accent4" accent5="accent5" accent6="accent6" hlink="hlink" folHlink="folHlink"/>
  <c:chart>
    <c:autoTitleDeleted val="1"/>
    <c:view3D>
      <c:rotX val="20"/>
      <c:rotY val="40"/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 w="25400">
          <a:noFill/>
        </a:ln>
        <a:effectLst/>
        <a:sp3d/>
      </c:spPr>
    </c:sideWall>
    <c:backWall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1143211669927274E-2"/>
          <c:y val="8.8115585711933744E-2"/>
          <c:w val="0.39284200352556115"/>
          <c:h val="0.52257891404503853"/>
        </c:manualLayout>
      </c:layout>
      <c:bar3DChart>
        <c:barDir val="col"/>
        <c:grouping val="stacked"/>
        <c:gapDepth val="71"/>
        <c:shape val="box"/>
        <c:axId val="99885440"/>
        <c:axId val="99886976"/>
        <c:axId val="0"/>
      </c:bar3DChart>
      <c:catAx>
        <c:axId val="99885440"/>
        <c:scaling>
          <c:orientation val="minMax"/>
        </c:scaling>
        <c:delete val="1"/>
        <c:axPos val="b"/>
        <c:numFmt formatCode="General" sourceLinked="1"/>
        <c:tickLblPos val="none"/>
        <c:crossAx val="99886976"/>
        <c:crosses val="autoZero"/>
        <c:auto val="1"/>
        <c:lblAlgn val="ctr"/>
        <c:lblOffset val="100"/>
      </c:catAx>
      <c:valAx>
        <c:axId val="99886976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Млн.руб.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9.7144472984551792E-4"/>
              <c:y val="0.83534861600817112"/>
            </c:manualLayout>
          </c:layout>
        </c:title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26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885440"/>
        <c:crosses val="autoZero"/>
        <c:crossBetween val="between"/>
      </c:valAx>
      <c:spPr>
        <a:noFill/>
        <a:ln w="25400">
          <a:noFill/>
        </a:ln>
        <a:effectLst>
          <a:outerShdw dist="50800" dir="5400000" sx="81000" sy="81000" algn="ctr" rotWithShape="0">
            <a:srgbClr val="2B5481"/>
          </a:outerShdw>
        </a:effectLst>
      </c:spPr>
    </c:plotArea>
    <c:legend>
      <c:legendPos val="r"/>
      <c:layout>
        <c:manualLayout>
          <c:xMode val="edge"/>
          <c:yMode val="edge"/>
          <c:x val="0.54266307727233876"/>
          <c:y val="6.9433706942682458E-2"/>
          <c:w val="8.5021780872969202E-2"/>
          <c:h val="0.19317741923621987"/>
        </c:manualLayout>
      </c:layout>
    </c:legend>
    <c:plotVisOnly val="1"/>
    <c:dispBlanksAs val="gap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45"/>
      <c:hPercent val="90"/>
      <c:rotY val="44"/>
      <c:depthPercent val="100"/>
      <c:rAngAx val="1"/>
    </c:view3D>
    <c:floor>
      <c:sp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rect">
            <a:fillToRect l="100000" t="100000"/>
          </a:path>
          <a:tileRect r="-100000" b="-100000"/>
        </a:gradFill>
        <a:ln w="3175">
          <a:solidFill>
            <a:srgbClr val="000000"/>
          </a:solidFill>
          <a:prstDash val="solid"/>
        </a:ln>
      </c:spPr>
    </c:floor>
    <c:sideWall>
      <c:sp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rect">
            <a:fillToRect t="100000" r="100000"/>
          </a:path>
          <a:tileRect l="-100000" b="-100000"/>
        </a:gradFill>
        <a:ln w="12700">
          <a:solidFill>
            <a:srgbClr val="99CCFF"/>
          </a:solidFill>
          <a:prstDash val="solid"/>
        </a:ln>
      </c:spPr>
    </c:sideWall>
    <c:backWall>
      <c:sp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rect">
            <a:fillToRect t="100000" r="100000"/>
          </a:path>
          <a:tileRect l="-100000" b="-100000"/>
        </a:gradFill>
        <a:ln w="12700">
          <a:solidFill>
            <a:srgbClr val="99CCFF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4270152505446623"/>
          <c:y val="1.5174506828528073E-2"/>
          <c:w val="0.65686274509803921"/>
          <c:h val="0.7738998482549331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Лист1!$C$143</c:f>
              <c:strCache>
                <c:ptCount val="1"/>
                <c:pt idx="0">
                  <c:v>Возврат  остатков субсидий, субвенций и иных межбюджетных трансфертов, имеющих целевое назначение,</c:v>
                </c:pt>
              </c:strCache>
            </c:strRef>
          </c:tx>
          <c:spPr>
            <a:solidFill>
              <a:srgbClr val="FF0000"/>
            </a:solidFill>
            <a:ln w="13402">
              <a:solidFill>
                <a:srgbClr val="000000"/>
              </a:solidFill>
              <a:prstDash val="solid"/>
            </a:ln>
          </c:spPr>
          <c:cat>
            <c:strRef>
              <c:f>Лист1!$B$144:$B$149</c:f>
              <c:strCache>
                <c:ptCount val="6"/>
                <c:pt idx="0">
                  <c:v>2017 факт</c:v>
                </c:pt>
                <c:pt idx="1">
                  <c:v>2018 факт</c:v>
                </c:pt>
                <c:pt idx="2">
                  <c:v>2019 ожидаемое</c:v>
                </c:pt>
                <c:pt idx="3">
                  <c:v>2020 план</c:v>
                </c:pt>
                <c:pt idx="4">
                  <c:v>2021 план</c:v>
                </c:pt>
                <c:pt idx="5">
                  <c:v>2022 план</c:v>
                </c:pt>
              </c:strCache>
            </c:strRef>
          </c:cat>
          <c:val>
            <c:numRef>
              <c:f>Лист1!$C$144:$C$149</c:f>
              <c:numCache>
                <c:formatCode>_-* #,##0.0\ _₽_-;\-* #,##0.0\ _₽_-;_-* "-"??\ _₽_-;_-@_-</c:formatCode>
                <c:ptCount val="6"/>
                <c:pt idx="0">
                  <c:v>-21085.5</c:v>
                </c:pt>
                <c:pt idx="1">
                  <c:v>-28239.917000000001</c:v>
                </c:pt>
                <c:pt idx="2">
                  <c:v>-37876.33</c:v>
                </c:pt>
                <c:pt idx="3" formatCode="0.00">
                  <c:v>0</c:v>
                </c:pt>
                <c:pt idx="5" formatCode="0.00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Лист1!$D$143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spPr>
            <a:solidFill>
              <a:srgbClr val="993366"/>
            </a:solidFill>
            <a:ln w="13402">
              <a:solidFill>
                <a:srgbClr val="000000"/>
              </a:solidFill>
              <a:prstDash val="solid"/>
            </a:ln>
          </c:spPr>
          <c:cat>
            <c:strRef>
              <c:f>Лист1!$B$144:$B$149</c:f>
              <c:strCache>
                <c:ptCount val="6"/>
                <c:pt idx="0">
                  <c:v>2017 факт</c:v>
                </c:pt>
                <c:pt idx="1">
                  <c:v>2018 факт</c:v>
                </c:pt>
                <c:pt idx="2">
                  <c:v>2019 ожидаемое</c:v>
                </c:pt>
                <c:pt idx="3">
                  <c:v>2020 план</c:v>
                </c:pt>
                <c:pt idx="4">
                  <c:v>2021 план</c:v>
                </c:pt>
                <c:pt idx="5">
                  <c:v>2022 план</c:v>
                </c:pt>
              </c:strCache>
            </c:strRef>
          </c:cat>
          <c:val>
            <c:numRef>
              <c:f>Лист1!$D$144:$D$149</c:f>
              <c:numCache>
                <c:formatCode>_-* #,##0.0\ _₽_-;\-* #,##0.0\ _₽_-;_-* "-"??\ _₽_-;_-@_-</c:formatCode>
                <c:ptCount val="6"/>
                <c:pt idx="0" formatCode="_-* #,##0\ _₽_-;\-* #,##0\ _₽_-;_-* &quot;-&quot;??\ _₽_-;_-@_-">
                  <c:v>102.5</c:v>
                </c:pt>
                <c:pt idx="1">
                  <c:v>25910.143</c:v>
                </c:pt>
                <c:pt idx="2">
                  <c:v>662.303</c:v>
                </c:pt>
                <c:pt idx="3">
                  <c:v>0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Лист1!$E$143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FFFF00"/>
            </a:solidFill>
            <a:ln w="13402">
              <a:solidFill>
                <a:srgbClr val="000000"/>
              </a:solidFill>
              <a:prstDash val="solid"/>
            </a:ln>
          </c:spPr>
          <c:cat>
            <c:strRef>
              <c:f>Лист1!$B$144:$B$149</c:f>
              <c:strCache>
                <c:ptCount val="6"/>
                <c:pt idx="0">
                  <c:v>2017 факт</c:v>
                </c:pt>
                <c:pt idx="1">
                  <c:v>2018 факт</c:v>
                </c:pt>
                <c:pt idx="2">
                  <c:v>2019 ожидаемое</c:v>
                </c:pt>
                <c:pt idx="3">
                  <c:v>2020 план</c:v>
                </c:pt>
                <c:pt idx="4">
                  <c:v>2021 план</c:v>
                </c:pt>
                <c:pt idx="5">
                  <c:v>2022 план</c:v>
                </c:pt>
              </c:strCache>
            </c:strRef>
          </c:cat>
          <c:val>
            <c:numRef>
              <c:f>Лист1!$E$144:$E$149</c:f>
              <c:numCache>
                <c:formatCode>_-* #,##0.0\ _₽_-;\-* #,##0.0\ _₽_-;_-* "-"??\ _₽_-;_-@_-</c:formatCode>
                <c:ptCount val="6"/>
                <c:pt idx="0">
                  <c:v>98486.9</c:v>
                </c:pt>
                <c:pt idx="1">
                  <c:v>107723.664</c:v>
                </c:pt>
                <c:pt idx="2">
                  <c:v>139173.9</c:v>
                </c:pt>
                <c:pt idx="3">
                  <c:v>30000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Лист1!$F$143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00FF00"/>
            </a:solidFill>
            <a:ln w="13402">
              <a:solidFill>
                <a:srgbClr val="000000"/>
              </a:solidFill>
              <a:prstDash val="solid"/>
            </a:ln>
          </c:spPr>
          <c:cat>
            <c:strRef>
              <c:f>Лист1!$B$144:$B$149</c:f>
              <c:strCache>
                <c:ptCount val="6"/>
                <c:pt idx="0">
                  <c:v>2017 факт</c:v>
                </c:pt>
                <c:pt idx="1">
                  <c:v>2018 факт</c:v>
                </c:pt>
                <c:pt idx="2">
                  <c:v>2019 ожидаемое</c:v>
                </c:pt>
                <c:pt idx="3">
                  <c:v>2020 план</c:v>
                </c:pt>
                <c:pt idx="4">
                  <c:v>2021 план</c:v>
                </c:pt>
                <c:pt idx="5">
                  <c:v>2022 план</c:v>
                </c:pt>
              </c:strCache>
            </c:strRef>
          </c:cat>
          <c:val>
            <c:numRef>
              <c:f>Лист1!$F$144:$F$149</c:f>
              <c:numCache>
                <c:formatCode>_-* #,##0.0\ _₽_-;\-* #,##0.0\ _₽_-;_-* "-"??\ _₽_-;_-@_-</c:formatCode>
                <c:ptCount val="6"/>
                <c:pt idx="0">
                  <c:v>1007540.6</c:v>
                </c:pt>
                <c:pt idx="1">
                  <c:v>1058288.4000000004</c:v>
                </c:pt>
                <c:pt idx="2">
                  <c:v>1184420.2</c:v>
                </c:pt>
                <c:pt idx="3">
                  <c:v>1288890.9000000004</c:v>
                </c:pt>
                <c:pt idx="4">
                  <c:v>1344030.8</c:v>
                </c:pt>
                <c:pt idx="5">
                  <c:v>1427484</c:v>
                </c:pt>
              </c:numCache>
            </c:numRef>
          </c:val>
        </c:ser>
        <c:ser>
          <c:idx val="4"/>
          <c:order val="4"/>
          <c:tx>
            <c:strRef>
              <c:f>Лист1!$G$143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0000FF"/>
            </a:solidFill>
            <a:ln w="13402">
              <a:solidFill>
                <a:srgbClr val="000000"/>
              </a:solidFill>
              <a:prstDash val="solid"/>
            </a:ln>
          </c:spPr>
          <c:cat>
            <c:strRef>
              <c:f>Лист1!$B$144:$B$149</c:f>
              <c:strCache>
                <c:ptCount val="6"/>
                <c:pt idx="0">
                  <c:v>2017 факт</c:v>
                </c:pt>
                <c:pt idx="1">
                  <c:v>2018 факт</c:v>
                </c:pt>
                <c:pt idx="2">
                  <c:v>2019 ожидаемое</c:v>
                </c:pt>
                <c:pt idx="3">
                  <c:v>2020 план</c:v>
                </c:pt>
                <c:pt idx="4">
                  <c:v>2021 план</c:v>
                </c:pt>
                <c:pt idx="5">
                  <c:v>2022 план</c:v>
                </c:pt>
              </c:strCache>
            </c:strRef>
          </c:cat>
          <c:val>
            <c:numRef>
              <c:f>Лист1!$G$144:$G$149</c:f>
              <c:numCache>
                <c:formatCode>_-* #,##0.0\ _₽_-;\-* #,##0.0\ _₽_-;_-* "-"??\ _₽_-;_-@_-</c:formatCode>
                <c:ptCount val="6"/>
                <c:pt idx="0">
                  <c:v>725069.7</c:v>
                </c:pt>
                <c:pt idx="1">
                  <c:v>875880.9</c:v>
                </c:pt>
                <c:pt idx="2">
                  <c:v>699265.95900000003</c:v>
                </c:pt>
                <c:pt idx="3">
                  <c:v>121383.5</c:v>
                </c:pt>
                <c:pt idx="4">
                  <c:v>126240.2</c:v>
                </c:pt>
                <c:pt idx="5">
                  <c:v>131288.70000000001</c:v>
                </c:pt>
              </c:numCache>
            </c:numRef>
          </c:val>
        </c:ser>
        <c:ser>
          <c:idx val="5"/>
          <c:order val="5"/>
          <c:tx>
            <c:strRef>
              <c:f>Лист1!$H$143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000000"/>
            </a:solidFill>
            <a:ln w="13402">
              <a:solidFill>
                <a:srgbClr val="000000"/>
              </a:solidFill>
              <a:prstDash val="solid"/>
            </a:ln>
          </c:spPr>
          <c:cat>
            <c:strRef>
              <c:f>Лист1!$B$144:$B$149</c:f>
              <c:strCache>
                <c:ptCount val="6"/>
                <c:pt idx="0">
                  <c:v>2017 факт</c:v>
                </c:pt>
                <c:pt idx="1">
                  <c:v>2018 факт</c:v>
                </c:pt>
                <c:pt idx="2">
                  <c:v>2019 ожидаемое</c:v>
                </c:pt>
                <c:pt idx="3">
                  <c:v>2020 план</c:v>
                </c:pt>
                <c:pt idx="4">
                  <c:v>2021 план</c:v>
                </c:pt>
                <c:pt idx="5">
                  <c:v>2022 план</c:v>
                </c:pt>
              </c:strCache>
            </c:strRef>
          </c:cat>
          <c:val>
            <c:numRef>
              <c:f>Лист1!$H$144:$H$149</c:f>
              <c:numCache>
                <c:formatCode>_-* #,##0.0\ _₽_-;\-* #,##0.0\ _₽_-;_-* "-"??\ _₽_-;_-@_-</c:formatCode>
                <c:ptCount val="6"/>
                <c:pt idx="0">
                  <c:v>24528</c:v>
                </c:pt>
                <c:pt idx="1">
                  <c:v>6573</c:v>
                </c:pt>
                <c:pt idx="2">
                  <c:v>117481</c:v>
                </c:pt>
                <c:pt idx="3">
                  <c:v>526759</c:v>
                </c:pt>
                <c:pt idx="4">
                  <c:v>304452</c:v>
                </c:pt>
                <c:pt idx="5">
                  <c:v>261787</c:v>
                </c:pt>
              </c:numCache>
            </c:numRef>
          </c:val>
        </c:ser>
        <c:shape val="cone"/>
        <c:axId val="98139136"/>
        <c:axId val="98149120"/>
        <c:axId val="0"/>
      </c:bar3DChart>
      <c:catAx>
        <c:axId val="98139136"/>
        <c:scaling>
          <c:orientation val="minMax"/>
        </c:scaling>
        <c:axPos val="b"/>
        <c:numFmt formatCode="General" sourceLinked="1"/>
        <c:tickLblPos val="low"/>
        <c:spPr>
          <a:ln w="3351">
            <a:solidFill>
              <a:srgbClr val="000000"/>
            </a:solidFill>
            <a:prstDash val="solid"/>
          </a:ln>
        </c:spPr>
        <c:txPr>
          <a:bodyPr rot="-4500000" vert="horz"/>
          <a:lstStyle/>
          <a:p>
            <a:pPr>
              <a:defRPr sz="1266" b="0" i="0" u="none" strike="noStrike" baseline="0">
                <a:solidFill>
                  <a:srgbClr val="000000"/>
                </a:solidFill>
                <a:latin typeface="Times New Roman" pitchFamily="18" charset="0"/>
                <a:ea typeface="Arial Cyr"/>
                <a:cs typeface="Arial Cyr"/>
              </a:defRPr>
            </a:pPr>
            <a:endParaRPr lang="ru-RU"/>
          </a:p>
        </c:txPr>
        <c:crossAx val="98149120"/>
        <c:crosses val="autoZero"/>
        <c:auto val="1"/>
        <c:lblAlgn val="ctr"/>
        <c:lblOffset val="100"/>
        <c:tickLblSkip val="1"/>
        <c:tickMarkSkip val="1"/>
      </c:catAx>
      <c:valAx>
        <c:axId val="98149120"/>
        <c:scaling>
          <c:orientation val="minMax"/>
          <c:min val="-50000"/>
        </c:scaling>
        <c:axPos val="l"/>
        <c:majorGridlines>
          <c:spPr>
            <a:ln w="3351">
              <a:solidFill>
                <a:srgbClr val="000000"/>
              </a:solidFill>
              <a:prstDash val="solid"/>
            </a:ln>
          </c:spPr>
        </c:majorGridlines>
        <c:numFmt formatCode="_-* #,##0.0\ _₽_-;\-* #,##0.0\ _₽_-;_-* &quot;-&quot;??\ _₽_-;_-@_-" sourceLinked="1"/>
        <c:tickLblPos val="nextTo"/>
        <c:spPr>
          <a:ln w="335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66" b="0" i="0" u="none" strike="noStrike" baseline="0">
                <a:solidFill>
                  <a:srgbClr val="000000"/>
                </a:solidFill>
                <a:latin typeface="Times New Roman" pitchFamily="18" charset="0"/>
                <a:ea typeface="Arial Cyr"/>
                <a:cs typeface="Times New Roman" pitchFamily="18" charset="0"/>
              </a:defRPr>
            </a:pPr>
            <a:endParaRPr lang="ru-RU"/>
          </a:p>
        </c:txPr>
        <c:crossAx val="98139136"/>
        <c:crosses val="autoZero"/>
        <c:crossBetween val="between"/>
        <c:majorUnit val="150000"/>
        <c:minorUnit val="20000"/>
      </c:valAx>
      <c:sp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 r="-100000" b="-100000"/>
        </a:gradFill>
        <a:ln w="26805">
          <a:noFill/>
        </a:ln>
      </c:spPr>
    </c:plotArea>
    <c:legend>
      <c:legendPos val="r"/>
      <c:layout>
        <c:manualLayout>
          <c:xMode val="edge"/>
          <c:yMode val="edge"/>
          <c:x val="0.80116724306306353"/>
          <c:y val="8.8207094918504328E-2"/>
          <c:w val="0.19063180827886683"/>
          <c:h val="0.78300455235204869"/>
        </c:manualLayout>
      </c:layout>
      <c:spPr>
        <a:gradFill flip="none" rotWithShape="1">
          <a:gsLst>
            <a:gs pos="0">
              <a:srgbClr val="ACB3C1">
                <a:lumMod val="60000"/>
                <a:lumOff val="40000"/>
                <a:shade val="30000"/>
                <a:satMod val="115000"/>
              </a:srgbClr>
            </a:gs>
            <a:gs pos="50000">
              <a:srgbClr val="ACB3C1">
                <a:lumMod val="60000"/>
                <a:lumOff val="40000"/>
                <a:shade val="67500"/>
                <a:satMod val="115000"/>
              </a:srgbClr>
            </a:gs>
            <a:gs pos="100000">
              <a:srgbClr val="ACB3C1">
                <a:lumMod val="60000"/>
                <a:lumOff val="40000"/>
                <a:shade val="100000"/>
                <a:satMod val="115000"/>
              </a:srgbClr>
            </a:gs>
          </a:gsLst>
          <a:lin ang="2700000" scaled="1"/>
          <a:tileRect/>
        </a:gradFill>
        <a:ln w="26805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Times New Roman" pitchFamily="18" charset="0"/>
              <a:ea typeface="Arial Cyr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gradFill flip="none" rotWithShape="1">
      <a:gsLst>
        <a:gs pos="0">
          <a:srgbClr val="FFFFFF"/>
        </a:gs>
        <a:gs pos="7001">
          <a:srgbClr val="E6E6E6"/>
        </a:gs>
        <a:gs pos="32001">
          <a:srgbClr val="7D8496"/>
        </a:gs>
        <a:gs pos="47000">
          <a:srgbClr val="E6E6E6"/>
        </a:gs>
        <a:gs pos="85001">
          <a:srgbClr val="7D8496"/>
        </a:gs>
        <a:gs pos="100000">
          <a:srgbClr val="E6E6E6"/>
        </a:gs>
      </a:gsLst>
      <a:path path="rect">
        <a:fillToRect l="100000" t="100000"/>
      </a:path>
      <a:tileRect r="-100000" b="-100000"/>
    </a:gradFill>
    <a:ln>
      <a:noFill/>
    </a:ln>
  </c:spPr>
  <c:txPr>
    <a:bodyPr/>
    <a:lstStyle/>
    <a:p>
      <a:pPr>
        <a:defRPr sz="1583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rotY val="1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00FF00"/>
              </a:solidFill>
            </c:spPr>
          </c:dPt>
          <c:dLbls>
            <c:dLbl>
              <c:idx val="0"/>
              <c:layout>
                <c:manualLayout>
                  <c:x val="-1.0409488664488141E-2"/>
                  <c:y val="-0.25995567220764093"/>
                </c:manualLayout>
              </c:layout>
              <c:showVal val="1"/>
              <c:showCatName val="1"/>
              <c:showPercent val="1"/>
            </c:dLbl>
            <c:dLbl>
              <c:idx val="1"/>
              <c:layout>
                <c:manualLayout>
                  <c:x val="-9.3012827525402256E-3"/>
                  <c:y val="-3.2560513269174699E-3"/>
                </c:manualLayout>
              </c:layout>
              <c:showVal val="1"/>
              <c:showCatName val="1"/>
              <c:showPercent val="1"/>
            </c:dLbl>
            <c:dLbl>
              <c:idx val="2"/>
              <c:layout>
                <c:manualLayout>
                  <c:x val="-6.9946135874504073E-2"/>
                  <c:y val="0.12029935841353172"/>
                </c:manualLayout>
              </c:layout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 sz="1200" baseline="0">
                    <a:solidFill>
                      <a:srgbClr val="000000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Val val="1"/>
            <c:showCatName val="1"/>
            <c:showPercent val="1"/>
            <c:showLeaderLines val="1"/>
            <c:leaderLines>
              <c:spPr>
                <a:ln w="12700">
                  <a:solidFill>
                    <a:srgbClr val="000000"/>
                  </a:solidFill>
                </a:ln>
              </c:spPr>
            </c:leaderLines>
          </c:dLbls>
          <c:cat>
            <c:strRef>
              <c:f>Лист18!$A$4:$A$7</c:f>
              <c:strCache>
                <c:ptCount val="4"/>
                <c:pt idx="0">
                  <c:v>Дотации и</c:v>
                </c:pt>
                <c:pt idx="1">
                  <c:v>Субсидии 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Лист18!$B$4:$B$7</c:f>
              <c:numCache>
                <c:formatCode>#,##0.0</c:formatCode>
                <c:ptCount val="4"/>
                <c:pt idx="0">
                  <c:v>526759</c:v>
                </c:pt>
                <c:pt idx="1">
                  <c:v>121383.5</c:v>
                </c:pt>
                <c:pt idx="2">
                  <c:v>1288890.9000000004</c:v>
                </c:pt>
                <c:pt idx="3">
                  <c:v>30000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Лист18!$A$4:$A$7</c:f>
              <c:strCache>
                <c:ptCount val="4"/>
                <c:pt idx="0">
                  <c:v>Дотации и</c:v>
                </c:pt>
                <c:pt idx="1">
                  <c:v>Субсидии 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Лист18!$C$4:$C$7</c:f>
              <c:numCache>
                <c:formatCode>0.0</c:formatCode>
                <c:ptCount val="4"/>
                <c:pt idx="0">
                  <c:v>26.779362261972768</c:v>
                </c:pt>
                <c:pt idx="1">
                  <c:v>6.1708916584741296</c:v>
                </c:pt>
                <c:pt idx="2">
                  <c:v>65.524606750449678</c:v>
                </c:pt>
                <c:pt idx="3">
                  <c:v>1.5251393291034099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40"/>
      <c:rotY val="160"/>
      <c:perspective val="30"/>
    </c:view3D>
    <c:plotArea>
      <c:layout>
        <c:manualLayout>
          <c:layoutTarget val="inner"/>
          <c:xMode val="edge"/>
          <c:yMode val="edge"/>
          <c:x val="1.2018978396931171E-3"/>
          <c:y val="6.1217031753996749E-3"/>
          <c:w val="0.6386218453462551"/>
          <c:h val="0.97366202687480363"/>
        </c:manualLayout>
      </c:layout>
      <c:pie3DChart>
        <c:varyColors val="1"/>
        <c:ser>
          <c:idx val="0"/>
          <c:order val="0"/>
          <c:explosion val="25"/>
          <c:cat>
            <c:strRef>
              <c:f>Лист4!$A$4:$A$19</c:f>
              <c:strCache>
                <c:ptCount val="16"/>
                <c:pt idx="0">
                  <c:v>  Муниципальная программа "Развитие муниципальной службы в Серовском городском округе" на 2017-2024 годы</c:v>
                </c:pt>
                <c:pt idx="1">
                  <c:v>  Муниципальная программа "Дополнительные меры социальной поддержки отдельных категорий граждан Серовского городского округа" на 2017-2024 годы</c:v>
                </c:pt>
                <c:pt idx="2">
                  <c:v>  Муниципальная программа "Развитие культуры в Серовском городском округе" на 2016-2022 годы</c:v>
                </c:pt>
                <c:pt idx="3">
                  <c:v>  Муниципальная программа "Развитие физической культуры и спорта в Серовском городском округе" на 2016-2022 годы</c:v>
                </c:pt>
                <c:pt idx="4">
                  <c:v>  Муниципальная программа "Молодежь Серовского городского округа" на 2016-2022 годы</c:v>
                </c:pt>
                <c:pt idx="5">
                  <c:v>  Муниципальная программа "Управление собственностью Серовского городского округа" на 2019-2022 годы</c:v>
                </c:pt>
                <c:pt idx="6">
                  <c:v>  Муниципальная программа "Развитие системы образования в Серовском городском округе" на 2019-2024 годы</c:v>
                </c:pt>
                <c:pt idx="7">
                  <c:v>  Муниципальная программа "Обеспечение безопасности жизнедеятельности населения и территории Серовского городского округа" на 2016-2022 годы</c:v>
                </c:pt>
                <c:pt idx="8">
                  <c:v>  Муниципальная программа "Развитие жилищно-коммунального хозяйства, охрана окружающей среды и повышение энергетической эффективности на территории Серовского городского округа" на 2016-2022 годы</c:v>
                </c:pt>
                <c:pt idx="9">
                  <c:v>  Муниципальная программа "Развитие транспорта, дорожного хозяйства, благоустройства и социально-бытового обслуживания населения на территории Серовского городского округа" на 2016-2022 годы</c:v>
                </c:pt>
                <c:pt idx="10">
                  <c:v>  Муниципальная программа "Реализация основных направлений в строительном комплексе на территории Серовского городского округа" на 2016-2022 годы</c:v>
                </c:pt>
                <c:pt idx="11">
                  <c:v>  Муниципальная программа "О мерах по противодействию коррупции в Серовском городском округе" на 2018-2022 годы</c:v>
                </c:pt>
                <c:pt idx="12">
                  <c:v>  Муниципальная программа "Управление муниципальными финансами Серовского городского округа до 2024 года"</c:v>
                </c:pt>
                <c:pt idx="13">
                  <c:v>  Муниципальная программа "Содействие развитию малого и среднего предпринимательства в Серовском городском округе до 2024 года"</c:v>
                </c:pt>
                <c:pt idx="14">
                  <c:v>  Муниципальная программа "Формирование современной городской среды на территории Серовского городского округа" на 2018-2024 годы</c:v>
                </c:pt>
                <c:pt idx="15">
                  <c:v>Непрограммные направления деятельности</c:v>
                </c:pt>
              </c:strCache>
            </c:strRef>
          </c:cat>
          <c:val>
            <c:numRef>
              <c:f>Лист4!$B$4:$B$19</c:f>
            </c:numRef>
          </c:val>
        </c:ser>
        <c:ser>
          <c:idx val="1"/>
          <c:order val="1"/>
          <c:explosion val="25"/>
          <c:dPt>
            <c:idx val="0"/>
            <c:explosion val="40"/>
          </c:dPt>
          <c:dPt>
            <c:idx val="1"/>
            <c:explosion val="9"/>
            <c:spPr>
              <a:gradFill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00B0F0"/>
                  </a:gs>
                </a:gsLst>
                <a:lin ang="5400000" scaled="0"/>
              </a:gradFill>
            </c:spPr>
          </c:dPt>
          <c:dPt>
            <c:idx val="2"/>
            <c:explosion val="0"/>
          </c:dPt>
          <c:dPt>
            <c:idx val="3"/>
            <c:explosion val="20"/>
            <c:spPr>
              <a:gradFill flip="none" rotWithShape="1"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16200000" scaled="1"/>
                <a:tileRect/>
              </a:gradFill>
            </c:spPr>
          </c:dPt>
          <c:dPt>
            <c:idx val="4"/>
            <c:explosion val="16"/>
            <c:spPr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8100000" scaled="0"/>
              </a:gradFill>
            </c:spPr>
          </c:dPt>
          <c:dPt>
            <c:idx val="5"/>
            <c:explosion val="4"/>
            <c:spPr>
              <a:gradFill>
                <a:gsLst>
                  <a:gs pos="0">
                    <a:srgbClr val="FFFFFF"/>
                  </a:gs>
                  <a:gs pos="16000">
                    <a:srgbClr val="1F1F1F"/>
                  </a:gs>
                  <a:gs pos="17999">
                    <a:srgbClr val="FFFFFF"/>
                  </a:gs>
                  <a:gs pos="42000">
                    <a:srgbClr val="636363"/>
                  </a:gs>
                  <a:gs pos="53000">
                    <a:srgbClr val="CFCFCF"/>
                  </a:gs>
                  <a:gs pos="66000">
                    <a:srgbClr val="CFCFCF"/>
                  </a:gs>
                  <a:gs pos="75999">
                    <a:srgbClr val="1F1F1F"/>
                  </a:gs>
                  <a:gs pos="78999">
                    <a:srgbClr val="FFFFFF"/>
                  </a:gs>
                  <a:gs pos="100000">
                    <a:srgbClr val="7F7F7F"/>
                  </a:gs>
                </a:gsLst>
                <a:lin ang="8100000" scaled="0"/>
              </a:gradFill>
            </c:spPr>
          </c:dPt>
          <c:dPt>
            <c:idx val="6"/>
            <c:spPr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8100000" scaled="1"/>
                <a:tileRect/>
              </a:gradFill>
            </c:spPr>
          </c:dPt>
          <c:dPt>
            <c:idx val="7"/>
            <c:explosion val="36"/>
            <c:spPr>
              <a:gradFill flip="none" rotWithShape="1">
                <a:gsLst>
                  <a:gs pos="0">
                    <a:schemeClr val="tx1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0" scaled="1"/>
                <a:tileRect/>
              </a:gradFill>
            </c:spPr>
          </c:dPt>
          <c:dPt>
            <c:idx val="8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9"/>
            <c:spPr>
              <a:gradFill flip="none" rotWithShape="1"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5400000" scaled="1"/>
                <a:tileRect/>
              </a:gradFill>
            </c:spPr>
          </c:dPt>
          <c:dPt>
            <c:idx val="10"/>
            <c:explosion val="102"/>
            <c:spPr>
              <a:solidFill>
                <a:srgbClr val="996600"/>
              </a:solidFill>
            </c:spPr>
          </c:dPt>
          <c:dPt>
            <c:idx val="11"/>
            <c:explosion val="83"/>
            <c:spPr>
              <a:solidFill>
                <a:srgbClr val="FFFF00"/>
              </a:solidFill>
            </c:spPr>
          </c:dPt>
          <c:dPt>
            <c:idx val="12"/>
            <c:explosion val="58"/>
            <c:spPr>
              <a:solidFill>
                <a:srgbClr val="00FF00"/>
              </a:solidFill>
            </c:spPr>
          </c:dPt>
          <c:dPt>
            <c:idx val="13"/>
            <c:explosion val="49"/>
            <c:spPr>
              <a:solidFill>
                <a:srgbClr val="FF0000"/>
              </a:solidFill>
            </c:spPr>
          </c:dPt>
          <c:dPt>
            <c:idx val="14"/>
            <c:explosion val="43"/>
            <c:spPr>
              <a:solidFill>
                <a:srgbClr val="00FFFF"/>
              </a:solidFill>
            </c:spPr>
          </c:dPt>
          <c:dPt>
            <c:idx val="15"/>
            <c:explosion val="24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>
                <c:manualLayout>
                  <c:x val="-1.3529224712295581E-2"/>
                  <c:y val="5.4170065454914429E-2"/>
                </c:manualLayout>
              </c:layout>
              <c:showVal val="1"/>
            </c:dLbl>
            <c:dLbl>
              <c:idx val="1"/>
              <c:layout>
                <c:manualLayout>
                  <c:x val="-4.1930950938824964E-2"/>
                  <c:y val="8.4887501099899482E-2"/>
                </c:manualLayout>
              </c:layout>
              <c:showVal val="1"/>
            </c:dLbl>
            <c:dLbl>
              <c:idx val="3"/>
              <c:layout>
                <c:manualLayout>
                  <c:x val="-3.460286694932365E-2"/>
                  <c:y val="4.9123608082258997E-2"/>
                </c:manualLayout>
              </c:layout>
              <c:showVal val="1"/>
            </c:dLbl>
            <c:dLbl>
              <c:idx val="4"/>
              <c:layout>
                <c:manualLayout>
                  <c:x val="-3.5540278619018796E-2"/>
                  <c:y val="8.4721188382842795E-3"/>
                </c:manualLayout>
              </c:layout>
              <c:showVal val="1"/>
            </c:dLbl>
            <c:dLbl>
              <c:idx val="5"/>
              <c:layout>
                <c:manualLayout>
                  <c:x val="-4.6136886735311931E-2"/>
                  <c:y val="-1.5047575108265789E-2"/>
                </c:manualLayout>
              </c:layout>
              <c:showVal val="1"/>
            </c:dLbl>
            <c:dLbl>
              <c:idx val="6"/>
              <c:layout>
                <c:manualLayout>
                  <c:x val="9.0359731475873215E-2"/>
                  <c:y val="4.1101912913334274E-2"/>
                </c:manualLayout>
              </c:layout>
              <c:showVal val="1"/>
            </c:dLbl>
            <c:dLbl>
              <c:idx val="7"/>
              <c:layout>
                <c:manualLayout>
                  <c:x val="1.2193720977185544E-2"/>
                  <c:y val="-3.0914030277158795E-2"/>
                </c:manualLayout>
              </c:layout>
              <c:showVal val="1"/>
            </c:dLbl>
            <c:dLbl>
              <c:idx val="8"/>
              <c:layout>
                <c:manualLayout>
                  <c:x val="-4.8484857662023005E-2"/>
                  <c:y val="1.8181356962739769E-2"/>
                </c:manualLayout>
              </c:layout>
              <c:showVal val="1"/>
            </c:dLbl>
            <c:dLbl>
              <c:idx val="9"/>
              <c:layout>
                <c:manualLayout>
                  <c:x val="-6.2232283464566933E-2"/>
                  <c:y val="-6.404973844193998E-2"/>
                </c:manualLayout>
              </c:layout>
              <c:showVal val="1"/>
            </c:dLbl>
            <c:dLbl>
              <c:idx val="10"/>
              <c:layout>
                <c:manualLayout>
                  <c:x val="-2.4356955380577432E-3"/>
                  <c:y val="-8.9526975875143494E-2"/>
                </c:manualLayout>
              </c:layout>
              <c:showVal val="1"/>
            </c:dLbl>
            <c:dLbl>
              <c:idx val="11"/>
              <c:layout>
                <c:manualLayout>
                  <c:x val="2.9774782959822332E-2"/>
                  <c:y val="3.3854229836564859E-2"/>
                </c:manualLayout>
              </c:layout>
              <c:showVal val="1"/>
            </c:dLbl>
            <c:dLbl>
              <c:idx val="14"/>
              <c:layout>
                <c:manualLayout>
                  <c:x val="-6.0598728043609933E-2"/>
                  <c:y val="4.8193113004655674E-2"/>
                </c:manualLayout>
              </c:layout>
              <c:showVal val="1"/>
            </c:dLbl>
            <c:txPr>
              <a:bodyPr/>
              <a:lstStyle/>
              <a:p>
                <a:pPr>
                  <a:defRPr sz="1180" baseline="0">
                    <a:solidFill>
                      <a:srgbClr val="000000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12700">
                  <a:solidFill>
                    <a:srgbClr val="000000"/>
                  </a:solidFill>
                </a:ln>
              </c:spPr>
            </c:leaderLines>
          </c:dLbls>
          <c:cat>
            <c:strRef>
              <c:f>Лист4!$A$4:$A$19</c:f>
              <c:strCache>
                <c:ptCount val="16"/>
                <c:pt idx="0">
                  <c:v>  Муниципальная программа "Развитие муниципальной службы в Серовском городском округе" на 2017-2024 годы</c:v>
                </c:pt>
                <c:pt idx="1">
                  <c:v>  Муниципальная программа "Дополнительные меры социальной поддержки отдельных категорий граждан Серовского городского округа" на 2017-2024 годы</c:v>
                </c:pt>
                <c:pt idx="2">
                  <c:v>  Муниципальная программа "Развитие культуры в Серовском городском округе" на 2016-2022 годы</c:v>
                </c:pt>
                <c:pt idx="3">
                  <c:v>  Муниципальная программа "Развитие физической культуры и спорта в Серовском городском округе" на 2016-2022 годы</c:v>
                </c:pt>
                <c:pt idx="4">
                  <c:v>  Муниципальная программа "Молодежь Серовского городского округа" на 2016-2022 годы</c:v>
                </c:pt>
                <c:pt idx="5">
                  <c:v>  Муниципальная программа "Управление собственностью Серовского городского округа" на 2019-2022 годы</c:v>
                </c:pt>
                <c:pt idx="6">
                  <c:v>  Муниципальная программа "Развитие системы образования в Серовском городском округе" на 2019-2024 годы</c:v>
                </c:pt>
                <c:pt idx="7">
                  <c:v>  Муниципальная программа "Обеспечение безопасности жизнедеятельности населения и территории Серовского городского округа" на 2016-2022 годы</c:v>
                </c:pt>
                <c:pt idx="8">
                  <c:v>  Муниципальная программа "Развитие жилищно-коммунального хозяйства, охрана окружающей среды и повышение энергетической эффективности на территории Серовского городского округа" на 2016-2022 годы</c:v>
                </c:pt>
                <c:pt idx="9">
                  <c:v>  Муниципальная программа "Развитие транспорта, дорожного хозяйства, благоустройства и социально-бытового обслуживания населения на территории Серовского городского округа" на 2016-2022 годы</c:v>
                </c:pt>
                <c:pt idx="10">
                  <c:v>  Муниципальная программа "Реализация основных направлений в строительном комплексе на территории Серовского городского округа" на 2016-2022 годы</c:v>
                </c:pt>
                <c:pt idx="11">
                  <c:v>  Муниципальная программа "О мерах по противодействию коррупции в Серовском городском округе" на 2018-2022 годы</c:v>
                </c:pt>
                <c:pt idx="12">
                  <c:v>  Муниципальная программа "Управление муниципальными финансами Серовского городского округа до 2024 года"</c:v>
                </c:pt>
                <c:pt idx="13">
                  <c:v>  Муниципальная программа "Содействие развитию малого и среднего предпринимательства в Серовском городском округе до 2024 года"</c:v>
                </c:pt>
                <c:pt idx="14">
                  <c:v>  Муниципальная программа "Формирование современной городской среды на территории Серовского городского округа" на 2018-2024 годы</c:v>
                </c:pt>
                <c:pt idx="15">
                  <c:v>Непрограммные направления деятельности</c:v>
                </c:pt>
              </c:strCache>
            </c:strRef>
          </c:cat>
          <c:val>
            <c:numRef>
              <c:f>Лист4!$C$4:$C$19</c:f>
              <c:numCache>
                <c:formatCode>0.0</c:formatCode>
                <c:ptCount val="16"/>
                <c:pt idx="0">
                  <c:v>0.58762269047571269</c:v>
                </c:pt>
                <c:pt idx="1">
                  <c:v>0.79974829120210056</c:v>
                </c:pt>
                <c:pt idx="2">
                  <c:v>6.2764149369571856</c:v>
                </c:pt>
                <c:pt idx="3">
                  <c:v>1.6508540322420111</c:v>
                </c:pt>
                <c:pt idx="4">
                  <c:v>2.2616005892502287</c:v>
                </c:pt>
                <c:pt idx="5">
                  <c:v>2.3024977579112638</c:v>
                </c:pt>
                <c:pt idx="6">
                  <c:v>55.132273739544061</c:v>
                </c:pt>
                <c:pt idx="7">
                  <c:v>1.4075000832527138</c:v>
                </c:pt>
                <c:pt idx="8">
                  <c:v>6.3731263163260898</c:v>
                </c:pt>
                <c:pt idx="9">
                  <c:v>14.475944376282472</c:v>
                </c:pt>
                <c:pt idx="10">
                  <c:v>1.8304032192421276</c:v>
                </c:pt>
                <c:pt idx="11" formatCode="0.00">
                  <c:v>9.9715603047725206E-3</c:v>
                </c:pt>
                <c:pt idx="12">
                  <c:v>0.6501098921377958</c:v>
                </c:pt>
                <c:pt idx="13" formatCode="0.00">
                  <c:v>1.4543924388133482E-2</c:v>
                </c:pt>
                <c:pt idx="14">
                  <c:v>0.49550934451719225</c:v>
                </c:pt>
                <c:pt idx="15">
                  <c:v>5.7318792459661623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2564102564102608"/>
          <c:y val="7.1455807032855918E-4"/>
          <c:w val="0.36666666666666692"/>
          <c:h val="0.99857072531528457"/>
        </c:manualLayout>
      </c:layout>
      <c:txPr>
        <a:bodyPr/>
        <a:lstStyle/>
        <a:p>
          <a:pPr>
            <a:defRPr sz="800" baseline="0">
              <a:solidFill>
                <a:srgbClr val="000000"/>
              </a:solidFill>
              <a:latin typeface="Liberation Serif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rotY val="190"/>
      <c:perspective val="20"/>
    </c:view3D>
    <c:plotArea>
      <c:layout>
        <c:manualLayout>
          <c:layoutTarget val="inner"/>
          <c:xMode val="edge"/>
          <c:yMode val="edge"/>
          <c:x val="0.11284336586533904"/>
          <c:y val="1.38888888888889E-3"/>
          <c:w val="0.84506622912110019"/>
          <c:h val="0.83425925925925959"/>
        </c:manualLayout>
      </c:layout>
      <c:pie3DChart>
        <c:varyColors val="1"/>
        <c:ser>
          <c:idx val="0"/>
          <c:order val="0"/>
          <c:explosion val="24"/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3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dPt>
            <c:idx val="4"/>
            <c:spPr>
              <a:solidFill>
                <a:srgbClr val="7030A0"/>
              </a:solidFill>
            </c:spPr>
          </c:dPt>
          <c:dPt>
            <c:idx val="5"/>
            <c:spPr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  <a:tileRect r="-100000" b="-100000"/>
              </a:gradFill>
            </c:spPr>
          </c:dPt>
          <c:dPt>
            <c:idx val="6"/>
            <c:spPr>
              <a:solidFill>
                <a:srgbClr val="00FFFF"/>
              </a:solidFill>
            </c:spPr>
          </c:dPt>
          <c:dPt>
            <c:idx val="7"/>
            <c:spPr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</c:spPr>
          </c:dPt>
          <c:dPt>
            <c:idx val="8"/>
            <c:explosion val="7"/>
            <c:spPr>
              <a:gradFill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5400000" scaled="0"/>
              </a:gradFill>
            </c:spPr>
          </c:dPt>
          <c:dPt>
            <c:idx val="9"/>
            <c:explosion val="33"/>
            <c:spPr>
              <a:solidFill>
                <a:srgbClr val="00FF00"/>
              </a:solidFill>
            </c:spPr>
          </c:dPt>
          <c:dPt>
            <c:idx val="10"/>
            <c:explosion val="55"/>
            <c:spPr>
              <a:gradFill flip="none" rotWithShape="1">
                <a:gsLst>
                  <a:gs pos="3600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5400000" scaled="0"/>
                <a:tileRect/>
              </a:gradFill>
            </c:spPr>
          </c:dPt>
          <c:dLbls>
            <c:dLbl>
              <c:idx val="0"/>
              <c:layout>
                <c:manualLayout>
                  <c:x val="-0.14905004722042328"/>
                  <c:y val="0.115299795858851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0.12644691894104121"/>
                  <c:y val="2.2790901137357831E-3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5.0343452913765296E-2"/>
                  <c:y val="-6.3421405657626134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0.14430261354194956"/>
                  <c:y val="-7.850102070574512E-2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5.514702613113405E-2"/>
                  <c:y val="-7.7628608923884512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  Охрана окружающей среды
</a:t>
                    </a:r>
                    <a:r>
                      <a:rPr lang="ru-RU" smtClean="0"/>
                      <a:t>0,2%</a:t>
                    </a:r>
                    <a:endParaRPr lang="ru-RU"/>
                  </a:p>
                </c:rich>
              </c:tx>
              <c:showCatName val="1"/>
              <c:showPercent val="1"/>
            </c:dLbl>
            <c:dLbl>
              <c:idx val="5"/>
              <c:layout>
                <c:manualLayout>
                  <c:x val="-0.13600938944501678"/>
                  <c:y val="9.3066783318751845E-2"/>
                </c:manualLayout>
              </c:layout>
              <c:showCatName val="1"/>
              <c:showPercent val="1"/>
            </c:dLbl>
            <c:dLbl>
              <c:idx val="6"/>
              <c:layout>
                <c:manualLayout>
                  <c:x val="2.6666280975178081E-2"/>
                  <c:y val="3.3522892971711869E-2"/>
                </c:manualLayout>
              </c:layout>
              <c:showCatName val="1"/>
              <c:showPercent val="1"/>
            </c:dLbl>
            <c:dLbl>
              <c:idx val="7"/>
              <c:layout>
                <c:manualLayout>
                  <c:x val="-9.919577967802265E-2"/>
                  <c:y val="-0.15878142315543903"/>
                </c:manualLayout>
              </c:layout>
              <c:showCatName val="1"/>
              <c:showPercent val="1"/>
            </c:dLbl>
            <c:dLbl>
              <c:idx val="8"/>
              <c:layout>
                <c:manualLayout>
                  <c:x val="0.13648668266214983"/>
                  <c:y val="6.9837416156313836E-2"/>
                </c:manualLayout>
              </c:layout>
              <c:showCatName val="1"/>
              <c:showPercent val="1"/>
            </c:dLbl>
            <c:dLbl>
              <c:idx val="9"/>
              <c:layout>
                <c:manualLayout>
                  <c:x val="0.16063996931609936"/>
                  <c:y val="0.17049693788276479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  Средства массовой информации
</a:t>
                    </a:r>
                    <a:r>
                      <a:rPr lang="ru-RU" smtClean="0"/>
                      <a:t>0,1%</a:t>
                    </a:r>
                    <a:endParaRPr lang="ru-RU"/>
                  </a:p>
                </c:rich>
              </c:tx>
              <c:showCatName val="1"/>
              <c:showPercent val="1"/>
            </c:dLbl>
            <c:dLbl>
              <c:idx val="10"/>
              <c:layout>
                <c:manualLayout>
                  <c:x val="9.6053251138191655E-3"/>
                  <c:y val="4.9378973461650627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Обслуживание государственного внутреннего и муниципального долга
</a:t>
                    </a:r>
                    <a:r>
                      <a:rPr lang="ru-RU" smtClean="0"/>
                      <a:t>0,3%</a:t>
                    </a:r>
                    <a:endParaRPr lang="ru-RU"/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180" baseline="0">
                    <a:solidFill>
                      <a:srgbClr val="000000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CatName val="1"/>
            <c:showPercent val="1"/>
            <c:showLeaderLines val="1"/>
            <c:leaderLines>
              <c:spPr>
                <a:ln w="12700">
                  <a:solidFill>
                    <a:srgbClr val="000000"/>
                  </a:solidFill>
                </a:ln>
              </c:spPr>
            </c:leaderLines>
          </c:dLbls>
          <c:cat>
            <c:strRef>
              <c:f>Лист5!$B$5:$B$15</c:f>
              <c:strCache>
                <c:ptCount val="11"/>
                <c:pt idx="0">
                  <c:v>  Общегосударственные вопросы</c:v>
                </c:pt>
                <c:pt idx="1">
                  <c:v>  Национальная безопасность и правоохранительная деятельность</c:v>
                </c:pt>
                <c:pt idx="2">
                  <c:v>  Национальная экономика</c:v>
                </c:pt>
                <c:pt idx="3">
                  <c:v>  Жилищно-коммунальное хозяйство</c:v>
                </c:pt>
                <c:pt idx="4">
                  <c:v>  Охрана окружающей среды</c:v>
                </c:pt>
                <c:pt idx="5">
                  <c:v>  Образование</c:v>
                </c:pt>
                <c:pt idx="6">
                  <c:v>  Культура, кинематография</c:v>
                </c:pt>
                <c:pt idx="7">
                  <c:v>  Социальная политика</c:v>
                </c:pt>
                <c:pt idx="8">
                  <c:v>  Физическая культура и спорт</c:v>
                </c:pt>
                <c:pt idx="9">
                  <c:v>  Средства массовой информации</c:v>
                </c:pt>
                <c:pt idx="10">
                  <c:v>Обслуживание государственного внутреннего и муниципального долга</c:v>
                </c:pt>
              </c:strCache>
            </c:strRef>
          </c:cat>
          <c:val>
            <c:numRef>
              <c:f>Лист5!$C$5:$C$15</c:f>
              <c:numCache>
                <c:formatCode>#,##0.00</c:formatCode>
                <c:ptCount val="11"/>
                <c:pt idx="0">
                  <c:v>214675574</c:v>
                </c:pt>
                <c:pt idx="1">
                  <c:v>46278193</c:v>
                </c:pt>
                <c:pt idx="2">
                  <c:v>207540621</c:v>
                </c:pt>
                <c:pt idx="3">
                  <c:v>350914865</c:v>
                </c:pt>
                <c:pt idx="4">
                  <c:v>7702886</c:v>
                </c:pt>
                <c:pt idx="5">
                  <c:v>1914946766</c:v>
                </c:pt>
                <c:pt idx="6">
                  <c:v>203428266</c:v>
                </c:pt>
                <c:pt idx="7">
                  <c:v>261049357</c:v>
                </c:pt>
                <c:pt idx="8">
                  <c:v>67354475</c:v>
                </c:pt>
                <c:pt idx="9">
                  <c:v>4418050</c:v>
                </c:pt>
                <c:pt idx="10" formatCode="_-* #,##0.00\ _₽_-;\-* #,##0.00\ _₽_-;_-* &quot;-&quot;??\ _₽_-;_-@_-">
                  <c:v>9661836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rotY val="21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chemeClr val="tx2">
                  <a:lumMod val="50000"/>
                </a:schemeClr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rgbClr val="00FF00"/>
              </a:solidFill>
            </c:spPr>
          </c:dPt>
          <c:dPt>
            <c:idx val="4"/>
            <c:spPr>
              <a:solidFill>
                <a:srgbClr val="E072E3"/>
              </a:solidFill>
            </c:spPr>
          </c:dPt>
          <c:dLbls>
            <c:dLbl>
              <c:idx val="0"/>
              <c:layout>
                <c:manualLayout>
                  <c:x val="0.20209448043770645"/>
                  <c:y val="3.117112612734924E-3"/>
                </c:manualLayout>
              </c:layout>
              <c:tx>
                <c:rich>
                  <a:bodyPr/>
                  <a:lstStyle/>
                  <a:p>
                    <a:r>
                      <a:rPr lang="ru-RU" sz="1400" baseline="0" dirty="0" smtClean="0">
                        <a:solidFill>
                          <a:srgbClr val="000000"/>
                        </a:solidFill>
                        <a:latin typeface="Liberation Serif" pitchFamily="18" charset="0"/>
                      </a:rPr>
                      <a:t>Дошкольное </a:t>
                    </a:r>
                    <a:r>
                      <a:rPr lang="ru-RU" sz="1400" baseline="0" dirty="0">
                        <a:solidFill>
                          <a:srgbClr val="000000"/>
                        </a:solidFill>
                        <a:latin typeface="Liberation Serif" pitchFamily="18" charset="0"/>
                      </a:rPr>
                      <a:t>образование; </a:t>
                    </a:r>
                    <a:r>
                      <a:rPr lang="en-US" sz="1400" baseline="0" dirty="0" smtClean="0">
                        <a:solidFill>
                          <a:srgbClr val="000000"/>
                        </a:solidFill>
                        <a:latin typeface="Liberation Serif" pitchFamily="18" charset="0"/>
                      </a:rPr>
                      <a:t>             </a:t>
                    </a:r>
                    <a:r>
                      <a:rPr lang="ru-RU" sz="1400" baseline="0" dirty="0" smtClean="0">
                        <a:solidFill>
                          <a:srgbClr val="000000"/>
                        </a:solidFill>
                        <a:latin typeface="Liberation Serif" pitchFamily="18" charset="0"/>
                      </a:rPr>
                      <a:t>772 459,4; </a:t>
                    </a:r>
                    <a:r>
                      <a:rPr lang="en-US" sz="1400" baseline="0" dirty="0" smtClean="0">
                        <a:solidFill>
                          <a:srgbClr val="000000"/>
                        </a:solidFill>
                        <a:latin typeface="Liberation Serif" pitchFamily="18" charset="0"/>
                      </a:rPr>
                      <a:t>                      </a:t>
                    </a:r>
                    <a:r>
                      <a:rPr lang="ru-RU" sz="1400" baseline="0" dirty="0" smtClean="0">
                        <a:solidFill>
                          <a:srgbClr val="000000"/>
                        </a:solidFill>
                        <a:latin typeface="Liberation Serif" pitchFamily="18" charset="0"/>
                      </a:rPr>
                      <a:t>40</a:t>
                    </a:r>
                    <a:r>
                      <a:rPr lang="ru-RU" sz="1400" baseline="0" dirty="0">
                        <a:solidFill>
                          <a:srgbClr val="000000"/>
                        </a:solidFill>
                        <a:latin typeface="Liberation Serif" pitchFamily="18" charset="0"/>
                      </a:rPr>
                      <a:t>%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  <c:showPercent val="1"/>
            </c:dLbl>
            <c:dLbl>
              <c:idx val="1"/>
              <c:layout>
                <c:manualLayout>
                  <c:x val="-0.18937867405176326"/>
                  <c:y val="-2.8526066863976797E-3"/>
                </c:manualLayout>
              </c:layout>
              <c:tx>
                <c:rich>
                  <a:bodyPr/>
                  <a:lstStyle/>
                  <a:p>
                    <a:r>
                      <a:rPr lang="ru-RU" sz="1400" baseline="0" dirty="0" smtClean="0">
                        <a:solidFill>
                          <a:srgbClr val="000000"/>
                        </a:solidFill>
                        <a:latin typeface="Liberation Serif" pitchFamily="18" charset="0"/>
                      </a:rPr>
                      <a:t>Общее </a:t>
                    </a:r>
                    <a:r>
                      <a:rPr lang="ru-RU" sz="1400" baseline="0" dirty="0">
                        <a:solidFill>
                          <a:srgbClr val="000000"/>
                        </a:solidFill>
                        <a:latin typeface="Liberation Serif" pitchFamily="18" charset="0"/>
                      </a:rPr>
                      <a:t>образование ; </a:t>
                    </a:r>
                    <a:r>
                      <a:rPr lang="ru-RU" sz="1400" baseline="0" dirty="0" smtClean="0">
                        <a:solidFill>
                          <a:srgbClr val="000000"/>
                        </a:solidFill>
                        <a:latin typeface="Liberation Serif" pitchFamily="18" charset="0"/>
                      </a:rPr>
                      <a:t>831 042,6;   </a:t>
                    </a:r>
                    <a:r>
                      <a:rPr lang="en-US" sz="1400" baseline="0" dirty="0" smtClean="0">
                        <a:solidFill>
                          <a:srgbClr val="000000"/>
                        </a:solidFill>
                        <a:latin typeface="Liberation Serif" pitchFamily="18" charset="0"/>
                      </a:rPr>
                      <a:t>            </a:t>
                    </a:r>
                    <a:r>
                      <a:rPr lang="ru-RU" sz="1400" baseline="0" dirty="0" smtClean="0">
                        <a:solidFill>
                          <a:srgbClr val="000000"/>
                        </a:solidFill>
                        <a:latin typeface="Liberation Serif" pitchFamily="18" charset="0"/>
                      </a:rPr>
                      <a:t>44</a:t>
                    </a:r>
                    <a:r>
                      <a:rPr lang="ru-RU" sz="1400" baseline="0" dirty="0">
                        <a:solidFill>
                          <a:srgbClr val="000000"/>
                        </a:solidFill>
                        <a:latin typeface="Liberation Serif" pitchFamily="18" charset="0"/>
                      </a:rPr>
                      <a:t>%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  <c:showPercent val="1"/>
            </c:dLbl>
            <c:dLbl>
              <c:idx val="2"/>
              <c:layout>
                <c:manualLayout>
                  <c:x val="1.0091863517060374E-3"/>
                  <c:y val="1.0516550014581518E-2"/>
                </c:manualLayout>
              </c:layout>
              <c:tx>
                <c:rich>
                  <a:bodyPr/>
                  <a:lstStyle/>
                  <a:p>
                    <a:r>
                      <a:rPr lang="ru-RU" sz="1400" baseline="0" dirty="0">
                        <a:solidFill>
                          <a:srgbClr val="000000"/>
                        </a:solidFill>
                        <a:latin typeface="Liberation Serif" pitchFamily="18" charset="0"/>
                      </a:rPr>
                      <a:t>Дополнительное образование детей; </a:t>
                    </a:r>
                    <a:r>
                      <a:rPr lang="ru-RU" sz="1400" baseline="0" dirty="0" smtClean="0">
                        <a:solidFill>
                          <a:srgbClr val="000000"/>
                        </a:solidFill>
                        <a:latin typeface="Liberation Serif" pitchFamily="18" charset="0"/>
                      </a:rPr>
                      <a:t>197 411,2; </a:t>
                    </a:r>
                    <a:r>
                      <a:rPr lang="en-US" sz="1400" baseline="0" dirty="0" smtClean="0">
                        <a:solidFill>
                          <a:srgbClr val="000000"/>
                        </a:solidFill>
                        <a:latin typeface="Liberation Serif" pitchFamily="18" charset="0"/>
                      </a:rPr>
                      <a:t>                </a:t>
                    </a:r>
                    <a:r>
                      <a:rPr lang="ru-RU" sz="1400" baseline="0" dirty="0" smtClean="0">
                        <a:solidFill>
                          <a:srgbClr val="000000"/>
                        </a:solidFill>
                        <a:latin typeface="Liberation Serif" pitchFamily="18" charset="0"/>
                      </a:rPr>
                      <a:t>10</a:t>
                    </a:r>
                    <a:r>
                      <a:rPr lang="ru-RU" sz="1400" baseline="0" dirty="0">
                        <a:solidFill>
                          <a:srgbClr val="000000"/>
                        </a:solidFill>
                        <a:latin typeface="Liberation Serif" pitchFamily="18" charset="0"/>
                      </a:rPr>
                      <a:t>%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  <c:showPercent val="1"/>
            </c:dLbl>
            <c:dLbl>
              <c:idx val="3"/>
              <c:layout>
                <c:manualLayout>
                  <c:x val="9.4227036850674045E-2"/>
                  <c:y val="2.8908547114981586E-2"/>
                </c:manualLayout>
              </c:layout>
              <c:tx>
                <c:rich>
                  <a:bodyPr/>
                  <a:lstStyle/>
                  <a:p>
                    <a:r>
                      <a:rPr lang="ru-RU" sz="1400" baseline="0" dirty="0" smtClean="0">
                        <a:solidFill>
                          <a:srgbClr val="000000"/>
                        </a:solidFill>
                        <a:latin typeface="Liberation Serif" pitchFamily="18" charset="0"/>
                      </a:rPr>
                      <a:t>Молодежная </a:t>
                    </a:r>
                    <a:r>
                      <a:rPr lang="ru-RU" sz="1400" baseline="0" dirty="0">
                        <a:solidFill>
                          <a:srgbClr val="000000"/>
                        </a:solidFill>
                        <a:latin typeface="Liberation Serif" pitchFamily="18" charset="0"/>
                      </a:rPr>
                      <a:t>политика; </a:t>
                    </a:r>
                    <a:r>
                      <a:rPr lang="en-US" sz="1400" baseline="0" dirty="0" smtClean="0">
                        <a:solidFill>
                          <a:srgbClr val="000000"/>
                        </a:solidFill>
                        <a:latin typeface="Liberation Serif" pitchFamily="18" charset="0"/>
                      </a:rPr>
                      <a:t>                   </a:t>
                    </a:r>
                    <a:r>
                      <a:rPr lang="ru-RU" sz="1400" baseline="0" dirty="0" smtClean="0">
                        <a:solidFill>
                          <a:srgbClr val="000000"/>
                        </a:solidFill>
                        <a:latin typeface="Liberation Serif" pitchFamily="18" charset="0"/>
                      </a:rPr>
                      <a:t>80 </a:t>
                    </a:r>
                    <a:r>
                      <a:rPr lang="ru-RU" sz="1400" baseline="0" dirty="0">
                        <a:solidFill>
                          <a:srgbClr val="000000"/>
                        </a:solidFill>
                        <a:latin typeface="Liberation Serif" pitchFamily="18" charset="0"/>
                      </a:rPr>
                      <a:t>397,1</a:t>
                    </a:r>
                    <a:r>
                      <a:rPr lang="ru-RU" sz="1400" baseline="0" dirty="0" smtClean="0">
                        <a:solidFill>
                          <a:srgbClr val="000000"/>
                        </a:solidFill>
                        <a:latin typeface="Liberation Serif" pitchFamily="18" charset="0"/>
                      </a:rPr>
                      <a:t>;</a:t>
                    </a:r>
                    <a:r>
                      <a:rPr lang="en-US" sz="1400" baseline="0" dirty="0" smtClean="0">
                        <a:solidFill>
                          <a:srgbClr val="000000"/>
                        </a:solidFill>
                        <a:latin typeface="Liberation Serif" pitchFamily="18" charset="0"/>
                      </a:rPr>
                      <a:t>                             </a:t>
                    </a:r>
                    <a:r>
                      <a:rPr lang="ru-RU" sz="1400" baseline="0" dirty="0" smtClean="0">
                        <a:solidFill>
                          <a:srgbClr val="000000"/>
                        </a:solidFill>
                        <a:latin typeface="Liberation Serif" pitchFamily="18" charset="0"/>
                      </a:rPr>
                      <a:t> </a:t>
                    </a:r>
                    <a:r>
                      <a:rPr lang="ru-RU" sz="1400" baseline="0" dirty="0">
                        <a:solidFill>
                          <a:srgbClr val="000000"/>
                        </a:solidFill>
                        <a:latin typeface="Liberation Serif" pitchFamily="18" charset="0"/>
                      </a:rPr>
                      <a:t>4%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  <c:showPercent val="1"/>
            </c:dLbl>
            <c:dLbl>
              <c:idx val="4"/>
              <c:layout>
                <c:manualLayout>
                  <c:x val="-3.040382263257041E-2"/>
                  <c:y val="-5.2105794880101586E-2"/>
                </c:manualLayout>
              </c:layout>
              <c:tx>
                <c:rich>
                  <a:bodyPr/>
                  <a:lstStyle/>
                  <a:p>
                    <a:r>
                      <a:rPr lang="ru-RU" sz="1400" baseline="0" dirty="0" smtClean="0">
                        <a:solidFill>
                          <a:srgbClr val="000000"/>
                        </a:solidFill>
                        <a:latin typeface="Liberation Serif" pitchFamily="18" charset="0"/>
                      </a:rPr>
                      <a:t>Другие </a:t>
                    </a:r>
                    <a:r>
                      <a:rPr lang="ru-RU" sz="1400" baseline="0" dirty="0">
                        <a:solidFill>
                          <a:srgbClr val="000000"/>
                        </a:solidFill>
                        <a:latin typeface="Liberation Serif" pitchFamily="18" charset="0"/>
                      </a:rPr>
                      <a:t>вопросы в области образования ; 33 636,50; </a:t>
                    </a:r>
                    <a:r>
                      <a:rPr lang="en-US" sz="1400" baseline="0" dirty="0" smtClean="0">
                        <a:solidFill>
                          <a:srgbClr val="000000"/>
                        </a:solidFill>
                        <a:latin typeface="Liberation Serif" pitchFamily="18" charset="0"/>
                      </a:rPr>
                      <a:t>                        </a:t>
                    </a:r>
                    <a:r>
                      <a:rPr lang="ru-RU" sz="1400" baseline="0" dirty="0" smtClean="0">
                        <a:solidFill>
                          <a:srgbClr val="000000"/>
                        </a:solidFill>
                        <a:latin typeface="Liberation Serif" pitchFamily="18" charset="0"/>
                      </a:rPr>
                      <a:t>2</a:t>
                    </a:r>
                    <a:r>
                      <a:rPr lang="ru-RU" sz="1400" baseline="0" dirty="0">
                        <a:solidFill>
                          <a:srgbClr val="000000"/>
                        </a:solidFill>
                        <a:latin typeface="Liberation Serif" pitchFamily="18" charset="0"/>
                      </a:rPr>
                      <a:t>%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 sz="1400" baseline="0">
                    <a:solidFill>
                      <a:srgbClr val="000000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Val val="1"/>
            <c:showCatName val="1"/>
            <c:showPercent val="1"/>
            <c:showLeaderLines val="1"/>
            <c:leaderLines>
              <c:spPr>
                <a:ln w="12700">
                  <a:solidFill>
                    <a:srgbClr val="000000"/>
                  </a:solidFill>
                </a:ln>
              </c:spPr>
            </c:leaderLines>
          </c:dLbls>
          <c:cat>
            <c:strRef>
              <c:f>Лист11!$A$16:$A$20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 </c:v>
                </c:pt>
                <c:pt idx="2">
                  <c:v>Дополнительное образование детей</c:v>
                </c:pt>
                <c:pt idx="3">
                  <c:v>Молодежная политика</c:v>
                </c:pt>
                <c:pt idx="4">
                  <c:v>Другие вопросы в области образования </c:v>
                </c:pt>
              </c:strCache>
            </c:strRef>
          </c:cat>
          <c:val>
            <c:numRef>
              <c:f>Лист11!$B$16:$B$20</c:f>
              <c:numCache>
                <c:formatCode>#,##0.00</c:formatCode>
                <c:ptCount val="5"/>
                <c:pt idx="0">
                  <c:v>771512.2</c:v>
                </c:pt>
                <c:pt idx="1">
                  <c:v>834401.1</c:v>
                </c:pt>
                <c:pt idx="2">
                  <c:v>194999.9</c:v>
                </c:pt>
                <c:pt idx="3" formatCode="#,##0.0">
                  <c:v>80397.100000000006</c:v>
                </c:pt>
                <c:pt idx="4">
                  <c:v>33636.5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Лист11!$A$16:$A$20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 </c:v>
                </c:pt>
                <c:pt idx="2">
                  <c:v>Дополнительное образование детей</c:v>
                </c:pt>
                <c:pt idx="3">
                  <c:v>Молодежная политика</c:v>
                </c:pt>
                <c:pt idx="4">
                  <c:v>Другие вопросы в области образования </c:v>
                </c:pt>
              </c:strCache>
            </c:strRef>
          </c:cat>
          <c:val>
            <c:numRef>
              <c:f>Лист11!$C$16:$C$20</c:f>
              <c:numCache>
                <c:formatCode>0.0</c:formatCode>
                <c:ptCount val="5"/>
                <c:pt idx="0">
                  <c:v>40.288962596767703</c:v>
                </c:pt>
                <c:pt idx="1">
                  <c:v>43.573069497283157</c:v>
                </c:pt>
                <c:pt idx="2">
                  <c:v>10.183045293999815</c:v>
                </c:pt>
                <c:pt idx="3">
                  <c:v>4.1983986186979187</c:v>
                </c:pt>
                <c:pt idx="4">
                  <c:v>1.7565239932514056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plotVisOnly val="1"/>
    <c:dispBlanksAs val="zero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5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6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6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480F36-7D2C-4FDC-8D1B-1A1BA025F4AE}" type="doc">
      <dgm:prSet loTypeId="urn:microsoft.com/office/officeart/2005/8/layout/chevron1" loCatId="process" qsTypeId="urn:microsoft.com/office/officeart/2005/8/quickstyle/simple1#76" qsCatId="simple" csTypeId="urn:microsoft.com/office/officeart/2005/8/colors/accent1_2#59" csCatId="accent1" phldr="1"/>
      <dgm:spPr/>
      <dgm:t>
        <a:bodyPr/>
        <a:lstStyle/>
        <a:p>
          <a:endParaRPr lang="ru-RU"/>
        </a:p>
      </dgm:t>
    </dgm:pt>
    <dgm:pt modelId="{EADCEFD1-487A-4F70-BB33-9D665A94F11D}" type="pres">
      <dgm:prSet presAssocID="{24480F36-7D2C-4FDC-8D1B-1A1BA025F4A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E3B29B7-9964-4646-8F07-7FAB23BD1C8F}" type="presOf" srcId="{24480F36-7D2C-4FDC-8D1B-1A1BA025F4AE}" destId="{EADCEFD1-487A-4F70-BB33-9D665A94F11D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773A9C-A470-48A3-807C-63D57BCE685E}" type="doc">
      <dgm:prSet loTypeId="urn:microsoft.com/office/officeart/2005/8/layout/chevron1" loCatId="process" qsTypeId="urn:microsoft.com/office/officeart/2005/8/quickstyle/simple1#77" qsCatId="simple" csTypeId="urn:microsoft.com/office/officeart/2005/8/colors/accent1_2#60" csCatId="accent1" phldr="1"/>
      <dgm:spPr/>
      <dgm:t>
        <a:bodyPr/>
        <a:lstStyle/>
        <a:p>
          <a:endParaRPr lang="ru-RU"/>
        </a:p>
      </dgm:t>
    </dgm:pt>
    <dgm:pt modelId="{1780C12A-D3DF-4014-B705-C729CEC7D011}" type="pres">
      <dgm:prSet presAssocID="{00773A9C-A470-48A3-807C-63D57BCE685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6676DAA-DD53-4148-A52E-3539782C5CF4}" type="presOf" srcId="{00773A9C-A470-48A3-807C-63D57BCE685E}" destId="{1780C12A-D3DF-4014-B705-C729CEC7D011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7146C5-0F31-4DAB-B62B-64235478899E}" type="doc">
      <dgm:prSet loTypeId="urn:microsoft.com/office/officeart/2005/8/layout/chevron1" loCatId="process" qsTypeId="urn:microsoft.com/office/officeart/2005/8/quickstyle/simple1#78" qsCatId="simple" csTypeId="urn:microsoft.com/office/officeart/2005/8/colors/accent1_2#61" csCatId="accent1"/>
      <dgm:spPr/>
      <dgm:t>
        <a:bodyPr/>
        <a:lstStyle/>
        <a:p>
          <a:endParaRPr lang="ru-RU"/>
        </a:p>
      </dgm:t>
    </dgm:pt>
    <dgm:pt modelId="{083265B2-1CBD-490B-B17A-521C8239F607}" type="pres">
      <dgm:prSet presAssocID="{C87146C5-0F31-4DAB-B62B-6423547889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DD39370-C012-4FB5-BA65-86F02AF1D177}" type="presOf" srcId="{C87146C5-0F31-4DAB-B62B-64235478899E}" destId="{083265B2-1CBD-490B-B17A-521C8239F60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226EE7-1DFE-4A0A-971F-E0BA1E79FCF6}" type="doc">
      <dgm:prSet loTypeId="urn:microsoft.com/office/officeart/2005/8/layout/hierarchy1" loCatId="hierarchy" qsTypeId="urn:microsoft.com/office/officeart/2005/8/quickstyle/simple1#10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82E420A-D6D2-410F-AFB2-76B0D427306B}">
      <dgm:prSet phldrT="[Текст]" custT="1"/>
      <dgm:spPr/>
      <dgm:t>
        <a:bodyPr/>
        <a:lstStyle/>
        <a:p>
          <a:r>
            <a:rPr lang="ru-RU" sz="1400" b="1" dirty="0" smtClean="0"/>
            <a:t>Классификация расходов</a:t>
          </a:r>
          <a:endParaRPr lang="ru-RU" sz="1400" b="1" dirty="0"/>
        </a:p>
      </dgm:t>
    </dgm:pt>
    <dgm:pt modelId="{9C1C7DE6-E5E5-4D7A-B943-4BF55B904A96}" type="parTrans" cxnId="{C4FD9162-017E-4AD0-9B44-543683FB0D36}">
      <dgm:prSet/>
      <dgm:spPr/>
      <dgm:t>
        <a:bodyPr/>
        <a:lstStyle/>
        <a:p>
          <a:endParaRPr lang="ru-RU"/>
        </a:p>
      </dgm:t>
    </dgm:pt>
    <dgm:pt modelId="{15B0CB26-335D-4649-BB9C-A919B95FD2CA}" type="sibTrans" cxnId="{C4FD9162-017E-4AD0-9B44-543683FB0D36}">
      <dgm:prSet/>
      <dgm:spPr/>
      <dgm:t>
        <a:bodyPr/>
        <a:lstStyle/>
        <a:p>
          <a:endParaRPr lang="ru-RU"/>
        </a:p>
      </dgm:t>
    </dgm:pt>
    <dgm:pt modelId="{272747BF-FA02-40EF-BBCC-9AA717615EA2}">
      <dgm:prSet phldrT="[Текст]"/>
      <dgm:spPr/>
      <dgm:t>
        <a:bodyPr/>
        <a:lstStyle/>
        <a:p>
          <a:r>
            <a:rPr lang="ru-RU" b="1" dirty="0" smtClean="0"/>
            <a:t>Функциональная</a:t>
          </a:r>
          <a:r>
            <a:rPr lang="ru-RU" dirty="0" smtClean="0"/>
            <a:t> классификация отражает направление средств бюджета на выполнение основных функций государства (раздел→ подраздел→ целевые статьи→ виды расходов)</a:t>
          </a:r>
          <a:endParaRPr lang="ru-RU" dirty="0"/>
        </a:p>
      </dgm:t>
    </dgm:pt>
    <dgm:pt modelId="{824E78E3-5E18-415E-B872-B3AE41E10FD2}" type="parTrans" cxnId="{A859F4BA-4B0E-4BAF-BA36-5C90AF500B87}">
      <dgm:prSet/>
      <dgm:spPr/>
      <dgm:t>
        <a:bodyPr/>
        <a:lstStyle/>
        <a:p>
          <a:endParaRPr lang="ru-RU" dirty="0"/>
        </a:p>
      </dgm:t>
    </dgm:pt>
    <dgm:pt modelId="{63F37BFA-D743-41B2-9912-9A0C25348815}" type="sibTrans" cxnId="{A859F4BA-4B0E-4BAF-BA36-5C90AF500B87}">
      <dgm:prSet/>
      <dgm:spPr/>
      <dgm:t>
        <a:bodyPr/>
        <a:lstStyle/>
        <a:p>
          <a:endParaRPr lang="ru-RU"/>
        </a:p>
      </dgm:t>
    </dgm:pt>
    <dgm:pt modelId="{DE168795-2B8F-4560-9E71-61539F573F9C}">
      <dgm:prSet phldrT="[Текст]"/>
      <dgm:spPr/>
      <dgm:t>
        <a:bodyPr/>
        <a:lstStyle/>
        <a:p>
          <a:r>
            <a:rPr lang="ru-RU" b="1" dirty="0" smtClean="0"/>
            <a:t>Ведомственная </a:t>
          </a:r>
          <a:r>
            <a:rPr lang="ru-RU" dirty="0" smtClean="0"/>
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</a:r>
          <a:endParaRPr lang="ru-RU" dirty="0"/>
        </a:p>
      </dgm:t>
    </dgm:pt>
    <dgm:pt modelId="{0521BAA5-F9B0-4360-93D9-193D2C2AE48F}" type="parTrans" cxnId="{DD9742A3-B16C-4239-8699-A0560A0D14D8}">
      <dgm:prSet/>
      <dgm:spPr/>
      <dgm:t>
        <a:bodyPr/>
        <a:lstStyle/>
        <a:p>
          <a:endParaRPr lang="ru-RU" dirty="0"/>
        </a:p>
      </dgm:t>
    </dgm:pt>
    <dgm:pt modelId="{F29401AE-1259-4B94-9BBC-7D7AC1690D60}" type="sibTrans" cxnId="{DD9742A3-B16C-4239-8699-A0560A0D14D8}">
      <dgm:prSet/>
      <dgm:spPr/>
      <dgm:t>
        <a:bodyPr/>
        <a:lstStyle/>
        <a:p>
          <a:endParaRPr lang="ru-RU"/>
        </a:p>
      </dgm:t>
    </dgm:pt>
    <dgm:pt modelId="{8CE499FD-CD75-407F-B579-74D52125BDDB}" type="pres">
      <dgm:prSet presAssocID="{4E226EE7-1DFE-4A0A-971F-E0BA1E79FCF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D70C73F-7E3F-48E9-A92E-958D6363EE7A}" type="pres">
      <dgm:prSet presAssocID="{082E420A-D6D2-410F-AFB2-76B0D427306B}" presName="hierRoot1" presStyleCnt="0"/>
      <dgm:spPr/>
    </dgm:pt>
    <dgm:pt modelId="{8D8E7ADA-F94E-4E52-866F-D41016EC9855}" type="pres">
      <dgm:prSet presAssocID="{082E420A-D6D2-410F-AFB2-76B0D427306B}" presName="composite" presStyleCnt="0"/>
      <dgm:spPr/>
    </dgm:pt>
    <dgm:pt modelId="{17927DD6-8EBA-4C78-9051-F5CD613766E8}" type="pres">
      <dgm:prSet presAssocID="{082E420A-D6D2-410F-AFB2-76B0D427306B}" presName="background" presStyleLbl="node0" presStyleIdx="0" presStyleCnt="1"/>
      <dgm:spPr/>
    </dgm:pt>
    <dgm:pt modelId="{C3484C02-0457-4C1A-8F49-6A2D2265A3A5}" type="pres">
      <dgm:prSet presAssocID="{082E420A-D6D2-410F-AFB2-76B0D427306B}" presName="text" presStyleLbl="fgAcc0" presStyleIdx="0" presStyleCnt="1" custAng="0" custScaleX="115139" custScaleY="72088" custLinFactNeighborY="-99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795BE5-73F0-499E-B9CC-A8F9C9AA5E6A}" type="pres">
      <dgm:prSet presAssocID="{082E420A-D6D2-410F-AFB2-76B0D427306B}" presName="hierChild2" presStyleCnt="0"/>
      <dgm:spPr/>
    </dgm:pt>
    <dgm:pt modelId="{302A5DE3-7F6E-48FD-8B57-A0F0C01AEB95}" type="pres">
      <dgm:prSet presAssocID="{824E78E3-5E18-415E-B872-B3AE41E10FD2}" presName="Name10" presStyleLbl="parChTrans1D2" presStyleIdx="0" presStyleCnt="2"/>
      <dgm:spPr/>
      <dgm:t>
        <a:bodyPr/>
        <a:lstStyle/>
        <a:p>
          <a:endParaRPr lang="ru-RU"/>
        </a:p>
      </dgm:t>
    </dgm:pt>
    <dgm:pt modelId="{63BDB955-3EAB-4481-A5B6-F486CD077364}" type="pres">
      <dgm:prSet presAssocID="{272747BF-FA02-40EF-BBCC-9AA717615EA2}" presName="hierRoot2" presStyleCnt="0"/>
      <dgm:spPr/>
    </dgm:pt>
    <dgm:pt modelId="{0A957975-E38C-448E-BA75-FEBF5628B7D3}" type="pres">
      <dgm:prSet presAssocID="{272747BF-FA02-40EF-BBCC-9AA717615EA2}" presName="composite2" presStyleCnt="0"/>
      <dgm:spPr/>
    </dgm:pt>
    <dgm:pt modelId="{E62E68AE-F5DA-4C44-BC58-38C32D812652}" type="pres">
      <dgm:prSet presAssocID="{272747BF-FA02-40EF-BBCC-9AA717615EA2}" presName="background2" presStyleLbl="node2" presStyleIdx="0" presStyleCnt="2"/>
      <dgm:spPr/>
    </dgm:pt>
    <dgm:pt modelId="{DE63542A-7E25-4D76-847C-5EB4AC6E237F}" type="pres">
      <dgm:prSet presAssocID="{272747BF-FA02-40EF-BBCC-9AA717615EA2}" presName="text2" presStyleLbl="fgAcc2" presStyleIdx="0" presStyleCnt="2" custScaleY="3229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987379-2601-45DC-BFBC-4E8F10B20398}" type="pres">
      <dgm:prSet presAssocID="{272747BF-FA02-40EF-BBCC-9AA717615EA2}" presName="hierChild3" presStyleCnt="0"/>
      <dgm:spPr/>
    </dgm:pt>
    <dgm:pt modelId="{4D4C2DEE-FFA7-4187-8073-2FD98D6EFD74}" type="pres">
      <dgm:prSet presAssocID="{0521BAA5-F9B0-4360-93D9-193D2C2AE48F}" presName="Name10" presStyleLbl="parChTrans1D2" presStyleIdx="1" presStyleCnt="2"/>
      <dgm:spPr/>
      <dgm:t>
        <a:bodyPr/>
        <a:lstStyle/>
        <a:p>
          <a:endParaRPr lang="ru-RU"/>
        </a:p>
      </dgm:t>
    </dgm:pt>
    <dgm:pt modelId="{D16F7117-C652-40F5-B6BA-93DAD1E1830A}" type="pres">
      <dgm:prSet presAssocID="{DE168795-2B8F-4560-9E71-61539F573F9C}" presName="hierRoot2" presStyleCnt="0"/>
      <dgm:spPr/>
    </dgm:pt>
    <dgm:pt modelId="{AFFCDBF7-CE23-45B7-A8AB-0814FF99468B}" type="pres">
      <dgm:prSet presAssocID="{DE168795-2B8F-4560-9E71-61539F573F9C}" presName="composite2" presStyleCnt="0"/>
      <dgm:spPr/>
    </dgm:pt>
    <dgm:pt modelId="{6429BFDC-FEC0-4ECD-8AC1-A1B4A5C0CE5E}" type="pres">
      <dgm:prSet presAssocID="{DE168795-2B8F-4560-9E71-61539F573F9C}" presName="background2" presStyleLbl="node2" presStyleIdx="1" presStyleCnt="2"/>
      <dgm:spPr/>
    </dgm:pt>
    <dgm:pt modelId="{5B7BC628-9802-4CDC-AF14-0BB893014268}" type="pres">
      <dgm:prSet presAssocID="{DE168795-2B8F-4560-9E71-61539F573F9C}" presName="text2" presStyleLbl="fgAcc2" presStyleIdx="1" presStyleCnt="2" custScaleY="3289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2F4538-500B-469E-B71C-D251308334F5}" type="pres">
      <dgm:prSet presAssocID="{DE168795-2B8F-4560-9E71-61539F573F9C}" presName="hierChild3" presStyleCnt="0"/>
      <dgm:spPr/>
    </dgm:pt>
  </dgm:ptLst>
  <dgm:cxnLst>
    <dgm:cxn modelId="{49BA3C5D-B29D-4EF3-884C-7D49FAD282D8}" type="presOf" srcId="{4E226EE7-1DFE-4A0A-971F-E0BA1E79FCF6}" destId="{8CE499FD-CD75-407F-B579-74D52125BDDB}" srcOrd="0" destOrd="0" presId="urn:microsoft.com/office/officeart/2005/8/layout/hierarchy1"/>
    <dgm:cxn modelId="{7227F16F-F031-45E4-8607-29DA0412811E}" type="presOf" srcId="{0521BAA5-F9B0-4360-93D9-193D2C2AE48F}" destId="{4D4C2DEE-FFA7-4187-8073-2FD98D6EFD74}" srcOrd="0" destOrd="0" presId="urn:microsoft.com/office/officeart/2005/8/layout/hierarchy1"/>
    <dgm:cxn modelId="{C4FD9162-017E-4AD0-9B44-543683FB0D36}" srcId="{4E226EE7-1DFE-4A0A-971F-E0BA1E79FCF6}" destId="{082E420A-D6D2-410F-AFB2-76B0D427306B}" srcOrd="0" destOrd="0" parTransId="{9C1C7DE6-E5E5-4D7A-B943-4BF55B904A96}" sibTransId="{15B0CB26-335D-4649-BB9C-A919B95FD2CA}"/>
    <dgm:cxn modelId="{DD9742A3-B16C-4239-8699-A0560A0D14D8}" srcId="{082E420A-D6D2-410F-AFB2-76B0D427306B}" destId="{DE168795-2B8F-4560-9E71-61539F573F9C}" srcOrd="1" destOrd="0" parTransId="{0521BAA5-F9B0-4360-93D9-193D2C2AE48F}" sibTransId="{F29401AE-1259-4B94-9BBC-7D7AC1690D60}"/>
    <dgm:cxn modelId="{4777B591-6C4C-47E8-8F32-319886633E4C}" type="presOf" srcId="{DE168795-2B8F-4560-9E71-61539F573F9C}" destId="{5B7BC628-9802-4CDC-AF14-0BB893014268}" srcOrd="0" destOrd="0" presId="urn:microsoft.com/office/officeart/2005/8/layout/hierarchy1"/>
    <dgm:cxn modelId="{BAF54E66-3547-473A-AB1F-1FDFC3BAD706}" type="presOf" srcId="{082E420A-D6D2-410F-AFB2-76B0D427306B}" destId="{C3484C02-0457-4C1A-8F49-6A2D2265A3A5}" srcOrd="0" destOrd="0" presId="urn:microsoft.com/office/officeart/2005/8/layout/hierarchy1"/>
    <dgm:cxn modelId="{A859F4BA-4B0E-4BAF-BA36-5C90AF500B87}" srcId="{082E420A-D6D2-410F-AFB2-76B0D427306B}" destId="{272747BF-FA02-40EF-BBCC-9AA717615EA2}" srcOrd="0" destOrd="0" parTransId="{824E78E3-5E18-415E-B872-B3AE41E10FD2}" sibTransId="{63F37BFA-D743-41B2-9912-9A0C25348815}"/>
    <dgm:cxn modelId="{9F4DD834-C69C-4129-8048-B9FAF35F1C7A}" type="presOf" srcId="{272747BF-FA02-40EF-BBCC-9AA717615EA2}" destId="{DE63542A-7E25-4D76-847C-5EB4AC6E237F}" srcOrd="0" destOrd="0" presId="urn:microsoft.com/office/officeart/2005/8/layout/hierarchy1"/>
    <dgm:cxn modelId="{E6FEA3C7-0356-4AED-B47D-0A4D6AACC144}" type="presOf" srcId="{824E78E3-5E18-415E-B872-B3AE41E10FD2}" destId="{302A5DE3-7F6E-48FD-8B57-A0F0C01AEB95}" srcOrd="0" destOrd="0" presId="urn:microsoft.com/office/officeart/2005/8/layout/hierarchy1"/>
    <dgm:cxn modelId="{8F67F240-B5BD-493D-9FC2-7A69AC4849D3}" type="presParOf" srcId="{8CE499FD-CD75-407F-B579-74D52125BDDB}" destId="{7D70C73F-7E3F-48E9-A92E-958D6363EE7A}" srcOrd="0" destOrd="0" presId="urn:microsoft.com/office/officeart/2005/8/layout/hierarchy1"/>
    <dgm:cxn modelId="{51F19B04-8C63-480A-979A-ACDF2706CFB1}" type="presParOf" srcId="{7D70C73F-7E3F-48E9-A92E-958D6363EE7A}" destId="{8D8E7ADA-F94E-4E52-866F-D41016EC9855}" srcOrd="0" destOrd="0" presId="urn:microsoft.com/office/officeart/2005/8/layout/hierarchy1"/>
    <dgm:cxn modelId="{327575A6-EA54-40BE-A30A-9122D6123B37}" type="presParOf" srcId="{8D8E7ADA-F94E-4E52-866F-D41016EC9855}" destId="{17927DD6-8EBA-4C78-9051-F5CD613766E8}" srcOrd="0" destOrd="0" presId="urn:microsoft.com/office/officeart/2005/8/layout/hierarchy1"/>
    <dgm:cxn modelId="{C46E9AEB-250E-4606-9EC6-9CCC5D271EBA}" type="presParOf" srcId="{8D8E7ADA-F94E-4E52-866F-D41016EC9855}" destId="{C3484C02-0457-4C1A-8F49-6A2D2265A3A5}" srcOrd="1" destOrd="0" presId="urn:microsoft.com/office/officeart/2005/8/layout/hierarchy1"/>
    <dgm:cxn modelId="{8F658650-78DA-4A35-A4EF-3C741E1D13A6}" type="presParOf" srcId="{7D70C73F-7E3F-48E9-A92E-958D6363EE7A}" destId="{50795BE5-73F0-499E-B9CC-A8F9C9AA5E6A}" srcOrd="1" destOrd="0" presId="urn:microsoft.com/office/officeart/2005/8/layout/hierarchy1"/>
    <dgm:cxn modelId="{A1636C1B-73E7-42E6-83D4-4A3934F27AEB}" type="presParOf" srcId="{50795BE5-73F0-499E-B9CC-A8F9C9AA5E6A}" destId="{302A5DE3-7F6E-48FD-8B57-A0F0C01AEB95}" srcOrd="0" destOrd="0" presId="urn:microsoft.com/office/officeart/2005/8/layout/hierarchy1"/>
    <dgm:cxn modelId="{CA159966-393D-47C4-A988-E9728E123102}" type="presParOf" srcId="{50795BE5-73F0-499E-B9CC-A8F9C9AA5E6A}" destId="{63BDB955-3EAB-4481-A5B6-F486CD077364}" srcOrd="1" destOrd="0" presId="urn:microsoft.com/office/officeart/2005/8/layout/hierarchy1"/>
    <dgm:cxn modelId="{423D4741-88AE-4750-8341-564AD5153011}" type="presParOf" srcId="{63BDB955-3EAB-4481-A5B6-F486CD077364}" destId="{0A957975-E38C-448E-BA75-FEBF5628B7D3}" srcOrd="0" destOrd="0" presId="urn:microsoft.com/office/officeart/2005/8/layout/hierarchy1"/>
    <dgm:cxn modelId="{ED1EEDEF-9BB8-44C6-B2F7-79B6CC3F35D6}" type="presParOf" srcId="{0A957975-E38C-448E-BA75-FEBF5628B7D3}" destId="{E62E68AE-F5DA-4C44-BC58-38C32D812652}" srcOrd="0" destOrd="0" presId="urn:microsoft.com/office/officeart/2005/8/layout/hierarchy1"/>
    <dgm:cxn modelId="{43749041-6C62-4BC3-B8CF-072082AB1EEF}" type="presParOf" srcId="{0A957975-E38C-448E-BA75-FEBF5628B7D3}" destId="{DE63542A-7E25-4D76-847C-5EB4AC6E237F}" srcOrd="1" destOrd="0" presId="urn:microsoft.com/office/officeart/2005/8/layout/hierarchy1"/>
    <dgm:cxn modelId="{3E446F4B-CCFC-479B-BF9F-736CE5972ADB}" type="presParOf" srcId="{63BDB955-3EAB-4481-A5B6-F486CD077364}" destId="{A5987379-2601-45DC-BFBC-4E8F10B20398}" srcOrd="1" destOrd="0" presId="urn:microsoft.com/office/officeart/2005/8/layout/hierarchy1"/>
    <dgm:cxn modelId="{15E4E278-BBAC-4E3C-908C-6AEC80FCB098}" type="presParOf" srcId="{50795BE5-73F0-499E-B9CC-A8F9C9AA5E6A}" destId="{4D4C2DEE-FFA7-4187-8073-2FD98D6EFD74}" srcOrd="2" destOrd="0" presId="urn:microsoft.com/office/officeart/2005/8/layout/hierarchy1"/>
    <dgm:cxn modelId="{97521594-9272-4F0F-8D63-4E69B4534D2B}" type="presParOf" srcId="{50795BE5-73F0-499E-B9CC-A8F9C9AA5E6A}" destId="{D16F7117-C652-40F5-B6BA-93DAD1E1830A}" srcOrd="3" destOrd="0" presId="urn:microsoft.com/office/officeart/2005/8/layout/hierarchy1"/>
    <dgm:cxn modelId="{69B6240D-38E1-4140-91E4-CDCE14E707EB}" type="presParOf" srcId="{D16F7117-C652-40F5-B6BA-93DAD1E1830A}" destId="{AFFCDBF7-CE23-45B7-A8AB-0814FF99468B}" srcOrd="0" destOrd="0" presId="urn:microsoft.com/office/officeart/2005/8/layout/hierarchy1"/>
    <dgm:cxn modelId="{7B1E00D7-C55A-43D5-AFAD-D296CA7A959C}" type="presParOf" srcId="{AFFCDBF7-CE23-45B7-A8AB-0814FF99468B}" destId="{6429BFDC-FEC0-4ECD-8AC1-A1B4A5C0CE5E}" srcOrd="0" destOrd="0" presId="urn:microsoft.com/office/officeart/2005/8/layout/hierarchy1"/>
    <dgm:cxn modelId="{CAE3E9BC-607D-4266-AAC7-C6EF7144939B}" type="presParOf" srcId="{AFFCDBF7-CE23-45B7-A8AB-0814FF99468B}" destId="{5B7BC628-9802-4CDC-AF14-0BB893014268}" srcOrd="1" destOrd="0" presId="urn:microsoft.com/office/officeart/2005/8/layout/hierarchy1"/>
    <dgm:cxn modelId="{429289D4-5D24-42B7-9197-6C9663B964FB}" type="presParOf" srcId="{D16F7117-C652-40F5-B6BA-93DAD1E1830A}" destId="{A02F4538-500B-469E-B71C-D251308334F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4C2DEE-FFA7-4187-8073-2FD98D6EFD74}">
      <dsp:nvSpPr>
        <dsp:cNvPr id="0" name=""/>
        <dsp:cNvSpPr/>
      </dsp:nvSpPr>
      <dsp:spPr>
        <a:xfrm>
          <a:off x="1711840" y="1201710"/>
          <a:ext cx="941270" cy="545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393"/>
              </a:lnTo>
              <a:lnTo>
                <a:pt x="941270" y="402393"/>
              </a:lnTo>
              <a:lnTo>
                <a:pt x="941270" y="54508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2A5DE3-7F6E-48FD-8B57-A0F0C01AEB95}">
      <dsp:nvSpPr>
        <dsp:cNvPr id="0" name=""/>
        <dsp:cNvSpPr/>
      </dsp:nvSpPr>
      <dsp:spPr>
        <a:xfrm>
          <a:off x="770569" y="1201710"/>
          <a:ext cx="941270" cy="545081"/>
        </a:xfrm>
        <a:custGeom>
          <a:avLst/>
          <a:gdLst/>
          <a:ahLst/>
          <a:cxnLst/>
          <a:rect l="0" t="0" r="0" b="0"/>
          <a:pathLst>
            <a:path>
              <a:moveTo>
                <a:pt x="941270" y="0"/>
              </a:moveTo>
              <a:lnTo>
                <a:pt x="941270" y="402393"/>
              </a:lnTo>
              <a:lnTo>
                <a:pt x="0" y="402393"/>
              </a:lnTo>
              <a:lnTo>
                <a:pt x="0" y="54508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927DD6-8EBA-4C78-9051-F5CD613766E8}">
      <dsp:nvSpPr>
        <dsp:cNvPr id="0" name=""/>
        <dsp:cNvSpPr/>
      </dsp:nvSpPr>
      <dsp:spPr>
        <a:xfrm>
          <a:off x="825119" y="496642"/>
          <a:ext cx="1773441" cy="7050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484C02-0457-4C1A-8F49-6A2D2265A3A5}">
      <dsp:nvSpPr>
        <dsp:cNvPr id="0" name=""/>
        <dsp:cNvSpPr/>
      </dsp:nvSpPr>
      <dsp:spPr>
        <a:xfrm>
          <a:off x="996259" y="659225"/>
          <a:ext cx="1773441" cy="7050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Классификация расходов</a:t>
          </a:r>
          <a:endParaRPr lang="ru-RU" sz="1400" b="1" kern="1200" dirty="0"/>
        </a:p>
      </dsp:txBody>
      <dsp:txXfrm>
        <a:off x="996259" y="659225"/>
        <a:ext cx="1773441" cy="705068"/>
      </dsp:txXfrm>
    </dsp:sp>
    <dsp:sp modelId="{E62E68AE-F5DA-4C44-BC58-38C32D812652}">
      <dsp:nvSpPr>
        <dsp:cNvPr id="0" name=""/>
        <dsp:cNvSpPr/>
      </dsp:nvSpPr>
      <dsp:spPr>
        <a:xfrm>
          <a:off x="438" y="1746791"/>
          <a:ext cx="1540261" cy="315860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63542A-7E25-4D76-847C-5EB4AC6E237F}">
      <dsp:nvSpPr>
        <dsp:cNvPr id="0" name=""/>
        <dsp:cNvSpPr/>
      </dsp:nvSpPr>
      <dsp:spPr>
        <a:xfrm>
          <a:off x="171578" y="1909374"/>
          <a:ext cx="1540261" cy="31586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Функциональная</a:t>
          </a:r>
          <a:r>
            <a:rPr lang="ru-RU" sz="1200" kern="1200" dirty="0" smtClean="0"/>
            <a:t> классификация отражает направление средств бюджета на выполнение основных функций государства (раздел→ подраздел→ целевые статьи→ виды расходов)</a:t>
          </a:r>
          <a:endParaRPr lang="ru-RU" sz="1200" kern="1200" dirty="0"/>
        </a:p>
      </dsp:txBody>
      <dsp:txXfrm>
        <a:off x="171578" y="1909374"/>
        <a:ext cx="1540261" cy="3158605"/>
      </dsp:txXfrm>
    </dsp:sp>
    <dsp:sp modelId="{6429BFDC-FEC0-4ECD-8AC1-A1B4A5C0CE5E}">
      <dsp:nvSpPr>
        <dsp:cNvPr id="0" name=""/>
        <dsp:cNvSpPr/>
      </dsp:nvSpPr>
      <dsp:spPr>
        <a:xfrm>
          <a:off x="1882980" y="1746791"/>
          <a:ext cx="1540261" cy="321691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7BC628-9802-4CDC-AF14-0BB893014268}">
      <dsp:nvSpPr>
        <dsp:cNvPr id="0" name=""/>
        <dsp:cNvSpPr/>
      </dsp:nvSpPr>
      <dsp:spPr>
        <a:xfrm>
          <a:off x="2054120" y="1909374"/>
          <a:ext cx="1540261" cy="32169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Ведомственная </a:t>
          </a:r>
          <a:r>
            <a:rPr lang="ru-RU" sz="1200" kern="1200" dirty="0" smtClean="0"/>
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</a:r>
          <a:endParaRPr lang="ru-RU" sz="1200" kern="1200" dirty="0"/>
        </a:p>
      </dsp:txBody>
      <dsp:txXfrm>
        <a:off x="2054120" y="1909374"/>
        <a:ext cx="1540261" cy="32169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7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7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7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0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emf"/><Relationship Id="rId1" Type="http://schemas.openxmlformats.org/officeDocument/2006/relationships/image" Target="../media/image10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emf"/><Relationship Id="rId1" Type="http://schemas.openxmlformats.org/officeDocument/2006/relationships/image" Target="../media/image1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7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925" y="0"/>
            <a:ext cx="43037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37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925" y="6456363"/>
            <a:ext cx="43037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EB9D926-AD25-4574-8807-E134BA6CD9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27483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7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925" y="0"/>
            <a:ext cx="43037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22613" y="509588"/>
            <a:ext cx="3683000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228975"/>
            <a:ext cx="7943850" cy="305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37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925" y="6456363"/>
            <a:ext cx="43037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B32B9B-DC2A-4308-980B-56E6775CD8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680484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4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84995" name="Номер слайда 5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390B634-0D63-4A6A-A554-9E239666CA16}" type="slidenum">
              <a:rPr lang="ru-RU" smtClean="0"/>
              <a:pPr/>
              <a:t>1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49413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8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9219" name="Номер слайда 5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F3BE2F3-E9FF-466F-850A-8B61D38B08DD}" type="slidenum">
              <a:rPr lang="ru-RU" smtClean="0"/>
              <a:pPr/>
              <a:t>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155579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314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3315" name="Номер слайда 5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B63476-BFBF-47E0-A453-EBBBD636306F}" type="slidenum">
              <a:rPr lang="ru-RU" smtClean="0"/>
              <a:pPr/>
              <a:t>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839338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7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9FA3EEF-A4EB-4DC1-9487-CC2C6ADB6B8E}" type="slidenum">
              <a:rPr lang="ru-RU" smtClean="0"/>
              <a:pPr/>
              <a:t>12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874268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8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86019" name="Номер слайда 5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52444DA-11BC-4D4E-B8B5-395113F87F8C}" type="slidenum">
              <a:rPr lang="ru-RU" smtClean="0"/>
              <a:pPr/>
              <a:t>22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911721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93187" name="Номер слайда 5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9BD1DE2-3E3D-4A7E-9A64-ECF0BDE942EE}" type="slidenum">
              <a:rPr lang="ru-RU" smtClean="0"/>
              <a:pPr/>
              <a:t>23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412046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854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08547" name="Номер слайда 5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7D45F77-9878-4B92-903C-DA4750CAB495}" type="slidenum">
              <a:rPr lang="ru-RU" smtClean="0"/>
              <a:pPr/>
              <a:t>40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4179391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514350" y="2421467"/>
            <a:ext cx="5829300" cy="264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41E29-132F-42B2-A800-B06452EC5142}" type="datetime1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0F4F2-C683-4005-920A-D3F761CA2E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85C2FF">
                <a:alpha val="29000"/>
              </a:srgbClr>
            </a:gs>
            <a:gs pos="100000">
              <a:srgbClr val="5981AA"/>
            </a:gs>
          </a:gsLst>
          <a:path path="rect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381000"/>
            <a:ext cx="8915400" cy="137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981200"/>
            <a:ext cx="8915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1255664F-1ACC-4FC1-829E-F819E8DA3ECB}" type="datetime1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E2C9856A-3900-401A-B9A0-2FD7C91185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6" r:id="rId1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7.jpe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3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12" Type="http://schemas.openxmlformats.org/officeDocument/2006/relationships/image" Target="../media/image5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53.jpeg"/><Relationship Id="rId7" Type="http://schemas.openxmlformats.org/officeDocument/2006/relationships/image" Target="../media/image64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0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5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92.png"/><Relationship Id="rId4" Type="http://schemas.openxmlformats.org/officeDocument/2006/relationships/image" Target="../media/image9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9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9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10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10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10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_____Microsoft_Office_Excel_97-20032.xls"/><Relationship Id="rId4" Type="http://schemas.openxmlformats.org/officeDocument/2006/relationships/oleObject" Target="../embeddings/_____Microsoft_Office_Excel_97-20031.xls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Microsoft_Office_Excel_97-20034.xls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mailto:fd@adm-serov.ru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14.png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image" Target="../media/image16.jpeg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9BA0A3"/>
              </a:clrFrom>
              <a:clrTo>
                <a:srgbClr val="9BA0A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92953" y="699776"/>
            <a:ext cx="2629383" cy="1583652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11268" name="Picture 9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1D303F"/>
              </a:clrFrom>
              <a:clrTo>
                <a:srgbClr val="1D303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83872" y="717493"/>
            <a:ext cx="2540852" cy="1604054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sp>
        <p:nvSpPr>
          <p:cNvPr id="11270" name="WordArt 21"/>
          <p:cNvSpPr>
            <a:spLocks noChangeArrowheads="1" noChangeShapeType="1" noTextEdit="1"/>
          </p:cNvSpPr>
          <p:nvPr/>
        </p:nvSpPr>
        <p:spPr bwMode="auto">
          <a:xfrm>
            <a:off x="847390" y="2406515"/>
            <a:ext cx="7772551" cy="1161968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ru-RU" sz="4400" b="1" kern="10" dirty="0">
              <a:ln w="12700">
                <a:solidFill>
                  <a:srgbClr val="FF3300"/>
                </a:solidFill>
                <a:round/>
                <a:headEnd/>
                <a:tailEnd/>
              </a:ln>
              <a:solidFill>
                <a:srgbClr val="0033CC">
                  <a:alpha val="98038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1" name="Text Box 22"/>
          <p:cNvSpPr txBox="1">
            <a:spLocks noChangeArrowheads="1"/>
          </p:cNvSpPr>
          <p:nvPr/>
        </p:nvSpPr>
        <p:spPr bwMode="auto">
          <a:xfrm>
            <a:off x="613768" y="268"/>
            <a:ext cx="8828732" cy="48980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cs typeface="Arial" panose="020B0604020202020204" pitchFamily="34" charset="0"/>
              </a:rPr>
              <a:t>Финансовое управление администрации Серовского городского округа</a:t>
            </a:r>
          </a:p>
        </p:txBody>
      </p:sp>
      <p:pic>
        <p:nvPicPr>
          <p:cNvPr id="5129" name="Picture 25" descr="1 (15)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3563600" y="-8915400"/>
            <a:ext cx="3059112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3581173" y="5822463"/>
            <a:ext cx="2371443" cy="58477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201</a:t>
            </a:r>
            <a:r>
              <a:rPr lang="en-US" sz="1600" b="1" dirty="0" smtClean="0">
                <a:solidFill>
                  <a:schemeClr val="bg1"/>
                </a:solidFill>
              </a:rPr>
              <a:t>9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chemeClr val="bg1"/>
                </a:solidFill>
              </a:rPr>
              <a:t>год                            г. Серов</a:t>
            </a:r>
          </a:p>
        </p:txBody>
      </p:sp>
      <p:sp>
        <p:nvSpPr>
          <p:cNvPr id="5133" name="Заголовок 11"/>
          <p:cNvSpPr>
            <a:spLocks noGrp="1"/>
          </p:cNvSpPr>
          <p:nvPr>
            <p:ph type="ctrTitle" sz="quarter"/>
          </p:nvPr>
        </p:nvSpPr>
        <p:spPr>
          <a:xfrm>
            <a:off x="739775" y="4279900"/>
            <a:ext cx="8420100" cy="125253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Решения 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Думы</a:t>
            </a:r>
            <a:b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Серовского городского округа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от г. № 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204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«О бюджете Серовского городского округа на 20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год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и плановый период 202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годов»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998" y="2654343"/>
            <a:ext cx="9906704" cy="1086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 </a:t>
            </a:r>
          </a:p>
          <a:p>
            <a:pPr algn="ctr">
              <a:defRPr/>
            </a:pPr>
            <a:r>
              <a:rPr lang="ru-RU" sz="4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ГРАЖДАН</a:t>
            </a:r>
          </a:p>
        </p:txBody>
      </p:sp>
    </p:spTree>
  </p:cSld>
  <p:clrMapOvr>
    <a:masterClrMapping/>
  </p:clrMapOvr>
  <p:transition spd="slow" advTm="1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3" descr="300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6075" y="2665413"/>
            <a:ext cx="1939925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Герб Серова Новый 5 зубцов (300 - цветной)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66" y="8277"/>
            <a:ext cx="816088" cy="98479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8435" name="WordArt 5"/>
          <p:cNvSpPr>
            <a:spLocks noChangeArrowheads="1" noChangeShapeType="1" noTextEdit="1"/>
          </p:cNvSpPr>
          <p:nvPr/>
        </p:nvSpPr>
        <p:spPr bwMode="auto">
          <a:xfrm>
            <a:off x="868363" y="223838"/>
            <a:ext cx="8816975" cy="512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Гражданин и его участие в бюджетном процессе</a:t>
            </a:r>
          </a:p>
        </p:txBody>
      </p:sp>
      <p:sp>
        <p:nvSpPr>
          <p:cNvPr id="18436" name="Выноска со стрелкой вниз 15"/>
          <p:cNvSpPr>
            <a:spLocks noChangeArrowheads="1"/>
          </p:cNvSpPr>
          <p:nvPr/>
        </p:nvSpPr>
        <p:spPr bwMode="auto">
          <a:xfrm>
            <a:off x="2122488" y="855663"/>
            <a:ext cx="5113337" cy="8636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F99CC"/>
          </a:solidFill>
          <a:ln w="19050" algn="ctr">
            <a:solidFill>
              <a:srgbClr val="08509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>
                <a:solidFill>
                  <a:srgbClr val="000099"/>
                </a:solidFill>
                <a:latin typeface="Constantia" pitchFamily="18" charset="0"/>
              </a:rPr>
              <a:t>ГРАЖДАНИН,  как налогоплательщик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5471" y="1585615"/>
            <a:ext cx="1846659" cy="1200329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Помогает формировать доходную часть бюджета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59264" y="5369917"/>
            <a:ext cx="2232248" cy="1477328"/>
          </a:xfrm>
          <a:prstGeom prst="rect">
            <a:avLst/>
          </a:prstGeom>
          <a:noFill/>
          <a:scene3d>
            <a:camera prst="obliqueBottomRight"/>
            <a:lightRig rig="threePt" dir="t"/>
          </a:scene3d>
        </p:spPr>
        <p:txBody>
          <a:bodyPr>
            <a:spAutoFit/>
            <a:scene3d>
              <a:camera prst="perspectiveContrastingLeftFacing"/>
              <a:lightRig rig="threePt" dir="t"/>
            </a:scene3d>
            <a:sp3d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Получает социальные гарантии – расходная часть бюджета</a:t>
            </a:r>
          </a:p>
        </p:txBody>
      </p:sp>
      <p:pic>
        <p:nvPicPr>
          <p:cNvPr id="18439" name="Picture 10" descr="sot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04150" y="5473700"/>
            <a:ext cx="21018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2" descr="instruktsiya-pfr-chto-nuzhno-sdelat-za-polgoda-do-pensii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46975" y="3879850"/>
            <a:ext cx="220345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4" descr="children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949825"/>
            <a:ext cx="2890838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6" descr="22012015_16-33-30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57488" y="4948238"/>
            <a:ext cx="3344862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8" descr="2d6a7e9d52763acc0ba7ff1554a58744_48_1280055909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87700" y="2047875"/>
            <a:ext cx="3627438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4" name="Text Box 19"/>
          <p:cNvSpPr txBox="1">
            <a:spLocks noChangeArrowheads="1"/>
          </p:cNvSpPr>
          <p:nvPr/>
        </p:nvSpPr>
        <p:spPr bwMode="auto">
          <a:xfrm>
            <a:off x="4006850" y="2917825"/>
            <a:ext cx="1936750" cy="396875"/>
          </a:xfrm>
          <a:prstGeom prst="rect">
            <a:avLst/>
          </a:prstGeom>
          <a:solidFill>
            <a:srgbClr val="5E3D3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/>
              <a:t>Бюджет  </a:t>
            </a:r>
            <a:r>
              <a:rPr lang="ru-RU" sz="2000" b="1" dirty="0" smtClean="0"/>
              <a:t>20</a:t>
            </a:r>
            <a:r>
              <a:rPr lang="en-US" sz="2000" b="1" dirty="0" smtClean="0"/>
              <a:t>20</a:t>
            </a:r>
            <a:endParaRPr lang="ru-RU" sz="2000" b="1" dirty="0"/>
          </a:p>
        </p:txBody>
      </p:sp>
      <p:pic>
        <p:nvPicPr>
          <p:cNvPr id="18445" name="Picture 21" descr="deklaraciya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96150" y="1476375"/>
            <a:ext cx="1903413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3" descr="Изображение 073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256593">
            <a:off x="83891" y="2992480"/>
            <a:ext cx="2376189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Заголовок 1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" y="-249238"/>
            <a:ext cx="8553450" cy="165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Герб Серова Новый 5 зубцов (300 - цветной)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66" y="8277"/>
            <a:ext cx="816088" cy="98479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2022475" y="1993900"/>
            <a:ext cx="76342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</a:rPr>
              <a:t>Публичные слушания по проекту бюджета Серовского городского округа</a:t>
            </a:r>
          </a:p>
        </p:txBody>
      </p:sp>
      <p:sp>
        <p:nvSpPr>
          <p:cNvPr id="19462" name="Text Box 12"/>
          <p:cNvSpPr txBox="1">
            <a:spLocks noChangeArrowheads="1"/>
          </p:cNvSpPr>
          <p:nvPr/>
        </p:nvSpPr>
        <p:spPr bwMode="auto">
          <a:xfrm>
            <a:off x="2128838" y="4021138"/>
            <a:ext cx="76342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</a:rPr>
              <a:t>Публичные слушания по годовому отчету об исполнении бюджета Серовского городского округа</a:t>
            </a:r>
          </a:p>
        </p:txBody>
      </p:sp>
      <p:sp>
        <p:nvSpPr>
          <p:cNvPr id="19463" name="Text Box 13"/>
          <p:cNvSpPr txBox="1">
            <a:spLocks noChangeArrowheads="1"/>
          </p:cNvSpPr>
          <p:nvPr/>
        </p:nvSpPr>
        <p:spPr bwMode="auto">
          <a:xfrm>
            <a:off x="2271713" y="5499100"/>
            <a:ext cx="49863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</a:rPr>
              <a:t>Обращение граждан</a:t>
            </a:r>
          </a:p>
        </p:txBody>
      </p:sp>
      <p:pic>
        <p:nvPicPr>
          <p:cNvPr id="19464" name="Picture 15" descr="2016-03-01_07-34-28-600x39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6700" y="3897313"/>
            <a:ext cx="1716088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s://i.ytimg.com/vi/MzxqdhIGkLk/hqdefault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4582" y="5185557"/>
            <a:ext cx="1735668" cy="1188256"/>
          </a:xfrm>
          <a:prstGeom prst="rect">
            <a:avLst/>
          </a:prstGeom>
          <a:noFill/>
        </p:spPr>
      </p:pic>
      <p:pic>
        <p:nvPicPr>
          <p:cNvPr id="2" name="Picture 2" descr="http://i4.ytimg.com/vi/0Z2zYPH6WHw/hqdefault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6008" y="1266825"/>
            <a:ext cx="1615016" cy="1211262"/>
          </a:xfrm>
          <a:prstGeom prst="rect">
            <a:avLst/>
          </a:prstGeom>
          <a:noFill/>
        </p:spPr>
      </p:pic>
      <p:pic>
        <p:nvPicPr>
          <p:cNvPr id="13315" name="Picture 3" descr="M:\Документы\Общие\Финансовое управление\Нелюбина Е.Ю\20181106_091134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7071" y="2628900"/>
            <a:ext cx="1642528" cy="923922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 rot="5400000">
            <a:off x="6187282" y="3139281"/>
            <a:ext cx="6858000" cy="57943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 eaLnBrk="1" hangingPunct="1"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Основы составления проекта бюджета </a:t>
            </a: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-1525639" y="3470410"/>
            <a:ext cx="8488414" cy="1015663"/>
          </a:xfrm>
          <a:prstGeom prst="rect">
            <a:avLst/>
          </a:prstGeom>
          <a:solidFill>
            <a:schemeClr val="lt1"/>
          </a:solidFill>
          <a:ln>
            <a:noFill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</a:bodyPr>
          <a:lstStyle/>
          <a:p>
            <a:pPr algn="ctr">
              <a:defRPr/>
            </a:pPr>
            <a:r>
              <a:rPr lang="ru-RU" sz="3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sz="30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бюджета городского округа </a:t>
            </a:r>
          </a:p>
        </p:txBody>
      </p:sp>
      <p:sp>
        <p:nvSpPr>
          <p:cNvPr id="38925" name="AutoShape 13"/>
          <p:cNvSpPr>
            <a:spLocks noChangeArrowheads="1"/>
          </p:cNvSpPr>
          <p:nvPr/>
        </p:nvSpPr>
        <p:spPr bwMode="auto">
          <a:xfrm>
            <a:off x="376740" y="838646"/>
            <a:ext cx="2030106" cy="2076950"/>
          </a:xfrm>
          <a:prstGeom prst="downArrowCallout">
            <a:avLst>
              <a:gd name="adj1" fmla="val 25000"/>
              <a:gd name="adj2" fmla="val 25000"/>
              <a:gd name="adj3" fmla="val 22415"/>
              <a:gd name="adj4" fmla="val 66667"/>
            </a:avLst>
          </a:prstGeom>
          <a:ln>
            <a:noFill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2"/>
                </a:solidFill>
              </a:rPr>
              <a:t>Бюджетное послание Президента Российской Федерации</a:t>
            </a:r>
          </a:p>
        </p:txBody>
      </p:sp>
      <p:sp>
        <p:nvSpPr>
          <p:cNvPr id="38926" name="AutoShape 14"/>
          <p:cNvSpPr>
            <a:spLocks noChangeArrowheads="1"/>
          </p:cNvSpPr>
          <p:nvPr/>
        </p:nvSpPr>
        <p:spPr bwMode="auto">
          <a:xfrm>
            <a:off x="2735445" y="613782"/>
            <a:ext cx="2126872" cy="2194126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>
            <a:noFill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2"/>
                </a:solidFill>
              </a:rPr>
              <a:t>Прогноз социально-экономического развития городского округа</a:t>
            </a:r>
          </a:p>
          <a:p>
            <a:pPr algn="ctr">
              <a:defRPr/>
            </a:pPr>
            <a:endParaRPr lang="ru-RU" sz="1600" b="1" dirty="0">
              <a:solidFill>
                <a:schemeClr val="bg2"/>
              </a:solidFill>
            </a:endParaRPr>
          </a:p>
        </p:txBody>
      </p:sp>
      <p:sp>
        <p:nvSpPr>
          <p:cNvPr id="38927" name="AutoShape 15"/>
          <p:cNvSpPr>
            <a:spLocks noChangeArrowheads="1"/>
          </p:cNvSpPr>
          <p:nvPr/>
        </p:nvSpPr>
        <p:spPr bwMode="auto">
          <a:xfrm>
            <a:off x="7197714" y="442555"/>
            <a:ext cx="1952409" cy="2581060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>
            <a:noFill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2"/>
                </a:solidFill>
              </a:rPr>
              <a:t>Муниципальные программы городского округа</a:t>
            </a:r>
          </a:p>
          <a:p>
            <a:pPr algn="ctr">
              <a:defRPr/>
            </a:pPr>
            <a:endParaRPr lang="ru-RU" sz="1600" b="1" dirty="0">
              <a:solidFill>
                <a:schemeClr val="bg2"/>
              </a:solidFill>
            </a:endParaRPr>
          </a:p>
        </p:txBody>
      </p:sp>
      <p:sp>
        <p:nvSpPr>
          <p:cNvPr id="38928" name="AutoShape 16"/>
          <p:cNvSpPr>
            <a:spLocks noChangeArrowheads="1"/>
          </p:cNvSpPr>
          <p:nvPr/>
        </p:nvSpPr>
        <p:spPr bwMode="auto">
          <a:xfrm>
            <a:off x="5138514" y="423778"/>
            <a:ext cx="1960621" cy="2579904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>
            <a:noFill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2"/>
                </a:solidFill>
              </a:rPr>
              <a:t>Основные направления бюджетной и налоговой политики</a:t>
            </a:r>
          </a:p>
        </p:txBody>
      </p:sp>
      <p:pic>
        <p:nvPicPr>
          <p:cNvPr id="38929" name="Picture 1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0128" y="4939970"/>
            <a:ext cx="2241720" cy="156498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125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38932" name="Picture 2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42157" y="4912180"/>
            <a:ext cx="2256090" cy="168493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125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5372" name="Picture 16" descr="i?id=110933568-35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7589" y="4958621"/>
            <a:ext cx="2280423" cy="1630384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125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4" name="Picture 4" descr="Герб Серова Новый 5 зубцов (300 - цветной)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94" y="8290"/>
            <a:ext cx="882004" cy="98635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sz="quarter"/>
          </p:nvPr>
        </p:nvSpPr>
        <p:spPr>
          <a:xfrm rot="16200000">
            <a:off x="-3059906" y="3059906"/>
            <a:ext cx="6858000" cy="73818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 eaLnBrk="1" hangingPunct="1">
              <a:defRPr/>
            </a:pP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</a:t>
            </a: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показатели социально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экономического </a:t>
            </a: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34586" y="0"/>
          <a:ext cx="9019014" cy="6730357"/>
        </p:xfrm>
        <a:graphic>
          <a:graphicData uri="http://schemas.openxmlformats.org/drawingml/2006/table">
            <a:tbl>
              <a:tblPr/>
              <a:tblGrid>
                <a:gridCol w="4614162"/>
                <a:gridCol w="688258"/>
                <a:gridCol w="806246"/>
                <a:gridCol w="747251"/>
                <a:gridCol w="707923"/>
                <a:gridCol w="707922"/>
                <a:gridCol w="747252"/>
              </a:tblGrid>
              <a:tr h="13208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Показатели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Ед.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измер</a:t>
                      </a: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Факт 2018г.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Оценка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2019г.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1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0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2020г.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2021г.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2022г.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86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</a:t>
                      </a:r>
                      <a:r>
                        <a:rPr lang="ru-RU" sz="11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Оборот крупных и средних организаций обрабатывающих производств, обеспечение электрической энергией, газом и паром</a:t>
                      </a:r>
                      <a:r>
                        <a:rPr lang="ru-RU" sz="11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:</a:t>
                      </a:r>
                      <a:endParaRPr lang="ru-RU" sz="1100" dirty="0">
                        <a:solidFill>
                          <a:schemeClr val="bg2">
                            <a:lumMod val="50000"/>
                          </a:schemeClr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                                      темп роста к предыдущему году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 руб.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70306,6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73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72910,7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9370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75232,9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77533,7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79280,3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1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110,8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73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103,7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9370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103,2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103,1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102,3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8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1.1. Добыча полезных ископаемых</a:t>
                      </a:r>
                      <a:r>
                        <a:rPr lang="ru-RU" sz="11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,</a:t>
                      </a:r>
                      <a:r>
                        <a:rPr lang="en-US" sz="11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темп </a:t>
                      </a: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роста к предыдущему году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 руб.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73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9370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73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9370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8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1.2. Обрабатывающие производства, </a:t>
                      </a:r>
                      <a:r>
                        <a:rPr lang="ru-RU" sz="11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темп </a:t>
                      </a: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роста к предыдущему году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 руб.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48632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73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50346,5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9370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52569,2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54745,2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56350,8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114,3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73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103,5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9370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104,4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104,1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103,1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8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1.3. Обеспечение электрической энергией, газом и паром</a:t>
                      </a:r>
                      <a:r>
                        <a:rPr lang="ru-RU" sz="11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, </a:t>
                      </a: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темп роста к предыдущему году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 руб.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9218,8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73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10047,1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9370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10061,9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10102,1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10162,7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108,5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73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109,0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9370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100,1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100,4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100,6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8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1.4. Строительство</a:t>
                      </a:r>
                      <a:r>
                        <a:rPr lang="ru-RU" sz="11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, </a:t>
                      </a: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темп роста к предыдущему году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 руб.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776,9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73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780,0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9370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790,0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800,0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810,0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83,9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73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100,4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9370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101,3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101,3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101,3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8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1.5. Оптовая и розничная торговля</a:t>
                      </a:r>
                      <a:r>
                        <a:rPr lang="ru-RU" sz="11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, </a:t>
                      </a: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темп роста к предыдущему году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 руб.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10711,8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73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10750,0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9370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10800,0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10850,0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10900,0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104,2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73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100,4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9370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100,5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100,5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100,5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8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1.6. Транспортировка и хранение</a:t>
                      </a:r>
                      <a:r>
                        <a:rPr lang="ru-RU" sz="11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, </a:t>
                      </a: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темп роста к предыдущему году      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 руб.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288,4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73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290,0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9370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295,0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300,0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305,0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101,3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73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100,6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9370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101,0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101,1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101,1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8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1.7. Деятельность в области информации и связи</a:t>
                      </a:r>
                      <a:r>
                        <a:rPr lang="ru-RU" sz="11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, </a:t>
                      </a: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темп роста к предыдущему году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 руб.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138,6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73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140,0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9370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142,0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144,0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146,0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104,0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73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101,1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9370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101,4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101,4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000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101,4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2. Численность занятых в экономике округа, всего 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тыс. чел.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35,979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35,979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35,979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35,979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35,979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том числе: численность персонала в обрабатывающих производствах 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тыс. чел.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7,45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7,36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7,36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7,36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7,36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8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3. Фонд оплаты труда в целом по округу: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                               % к прошлому периоду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 руб.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11311,2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12033,2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12815,4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13661,2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14576,5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106,1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106,4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106,5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106,6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106,7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8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в том числе:  в обрабатывающих производствах,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                               % к прошлому периоду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 руб.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3235,1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3359,4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3544,2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3749,7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3974,7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91,1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103,8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105,5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105,8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106,0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8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4. Объем инвестиций за счет всех источников финансирования в действующих ценах каждого года,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                                % к прошлому  году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млн руб.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4646,4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2911,2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1594,4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2160,8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3405,3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154,0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62,7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54,8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135,5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157,6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5. Число  субъектов  малого  и  среднего предпринимательства  в  расчете </a:t>
                      </a:r>
                      <a:b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</a:b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 10 тыс. человек населения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Единиц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189,1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189,1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189,15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189,20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189,25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6. 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 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2">
                            <a:lumMod val="50000"/>
                          </a:schemeClr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2">
                            <a:lumMod val="50000"/>
                          </a:schemeClr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15,75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2">
                            <a:lumMod val="50000"/>
                          </a:schemeClr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15,75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15,80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15,85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15,90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7. Прибыль всего 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</a:t>
                      </a: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руб.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5556,2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4900,0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5215,0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5493,0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5731,0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8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8.</a:t>
                      </a:r>
                      <a:r>
                        <a:rPr lang="ru-RU" sz="11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Оборот розничной торговли,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                                % к прошлому  году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</a:t>
                      </a: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руб.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12949,1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13441,2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13952,0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14496,1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15061,5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103,0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103,8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103,8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103,9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103,9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8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9. Оборот общественного питания,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                                % к прошлому  году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 руб.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520,9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531,3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541,9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552,8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563,8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107,0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102,0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102,0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102,0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102,0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 rot="16200000">
            <a:off x="-3138948" y="3138948"/>
            <a:ext cx="6858000" cy="580103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</a:t>
            </a: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показатели социально </a:t>
            </a: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 экономического </a:t>
            </a: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развития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9284" y="0"/>
          <a:ext cx="9326716" cy="335280"/>
        </p:xfrm>
        <a:graphic>
          <a:graphicData uri="http://schemas.openxmlformats.org/drawingml/2006/table">
            <a:tbl>
              <a:tblPr/>
              <a:tblGrid>
                <a:gridCol w="4771584"/>
                <a:gridCol w="711739"/>
                <a:gridCol w="833753"/>
                <a:gridCol w="772745"/>
                <a:gridCol w="732075"/>
                <a:gridCol w="732074"/>
                <a:gridCol w="772746"/>
              </a:tblGrid>
              <a:tr h="13208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Показатели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Ед.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измер</a:t>
                      </a: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Факт 2018г.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-9715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Оценка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2019г.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1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0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2020г.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2021г.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2022г.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9284" y="323098"/>
          <a:ext cx="9326716" cy="2987133"/>
        </p:xfrm>
        <a:graphic>
          <a:graphicData uri="http://schemas.openxmlformats.org/drawingml/2006/table">
            <a:tbl>
              <a:tblPr/>
              <a:tblGrid>
                <a:gridCol w="4771584"/>
                <a:gridCol w="711739"/>
                <a:gridCol w="833753"/>
                <a:gridCol w="772745"/>
                <a:gridCol w="732075"/>
                <a:gridCol w="732074"/>
                <a:gridCol w="772746"/>
              </a:tblGrid>
              <a:tr h="264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10. Численность постоянного населения  (на начало года)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человек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105691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104790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104700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104700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104700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8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11. Ввод в эксплуатацию жилья,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                                % к прошлому  году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тыс.кв.м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18,773</a:t>
                      </a:r>
                    </a:p>
                  </a:txBody>
                  <a:tcPr marL="30090" marR="3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20,8 </a:t>
                      </a:r>
                    </a:p>
                  </a:txBody>
                  <a:tcPr marL="30090" marR="3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23,15</a:t>
                      </a:r>
                    </a:p>
                  </a:txBody>
                  <a:tcPr marL="30090" marR="3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23,2</a:t>
                      </a:r>
                    </a:p>
                  </a:txBody>
                  <a:tcPr marL="30090" marR="3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23,5</a:t>
                      </a:r>
                    </a:p>
                  </a:txBody>
                  <a:tcPr marL="30090" marR="300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80,3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110,8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111,3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100,2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101,3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8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12. Среднемесячная заработная плата одного работника,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                               % к прошлому  году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руб.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33995,3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36205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38485,9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41180,0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44062,6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106,7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106,5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106,3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107,0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107,0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11. Инфляция (сводный индекс потребительских цен)  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bg2">
                            <a:lumMod val="50000"/>
                          </a:schemeClr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bg2">
                            <a:lumMod val="50000"/>
                          </a:schemeClr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103,86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bg2">
                            <a:lumMod val="50000"/>
                          </a:schemeClr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105,0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bg2">
                            <a:lumMod val="50000"/>
                          </a:schemeClr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103,7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bg2">
                            <a:lumMod val="50000"/>
                          </a:schemeClr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104,0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2">
                            <a:lumMod val="50000"/>
                          </a:schemeClr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104,0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3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12. Численность безработных, зарегистрированных в органах службы занятости на начало отчетного периода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чел.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698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708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770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780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780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431">
                <a:tc>
                  <a:txBody>
                    <a:bodyPr/>
                    <a:lstStyle/>
                    <a:p>
                      <a:pPr indent="-68580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13. Уровень официально зарегистрированной безработицы                                                      (в % к экономически активному населению)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2">
                            <a:lumMod val="50000"/>
                          </a:schemeClr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bg2">
                            <a:lumMod val="50000"/>
                          </a:schemeClr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1,2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2">
                            <a:lumMod val="50000"/>
                          </a:schemeClr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1,23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2">
                            <a:lumMod val="50000"/>
                          </a:schemeClr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1,43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2">
                            <a:lumMod val="50000"/>
                          </a:schemeClr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1,45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2">
                            <a:lumMod val="50000"/>
                          </a:schemeClr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1,45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345">
                <a:tc>
                  <a:txBody>
                    <a:bodyPr/>
                    <a:lstStyle/>
                    <a:p>
                      <a:pPr indent="-68580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14. Собственные доходы бюджета Серовского городского округа</a:t>
                      </a:r>
                    </a:p>
                    <a:p>
                      <a:pPr indent="-68580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(налоговые и неналоговые)                                                                   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bg2">
                            <a:lumMod val="50000"/>
                          </a:schemeClr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 руб.</a:t>
                      </a:r>
                    </a:p>
                  </a:txBody>
                  <a:tcPr marL="30090" marR="30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bg2">
                            <a:lumMod val="50000"/>
                          </a:schemeClr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1 071,4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bg2">
                            <a:lumMod val="50000"/>
                          </a:schemeClr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1190,5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bg2">
                            <a:lumMod val="50000"/>
                          </a:schemeClr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1257,1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bg2">
                            <a:lumMod val="50000"/>
                          </a:schemeClr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1231,8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2">
                            <a:lumMod val="50000"/>
                          </a:schemeClr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1270,7</a:t>
                      </a:r>
                    </a:p>
                  </a:txBody>
                  <a:tcPr marL="30090" marR="300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3"/>
          <p:cNvSpPr>
            <a:spLocks noGrp="1" noChangeArrowheads="1"/>
          </p:cNvSpPr>
          <p:nvPr>
            <p:ph type="subTitle" sz="quarter" idx="1"/>
          </p:nvPr>
        </p:nvSpPr>
        <p:spPr>
          <a:xfrm rot="5400000">
            <a:off x="6079331" y="3031332"/>
            <a:ext cx="6858000" cy="79533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 eaLnBrk="1" hangingPunct="1">
              <a:defRPr/>
            </a:pPr>
            <a:r>
              <a:rPr lang="ru-RU" sz="1800" b="1" dirty="0" smtClean="0">
                <a:solidFill>
                  <a:srgbClr val="FFFFFF"/>
                </a:solidFill>
                <a:latin typeface="Times New Roman" pitchFamily="18" charset="0"/>
              </a:rPr>
              <a:t>Основные характеристики  бюджета Серовского городского округа</a:t>
            </a:r>
            <a:r>
              <a:rPr lang="ru-RU" sz="1800" b="1" dirty="0" smtClean="0">
                <a:solidFill>
                  <a:srgbClr val="FFFFFF"/>
                </a:solidFill>
                <a:latin typeface="Tahoma" pitchFamily="34" charset="0"/>
              </a:rPr>
              <a:t>  </a:t>
            </a:r>
            <a:r>
              <a:rPr lang="ru-RU" sz="1800" b="1" dirty="0" smtClean="0">
                <a:solidFill>
                  <a:srgbClr val="FFFFFF"/>
                </a:solidFill>
                <a:latin typeface="Times New Roman" pitchFamily="18" charset="0"/>
              </a:rPr>
              <a:t>на 20</a:t>
            </a:r>
            <a:r>
              <a:rPr lang="en-US" sz="1800" b="1" dirty="0" smtClean="0">
                <a:solidFill>
                  <a:srgbClr val="FFFFFF"/>
                </a:solidFill>
                <a:latin typeface="Times New Roman" pitchFamily="18" charset="0"/>
              </a:rPr>
              <a:t>20</a:t>
            </a:r>
            <a:r>
              <a:rPr lang="ru-RU" sz="1800" b="1" dirty="0" smtClean="0">
                <a:solidFill>
                  <a:srgbClr val="FFFFFF"/>
                </a:solidFill>
                <a:latin typeface="Times New Roman" pitchFamily="18" charset="0"/>
              </a:rPr>
              <a:t> год и плановый период 202</a:t>
            </a:r>
            <a:r>
              <a:rPr lang="en-US" sz="1800" b="1" dirty="0" smtClean="0">
                <a:solidFill>
                  <a:srgbClr val="FFFFFF"/>
                </a:solidFill>
                <a:latin typeface="Times New Roman" pitchFamily="18" charset="0"/>
              </a:rPr>
              <a:t>1</a:t>
            </a:r>
            <a:r>
              <a:rPr lang="ru-RU" sz="1800" b="1" dirty="0" smtClean="0">
                <a:solidFill>
                  <a:srgbClr val="FFFFFF"/>
                </a:solidFill>
                <a:latin typeface="Times New Roman" pitchFamily="18" charset="0"/>
              </a:rPr>
              <a:t> и 202</a:t>
            </a:r>
            <a:r>
              <a:rPr lang="en-US" sz="1800" b="1" dirty="0" smtClean="0">
                <a:solidFill>
                  <a:srgbClr val="FFFFFF"/>
                </a:solidFill>
                <a:latin typeface="Times New Roman" pitchFamily="18" charset="0"/>
              </a:rPr>
              <a:t>2</a:t>
            </a:r>
            <a:r>
              <a:rPr lang="ru-RU" sz="1800" b="1" dirty="0" smtClean="0">
                <a:solidFill>
                  <a:srgbClr val="FFFFFF"/>
                </a:solidFill>
                <a:latin typeface="Times New Roman" pitchFamily="18" charset="0"/>
              </a:rPr>
              <a:t> годов            </a:t>
            </a:r>
          </a:p>
        </p:txBody>
      </p:sp>
      <p:graphicFrame>
        <p:nvGraphicFramePr>
          <p:cNvPr id="1026" name="Object 30"/>
          <p:cNvGraphicFramePr>
            <a:graphicFrameLocks noChangeAspect="1"/>
          </p:cNvGraphicFramePr>
          <p:nvPr/>
        </p:nvGraphicFramePr>
        <p:xfrm>
          <a:off x="2090738" y="933450"/>
          <a:ext cx="366712" cy="246063"/>
        </p:xfrm>
        <a:graphic>
          <a:graphicData uri="http://schemas.openxmlformats.org/presentationml/2006/ole">
            <p:oleObj spid="_x0000_s1027" name="Диаграмма" r:id="rId3" imgW="6600943" imgH="4400468" progId="MSGraph.Chart.8">
              <p:embed followColorScheme="full"/>
            </p:oleObj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-1" y="0"/>
          <a:ext cx="9094840" cy="6857996"/>
        </p:xfrm>
        <a:graphic>
          <a:graphicData uri="http://schemas.openxmlformats.org/drawingml/2006/table">
            <a:tbl>
              <a:tblPr/>
              <a:tblGrid>
                <a:gridCol w="3854246"/>
                <a:gridCol w="1828800"/>
                <a:gridCol w="1779639"/>
                <a:gridCol w="1632155"/>
              </a:tblGrid>
              <a:tr h="1219492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</a:t>
                      </a:r>
                      <a:r>
                        <a:rPr lang="ru-RU" sz="1400" b="1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показателя</a:t>
                      </a:r>
                      <a:r>
                        <a:rPr lang="ru-RU" sz="1400" b="0" i="0" u="none" strike="noStrike" dirty="0">
                          <a:solidFill>
                            <a:srgbClr val="00008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763" marR="6763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Всего бюджет Серовского городского округа на 2020 год, тыс.руб.</a:t>
                      </a:r>
                      <a:r>
                        <a:rPr lang="ru-RU" sz="1400" b="0" i="0" u="none" strike="noStrike" dirty="0">
                          <a:solidFill>
                            <a:srgbClr val="00008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763" marR="6763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Всего бюджет Серовского городского округа на 2021 год, тыс.руб.</a:t>
                      </a:r>
                      <a:r>
                        <a:rPr lang="ru-RU" sz="1400" b="0" i="0" u="none" strike="noStrike" dirty="0">
                          <a:solidFill>
                            <a:srgbClr val="00008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763" marR="6763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Всего бюджет Серовского городского округа на 2022 год, тыс.руб.</a:t>
                      </a:r>
                      <a:r>
                        <a:rPr lang="ru-RU" sz="1400" b="0" i="0" u="none" strike="noStrike" dirty="0">
                          <a:solidFill>
                            <a:srgbClr val="00008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763" marR="6763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25004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ДОХОДЫ</a:t>
                      </a:r>
                      <a:r>
                        <a:rPr lang="ru-RU" sz="1400" b="0" i="0" u="none" strike="noStrike" dirty="0">
                          <a:solidFill>
                            <a:srgbClr val="00008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763" marR="6763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3 224 163,9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3 006 529,6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3 091 278,6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</a:tr>
              <a:tr h="25004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том числе: </a:t>
                      </a:r>
                    </a:p>
                  </a:txBody>
                  <a:tcPr marL="6763" marR="6763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 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 </a:t>
                      </a:r>
                    </a:p>
                  </a:txBody>
                  <a:tcPr marL="6763" marR="6763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 </a:t>
                      </a:r>
                    </a:p>
                  </a:txBody>
                  <a:tcPr marL="6763" marR="6763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</a:tr>
              <a:tr h="25004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Налоговые и неналоговые доходы </a:t>
                      </a:r>
                    </a:p>
                  </a:txBody>
                  <a:tcPr marL="6763" marR="6763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1 257 130,5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1 231 806,6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1 270 718,9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</a:tr>
              <a:tr h="33033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Безвозмездные поступления от других бюджетов </a:t>
                      </a:r>
                    </a:p>
                  </a:txBody>
                  <a:tcPr marL="6763" marR="6763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1 967 033,4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1 774 723,0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1 820 559,7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</a:tr>
              <a:tr h="25004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том числе: </a:t>
                      </a:r>
                    </a:p>
                  </a:txBody>
                  <a:tcPr marL="6763" marR="6763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 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 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 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</a:tr>
              <a:tr h="49240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Дотации бюджетам городских округов на выравнивание бюджетной обеспеченности </a:t>
                      </a:r>
                    </a:p>
                  </a:txBody>
                  <a:tcPr marL="6763" marR="6763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526 759,0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211 289,0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170 540,0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</a:tr>
              <a:tr h="25004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РАСХОДЫ</a:t>
                      </a:r>
                      <a:r>
                        <a:rPr lang="ru-RU" sz="1400" b="0" i="0" u="none" strike="noStrike" dirty="0">
                          <a:solidFill>
                            <a:srgbClr val="00008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763" marR="6763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3 287 971,0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3 029 986,7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3 076 233,6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</a:tr>
              <a:tr h="25004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том числе: </a:t>
                      </a:r>
                    </a:p>
                  </a:txBody>
                  <a:tcPr marL="6763" marR="6763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 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 </a:t>
                      </a:r>
                    </a:p>
                  </a:txBody>
                  <a:tcPr marL="6763" marR="6763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 </a:t>
                      </a:r>
                    </a:p>
                  </a:txBody>
                  <a:tcPr marL="6763" marR="6763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</a:tr>
              <a:tr h="25004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Общегосударственные расходы </a:t>
                      </a:r>
                    </a:p>
                  </a:txBody>
                  <a:tcPr marL="6763" marR="6763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214 675,6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202 733,0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189 308,7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</a:tr>
              <a:tr h="49240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Национальная безопасность и правоохранительная деятельность </a:t>
                      </a:r>
                    </a:p>
                  </a:txBody>
                  <a:tcPr marL="6763" marR="6763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46 278,2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50 403,3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44 973,1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</a:tr>
              <a:tr h="25004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Национальная экономика </a:t>
                      </a:r>
                    </a:p>
                  </a:txBody>
                  <a:tcPr marL="6763" marR="6763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207 540,6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181 948,0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156 897,9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</a:tr>
              <a:tr h="33033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Жилищно-коммунальное хозяйство </a:t>
                      </a:r>
                    </a:p>
                  </a:txBody>
                  <a:tcPr marL="6763" marR="6763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350 914,9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457 017,8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122 951,2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</a:tr>
              <a:tr h="25004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Охрана окружающей среды </a:t>
                      </a:r>
                    </a:p>
                  </a:txBody>
                  <a:tcPr marL="6763" marR="6763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7 702,9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5 846,2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6 080,7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</a:tr>
              <a:tr h="25004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Образование </a:t>
                      </a:r>
                    </a:p>
                  </a:txBody>
                  <a:tcPr marL="6763" marR="6763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1 914 946,8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1 613 646,6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2 022 617,1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</a:tr>
              <a:tr h="25004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Культура, кинематография </a:t>
                      </a:r>
                    </a:p>
                  </a:txBody>
                  <a:tcPr marL="6763" marR="6763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203 428,3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192 924,6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195 995,3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</a:tr>
              <a:tr h="25004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Социальная политика </a:t>
                      </a:r>
                    </a:p>
                  </a:txBody>
                  <a:tcPr marL="6763" marR="6763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261 049,3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250 685,7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251 403,8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</a:tr>
              <a:tr h="25004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Физическая культура и спорт </a:t>
                      </a:r>
                    </a:p>
                  </a:txBody>
                  <a:tcPr marL="6763" marR="6763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67 354,5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60 803,1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71 995,3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</a:tr>
              <a:tr h="25004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Средства массовой информации </a:t>
                      </a:r>
                    </a:p>
                  </a:txBody>
                  <a:tcPr marL="6763" marR="6763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4 418,1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4 039,7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4 071,8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</a:tr>
              <a:tr h="49240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Обслуживание государственного и муниципального долга </a:t>
                      </a:r>
                    </a:p>
                  </a:txBody>
                  <a:tcPr marL="6763" marR="6763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9 661,8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9 938,7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9 938,7</a:t>
                      </a:r>
                    </a:p>
                  </a:txBody>
                  <a:tcPr marL="6763" marR="60866" marT="67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 sz="quarter"/>
          </p:nvPr>
        </p:nvSpPr>
        <p:spPr>
          <a:xfrm rot="16200000">
            <a:off x="-3143250" y="3143250"/>
            <a:ext cx="6858000" cy="5715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 eaLnBrk="1" hangingPunct="1"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Серовского городского округа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68594" y="117987"/>
          <a:ext cx="9237406" cy="6519738"/>
        </p:xfrm>
        <a:graphic>
          <a:graphicData uri="http://schemas.openxmlformats.org/drawingml/2006/table">
            <a:tbl>
              <a:tblPr/>
              <a:tblGrid>
                <a:gridCol w="2574141"/>
                <a:gridCol w="1555207"/>
                <a:gridCol w="1541803"/>
                <a:gridCol w="1622244"/>
                <a:gridCol w="1944011"/>
              </a:tblGrid>
              <a:tr h="471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2019 год, уточненный бюджет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2020 год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 год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год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1609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Доходы - всего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3 292 765,8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3 224 163,9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3 006 529,6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3 091 278,7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</a:tr>
              <a:tr h="3161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Налоговые и неналоговые доходы: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1 189 638,8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1 257 130,5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1 231 806,6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1 270 719,0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- налоговые доходы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1 031 379,4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1 160 926,6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1 135 438,5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1 173 809,4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09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- неналоговые доходы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158 259,4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96 203,9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96 368,1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96 909,6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1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- безвозмездные поступления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2 103 127,0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1 967 033,4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1 774 723,0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1 820 559,7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Расходы - всего,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3 465 246,7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3 287 970,9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3 029 986,8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3 076 232,9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</a:tr>
              <a:tr h="2442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Расходы за счет собственных доходов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1 749 937,4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1 847 696,5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1 559 715,8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1 517 460,2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160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Расходы за счет целевых безвозмездных поступлений (субсидии, субвенции, межбюджетные трансферты)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1 715 309,3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1 440 274,4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1 470 271,0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1 558 772,7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9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Дефицит (-), профицит(+)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-172 480,9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-63 807,0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-62 450,1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-60 827,3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CFFFF"/>
                    </a:solidFill>
                  </a:tcPr>
                </a:tc>
              </a:tr>
              <a:tr h="5016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Источники финансирования дефицита бюджета - всего,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172 480,9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    63 806,90   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      62 450,10   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            60 827,30   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</a:tr>
              <a:tr h="3932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- кредиты - всего,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67 052,2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63 807,0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62 450,2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60 827,4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4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т.ч. - получение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423 928,3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330 583,1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273 226,3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271 448,3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99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      - погашение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356 876,1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266 776,1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210 776,1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210 620,9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964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- изменение остатков средств бюджета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105 428,7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76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иные источники финансирования дефицита бюджета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25,5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964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Отношение дефицита бюджета к доходам, %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25,52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9,99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9,83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9,37</a:t>
                      </a:r>
                    </a:p>
                  </a:txBody>
                  <a:tcPr marL="3690" marR="3690" marT="36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C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 sz="quarter" idx="4294967295"/>
          </p:nvPr>
        </p:nvSpPr>
        <p:spPr>
          <a:xfrm>
            <a:off x="0" y="0"/>
            <a:ext cx="9906000" cy="53498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24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Доходы бюджета Серовского городского округа</a:t>
            </a: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0" y="563563"/>
            <a:ext cx="96329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1600" b="1">
                <a:solidFill>
                  <a:srgbClr val="000000"/>
                </a:solidFill>
                <a:cs typeface="Times New Roman" pitchFamily="18" charset="0"/>
              </a:rPr>
              <a:t>Доходы бюджета городского округа образуются за счет налоговых и неналоговых доходов, а также за счет безвозмездных поступлений.</a:t>
            </a:r>
          </a:p>
        </p:txBody>
      </p:sp>
      <p:sp>
        <p:nvSpPr>
          <p:cNvPr id="42001" name="AutoShape 17"/>
          <p:cNvSpPr>
            <a:spLocks noChangeArrowheads="1"/>
          </p:cNvSpPr>
          <p:nvPr/>
        </p:nvSpPr>
        <p:spPr bwMode="auto">
          <a:xfrm>
            <a:off x="732320" y="1147210"/>
            <a:ext cx="9914719" cy="1025164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  <a:extLst/>
        </p:spPr>
        <p:txBody>
          <a:bodyPr wrap="none" anchor="ctr"/>
          <a:lstStyle/>
          <a:p>
            <a:pPr algn="ctr">
              <a:defRPr/>
            </a:pPr>
            <a:endParaRPr 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  </a:t>
            </a: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Доходы – денежные средства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поступающие в бюджет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                          </a:t>
            </a:r>
            <a:endParaRPr lang="ru-RU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unga" panose="020B0502040204020203" pitchFamily="34" charset="0"/>
              <a:cs typeface="+mn-cs"/>
            </a:endParaRPr>
          </a:p>
        </p:txBody>
      </p:sp>
      <p:pic>
        <p:nvPicPr>
          <p:cNvPr id="26628" name="Picture 8" descr="Снимок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49488"/>
            <a:ext cx="99060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 sz="quarter"/>
          </p:nvPr>
        </p:nvSpPr>
        <p:spPr>
          <a:xfrm rot="16200000">
            <a:off x="-3040062" y="3040062"/>
            <a:ext cx="6858000" cy="77787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 eaLnBrk="1" hangingPunct="1">
              <a:defRPr/>
            </a:pPr>
            <a:r>
              <a:rPr lang="ru-RU" sz="2000" b="1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Сравнительный анализ налоговых доходов, неналоговых доходов и безвозмездных поступлений в бюджет Серовского городского округа</a:t>
            </a: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197536" y="6087"/>
            <a:ext cx="704712" cy="66304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914399" y="147484"/>
          <a:ext cx="8790039" cy="6420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06" y="5581"/>
            <a:ext cx="599645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5362" name="Rectangle 2"/>
          <p:cNvSpPr>
            <a:spLocks noGrp="1" noChangeArrowheads="1"/>
          </p:cNvSpPr>
          <p:nvPr>
            <p:ph type="ctrTitle" sz="quarter" idx="4294967295"/>
          </p:nvPr>
        </p:nvSpPr>
        <p:spPr>
          <a:xfrm rot="5400000">
            <a:off x="6079332" y="3031331"/>
            <a:ext cx="6858000" cy="79533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 eaLnBrk="1" hangingPunct="1"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Налоговые доходы в 2020 году 1 160 927 тыс.руб</a:t>
            </a:r>
            <a:r>
              <a:rPr lang="ru-RU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0"/>
          <a:ext cx="9085006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WordArt 5"/>
          <p:cNvSpPr>
            <a:spLocks noChangeArrowheads="1" noChangeShapeType="1" noTextEdit="1"/>
          </p:cNvSpPr>
          <p:nvPr/>
        </p:nvSpPr>
        <p:spPr bwMode="auto">
          <a:xfrm>
            <a:off x="1477963" y="312738"/>
            <a:ext cx="7442200" cy="4810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2000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Основные понятия</a:t>
            </a:r>
          </a:p>
        </p:txBody>
      </p:sp>
      <p:pic>
        <p:nvPicPr>
          <p:cNvPr id="7170" name="Picture 5" descr="1414750064_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69275" y="5834063"/>
            <a:ext cx="173672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142875" y="903288"/>
            <a:ext cx="9582150" cy="889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u="sng" dirty="0">
                <a:solidFill>
                  <a:srgbClr val="000099"/>
                </a:solidFill>
              </a:rPr>
              <a:t>Бюджет для граждан </a:t>
            </a:r>
            <a:r>
              <a:rPr lang="ru-RU" sz="1600" dirty="0">
                <a:solidFill>
                  <a:srgbClr val="000099"/>
                </a:solidFill>
              </a:rPr>
              <a:t>– документ, содержащий основные положения решения о бюджете в доступной для широкого круга  заинтересованных пользователей форме, разработанной  в целях ознакомления граждан  с основными целями, задачами бюджетной политики, планируемыми и достигнутыми результатами использования бюджетных средств.</a:t>
            </a:r>
          </a:p>
          <a:p>
            <a:endParaRPr lang="ru-RU" sz="1600" b="1" u="sng" dirty="0">
              <a:solidFill>
                <a:srgbClr val="000099"/>
              </a:solidFill>
            </a:endParaRPr>
          </a:p>
          <a:p>
            <a:r>
              <a:rPr lang="ru-RU" sz="1600" b="1" u="sng" dirty="0">
                <a:solidFill>
                  <a:srgbClr val="000099"/>
                </a:solidFill>
              </a:rPr>
              <a:t>Бюджет  –</a:t>
            </a:r>
            <a:r>
              <a:rPr lang="ru-RU" sz="1600" b="1" dirty="0">
                <a:solidFill>
                  <a:srgbClr val="000099"/>
                </a:solidFill>
              </a:rPr>
              <a:t>  </a:t>
            </a:r>
            <a:r>
              <a:rPr lang="ru-RU" sz="1600" dirty="0">
                <a:solidFill>
                  <a:srgbClr val="000099"/>
                </a:solidFill>
              </a:rPr>
              <a:t>форма  образования  и  расходования  денежных  средств,  предназначенных для  финансового  обеспечения  задач  и  функций  государства  и  местного самоуправления.</a:t>
            </a:r>
          </a:p>
          <a:p>
            <a:endParaRPr lang="ru-RU" sz="1600" dirty="0">
              <a:solidFill>
                <a:srgbClr val="000099"/>
              </a:solidFill>
            </a:endParaRPr>
          </a:p>
          <a:p>
            <a:r>
              <a:rPr lang="ru-RU" sz="1600" b="1" u="sng" dirty="0">
                <a:solidFill>
                  <a:srgbClr val="000099"/>
                </a:solidFill>
              </a:rPr>
              <a:t>Доходы  бюджета  –</a:t>
            </a:r>
            <a:r>
              <a:rPr lang="ru-RU" sz="1600" dirty="0">
                <a:solidFill>
                  <a:srgbClr val="000099"/>
                </a:solidFill>
              </a:rPr>
              <a:t>  поступающие  в  бюджет  денежные  средства,  за  исключением источников финансирования дефицита бюджета.</a:t>
            </a:r>
          </a:p>
          <a:p>
            <a:endParaRPr lang="ru-RU" sz="1600" dirty="0">
              <a:solidFill>
                <a:srgbClr val="000099"/>
              </a:solidFill>
            </a:endParaRPr>
          </a:p>
          <a:p>
            <a:r>
              <a:rPr lang="ru-RU" sz="1600" b="1" u="sng" dirty="0">
                <a:solidFill>
                  <a:srgbClr val="000099"/>
                </a:solidFill>
              </a:rPr>
              <a:t>Расходы  бюджета  –</a:t>
            </a:r>
            <a:r>
              <a:rPr lang="ru-RU" sz="1600" dirty="0">
                <a:solidFill>
                  <a:srgbClr val="000099"/>
                </a:solidFill>
              </a:rPr>
              <a:t>  выплачиваемые  из  бюджета  денежные  средства,  за исключением источников финансирования дефицита бюджета.</a:t>
            </a:r>
          </a:p>
          <a:p>
            <a:endParaRPr lang="ru-RU" sz="1600" dirty="0">
              <a:solidFill>
                <a:srgbClr val="000099"/>
              </a:solidFill>
            </a:endParaRPr>
          </a:p>
          <a:p>
            <a:r>
              <a:rPr lang="ru-RU" sz="1600" b="1" u="sng" dirty="0">
                <a:solidFill>
                  <a:srgbClr val="000099"/>
                </a:solidFill>
              </a:rPr>
              <a:t>Дефицит бюджета –</a:t>
            </a:r>
            <a:r>
              <a:rPr lang="ru-RU" sz="1600" dirty="0">
                <a:solidFill>
                  <a:srgbClr val="000099"/>
                </a:solidFill>
              </a:rPr>
              <a:t> превышение расходов  бюджета над его доходами</a:t>
            </a:r>
          </a:p>
          <a:p>
            <a:endParaRPr lang="ru-RU" sz="1600" dirty="0">
              <a:solidFill>
                <a:srgbClr val="000099"/>
              </a:solidFill>
            </a:endParaRPr>
          </a:p>
          <a:p>
            <a:r>
              <a:rPr lang="ru-RU" sz="1600" b="1" u="sng" dirty="0" err="1">
                <a:solidFill>
                  <a:srgbClr val="000099"/>
                </a:solidFill>
              </a:rPr>
              <a:t>Профицит</a:t>
            </a:r>
            <a:r>
              <a:rPr lang="ru-RU" sz="1600" b="1" u="sng">
                <a:solidFill>
                  <a:srgbClr val="000099"/>
                </a:solidFill>
              </a:rPr>
              <a:t> бюджета –</a:t>
            </a:r>
            <a:r>
              <a:rPr lang="ru-RU" sz="1600">
                <a:solidFill>
                  <a:srgbClr val="000099"/>
                </a:solidFill>
              </a:rPr>
              <a:t> превышение доходов бюджета над его расходами</a:t>
            </a:r>
          </a:p>
          <a:p>
            <a:endParaRPr lang="ru-RU" sz="1600">
              <a:solidFill>
                <a:srgbClr val="000099"/>
              </a:solidFill>
            </a:endParaRPr>
          </a:p>
          <a:p>
            <a:pPr algn="just"/>
            <a:r>
              <a:rPr lang="ru-RU" sz="1600" b="1" u="sng">
                <a:solidFill>
                  <a:srgbClr val="000099"/>
                </a:solidFill>
              </a:rPr>
              <a:t>Бюджетный процесс</a:t>
            </a:r>
            <a:r>
              <a:rPr lang="ru-RU" sz="1600" b="1">
                <a:solidFill>
                  <a:srgbClr val="000099"/>
                </a:solidFill>
              </a:rPr>
              <a:t> </a:t>
            </a:r>
            <a:r>
              <a:rPr lang="ru-RU" sz="1600">
                <a:solidFill>
                  <a:srgbClr val="000099"/>
                </a:solidFill>
              </a:rPr>
              <a:t>–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</a:t>
            </a:r>
          </a:p>
          <a:p>
            <a:pPr algn="just"/>
            <a:r>
              <a:rPr lang="ru-RU" sz="1600">
                <a:solidFill>
                  <a:srgbClr val="000099"/>
                </a:solidFill>
              </a:rPr>
              <a:t> за их исполнением, осуществлению бюджетного учета, составлению, </a:t>
            </a:r>
          </a:p>
          <a:p>
            <a:pPr algn="just"/>
            <a:r>
              <a:rPr lang="ru-RU" sz="1600">
                <a:solidFill>
                  <a:srgbClr val="000099"/>
                </a:solidFill>
              </a:rPr>
              <a:t>внешней проверке, рассмотрению и утверждению бюджетной отчетности</a:t>
            </a:r>
          </a:p>
          <a:p>
            <a:endParaRPr lang="ru-RU" sz="1600">
              <a:solidFill>
                <a:srgbClr val="000099"/>
              </a:solidFill>
            </a:endParaRPr>
          </a:p>
          <a:p>
            <a:endParaRPr lang="ru-RU" sz="1600">
              <a:solidFill>
                <a:srgbClr val="000099"/>
              </a:solidFill>
            </a:endParaRPr>
          </a:p>
          <a:p>
            <a:endParaRPr lang="ru-RU" sz="1600">
              <a:solidFill>
                <a:srgbClr val="000099"/>
              </a:solidFill>
            </a:endParaRPr>
          </a:p>
          <a:p>
            <a:endParaRPr lang="ru-RU" sz="1600">
              <a:solidFill>
                <a:srgbClr val="000099"/>
              </a:solidFill>
            </a:endParaRPr>
          </a:p>
          <a:p>
            <a:endParaRPr lang="ru-RU" sz="1600">
              <a:solidFill>
                <a:srgbClr val="000099"/>
              </a:solidFill>
            </a:endParaRPr>
          </a:p>
          <a:p>
            <a:endParaRPr lang="ru-RU" sz="1600">
              <a:solidFill>
                <a:srgbClr val="000099"/>
              </a:solidFill>
            </a:endParaRPr>
          </a:p>
          <a:p>
            <a:endParaRPr lang="ru-RU" sz="1600">
              <a:solidFill>
                <a:srgbClr val="000099"/>
              </a:solidFill>
            </a:endParaRPr>
          </a:p>
          <a:p>
            <a:endParaRPr lang="ru-RU" sz="1600">
              <a:solidFill>
                <a:srgbClr val="000099"/>
              </a:solidFill>
            </a:endParaRPr>
          </a:p>
          <a:p>
            <a:endParaRPr lang="ru-RU" sz="1600">
              <a:solidFill>
                <a:srgbClr val="000099"/>
              </a:solidFill>
            </a:endParaRPr>
          </a:p>
          <a:p>
            <a:endParaRPr lang="ru-RU" sz="1600">
              <a:solidFill>
                <a:srgbClr val="000099"/>
              </a:solidFill>
            </a:endParaRPr>
          </a:p>
          <a:p>
            <a:endParaRPr lang="ru-RU" sz="1600">
              <a:solidFill>
                <a:srgbClr val="000099"/>
              </a:solidFill>
            </a:endParaRPr>
          </a:p>
          <a:p>
            <a:endParaRPr lang="ru-RU" sz="1600">
              <a:solidFill>
                <a:srgbClr val="000099"/>
              </a:solidFill>
            </a:endParaRPr>
          </a:p>
          <a:p>
            <a:endParaRPr lang="ru-RU" sz="1600">
              <a:solidFill>
                <a:srgbClr val="000099"/>
              </a:solidFill>
            </a:endParaRPr>
          </a:p>
        </p:txBody>
      </p:sp>
      <p:pic>
        <p:nvPicPr>
          <p:cNvPr id="14" name="Picture 4" descr="Герб Серова Новый 5 зубцов (300 - цветной)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24" y="8133"/>
            <a:ext cx="968321" cy="96765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 sz="quarter"/>
          </p:nvPr>
        </p:nvSpPr>
        <p:spPr>
          <a:xfrm rot="16200000">
            <a:off x="-3040062" y="3040062"/>
            <a:ext cx="6858000" cy="77787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 eaLnBrk="1" hangingPunct="1"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Неналоговые доходы   </a:t>
            </a:r>
            <a:r>
              <a:rPr lang="ru-RU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 2020 году</a:t>
            </a: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96 204,0  тыс.руб.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302766" y="4899"/>
            <a:ext cx="600337" cy="59998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5" name="Диаграмма 4"/>
          <p:cNvGraphicFramePr/>
          <p:nvPr/>
        </p:nvGraphicFramePr>
        <p:xfrm>
          <a:off x="789038" y="0"/>
          <a:ext cx="9116961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7" descr="спутниковая карта свердловской области онлай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" y="5984"/>
            <a:ext cx="7554874" cy="6858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 rot="5400000">
            <a:off x="6049169" y="3001169"/>
            <a:ext cx="6858000" cy="855662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Межбюджетные отношения</a:t>
            </a:r>
          </a:p>
        </p:txBody>
      </p:sp>
      <p:sp>
        <p:nvSpPr>
          <p:cNvPr id="82947" name="Объект 2"/>
          <p:cNvSpPr>
            <a:spLocks noGrp="1"/>
          </p:cNvSpPr>
          <p:nvPr>
            <p:ph type="subTitle" sz="quarter" idx="1"/>
          </p:nvPr>
        </p:nvSpPr>
        <p:spPr>
          <a:xfrm>
            <a:off x="4167188" y="0"/>
            <a:ext cx="4943475" cy="6858000"/>
          </a:xfrm>
          <a:gradFill rotWithShape="0">
            <a:gsLst>
              <a:gs pos="0">
                <a:srgbClr val="8DA5DD"/>
              </a:gs>
              <a:gs pos="20000">
                <a:srgbClr val="8DA5DD"/>
              </a:gs>
              <a:gs pos="25000">
                <a:srgbClr val="8488C4"/>
              </a:gs>
              <a:gs pos="59000">
                <a:srgbClr val="99CCFF"/>
              </a:gs>
              <a:gs pos="100000">
                <a:srgbClr val="8488C4"/>
              </a:gs>
            </a:gsLst>
            <a:lin ang="5400000" scaled="1"/>
          </a:gradFill>
        </p:spPr>
        <p:txBody>
          <a:bodyPr/>
          <a:lstStyle/>
          <a:p>
            <a:endParaRPr lang="ru-RU" sz="200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Из областного бюджета в бюджет городского округа перечисляются межбюджетные трансферты в форме: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b="1" u="sng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Дотаций</a:t>
            </a:r>
            <a:r>
              <a:rPr lang="ru-RU" sz="2000" b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– без определения конкретной цели их использования</a:t>
            </a:r>
          </a:p>
          <a:p>
            <a:pPr algn="just">
              <a:buFont typeface="Arial" charset="0"/>
              <a:buChar char="•"/>
            </a:pPr>
            <a:endParaRPr lang="ru-RU" sz="200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b="1" u="sng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Субсидий</a:t>
            </a:r>
            <a:r>
              <a:rPr lang="ru-RU" sz="200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– в целях софинансирования расходных обязательств муниципального образования по вопросам местного значения</a:t>
            </a:r>
          </a:p>
          <a:p>
            <a:pPr algn="just">
              <a:buFont typeface="Arial" charset="0"/>
              <a:buChar char="•"/>
            </a:pPr>
            <a:endParaRPr lang="ru-RU" sz="200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b="1" u="sng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Субвенций</a:t>
            </a:r>
            <a:r>
              <a:rPr lang="ru-RU" sz="200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– на выполнение переданных государственных полномочий Российской Федерации и Свердловской области</a:t>
            </a:r>
          </a:p>
          <a:p>
            <a:pPr algn="just">
              <a:buFont typeface="Arial" charset="0"/>
              <a:buChar char="•"/>
            </a:pPr>
            <a:endParaRPr lang="ru-RU" sz="200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b="1" u="sng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Иных межбюджетных трансфертов</a:t>
            </a:r>
          </a:p>
        </p:txBody>
      </p:sp>
      <p:pic>
        <p:nvPicPr>
          <p:cNvPr id="2" name="Picture 159" descr="герб города Серов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06" y="5581"/>
            <a:ext cx="599645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7"/>
          <p:cNvGraphicFramePr>
            <a:graphicFrameLocks noGrp="1"/>
          </p:cNvGraphicFramePr>
          <p:nvPr>
            <p:ph idx="4294967295"/>
          </p:nvPr>
        </p:nvGraphicFramePr>
        <p:xfrm>
          <a:off x="5998" y="575653"/>
          <a:ext cx="9512827" cy="4488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 bwMode="auto">
          <a:xfrm rot="16200000">
            <a:off x="-3098800" y="3098800"/>
            <a:ext cx="6858000" cy="660400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Доходы бюджета (безвозмездные поступления)</a:t>
            </a:r>
          </a:p>
        </p:txBody>
      </p:sp>
      <p:pic>
        <p:nvPicPr>
          <p:cNvPr id="2" name="Picture 159" descr="герб города Серова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91" y="5970"/>
            <a:ext cx="571344" cy="68746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7" name="Object 108"/>
          <p:cNvGraphicFramePr>
            <a:graphicFrameLocks noChangeAspect="1"/>
          </p:cNvGraphicFramePr>
          <p:nvPr/>
        </p:nvGraphicFramePr>
        <p:xfrm>
          <a:off x="812800" y="50800"/>
          <a:ext cx="9291638" cy="6623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 rot="5400000">
            <a:off x="6173788" y="3125787"/>
            <a:ext cx="6858000" cy="6064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>
              <a:defRPr/>
            </a:pP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Безвозмездные поступления в 2020</a:t>
            </a:r>
            <a:r>
              <a:rPr lang="en-US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году 1 967 033,</a:t>
            </a:r>
            <a:r>
              <a:rPr lang="en-US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тыс.руб.</a:t>
            </a: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53" y="5470"/>
            <a:ext cx="484776" cy="62978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5" name="Диаграмма 4"/>
          <p:cNvGraphicFramePr/>
          <p:nvPr/>
        </p:nvGraphicFramePr>
        <p:xfrm>
          <a:off x="0" y="0"/>
          <a:ext cx="923249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0"/>
            <a:ext cx="9906000" cy="5334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Основные мероприятия по дополнительной мобилизации доходов бюджета</a:t>
            </a:r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0995" y="1237920"/>
            <a:ext cx="2622673" cy="2746303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pSp>
        <p:nvGrpSpPr>
          <p:cNvPr id="16394" name="AutoShape 10"/>
          <p:cNvGrpSpPr>
            <a:grpSpLocks/>
          </p:cNvGrpSpPr>
          <p:nvPr/>
        </p:nvGrpSpPr>
        <p:grpSpPr bwMode="auto">
          <a:xfrm>
            <a:off x="6238875" y="2540000"/>
            <a:ext cx="3971925" cy="4613275"/>
            <a:chOff x="3924" y="1244"/>
            <a:chExt cx="2496" cy="3080"/>
          </a:xfrm>
        </p:grpSpPr>
        <p:pic>
          <p:nvPicPr>
            <p:cNvPr id="90136" name="AutoShape 10"/>
            <p:cNvPicPr>
              <a:picLocks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4" y="1244"/>
              <a:ext cx="2496" cy="3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137" name="Text Box 4"/>
            <p:cNvSpPr txBox="1">
              <a:spLocks noChangeArrowheads="1"/>
            </p:cNvSpPr>
            <p:nvPr/>
          </p:nvSpPr>
          <p:spPr bwMode="auto">
            <a:xfrm>
              <a:off x="4868" y="1808"/>
              <a:ext cx="1137" cy="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just"/>
              <a:r>
                <a:rPr lang="ru-RU" sz="900" b="1">
                  <a:solidFill>
                    <a:srgbClr val="000000"/>
                  </a:solidFill>
                </a:rPr>
                <a:t>Организация работы по выявлению резервов поступлений в бюджет округа налога на доходы физических лиц путем проведения работы с руководителями организаций  по вопросам установления заработной платы в размере не ниже величины прожиточного минимума, установленного для трудоспособного населения Свердловской области, или среднего уровня по видам экономической деятельности, а так же своевременности выплаты заработной платы и перечисления налоговыми агентами удержанных сумм налога на доходы физических лиц (в том числе проведение комиссий  по легализации заработной платы). </a:t>
              </a:r>
            </a:p>
          </p:txBody>
        </p:sp>
      </p:grpSp>
      <p:grpSp>
        <p:nvGrpSpPr>
          <p:cNvPr id="16395" name="AutoShape 11"/>
          <p:cNvGrpSpPr>
            <a:grpSpLocks/>
          </p:cNvGrpSpPr>
          <p:nvPr/>
        </p:nvGrpSpPr>
        <p:grpSpPr bwMode="auto">
          <a:xfrm>
            <a:off x="3962400" y="3606800"/>
            <a:ext cx="4076700" cy="3438525"/>
            <a:chOff x="2934" y="2404"/>
            <a:chExt cx="2142" cy="2112"/>
          </a:xfrm>
        </p:grpSpPr>
        <p:pic>
          <p:nvPicPr>
            <p:cNvPr id="90134" name="AutoShape 11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34" y="2404"/>
              <a:ext cx="2142" cy="2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135" name="Text Box 7"/>
            <p:cNvSpPr txBox="1">
              <a:spLocks noChangeArrowheads="1"/>
            </p:cNvSpPr>
            <p:nvPr/>
          </p:nvSpPr>
          <p:spPr bwMode="auto">
            <a:xfrm>
              <a:off x="3380" y="3246"/>
              <a:ext cx="1257" cy="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just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None/>
              </a:pPr>
              <a:r>
                <a:rPr lang="ru-RU" sz="900" b="1">
                  <a:solidFill>
                    <a:srgbClr val="000000"/>
                  </a:solidFill>
                </a:rPr>
                <a:t>Проведение работы с управляющими компаниями по выявлению физических лиц, сдающих в наем или аренду собственные жилые помещения, гаражи, иные объекты недвижимого имущества, в целях вовлечения доходов от сдачи в аренду в налогооблагаемый оборот</a:t>
              </a:r>
              <a:endParaRPr lang="ru-RU" sz="900" b="1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16397" name="AutoShape 13"/>
          <p:cNvGrpSpPr>
            <a:grpSpLocks/>
          </p:cNvGrpSpPr>
          <p:nvPr/>
        </p:nvGrpSpPr>
        <p:grpSpPr bwMode="auto">
          <a:xfrm>
            <a:off x="5797550" y="-152400"/>
            <a:ext cx="4600575" cy="4043363"/>
            <a:chOff x="3886" y="204"/>
            <a:chExt cx="2346" cy="1413"/>
          </a:xfrm>
        </p:grpSpPr>
        <p:pic>
          <p:nvPicPr>
            <p:cNvPr id="90132" name="AutoShape 13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86" y="204"/>
              <a:ext cx="2346" cy="1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133" name="Text Box 10"/>
            <p:cNvSpPr txBox="1">
              <a:spLocks noChangeArrowheads="1"/>
            </p:cNvSpPr>
            <p:nvPr/>
          </p:nvSpPr>
          <p:spPr bwMode="auto">
            <a:xfrm>
              <a:off x="4449" y="521"/>
              <a:ext cx="1329" cy="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just"/>
              <a:r>
                <a:rPr lang="ru-RU" sz="900" b="1">
                  <a:solidFill>
                    <a:srgbClr val="000000"/>
                  </a:solidFill>
                </a:rPr>
                <a:t>Проведение работы по принудительному прекращению прав  на земельный участок лиц, не использующих его или использующих не в соответствии с его целевым назначением, с последующим оформлением земельного участка в муниципальную собственность и предоставление иным, более заинтересованным в его надлежащем использовании, а так же проведение мероприятий по привлечению лиц к гражданско-правовой ответственности, самовольно занимающих земельные участки, и взысканию с них сумм неосновательного обогащения </a:t>
              </a:r>
            </a:p>
          </p:txBody>
        </p:sp>
      </p:grpSp>
      <p:grpSp>
        <p:nvGrpSpPr>
          <p:cNvPr id="16398" name="AutoShape 14"/>
          <p:cNvGrpSpPr>
            <a:grpSpLocks/>
          </p:cNvGrpSpPr>
          <p:nvPr/>
        </p:nvGrpSpPr>
        <p:grpSpPr bwMode="auto">
          <a:xfrm>
            <a:off x="-320675" y="1878013"/>
            <a:ext cx="4754563" cy="3082925"/>
            <a:chOff x="-184" y="1993"/>
            <a:chExt cx="2665" cy="2116"/>
          </a:xfrm>
        </p:grpSpPr>
        <p:pic>
          <p:nvPicPr>
            <p:cNvPr id="90130" name="AutoShape 14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-184" y="1993"/>
              <a:ext cx="2665" cy="2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131" name="Text Box 13"/>
            <p:cNvSpPr txBox="1">
              <a:spLocks noChangeArrowheads="1"/>
            </p:cNvSpPr>
            <p:nvPr/>
          </p:nvSpPr>
          <p:spPr bwMode="auto">
            <a:xfrm>
              <a:off x="324" y="2414"/>
              <a:ext cx="1566" cy="1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None/>
              </a:pPr>
              <a:endParaRPr lang="ru-RU" sz="1000" b="1">
                <a:solidFill>
                  <a:srgbClr val="203F61"/>
                </a:solidFill>
                <a:cs typeface="Times New Roman" pitchFamily="18" charset="0"/>
              </a:endParaRPr>
            </a:p>
            <a:p>
              <a:pPr algn="ctr"/>
              <a:r>
                <a:rPr lang="ru-RU" sz="1000" b="1">
                  <a:solidFill>
                    <a:srgbClr val="000000"/>
                  </a:solidFill>
                  <a:cs typeface="Times New Roman" pitchFamily="18" charset="0"/>
                </a:rPr>
                <a:t>    </a:t>
              </a:r>
              <a:r>
                <a:rPr lang="ru-RU" sz="900" b="1">
                  <a:solidFill>
                    <a:srgbClr val="000000"/>
                  </a:solidFill>
                </a:rPr>
                <a:t>Проведение в отношении организаций и индивидуальных предпринимателей, осуществляющих использование имущества, находящегося в собственности муниципального образования, комплекса мероприятий по осуществлению контроля за своевременностью и полнотой перечисления в бюджет Серовского городского округа средств от использования муниципального имущества:</a:t>
              </a:r>
            </a:p>
            <a:p>
              <a:pPr algn="ctr"/>
              <a:r>
                <a:rPr lang="ru-RU" sz="900" b="1">
                  <a:solidFill>
                    <a:srgbClr val="000000"/>
                  </a:solidFill>
                </a:rPr>
                <a:t>- доходов от сдачи в аренду имущества, находящегося в муниципальной собственности;</a:t>
              </a:r>
            </a:p>
            <a:p>
              <a:pPr algn="ctr"/>
              <a:r>
                <a:rPr lang="ru-RU" sz="900" b="1">
                  <a:solidFill>
                    <a:srgbClr val="000000"/>
                  </a:solidFill>
                </a:rPr>
                <a:t>- доходов от арендной платы  за земельные участки.</a:t>
              </a:r>
            </a:p>
          </p:txBody>
        </p:sp>
      </p:grpSp>
      <p:pic>
        <p:nvPicPr>
          <p:cNvPr id="16399" name="Picture 1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27662" y="2668429"/>
            <a:ext cx="893842" cy="65119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</p:pic>
      <p:pic>
        <p:nvPicPr>
          <p:cNvPr id="16400" name="Picture 16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86191" y="892998"/>
            <a:ext cx="886827" cy="65039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</p:pic>
      <p:pic>
        <p:nvPicPr>
          <p:cNvPr id="16401" name="Picture 17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62091" y="4114461"/>
            <a:ext cx="887706" cy="65143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</p:pic>
      <p:sp>
        <p:nvSpPr>
          <p:cNvPr id="22" name="AutoShape 10"/>
          <p:cNvSpPr>
            <a:spLocks noChangeArrowheads="1"/>
          </p:cNvSpPr>
          <p:nvPr/>
        </p:nvSpPr>
        <p:spPr bwMode="auto">
          <a:xfrm>
            <a:off x="17917" y="620015"/>
            <a:ext cx="3024788" cy="1808108"/>
          </a:xfrm>
          <a:prstGeom prst="wedgeEllipseCallout">
            <a:avLst>
              <a:gd name="adj1" fmla="val 69527"/>
              <a:gd name="adj2" fmla="val -12641"/>
            </a:avLst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>
            <a:spAutoFit/>
          </a:bodyPr>
          <a:lstStyle/>
          <a:p>
            <a:pPr algn="ctr">
              <a:defRPr/>
            </a:pPr>
            <a:endParaRPr lang="ru-RU" sz="1000" b="1">
              <a:solidFill>
                <a:srgbClr val="000000"/>
              </a:solidFill>
              <a:cs typeface="Times New Roman" pitchFamily="18" charset="0"/>
            </a:endParaRPr>
          </a:p>
        </p:txBody>
      </p:sp>
      <p:grpSp>
        <p:nvGrpSpPr>
          <p:cNvPr id="23" name="AutoShape 11"/>
          <p:cNvGrpSpPr>
            <a:grpSpLocks/>
          </p:cNvGrpSpPr>
          <p:nvPr/>
        </p:nvGrpSpPr>
        <p:grpSpPr bwMode="auto">
          <a:xfrm>
            <a:off x="996950" y="3297238"/>
            <a:ext cx="3941763" cy="3827462"/>
            <a:chOff x="1505" y="2511"/>
            <a:chExt cx="1982" cy="1855"/>
          </a:xfrm>
        </p:grpSpPr>
        <p:pic>
          <p:nvPicPr>
            <p:cNvPr id="90128" name="AutoShape 11"/>
            <p:cNvPicPr>
              <a:picLocks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05" y="2511"/>
              <a:ext cx="1982" cy="1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129" name="Text Box 22"/>
            <p:cNvSpPr txBox="1">
              <a:spLocks noChangeArrowheads="1"/>
            </p:cNvSpPr>
            <p:nvPr/>
          </p:nvSpPr>
          <p:spPr bwMode="auto">
            <a:xfrm>
              <a:off x="1925" y="3352"/>
              <a:ext cx="1144" cy="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just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None/>
              </a:pPr>
              <a:r>
                <a:rPr lang="ru-RU" sz="900" b="1">
                  <a:solidFill>
                    <a:srgbClr val="000000"/>
                  </a:solidFill>
                </a:rPr>
                <a:t>Осуществление контроля за перечислением налога на доходы физических лиц налоговыми агентами, зарегистрированными за пределами Серовского городского округа, то есть по месту нахождения обособленных подразделений на территории Серовского городского округа </a:t>
              </a:r>
            </a:p>
          </p:txBody>
        </p:sp>
      </p:grpSp>
      <p:sp>
        <p:nvSpPr>
          <p:cNvPr id="90126" name="Rectangle 26"/>
          <p:cNvSpPr>
            <a:spLocks noChangeArrowheads="1"/>
          </p:cNvSpPr>
          <p:nvPr/>
        </p:nvSpPr>
        <p:spPr bwMode="auto">
          <a:xfrm>
            <a:off x="142875" y="793750"/>
            <a:ext cx="2624138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900" b="1">
                <a:solidFill>
                  <a:srgbClr val="000000"/>
                </a:solidFill>
              </a:rPr>
              <a:t>Проведение работы с налогоплательшиками по погашению задолженности   по налогам, поступающим в бюджет округа,   путем</a:t>
            </a:r>
          </a:p>
          <a:p>
            <a:pPr algn="ctr"/>
            <a:r>
              <a:rPr lang="ru-RU" sz="900" b="1">
                <a:solidFill>
                  <a:srgbClr val="000000"/>
                </a:solidFill>
              </a:rPr>
              <a:t> заслушивания руководителей и собственников организаций на заседаниях Межведомственной территориальной комиссии при главе Серовского городского округа.</a:t>
            </a:r>
          </a:p>
          <a:p>
            <a:pPr algn="ctr"/>
            <a:endParaRPr lang="ru-RU" sz="900" b="1">
              <a:solidFill>
                <a:srgbClr val="000000"/>
              </a:solidFill>
            </a:endParaRP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0"/>
            <a:ext cx="9906000" cy="48577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Расходы бюджета Серовского городского округа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39725" y="447675"/>
            <a:ext cx="8915400" cy="771525"/>
          </a:xfrm>
        </p:spPr>
        <p:txBody>
          <a:bodyPr/>
          <a:lstStyle/>
          <a:p>
            <a:pPr indent="176213" algn="just" eaLnBrk="1" hangingPunct="1"/>
            <a:r>
              <a:rPr lang="ru-RU" sz="1600" b="1" smtClean="0">
                <a:solidFill>
                  <a:srgbClr val="002060"/>
                </a:solidFill>
                <a:effectLst/>
                <a:latin typeface="Tahoma" pitchFamily="34" charset="0"/>
              </a:rPr>
              <a:t>Расходы бюджета – выплачиваемые из бюджета денежные средства, за исключением средств, являющихся  источниками финансирования дефицита бюджета</a:t>
            </a:r>
            <a:r>
              <a:rPr lang="ru-RU" sz="1600" b="1" smtClean="0">
                <a:solidFill>
                  <a:schemeClr val="accent2"/>
                </a:solidFill>
                <a:effectLst/>
                <a:latin typeface="Tahoma" pitchFamily="34" charset="0"/>
              </a:rPr>
              <a:t>.</a:t>
            </a:r>
            <a:r>
              <a:rPr lang="ru-RU" sz="1600" b="1" smtClean="0">
                <a:effectLst/>
                <a:latin typeface="Tahoma" pitchFamily="34" charset="0"/>
              </a:rPr>
              <a:t> </a:t>
            </a:r>
          </a:p>
        </p:txBody>
      </p:sp>
      <p:sp>
        <p:nvSpPr>
          <p:cNvPr id="91139" name="AutoShape 11"/>
          <p:cNvSpPr>
            <a:spLocks noChangeArrowheads="1"/>
          </p:cNvSpPr>
          <p:nvPr/>
        </p:nvSpPr>
        <p:spPr bwMode="auto">
          <a:xfrm>
            <a:off x="201613" y="1306513"/>
            <a:ext cx="5033962" cy="7826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Расходы бюджета Серовского 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городского округа  распределены по: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388" y="2335213"/>
            <a:ext cx="1649412" cy="9699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разделам бюджетной классификации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28800" y="2344738"/>
            <a:ext cx="1592263" cy="96996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 </a:t>
            </a:r>
          </a:p>
          <a:p>
            <a:pPr algn="ctr">
              <a:defRPr/>
            </a:pPr>
            <a:r>
              <a:rPr lang="ru-RU" sz="13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главным распорядителям бюджетных средств</a:t>
            </a:r>
          </a:p>
        </p:txBody>
      </p:sp>
      <p:graphicFrame>
        <p:nvGraphicFramePr>
          <p:cNvPr id="12" name="Схема 11"/>
          <p:cNvGraphicFramePr/>
          <p:nvPr/>
        </p:nvGraphicFramePr>
        <p:xfrm>
          <a:off x="5952280" y="1131779"/>
          <a:ext cx="3594821" cy="5720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Блок-схема: внутренняя память 9"/>
          <p:cNvSpPr/>
          <p:nvPr/>
        </p:nvSpPr>
        <p:spPr>
          <a:xfrm>
            <a:off x="180927" y="3591801"/>
            <a:ext cx="2576062" cy="2902922"/>
          </a:xfrm>
          <a:prstGeom prst="flowChartInternalStorage">
            <a:avLst/>
          </a:prstGeom>
          <a:ln w="9525"/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Расходы бюджета Серовского городского округа ориентированы на выполнение действующих расходных обязательств  и обеспечение объема и качества предоставления муниципальных услуг  отраслей социально -  культурной сферы.</a:t>
            </a:r>
          </a:p>
        </p:txBody>
      </p:sp>
      <p:sp>
        <p:nvSpPr>
          <p:cNvPr id="11" name="Блок-схема: внутренняя память 10"/>
          <p:cNvSpPr/>
          <p:nvPr/>
        </p:nvSpPr>
        <p:spPr>
          <a:xfrm>
            <a:off x="2834768" y="3626134"/>
            <a:ext cx="2401030" cy="2823055"/>
          </a:xfrm>
          <a:prstGeom prst="flowChartInternalStorage">
            <a:avLst/>
          </a:prstGeom>
          <a:ln>
            <a:solidFill>
              <a:schemeClr val="bg1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Мероприятия муниципальных программ Серовского городского округа направлены на  достижение конкретных показателей и на повышение  эффективности расходования бюджетных средств.</a:t>
            </a:r>
          </a:p>
        </p:txBody>
      </p:sp>
      <p:grpSp>
        <p:nvGrpSpPr>
          <p:cNvPr id="91149" name="Скругленный прямоугольник 7"/>
          <p:cNvGrpSpPr>
            <a:grpSpLocks/>
          </p:cNvGrpSpPr>
          <p:nvPr/>
        </p:nvGrpSpPr>
        <p:grpSpPr bwMode="auto">
          <a:xfrm>
            <a:off x="3371850" y="2216150"/>
            <a:ext cx="2041525" cy="1206500"/>
            <a:chOff x="1075" y="1402"/>
            <a:chExt cx="1152" cy="760"/>
          </a:xfrm>
        </p:grpSpPr>
        <p:pic>
          <p:nvPicPr>
            <p:cNvPr id="91151" name="Скругленный прямоугольник 7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75" y="1402"/>
              <a:ext cx="1152" cy="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1152" name="Text Box 31"/>
            <p:cNvSpPr txBox="1">
              <a:spLocks noChangeArrowheads="1"/>
            </p:cNvSpPr>
            <p:nvPr/>
          </p:nvSpPr>
          <p:spPr bwMode="auto">
            <a:xfrm>
              <a:off x="1182" y="1507"/>
              <a:ext cx="943" cy="551"/>
            </a:xfrm>
            <a:prstGeom prst="rect">
              <a:avLst/>
            </a:prstGeom>
            <a:solidFill>
              <a:srgbClr val="66FF99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cs typeface="Times New Roman" pitchFamily="18" charset="0"/>
                </a:rPr>
                <a:t>15 </a:t>
              </a:r>
              <a:endParaRPr lang="ru-RU" sz="1400" b="1" dirty="0">
                <a:solidFill>
                  <a:schemeClr val="bg1"/>
                </a:solidFill>
                <a:cs typeface="Times New Roman" pitchFamily="18" charset="0"/>
              </a:endParaRPr>
            </a:p>
            <a:p>
              <a:pPr algn="ctr"/>
              <a:r>
                <a:rPr lang="ru-RU" sz="1300" b="1" dirty="0">
                  <a:solidFill>
                    <a:schemeClr val="bg1"/>
                  </a:solidFill>
                  <a:cs typeface="Times New Roman" pitchFamily="18" charset="0"/>
                </a:rPr>
                <a:t>муниципальным программам СГО</a:t>
              </a:r>
            </a:p>
          </p:txBody>
        </p:sp>
      </p:grp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89105" name="WordArt 5"/>
          <p:cNvSpPr>
            <a:spLocks noChangeArrowheads="1" noChangeShapeType="1" noTextEdit="1"/>
          </p:cNvSpPr>
          <p:nvPr/>
        </p:nvSpPr>
        <p:spPr bwMode="auto">
          <a:xfrm>
            <a:off x="577235" y="0"/>
            <a:ext cx="9144000" cy="509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Распределение расходов бюджета СГО на </a:t>
            </a:r>
            <a:r>
              <a:rPr lang="ru-RU" sz="20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2020 </a:t>
            </a:r>
            <a:r>
              <a:rPr lang="ru-RU" sz="20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год по </a:t>
            </a:r>
          </a:p>
          <a:p>
            <a:pPr algn="ctr"/>
            <a:r>
              <a:rPr lang="ru-RU" sz="20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муниципальным программам и </a:t>
            </a:r>
            <a:r>
              <a:rPr lang="ru-RU" sz="20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непрограммным</a:t>
            </a:r>
            <a:r>
              <a:rPr lang="ru-RU" sz="20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направлениям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0" y="550605"/>
          <a:ext cx="9906000" cy="6307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 rot="16200000">
            <a:off x="-3127375" y="3127375"/>
            <a:ext cx="6858000" cy="60325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Серовского городского округа на 2020 год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5" name="Диаграмма 4"/>
          <p:cNvGraphicFramePr/>
          <p:nvPr/>
        </p:nvGraphicFramePr>
        <p:xfrm>
          <a:off x="572114" y="0"/>
          <a:ext cx="9333885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Прямоугольник 4"/>
          <p:cNvSpPr>
            <a:spLocks noChangeArrowheads="1"/>
          </p:cNvSpPr>
          <p:nvPr/>
        </p:nvSpPr>
        <p:spPr bwMode="auto">
          <a:xfrm>
            <a:off x="9288463" y="6488113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A95D18DB-0F1A-4E0B-BA73-A9DC76F420B1}" type="slidenum">
              <a:rPr lang="ru-RU"/>
              <a:pPr/>
              <a:t>28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 rot="16200000">
            <a:off x="-3127375" y="3127375"/>
            <a:ext cx="6858000" cy="60325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Динамика распределения расходов бюджета Серовского городского округа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18611" y="0"/>
          <a:ext cx="9164486" cy="6518787"/>
        </p:xfrm>
        <a:graphic>
          <a:graphicData uri="http://schemas.openxmlformats.org/drawingml/2006/table">
            <a:tbl>
              <a:tblPr/>
              <a:tblGrid>
                <a:gridCol w="2193086"/>
                <a:gridCol w="1368412"/>
                <a:gridCol w="1387407"/>
                <a:gridCol w="1300087"/>
                <a:gridCol w="1387407"/>
                <a:gridCol w="1528087"/>
              </a:tblGrid>
              <a:tr h="784825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</a:t>
                      </a: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2018 год факт (тыс.руб.)</a:t>
                      </a: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бюджет 2019 год (ожидаемое) (тыс.руб.)</a:t>
                      </a: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2020 год (проект)тыс.руб.</a:t>
                      </a: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 год (проект)тыс.руб.</a:t>
                      </a: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год (проект)тыс.руб.</a:t>
                      </a: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3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Общегосударственные вопросы</a:t>
                      </a:r>
                    </a:p>
                  </a:txBody>
                  <a:tcPr marL="70645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164 874 447,92</a:t>
                      </a: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239 350 596,72</a:t>
                      </a: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214 675 574,00</a:t>
                      </a:r>
                    </a:p>
                  </a:txBody>
                  <a:tcPr marL="7849" marR="7849" marT="78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202 732 988,00</a:t>
                      </a:r>
                    </a:p>
                  </a:txBody>
                  <a:tcPr marL="7849" marR="7849" marT="78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189 308 676,00</a:t>
                      </a:r>
                    </a:p>
                  </a:txBody>
                  <a:tcPr marL="7849" marR="7849" marT="78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2348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37 505 507,63</a:t>
                      </a: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37 675 507,00</a:t>
                      </a: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46 278 193,00</a:t>
                      </a:r>
                    </a:p>
                  </a:txBody>
                  <a:tcPr marL="7849" marR="7849" marT="78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50 403 310,00</a:t>
                      </a:r>
                    </a:p>
                  </a:txBody>
                  <a:tcPr marL="7849" marR="7849" marT="78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44 973 140,00</a:t>
                      </a:r>
                    </a:p>
                  </a:txBody>
                  <a:tcPr marL="7849" marR="7849" marT="78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7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Национальная экономика</a:t>
                      </a:r>
                    </a:p>
                  </a:txBody>
                  <a:tcPr marL="70645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248 491 849,34</a:t>
                      </a: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254 360 878,62</a:t>
                      </a: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207 540 621,00</a:t>
                      </a:r>
                    </a:p>
                  </a:txBody>
                  <a:tcPr marL="7849" marR="7849" marT="78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181 947 971,00</a:t>
                      </a:r>
                    </a:p>
                  </a:txBody>
                  <a:tcPr marL="7849" marR="7849" marT="78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156 897 912,00</a:t>
                      </a:r>
                    </a:p>
                  </a:txBody>
                  <a:tcPr marL="7849" marR="7849" marT="78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73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Жилищно-коммунальное хозяйство</a:t>
                      </a:r>
                    </a:p>
                  </a:txBody>
                  <a:tcPr marL="70645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489 215 243,45</a:t>
                      </a: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436 536 524,02</a:t>
                      </a: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350 914 865,00</a:t>
                      </a:r>
                    </a:p>
                  </a:txBody>
                  <a:tcPr marL="7849" marR="7849" marT="78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457 017 780,00</a:t>
                      </a:r>
                    </a:p>
                  </a:txBody>
                  <a:tcPr marL="7849" marR="7849" marT="78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122 951 210,00</a:t>
                      </a:r>
                    </a:p>
                  </a:txBody>
                  <a:tcPr marL="7849" marR="7849" marT="78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7305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Охрана окружающей среды и природных ресурсов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53 330,10</a:t>
                      </a: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13 664 183,00</a:t>
                      </a: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7 702 886,00</a:t>
                      </a:r>
                    </a:p>
                  </a:txBody>
                  <a:tcPr marL="7849" marR="7849" marT="78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5 846 220,00</a:t>
                      </a:r>
                    </a:p>
                  </a:txBody>
                  <a:tcPr marL="7849" marR="7849" marT="78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6 080 069,00</a:t>
                      </a:r>
                    </a:p>
                  </a:txBody>
                  <a:tcPr marL="7849" marR="7849" marT="78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7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Образование</a:t>
                      </a:r>
                    </a:p>
                  </a:txBody>
                  <a:tcPr marL="70645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1 799 897 677,71</a:t>
                      </a: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1 917 134 381,68</a:t>
                      </a: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1 914 946 766,00</a:t>
                      </a:r>
                    </a:p>
                  </a:txBody>
                  <a:tcPr marL="7849" marR="7849" marT="78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1 613 646 624,00</a:t>
                      </a:r>
                    </a:p>
                  </a:txBody>
                  <a:tcPr marL="7849" marR="7849" marT="78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2 022 617 075,00</a:t>
                      </a:r>
                    </a:p>
                  </a:txBody>
                  <a:tcPr marL="7849" marR="7849" marT="78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7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Культура, кинематография   </a:t>
                      </a:r>
                    </a:p>
                  </a:txBody>
                  <a:tcPr marL="70645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187 219 425,08</a:t>
                      </a: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215 174 265,30</a:t>
                      </a: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203 428 266,00</a:t>
                      </a:r>
                    </a:p>
                  </a:txBody>
                  <a:tcPr marL="7849" marR="7849" marT="78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192 924 611,00</a:t>
                      </a:r>
                    </a:p>
                  </a:txBody>
                  <a:tcPr marL="7849" marR="7849" marT="78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195 995 274,00</a:t>
                      </a:r>
                    </a:p>
                  </a:txBody>
                  <a:tcPr marL="7849" marR="7849" marT="78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7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Социальная политика</a:t>
                      </a:r>
                    </a:p>
                  </a:txBody>
                  <a:tcPr marL="70645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242 410 969,54</a:t>
                      </a: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264 939 744,63</a:t>
                      </a: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261 049 357,00</a:t>
                      </a:r>
                    </a:p>
                  </a:txBody>
                  <a:tcPr marL="7849" marR="7849" marT="78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250 685 726,00</a:t>
                      </a:r>
                    </a:p>
                  </a:txBody>
                  <a:tcPr marL="7849" marR="7849" marT="78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251 403 781,00</a:t>
                      </a:r>
                    </a:p>
                  </a:txBody>
                  <a:tcPr marL="7849" marR="7849" marT="78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73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Физическая культура и спорт</a:t>
                      </a:r>
                    </a:p>
                  </a:txBody>
                  <a:tcPr marL="70645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46 279 477,73</a:t>
                      </a: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82 467 929,69</a:t>
                      </a: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67 354 475,00</a:t>
                      </a:r>
                    </a:p>
                  </a:txBody>
                  <a:tcPr marL="7849" marR="7849" marT="78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60 803 103,00</a:t>
                      </a:r>
                    </a:p>
                  </a:txBody>
                  <a:tcPr marL="7849" marR="7849" marT="78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71 995 283,00</a:t>
                      </a:r>
                    </a:p>
                  </a:txBody>
                  <a:tcPr marL="7849" marR="7849" marT="78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73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Средства массовой информации</a:t>
                      </a:r>
                    </a:p>
                  </a:txBody>
                  <a:tcPr marL="70645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2 569 550,00</a:t>
                      </a: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6 337 893,98</a:t>
                      </a: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4 418 050,00</a:t>
                      </a:r>
                    </a:p>
                  </a:txBody>
                  <a:tcPr marL="7849" marR="7849" marT="78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4 039 730,00</a:t>
                      </a:r>
                    </a:p>
                  </a:txBody>
                  <a:tcPr marL="7849" marR="7849" marT="78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4 071 770,00</a:t>
                      </a:r>
                    </a:p>
                  </a:txBody>
                  <a:tcPr marL="7849" marR="7849" marT="78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84825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6 977 128,26</a:t>
                      </a: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7 604 845,00</a:t>
                      </a:r>
                    </a:p>
                  </a:txBody>
                  <a:tcPr marL="7849" marR="7849" marT="7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9 661 836,00</a:t>
                      </a:r>
                    </a:p>
                  </a:txBody>
                  <a:tcPr marL="7849" marR="7849" marT="78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9 938 733,00</a:t>
                      </a:r>
                    </a:p>
                  </a:txBody>
                  <a:tcPr marL="7849" marR="7849" marT="78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9 938 733,00</a:t>
                      </a:r>
                    </a:p>
                  </a:txBody>
                  <a:tcPr marL="7849" marR="7849" marT="78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112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ВСЕГО</a:t>
                      </a:r>
                    </a:p>
                  </a:txBody>
                  <a:tcPr marL="7849" marR="7849" marT="78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3 225 494 606,8</a:t>
                      </a:r>
                    </a:p>
                  </a:txBody>
                  <a:tcPr marL="7849" marR="70645" marT="78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3 465 246 749,6</a:t>
                      </a:r>
                    </a:p>
                  </a:txBody>
                  <a:tcPr marL="7849" marR="70645" marT="78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3 287 970 889,0</a:t>
                      </a:r>
                    </a:p>
                  </a:txBody>
                  <a:tcPr marL="7849" marR="70645" marT="78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3 029 986 796,0</a:t>
                      </a:r>
                    </a:p>
                  </a:txBody>
                  <a:tcPr marL="7849" marR="70645" marT="78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3 076 232 923,0</a:t>
                      </a:r>
                    </a:p>
                  </a:txBody>
                  <a:tcPr marL="7849" marR="70645" marT="78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0375" y="0"/>
            <a:ext cx="9445625" cy="717550"/>
          </a:xfrm>
          <a:noFill/>
        </p:spPr>
        <p:txBody>
          <a:bodyPr/>
          <a:lstStyle/>
          <a:p>
            <a:r>
              <a:rPr lang="ru-RU" sz="3200" b="1" smtClean="0">
                <a:solidFill>
                  <a:srgbClr val="000000"/>
                </a:solidFill>
                <a:effectLst/>
              </a:rPr>
              <a:t>Общегосударственные вопросы</a:t>
            </a:r>
            <a:r>
              <a:rPr lang="ru-RU" sz="4000" b="1" smtClean="0">
                <a:solidFill>
                  <a:srgbClr val="000000"/>
                </a:solidFill>
                <a:effectLst/>
              </a:rPr>
              <a:t>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 rot="16200000">
            <a:off x="-3209925" y="3209925"/>
            <a:ext cx="6858000" cy="43815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Расходы бюджета (объемы финансирования)</a:t>
            </a:r>
            <a:endParaRPr lang="ru-RU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40600" y="647035"/>
          <a:ext cx="9312998" cy="6119413"/>
        </p:xfrm>
        <a:graphic>
          <a:graphicData uri="http://schemas.openxmlformats.org/drawingml/2006/table">
            <a:tbl>
              <a:tblPr/>
              <a:tblGrid>
                <a:gridCol w="2294548"/>
                <a:gridCol w="1071255"/>
                <a:gridCol w="1189439"/>
                <a:gridCol w="1189439"/>
                <a:gridCol w="1189439"/>
                <a:gridCol w="1189439"/>
                <a:gridCol w="1189439"/>
              </a:tblGrid>
              <a:tr h="35448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</a:t>
                      </a:r>
                    </a:p>
                  </a:txBody>
                  <a:tcPr marL="183021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2017  факт (тыс.руб.)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2018 факт (тыс.руб.)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2019 прогноз (тыс.руб.)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2020 план (тыс.руб.)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 план (тыс.руб.)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план (тыс.руб.)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69506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2 602,6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3 222,7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3 846,7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3 502,2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3 637,0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3 782,6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109819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Функционирование законодательных (представительных) органов  государственной власти  и представительных органов  муниципальных образований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4 548,0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5 727,2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6 816,5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8 412,9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8 815,3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9 062,4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139707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Функционирование Правительства Российской Федерации, высших 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78 305,9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97 503,0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110 352,6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121 289,4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127 888,1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132 978,5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18071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Судебная система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51,6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178,7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25,2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44,2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47,3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258,9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104954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Обеспечение деятельности 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13 676,0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14 581,6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15 182,8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17 116,6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18 047,2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18 574,6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5448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18071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Резервные фонды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2 046,0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5 000,0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11 547,1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10 000,0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10 000,0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52824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22 865,4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43 661,2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98 308,8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52 763,2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34 298,1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14 651,6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18071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Итого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124 095,5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164 874,4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239 532,6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214 675,6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202 733,0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189 308,6</a:t>
                      </a:r>
                    </a:p>
                  </a:txBody>
                  <a:tcPr marL="5084" marR="5084" marT="50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WordArt 5"/>
          <p:cNvSpPr>
            <a:spLocks noChangeArrowheads="1" noChangeShapeType="1" noTextEdit="1"/>
          </p:cNvSpPr>
          <p:nvPr/>
        </p:nvSpPr>
        <p:spPr bwMode="auto">
          <a:xfrm>
            <a:off x="1477963" y="312738"/>
            <a:ext cx="7442200" cy="4810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20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Основные понятия</a:t>
            </a:r>
          </a:p>
        </p:txBody>
      </p:sp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158750" y="971550"/>
            <a:ext cx="9447213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u="sng" dirty="0">
                <a:solidFill>
                  <a:srgbClr val="000099"/>
                </a:solidFill>
              </a:rPr>
              <a:t>Сводная бюджетная роспись</a:t>
            </a:r>
            <a:r>
              <a:rPr lang="ru-RU" sz="1600" b="1" dirty="0">
                <a:solidFill>
                  <a:srgbClr val="000099"/>
                </a:solidFill>
              </a:rPr>
              <a:t> </a:t>
            </a:r>
            <a:r>
              <a:rPr lang="ru-RU" sz="1600" dirty="0">
                <a:solidFill>
                  <a:srgbClr val="000099"/>
                </a:solidFill>
              </a:rPr>
              <a:t>– документ, который составляется и ведется финансовым органом в целях организации исполнения бюджета по доходам, расходам и источникам финансирования дефицита бюджета</a:t>
            </a:r>
          </a:p>
          <a:p>
            <a:endParaRPr lang="ru-RU" sz="1600" dirty="0">
              <a:solidFill>
                <a:srgbClr val="000099"/>
              </a:solidFill>
            </a:endParaRPr>
          </a:p>
          <a:p>
            <a:pPr algn="just"/>
            <a:r>
              <a:rPr lang="ru-RU" sz="1600" b="1" u="sng" dirty="0">
                <a:solidFill>
                  <a:srgbClr val="000099"/>
                </a:solidFill>
              </a:rPr>
              <a:t>Бюджетные обязательства –</a:t>
            </a:r>
            <a:r>
              <a:rPr lang="ru-RU" sz="1600" dirty="0">
                <a:solidFill>
                  <a:srgbClr val="000099"/>
                </a:solidFill>
              </a:rPr>
              <a:t> расходные обязательства, подлежащие исполнению в  соответствующем финансовом году</a:t>
            </a:r>
          </a:p>
          <a:p>
            <a:endParaRPr lang="ru-RU" sz="1600" dirty="0">
              <a:solidFill>
                <a:srgbClr val="000099"/>
              </a:solidFill>
            </a:endParaRPr>
          </a:p>
          <a:p>
            <a:pPr algn="just"/>
            <a:r>
              <a:rPr lang="ru-RU" sz="1600" b="1" u="sng" dirty="0">
                <a:solidFill>
                  <a:srgbClr val="000099"/>
                </a:solidFill>
              </a:rPr>
              <a:t>Расходные обязательства</a:t>
            </a:r>
            <a:r>
              <a:rPr lang="ru-RU" sz="1600" b="1" dirty="0">
                <a:solidFill>
                  <a:srgbClr val="000099"/>
                </a:solidFill>
              </a:rPr>
              <a:t> </a:t>
            </a:r>
            <a:r>
              <a:rPr lang="ru-RU" sz="1600" dirty="0">
                <a:solidFill>
                  <a:srgbClr val="000099"/>
                </a:solidFill>
              </a:rPr>
              <a:t>– возникающие на  основе закона, иного нормативного правового акта, договора или соглашения, обязанности публично-правого образования (Российской Федерации, субъекта Российской Федерации, муниципального образования)  или действующего от его имени  казенного учреждения, предоставить физическому или юридическому лицу, иному публично-правовому образованию,  субъекту международного права средства из соответствующего бюджета</a:t>
            </a:r>
          </a:p>
          <a:p>
            <a:endParaRPr lang="ru-RU" sz="1600" dirty="0">
              <a:solidFill>
                <a:srgbClr val="000099"/>
              </a:solidFill>
            </a:endParaRPr>
          </a:p>
          <a:p>
            <a:pPr algn="just"/>
            <a:r>
              <a:rPr lang="ru-RU" sz="1600" b="1" u="sng" dirty="0">
                <a:solidFill>
                  <a:srgbClr val="000099"/>
                </a:solidFill>
              </a:rPr>
              <a:t>Публичные обязательства</a:t>
            </a:r>
            <a:r>
              <a:rPr lang="ru-RU" sz="1600" b="1" dirty="0">
                <a:solidFill>
                  <a:srgbClr val="000099"/>
                </a:solidFill>
              </a:rPr>
              <a:t> </a:t>
            </a:r>
            <a:r>
              <a:rPr lang="ru-RU" sz="1600" dirty="0">
                <a:solidFill>
                  <a:srgbClr val="000099"/>
                </a:solidFill>
              </a:rPr>
              <a:t>– возникающие на  основе закона расходные обязательства публично-правового образования перед физическим или юридическим лицом, иным публично-правовым образованием, подлежащие исполнению в установленном соответствующим законом, иным НПА размере или установленный указанным законом, актом порядок его определения (расчета, индексации).</a:t>
            </a:r>
          </a:p>
          <a:p>
            <a:pPr algn="just"/>
            <a:endParaRPr lang="ru-RU" sz="1600" dirty="0">
              <a:solidFill>
                <a:srgbClr val="000099"/>
              </a:solidFill>
            </a:endParaRPr>
          </a:p>
          <a:p>
            <a:pPr algn="just"/>
            <a:r>
              <a:rPr lang="ru-RU" sz="1600" b="1" u="sng" dirty="0">
                <a:solidFill>
                  <a:srgbClr val="000099"/>
                </a:solidFill>
              </a:rPr>
              <a:t>Публичные нормативные обязательства</a:t>
            </a:r>
            <a:r>
              <a:rPr lang="ru-RU" sz="1600" dirty="0">
                <a:solidFill>
                  <a:srgbClr val="000099"/>
                </a:solidFill>
              </a:rPr>
              <a:t> – это публичные обязательства</a:t>
            </a:r>
          </a:p>
          <a:p>
            <a:pPr algn="just"/>
            <a:r>
              <a:rPr lang="ru-RU" sz="1600" dirty="0">
                <a:solidFill>
                  <a:srgbClr val="000099"/>
                </a:solidFill>
              </a:rPr>
              <a:t> перед физическим лицом, подлежащие исполнению в денежной форме</a:t>
            </a:r>
          </a:p>
          <a:p>
            <a:pPr algn="just"/>
            <a:r>
              <a:rPr lang="ru-RU" sz="1600" dirty="0">
                <a:solidFill>
                  <a:srgbClr val="000099"/>
                </a:solidFill>
              </a:rPr>
              <a:t> в установленном соответствующим законом, иным НПА размере или </a:t>
            </a:r>
          </a:p>
          <a:p>
            <a:pPr algn="just"/>
            <a:r>
              <a:rPr lang="ru-RU" sz="1600" dirty="0">
                <a:solidFill>
                  <a:srgbClr val="000099"/>
                </a:solidFill>
              </a:rPr>
              <a:t>имеющие  установленный порядок его </a:t>
            </a:r>
            <a:r>
              <a:rPr lang="ru-RU" sz="1600" dirty="0" smtClean="0">
                <a:solidFill>
                  <a:srgbClr val="000099"/>
                </a:solidFill>
              </a:rPr>
              <a:t>индексации</a:t>
            </a:r>
            <a:endParaRPr lang="ru-RU" sz="1600" dirty="0">
              <a:solidFill>
                <a:srgbClr val="000099"/>
              </a:solidFill>
            </a:endParaRPr>
          </a:p>
        </p:txBody>
      </p:sp>
      <p:pic>
        <p:nvPicPr>
          <p:cNvPr id="8195" name="Picture 6" descr="1414750064_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69275" y="5834063"/>
            <a:ext cx="173672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Герб Серова Новый 5 зубцов (300 - цветной)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24" y="8133"/>
            <a:ext cx="968321" cy="96765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 rot="16200000">
            <a:off x="-3209925" y="3209925"/>
            <a:ext cx="6858000" cy="43815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Расходы бюджета (объемы финансирования)</a:t>
            </a:r>
            <a:endParaRPr lang="ru-RU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97333" name="Rectangle 51"/>
          <p:cNvSpPr>
            <a:spLocks noChangeArrowheads="1"/>
          </p:cNvSpPr>
          <p:nvPr/>
        </p:nvSpPr>
        <p:spPr bwMode="auto">
          <a:xfrm>
            <a:off x="498475" y="0"/>
            <a:ext cx="940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000000"/>
                </a:solidFill>
              </a:rPr>
              <a:t>Национальная безопасность</a:t>
            </a:r>
            <a:r>
              <a:rPr lang="ru-RU" sz="2400" b="1">
                <a:solidFill>
                  <a:srgbClr val="000000"/>
                </a:solidFill>
              </a:rPr>
              <a:t> </a:t>
            </a:r>
            <a:r>
              <a:rPr lang="ru-RU" sz="2000" b="1">
                <a:solidFill>
                  <a:srgbClr val="000000"/>
                </a:solidFill>
              </a:rPr>
              <a:t>и правоохранительную деятельность</a:t>
            </a:r>
          </a:p>
        </p:txBody>
      </p:sp>
      <p:pic>
        <p:nvPicPr>
          <p:cNvPr id="97334" name="Рисунок 10" descr="2013-12-19_06-30-27-e138743464256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71738" y="5153025"/>
            <a:ext cx="1812925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335" name="Picture 109" descr="Снимок"/>
          <p:cNvPicPr>
            <a:picLocks noChangeAspect="1" noChangeArrowheads="1"/>
          </p:cNvPicPr>
          <p:nvPr/>
        </p:nvPicPr>
        <p:blipFill>
          <a:blip r:embed="rId4" cstate="print">
            <a:lum bright="-30000" contrast="46000"/>
          </a:blip>
          <a:srcRect/>
          <a:stretch>
            <a:fillRect/>
          </a:stretch>
        </p:blipFill>
        <p:spPr bwMode="auto">
          <a:xfrm>
            <a:off x="8228013" y="5229225"/>
            <a:ext cx="1677987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336" name="Picture 110" descr="IMG_024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79900" y="4735513"/>
            <a:ext cx="1949450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337" name="Picture 111" descr="Снимок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5665788"/>
            <a:ext cx="1995488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338" name="Picture 112" descr="2016-04-27_12-56-2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86488" y="4211638"/>
            <a:ext cx="20701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41632" y="457785"/>
          <a:ext cx="9321799" cy="3652098"/>
        </p:xfrm>
        <a:graphic>
          <a:graphicData uri="http://schemas.openxmlformats.org/drawingml/2006/table">
            <a:tbl>
              <a:tblPr/>
              <a:tblGrid>
                <a:gridCol w="2087600"/>
                <a:gridCol w="1194639"/>
                <a:gridCol w="1149387"/>
                <a:gridCol w="1146370"/>
                <a:gridCol w="1294191"/>
                <a:gridCol w="1194639"/>
                <a:gridCol w="1254973"/>
              </a:tblGrid>
              <a:tr h="45989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</a:t>
                      </a:r>
                    </a:p>
                  </a:txBody>
                  <a:tcPr marL="230969" marR="6416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2017 факт (тыс.руб.)</a:t>
                      </a:r>
                    </a:p>
                  </a:txBody>
                  <a:tcPr marL="6416" marR="6416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2018 факт (тыс.руб.)</a:t>
                      </a:r>
                    </a:p>
                  </a:txBody>
                  <a:tcPr marL="6416" marR="6416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2019 прогноз (тыс.руб.)</a:t>
                      </a:r>
                    </a:p>
                  </a:txBody>
                  <a:tcPr marL="6416" marR="6416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2020 план (тыс.руб.)</a:t>
                      </a:r>
                    </a:p>
                  </a:txBody>
                  <a:tcPr marL="6416" marR="6416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 план (тыс.руб.)</a:t>
                      </a:r>
                    </a:p>
                  </a:txBody>
                  <a:tcPr marL="6416" marR="6416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план (тыс.руб.)</a:t>
                      </a:r>
                    </a:p>
                  </a:txBody>
                  <a:tcPr marL="6416" marR="6416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1361646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Защита населения и территории  от чрезвычайных ситуаций природного и техногенного характера, гражданская оборона</a:t>
                      </a:r>
                    </a:p>
                  </a:txBody>
                  <a:tcPr marL="6416" marR="6416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33 537,4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32 122,8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31 805,3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34 123,2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42 700,4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39 089,4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459894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Обеспечение пожарной безопасности </a:t>
                      </a:r>
                    </a:p>
                  </a:txBody>
                  <a:tcPr marL="6416" marR="6416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3 768,2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4 353,5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4 720,1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10 961,6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6 461,7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4 592,9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1136208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6416" marR="6416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1 131,7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1 029,2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1 150,1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1 193,4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1 241,1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1 290,8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234456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Итого</a:t>
                      </a:r>
                    </a:p>
                  </a:txBody>
                  <a:tcPr marL="6416" marR="6416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38 437,3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37 505,5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37 675,5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46 278,2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50 403,2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44 973,1</a:t>
                      </a:r>
                    </a:p>
                  </a:txBody>
                  <a:tcPr marL="6416" marR="230969" marT="64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 rot="16200000">
            <a:off x="-3127375" y="3127375"/>
            <a:ext cx="6858000" cy="603250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(объемы финансирования)</a:t>
            </a:r>
            <a:endParaRPr lang="ru-RU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1201d66e6a13a3947323cc28c454abbf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3726" y="5753100"/>
            <a:ext cx="1690240" cy="11049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98309" name="Text Box 155"/>
          <p:cNvSpPr txBox="1">
            <a:spLocks noChangeArrowheads="1"/>
          </p:cNvSpPr>
          <p:nvPr/>
        </p:nvSpPr>
        <p:spPr bwMode="auto">
          <a:xfrm>
            <a:off x="1284288" y="0"/>
            <a:ext cx="8086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00"/>
                </a:solidFill>
              </a:rPr>
              <a:t>Расходы на национальную экономику</a:t>
            </a:r>
            <a:r>
              <a:rPr lang="ru-RU" b="1"/>
              <a:t> </a:t>
            </a:r>
          </a:p>
        </p:txBody>
      </p:sp>
      <p:pic>
        <p:nvPicPr>
          <p:cNvPr id="95234" name="Picture 2" descr="http://i2.wp.com/serov112.ru/wp-content/uploads/2018/08/Gidrouzel.jpg?fit=721%2C48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35201" y="4810438"/>
            <a:ext cx="1612900" cy="1076012"/>
          </a:xfrm>
          <a:prstGeom prst="rect">
            <a:avLst/>
          </a:prstGeom>
          <a:noFill/>
        </p:spPr>
      </p:pic>
      <p:pic>
        <p:nvPicPr>
          <p:cNvPr id="95236" name="Picture 4" descr="http://radius72.ru/uploads/images/00/02/17/2014/01/28/bd831f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38789" y="4124325"/>
            <a:ext cx="1728786" cy="1152524"/>
          </a:xfrm>
          <a:prstGeom prst="rect">
            <a:avLst/>
          </a:prstGeom>
          <a:noFill/>
        </p:spPr>
      </p:pic>
      <p:pic>
        <p:nvPicPr>
          <p:cNvPr id="95238" name="Picture 6" descr="http://rio-serov.ucoz.ru/00_2015/04/123/news_18-04-2015_0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99250" y="5238749"/>
            <a:ext cx="1895474" cy="1263649"/>
          </a:xfrm>
          <a:prstGeom prst="rect">
            <a:avLst/>
          </a:prstGeom>
          <a:noFill/>
        </p:spPr>
      </p:pic>
      <p:pic>
        <p:nvPicPr>
          <p:cNvPr id="95240" name="Picture 8" descr="https://avatars.mds.yandex.net/get-marketpic/373800/market_xDsInggjQmdVfuAYjO7P5A/ori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607426" y="5127757"/>
            <a:ext cx="1298574" cy="1730243"/>
          </a:xfrm>
          <a:prstGeom prst="rect">
            <a:avLst/>
          </a:prstGeom>
          <a:noFill/>
        </p:spPr>
      </p:pic>
      <p:pic>
        <p:nvPicPr>
          <p:cNvPr id="95242" name="Picture 10" descr="http://old.serovglobus.ru/wp-content/uploads/2015/08/2015-08-21_07-21-30-600x400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52849" y="3733800"/>
            <a:ext cx="1814511" cy="1209674"/>
          </a:xfrm>
          <a:prstGeom prst="rect">
            <a:avLst/>
          </a:prstGeom>
          <a:noFill/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608782" y="457805"/>
          <a:ext cx="9297220" cy="3268620"/>
        </p:xfrm>
        <a:graphic>
          <a:graphicData uri="http://schemas.openxmlformats.org/drawingml/2006/table">
            <a:tbl>
              <a:tblPr/>
              <a:tblGrid>
                <a:gridCol w="2078008"/>
                <a:gridCol w="1203202"/>
                <a:gridCol w="1203202"/>
                <a:gridCol w="1203202"/>
                <a:gridCol w="1203202"/>
                <a:gridCol w="1203202"/>
                <a:gridCol w="1203202"/>
              </a:tblGrid>
              <a:tr h="54123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</a:t>
                      </a:r>
                    </a:p>
                  </a:txBody>
                  <a:tcPr marL="211767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2017 факт (тыс.руб.)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2018 факт (тыс.руб.)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2019 прогноз (тыс.руб.)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2020 план (тыс.руб.)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 план (тыс.руб.)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план (тыс.руб.)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541233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Сельское хозяйство и рыболовство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2 458,1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2 379,3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2 448,2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2 427,3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2 425,0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2 425,0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275922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Водное хозяйство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5 786,3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8 571,3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8 260,2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5 027,2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10 106,1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5 427,2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275922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Транспорт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987,0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1 037,4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951,9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1 271,2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541233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119 885,4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189 761,9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193 548,3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146 353,0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117 928,6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101 060,3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275922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Связь и информатика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4 358,1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3 780,1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4 013,5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5 359,5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6 633,9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6 899,3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541233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40 148,9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42 961,7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45 138,8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47 102,4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44 854,4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41 086,2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275922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Итого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173 623,7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248 491,7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254 360,9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207 540,6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181 948,0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156 898,0</a:t>
                      </a:r>
                    </a:p>
                  </a:txBody>
                  <a:tcPr marL="5882" marR="5882" marT="58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 rot="16200000">
            <a:off x="-3209925" y="3209925"/>
            <a:ext cx="6858000" cy="43815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Расходы бюджета (объемы финансирования)</a:t>
            </a:r>
            <a:endParaRPr lang="ru-RU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99389" name="Rectangle 56"/>
          <p:cNvSpPr>
            <a:spLocks noChangeArrowheads="1"/>
          </p:cNvSpPr>
          <p:nvPr/>
        </p:nvSpPr>
        <p:spPr bwMode="auto">
          <a:xfrm>
            <a:off x="739775" y="0"/>
            <a:ext cx="8943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000000"/>
                </a:solidFill>
              </a:rPr>
              <a:t>Жилищно-коммунальное хозяйство</a:t>
            </a:r>
          </a:p>
        </p:txBody>
      </p:sp>
      <p:sp>
        <p:nvSpPr>
          <p:cNvPr id="99390" name="Rectangle 56"/>
          <p:cNvSpPr>
            <a:spLocks noChangeArrowheads="1"/>
          </p:cNvSpPr>
          <p:nvPr/>
        </p:nvSpPr>
        <p:spPr bwMode="auto">
          <a:xfrm>
            <a:off x="716270" y="4028563"/>
            <a:ext cx="8943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</a:rPr>
              <a:t>Охрана окружающей среды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71129" y="481105"/>
          <a:ext cx="9282471" cy="3236245"/>
        </p:xfrm>
        <a:graphic>
          <a:graphicData uri="http://schemas.openxmlformats.org/drawingml/2006/table">
            <a:tbl>
              <a:tblPr/>
              <a:tblGrid>
                <a:gridCol w="2129421"/>
                <a:gridCol w="1192175"/>
                <a:gridCol w="1192175"/>
                <a:gridCol w="1192175"/>
                <a:gridCol w="1192175"/>
                <a:gridCol w="1192175"/>
                <a:gridCol w="1192175"/>
              </a:tblGrid>
              <a:tr h="77293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</a:t>
                      </a:r>
                    </a:p>
                  </a:txBody>
                  <a:tcPr marL="192350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2017 факт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2018 факт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2019 прогноз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2020 план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 план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план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94047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Жилищное хозяйство 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180 569,9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91 209,0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56 060,6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27 696,4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190 672,6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9 962,0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394047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Коммунальное хозяйство 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320 447,5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337 462,6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203 015,1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248,1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113 354,9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8 305,1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94047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Благоустройство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60 994,8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57 691,8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153 401,4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85 877,4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94 575,9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42 129,7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887118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Другие вопросы в области жилищно-коммунального хозяйства 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3 534,9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2 851,9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28 626,5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117 093,0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58 414,5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62 554,5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94047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Итого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565 547,0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489 215,3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441 103,6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35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914,9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457 017,9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122 951,3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61297" y="4604125"/>
          <a:ext cx="9272637" cy="2081809"/>
        </p:xfrm>
        <a:graphic>
          <a:graphicData uri="http://schemas.openxmlformats.org/drawingml/2006/table">
            <a:tbl>
              <a:tblPr/>
              <a:tblGrid>
                <a:gridCol w="2127165"/>
                <a:gridCol w="1190912"/>
                <a:gridCol w="1190912"/>
                <a:gridCol w="1190912"/>
                <a:gridCol w="1190912"/>
                <a:gridCol w="1190912"/>
                <a:gridCol w="1190912"/>
              </a:tblGrid>
              <a:tr h="52045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2017 факт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2018 факт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2019 прогноз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2020 план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 план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план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520452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Сбор, удаление отходов и очистка сточных вод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479,7</a:t>
                      </a:r>
                    </a:p>
                  </a:txBody>
                  <a:tcPr marL="5343" marR="48087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53,3</a:t>
                      </a:r>
                    </a:p>
                  </a:txBody>
                  <a:tcPr marL="5343" marR="48087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13245,1</a:t>
                      </a:r>
                    </a:p>
                  </a:txBody>
                  <a:tcPr marL="5343" marR="48087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7274,8</a:t>
                      </a:r>
                    </a:p>
                  </a:txBody>
                  <a:tcPr marL="5343" marR="48087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5441</a:t>
                      </a:r>
                    </a:p>
                  </a:txBody>
                  <a:tcPr marL="5343" marR="48087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5658,7</a:t>
                      </a:r>
                    </a:p>
                  </a:txBody>
                  <a:tcPr marL="5343" marR="48087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775576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Охрана объектов растительного и животного мира и среды их обитания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419,1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428,1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405,2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421,4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265329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Итого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479,7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53,3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13 664,2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7 702,9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5 846,2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6 080,1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346073601_tqqxkvugihfb1ld-2016.jpeg"/>
          <p:cNvPicPr>
            <a:picLocks noChangeAspect="1"/>
          </p:cNvPicPr>
          <p:nvPr/>
        </p:nvPicPr>
        <p:blipFill>
          <a:blip r:embed="rId2" cstate="screen">
            <a:lum bright="16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22513" y="4000500"/>
            <a:ext cx="1644081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 rot="-5400000">
            <a:off x="-3127375" y="3127375"/>
            <a:ext cx="6858000" cy="603250"/>
          </a:xfrm>
          <a:prstGeom prst="rect">
            <a:avLst/>
          </a:prstGeom>
          <a:gradFill rotWithShape="1">
            <a:gsLst>
              <a:gs pos="0">
                <a:srgbClr val="66FF99">
                  <a:gamma/>
                  <a:shade val="46275"/>
                  <a:invGamma/>
                </a:srgbClr>
              </a:gs>
              <a:gs pos="100000">
                <a:srgbClr val="66FF99"/>
              </a:gs>
            </a:gsLst>
            <a:lin ang="5400000" scaled="1"/>
          </a:gra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Расходы бюджета (объемы финансирования)</a:t>
            </a:r>
          </a:p>
        </p:txBody>
      </p:sp>
      <p:pic>
        <p:nvPicPr>
          <p:cNvPr id="100422" name="Рисунок 11" descr="дет сад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654675"/>
            <a:ext cx="207645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3186" name="Picture 2" descr="http://old.serovglobus.ru/wp-content/uploads/2013/07/%D0%92%D0%BE%D1%80%D0%BE%D1%82%D0%B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62399" y="3476640"/>
            <a:ext cx="2232025" cy="1484297"/>
          </a:xfrm>
          <a:prstGeom prst="rect">
            <a:avLst/>
          </a:prstGeom>
          <a:noFill/>
        </p:spPr>
      </p:pic>
      <p:pic>
        <p:nvPicPr>
          <p:cNvPr id="93188" name="Picture 4" descr="http://xn----7sbaib7aldgvn3ba3g.xn--p1ai/uploads/images/0000/310081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91250" y="4343400"/>
            <a:ext cx="1905000" cy="1552575"/>
          </a:xfrm>
          <a:prstGeom prst="rect">
            <a:avLst/>
          </a:prstGeom>
          <a:noFill/>
        </p:spPr>
      </p:pic>
      <p:pic>
        <p:nvPicPr>
          <p:cNvPr id="93190" name="Picture 6" descr="http://dhsh19.ru/sites/default/files/images/444/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931150" y="5154692"/>
            <a:ext cx="1974850" cy="1703308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38277" y="117987"/>
          <a:ext cx="9144820" cy="3236408"/>
        </p:xfrm>
        <a:graphic>
          <a:graphicData uri="http://schemas.openxmlformats.org/drawingml/2006/table">
            <a:tbl>
              <a:tblPr/>
              <a:tblGrid>
                <a:gridCol w="2274830"/>
                <a:gridCol w="1285279"/>
                <a:gridCol w="1114667"/>
                <a:gridCol w="1117511"/>
                <a:gridCol w="1117511"/>
                <a:gridCol w="1117511"/>
                <a:gridCol w="1117511"/>
              </a:tblGrid>
              <a:tr h="100914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</a:t>
                      </a:r>
                    </a:p>
                  </a:txBody>
                  <a:tcPr marL="22205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2017 факт (тыс.руб.)</a:t>
                      </a:r>
                    </a:p>
                  </a:txBody>
                  <a:tcPr marL="22205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2018 факт (тыс.руб.)</a:t>
                      </a:r>
                    </a:p>
                  </a:txBody>
                  <a:tcPr marL="22205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2019 прогноз (тыс.руб.)</a:t>
                      </a:r>
                    </a:p>
                  </a:txBody>
                  <a:tcPr marL="22205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2020 план (тыс.руб.)</a:t>
                      </a:r>
                    </a:p>
                  </a:txBody>
                  <a:tcPr marL="22205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 план (тыс.руб.)</a:t>
                      </a:r>
                    </a:p>
                  </a:txBody>
                  <a:tcPr marL="22205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план (тыс.руб.)</a:t>
                      </a:r>
                    </a:p>
                  </a:txBody>
                  <a:tcPr marL="22205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46893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Дошкольное образование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606 </a:t>
                      </a:r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700,2  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681 </a:t>
                      </a:r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935,9  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746 </a:t>
                      </a:r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576,5  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77</a:t>
                      </a:r>
                      <a:r>
                        <a:rPr lang="en-US" sz="1400" b="0" i="0" u="none" strike="noStrike" dirty="0" smtClean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r>
                        <a:rPr lang="ru-RU" sz="1400" b="0" i="0" u="none" strike="noStrike" dirty="0" smtClean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459</a:t>
                      </a:r>
                      <a:r>
                        <a:rPr lang="ru-RU" sz="1400" b="0" i="0" u="none" strike="noStrike" dirty="0" smtClean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,4   </a:t>
                      </a:r>
                      <a:endParaRPr lang="ru-RU" sz="1400" b="0" i="0" u="none" strike="noStrike" dirty="0">
                        <a:solidFill>
                          <a:srgbClr val="003366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504 099,4</a:t>
                      </a:r>
                      <a:endParaRPr lang="ru-RU" sz="1400" b="0" i="0" u="none" strike="noStrike" dirty="0">
                        <a:solidFill>
                          <a:srgbClr val="003366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533 925,7</a:t>
                      </a:r>
                      <a:endParaRPr lang="ru-RU" sz="1400" b="0" i="0" u="none" strike="noStrike" dirty="0">
                        <a:solidFill>
                          <a:srgbClr val="003366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26511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Общее образование </a:t>
                      </a:r>
                    </a:p>
                  </a:txBody>
                  <a:tcPr marL="22205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622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827,8   </a:t>
                      </a:r>
                    </a:p>
                  </a:txBody>
                  <a:tcPr marL="22205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729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658,6   </a:t>
                      </a:r>
                    </a:p>
                  </a:txBody>
                  <a:tcPr marL="22205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763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888,2   </a:t>
                      </a:r>
                    </a:p>
                  </a:txBody>
                  <a:tcPr marL="22205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831 042,6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22205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993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453,2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22205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1 403 001,7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22205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46893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210 </a:t>
                      </a:r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114,2  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275 </a:t>
                      </a:r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083,9  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289 </a:t>
                      </a:r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659,8  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197 411,2</a:t>
                      </a:r>
                      <a:endParaRPr lang="ru-RU" sz="1400" b="0" i="0" u="none" strike="noStrike" dirty="0">
                        <a:solidFill>
                          <a:srgbClr val="003366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106 434,8</a:t>
                      </a:r>
                      <a:endParaRPr lang="ru-RU" sz="1400" b="0" i="0" u="none" strike="noStrike" dirty="0">
                        <a:solidFill>
                          <a:srgbClr val="003366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77 647,7</a:t>
                      </a:r>
                      <a:endParaRPr lang="ru-RU" sz="1400" b="0" i="0" u="none" strike="noStrike" dirty="0">
                        <a:solidFill>
                          <a:srgbClr val="003366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34689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Молодежная политика</a:t>
                      </a:r>
                    </a:p>
                  </a:txBody>
                  <a:tcPr marL="22205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68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572,2   </a:t>
                      </a:r>
                    </a:p>
                  </a:txBody>
                  <a:tcPr marL="22205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87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990,6   </a:t>
                      </a:r>
                    </a:p>
                  </a:txBody>
                  <a:tcPr marL="22205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83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768,7   </a:t>
                      </a:r>
                    </a:p>
                  </a:txBody>
                  <a:tcPr marL="22205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80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397,1   </a:t>
                      </a:r>
                    </a:p>
                  </a:txBody>
                  <a:tcPr marL="22205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85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473,2   </a:t>
                      </a:r>
                    </a:p>
                  </a:txBody>
                  <a:tcPr marL="22205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88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503,3   </a:t>
                      </a:r>
                    </a:p>
                  </a:txBody>
                  <a:tcPr marL="22205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494748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Другие вопросы в области образования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endParaRPr lang="ru-RU" sz="1400" b="0" i="0" u="none" strike="noStrike">
                        <a:solidFill>
                          <a:srgbClr val="003366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26 </a:t>
                      </a:r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922,4  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 </a:t>
                      </a:r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228,6  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24 </a:t>
                      </a:r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960,3  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33 </a:t>
                      </a:r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636,5  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34 </a:t>
                      </a:r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127,2  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34 </a:t>
                      </a:r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423,1  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34689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Итого</a:t>
                      </a:r>
                    </a:p>
                  </a:txBody>
                  <a:tcPr marL="22205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535 136,8  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799 897,6  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908 853,5  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914 946,8  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1 723 587,8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2 137 501,6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 rot="-5400000">
            <a:off x="-3127375" y="3127375"/>
            <a:ext cx="6858000" cy="603250"/>
          </a:xfrm>
          <a:prstGeom prst="rect">
            <a:avLst/>
          </a:prstGeom>
          <a:gradFill rotWithShape="1">
            <a:gsLst>
              <a:gs pos="0">
                <a:srgbClr val="66FF99">
                  <a:gamma/>
                  <a:shade val="46275"/>
                  <a:invGamma/>
                </a:srgbClr>
              </a:gs>
              <a:gs pos="100000">
                <a:srgbClr val="66FF99"/>
              </a:gs>
            </a:gsLst>
            <a:lin ang="5400000" scaled="1"/>
          </a:gra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Расходы бюджета (объемы финансирования)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на </a:t>
            </a: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20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20</a:t>
            </a: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г.</a:t>
            </a:r>
          </a:p>
        </p:txBody>
      </p:sp>
      <p:pic>
        <p:nvPicPr>
          <p:cNvPr id="2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641554" y="120445"/>
          <a:ext cx="9112045" cy="6408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 rot="16200000">
            <a:off x="-3209925" y="3209925"/>
            <a:ext cx="6858000" cy="43815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Расходы бюджета (объемы финансирования)</a:t>
            </a:r>
            <a:endParaRPr lang="ru-RU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02403" name="Rectangle 65"/>
          <p:cNvSpPr>
            <a:spLocks noChangeArrowheads="1"/>
          </p:cNvSpPr>
          <p:nvPr/>
        </p:nvSpPr>
        <p:spPr bwMode="auto">
          <a:xfrm>
            <a:off x="3956050" y="238125"/>
            <a:ext cx="4697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000000"/>
                </a:solidFill>
              </a:rPr>
              <a:t>Культура, кинематография</a:t>
            </a:r>
          </a:p>
        </p:txBody>
      </p:sp>
      <p:graphicFrame>
        <p:nvGraphicFramePr>
          <p:cNvPr id="107590" name="Group 70"/>
          <p:cNvGraphicFramePr>
            <a:graphicFrameLocks noGrp="1"/>
          </p:cNvGraphicFramePr>
          <p:nvPr>
            <p:ph sz="half" idx="4294967295"/>
          </p:nvPr>
        </p:nvGraphicFramePr>
        <p:xfrm>
          <a:off x="566738" y="1457325"/>
          <a:ext cx="9120187" cy="1036320"/>
        </p:xfrm>
        <a:graphic>
          <a:graphicData uri="http://schemas.openxmlformats.org/drawingml/2006/table">
            <a:tbl>
              <a:tblPr/>
              <a:tblGrid>
                <a:gridCol w="2462212"/>
                <a:gridCol w="1042988"/>
                <a:gridCol w="1068387"/>
                <a:gridCol w="1079500"/>
                <a:gridCol w="1104900"/>
                <a:gridCol w="1235075"/>
                <a:gridCol w="1127125"/>
              </a:tblGrid>
              <a:tr h="6717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факт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факт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прогноз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план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план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план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7987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161 984,9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215 174,3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201 428,3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82 983,4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81 110,8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 descr="soc-zash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04089" y="2862155"/>
            <a:ext cx="1892647" cy="1418524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2481" name="Rectangle 76"/>
          <p:cNvSpPr>
            <a:spLocks noChangeArrowheads="1"/>
          </p:cNvSpPr>
          <p:nvPr/>
        </p:nvSpPr>
        <p:spPr bwMode="auto">
          <a:xfrm>
            <a:off x="1395413" y="3187700"/>
            <a:ext cx="6176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000000"/>
                </a:solidFill>
              </a:rPr>
              <a:t>Социальная политика</a:t>
            </a:r>
          </a:p>
        </p:txBody>
      </p:sp>
      <p:pic>
        <p:nvPicPr>
          <p:cNvPr id="102482" name="Picture 125" descr="maxresdefault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4663" y="0"/>
            <a:ext cx="257175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30943" y="4287415"/>
          <a:ext cx="9242322" cy="2423101"/>
        </p:xfrm>
        <a:graphic>
          <a:graphicData uri="http://schemas.openxmlformats.org/drawingml/2006/table">
            <a:tbl>
              <a:tblPr/>
              <a:tblGrid>
                <a:gridCol w="1618198"/>
                <a:gridCol w="1062018"/>
                <a:gridCol w="1210750"/>
                <a:gridCol w="1337839"/>
                <a:gridCol w="1337839"/>
                <a:gridCol w="1337839"/>
                <a:gridCol w="1337839"/>
              </a:tblGrid>
              <a:tr h="41559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</a:t>
                      </a:r>
                    </a:p>
                  </a:txBody>
                  <a:tcPr marL="7316" marR="7316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2017 факт (тыс.руб.)</a:t>
                      </a:r>
                    </a:p>
                  </a:txBody>
                  <a:tcPr marL="7316" marR="7316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2018 факт (тыс.руб.)</a:t>
                      </a:r>
                    </a:p>
                  </a:txBody>
                  <a:tcPr marL="7316" marR="7316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2019 прогноз (тыс.руб.)</a:t>
                      </a:r>
                    </a:p>
                  </a:txBody>
                  <a:tcPr marL="7316" marR="7316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2020 план (тыс.руб.)</a:t>
                      </a:r>
                    </a:p>
                  </a:txBody>
                  <a:tcPr marL="7316" marR="7316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 план (тыс.руб.)</a:t>
                      </a:r>
                    </a:p>
                  </a:txBody>
                  <a:tcPr marL="7316" marR="7316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план (тыс.руб.)</a:t>
                      </a:r>
                    </a:p>
                  </a:txBody>
                  <a:tcPr marL="7316" marR="7316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41559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Пенсионное обеспечение</a:t>
                      </a:r>
                    </a:p>
                  </a:txBody>
                  <a:tcPr marL="7316" marR="7316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12 775,7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11 833,0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61931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7316" marR="7316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218 974,3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220 062,2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251 917,2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245 800,3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235 328,0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235 495,1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68695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marL="7316" marR="7316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10 274,3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10 515,7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13 022,6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15 249,1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15 357,7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15 908,6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211871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Итого</a:t>
                      </a:r>
                    </a:p>
                  </a:txBody>
                  <a:tcPr marL="7316" marR="7316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242 024,2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242 410,9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264 939,8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261 049,4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250 685,7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251 403,7</a:t>
                      </a: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343.g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4137" y="1797115"/>
            <a:ext cx="1419830" cy="10032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 rot="16200000">
            <a:off x="-3209925" y="3209925"/>
            <a:ext cx="6858000" cy="43815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Расходы бюджета (объемы финансирования)</a:t>
            </a:r>
            <a:endParaRPr lang="ru-RU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03429" name="Rectangle 59"/>
          <p:cNvSpPr>
            <a:spLocks noChangeArrowheads="1"/>
          </p:cNvSpPr>
          <p:nvPr/>
        </p:nvSpPr>
        <p:spPr bwMode="auto">
          <a:xfrm>
            <a:off x="2557463" y="0"/>
            <a:ext cx="3910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>
                <a:solidFill>
                  <a:srgbClr val="000000"/>
                </a:solidFill>
              </a:rPr>
              <a:t>Физическая культура и спорт</a:t>
            </a:r>
          </a:p>
        </p:txBody>
      </p:sp>
      <p:pic>
        <p:nvPicPr>
          <p:cNvPr id="103430" name="Рисунок 10" descr="59303Big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31200" y="0"/>
            <a:ext cx="15748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0436" name="Group 260"/>
          <p:cNvGraphicFramePr>
            <a:graphicFrameLocks noGrp="1"/>
          </p:cNvGraphicFramePr>
          <p:nvPr/>
        </p:nvGraphicFramePr>
        <p:xfrm>
          <a:off x="436563" y="827088"/>
          <a:ext cx="9469436" cy="1036320"/>
        </p:xfrm>
        <a:graphic>
          <a:graphicData uri="http://schemas.openxmlformats.org/drawingml/2006/table">
            <a:tbl>
              <a:tblPr/>
              <a:tblGrid>
                <a:gridCol w="2556500"/>
                <a:gridCol w="1082928"/>
                <a:gridCol w="1109300"/>
                <a:gridCol w="1120839"/>
                <a:gridCol w="1147211"/>
                <a:gridCol w="1282371"/>
                <a:gridCol w="1170287"/>
              </a:tblGrid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факт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факт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прогноз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план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план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план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Массовый спорт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65 141,1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46 279,5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82 467,9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67 354,5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60 803,1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71 995,3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</a:tr>
            </a:tbl>
          </a:graphicData>
        </a:graphic>
      </p:graphicFrame>
      <p:sp>
        <p:nvSpPr>
          <p:cNvPr id="103457" name="Rectangle 76"/>
          <p:cNvSpPr>
            <a:spLocks noChangeArrowheads="1"/>
          </p:cNvSpPr>
          <p:nvPr/>
        </p:nvSpPr>
        <p:spPr bwMode="auto">
          <a:xfrm>
            <a:off x="3305175" y="2127250"/>
            <a:ext cx="4387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>
                <a:solidFill>
                  <a:srgbClr val="000000"/>
                </a:solidFill>
              </a:rPr>
              <a:t>Средства массовой информации</a:t>
            </a:r>
          </a:p>
        </p:txBody>
      </p:sp>
      <p:sp>
        <p:nvSpPr>
          <p:cNvPr id="103500" name="Rectangle 79"/>
          <p:cNvSpPr>
            <a:spLocks noChangeArrowheads="1"/>
          </p:cNvSpPr>
          <p:nvPr/>
        </p:nvSpPr>
        <p:spPr bwMode="auto">
          <a:xfrm>
            <a:off x="628650" y="4840288"/>
            <a:ext cx="8896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000000"/>
                </a:solidFill>
              </a:rPr>
              <a:t>Обслуживание государственного и муниципального долга</a:t>
            </a:r>
          </a:p>
        </p:txBody>
      </p:sp>
      <p:graphicFrame>
        <p:nvGraphicFramePr>
          <p:cNvPr id="50449" name="Group 273"/>
          <p:cNvGraphicFramePr>
            <a:graphicFrameLocks noGrp="1"/>
          </p:cNvGraphicFramePr>
          <p:nvPr/>
        </p:nvGraphicFramePr>
        <p:xfrm>
          <a:off x="474663" y="5267325"/>
          <a:ext cx="9297987" cy="1463040"/>
        </p:xfrm>
        <a:graphic>
          <a:graphicData uri="http://schemas.openxmlformats.org/drawingml/2006/table">
            <a:tbl>
              <a:tblPr/>
              <a:tblGrid>
                <a:gridCol w="2699572"/>
                <a:gridCol w="1053610"/>
                <a:gridCol w="1029333"/>
                <a:gridCol w="1026096"/>
                <a:gridCol w="1117651"/>
                <a:gridCol w="1222626"/>
                <a:gridCol w="1149099"/>
              </a:tblGrid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факт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факт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прогноз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план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план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план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 внутреннего и муниципального долга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12 747,3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6 977,1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7 604,8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9 661,8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9 938,7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9 938,7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71130" y="2895503"/>
          <a:ext cx="9311970" cy="1884863"/>
        </p:xfrm>
        <a:graphic>
          <a:graphicData uri="http://schemas.openxmlformats.org/drawingml/2006/table">
            <a:tbl>
              <a:tblPr/>
              <a:tblGrid>
                <a:gridCol w="2277672"/>
                <a:gridCol w="1172383"/>
                <a:gridCol w="1172383"/>
                <a:gridCol w="1172383"/>
                <a:gridCol w="1172383"/>
                <a:gridCol w="1172383"/>
                <a:gridCol w="1172383"/>
              </a:tblGrid>
              <a:tr h="58215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</a:t>
                      </a:r>
                    </a:p>
                  </a:txBody>
                  <a:tcPr marL="7516" marR="7516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2017 факт (тыс.руб.)</a:t>
                      </a:r>
                    </a:p>
                  </a:txBody>
                  <a:tcPr marL="7516" marR="7516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2018 факт (тыс.руб.)</a:t>
                      </a:r>
                    </a:p>
                  </a:txBody>
                  <a:tcPr marL="7516" marR="7516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2019 прогноз (тыс.руб.)</a:t>
                      </a:r>
                    </a:p>
                  </a:txBody>
                  <a:tcPr marL="7516" marR="7516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2020 план (тыс.руб.)</a:t>
                      </a:r>
                    </a:p>
                  </a:txBody>
                  <a:tcPr marL="7516" marR="7516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 план (тыс.руб.)</a:t>
                      </a:r>
                    </a:p>
                  </a:txBody>
                  <a:tcPr marL="7516" marR="7516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план (тыс.руб.)</a:t>
                      </a:r>
                    </a:p>
                  </a:txBody>
                  <a:tcPr marL="7516" marR="7516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90999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Периодическая печать и издательства</a:t>
                      </a:r>
                    </a:p>
                  </a:txBody>
                  <a:tcPr marL="7516" marR="7516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1 321,6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1 371,6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2 052,7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2 012,7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2 030,7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2 048,7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582155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Другие вопросы в области средств массовой информации</a:t>
                      </a:r>
                    </a:p>
                  </a:txBody>
                  <a:tcPr marL="7516" marR="7516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1 098,0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1 198,0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4 285,2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2 405,4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2 009,1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2 023,1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199845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Итого</a:t>
                      </a:r>
                    </a:p>
                  </a:txBody>
                  <a:tcPr marL="7516" marR="7516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2 419,6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2 569,6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6 337,9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4 418,1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4 039,8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4 071,8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5"/>
          <p:cNvSpPr>
            <a:spLocks noChangeArrowheads="1"/>
          </p:cNvSpPr>
          <p:nvPr/>
        </p:nvSpPr>
        <p:spPr bwMode="auto">
          <a:xfrm>
            <a:off x="620713" y="-8285"/>
            <a:ext cx="928528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/>
            <a:r>
              <a:rPr lang="ru-RU" sz="1400" b="1" dirty="0">
                <a:solidFill>
                  <a:srgbClr val="000000"/>
                </a:solidFill>
                <a:cs typeface="Times New Roman" pitchFamily="18" charset="0"/>
              </a:rPr>
              <a:t>В соответствии с принятыми в 2013 году изменениями в Бюджетный кодекс Российской Федерации, бюджет Серовского городского округа на </a:t>
            </a:r>
            <a:r>
              <a:rPr lang="ru-RU" sz="1400" b="1" dirty="0" smtClean="0">
                <a:solidFill>
                  <a:srgbClr val="000000"/>
                </a:solidFill>
                <a:cs typeface="Times New Roman" pitchFamily="18" charset="0"/>
              </a:rPr>
              <a:t>2020 </a:t>
            </a:r>
            <a:r>
              <a:rPr lang="ru-RU" sz="1400" b="1" dirty="0">
                <a:solidFill>
                  <a:srgbClr val="000000"/>
                </a:solidFill>
                <a:cs typeface="Times New Roman" pitchFamily="18" charset="0"/>
              </a:rPr>
              <a:t>год сформирован не только в функциональной, но и в программной структуре расходов, на основе утвержденных </a:t>
            </a:r>
            <a:r>
              <a:rPr lang="ru-RU" sz="1400" b="1" dirty="0" smtClean="0">
                <a:solidFill>
                  <a:srgbClr val="000000"/>
                </a:solidFill>
                <a:cs typeface="Times New Roman" pitchFamily="18" charset="0"/>
              </a:rPr>
              <a:t>15 </a:t>
            </a:r>
            <a:r>
              <a:rPr lang="ru-RU" sz="1400" b="1" dirty="0">
                <a:solidFill>
                  <a:srgbClr val="000000"/>
                </a:solidFill>
                <a:cs typeface="Times New Roman" pitchFamily="18" charset="0"/>
              </a:rPr>
              <a:t>муниципальных программ.</a:t>
            </a:r>
            <a:endParaRPr lang="ru-RU" sz="900" b="1" dirty="0">
              <a:solidFill>
                <a:srgbClr val="000000"/>
              </a:solidFill>
              <a:cs typeface="Times New Roman" pitchFamily="18" charset="0"/>
            </a:endParaRPr>
          </a:p>
          <a:p>
            <a:pPr indent="457200" algn="just" eaLnBrk="0" hangingPunct="0"/>
            <a:r>
              <a:rPr lang="ru-RU" sz="1400" b="1" dirty="0">
                <a:solidFill>
                  <a:srgbClr val="000000"/>
                </a:solidFill>
                <a:cs typeface="Times New Roman" pitchFamily="18" charset="0"/>
              </a:rPr>
              <a:t>В соответствии с Перечнем муниципальных программ, утвержденным постановлением администрации Серовского городского округа от </a:t>
            </a:r>
            <a:r>
              <a:rPr lang="ru-RU" sz="1400" b="1" dirty="0" smtClean="0">
                <a:solidFill>
                  <a:srgbClr val="FF66FF"/>
                </a:solidFill>
                <a:cs typeface="Times New Roman" pitchFamily="18" charset="0"/>
              </a:rPr>
              <a:t>15.06.2018 </a:t>
            </a:r>
            <a:r>
              <a:rPr lang="ru-RU" sz="1400" b="1" dirty="0">
                <a:solidFill>
                  <a:srgbClr val="FF66FF"/>
                </a:solidFill>
                <a:cs typeface="Times New Roman" pitchFamily="18" charset="0"/>
              </a:rPr>
              <a:t>№ </a:t>
            </a:r>
            <a:r>
              <a:rPr lang="ru-RU" sz="1400" b="1" dirty="0" smtClean="0">
                <a:solidFill>
                  <a:srgbClr val="FF66FF"/>
                </a:solidFill>
                <a:cs typeface="Times New Roman" pitchFamily="18" charset="0"/>
              </a:rPr>
              <a:t>849</a:t>
            </a:r>
            <a:r>
              <a:rPr lang="ru-RU" sz="1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cs typeface="Times New Roman" pitchFamily="18" charset="0"/>
              </a:rPr>
              <a:t>(с внесенными изменениями и дополнениями), в решении Думы представлены расходы на реализацию следующих муниципальных программ:</a:t>
            </a:r>
            <a:endParaRPr lang="ru-RU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 rot="16200000">
            <a:off x="-3137693" y="3137693"/>
            <a:ext cx="6858000" cy="582613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Муниципальные программы Серовского городского округа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29264" y="1364787"/>
          <a:ext cx="9129252" cy="5319962"/>
        </p:xfrm>
        <a:graphic>
          <a:graphicData uri="http://schemas.openxmlformats.org/drawingml/2006/table">
            <a:tbl>
              <a:tblPr/>
              <a:tblGrid>
                <a:gridCol w="587905"/>
                <a:gridCol w="964579"/>
                <a:gridCol w="6703824"/>
                <a:gridCol w="872944"/>
              </a:tblGrid>
              <a:tr h="162737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Номер 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строки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Код целевой статьи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раздела, подраздела, целевой статьи или вида расходов</a:t>
                      </a: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Сумма на 2020 год, тыс.руб.</a:t>
                      </a: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1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0200000000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Муниципальная программа "Развитие муниципальной службы в Серовском городском округе" на 2017-2024 годы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19 320,9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54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0300000000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Муниципальная программа "Дополнительные меры социальной поддержки отдельных категорий граждан Серовского городского округа" на 2017-2024 годы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26 295,5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41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0400000000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Муниципальная программа "Развитие культуры в Серовском городском округе" на 2016-2022 годы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204 366,7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54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0500000000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Муниципальная программа "Развитие физической культуры и спорта в Серовском городском округе" на 2016-2022 годы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54 279,6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6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0600000000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Муниципальная программа "Молодежь Серовского городского округа" на 2016-2022 годы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74 360,8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41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0700000000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Муниципальная программа "Управление собственностью Серовского городского округа" на 2019-2022 годы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75 705,5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41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0800000000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Муниципальная программа "Развитие системы образования в Серовском городском округе" на 2019-2024 годы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1 812 733,1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54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0900000000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Муниципальная программа "Обеспечение безопасности жизнедеятельности населения и территории Серовского городского округа" на 2016-2022 годы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46 278,2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58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1000000000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Муниципальная программа "Развитие жилищно-коммунального хозяйства, охрана окружающей среды и повышение энергетической эффективности на территории Серовского городского округа" на 2016-2022 годы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211 546,5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582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1100000000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Муниципальная программа "Развитие транспорта, дорожного хозяйства, благоустройства и социально-бытового обслуживания населения на территории Серовского городского округа" на 2016-2022 годы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475 964,8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54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1200000000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Муниципальная программа "Реализация основных направлений в строительном комплексе на территории Серовского городского округа" на 2016-2022 годы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60 183,1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41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1300000000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Муниципальная программа "О мерах по противодействию коррупции в Серовском городском округе" на 2018-2022 годы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327,9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41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1500000000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Муниципальная программа "Управление муниципальными финансами Серовского городского округа до 2024 года"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21 375,4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54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1600000000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Муниципальная программа "Содействие развитию малого и среднего предпринимательства в Серовском городском округе до 2024 года"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478,2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378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1700000000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Муниципальная программа "Формирование современной городской среды на территории Серовского городского округа" на 2018-2024 годы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16 292,2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4105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 </a:t>
                      </a:r>
                    </a:p>
                  </a:txBody>
                  <a:tcPr marL="3924" marR="3924" marT="3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 </a:t>
                      </a:r>
                    </a:p>
                  </a:txBody>
                  <a:tcPr marL="3924" marR="3924" marT="3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 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3 099 508,4</a:t>
                      </a:r>
                    </a:p>
                  </a:txBody>
                  <a:tcPr marL="3924" marR="3924" marT="3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4"/>
          <p:cNvSpPr txBox="1">
            <a:spLocks noChangeArrowheads="1"/>
          </p:cNvSpPr>
          <p:nvPr/>
        </p:nvSpPr>
        <p:spPr bwMode="auto">
          <a:xfrm>
            <a:off x="1484313" y="279400"/>
            <a:ext cx="78025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</a:rPr>
              <a:t>Действующие муниципальные программы в </a:t>
            </a:r>
            <a:r>
              <a:rPr lang="ru-RU" sz="1600" b="1" dirty="0" smtClean="0">
                <a:solidFill>
                  <a:srgbClr val="000000"/>
                </a:solidFill>
              </a:rPr>
              <a:t>2020 </a:t>
            </a:r>
            <a:r>
              <a:rPr lang="ru-RU" sz="1600" b="1" dirty="0">
                <a:solidFill>
                  <a:srgbClr val="000000"/>
                </a:solidFill>
              </a:rPr>
              <a:t>году</a:t>
            </a:r>
          </a:p>
        </p:txBody>
      </p:sp>
      <p:sp>
        <p:nvSpPr>
          <p:cNvPr id="69635" name="Заголовок 1"/>
          <p:cNvSpPr txBox="1">
            <a:spLocks/>
          </p:cNvSpPr>
          <p:nvPr/>
        </p:nvSpPr>
        <p:spPr bwMode="auto">
          <a:xfrm rot="-5400000">
            <a:off x="-3031331" y="3031331"/>
            <a:ext cx="6858000" cy="795338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2000" b="1" dirty="0">
                <a:cs typeface="Times New Roman" pitchFamily="18" charset="0"/>
              </a:rPr>
              <a:t>Структура муниципальных программ Серовского городского округа в </a:t>
            </a:r>
            <a:r>
              <a:rPr lang="ru-RU" sz="2000" b="1" dirty="0" smtClean="0">
                <a:cs typeface="Times New Roman" pitchFamily="18" charset="0"/>
              </a:rPr>
              <a:t>2020 </a:t>
            </a:r>
            <a:r>
              <a:rPr lang="ru-RU" sz="2000" b="1" dirty="0">
                <a:cs typeface="Times New Roman" pitchFamily="18" charset="0"/>
              </a:rPr>
              <a:t>году </a:t>
            </a:r>
            <a:endParaRPr lang="ru-RU" sz="20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2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9" name="Диаграмма 8"/>
          <p:cNvGraphicFramePr/>
          <p:nvPr/>
        </p:nvGraphicFramePr>
        <p:xfrm>
          <a:off x="839736" y="586555"/>
          <a:ext cx="8934450" cy="6038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Рисунок 21" descr="a34fe24b992cca5d1cf31a9a20010cdc_X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41838" y="0"/>
            <a:ext cx="2449512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8" name="Рисунок 18" descr="detskiy-sad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91350" y="0"/>
            <a:ext cx="29146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" name="Рисунок 22" descr="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76500" y="0"/>
            <a:ext cx="2185988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 rot="16200000">
            <a:off x="-3209925" y="3209925"/>
            <a:ext cx="6858000" cy="438150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Развитие системы образования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2020г</a:t>
            </a: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501" name="TextBox 10"/>
          <p:cNvSpPr txBox="1">
            <a:spLocks noChangeArrowheads="1"/>
          </p:cNvSpPr>
          <p:nvPr/>
        </p:nvSpPr>
        <p:spPr bwMode="auto">
          <a:xfrm>
            <a:off x="522288" y="1789113"/>
            <a:ext cx="92186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Основные подпрограммы, финансирование которых осуществляется в рамках  муниципальной программы в </a:t>
            </a:r>
            <a:r>
              <a:rPr lang="ru-RU" sz="16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2020 </a:t>
            </a:r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</a:t>
            </a:r>
          </a:p>
        </p:txBody>
      </p:sp>
      <p:pic>
        <p:nvPicPr>
          <p:cNvPr id="106502" name="Рисунок 14" descr="-_1_~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5775" y="0"/>
            <a:ext cx="20875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00050" y="8820150"/>
            <a:ext cx="6245225" cy="0"/>
          </a:xfrm>
          <a:prstGeom prst="line">
            <a:avLst/>
          </a:prstGeom>
          <a:ln w="127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504" name="Rectangle 13"/>
          <p:cNvSpPr>
            <a:spLocks noChangeArrowheads="1"/>
          </p:cNvSpPr>
          <p:nvPr/>
        </p:nvSpPr>
        <p:spPr bwMode="auto">
          <a:xfrm>
            <a:off x="536575" y="1449388"/>
            <a:ext cx="10682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Общий объем расходов бюджета </a:t>
            </a:r>
            <a:r>
              <a:rPr lang="ru-RU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– 1 812 733,1 тыс.рублей</a:t>
            </a:r>
            <a:endParaRPr lang="ru-RU" b="1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668593" y="2602101"/>
          <a:ext cx="9001431" cy="3436564"/>
        </p:xfrm>
        <a:graphic>
          <a:graphicData uri="http://schemas.openxmlformats.org/drawingml/2006/table">
            <a:tbl>
              <a:tblPr/>
              <a:tblGrid>
                <a:gridCol w="9001431"/>
              </a:tblGrid>
              <a:tr h="33028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1 714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090,5 тыс.руб. -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"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Качество образования, как основа благополучия"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28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70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556,5 тыс.руб.  -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"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Организация отдыха детей и молодежи"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28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391,4 тыс.руб.  -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"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Педагогические кадры XXI века"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28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196,7 тыс.руб. -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"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Реализация проекта "Уральская инженерная школа"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28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759,1 тыс.руб. -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"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Развитие системы поддержки талантливых и одаренных детей и подростков"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54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24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738,9 тыс.руб.  -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"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Обеспечение реализации муниципальной программы "Развитие системы образования в Серовском городском округе"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5434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 smtClean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 smtClean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 smtClean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Реализация мероприятий позволит достичь целей обозначенных муниципальной программой «Развитие системы образования в Серовском городском округе».</a:t>
                      </a:r>
                    </a:p>
                    <a:p>
                      <a:pPr algn="l" fontAlgn="t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WordArt 5"/>
          <p:cNvSpPr>
            <a:spLocks noChangeArrowheads="1" noChangeShapeType="1" noTextEdit="1"/>
          </p:cNvSpPr>
          <p:nvPr/>
        </p:nvSpPr>
        <p:spPr bwMode="auto">
          <a:xfrm>
            <a:off x="1477963" y="312738"/>
            <a:ext cx="7442200" cy="4810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20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Основные понятия</a:t>
            </a:r>
          </a:p>
        </p:txBody>
      </p:sp>
      <p:sp>
        <p:nvSpPr>
          <p:cNvPr id="10242" name="Rectangle 6"/>
          <p:cNvSpPr>
            <a:spLocks noChangeArrowheads="1"/>
          </p:cNvSpPr>
          <p:nvPr/>
        </p:nvSpPr>
        <p:spPr bwMode="auto">
          <a:xfrm>
            <a:off x="133350" y="983088"/>
            <a:ext cx="96012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600" b="1" u="sng" dirty="0">
                <a:solidFill>
                  <a:srgbClr val="000099"/>
                </a:solidFill>
              </a:rPr>
              <a:t>Межбюджетные  трансферты  –</a:t>
            </a:r>
            <a:r>
              <a:rPr lang="ru-RU" sz="1600" dirty="0">
                <a:solidFill>
                  <a:srgbClr val="000099"/>
                </a:solidFill>
              </a:rPr>
              <a:t>  денежные  средства,  направляемые  из  одного уровня бюджетной системы в другой</a:t>
            </a:r>
          </a:p>
          <a:p>
            <a:pPr algn="just"/>
            <a:endParaRPr lang="ru-RU" sz="1600" dirty="0">
              <a:solidFill>
                <a:srgbClr val="000099"/>
              </a:solidFill>
            </a:endParaRPr>
          </a:p>
          <a:p>
            <a:r>
              <a:rPr lang="ru-RU" sz="1600" b="1" u="sng" dirty="0">
                <a:solidFill>
                  <a:srgbClr val="000099"/>
                </a:solidFill>
              </a:rPr>
              <a:t>Дотации -</a:t>
            </a:r>
            <a:r>
              <a:rPr lang="ru-RU" sz="1600" dirty="0">
                <a:solidFill>
                  <a:srgbClr val="000099"/>
                </a:solidFill>
              </a:rPr>
              <a:t>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  <a:p>
            <a:endParaRPr lang="ru-RU" sz="1600" dirty="0">
              <a:solidFill>
                <a:srgbClr val="000099"/>
              </a:solidFill>
            </a:endParaRPr>
          </a:p>
          <a:p>
            <a:r>
              <a:rPr lang="ru-RU" sz="1600" b="1" u="sng" dirty="0">
                <a:solidFill>
                  <a:srgbClr val="000099"/>
                </a:solidFill>
              </a:rPr>
              <a:t>Субвенции</a:t>
            </a:r>
            <a:r>
              <a:rPr lang="ru-RU" sz="1600" dirty="0">
                <a:solidFill>
                  <a:srgbClr val="000099"/>
                </a:solidFill>
              </a:rPr>
              <a:t>  –   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</a:t>
            </a:r>
          </a:p>
          <a:p>
            <a:endParaRPr lang="ru-RU" sz="1600" dirty="0">
              <a:solidFill>
                <a:srgbClr val="000099"/>
              </a:solidFill>
            </a:endParaRPr>
          </a:p>
          <a:p>
            <a:r>
              <a:rPr lang="ru-RU" sz="1600" b="1" u="sng" dirty="0">
                <a:solidFill>
                  <a:srgbClr val="000099"/>
                </a:solidFill>
              </a:rPr>
              <a:t>Субсидии  –</a:t>
            </a:r>
            <a:r>
              <a:rPr lang="ru-RU" sz="1600" dirty="0">
                <a:solidFill>
                  <a:srgbClr val="000099"/>
                </a:solidFill>
              </a:rPr>
              <a:t>  межбюджетные трансферты, предоставляемые бюджетам муниципальных образований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</a:t>
            </a:r>
          </a:p>
          <a:p>
            <a:endParaRPr lang="ru-RU" sz="1600" dirty="0">
              <a:solidFill>
                <a:srgbClr val="000099"/>
              </a:solidFill>
            </a:endParaRPr>
          </a:p>
          <a:p>
            <a:r>
              <a:rPr lang="ru-RU" sz="1600" b="1" u="sng" dirty="0">
                <a:solidFill>
                  <a:srgbClr val="000099"/>
                </a:solidFill>
              </a:rPr>
              <a:t>Дорожный фо</a:t>
            </a:r>
            <a:r>
              <a:rPr lang="ru-RU" sz="1600" u="sng" dirty="0">
                <a:solidFill>
                  <a:srgbClr val="000099"/>
                </a:solidFill>
              </a:rPr>
              <a:t>нд </a:t>
            </a:r>
            <a:r>
              <a:rPr lang="ru-RU" sz="1600" dirty="0">
                <a:solidFill>
                  <a:srgbClr val="000099"/>
                </a:solidFill>
              </a:rPr>
              <a:t>– часть средств бюджета, подлежащая использованию в целях финансового обеспечения дорожной деятельности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</a:t>
            </a:r>
          </a:p>
          <a:p>
            <a:endParaRPr lang="ru-RU" sz="1600" dirty="0">
              <a:solidFill>
                <a:srgbClr val="000099"/>
              </a:solidFill>
            </a:endParaRPr>
          </a:p>
          <a:p>
            <a:r>
              <a:rPr lang="ru-RU" sz="1600" b="1" u="sng" dirty="0">
                <a:solidFill>
                  <a:srgbClr val="000099"/>
                </a:solidFill>
              </a:rPr>
              <a:t>Государственный (муниципальный) долг -</a:t>
            </a:r>
            <a:r>
              <a:rPr lang="ru-RU" sz="1600" dirty="0">
                <a:solidFill>
                  <a:srgbClr val="000099"/>
                </a:solidFill>
              </a:rPr>
              <a:t> обязательства публично-правового </a:t>
            </a:r>
          </a:p>
          <a:p>
            <a:r>
              <a:rPr lang="ru-RU" sz="1600" dirty="0">
                <a:solidFill>
                  <a:srgbClr val="000099"/>
                </a:solidFill>
              </a:rPr>
              <a:t>образования по полученным кредитам, выпущенным ценным бумагам, </a:t>
            </a:r>
          </a:p>
          <a:p>
            <a:r>
              <a:rPr lang="ru-RU" sz="1600" dirty="0">
                <a:solidFill>
                  <a:srgbClr val="000099"/>
                </a:solidFill>
              </a:rPr>
              <a:t>предоставленным гарантиям перед третьими </a:t>
            </a:r>
            <a:r>
              <a:rPr lang="ru-RU" sz="1600" dirty="0" smtClean="0">
                <a:solidFill>
                  <a:srgbClr val="000099"/>
                </a:solidFill>
              </a:rPr>
              <a:t>лицами</a:t>
            </a:r>
            <a:endParaRPr lang="ru-RU" sz="1600" dirty="0">
              <a:solidFill>
                <a:srgbClr val="000099"/>
              </a:solidFill>
            </a:endParaRPr>
          </a:p>
        </p:txBody>
      </p:sp>
      <p:pic>
        <p:nvPicPr>
          <p:cNvPr id="10243" name="Picture 5" descr="1414750064_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69275" y="5834063"/>
            <a:ext cx="173672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Герб Серова Новый 5 зубцов (300 - цветной)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24" y="8133"/>
            <a:ext cx="968321" cy="96765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Рисунок 9" descr="soc-zash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96250" y="0"/>
            <a:ext cx="18097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2" name="Рисунок 11" descr="63b073d42ce74a5c413ae73a74615ddc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9238" y="0"/>
            <a:ext cx="1979612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3" name="Заголовок 1"/>
          <p:cNvSpPr txBox="1">
            <a:spLocks/>
          </p:cNvSpPr>
          <p:nvPr/>
        </p:nvSpPr>
        <p:spPr bwMode="auto">
          <a:xfrm rot="-5400000">
            <a:off x="-3070225" y="3070225"/>
            <a:ext cx="6858000" cy="71755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1600" b="1">
                <a:solidFill>
                  <a:schemeClr val="tx1"/>
                </a:solidFill>
                <a:cs typeface="Times New Roman" pitchFamily="18" charset="0"/>
              </a:rPr>
              <a:t>Развитие  транспорта, дорожного хозяйства, благоустройства и социально-бытового обслуживания населения</a:t>
            </a:r>
          </a:p>
        </p:txBody>
      </p:sp>
      <p:sp>
        <p:nvSpPr>
          <p:cNvPr id="107524" name="TextBox 5"/>
          <p:cNvSpPr txBox="1">
            <a:spLocks noChangeArrowheads="1"/>
          </p:cNvSpPr>
          <p:nvPr/>
        </p:nvSpPr>
        <p:spPr bwMode="auto">
          <a:xfrm>
            <a:off x="828675" y="1517650"/>
            <a:ext cx="891063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Общий объем расходов бюджета – </a:t>
            </a:r>
            <a:r>
              <a:rPr lang="ru-RU" b="1" dirty="0" smtClean="0">
                <a:solidFill>
                  <a:srgbClr val="000000"/>
                </a:solidFill>
              </a:rPr>
              <a:t>475 964,8 тыс.рублей</a:t>
            </a:r>
            <a:endParaRPr lang="ru-RU" b="1" dirty="0">
              <a:solidFill>
                <a:srgbClr val="000000"/>
              </a:solidFill>
            </a:endParaRPr>
          </a:p>
          <a:p>
            <a:pPr algn="ctr"/>
            <a:endParaRPr lang="ru-RU" sz="800" b="1" dirty="0">
              <a:solidFill>
                <a:srgbClr val="000000"/>
              </a:solidFill>
            </a:endParaRP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Основные подпрограммы, финансирование которых осуществляется в рамках  муниципальной программы в </a:t>
            </a:r>
            <a:r>
              <a:rPr lang="ru-RU" sz="16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2020 </a:t>
            </a:r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</a:t>
            </a:r>
          </a:p>
        </p:txBody>
      </p:sp>
      <p:pic>
        <p:nvPicPr>
          <p:cNvPr id="107526" name="Рисунок 6" descr="otoyolll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65600" y="0"/>
            <a:ext cx="2052638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7" name="Рисунок 8" descr="paz_4234-05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21413" y="0"/>
            <a:ext cx="190658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8" name="Рисунок 10" descr="7825355546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30425" y="0"/>
            <a:ext cx="20637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11" y="6430"/>
            <a:ext cx="582332" cy="72042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879475" y="2743200"/>
          <a:ext cx="8883957" cy="3674745"/>
        </p:xfrm>
        <a:graphic>
          <a:graphicData uri="http://schemas.openxmlformats.org/drawingml/2006/table">
            <a:tbl>
              <a:tblPr/>
              <a:tblGrid>
                <a:gridCol w="8883957"/>
              </a:tblGrid>
              <a:tr h="22539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63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916,5 тыс.руб. -  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"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Благоустройство«</a:t>
                      </a:r>
                    </a:p>
                    <a:p>
                      <a:pPr algn="l" fontAlgn="t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20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152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651,4 тыс.руб. -  "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Транспортное обслуживание, водное и дорожное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хозяйство«</a:t>
                      </a:r>
                    </a:p>
                    <a:p>
                      <a:pPr algn="l" fontAlgn="t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06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250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917,1 тыс.руб. -  "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Социальная поддержка, социальное и бытовое обслуживание населения Серовского городского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округа«</a:t>
                      </a:r>
                    </a:p>
                    <a:p>
                      <a:pPr algn="l" fontAlgn="t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06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811,2 тыс.руб. -  "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Обеспечение безопасности людей от неблагоприятного воздействия животных и предупреждение распространения заболеваний на территории Серовского городского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округа«</a:t>
                      </a:r>
                    </a:p>
                    <a:p>
                      <a:pPr algn="l" fontAlgn="t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58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668,7 тыс.руб. -  "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Комплексное благоустройство объектов социальной и жилищной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сферы»</a:t>
                      </a:r>
                    </a:p>
                    <a:p>
                      <a:pPr algn="l" fontAlgn="t"/>
                      <a:endParaRPr lang="ru-RU" sz="1400" b="0" i="0" u="none" strike="noStrike" kern="1200" dirty="0" smtClean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l" fontAlgn="t"/>
                      <a:endParaRPr lang="ru-RU" sz="1400" b="0" i="0" u="none" strike="noStrike" kern="1200" dirty="0" smtClean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l" fontAlgn="t"/>
                      <a:endParaRPr lang="ru-RU" sz="1400" b="0" i="0" u="none" strike="noStrike" kern="1200" dirty="0" smtClean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l" fontAlgn="t"/>
                      <a:endParaRPr lang="ru-RU" sz="1400" b="0" i="0" u="none" strike="noStrike" kern="1200" dirty="0" smtClean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Реализация мероприятий позволит достичь целей обозначенных муниципальной программой «Развитие системы образования в Серовском городском округе».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7600950" y="573405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untitled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2057" y="5985"/>
            <a:ext cx="3186567" cy="1443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9570" name="Заголовок 1"/>
          <p:cNvSpPr txBox="1">
            <a:spLocks/>
          </p:cNvSpPr>
          <p:nvPr/>
        </p:nvSpPr>
        <p:spPr bwMode="auto">
          <a:xfrm rot="-5400000">
            <a:off x="-3089275" y="3089275"/>
            <a:ext cx="6858000" cy="67945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b="1" dirty="0">
                <a:cs typeface="Times New Roman" pitchFamily="18" charset="0"/>
              </a:rPr>
              <a:t>Реализация основных направлений в строительном </a:t>
            </a:r>
          </a:p>
          <a:p>
            <a:pPr eaLnBrk="0" hangingPunct="0"/>
            <a:r>
              <a:rPr lang="ru-RU" b="1" dirty="0">
                <a:cs typeface="Times New Roman" pitchFamily="18" charset="0"/>
              </a:rPr>
              <a:t>комплексе </a:t>
            </a:r>
            <a:endParaRPr lang="ru-RU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09571" name="TextBox 6"/>
          <p:cNvSpPr txBox="1">
            <a:spLocks noChangeArrowheads="1"/>
          </p:cNvSpPr>
          <p:nvPr/>
        </p:nvSpPr>
        <p:spPr bwMode="auto">
          <a:xfrm>
            <a:off x="769938" y="1444625"/>
            <a:ext cx="872966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Общий объем расходов бюджета – </a:t>
            </a:r>
            <a:r>
              <a:rPr lang="ru-RU" b="1" dirty="0" smtClean="0">
                <a:solidFill>
                  <a:srgbClr val="000000"/>
                </a:solidFill>
              </a:rPr>
              <a:t>60 183,1 тыс.рублей</a:t>
            </a:r>
            <a:endParaRPr lang="ru-RU" b="1" dirty="0">
              <a:solidFill>
                <a:srgbClr val="000000"/>
              </a:solidFill>
            </a:endParaRPr>
          </a:p>
          <a:p>
            <a:pPr algn="ctr"/>
            <a:endParaRPr lang="ru-RU" b="1" dirty="0">
              <a:solidFill>
                <a:srgbClr val="000000"/>
              </a:solidFill>
            </a:endParaRP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Основные подпрограммы, финансирование которых осуществляется в рамках  муниципальной программы в </a:t>
            </a:r>
            <a:r>
              <a:rPr lang="ru-RU" sz="16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2020 </a:t>
            </a:r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</a:t>
            </a:r>
          </a:p>
        </p:txBody>
      </p:sp>
      <p:sp>
        <p:nvSpPr>
          <p:cNvPr id="109572" name="Прямоугольник 8"/>
          <p:cNvSpPr>
            <a:spLocks noChangeArrowheads="1"/>
          </p:cNvSpPr>
          <p:nvPr/>
        </p:nvSpPr>
        <p:spPr bwMode="auto">
          <a:xfrm>
            <a:off x="692817" y="2790826"/>
            <a:ext cx="9060784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ru-RU" sz="1200" dirty="0">
              <a:solidFill>
                <a:srgbClr val="000000"/>
              </a:solidFill>
              <a:latin typeface="Arial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13 654,9 </a:t>
            </a:r>
            <a:r>
              <a:rPr lang="ru-RU" sz="14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тыс.руб. – «Развитие объектов физической культуры и спорта»</a:t>
            </a: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16 528,3 тыс.руб</a:t>
            </a:r>
            <a:r>
              <a:rPr lang="ru-RU" sz="14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 – «Переселение граждан из аварийного жилищного фонда и жилых помещений, признанных непригодными для проживания»</a:t>
            </a: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30 000,0 тыс.руб. </a:t>
            </a:r>
            <a:r>
              <a:rPr lang="ru-RU" sz="14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– «Развитие объектов культуры и образования»</a:t>
            </a:r>
          </a:p>
          <a:p>
            <a:pPr algn="just"/>
            <a:endParaRPr lang="ru-RU" sz="1400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Целью муниципальной программы  является</a:t>
            </a:r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:</a:t>
            </a:r>
          </a:p>
          <a:p>
            <a:pPr algn="just"/>
            <a:endParaRPr lang="ru-RU" sz="1400" dirty="0" smtClean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Обеспечение условий для развития на территории Серовского городского округа физической культуры, школьного спорта и массового спорта, организация проведения официальных физкультурно-оздоровительных и спортивных мероприятий.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Создание комфортных условий проживания граждан и обеспечение населения коммунальными услугами надлежащего качества.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Обеспечение условий для развития на территории Серовского городского округа культуры и образования.</a:t>
            </a: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11618" name="Picture 2" descr="https://i2.wp.com/serovrb.ru/wp-content/uploads/2018/06/news_2018-06-14_020.jpg?resize=625%2C41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00750" y="146167"/>
            <a:ext cx="1765300" cy="117780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719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9850" y="5361"/>
            <a:ext cx="2573569" cy="1409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 rot="16200000">
            <a:off x="-3157537" y="3157537"/>
            <a:ext cx="6858000" cy="542925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собственностью Серовского городского округа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595" name="TextBox 6"/>
          <p:cNvSpPr txBox="1">
            <a:spLocks noChangeArrowheads="1"/>
          </p:cNvSpPr>
          <p:nvPr/>
        </p:nvSpPr>
        <p:spPr bwMode="auto">
          <a:xfrm>
            <a:off x="495300" y="1430338"/>
            <a:ext cx="91440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Общий объем расходов бюджета – </a:t>
            </a:r>
            <a:r>
              <a:rPr lang="ru-RU" b="1" dirty="0" smtClean="0">
                <a:solidFill>
                  <a:srgbClr val="000000"/>
                </a:solidFill>
              </a:rPr>
              <a:t>75 705,5 тыс. рублей</a:t>
            </a:r>
            <a:endParaRPr lang="ru-RU" b="1" dirty="0">
              <a:solidFill>
                <a:srgbClr val="000000"/>
              </a:solidFill>
            </a:endParaRPr>
          </a:p>
          <a:p>
            <a:pPr algn="ctr"/>
            <a:endParaRPr lang="ru-RU" sz="800" b="1" dirty="0">
              <a:solidFill>
                <a:srgbClr val="000000"/>
              </a:solidFill>
            </a:endParaRP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Основные подпрограммы, финансирование которых осуществляется в рамках</a:t>
            </a: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муниципальной программы в </a:t>
            </a:r>
            <a:r>
              <a:rPr lang="ru-RU" sz="16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2020 </a:t>
            </a:r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</a:t>
            </a:r>
          </a:p>
        </p:txBody>
      </p:sp>
      <p:sp>
        <p:nvSpPr>
          <p:cNvPr id="110596" name="Прямоугольник 7"/>
          <p:cNvSpPr>
            <a:spLocks noChangeArrowheads="1"/>
          </p:cNvSpPr>
          <p:nvPr/>
        </p:nvSpPr>
        <p:spPr bwMode="auto">
          <a:xfrm>
            <a:off x="586863" y="2708225"/>
            <a:ext cx="920115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51 778,0 тыс.руб.  -  «Управление муниципальным имуществом Серовского городского округа» 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17 357,8 тыс.руб. _ «Управление земельными ресурсами Серовского городского округа»</a:t>
            </a:r>
          </a:p>
          <a:p>
            <a:r>
              <a:rPr lang="ru-RU" sz="1600" dirty="0" smtClean="0">
                <a:solidFill>
                  <a:srgbClr val="000000"/>
                </a:solidFill>
              </a:rPr>
              <a:t>6 569,6 тыс.руб. -  «Подготовка документов территориального планирования, градостроительного зонирования и документации по планировке территории Серовского городского округа» </a:t>
            </a:r>
          </a:p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Реализация мероприятий муниципальной программы позволит: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- обеспечить эффективное, рациональное использование, сохранность и оптимизацию состава муниципальной собственности Серовского городского округа;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- повысить эффективность управления земельными участками, находящимися в муниципальной собственности и не разграниченной государственной собственности;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- создать условия для устойчивого, комплексного развития территории Серовского городского округа в целях обеспечения благоприятных условий для проживания населения, увеличить темп роста строительства жилья, для привлечения инвестиций, в том числе путем предоставления возможности выбора наиболее эффективных видов разрешенного использования земельных участков и объектов капитального строительства.</a:t>
            </a:r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12" name="Рисунок 11" descr="d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4153" y="5538"/>
            <a:ext cx="2424435" cy="1463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Рисунок 12" descr="untitled-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0625" y="0"/>
            <a:ext cx="28003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 rot="16200000">
            <a:off x="-3152775" y="3152775"/>
            <a:ext cx="6858000" cy="552450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Обеспечение безопасности жизнедеятельности населения и территории</a:t>
            </a:r>
            <a:endParaRPr lang="ru-RU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619" name="TextBox 6"/>
          <p:cNvSpPr txBox="1">
            <a:spLocks noChangeArrowheads="1"/>
          </p:cNvSpPr>
          <p:nvPr/>
        </p:nvSpPr>
        <p:spPr bwMode="auto">
          <a:xfrm>
            <a:off x="595313" y="1498600"/>
            <a:ext cx="914558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Общий объем расходов бюджета – </a:t>
            </a:r>
            <a:r>
              <a:rPr lang="ru-RU" b="1" dirty="0" smtClean="0">
                <a:solidFill>
                  <a:srgbClr val="000000"/>
                </a:solidFill>
              </a:rPr>
              <a:t>46 278,2 тыс.рублей</a:t>
            </a:r>
            <a:endParaRPr lang="ru-RU" b="1" dirty="0">
              <a:solidFill>
                <a:srgbClr val="000000"/>
              </a:solidFill>
            </a:endParaRPr>
          </a:p>
          <a:p>
            <a:pPr algn="ctr"/>
            <a:endParaRPr lang="ru-RU" sz="1600" b="1" dirty="0">
              <a:solidFill>
                <a:srgbClr val="000000"/>
              </a:solidFill>
            </a:endParaRP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Основные подпрограммы, финансирование которых осуществляется в рамках</a:t>
            </a: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муниципальной программы в </a:t>
            </a:r>
            <a:r>
              <a:rPr lang="ru-RU" sz="16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2020 </a:t>
            </a:r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</a:t>
            </a:r>
          </a:p>
        </p:txBody>
      </p:sp>
      <p:sp>
        <p:nvSpPr>
          <p:cNvPr id="111620" name="Прямоугольник 7"/>
          <p:cNvSpPr>
            <a:spLocks noChangeArrowheads="1"/>
          </p:cNvSpPr>
          <p:nvPr/>
        </p:nvSpPr>
        <p:spPr bwMode="auto">
          <a:xfrm>
            <a:off x="566738" y="2725738"/>
            <a:ext cx="9183687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dirty="0" smtClean="0">
                <a:solidFill>
                  <a:srgbClr val="000000"/>
                </a:solidFill>
              </a:rPr>
              <a:t>2 693,8 тыс.руб. - «Обеспечение безопасности жизнедеятельности населения Серовского городского округа» </a:t>
            </a:r>
          </a:p>
          <a:p>
            <a:pPr algn="just"/>
            <a:r>
              <a:rPr lang="ru-RU" sz="1400" dirty="0" smtClean="0">
                <a:solidFill>
                  <a:srgbClr val="000000"/>
                </a:solidFill>
              </a:rPr>
              <a:t>10 961,6 тыс.руб. - «Обеспечение первичных мер пожарной безопасности на территории Серовского городского округа» </a:t>
            </a:r>
          </a:p>
          <a:p>
            <a:pPr algn="just"/>
            <a:r>
              <a:rPr lang="ru-RU" sz="1400" dirty="0" smtClean="0">
                <a:solidFill>
                  <a:srgbClr val="000000"/>
                </a:solidFill>
              </a:rPr>
              <a:t>1 193,4 тыс.руб. – «Профилактика экстремизма и терроризма на территории Серовского городского округа» </a:t>
            </a:r>
          </a:p>
          <a:p>
            <a:pPr algn="just"/>
            <a:r>
              <a:rPr lang="ru-RU" sz="1400" dirty="0" smtClean="0">
                <a:solidFill>
                  <a:srgbClr val="000000"/>
                </a:solidFill>
              </a:rPr>
              <a:t>31 288,1 тыс.руб. - «Обеспечение реализации Муниципальной программы "Обеспечение безопасности жизнедеятельности населения Серовского городского округа» </a:t>
            </a:r>
          </a:p>
          <a:p>
            <a:pPr algn="just"/>
            <a:r>
              <a:rPr lang="ru-RU" sz="1400" dirty="0" smtClean="0">
                <a:solidFill>
                  <a:srgbClr val="000000"/>
                </a:solidFill>
              </a:rPr>
              <a:t>141,3 тыс.руб. -  «Обеспечение функционирования аппаратно-программного комплекса "Безопасный город»</a:t>
            </a:r>
            <a:r>
              <a:rPr lang="ru-RU" sz="1600" dirty="0" smtClean="0"/>
              <a:t> </a:t>
            </a:r>
          </a:p>
          <a:p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</a:rPr>
              <a:t>В результате реализации мероприятий муниципальной программы планируется:</a:t>
            </a:r>
          </a:p>
          <a:p>
            <a:pPr algn="just"/>
            <a:r>
              <a:rPr lang="ru-RU" sz="1400" dirty="0" smtClean="0">
                <a:solidFill>
                  <a:srgbClr val="000000"/>
                </a:solidFill>
              </a:rPr>
              <a:t>- обеспечить первичные меры пожарной безопасности на территории Серовского городского округа;</a:t>
            </a:r>
          </a:p>
          <a:p>
            <a:pPr algn="just"/>
            <a:r>
              <a:rPr lang="ru-RU" sz="1400" dirty="0" smtClean="0">
                <a:solidFill>
                  <a:srgbClr val="000000"/>
                </a:solidFill>
              </a:rPr>
              <a:t>- повысить роль городского звена Свердловской областной подсистемы единой государственной системы по предупреждению и ликвидации чрезвычайных ситуаций природного и техногенного характера, надежности защиты населения, готовности сил и средств к проведению аварийно-спасательных и других неотложных работ в случаях возникновения чрезвычайных ситуаций природного и техногенного характера;</a:t>
            </a:r>
          </a:p>
          <a:p>
            <a:pPr algn="just"/>
            <a:r>
              <a:rPr lang="ru-RU" sz="1400" dirty="0" smtClean="0">
                <a:solidFill>
                  <a:srgbClr val="000000"/>
                </a:solidFill>
              </a:rPr>
              <a:t>- проводить профилактику экстремизма и терроризма, обеспечивать общественно-политическую стабильность на территории Серовского городского округа.</a:t>
            </a:r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111621" name="Рисунок 9" descr="_1_~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2450" y="0"/>
            <a:ext cx="22606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2" name="Рисунок 10" descr="pozhar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08288" y="0"/>
            <a:ext cx="22066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3" name="Рисунок 11" descr="e1888219f32c4ee8f3115ac04f731750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4138" y="0"/>
            <a:ext cx="2201862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Рисунок 10" descr="417089t81hb34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48475" y="0"/>
            <a:ext cx="30575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2" name="Рисунок 11" descr="1379822470_patriot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95725" y="0"/>
            <a:ext cx="30003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3" name="Заголовок 1"/>
          <p:cNvSpPr txBox="1">
            <a:spLocks/>
          </p:cNvSpPr>
          <p:nvPr/>
        </p:nvSpPr>
        <p:spPr bwMode="auto">
          <a:xfrm rot="-5400000">
            <a:off x="-3098800" y="3098800"/>
            <a:ext cx="6858000" cy="66040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>
                <a:cs typeface="Times New Roman" pitchFamily="18" charset="0"/>
              </a:rPr>
              <a:t>Молодежь Серовского городского округа</a:t>
            </a:r>
            <a:endParaRPr lang="ru-RU" sz="2000" b="1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12644" name="TextBox 5"/>
          <p:cNvSpPr txBox="1">
            <a:spLocks noChangeArrowheads="1"/>
          </p:cNvSpPr>
          <p:nvPr/>
        </p:nvSpPr>
        <p:spPr bwMode="auto">
          <a:xfrm>
            <a:off x="763588" y="1804988"/>
            <a:ext cx="9142412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Общий объем расходов бюджета – </a:t>
            </a:r>
            <a:r>
              <a:rPr lang="ru-RU" b="1" dirty="0" smtClean="0">
                <a:solidFill>
                  <a:srgbClr val="000000"/>
                </a:solidFill>
              </a:rPr>
              <a:t>74 360,8 тыс.рублей</a:t>
            </a:r>
            <a:r>
              <a:rPr lang="ru-RU" sz="1400" b="1" dirty="0" smtClean="0">
                <a:solidFill>
                  <a:srgbClr val="000000"/>
                </a:solidFill>
              </a:rPr>
              <a:t> </a:t>
            </a:r>
            <a:endParaRPr lang="ru-RU" sz="1400" b="1" dirty="0">
              <a:solidFill>
                <a:srgbClr val="000000"/>
              </a:solidFill>
            </a:endParaRPr>
          </a:p>
          <a:p>
            <a:pPr algn="ctr"/>
            <a:endParaRPr lang="ru-RU" sz="1200" b="1" dirty="0">
              <a:solidFill>
                <a:srgbClr val="000000"/>
              </a:solidFill>
            </a:endParaRP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Основные подпрограммы, финансирование которых осуществляется в рамках  муниципальной программы в </a:t>
            </a:r>
            <a:r>
              <a:rPr lang="ru-RU" sz="16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2020 </a:t>
            </a:r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</a:t>
            </a:r>
          </a:p>
        </p:txBody>
      </p:sp>
      <p:sp>
        <p:nvSpPr>
          <p:cNvPr id="112645" name="Прямоугольник 6"/>
          <p:cNvSpPr>
            <a:spLocks noChangeArrowheads="1"/>
          </p:cNvSpPr>
          <p:nvPr/>
        </p:nvSpPr>
        <p:spPr bwMode="auto">
          <a:xfrm>
            <a:off x="627063" y="2860675"/>
            <a:ext cx="9278937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  <a:cs typeface="Times New Roman" pitchFamily="18" charset="0"/>
              </a:rPr>
              <a:t>70 943,6 тыс.руб. - «Развитие молодежной политики на территории Серовского городского округа»</a:t>
            </a:r>
          </a:p>
          <a:p>
            <a:r>
              <a:rPr lang="ru-RU" sz="1600" dirty="0" smtClean="0">
                <a:solidFill>
                  <a:srgbClr val="000000"/>
                </a:solidFill>
                <a:cs typeface="Times New Roman" pitchFamily="18" charset="0"/>
              </a:rPr>
              <a:t>1 820,6 тыс.руб. - «Патриотическое воспитание молодежи на территории Серовского городского округа»</a:t>
            </a:r>
          </a:p>
          <a:p>
            <a:r>
              <a:rPr lang="ru-RU" sz="1600" dirty="0" smtClean="0">
                <a:solidFill>
                  <a:srgbClr val="000000"/>
                </a:solidFill>
                <a:cs typeface="Times New Roman" pitchFamily="18" charset="0"/>
              </a:rPr>
              <a:t>986,1 тыс.руб. – «Обеспечение жильем молодых семей на территории Серовского городского округа»</a:t>
            </a:r>
          </a:p>
          <a:p>
            <a:r>
              <a:rPr lang="ru-RU" sz="1600" dirty="0" smtClean="0">
                <a:solidFill>
                  <a:srgbClr val="000000"/>
                </a:solidFill>
                <a:cs typeface="Times New Roman" pitchFamily="18" charset="0"/>
              </a:rPr>
              <a:t>610,6 тыс.руб. – «Предоставление региональной поддержки молодым семьям на улучшение жилищных условий на территории Серовского городского округа»  </a:t>
            </a:r>
          </a:p>
          <a:p>
            <a:endParaRPr lang="ru-RU" sz="1600" dirty="0" smtClean="0">
              <a:solidFill>
                <a:srgbClr val="000000"/>
              </a:solidFill>
            </a:endParaRPr>
          </a:p>
          <a:p>
            <a:r>
              <a:rPr lang="ru-RU" sz="1600" dirty="0" smtClean="0">
                <a:solidFill>
                  <a:srgbClr val="000000"/>
                </a:solidFill>
              </a:rPr>
              <a:t>Реализация мероприятий муниципальной программы позволит: 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- создание условий для успешной интеграции молодежи в общество, эффективной самореализации молодежи, направленной на развитие ее потенциала для дальнейшего развития Серовского городского округа;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</a:rPr>
              <a:t>комплексное развитие и совершенствование системы патриотического воспитания граждан  на территории Серовского городского округа, направленное на создание условий для повышения гражданской ответственности и воспитания граждан, имеющих активную гражданскую позицию;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</a:rPr>
              <a:t>предоставление государственной поддержки в решении жилищной проблемы молодых семей, признанных в установленном порядке нуждающимися в улучшении жилищных условий;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</a:rPr>
              <a:t>предоставление региональной поддержки молодым семьям на улучшение жилищных условий.</a:t>
            </a:r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112646" name="Рисунок 9" descr="Jocuri-pe-trambulina-pentru-adolescenti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0563" y="0"/>
            <a:ext cx="3198812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38_big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6275" y="0"/>
            <a:ext cx="299085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3666" name="TextBox 5"/>
          <p:cNvSpPr txBox="1">
            <a:spLocks noChangeArrowheads="1"/>
          </p:cNvSpPr>
          <p:nvPr/>
        </p:nvSpPr>
        <p:spPr bwMode="auto">
          <a:xfrm>
            <a:off x="733425" y="1947863"/>
            <a:ext cx="917257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Общий объем расходов бюджета – </a:t>
            </a:r>
            <a:r>
              <a:rPr lang="ru-RU" b="1" dirty="0" smtClean="0">
                <a:solidFill>
                  <a:srgbClr val="000000"/>
                </a:solidFill>
              </a:rPr>
              <a:t>204 </a:t>
            </a:r>
            <a:r>
              <a:rPr lang="ru-RU" b="1" dirty="0" smtClean="0">
                <a:solidFill>
                  <a:srgbClr val="000000"/>
                </a:solidFill>
              </a:rPr>
              <a:t>366,7 тыс. рублей </a:t>
            </a:r>
            <a:endParaRPr lang="ru-RU" b="1" dirty="0">
              <a:solidFill>
                <a:srgbClr val="000000"/>
              </a:solidFill>
            </a:endParaRPr>
          </a:p>
          <a:p>
            <a:pPr algn="ctr"/>
            <a:endParaRPr lang="ru-RU" sz="800" b="1" dirty="0">
              <a:solidFill>
                <a:srgbClr val="000000"/>
              </a:solidFill>
            </a:endParaRP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Основные подпрограммы, финансирование которых осуществляется в рамках  муниципальной программы в </a:t>
            </a:r>
            <a:r>
              <a:rPr lang="ru-RU" sz="16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2020 </a:t>
            </a:r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</a:t>
            </a:r>
          </a:p>
        </p:txBody>
      </p:sp>
      <p:sp>
        <p:nvSpPr>
          <p:cNvPr id="113667" name="Прямоугольник 8"/>
          <p:cNvSpPr>
            <a:spLocks noChangeArrowheads="1"/>
          </p:cNvSpPr>
          <p:nvPr/>
        </p:nvSpPr>
        <p:spPr bwMode="auto">
          <a:xfrm>
            <a:off x="762000" y="3314700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201 </a:t>
            </a:r>
            <a:r>
              <a:rPr lang="ru-RU" sz="1600" dirty="0" smtClean="0">
                <a:solidFill>
                  <a:srgbClr val="000000"/>
                </a:solidFill>
              </a:rPr>
              <a:t>070,3 тыс.руб. - «Развитие культуры и искусства» 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2 206,9 тыс.руб. - «Развитие информационного пространства, обеспечивающего открытость деятельности муниципальных учреждений» 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527,5 тыс.руб. - «Профилактика правонарушений на территории Серовского городского округа» 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562,0 тыс.руб. - «Дополнительные меры по ограничению распространения ВИЧ-инфекции, вакцинопрофилактика инфекционных заболеваний среди населения Серовского городского округа»</a:t>
            </a:r>
          </a:p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Реализация мероприятий муниципальной программы позволит укрепить и развивать местную культуру путем совершенствования механизмов ее поддержки, обеспечивать духовно-нравственное развитие населения Серовского городского округа.</a:t>
            </a:r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26" name="Picture 21" descr="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33528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Рисунок 26" descr="--2_1_~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51263" y="0"/>
            <a:ext cx="2820987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3670" name="Заголовок 1"/>
          <p:cNvSpPr txBox="1">
            <a:spLocks/>
          </p:cNvSpPr>
          <p:nvPr/>
        </p:nvSpPr>
        <p:spPr bwMode="auto">
          <a:xfrm rot="-5400000">
            <a:off x="-3078956" y="3078956"/>
            <a:ext cx="6858000" cy="700088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2000" b="1">
                <a:cs typeface="Times New Roman" pitchFamily="18" charset="0"/>
              </a:rPr>
              <a:t>Развитие культуры в Серовском городском округе</a:t>
            </a:r>
            <a:endParaRPr lang="ru-RU" sz="2000" b="1">
              <a:solidFill>
                <a:schemeClr val="tx1"/>
              </a:solidFill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15900" y="7718425"/>
            <a:ext cx="6022975" cy="317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Рисунок 16" descr="441_650x50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54813" y="0"/>
            <a:ext cx="3151187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0" name="Рисунок 14" descr="opeka(2)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5813" y="0"/>
            <a:ext cx="3427412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1" name="Заголовок 1"/>
          <p:cNvSpPr txBox="1">
            <a:spLocks/>
          </p:cNvSpPr>
          <p:nvPr/>
        </p:nvSpPr>
        <p:spPr bwMode="auto">
          <a:xfrm rot="-5400000">
            <a:off x="-3031331" y="3031331"/>
            <a:ext cx="6858000" cy="795338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>
                <a:solidFill>
                  <a:schemeClr val="tx1"/>
                </a:solidFill>
                <a:cs typeface="Times New Roman" pitchFamily="18" charset="0"/>
              </a:rPr>
              <a:t>Дополнительные меры социальной поддержки отдельных категорий граждан  Серовского </a:t>
            </a:r>
          </a:p>
          <a:p>
            <a:pPr algn="ctr" eaLnBrk="0" hangingPunct="0"/>
            <a:r>
              <a:rPr lang="ru-RU" sz="2000" b="1">
                <a:solidFill>
                  <a:schemeClr val="tx1"/>
                </a:solidFill>
                <a:cs typeface="Times New Roman" pitchFamily="18" charset="0"/>
              </a:rPr>
              <a:t>городского округа</a:t>
            </a:r>
          </a:p>
        </p:txBody>
      </p:sp>
      <p:sp>
        <p:nvSpPr>
          <p:cNvPr id="114692" name="TextBox 6"/>
          <p:cNvSpPr txBox="1">
            <a:spLocks noChangeArrowheads="1"/>
          </p:cNvSpPr>
          <p:nvPr/>
        </p:nvSpPr>
        <p:spPr bwMode="auto">
          <a:xfrm>
            <a:off x="947738" y="2079625"/>
            <a:ext cx="895826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Общий объем расходов бюджета – </a:t>
            </a:r>
            <a:r>
              <a:rPr lang="ru-RU" b="1" dirty="0" smtClean="0">
                <a:solidFill>
                  <a:srgbClr val="000000"/>
                </a:solidFill>
              </a:rPr>
              <a:t>26 295,5 тыс. рублей </a:t>
            </a:r>
            <a:endParaRPr lang="ru-RU" b="1" dirty="0">
              <a:solidFill>
                <a:srgbClr val="000000"/>
              </a:solidFill>
            </a:endParaRPr>
          </a:p>
          <a:p>
            <a:pPr algn="ctr"/>
            <a:endParaRPr lang="ru-RU" b="1" dirty="0">
              <a:solidFill>
                <a:srgbClr val="000000"/>
              </a:solidFill>
            </a:endParaRP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Основные подпрограммы, финансирование которых осуществляется в рамках муниципальной программы в </a:t>
            </a:r>
            <a:r>
              <a:rPr lang="ru-RU" sz="16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2020 </a:t>
            </a:r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</a:t>
            </a:r>
          </a:p>
        </p:txBody>
      </p:sp>
      <p:sp>
        <p:nvSpPr>
          <p:cNvPr id="114693" name="Прямоугольник 7"/>
          <p:cNvSpPr>
            <a:spLocks noChangeArrowheads="1"/>
          </p:cNvSpPr>
          <p:nvPr/>
        </p:nvSpPr>
        <p:spPr bwMode="auto">
          <a:xfrm>
            <a:off x="885825" y="3275013"/>
            <a:ext cx="902017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6 255,6 тыс.руб. - «Социальная поддержка малообеспеченных, неполных, многодетных семей; детей с ограниченными возможностями здоровья и членов их семей; детей-сирот; детей, оставшихся без попечения родителей, а также детей работников бюджетной сферы» 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138,0 тыс.руб. -  «Повышение общественной значимости семьи, профилактика социального сиротства»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16 664,6 тыс.руб. - «Оказание материальной помощи различным категориям граждан» 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1 954,8 тыс.руб. - «Социальная поддержка общественных организаций» 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965,5 тыс.руб. - «Социально значимые мероприятия»</a:t>
            </a:r>
          </a:p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Реализация мероприятий муниципальной программы позволит сохранить систему дополнительных мер по социальной поддержке отдельных категорий граждан Серовского городского округа.</a:t>
            </a:r>
            <a:endParaRPr lang="ru-RU" sz="1600" dirty="0">
              <a:solidFill>
                <a:srgbClr val="00000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77800" y="7599363"/>
            <a:ext cx="6119813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4695" name="Рисунок 15" descr="untitled-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9688" y="0"/>
            <a:ext cx="2963862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16394" y="36393"/>
            <a:ext cx="3629699" cy="19432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5714" name="Picture 3" descr="D:\Бассейн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6179800" y="-9750425"/>
            <a:ext cx="431958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24344" y="36384"/>
            <a:ext cx="3561507" cy="19329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5717" name="TextBox 18"/>
          <p:cNvSpPr txBox="1">
            <a:spLocks noChangeArrowheads="1"/>
          </p:cNvSpPr>
          <p:nvPr/>
        </p:nvSpPr>
        <p:spPr bwMode="auto">
          <a:xfrm>
            <a:off x="792163" y="2033588"/>
            <a:ext cx="88519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Общий объем расходов бюджета – </a:t>
            </a:r>
            <a:r>
              <a:rPr lang="ru-RU" b="1" dirty="0" smtClean="0">
                <a:solidFill>
                  <a:srgbClr val="000000"/>
                </a:solidFill>
              </a:rPr>
              <a:t>54 279,6 тыс.рублей</a:t>
            </a:r>
            <a:endParaRPr lang="ru-RU" b="1" dirty="0">
              <a:solidFill>
                <a:srgbClr val="000000"/>
              </a:solidFill>
            </a:endParaRPr>
          </a:p>
          <a:p>
            <a:pPr algn="ctr"/>
            <a:endParaRPr lang="ru-RU" sz="800" b="1" dirty="0">
              <a:solidFill>
                <a:srgbClr val="000000"/>
              </a:solidFill>
            </a:endParaRP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Основные подпрограммы, финансирование которых осуществляется в рамках  муниципальной программы в </a:t>
            </a:r>
            <a:r>
              <a:rPr lang="ru-RU" sz="16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2020 </a:t>
            </a:r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</a:t>
            </a:r>
          </a:p>
        </p:txBody>
      </p:sp>
      <p:sp>
        <p:nvSpPr>
          <p:cNvPr id="115718" name="Прямоугольник 19"/>
          <p:cNvSpPr>
            <a:spLocks noChangeArrowheads="1"/>
          </p:cNvSpPr>
          <p:nvPr/>
        </p:nvSpPr>
        <p:spPr bwMode="auto">
          <a:xfrm>
            <a:off x="858479" y="3269738"/>
            <a:ext cx="832008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6 448,4 тыс.руб. - «Развитие инфраструктуры объектов спорта муниципальной собственности Серовского городского округа»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2 578,0 тыс.руб. -  «Мероприятия по вовлечению населения в занятия физической культурой и массовым спортом»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45 253,2 тыс.руб. - «Обеспечение реализации Муниципальной программы «Развитие физической культуры и спорта в Серовском городском округе»</a:t>
            </a:r>
          </a:p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Реализация мероприятий муниципальной программы позволит: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 - создание условий, обеспечивающих доступность к спортивной инфраструктуре Серовского городского округа;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- создать условия для развития физической культуры и спорта в Серовском городском округе, в том числе среди лиц с ограниченными физическими возможностями здоровья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15719" name="Заголовок 1"/>
          <p:cNvSpPr txBox="1">
            <a:spLocks/>
          </p:cNvSpPr>
          <p:nvPr/>
        </p:nvSpPr>
        <p:spPr bwMode="auto">
          <a:xfrm rot="-5400000">
            <a:off x="-3098800" y="3098800"/>
            <a:ext cx="6858000" cy="66040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>
                <a:solidFill>
                  <a:schemeClr val="tx1"/>
                </a:solidFill>
                <a:cs typeface="Times New Roman" pitchFamily="18" charset="0"/>
              </a:rPr>
              <a:t>Развитие физической культуры и спорта в </a:t>
            </a:r>
          </a:p>
          <a:p>
            <a:pPr algn="ctr" eaLnBrk="0" hangingPunct="0"/>
            <a:r>
              <a:rPr lang="ru-RU" sz="2000" b="1">
                <a:solidFill>
                  <a:schemeClr val="tx1"/>
                </a:solidFill>
                <a:cs typeface="Times New Roman" pitchFamily="18" charset="0"/>
              </a:rPr>
              <a:t>Серовском городском округе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93675" y="6916738"/>
            <a:ext cx="6080125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7" name="Рисунок 20" descr="gaz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78263" y="0"/>
            <a:ext cx="3263900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38" name="Заголовок 1"/>
          <p:cNvSpPr txBox="1">
            <a:spLocks/>
          </p:cNvSpPr>
          <p:nvPr/>
        </p:nvSpPr>
        <p:spPr bwMode="auto">
          <a:xfrm rot="-5400000">
            <a:off x="-3070225" y="3070225"/>
            <a:ext cx="6858000" cy="71755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b="1">
                <a:cs typeface="Times New Roman" pitchFamily="18" charset="0"/>
              </a:rPr>
              <a:t>Развитие жилищно-коммунального хозяйства, охрана окружающей среды и повышение энергетической эффективности на территории  Серовского городского округа </a:t>
            </a:r>
            <a:endParaRPr lang="ru-RU" b="1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16739" name="TextBox 6"/>
          <p:cNvSpPr txBox="1">
            <a:spLocks noChangeArrowheads="1"/>
          </p:cNvSpPr>
          <p:nvPr/>
        </p:nvSpPr>
        <p:spPr bwMode="auto">
          <a:xfrm>
            <a:off x="952142" y="1525741"/>
            <a:ext cx="88058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Общий объем расходов бюджета – </a:t>
            </a:r>
            <a:r>
              <a:rPr lang="ru-RU" sz="16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211 546,5 тыс.рублей</a:t>
            </a:r>
            <a:endParaRPr lang="ru-RU" sz="1600" b="1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endParaRPr lang="ru-RU" sz="800" b="1" dirty="0">
              <a:solidFill>
                <a:srgbClr val="000000"/>
              </a:solidFill>
            </a:endParaRP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Основные подпрограммы, финансирование которых осуществляется в рамках  муниципальной программы в </a:t>
            </a:r>
            <a:r>
              <a:rPr lang="ru-RU" sz="16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2020 </a:t>
            </a:r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</a:t>
            </a:r>
          </a:p>
        </p:txBody>
      </p:sp>
      <p:sp>
        <p:nvSpPr>
          <p:cNvPr id="116740" name="Прямоугольник 7"/>
          <p:cNvSpPr>
            <a:spLocks noChangeArrowheads="1"/>
          </p:cNvSpPr>
          <p:nvPr/>
        </p:nvSpPr>
        <p:spPr bwMode="auto">
          <a:xfrm>
            <a:off x="962025" y="2437325"/>
            <a:ext cx="88011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2 726,9 тыс.руб. - «Развитие социальной инфраструктуры и улучшение жилищных условий граждан, проживающих на территории Серовского городского округа, обеспечение населения питьевой водой, прочие мероприятия в области коммунального хозяйства»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138 642,6 тыс.руб. - «Развитие и модернизация объектов коммунального комплекса Серовского городского округа»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9 694,8 </a:t>
            </a:r>
            <a:r>
              <a:rPr lang="ru-RU" sz="1600" dirty="0" smtClean="0">
                <a:solidFill>
                  <a:srgbClr val="000000"/>
                </a:solidFill>
              </a:rPr>
              <a:t>тыс.руб. – «Развитие газификации в Серовском городском округе»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11 064,4 тыс.руб. – «Энергосбережения и повышение энергетической эффективности объектов жилищно-коммунального комплекса Серовского городского округа»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40 104,5 тыс.руб. – «Обеспечение деятельности муниципальных казенных учреждений подведомственных отраслевому органу  администрации Серовского городского округа «Комитет по энергетике, транспорту, связи и жилищно-коммунальному хозяйству»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7 313,3 тыс.руб. – «Охрана окружающей среды</a:t>
            </a:r>
            <a:r>
              <a:rPr lang="ru-RU" sz="1600" dirty="0" smtClean="0">
                <a:solidFill>
                  <a:srgbClr val="000000"/>
                </a:solidFill>
              </a:rPr>
              <a:t>»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2 000,0 тыс.руб. – «Чистая вода»</a:t>
            </a:r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endParaRPr lang="ru-RU" sz="1000" dirty="0" smtClean="0">
              <a:solidFill>
                <a:srgbClr val="00000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Реализация мероприятий позволит достичь целей обозначенных муниципальной программой «Развитие жилищно-коммунального хозяйства, охрана окружающей среды и повышение энергетической эффективности на территории  Серовского городского округа».</a:t>
            </a:r>
            <a:endParaRPr lang="ru-RU" sz="1600" dirty="0">
              <a:solidFill>
                <a:srgbClr val="000000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07963" y="7313613"/>
            <a:ext cx="583565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6742" name="Рисунок 18" descr="home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8038" y="0"/>
            <a:ext cx="3044825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3" name="Рисунок 19" descr="d_0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56450" y="0"/>
            <a:ext cx="27495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 sz="quarter"/>
          </p:nvPr>
        </p:nvSpPr>
        <p:spPr>
          <a:xfrm rot="16200000">
            <a:off x="-3154362" y="3154362"/>
            <a:ext cx="6858000" cy="549275"/>
          </a:xfrm>
          <a:solidFill>
            <a:schemeClr val="accent2"/>
          </a:solidFill>
          <a:ln w="12700" cap="flat" algn="ctr">
            <a:solidFill>
              <a:srgbClr val="23496F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Источники финансирования дефицита бюджета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62013" y="0"/>
            <a:ext cx="8662987" cy="1243013"/>
          </a:xfrm>
        </p:spPr>
        <p:txBody>
          <a:bodyPr/>
          <a:lstStyle/>
          <a:p>
            <a:pPr indent="265113" algn="just" eaLnBrk="1" hangingPunct="1">
              <a:lnSpc>
                <a:spcPct val="90000"/>
              </a:lnSpc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</a:rPr>
              <a:t>В процессе принятия и исполнения бюджета города большое значение приобретает сбалансированность доходов и расходов. Если доходы превышают расходы, то возникает </a:t>
            </a: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</a:rPr>
              <a:t>профицит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</a:rPr>
              <a:t>. </a:t>
            </a:r>
          </a:p>
          <a:p>
            <a:pPr indent="265113" algn="just" eaLnBrk="1" hangingPunct="1">
              <a:lnSpc>
                <a:spcPct val="90000"/>
              </a:lnSpc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</a:rPr>
              <a:t>Но чаще всего расходы превышают доходы. В таком случае возникает </a:t>
            </a: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</a:rPr>
              <a:t>дефицит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</a:rPr>
              <a:t>.</a:t>
            </a: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792635" y="2886316"/>
            <a:ext cx="2351440" cy="1710747"/>
          </a:xfrm>
          <a:prstGeom prst="rect">
            <a:avLst/>
          </a:prstGeom>
          <a:solidFill>
            <a:srgbClr val="CCFFCC"/>
          </a:solidFill>
          <a:ln w="158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chemeClr val="bg2"/>
                </a:solidFill>
                <a:cs typeface="+mn-cs"/>
              </a:rPr>
              <a:t>муниципальные займы,</a:t>
            </a:r>
            <a:r>
              <a:rPr lang="ru-RU" sz="1400" b="1" dirty="0">
                <a:solidFill>
                  <a:schemeClr val="bg2"/>
                </a:solidFill>
                <a:cs typeface="+mn-cs"/>
              </a:rPr>
              <a:t> осуществляемые путем выпуска муниципальных ценных бумаг от имени муниципального образования</a:t>
            </a:r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3393166" y="2893679"/>
            <a:ext cx="1953401" cy="1724208"/>
          </a:xfrm>
          <a:prstGeom prst="rect">
            <a:avLst/>
          </a:prstGeom>
          <a:solidFill>
            <a:srgbClr val="CCFFCC"/>
          </a:solidFill>
          <a:ln w="158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chemeClr val="bg2"/>
                </a:solidFill>
                <a:cs typeface="+mn-cs"/>
              </a:rPr>
              <a:t>бюджетные кредиты,</a:t>
            </a:r>
            <a:r>
              <a:rPr lang="ru-RU" sz="1400" b="1" dirty="0">
                <a:solidFill>
                  <a:schemeClr val="bg2"/>
                </a:solidFill>
                <a:cs typeface="+mn-cs"/>
              </a:rPr>
              <a:t> полученные от бюджетов других уровней бюджетной системы РФ</a:t>
            </a:r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5545042" y="2890673"/>
            <a:ext cx="1852246" cy="1717648"/>
          </a:xfrm>
          <a:prstGeom prst="rect">
            <a:avLst/>
          </a:prstGeom>
          <a:solidFill>
            <a:srgbClr val="CCFFCC"/>
          </a:solidFill>
          <a:ln w="158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chemeClr val="bg2"/>
                </a:solidFill>
                <a:cs typeface="+mn-cs"/>
              </a:rPr>
              <a:t>кредиты,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bg2"/>
                </a:solidFill>
                <a:cs typeface="+mn-cs"/>
              </a:rPr>
              <a:t> полученные от кредитных организаций</a:t>
            </a:r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7667780" y="2898884"/>
            <a:ext cx="1749063" cy="1694636"/>
          </a:xfrm>
          <a:prstGeom prst="rect">
            <a:avLst/>
          </a:prstGeom>
          <a:solidFill>
            <a:srgbClr val="CCFFCC"/>
          </a:solidFill>
          <a:ln w="158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chemeClr val="bg2"/>
                </a:solidFill>
                <a:cs typeface="+mn-cs"/>
              </a:rPr>
              <a:t>изменение остатков</a:t>
            </a:r>
            <a:r>
              <a:rPr lang="ru-RU" sz="1400" b="1" dirty="0">
                <a:solidFill>
                  <a:schemeClr val="bg2"/>
                </a:solidFill>
                <a:cs typeface="+mn-cs"/>
              </a:rPr>
              <a:t> средств на счетах по учету средств  бюджета</a:t>
            </a:r>
          </a:p>
        </p:txBody>
      </p:sp>
      <p:sp>
        <p:nvSpPr>
          <p:cNvPr id="90131" name="Rectangle 19"/>
          <p:cNvSpPr>
            <a:spLocks noChangeArrowheads="1"/>
          </p:cNvSpPr>
          <p:nvPr/>
        </p:nvSpPr>
        <p:spPr bwMode="auto">
          <a:xfrm>
            <a:off x="2353320" y="5379762"/>
            <a:ext cx="3424697" cy="860321"/>
          </a:xfrm>
          <a:prstGeom prst="rect">
            <a:avLst/>
          </a:prstGeom>
          <a:solidFill>
            <a:srgbClr val="FFCCFF"/>
          </a:solidFill>
          <a:ln w="158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chemeClr val="bg2"/>
                </a:solidFill>
                <a:cs typeface="+mn-cs"/>
              </a:rPr>
              <a:t>муниципальный долг,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bg2"/>
                </a:solidFill>
                <a:cs typeface="+mn-cs"/>
              </a:rPr>
              <a:t>то есть совокупность долговых обязательств муниципального образования</a:t>
            </a:r>
          </a:p>
        </p:txBody>
      </p:sp>
      <p:sp>
        <p:nvSpPr>
          <p:cNvPr id="29" name="Стрелка вниз 28"/>
          <p:cNvSpPr/>
          <p:nvPr/>
        </p:nvSpPr>
        <p:spPr>
          <a:xfrm>
            <a:off x="8365263" y="2131866"/>
            <a:ext cx="233168" cy="751894"/>
          </a:xfrm>
          <a:prstGeom prst="downArrow">
            <a:avLst/>
          </a:prstGeom>
          <a:solidFill>
            <a:schemeClr val="bg1">
              <a:lumMod val="40000"/>
              <a:lumOff val="60000"/>
            </a:schemeClr>
          </a:solidFill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30" name="Стрелка вниз 29"/>
          <p:cNvSpPr/>
          <p:nvPr/>
        </p:nvSpPr>
        <p:spPr>
          <a:xfrm>
            <a:off x="1840373" y="2072649"/>
            <a:ext cx="226725" cy="777478"/>
          </a:xfrm>
          <a:prstGeom prst="downArrow">
            <a:avLst/>
          </a:prstGeom>
          <a:solidFill>
            <a:schemeClr val="bg1">
              <a:lumMod val="40000"/>
              <a:lumOff val="60000"/>
            </a:schemeClr>
          </a:solidFill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31" name="Стрелка вниз 30"/>
          <p:cNvSpPr/>
          <p:nvPr/>
        </p:nvSpPr>
        <p:spPr>
          <a:xfrm>
            <a:off x="4229811" y="2121855"/>
            <a:ext cx="232265" cy="771920"/>
          </a:xfrm>
          <a:prstGeom prst="downArrow">
            <a:avLst/>
          </a:prstGeom>
          <a:solidFill>
            <a:schemeClr val="bg1">
              <a:lumMod val="40000"/>
              <a:lumOff val="60000"/>
            </a:schemeClr>
          </a:solidFill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32" name="Стрелка вниз 31"/>
          <p:cNvSpPr/>
          <p:nvPr/>
        </p:nvSpPr>
        <p:spPr>
          <a:xfrm>
            <a:off x="6307028" y="2122357"/>
            <a:ext cx="204672" cy="759853"/>
          </a:xfrm>
          <a:prstGeom prst="downArrow">
            <a:avLst/>
          </a:prstGeom>
          <a:solidFill>
            <a:schemeClr val="bg1">
              <a:lumMod val="40000"/>
              <a:lumOff val="60000"/>
            </a:schemeClr>
          </a:solidFill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1035366" y="1627966"/>
            <a:ext cx="8214770" cy="483679"/>
          </a:xfrm>
          <a:prstGeom prst="rect">
            <a:avLst/>
          </a:prstGeom>
          <a:solidFill>
            <a:srgbClr val="99CCFF"/>
          </a:solidFill>
          <a:ln w="158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2"/>
                </a:solidFill>
                <a:cs typeface="+mn-cs"/>
              </a:rPr>
              <a:t>Источниками финансирования дефицита бюджета </a:t>
            </a:r>
          </a:p>
        </p:txBody>
      </p:sp>
      <p:grpSp>
        <p:nvGrpSpPr>
          <p:cNvPr id="117793" name="Правая фигурная скобка 33"/>
          <p:cNvGrpSpPr>
            <a:grpSpLocks/>
          </p:cNvGrpSpPr>
          <p:nvPr/>
        </p:nvGrpSpPr>
        <p:grpSpPr bwMode="auto">
          <a:xfrm>
            <a:off x="1223963" y="4591050"/>
            <a:ext cx="5399087" cy="735013"/>
            <a:chOff x="534" y="4178"/>
            <a:chExt cx="2354" cy="668"/>
          </a:xfrm>
        </p:grpSpPr>
        <p:pic>
          <p:nvPicPr>
            <p:cNvPr id="117795" name="Правая фигурная скобка 3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4" y="4178"/>
              <a:ext cx="2354" cy="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 Box 34"/>
            <p:cNvSpPr txBox="1">
              <a:spLocks noChangeArrowheads="1"/>
            </p:cNvSpPr>
            <p:nvPr/>
          </p:nvSpPr>
          <p:spPr bwMode="auto">
            <a:xfrm rot="5400000">
              <a:off x="1615" y="3217"/>
              <a:ext cx="192" cy="2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eaLnBrk="0" hangingPunct="0">
                <a:defRPr/>
              </a:pPr>
              <a:endParaRPr lang="ru-RU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0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WordArt 5"/>
          <p:cNvSpPr>
            <a:spLocks noChangeArrowheads="1" noChangeShapeType="1" noTextEdit="1"/>
          </p:cNvSpPr>
          <p:nvPr/>
        </p:nvSpPr>
        <p:spPr bwMode="auto">
          <a:xfrm>
            <a:off x="1477963" y="312738"/>
            <a:ext cx="7442200" cy="4810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20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Основные понятия</a:t>
            </a:r>
          </a:p>
        </p:txBody>
      </p:sp>
      <p:pic>
        <p:nvPicPr>
          <p:cNvPr id="11266" name="Picture 8" descr="297574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0375" y="4129088"/>
            <a:ext cx="4365625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6" descr="0_328d6e_ce7f05b4_ori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383213"/>
            <a:ext cx="3149600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158750" y="898525"/>
            <a:ext cx="958532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u="sng" dirty="0">
                <a:solidFill>
                  <a:srgbClr val="000099"/>
                </a:solidFill>
              </a:rPr>
              <a:t>Текущий финансовый год</a:t>
            </a:r>
            <a:r>
              <a:rPr lang="ru-RU" sz="1600" dirty="0">
                <a:solidFill>
                  <a:srgbClr val="000099"/>
                </a:solidFill>
              </a:rPr>
              <a:t> – </a:t>
            </a:r>
            <a:r>
              <a:rPr lang="ru-RU" sz="1600" dirty="0" err="1">
                <a:solidFill>
                  <a:srgbClr val="000099"/>
                </a:solidFill>
              </a:rPr>
              <a:t>год</a:t>
            </a:r>
            <a:r>
              <a:rPr lang="ru-RU" sz="1600" dirty="0">
                <a:solidFill>
                  <a:srgbClr val="000099"/>
                </a:solidFill>
              </a:rPr>
              <a:t>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</a:t>
            </a:r>
            <a:r>
              <a:rPr lang="ru-RU" sz="1600" dirty="0" smtClean="0">
                <a:solidFill>
                  <a:srgbClr val="000099"/>
                </a:solidFill>
              </a:rPr>
              <a:t>). (В рамках данной брошюры «Бюджет для граждан» - 201</a:t>
            </a:r>
            <a:r>
              <a:rPr lang="en-US" sz="1600" dirty="0" smtClean="0">
                <a:solidFill>
                  <a:srgbClr val="000099"/>
                </a:solidFill>
              </a:rPr>
              <a:t>9</a:t>
            </a:r>
            <a:r>
              <a:rPr lang="ru-RU" sz="1600" dirty="0" smtClean="0">
                <a:solidFill>
                  <a:srgbClr val="000099"/>
                </a:solidFill>
              </a:rPr>
              <a:t> год  является текущим)</a:t>
            </a:r>
            <a:endParaRPr lang="ru-RU" sz="1600" dirty="0">
              <a:solidFill>
                <a:srgbClr val="000099"/>
              </a:solidFill>
            </a:endParaRPr>
          </a:p>
          <a:p>
            <a:endParaRPr lang="ru-RU" sz="1600" dirty="0">
              <a:solidFill>
                <a:srgbClr val="000099"/>
              </a:solidFill>
            </a:endParaRPr>
          </a:p>
          <a:p>
            <a:pPr algn="just"/>
            <a:r>
              <a:rPr lang="ru-RU" sz="1600" b="1" u="sng" dirty="0">
                <a:solidFill>
                  <a:srgbClr val="000099"/>
                </a:solidFill>
              </a:rPr>
              <a:t>Очередной финансовый год </a:t>
            </a:r>
            <a:r>
              <a:rPr lang="ru-RU" sz="1600" dirty="0">
                <a:solidFill>
                  <a:srgbClr val="000099"/>
                </a:solidFill>
              </a:rPr>
              <a:t>– </a:t>
            </a:r>
            <a:r>
              <a:rPr lang="ru-RU" sz="1600" dirty="0" err="1">
                <a:solidFill>
                  <a:srgbClr val="000099"/>
                </a:solidFill>
              </a:rPr>
              <a:t>год</a:t>
            </a:r>
            <a:r>
              <a:rPr lang="ru-RU" sz="1600" dirty="0">
                <a:solidFill>
                  <a:srgbClr val="000099"/>
                </a:solidFill>
              </a:rPr>
              <a:t>, следующий за текущим финансовым годом. </a:t>
            </a:r>
            <a:r>
              <a:rPr lang="ru-RU" sz="1600" dirty="0" smtClean="0">
                <a:solidFill>
                  <a:srgbClr val="000099"/>
                </a:solidFill>
              </a:rPr>
              <a:t>(В рамках данной брошюры «Бюджет для граждан» - 20</a:t>
            </a:r>
            <a:r>
              <a:rPr lang="en-US" sz="1600" dirty="0" smtClean="0">
                <a:solidFill>
                  <a:srgbClr val="000099"/>
                </a:solidFill>
              </a:rPr>
              <a:t>20</a:t>
            </a:r>
            <a:r>
              <a:rPr lang="ru-RU" sz="1600" dirty="0" smtClean="0">
                <a:solidFill>
                  <a:srgbClr val="000099"/>
                </a:solidFill>
              </a:rPr>
              <a:t> год  является очередным)</a:t>
            </a:r>
            <a:endParaRPr lang="ru-RU" sz="1600" dirty="0">
              <a:solidFill>
                <a:srgbClr val="000099"/>
              </a:solidFill>
            </a:endParaRPr>
          </a:p>
          <a:p>
            <a:endParaRPr lang="ru-RU" sz="1600" dirty="0">
              <a:solidFill>
                <a:srgbClr val="000099"/>
              </a:solidFill>
            </a:endParaRPr>
          </a:p>
          <a:p>
            <a:endParaRPr lang="ru-RU" sz="1600" dirty="0">
              <a:solidFill>
                <a:srgbClr val="000099"/>
              </a:solidFill>
            </a:endParaRPr>
          </a:p>
          <a:p>
            <a:pPr algn="just"/>
            <a:r>
              <a:rPr lang="ru-RU" sz="1600" b="1" u="sng" dirty="0">
                <a:solidFill>
                  <a:srgbClr val="000099"/>
                </a:solidFill>
              </a:rPr>
              <a:t>Плановый период</a:t>
            </a:r>
            <a:r>
              <a:rPr lang="ru-RU" sz="1600" b="1" dirty="0">
                <a:solidFill>
                  <a:srgbClr val="000099"/>
                </a:solidFill>
              </a:rPr>
              <a:t> </a:t>
            </a:r>
            <a:r>
              <a:rPr lang="ru-RU" sz="1600" dirty="0">
                <a:solidFill>
                  <a:srgbClr val="000099"/>
                </a:solidFill>
              </a:rPr>
              <a:t>– два финансовых года, следующие за очередным финансовым годом. (В рамках данной брошюры «Бюджет для граждан»  - </a:t>
            </a:r>
            <a:r>
              <a:rPr lang="ru-RU" sz="1600" dirty="0" smtClean="0">
                <a:solidFill>
                  <a:srgbClr val="000099"/>
                </a:solidFill>
              </a:rPr>
              <a:t>202</a:t>
            </a:r>
            <a:r>
              <a:rPr lang="en-US" sz="1600" dirty="0" smtClean="0">
                <a:solidFill>
                  <a:srgbClr val="000099"/>
                </a:solidFill>
              </a:rPr>
              <a:t>1</a:t>
            </a:r>
            <a:r>
              <a:rPr lang="ru-RU" sz="1600" dirty="0" smtClean="0">
                <a:solidFill>
                  <a:srgbClr val="000099"/>
                </a:solidFill>
              </a:rPr>
              <a:t>, 202</a:t>
            </a:r>
            <a:r>
              <a:rPr lang="en-US" sz="1600" dirty="0" smtClean="0">
                <a:solidFill>
                  <a:srgbClr val="000099"/>
                </a:solidFill>
              </a:rPr>
              <a:t>2</a:t>
            </a:r>
            <a:r>
              <a:rPr lang="ru-RU" sz="1600" dirty="0" smtClean="0">
                <a:solidFill>
                  <a:srgbClr val="000099"/>
                </a:solidFill>
              </a:rPr>
              <a:t> </a:t>
            </a:r>
            <a:r>
              <a:rPr lang="ru-RU" sz="1600" dirty="0">
                <a:solidFill>
                  <a:srgbClr val="000099"/>
                </a:solidFill>
              </a:rPr>
              <a:t>годы являются плановым периодом)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270" name="Picture 10" descr="12988023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3638550"/>
            <a:ext cx="26035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Герб Серова Новый 5 зубцов (300 - цветной)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24" y="8133"/>
            <a:ext cx="968321" cy="96765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3314" name="Picture 2" descr="https://serovglobus.ru/upload/iblock/6b2/6b2b02112994bb1bbe10b9a041f0c9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16824" y="5345583"/>
            <a:ext cx="2428569" cy="1512417"/>
          </a:xfrm>
          <a:prstGeom prst="rect">
            <a:avLst/>
          </a:prstGeom>
          <a:noFill/>
        </p:spPr>
      </p:pic>
      <p:pic>
        <p:nvPicPr>
          <p:cNvPr id="11271" name="Picture 11" descr="62_bi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84450" y="3603625"/>
            <a:ext cx="3252788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 sz="quarter"/>
          </p:nvPr>
        </p:nvSpPr>
        <p:spPr>
          <a:xfrm rot="16200000">
            <a:off x="-3070225" y="3070225"/>
            <a:ext cx="6858000" cy="71755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Параметры муниципального  долга  Серовского  городского округа  на 2020 год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4288" y="2798793"/>
            <a:ext cx="9145715" cy="489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долг Серовского городского округа</a:t>
            </a: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11" name="Group 138"/>
          <p:cNvGraphicFramePr>
            <a:graphicFrameLocks/>
          </p:cNvGraphicFramePr>
          <p:nvPr/>
        </p:nvGraphicFramePr>
        <p:xfrm>
          <a:off x="777875" y="204788"/>
          <a:ext cx="9128125" cy="2675201"/>
        </p:xfrm>
        <a:graphic>
          <a:graphicData uri="http://schemas.openxmlformats.org/drawingml/2006/table">
            <a:tbl>
              <a:tblPr/>
              <a:tblGrid>
                <a:gridCol w="4660900"/>
                <a:gridCol w="2216150"/>
                <a:gridCol w="2251075"/>
              </a:tblGrid>
              <a:tr h="9794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Наименование вида муниципальных заимствований </a:t>
                      </a:r>
                    </a:p>
                  </a:txBody>
                  <a:tcPr marL="63300" marR="63300" marT="66039" marB="660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привлечения, тыс.рублей</a:t>
                      </a:r>
                    </a:p>
                  </a:txBody>
                  <a:tcPr marL="0" marR="0" marT="67600" marB="676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средств, направляемых на погашение основной суммы долга,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</a:p>
                  </a:txBody>
                  <a:tcPr marL="0" marR="0" marT="67600" marB="676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Кредиты, привлекаемые от кредитных организаций</a:t>
                      </a:r>
                    </a:p>
                  </a:txBody>
                  <a:tcPr marL="63300" marR="63300" marT="66039" marB="6603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280 583,1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198 000,0   </a:t>
                      </a:r>
                    </a:p>
                  </a:txBody>
                  <a:tcPr marL="63300" marR="63300" marT="66039" marB="6603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кредиты, привлекаемые от других бюджетов бюджетной системы РФ</a:t>
                      </a:r>
                    </a:p>
                  </a:txBody>
                  <a:tcPr marL="63300" marR="63300" marT="66039" marB="6603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50 000,0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68 776,1</a:t>
                      </a:r>
                    </a:p>
                  </a:txBody>
                  <a:tcPr marL="63300" marR="63300" marT="66039" marB="6603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63300" marR="63300" marT="66039" marB="6603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330 583,1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266 776,1</a:t>
                      </a:r>
                    </a:p>
                  </a:txBody>
                  <a:tcPr marL="63300" marR="63300" marT="66039" marB="6603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12" name="Rectangle 60"/>
          <p:cNvSpPr>
            <a:spLocks noChangeArrowheads="1"/>
          </p:cNvSpPr>
          <p:nvPr/>
        </p:nvSpPr>
        <p:spPr bwMode="auto">
          <a:xfrm>
            <a:off x="1952625" y="3298825"/>
            <a:ext cx="2506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01.01.2020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г. </a:t>
            </a:r>
          </a:p>
          <a:p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338 744 тыс.руб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13" name="Rectangle 62"/>
          <p:cNvSpPr>
            <a:spLocks noChangeArrowheads="1"/>
          </p:cNvSpPr>
          <p:nvPr/>
        </p:nvSpPr>
        <p:spPr bwMode="auto">
          <a:xfrm>
            <a:off x="6362700" y="3348038"/>
            <a:ext cx="2316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01.01.2021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г.    </a:t>
            </a:r>
            <a:endParaRPr lang="ru-RU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318 451тыс.руб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graphicFrame>
        <p:nvGraphicFramePr>
          <p:cNvPr id="72814" name="Диаграмма 8"/>
          <p:cNvGraphicFramePr>
            <a:graphicFrameLocks/>
          </p:cNvGraphicFramePr>
          <p:nvPr/>
        </p:nvGraphicFramePr>
        <p:xfrm>
          <a:off x="203200" y="3848100"/>
          <a:ext cx="6303963" cy="2938463"/>
        </p:xfrm>
        <a:graphic>
          <a:graphicData uri="http://schemas.openxmlformats.org/presentationml/2006/ole">
            <p:oleObj spid="_x0000_s72816" name="Worksheet" r:id="rId4" imgW="7658033" imgH="4257541" progId="Excel.Sheet.8">
              <p:embed/>
            </p:oleObj>
          </a:graphicData>
        </a:graphic>
      </p:graphicFrame>
      <p:graphicFrame>
        <p:nvGraphicFramePr>
          <p:cNvPr id="72815" name="Диаграмма 13"/>
          <p:cNvGraphicFramePr>
            <a:graphicFrameLocks/>
          </p:cNvGraphicFramePr>
          <p:nvPr/>
        </p:nvGraphicFramePr>
        <p:xfrm>
          <a:off x="5219700" y="3759200"/>
          <a:ext cx="5016500" cy="3127375"/>
        </p:xfrm>
        <a:graphic>
          <a:graphicData uri="http://schemas.openxmlformats.org/presentationml/2006/ole">
            <p:oleObj spid="_x0000_s72817" name="Worksheet" r:id="rId5" imgW="7115057" imgH="3676648" progId="Excel.Sheet.8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 sz="quarter" idx="4294967295"/>
          </p:nvPr>
        </p:nvSpPr>
        <p:spPr>
          <a:xfrm rot="16200000">
            <a:off x="-3070225" y="3070225"/>
            <a:ext cx="6858000" cy="71755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Параметры муниципального  долга  Серовского  городского округа  на 2020 и 2021 годы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984" name="Rectangle 159"/>
          <p:cNvSpPr>
            <a:spLocks noChangeArrowheads="1"/>
          </p:cNvSpPr>
          <p:nvPr/>
        </p:nvSpPr>
        <p:spPr bwMode="auto">
          <a:xfrm>
            <a:off x="0" y="539432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54288" y="2513043"/>
            <a:ext cx="9145715" cy="489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долг Серовского городского округа</a:t>
            </a:r>
          </a:p>
        </p:txBody>
      </p:sp>
      <p:graphicFrame>
        <p:nvGraphicFramePr>
          <p:cNvPr id="11" name="Group 213"/>
          <p:cNvGraphicFramePr>
            <a:graphicFrameLocks noGrp="1"/>
          </p:cNvGraphicFramePr>
          <p:nvPr/>
        </p:nvGraphicFramePr>
        <p:xfrm>
          <a:off x="720725" y="0"/>
          <a:ext cx="9185275" cy="2309813"/>
        </p:xfrm>
        <a:graphic>
          <a:graphicData uri="http://schemas.openxmlformats.org/drawingml/2006/table">
            <a:tbl>
              <a:tblPr/>
              <a:tblGrid>
                <a:gridCol w="4667250"/>
                <a:gridCol w="1090613"/>
                <a:gridCol w="1150937"/>
                <a:gridCol w="1017588"/>
                <a:gridCol w="1258887"/>
              </a:tblGrid>
              <a:tr h="8794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вида муниципальных заимствований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привлечения, тыс.рублей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средств, направляемых на погашение основной суммы долга,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9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Кредиты, привлекаемые от кредитных организаций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273 226,3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271 448,3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198 000,0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198 000,0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кредиты, привлекаемые от других бюджетов бюджетной системы РФ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12 776,1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12 621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273 226,3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271 448,3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210 776,1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210 621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12" name="Rectangle 60"/>
          <p:cNvSpPr>
            <a:spLocks noChangeArrowheads="1"/>
          </p:cNvSpPr>
          <p:nvPr/>
        </p:nvSpPr>
        <p:spPr bwMode="auto">
          <a:xfrm>
            <a:off x="1825625" y="2943225"/>
            <a:ext cx="2506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01.01.2022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г. </a:t>
            </a:r>
          </a:p>
          <a:p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298 317,9 тыс.руб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13" name="Rectangle 60"/>
          <p:cNvSpPr>
            <a:spLocks noChangeArrowheads="1"/>
          </p:cNvSpPr>
          <p:nvPr/>
        </p:nvSpPr>
        <p:spPr bwMode="auto">
          <a:xfrm>
            <a:off x="6283325" y="2897188"/>
            <a:ext cx="2506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01.01.2023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г. </a:t>
            </a:r>
          </a:p>
          <a:p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283 919,0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тыс.руб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graphicFrame>
        <p:nvGraphicFramePr>
          <p:cNvPr id="75948" name="Диаграмма 8"/>
          <p:cNvGraphicFramePr>
            <a:graphicFrameLocks/>
          </p:cNvGraphicFramePr>
          <p:nvPr/>
        </p:nvGraphicFramePr>
        <p:xfrm>
          <a:off x="863600" y="3695700"/>
          <a:ext cx="5080000" cy="3024188"/>
        </p:xfrm>
        <a:graphic>
          <a:graphicData uri="http://schemas.openxmlformats.org/presentationml/2006/ole">
            <p:oleObj spid="_x0000_s75950" name="Worksheet" r:id="rId3" imgW="6181776" imgH="4381555" progId="Excel.Sheet.8">
              <p:embed/>
            </p:oleObj>
          </a:graphicData>
        </a:graphic>
      </p:graphicFrame>
      <p:graphicFrame>
        <p:nvGraphicFramePr>
          <p:cNvPr id="75949" name="Object 173"/>
          <p:cNvGraphicFramePr>
            <a:graphicFrameLocks/>
          </p:cNvGraphicFramePr>
          <p:nvPr/>
        </p:nvGraphicFramePr>
        <p:xfrm>
          <a:off x="5076825" y="3600450"/>
          <a:ext cx="5092700" cy="3032125"/>
        </p:xfrm>
        <a:graphic>
          <a:graphicData uri="http://schemas.openxmlformats.org/presentationml/2006/ole">
            <p:oleObj spid="_x0000_s75951" name="Worksheet" r:id="rId4" imgW="6181776" imgH="4381555" progId="Excel.Sheet.8">
              <p:embed/>
            </p:oleObj>
          </a:graphicData>
        </a:graphic>
      </p:graphicFrame>
    </p:spTree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431800" y="188913"/>
            <a:ext cx="8915400" cy="60325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FFFF"/>
                </a:solidFill>
                <a:latin typeface="Bookman Old Style" pitchFamily="18" charset="0"/>
              </a:rPr>
              <a:t>Контактная информация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5438" y="1281113"/>
            <a:ext cx="8589962" cy="48339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b="1" u="sng" dirty="0" smtClean="0"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Финансовое управление администрации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u="sng" dirty="0" smtClean="0"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Серовского городского округа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ru-RU" sz="2000" dirty="0" smtClean="0">
              <a:solidFill>
                <a:srgbClr val="000000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Адрес: 624992, Свердловская область, г. Серов, ул. Ленина, 140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Телефон: 8 (34385) 75-633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Е-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mail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: 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  <a:hlinkClick r:id="rId2"/>
              </a:rPr>
              <a:t>fd@adm-serov.ru</a:t>
            </a:r>
            <a:endParaRPr lang="ru-RU" sz="2000" dirty="0" smtClean="0">
              <a:solidFill>
                <a:srgbClr val="000000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Заместитель главы администрации Серовского городского округа - начальник функционального органа «Финансовое управление администрации Серовского городского округа»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Иванова Наталья Витальевна,</a:t>
            </a:r>
            <a:endParaRPr lang="en-US" sz="2000" dirty="0" smtClean="0">
              <a:solidFill>
                <a:srgbClr val="000000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Время приема граждан: понедельник с 15.00 до 17.00 часов.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ru-RU" sz="8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465138" y="949325"/>
            <a:ext cx="8448675" cy="1588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 rot="5400000">
            <a:off x="6219825" y="3171825"/>
            <a:ext cx="6858000" cy="514350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Контактная информация для граждан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371475" y="123825"/>
            <a:ext cx="9534525" cy="6496050"/>
          </a:xfrm>
        </p:spPr>
        <p:txBody>
          <a:bodyPr/>
          <a:lstStyle/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Первое поселение на месте нынешнего города Серова возникло в 1894 году при строительстве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сталерельсового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завода, названного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Надеждинским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по имени владелицы Богословского горного округа (БГО) Надежды Михайловны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Половцевой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Завод был заложен на левом берегу реки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Каквы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в 10 км от села Филькино. </a:t>
            </a:r>
          </a:p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Заводской поселок по старой уральской традиции получил название Надеждинский завод. </a:t>
            </a:r>
          </a:p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 сентябре 1919 года по Постановлению Екатеринбургского губернского ВРК поселок Надеждинский завод был преобразован в город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Надеждинск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Согласно Постановлению Президиума ВЦИК от 20 июня 1933 года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г.Надеждинск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выделен из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Надеждинского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района в самостоятельную административно-хозяйственную единицу с непосредственным подчинением облисполкому. Утверждена расширенная черта города с включением в нее селений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Вятчининой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Мякоткиной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Медянкиной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и земельного участка центрального углежжения. </a:t>
            </a:r>
          </a:p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 1930-ые годы город неоднократно менял свое название. </a:t>
            </a:r>
          </a:p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19 января 1934 года Постановлением № 6809 Малого Президиума Уральского областного исполнительного комитета город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Надеждинск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был переименован в город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Кабаковск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7 июня 1939 года Указом Президиума Верховного Совета СССР город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Надеждинск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был переименован в город Серов в честь легендарного летчика - Героя Советского Союза Анатолия Константиновича Серова. </a:t>
            </a:r>
          </a:p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 границах муниципального образования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Серовсикй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городской округ находятся населенные пункты: город Серов, поселок Марсяты, деревня Петрова, поселок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Кардон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поселок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Ларьковка, село Андриановичи, поселок Межевая, поселок Красный Яр, поселок Мирный, поселок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Еловка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Новая, поселок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Подгарничный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поселок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Лесоразработки, поселок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Танковичи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деревня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Масловка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деревня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Еловка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поселок Ключевой, село Филькино, поселок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Черноярский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поселок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Урай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поселок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Нижняя Пристань, поселок при железнодорожной станции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Поспелково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поселок Старое Морозково, поселок Морозково, поселок при железнодорожной станции Морозково, поселок Красноярка, поселок Поперечный, поселок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Вагранская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деревня Морозково, деревня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Поспелкова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деревня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Семенова, деревня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Магина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поселок Красноглинный, деревня Еловый Падун, поселок Сотрино, поселок Новое Сотрино, поселок Первомайский, поселок Боровой. </a:t>
            </a:r>
          </a:p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Административным центром Серовского городского округа является город Серов. Он находится на восточном склоне Уральских гор, в долине реки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Каква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и расположен на расстоянии 338 км. от областного центра г.Екатеринбург и на расстоянии 2050 км. от г.Москвы. Общая площадь города Серова в пределах городской черты - 9399 га. Город Серов является крупным железнодорожным узлом, образованный пересечением двух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меридиальных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железнодорожных магистралей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Екатеринбург-Серов-Ивдель-Приобье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Серов-Алапаевск-Егоршино-Богданович-Челябинск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В 30 км к северу от города Серова находится город Краснотурьинск, в 50 км к югу - город Новая Ляля. </a:t>
            </a:r>
          </a:p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Основной водной артерией является река Сосьва, в которую впадают реки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Лангур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Волчанка, Турья,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Каква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Красноярка и ряд других небольших по размеру рек и ручьев. Вся система рек и речек входит в бассейн р.Тавды. Самым крупным притоком р.Сосьва является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р.Каква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которая берет начало с Уральского хребта. </a:t>
            </a:r>
          </a:p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Серов является чем-то вроде перевала между Средним и Северным Уралом, и не случайно он назван северными воротами Урала. </a:t>
            </a:r>
            <a:endParaRPr lang="ru-RU" sz="130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-3244334" y="3244334"/>
            <a:ext cx="685800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Описание административно-территориального деления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WordArt 2"/>
          <p:cNvSpPr>
            <a:spLocks noChangeArrowheads="1" noChangeShapeType="1" noTextEdit="1"/>
          </p:cNvSpPr>
          <p:nvPr/>
        </p:nvSpPr>
        <p:spPr bwMode="auto">
          <a:xfrm>
            <a:off x="2566988" y="180975"/>
            <a:ext cx="3467100" cy="74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Бюджет</a:t>
            </a:r>
          </a:p>
        </p:txBody>
      </p:sp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260350" y="971550"/>
            <a:ext cx="94869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0099"/>
                </a:solidFill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</p:txBody>
      </p:sp>
      <p:pic>
        <p:nvPicPr>
          <p:cNvPr id="10" name="Рисунок 9" descr="вес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57203" y="1489546"/>
            <a:ext cx="2665379" cy="2275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336550" y="1698625"/>
            <a:ext cx="2747963" cy="2041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  <a:cs typeface="Narkisim" pitchFamily="34" charset="-79"/>
              </a:rPr>
              <a:t>ДОХОДЫ</a:t>
            </a:r>
          </a:p>
          <a:p>
            <a:pPr algn="ctr">
              <a:defRPr/>
            </a:pPr>
            <a:endParaRPr lang="ru-RU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tantia" pitchFamily="18" charset="0"/>
              <a:cs typeface="Narkisim" pitchFamily="34" charset="-79"/>
            </a:endParaRPr>
          </a:p>
          <a:p>
            <a:pPr algn="ctr">
              <a:defRPr/>
            </a:pPr>
            <a:r>
              <a:rPr lang="ru-RU" sz="1400">
                <a:solidFill>
                  <a:srgbClr val="000066"/>
                </a:solidFill>
                <a:latin typeface="Constantia" pitchFamily="18" charset="0"/>
                <a:cs typeface="Narkisim" pitchFamily="34" charset="-79"/>
              </a:rPr>
              <a:t>поступающие в бюджет денежные средства (налоги юридических и физических лиц, административные платежи и сборы, безвозмездные поступления)</a:t>
            </a:r>
            <a:r>
              <a:rPr lang="ru-RU" sz="1400">
                <a:solidFill>
                  <a:schemeClr val="tx1"/>
                </a:solidFill>
                <a:latin typeface="Constantia" pitchFamily="18" charset="0"/>
                <a:cs typeface="Narkisim" pitchFamily="34" charset="-79"/>
              </a:rPr>
              <a:t> 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6624638" y="1614488"/>
            <a:ext cx="2938462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РАСХОДЫ</a:t>
            </a:r>
          </a:p>
          <a:p>
            <a:pPr>
              <a:defRPr/>
            </a:pPr>
            <a:endParaRPr lang="ru-RU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1400">
                <a:solidFill>
                  <a:srgbClr val="000066"/>
                </a:solidFill>
              </a:rPr>
              <a:t>выплачиваемые из бюджета денежные средства (социальные выплаты населению, содержание муниципальных учреждений, капитальное строительство и др.)</a:t>
            </a:r>
            <a:r>
              <a:rPr lang="ru-RU">
                <a:solidFill>
                  <a:schemeClr val="tx1"/>
                </a:solidFill>
              </a:rPr>
              <a:t> </a:t>
            </a:r>
            <a:endParaRPr lang="ru-RU">
              <a:solidFill>
                <a:srgbClr val="000066"/>
              </a:solidFill>
            </a:endParaRPr>
          </a:p>
        </p:txBody>
      </p:sp>
      <p:pic>
        <p:nvPicPr>
          <p:cNvPr id="14342" name="Picture 10" descr="проф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25" y="5122863"/>
            <a:ext cx="2600325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290513" y="3984625"/>
            <a:ext cx="27066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Профицит</a:t>
            </a:r>
          </a:p>
          <a:p>
            <a:pPr algn="ctr">
              <a:defRPr/>
            </a:pPr>
            <a:endParaRPr lang="ru-RU" sz="10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1600">
                <a:solidFill>
                  <a:srgbClr val="000066"/>
                </a:solidFill>
              </a:rPr>
              <a:t>Превышение доходов над расходами</a:t>
            </a:r>
          </a:p>
        </p:txBody>
      </p:sp>
      <p:pic>
        <p:nvPicPr>
          <p:cNvPr id="14344" name="Picture 12" descr="Деф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1150" y="5216525"/>
            <a:ext cx="2951163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15113" y="4073525"/>
            <a:ext cx="29876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Дефицит</a:t>
            </a:r>
          </a:p>
          <a:p>
            <a:pPr algn="ctr">
              <a:defRPr/>
            </a:pPr>
            <a:endParaRPr lang="ru-RU" sz="10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1600">
                <a:solidFill>
                  <a:srgbClr val="000066"/>
                </a:solidFill>
              </a:rPr>
              <a:t>Превышение расходов над доходами</a:t>
            </a:r>
          </a:p>
        </p:txBody>
      </p:sp>
      <p:sp>
        <p:nvSpPr>
          <p:cNvPr id="14346" name="Rectangle 14"/>
          <p:cNvSpPr>
            <a:spLocks noChangeArrowheads="1"/>
          </p:cNvSpPr>
          <p:nvPr/>
        </p:nvSpPr>
        <p:spPr bwMode="auto">
          <a:xfrm>
            <a:off x="3106738" y="4864100"/>
            <a:ext cx="350520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>
                <a:solidFill>
                  <a:srgbClr val="000066"/>
                </a:solidFill>
              </a:rPr>
              <a:t>Сбалансированность бюджета</a:t>
            </a:r>
            <a:r>
              <a:rPr lang="ru-RU" sz="1400">
                <a:solidFill>
                  <a:srgbClr val="000066"/>
                </a:solidFill>
              </a:rPr>
              <a:t> - паритетное соотношение между расходными и доходными статьями бюджета. Сбалансированность бюджета означает положение, когда все расходы бюджеты покрыты его доходами, т.е. расходы уравновешены доходами </a:t>
            </a:r>
          </a:p>
        </p:txBody>
      </p:sp>
      <p:pic>
        <p:nvPicPr>
          <p:cNvPr id="14" name="Picture 4" descr="Герб Серова Новый 5 зубцов (300 - цветной)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24" y="8133"/>
            <a:ext cx="968321" cy="96765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36" descr="бюдж процесс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735138"/>
            <a:ext cx="6200775" cy="429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87436" y="1600200"/>
            <a:ext cx="861774" cy="5192598"/>
          </a:xfrm>
          <a:prstGeom prst="rect">
            <a:avLst/>
          </a:prstGeom>
          <a:solidFill>
            <a:srgbClr val="99FF66"/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lIns="0" tIns="0" rIns="0" bIns="36000" anchor="b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Бюджетный процесс </a:t>
            </a:r>
            <a:r>
              <a:rPr lang="ru-RU" sz="1400" dirty="0"/>
              <a:t> представляет собой деятельность по составлению проекта бюджета, его рассмотрению,  утверждению,  исполнению, составлению отчета об исполнении и его утверждению.</a:t>
            </a:r>
          </a:p>
        </p:txBody>
      </p:sp>
      <p:graphicFrame>
        <p:nvGraphicFramePr>
          <p:cNvPr id="28" name="Схема 27"/>
          <p:cNvGraphicFramePr/>
          <p:nvPr/>
        </p:nvGraphicFramePr>
        <p:xfrm>
          <a:off x="3347864" y="3356992"/>
          <a:ext cx="1800200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9" name="Схема 28"/>
          <p:cNvGraphicFramePr/>
          <p:nvPr/>
        </p:nvGraphicFramePr>
        <p:xfrm>
          <a:off x="5004048" y="3212976"/>
          <a:ext cx="1656184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0" name="Схема 29"/>
          <p:cNvGraphicFramePr/>
          <p:nvPr/>
        </p:nvGraphicFramePr>
        <p:xfrm>
          <a:off x="5508104" y="4293096"/>
          <a:ext cx="3312368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6390" name="TextBox 20"/>
          <p:cNvSpPr txBox="1">
            <a:spLocks noChangeArrowheads="1"/>
          </p:cNvSpPr>
          <p:nvPr/>
        </p:nvSpPr>
        <p:spPr bwMode="auto">
          <a:xfrm>
            <a:off x="5473700" y="1008063"/>
            <a:ext cx="3455988" cy="911225"/>
          </a:xfrm>
          <a:prstGeom prst="rect">
            <a:avLst/>
          </a:prstGeom>
          <a:solidFill>
            <a:schemeClr val="bg1"/>
          </a:solidFill>
          <a:ln w="57150">
            <a:solidFill>
              <a:srgbClr val="3366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000">
                <a:solidFill>
                  <a:schemeClr val="tx1"/>
                </a:solidFill>
                <a:latin typeface="Constantia" pitchFamily="18" charset="0"/>
              </a:rPr>
              <a:t>Составляется прогноз социально-экономического развития, определяются  основные характеристики бюджета, налоговая и бюджетная политика, распределяются бюджетные ассигнования на очередной финансовый год и плановый период.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38838" y="2068513"/>
            <a:ext cx="3001962" cy="1062037"/>
          </a:xfrm>
          <a:prstGeom prst="rect">
            <a:avLst/>
          </a:prstGeom>
          <a:solidFill>
            <a:schemeClr val="bg1"/>
          </a:solidFill>
          <a:ln w="57150">
            <a:solidFill>
              <a:srgbClr val="336600"/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tx1"/>
                </a:solidFill>
                <a:latin typeface="+mn-lt"/>
                <a:cs typeface="+mn-cs"/>
              </a:rPr>
              <a:t>Проект местного бюджета рассматривается Думой </a:t>
            </a:r>
            <a:r>
              <a:rPr lang="en-US" sz="1050" dirty="0" smtClean="0">
                <a:solidFill>
                  <a:schemeClr val="tx1"/>
                </a:solidFill>
                <a:latin typeface="+mn-lt"/>
                <a:cs typeface="+mn-cs"/>
              </a:rPr>
              <a:t>C</a:t>
            </a:r>
            <a:r>
              <a:rPr lang="ru-RU" sz="1050" dirty="0" smtClean="0">
                <a:solidFill>
                  <a:schemeClr val="tx1"/>
                </a:solidFill>
                <a:latin typeface="+mn-lt"/>
                <a:cs typeface="+mn-cs"/>
              </a:rPr>
              <a:t>ГО </a:t>
            </a:r>
            <a:r>
              <a:rPr lang="ru-RU" sz="1050" dirty="0">
                <a:solidFill>
                  <a:schemeClr val="tx1"/>
                </a:solidFill>
                <a:latin typeface="+mn-lt"/>
                <a:cs typeface="+mn-cs"/>
              </a:rPr>
              <a:t>в одном чтении. Сроки рассмотрения и принятия решения о местном бюджете должны обеспечивать вступление в силу указанного решения с 01 января очередного финансового года.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48413" y="3289300"/>
            <a:ext cx="2592387" cy="106362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tx1"/>
                </a:solidFill>
                <a:latin typeface="+mn-lt"/>
                <a:cs typeface="+mn-cs"/>
              </a:rPr>
              <a:t>Исполнение местного бюджета обеспечивается администрацией </a:t>
            </a:r>
            <a:r>
              <a:rPr lang="en-US" sz="1050" dirty="0" smtClean="0">
                <a:solidFill>
                  <a:schemeClr val="tx1"/>
                </a:solidFill>
                <a:latin typeface="+mn-lt"/>
                <a:cs typeface="+mn-cs"/>
              </a:rPr>
              <a:t>C</a:t>
            </a:r>
            <a:r>
              <a:rPr lang="ru-RU" sz="1050" dirty="0" smtClean="0">
                <a:solidFill>
                  <a:schemeClr val="tx1"/>
                </a:solidFill>
                <a:latin typeface="+mn-lt"/>
                <a:cs typeface="+mn-cs"/>
              </a:rPr>
              <a:t>ГО</a:t>
            </a:r>
            <a:r>
              <a:rPr lang="ru-RU" sz="1050" dirty="0">
                <a:solidFill>
                  <a:schemeClr val="tx1"/>
                </a:solidFill>
                <a:latin typeface="+mn-lt"/>
                <a:cs typeface="+mn-cs"/>
              </a:rPr>
              <a:t>, а организует исполнение Финансовое управление в </a:t>
            </a:r>
            <a:r>
              <a:rPr lang="en-US" sz="1050" dirty="0" smtClean="0">
                <a:solidFill>
                  <a:schemeClr val="tx1"/>
                </a:solidFill>
                <a:latin typeface="+mn-lt"/>
                <a:cs typeface="+mn-cs"/>
              </a:rPr>
              <a:t>C</a:t>
            </a:r>
            <a:r>
              <a:rPr lang="ru-RU" sz="1050" dirty="0" smtClean="0">
                <a:solidFill>
                  <a:schemeClr val="tx1"/>
                </a:solidFill>
                <a:latin typeface="+mn-lt"/>
                <a:cs typeface="+mn-cs"/>
              </a:rPr>
              <a:t>ГО</a:t>
            </a:r>
            <a:r>
              <a:rPr lang="ru-RU" sz="1050" dirty="0">
                <a:solidFill>
                  <a:schemeClr val="tx1"/>
                </a:solidFill>
                <a:latin typeface="+mn-lt"/>
                <a:cs typeface="+mn-cs"/>
              </a:rPr>
              <a:t>. Исполнение организуется на основе сводной бюджетной росписи и кассового плана.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56313" y="4613275"/>
            <a:ext cx="2884487" cy="1063625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tx1"/>
                </a:solidFill>
                <a:latin typeface="+mn-lt"/>
                <a:cs typeface="+mn-cs"/>
              </a:rPr>
              <a:t>Подготовка и составление участниками бюджетного процесса, а также рассмотрение и утверждение отчетов об исполнении местного бюджета за первый квартал, полугодие, девять месяцев</a:t>
            </a:r>
            <a:r>
              <a:rPr lang="en-US" sz="1050" dirty="0">
                <a:solidFill>
                  <a:schemeClr val="tx1"/>
                </a:solidFill>
                <a:latin typeface="+mn-lt"/>
                <a:cs typeface="+mn-cs"/>
              </a:rPr>
              <a:t>I</a:t>
            </a:r>
            <a:r>
              <a:rPr lang="ru-RU" sz="1050" dirty="0">
                <a:solidFill>
                  <a:schemeClr val="tx1"/>
                </a:solidFill>
                <a:latin typeface="+mn-lt"/>
                <a:cs typeface="+mn-cs"/>
              </a:rPr>
              <a:t> и за отчетный финансовый год.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41975" y="5895975"/>
            <a:ext cx="3322638" cy="57785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tx1"/>
                </a:solidFill>
                <a:latin typeface="+mn-lt"/>
                <a:cs typeface="+mn-cs"/>
              </a:rPr>
              <a:t>Деятельность , направленная на обеспечение соблюдения бюджетного законодательства и иных нормативных правовых актов.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52588" y="5762625"/>
            <a:ext cx="2997200" cy="8223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>
                <a:solidFill>
                  <a:srgbClr val="000099"/>
                </a:solidFill>
                <a:latin typeface="Constantia" pitchFamily="18" charset="0"/>
              </a:rPr>
              <a:t>Публичные слушания </a:t>
            </a:r>
          </a:p>
          <a:p>
            <a:pPr algn="ctr">
              <a:defRPr/>
            </a:pPr>
            <a:r>
              <a:rPr lang="ru-RU" sz="1200">
                <a:solidFill>
                  <a:srgbClr val="000099"/>
                </a:solidFill>
                <a:latin typeface="Constantia" pitchFamily="18" charset="0"/>
              </a:rPr>
              <a:t>по проекту бюджета проводятся  до момента принятия проекта решения о бюджете в первом чтении.</a:t>
            </a:r>
          </a:p>
        </p:txBody>
      </p:sp>
      <p:sp>
        <p:nvSpPr>
          <p:cNvPr id="32" name="Номер слайда 31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fld id="{6214D184-6A37-4AB9-BCB9-D4424502CF35}" type="slidenum">
              <a:rPr lang="ru-RU" sz="1200">
                <a:solidFill>
                  <a:schemeClr val="tx2">
                    <a:shade val="90000"/>
                  </a:schemeClr>
                </a:solidFill>
                <a:latin typeface="Arial" charset="0"/>
              </a:rPr>
              <a:pPr algn="r">
                <a:defRPr/>
              </a:pPr>
              <a:t>8</a:t>
            </a:fld>
            <a:endParaRPr lang="ru-RU" sz="1200" dirty="0">
              <a:solidFill>
                <a:schemeClr val="tx2">
                  <a:shade val="90000"/>
                </a:schemeClr>
              </a:solidFill>
              <a:latin typeface="Arial" charset="0"/>
            </a:endParaRPr>
          </a:p>
        </p:txBody>
      </p:sp>
      <p:pic>
        <p:nvPicPr>
          <p:cNvPr id="16397" name="Заголовок 32"/>
          <p:cNvPicPr>
            <a:picLocks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6100" y="0"/>
            <a:ext cx="832167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Соединительная линия уступом 38"/>
          <p:cNvCxnSpPr/>
          <p:nvPr/>
        </p:nvCxnSpPr>
        <p:spPr>
          <a:xfrm>
            <a:off x="1196975" y="1841500"/>
            <a:ext cx="1244600" cy="363538"/>
          </a:xfrm>
          <a:prstGeom prst="bentConnector3">
            <a:avLst>
              <a:gd name="adj1" fmla="val 75000"/>
            </a:avLst>
          </a:prstGeom>
          <a:ln w="9525">
            <a:solidFill>
              <a:srgbClr val="FF0000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399" name="TextBox 45"/>
          <p:cNvSpPr txBox="1">
            <a:spLocks noChangeArrowheads="1"/>
          </p:cNvSpPr>
          <p:nvPr/>
        </p:nvSpPr>
        <p:spPr bwMode="auto">
          <a:xfrm>
            <a:off x="1119188" y="1541463"/>
            <a:ext cx="10890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FF0000"/>
                </a:solidFill>
                <a:latin typeface="Arial" charset="0"/>
              </a:rPr>
              <a:t>Контроль</a:t>
            </a:r>
          </a:p>
        </p:txBody>
      </p:sp>
      <p:cxnSp>
        <p:nvCxnSpPr>
          <p:cNvPr id="64" name="Соединительная линия уступом 63"/>
          <p:cNvCxnSpPr/>
          <p:nvPr/>
        </p:nvCxnSpPr>
        <p:spPr>
          <a:xfrm flipV="1">
            <a:off x="1196975" y="4851400"/>
            <a:ext cx="1244600" cy="449263"/>
          </a:xfrm>
          <a:prstGeom prst="bentConnector3">
            <a:avLst>
              <a:gd name="adj1" fmla="val 84375"/>
            </a:avLst>
          </a:prstGeom>
          <a:ln w="95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1" name="TextBox 65"/>
          <p:cNvSpPr txBox="1">
            <a:spLocks noChangeArrowheads="1"/>
          </p:cNvSpPr>
          <p:nvPr/>
        </p:nvSpPr>
        <p:spPr bwMode="auto">
          <a:xfrm>
            <a:off x="1060450" y="5000625"/>
            <a:ext cx="14001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FFFF00"/>
                </a:solidFill>
                <a:latin typeface="Arial" charset="0"/>
              </a:rPr>
              <a:t>Отчетность</a:t>
            </a:r>
          </a:p>
        </p:txBody>
      </p:sp>
      <p:cxnSp>
        <p:nvCxnSpPr>
          <p:cNvPr id="70" name="Соединительная линия уступом 69"/>
          <p:cNvCxnSpPr/>
          <p:nvPr/>
        </p:nvCxnSpPr>
        <p:spPr>
          <a:xfrm rot="10800000" flipV="1">
            <a:off x="3348038" y="1841500"/>
            <a:ext cx="1301750" cy="650875"/>
          </a:xfrm>
          <a:prstGeom prst="bentConnector3">
            <a:avLst>
              <a:gd name="adj1" fmla="val 100060"/>
            </a:avLst>
          </a:prstGeom>
          <a:ln w="9525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3" name="TextBox 81"/>
          <p:cNvSpPr txBox="1">
            <a:spLocks noChangeArrowheads="1"/>
          </p:cNvSpPr>
          <p:nvPr/>
        </p:nvSpPr>
        <p:spPr bwMode="auto">
          <a:xfrm>
            <a:off x="3348038" y="1550988"/>
            <a:ext cx="15113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0099"/>
                </a:solidFill>
                <a:latin typeface="Arial" charset="0"/>
              </a:rPr>
              <a:t>Исполнение</a:t>
            </a:r>
          </a:p>
        </p:txBody>
      </p:sp>
      <p:cxnSp>
        <p:nvCxnSpPr>
          <p:cNvPr id="86" name="Прямая со стрелкой 85"/>
          <p:cNvCxnSpPr/>
          <p:nvPr/>
        </p:nvCxnSpPr>
        <p:spPr>
          <a:xfrm rot="10800000">
            <a:off x="2957513" y="2665413"/>
            <a:ext cx="2849562" cy="1587"/>
          </a:xfrm>
          <a:prstGeom prst="straightConnector1">
            <a:avLst/>
          </a:prstGeom>
          <a:ln w="952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4348163" y="2370138"/>
            <a:ext cx="161448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Рассмотрение и утверждение</a:t>
            </a:r>
          </a:p>
        </p:txBody>
      </p:sp>
      <p:cxnSp>
        <p:nvCxnSpPr>
          <p:cNvPr id="90" name="Прямая со стрелкой 89"/>
          <p:cNvCxnSpPr>
            <a:stCxn id="16407" idx="3"/>
          </p:cNvCxnSpPr>
          <p:nvPr/>
        </p:nvCxnSpPr>
        <p:spPr>
          <a:xfrm flipH="1" flipV="1">
            <a:off x="3851275" y="4292600"/>
            <a:ext cx="2349500" cy="1588"/>
          </a:xfrm>
          <a:prstGeom prst="straightConnector1">
            <a:avLst/>
          </a:prstGeom>
          <a:ln w="95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7" name="TextBox 90"/>
          <p:cNvSpPr txBox="1">
            <a:spLocks noChangeArrowheads="1"/>
          </p:cNvSpPr>
          <p:nvPr/>
        </p:nvSpPr>
        <p:spPr bwMode="auto">
          <a:xfrm>
            <a:off x="4649788" y="4002088"/>
            <a:ext cx="15509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70C0"/>
                </a:solidFill>
                <a:latin typeface="Arial" charset="0"/>
              </a:rPr>
              <a:t>Составление</a:t>
            </a:r>
          </a:p>
          <a:p>
            <a:endParaRPr lang="ru-RU" sz="1600">
              <a:solidFill>
                <a:srgbClr val="0070C0"/>
              </a:solidFill>
              <a:latin typeface="Arial" charset="0"/>
            </a:endParaRPr>
          </a:p>
        </p:txBody>
      </p:sp>
      <p:pic>
        <p:nvPicPr>
          <p:cNvPr id="14" name="Picture 4" descr="Герб Серова Новый 5 зубцов (300 - цветной)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24" y="9010"/>
            <a:ext cx="968321" cy="107205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Oval 23"/>
          <p:cNvSpPr>
            <a:spLocks noChangeArrowheads="1"/>
          </p:cNvSpPr>
          <p:nvPr/>
        </p:nvSpPr>
        <p:spPr bwMode="auto">
          <a:xfrm>
            <a:off x="1412875" y="1031875"/>
            <a:ext cx="6162675" cy="42878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" name="Picture 4" descr="Герб Серова Новый 5 зубцов (300 - цветной)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66" y="8277"/>
            <a:ext cx="816088" cy="98479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2" name="Блок-схема: узел 21"/>
          <p:cNvSpPr>
            <a:spLocks noChangeArrowheads="1"/>
          </p:cNvSpPr>
          <p:nvPr/>
        </p:nvSpPr>
        <p:spPr bwMode="auto">
          <a:xfrm>
            <a:off x="3365500" y="2120900"/>
            <a:ext cx="2187575" cy="1993900"/>
          </a:xfrm>
          <a:prstGeom prst="flowChartConnector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r="100000" b="100000"/>
            </a:path>
          </a:gradFill>
          <a:ln w="19050" algn="ctr">
            <a:solidFill>
              <a:srgbClr val="08509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400" b="1">
                <a:latin typeface="Constantia" pitchFamily="18" charset="0"/>
              </a:rPr>
              <a:t>Участники бюджетного процесса Серовского городского округа</a:t>
            </a:r>
          </a:p>
        </p:txBody>
      </p:sp>
      <p:sp>
        <p:nvSpPr>
          <p:cNvPr id="17412" name="WordArt 7"/>
          <p:cNvSpPr>
            <a:spLocks noChangeArrowheads="1" noChangeShapeType="1" noTextEdit="1"/>
          </p:cNvSpPr>
          <p:nvPr/>
        </p:nvSpPr>
        <p:spPr bwMode="auto">
          <a:xfrm>
            <a:off x="915988" y="177800"/>
            <a:ext cx="8780462" cy="608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Участники бюджетного процесса</a:t>
            </a:r>
          </a:p>
        </p:txBody>
      </p:sp>
      <p:pic>
        <p:nvPicPr>
          <p:cNvPr id="17413" name="Picture 8" descr="2975743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72313" y="5086350"/>
            <a:ext cx="2833687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AutoShape 9"/>
          <p:cNvSpPr>
            <a:spLocks noChangeArrowheads="1"/>
          </p:cNvSpPr>
          <p:nvPr/>
        </p:nvSpPr>
        <p:spPr bwMode="auto">
          <a:xfrm>
            <a:off x="3444875" y="831850"/>
            <a:ext cx="1922463" cy="8556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>
                <a:solidFill>
                  <a:srgbClr val="000099"/>
                </a:solidFill>
              </a:rPr>
              <a:t>Представительный</a:t>
            </a:r>
          </a:p>
          <a:p>
            <a:pPr algn="ctr"/>
            <a:r>
              <a:rPr lang="ru-RU" sz="1200">
                <a:solidFill>
                  <a:srgbClr val="000099"/>
                </a:solidFill>
              </a:rPr>
              <a:t> орган СГО  -  Дума</a:t>
            </a:r>
          </a:p>
        </p:txBody>
      </p:sp>
      <p:sp>
        <p:nvSpPr>
          <p:cNvPr id="17415" name="AutoShape 11"/>
          <p:cNvSpPr>
            <a:spLocks noChangeArrowheads="1"/>
          </p:cNvSpPr>
          <p:nvPr/>
        </p:nvSpPr>
        <p:spPr bwMode="auto">
          <a:xfrm>
            <a:off x="6284913" y="2093913"/>
            <a:ext cx="1876425" cy="9017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>
                <a:solidFill>
                  <a:srgbClr val="000099"/>
                </a:solidFill>
              </a:rPr>
              <a:t>Исполнительно-</a:t>
            </a:r>
          </a:p>
          <a:p>
            <a:pPr algn="ctr"/>
            <a:r>
              <a:rPr lang="ru-RU" sz="1200">
                <a:solidFill>
                  <a:srgbClr val="000099"/>
                </a:solidFill>
              </a:rPr>
              <a:t>распорядительный </a:t>
            </a:r>
          </a:p>
          <a:p>
            <a:pPr algn="ctr"/>
            <a:r>
              <a:rPr lang="ru-RU" sz="1200">
                <a:solidFill>
                  <a:srgbClr val="000099"/>
                </a:solidFill>
              </a:rPr>
              <a:t>орган СГО – </a:t>
            </a:r>
          </a:p>
          <a:p>
            <a:pPr algn="ctr"/>
            <a:r>
              <a:rPr lang="ru-RU" sz="1200">
                <a:solidFill>
                  <a:srgbClr val="000099"/>
                </a:solidFill>
              </a:rPr>
              <a:t>Администрация СГО</a:t>
            </a:r>
          </a:p>
        </p:txBody>
      </p:sp>
      <p:sp>
        <p:nvSpPr>
          <p:cNvPr id="17416" name="AutoShape 12"/>
          <p:cNvSpPr>
            <a:spLocks noChangeArrowheads="1"/>
          </p:cNvSpPr>
          <p:nvPr/>
        </p:nvSpPr>
        <p:spPr bwMode="auto">
          <a:xfrm>
            <a:off x="6335713" y="3390900"/>
            <a:ext cx="2149475" cy="854075"/>
          </a:xfrm>
          <a:prstGeom prst="roundRect">
            <a:avLst>
              <a:gd name="adj" fmla="val 16667"/>
            </a:avLst>
          </a:prstGeom>
          <a:solidFill>
            <a:srgbClr val="80008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>
                <a:solidFill>
                  <a:schemeClr val="tx1"/>
                </a:solidFill>
              </a:rPr>
              <a:t>Финансовый орган – </a:t>
            </a:r>
          </a:p>
          <a:p>
            <a:pPr algn="ctr"/>
            <a:r>
              <a:rPr lang="ru-RU" sz="1200">
                <a:solidFill>
                  <a:schemeClr val="tx1"/>
                </a:solidFill>
              </a:rPr>
              <a:t>Финансовое управление АСГО</a:t>
            </a:r>
          </a:p>
        </p:txBody>
      </p:sp>
      <p:sp>
        <p:nvSpPr>
          <p:cNvPr id="17417" name="AutoShape 14"/>
          <p:cNvSpPr>
            <a:spLocks noChangeArrowheads="1"/>
          </p:cNvSpPr>
          <p:nvPr/>
        </p:nvSpPr>
        <p:spPr bwMode="auto">
          <a:xfrm>
            <a:off x="473075" y="3357563"/>
            <a:ext cx="2101850" cy="102076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>
                <a:solidFill>
                  <a:srgbClr val="000099"/>
                </a:solidFill>
              </a:rPr>
              <a:t>Главные администраторы</a:t>
            </a:r>
          </a:p>
          <a:p>
            <a:pPr algn="ctr"/>
            <a:r>
              <a:rPr lang="ru-RU" sz="1200">
                <a:solidFill>
                  <a:srgbClr val="000099"/>
                </a:solidFill>
              </a:rPr>
              <a:t> доходов местного бюджета</a:t>
            </a:r>
          </a:p>
        </p:txBody>
      </p:sp>
      <p:sp>
        <p:nvSpPr>
          <p:cNvPr id="17418" name="AutoShape 15"/>
          <p:cNvSpPr>
            <a:spLocks noChangeArrowheads="1"/>
          </p:cNvSpPr>
          <p:nvPr/>
        </p:nvSpPr>
        <p:spPr bwMode="auto">
          <a:xfrm>
            <a:off x="392113" y="2149475"/>
            <a:ext cx="2171700" cy="877888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>
                <a:solidFill>
                  <a:srgbClr val="000099"/>
                </a:solidFill>
              </a:rPr>
              <a:t>Главные администраторы </a:t>
            </a:r>
          </a:p>
          <a:p>
            <a:pPr algn="ctr"/>
            <a:r>
              <a:rPr lang="ru-RU" sz="1200">
                <a:solidFill>
                  <a:srgbClr val="000099"/>
                </a:solidFill>
              </a:rPr>
              <a:t>источников финансирования</a:t>
            </a:r>
          </a:p>
          <a:p>
            <a:pPr algn="ctr"/>
            <a:r>
              <a:rPr lang="ru-RU" sz="1200">
                <a:solidFill>
                  <a:srgbClr val="000099"/>
                </a:solidFill>
              </a:rPr>
              <a:t> дефицита  местного бюджета</a:t>
            </a:r>
          </a:p>
        </p:txBody>
      </p:sp>
      <p:sp>
        <p:nvSpPr>
          <p:cNvPr id="17419" name="AutoShape 16"/>
          <p:cNvSpPr>
            <a:spLocks noChangeArrowheads="1"/>
          </p:cNvSpPr>
          <p:nvPr/>
        </p:nvSpPr>
        <p:spPr bwMode="auto">
          <a:xfrm>
            <a:off x="1014413" y="1119188"/>
            <a:ext cx="1995487" cy="831850"/>
          </a:xfrm>
          <a:prstGeom prst="roundRect">
            <a:avLst>
              <a:gd name="adj" fmla="val 16667"/>
            </a:avLst>
          </a:prstGeom>
          <a:solidFill>
            <a:srgbClr val="969696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>
                <a:solidFill>
                  <a:srgbClr val="000099"/>
                </a:solidFill>
              </a:rPr>
              <a:t>Получатели средств</a:t>
            </a:r>
          </a:p>
          <a:p>
            <a:pPr algn="ctr"/>
            <a:r>
              <a:rPr lang="ru-RU" sz="1200">
                <a:solidFill>
                  <a:srgbClr val="000099"/>
                </a:solidFill>
              </a:rPr>
              <a:t> местного бюджета</a:t>
            </a:r>
          </a:p>
        </p:txBody>
      </p:sp>
      <p:sp>
        <p:nvSpPr>
          <p:cNvPr id="17420" name="AutoShape 17"/>
          <p:cNvSpPr>
            <a:spLocks noChangeArrowheads="1"/>
          </p:cNvSpPr>
          <p:nvPr/>
        </p:nvSpPr>
        <p:spPr bwMode="auto">
          <a:xfrm>
            <a:off x="1555750" y="4722813"/>
            <a:ext cx="2100263" cy="87947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>
                <a:solidFill>
                  <a:schemeClr val="tx1"/>
                </a:solidFill>
              </a:rPr>
              <a:t>Главные распорядители</a:t>
            </a:r>
          </a:p>
          <a:p>
            <a:pPr algn="ctr"/>
            <a:r>
              <a:rPr lang="ru-RU" sz="1200">
                <a:solidFill>
                  <a:schemeClr val="tx1"/>
                </a:solidFill>
              </a:rPr>
              <a:t> расходов местного бюджета</a:t>
            </a:r>
          </a:p>
        </p:txBody>
      </p:sp>
      <p:sp>
        <p:nvSpPr>
          <p:cNvPr id="17421" name="AutoShape 18"/>
          <p:cNvSpPr>
            <a:spLocks noChangeArrowheads="1"/>
          </p:cNvSpPr>
          <p:nvPr/>
        </p:nvSpPr>
        <p:spPr bwMode="auto">
          <a:xfrm>
            <a:off x="4564063" y="4665663"/>
            <a:ext cx="2147887" cy="1141412"/>
          </a:xfrm>
          <a:prstGeom prst="roundRect">
            <a:avLst>
              <a:gd name="adj" fmla="val 16667"/>
            </a:avLst>
          </a:prstGeom>
          <a:solidFill>
            <a:srgbClr val="0033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just"/>
            <a:r>
              <a:rPr lang="ru-RU" sz="1200">
                <a:solidFill>
                  <a:schemeClr val="tx1"/>
                </a:solidFill>
              </a:rPr>
              <a:t>Орган внешнего </a:t>
            </a:r>
          </a:p>
          <a:p>
            <a:pPr algn="just"/>
            <a:r>
              <a:rPr lang="ru-RU" sz="1200">
                <a:solidFill>
                  <a:schemeClr val="tx1"/>
                </a:solidFill>
              </a:rPr>
              <a:t>муниципального </a:t>
            </a:r>
          </a:p>
          <a:p>
            <a:pPr algn="just"/>
            <a:r>
              <a:rPr lang="ru-RU" sz="1200">
                <a:solidFill>
                  <a:schemeClr val="tx1"/>
                </a:solidFill>
              </a:rPr>
              <a:t>финансового контроля</a:t>
            </a:r>
          </a:p>
          <a:p>
            <a:pPr algn="just"/>
            <a:r>
              <a:rPr lang="ru-RU" sz="1200">
                <a:solidFill>
                  <a:schemeClr val="tx1"/>
                </a:solidFill>
              </a:rPr>
              <a:t> Контрольно-ревизионная </a:t>
            </a:r>
          </a:p>
          <a:p>
            <a:pPr algn="just"/>
            <a:r>
              <a:rPr lang="ru-RU" sz="1200">
                <a:solidFill>
                  <a:schemeClr val="tx1"/>
                </a:solidFill>
              </a:rPr>
              <a:t>Комиссия СГО</a:t>
            </a:r>
          </a:p>
          <a:p>
            <a:pPr algn="just"/>
            <a:endParaRPr lang="ru-RU" sz="1200" u="sng">
              <a:solidFill>
                <a:schemeClr val="tx1"/>
              </a:solidFill>
            </a:endParaRPr>
          </a:p>
        </p:txBody>
      </p:sp>
      <p:sp>
        <p:nvSpPr>
          <p:cNvPr id="17422" name="AutoShape 10"/>
          <p:cNvSpPr>
            <a:spLocks noChangeArrowheads="1"/>
          </p:cNvSpPr>
          <p:nvPr/>
        </p:nvSpPr>
        <p:spPr bwMode="auto">
          <a:xfrm>
            <a:off x="5654675" y="1035050"/>
            <a:ext cx="1900238" cy="819150"/>
          </a:xfrm>
          <a:prstGeom prst="roundRect">
            <a:avLst>
              <a:gd name="adj" fmla="val 16667"/>
            </a:avLst>
          </a:prstGeom>
          <a:solidFill>
            <a:srgbClr val="800000">
              <a:alpha val="74117"/>
            </a:srgbClr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>
                <a:solidFill>
                  <a:schemeClr val="tx1"/>
                </a:solidFill>
              </a:rPr>
              <a:t>Высшее должностное</a:t>
            </a:r>
          </a:p>
          <a:p>
            <a:pPr algn="ctr"/>
            <a:r>
              <a:rPr lang="ru-RU" sz="1200">
                <a:solidFill>
                  <a:schemeClr val="tx1"/>
                </a:solidFill>
              </a:rPr>
              <a:t> лицо МО  - Глава СГО</a:t>
            </a:r>
          </a:p>
        </p:txBody>
      </p:sp>
    </p:spTree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heme/theme1.xml><?xml version="1.0" encoding="utf-8"?>
<a:theme xmlns:a="http://schemas.openxmlformats.org/drawingml/2006/main" name="2_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2_Текстура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кстура 5">
    <a:dk1>
      <a:srgbClr val="003366"/>
    </a:dk1>
    <a:lt1>
      <a:srgbClr val="FFFFFF"/>
    </a:lt1>
    <a:dk2>
      <a:srgbClr val="2B5481"/>
    </a:dk2>
    <a:lt2>
      <a:srgbClr val="E5FFFF"/>
    </a:lt2>
    <a:accent1>
      <a:srgbClr val="009999"/>
    </a:accent1>
    <a:accent2>
      <a:srgbClr val="336699"/>
    </a:accent2>
    <a:accent3>
      <a:srgbClr val="ACB3C1"/>
    </a:accent3>
    <a:accent4>
      <a:srgbClr val="DADADA"/>
    </a:accent4>
    <a:accent5>
      <a:srgbClr val="AACACA"/>
    </a:accent5>
    <a:accent6>
      <a:srgbClr val="2D5C8A"/>
    </a:accent6>
    <a:hlink>
      <a:srgbClr val="00CCFF"/>
    </a:hlink>
    <a:folHlink>
      <a:srgbClr val="FFCC00"/>
    </a:folHlink>
  </a:clrScheme>
  <a:fontScheme name="2_Текстура">
    <a:majorFont>
      <a:latin typeface=""/>
      <a:ea typeface=""/>
      <a:cs typeface=""/>
    </a:majorFont>
    <a:minorFont>
      <a:latin typeface="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52693</TotalTime>
  <Words>7216</Words>
  <Application>Microsoft Office PowerPoint</Application>
  <PresentationFormat>Лист A4 (210x297 мм)</PresentationFormat>
  <Paragraphs>1491</Paragraphs>
  <Slides>52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52</vt:i4>
      </vt:variant>
    </vt:vector>
  </HeadingPairs>
  <TitlesOfParts>
    <vt:vector size="55" baseType="lpstr">
      <vt:lpstr>2_Текстура</vt:lpstr>
      <vt:lpstr>Диаграмма</vt:lpstr>
      <vt:lpstr>Worksheet</vt:lpstr>
      <vt:lpstr>Решения Думы  Серовского городского округа от г. № 204  «О бюджете Серовского городского округа на 2020 год и плановый период 2021-2022 годов»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Основы составления проекта бюджета </vt:lpstr>
      <vt:lpstr>Основные показатели социально – экономического развития</vt:lpstr>
      <vt:lpstr>Слайд 14</vt:lpstr>
      <vt:lpstr>Слайд 15</vt:lpstr>
      <vt:lpstr>Основные параметры бюджета Серовского городского округа</vt:lpstr>
      <vt:lpstr>Доходы бюджета Серовского городского округа </vt:lpstr>
      <vt:lpstr>Сравнительный анализ налоговых доходов, неналоговых доходов и безвозмездных поступлений в бюджет Серовского городского округа</vt:lpstr>
      <vt:lpstr> Налоговые доходы в 2020 году 1 160 927 тыс.руб.</vt:lpstr>
      <vt:lpstr>Неналоговые доходы   в 2020 году 96 204,0  тыс.руб. </vt:lpstr>
      <vt:lpstr>Слайд 21</vt:lpstr>
      <vt:lpstr>Слайд 22</vt:lpstr>
      <vt:lpstr>Безвозмездные поступления в 2020 году 1 967 033,4 тыс.руб.</vt:lpstr>
      <vt:lpstr>          Основные мероприятия по дополнительной мобилизации доходов бюджета</vt:lpstr>
      <vt:lpstr>Расходы бюджета Серовского городского округа</vt:lpstr>
      <vt:lpstr>Слайд 26</vt:lpstr>
      <vt:lpstr>Структура расходов бюджета Серовского городского округа на 2020 год</vt:lpstr>
      <vt:lpstr>Слайд 28</vt:lpstr>
      <vt:lpstr>Общегосударственные вопросы 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Источники финансирования дефицита бюджета</vt:lpstr>
      <vt:lpstr>Параметры муниципального  долга  Серовского  городского округа  на 2020 год</vt:lpstr>
      <vt:lpstr>Параметры муниципального  долга  Серовского  городского округа  на 2020 и 2021 годы</vt:lpstr>
      <vt:lpstr>Контактная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 Решению Думы  Серовского городского округа от г. №   «О бюджете Серовского городского округа на 2020 год и плановый период 2021-2022 годов»</dc:title>
  <dc:creator>Нелюбина Елена Юрьевна</dc:creator>
  <cp:lastModifiedBy>Nelubina</cp:lastModifiedBy>
  <cp:revision>104</cp:revision>
  <dcterms:created xsi:type="dcterms:W3CDTF">2013-10-23T10:56:41Z</dcterms:created>
  <dcterms:modified xsi:type="dcterms:W3CDTF">2020-04-15T13:31:53Z</dcterms:modified>
</cp:coreProperties>
</file>