
<file path=[Content_Types].xml><?xml version="1.0" encoding="utf-8"?>
<Types xmlns="http://schemas.openxmlformats.org/package/2006/content-types">
  <Override ContentType="application/vnd.openxmlformats-officedocument.presentationml.slide+xml" PartName="/ppt/slides/slide29.xml"/>
  <Override ContentType="application/vnd.openxmlformats-officedocument.presentationml.slide+xml" PartName="/ppt/slides/slide47.xml"/>
  <Override ContentType="application/vnd.openxmlformats-officedocument.presentationml.slide+xml" PartName="/ppt/slides/slide58.xml"/>
  <Override ContentType="application/vnd.openxmlformats-officedocument.presentationml.notesSlide+xml" PartName="/ppt/notesSlides/notesSlide2.xml"/>
  <Override ContentType="application/vnd.ms-office.drawingml.diagramDrawing+xml" PartName="/ppt/diagrams/drawing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6.xml"/>
  <Override ContentType="application/vnd.openxmlformats-officedocument.presentationml.slide+xml" PartName="/ppt/slides/slide54.xml"/>
  <Override ContentType="application/vnd.openxmlformats-officedocument.presentationml.slide+xml" PartName="/ppt/slides/slide65.xml"/>
  <Override ContentType="application/vnd.openxmlformats-officedocument.drawingml.diagramStyle+xml" PartName="/ppt/diagrams/quickStyle2.xml"/>
  <Override ContentType="application/vnd.openxmlformats-officedocument.presentationml.slide+xml" PartName="/ppt/slides/slide25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drawingml.chart+xml" PartName="/ppt/charts/chart17.xml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32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drawingml.chart+xml" PartName="/ppt/charts/chart13.xml"/>
  <Override ContentType="application/vnd.openxmlformats-officedocument.drawingml.chart+xml" PartName="/ppt/charts/chart24.xml"/>
  <Override ContentType="application/vnd.openxmlformats-officedocument.presentationml.slide+xml" PartName="/ppt/slides/slide1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drawingml.chart+xml" PartName="/ppt/charts/chart7.xml"/>
  <Override ContentType="application/vnd.openxmlformats-officedocument.drawingml.chart+xml" PartName="/ppt/charts/chart20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Default ContentType="application/vnd.openxmlformats-officedocument.spreadsheetml.sheet" Extension="xlsx"/>
  <Override ContentType="application/vnd.openxmlformats-officedocument.drawingml.chart+xml" PartName="/ppt/charts/chart3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9.xml"/>
  <Override ContentType="application/vnd.openxmlformats-officedocument.presentationml.slide+xml" PartName="/ppt/slides/slide59.xml"/>
  <Override ContentType="application/vnd.openxmlformats-officedocument.presentationml.viewProps+xml" PartName="/ppt/viewProps.xml"/>
  <Override ContentType="application/vnd.openxmlformats-officedocument.drawingml.diagramColors+xml" PartName="/ppt/diagrams/colors4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48.xml"/>
  <Override ContentType="application/vnd.openxmlformats-officedocument.presentationml.slide+xml" PartName="/ppt/slides/slide66.xml"/>
  <Default ContentType="image/png" Extension="png"/>
  <Override ContentType="application/vnd.openxmlformats-officedocument.presentationml.notesSlide+xml" PartName="/ppt/notesSlides/notesSlide3.xml"/>
  <Override ContentType="application/vnd.ms-office.drawingml.diagramDrawing+xml" PartName="/ppt/diagrams/drawing3.xml"/>
  <Default ContentType="application/vnd.openxmlformats-officedocument.oleObject" Extension="bin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64.xml"/>
  <Override ContentType="application/vnd.openxmlformats-officedocument.presentationml.presProps+xml" PartName="/ppt/presProps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drawingml.diagramStyle+xml" PartName="/ppt/diagrams/quickStyle3.xml"/>
  <Override ContentType="application/vnd.openxmlformats-officedocument.drawingml.chart+xml" PartName="/ppt/charts/chart18.xml"/>
  <Override ContentType="application/vnd.openxmlformats-officedocument.drawingml.chartshapes+xml" PartName="/ppt/drawing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Default ContentType="image/jpeg" Extension="jpeg"/>
  <Override ContentType="application/vnd.openxmlformats-officedocument.drawingml.diagramStyle+xml" PartName="/ppt/diagrams/quickStyle1.xml"/>
  <Default ContentType="image/x-emf" Extension="emf"/>
  <Override ContentType="application/vnd.openxmlformats-officedocument.drawingml.chart+xml" PartName="/ppt/charts/chart16.xml"/>
  <Override ContentType="application/vnd.openxmlformats-officedocument.presentationml.tags+xml" PartName="/ppt/tags/tag3.xml"/>
  <Override ContentType="application/vnd.openxmlformats-officedocument.drawingml.chart+xml" PartName="/ppt/charts/chart25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presentationml.tags+xml" PartName="/ppt/tags/tag1.xml"/>
  <Override ContentType="application/vnd.openxmlformats-officedocument.drawingml.chart+xml" PartName="/ppt/charts/chart14.xml"/>
  <Override ContentType="application/vnd.openxmlformats-officedocument.drawingml.chart+xml" PartName="/ppt/charts/chart23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drawingml.chart+xml" PartName="/ppt/charts/chart8.xml"/>
  <Override ContentType="application/vnd.openxmlformats-officedocument.drawingml.chart+xml" PartName="/ppt/charts/chart12.xml"/>
  <Override ContentType="application/vnd.openxmlformats-officedocument.drawingml.diagramLayout+xml" PartName="/ppt/diagrams/layout4.xml"/>
  <Override ContentType="application/vnd.openxmlformats-officedocument.drawingml.chart+xml" PartName="/ppt/charts/chart21.xml"/>
  <Override ContentType="application/vnd.openxmlformats-officedocument.drawingml.diagramLayout+xml" PartName="/ppt/diagrams/layout2.xml"/>
  <Default ContentType="application/vnd.openxmlformats-officedocument.vmlDrawing" Extension="vml"/>
  <Override ContentType="application/vnd.openxmlformats-officedocument.drawingml.chart+xml" PartName="/ppt/charts/chart6.xml"/>
  <Override ContentType="application/vnd.openxmlformats-officedocument.drawingml.chart+xml" PartName="/ppt/charts/chart10.xml"/>
  <Override ContentType="application/vnd.openxmlformats-officedocument.drawingml.diagramData+xml" PartName="/ppt/diagrams/data3.xml"/>
  <Override ContentType="application/vnd.openxmlformats-officedocument.drawingml.chart+xml" PartName="/ppt/charts/chart4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handoutMaster+xml" PartName="/ppt/handoutMasters/handoutMaster1.xml"/>
  <Override ContentType="application/vnd.openxmlformats-officedocument.drawingml.diagramData+xml" PartName="/ppt/diagrams/data1.xml"/>
  <Override ContentType="application/vnd.openxmlformats-officedocument.drawingml.diagramColors+xml" PartName="/ppt/diagrams/colors3.xml"/>
  <Override ContentType="application/vnd.openxmlformats-officedocument.presentationml.notesSlide+xml" PartName="/ppt/notesSlides/notesSlide4.xml"/>
  <Override ContentType="application/vnd.openxmlformats-officedocument.drawingml.chart+xml" PartName="/ppt/charts/chart2.xml"/>
  <Override ContentType="application/vnd.ms-office.drawingml.diagramDrawing+xml" PartName="/ppt/diagrams/drawing4.xml"/>
  <Override ContentType="application/vnd.openxmlformats-package.core-properties+xml" PartName="/docProps/core.xml"/>
  <Override ContentType="application/vnd.openxmlformats-officedocument.presentationml.slide+xml" PartName="/ppt/slides/slide6.xml"/>
  <Override ContentType="application/vnd.openxmlformats-officedocument.presentationml.slide+xml" PartName="/ppt/slides/slide38.xml"/>
  <Override ContentType="application/vnd.openxmlformats-officedocument.presentationml.slide+xml" PartName="/ppt/slides/slide56.xml"/>
  <Override ContentType="application/vnd.openxmlformats-officedocument.presentationml.slide+xml" PartName="/ppt/slides/slide67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7.xml"/>
  <Override ContentType="application/vnd.openxmlformats-officedocument.presentationml.slide+xml" PartName="/ppt/slides/slide45.xml"/>
  <Override ContentType="application/vnd.openxmlformats-officedocument.theme+xml" PartName="/ppt/theme/theme3.xml"/>
  <Override ContentType="application/vnd.openxmlformats-officedocument.drawingml.chart+xml" PartName="/ppt/charts/chart19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34.xml"/>
  <Override ContentType="application/vnd.openxmlformats-officedocument.presentationml.slide+xml" PartName="/ppt/slides/slide52.xml"/>
  <Override ContentType="application/vnd.openxmlformats-officedocument.presentationml.slide+xml" PartName="/ppt/slides/slide63.xml"/>
  <Override ContentType="application/vnd.openxmlformats-officedocument.presentationml.tags+xml" PartName="/ppt/tags/tag2.xml"/>
  <Default ContentType="application/vnd.ms-excel" Extension="xls"/>
  <Default ContentType="application/vnd.openxmlformats-package.relationships+xml" Extension="rels"/>
  <Override ContentType="application/vnd.openxmlformats-officedocument.presentationml.slide+xml" PartName="/ppt/slides/slide23.xml"/>
  <Override ContentType="application/vnd.openxmlformats-officedocument.presentationml.slide+xml" PartName="/ppt/slides/slide41.xml"/>
  <Override ContentType="application/vnd.openxmlformats-officedocument.drawingml.chart+xml" PartName="/ppt/charts/chart15.xml"/>
  <Override ContentType="application/vnd.openxmlformats-officedocument.presentationml.slide+xml" PartName="/ppt/slides/slide12.xml"/>
  <Override ContentType="application/vnd.openxmlformats-officedocument.presentationml.slide+xml" PartName="/ppt/slides/slide30.xml"/>
  <Override ContentType="application/vnd.openxmlformats-officedocument.drawingml.chart+xml" PartName="/ppt/charts/chart9.xml"/>
  <Override ContentType="application/vnd.openxmlformats-officedocument.drawingml.chart+xml" PartName="/ppt/charts/chart11.xml"/>
  <Override ContentType="application/vnd.openxmlformats-officedocument.drawingml.chart+xml" PartName="/ppt/charts/chart22.xml"/>
  <Override ContentType="application/vnd.openxmlformats-officedocument.presentationml.commentAuthors+xml" PartName="/ppt/commentAuthors.xml"/>
  <Override ContentType="application/vnd.openxmlformats-officedocument.drawingml.diagramLayout+xml" PartName="/ppt/diagrams/layout3.xml"/>
  <Override ContentType="application/vnd.openxmlformats-officedocument.drawingml.diagramData+xml" PartName="/ppt/diagrams/data4.xml"/>
  <Override ContentType="application/vnd.openxmlformats-officedocument.drawingml.chart+xml" PartName="/ppt/charts/chart5.xml"/>
  <Override ContentType="application/vnd.openxmlformats-officedocument.presentationml.slide+xml" PartName="/ppt/slides/slide7.xml"/>
  <Override ContentType="application/vnd.openxmlformats-officedocument.presentationml.slide+xml" PartName="/ppt/slides/slide68.xml"/>
  <Override ContentType="application/vnd.openxmlformats-officedocument.drawingml.chart+xml" PartName="/ppt/charts/chart1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57.xml"/>
  <Override ContentType="application/vnd.openxmlformats-officedocument.presentationml.notesSlide+xml" PartName="/ppt/notesSlides/notesSlide1.xml"/>
  <Override ContentType="application/vnd.openxmlformats-officedocument.drawingml.diagramColors+xml" PartName="/ppt/diagrams/colors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70"/>
  </p:notesMasterIdLst>
  <p:handoutMasterIdLst>
    <p:handoutMasterId r:id="rId71"/>
  </p:handoutMasterIdLst>
  <p:sldIdLst>
    <p:sldId id="256" r:id="rId2"/>
    <p:sldId id="353" r:id="rId3"/>
    <p:sldId id="258" r:id="rId4"/>
    <p:sldId id="354" r:id="rId5"/>
    <p:sldId id="349" r:id="rId6"/>
    <p:sldId id="369" r:id="rId7"/>
    <p:sldId id="317" r:id="rId8"/>
    <p:sldId id="350" r:id="rId9"/>
    <p:sldId id="356" r:id="rId10"/>
    <p:sldId id="357" r:id="rId11"/>
    <p:sldId id="358" r:id="rId12"/>
    <p:sldId id="359" r:id="rId13"/>
    <p:sldId id="278" r:id="rId14"/>
    <p:sldId id="259" r:id="rId15"/>
    <p:sldId id="367" r:id="rId16"/>
    <p:sldId id="368" r:id="rId17"/>
    <p:sldId id="376" r:id="rId18"/>
    <p:sldId id="299" r:id="rId19"/>
    <p:sldId id="262" r:id="rId20"/>
    <p:sldId id="351" r:id="rId21"/>
    <p:sldId id="283" r:id="rId22"/>
    <p:sldId id="377" r:id="rId23"/>
    <p:sldId id="352" r:id="rId24"/>
    <p:sldId id="383" r:id="rId25"/>
    <p:sldId id="382" r:id="rId26"/>
    <p:sldId id="284" r:id="rId27"/>
    <p:sldId id="384" r:id="rId28"/>
    <p:sldId id="385" r:id="rId29"/>
    <p:sldId id="386" r:id="rId30"/>
    <p:sldId id="387" r:id="rId31"/>
    <p:sldId id="266" r:id="rId32"/>
    <p:sldId id="304" r:id="rId33"/>
    <p:sldId id="388" r:id="rId34"/>
    <p:sldId id="389" r:id="rId35"/>
    <p:sldId id="390" r:id="rId36"/>
    <p:sldId id="287" r:id="rId37"/>
    <p:sldId id="301" r:id="rId38"/>
    <p:sldId id="302" r:id="rId39"/>
    <p:sldId id="379" r:id="rId40"/>
    <p:sldId id="380" r:id="rId41"/>
    <p:sldId id="381" r:id="rId42"/>
    <p:sldId id="363" r:id="rId43"/>
    <p:sldId id="364" r:id="rId44"/>
    <p:sldId id="324" r:id="rId45"/>
    <p:sldId id="365" r:id="rId46"/>
    <p:sldId id="362" r:id="rId47"/>
    <p:sldId id="366" r:id="rId48"/>
    <p:sldId id="323" r:id="rId49"/>
    <p:sldId id="322" r:id="rId50"/>
    <p:sldId id="347" r:id="rId51"/>
    <p:sldId id="342" r:id="rId52"/>
    <p:sldId id="340" r:id="rId53"/>
    <p:sldId id="309" r:id="rId54"/>
    <p:sldId id="337" r:id="rId55"/>
    <p:sldId id="332" r:id="rId56"/>
    <p:sldId id="328" r:id="rId57"/>
    <p:sldId id="335" r:id="rId58"/>
    <p:sldId id="345" r:id="rId59"/>
    <p:sldId id="330" r:id="rId60"/>
    <p:sldId id="333" r:id="rId61"/>
    <p:sldId id="391" r:id="rId62"/>
    <p:sldId id="392" r:id="rId63"/>
    <p:sldId id="393" r:id="rId64"/>
    <p:sldId id="378" r:id="rId65"/>
    <p:sldId id="290" r:id="rId66"/>
    <p:sldId id="268" r:id="rId67"/>
    <p:sldId id="348" r:id="rId68"/>
    <p:sldId id="314" r:id="rId69"/>
  </p:sldIdLst>
  <p:sldSz cx="9906000" cy="6858000" type="A4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3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ri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93D5"/>
    <a:srgbClr val="F10FD6"/>
    <a:srgbClr val="00CC00"/>
    <a:srgbClr val="663300"/>
    <a:srgbClr val="FFFFFF"/>
    <a:srgbClr val="FF9900"/>
    <a:srgbClr val="009900"/>
    <a:srgbClr val="839ED9"/>
    <a:srgbClr val="86A0DA"/>
    <a:srgbClr val="92AA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6" autoAdjust="0"/>
    <p:restoredTop sz="96237" autoAdjust="0"/>
  </p:normalViewPr>
  <p:slideViewPr>
    <p:cSldViewPr snapToGrid="0">
      <p:cViewPr>
        <p:scale>
          <a:sx n="80" d="100"/>
          <a:sy n="80" d="100"/>
        </p:scale>
        <p:origin x="-2262" y="-690"/>
      </p:cViewPr>
      <p:guideLst>
        <p:guide orient="horz" pos="2296"/>
        <p:guide pos="3143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9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41;&#1102;&#1076;&#1078;&#1077;&#1090;%202023\&#1088;&#1072;&#1073;.&#1084;&#1072;&#1090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lubina\Pictures\&#1073;&#1102;&#1076;&#1078;&#1077;&#1090;%202023\&#1080;&#1089;&#1087;&#1088;%20&#1076;&#1072;&#1085;&#1085;&#1099;&#1077;.xlsx" TargetMode="External"/></Relationships>
</file>

<file path=ppt/charts/_rels/chart2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90"/>
      <c:rotY val="80"/>
      <c:rAngAx val="1"/>
    </c:view3D>
    <c:plotArea>
      <c:layout>
        <c:manualLayout>
          <c:layoutTarget val="inner"/>
          <c:xMode val="edge"/>
          <c:yMode val="edge"/>
          <c:x val="0.16875192694715407"/>
          <c:y val="0"/>
          <c:w val="0.66327422964589278"/>
          <c:h val="0.909142023913677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-0.1242341848033249"/>
                  <c:y val="-2.7777777777777821E-2"/>
                </c:manualLayout>
              </c:layout>
              <c:showVal val="1"/>
            </c:dLbl>
            <c:dLbl>
              <c:idx val="1"/>
              <c:layout>
                <c:manualLayout>
                  <c:x val="-8.6545195791495277E-2"/>
                  <c:y val="-2.5926071741032352E-2"/>
                </c:manualLayout>
              </c:layout>
              <c:showVal val="1"/>
            </c:dLbl>
            <c:dLbl>
              <c:idx val="2"/>
              <c:layout>
                <c:manualLayout>
                  <c:x val="-0.11446285551740858"/>
                  <c:y val="-1.8518518518518531E-2"/>
                </c:manualLayout>
              </c:layout>
              <c:showVal val="1"/>
            </c:dLbl>
            <c:dLbl>
              <c:idx val="3"/>
              <c:layout>
                <c:manualLayout>
                  <c:x val="-0.10887930158973011"/>
                  <c:y val="-2.5925925925925949E-2"/>
                </c:manualLayout>
              </c:layout>
              <c:showVal val="1"/>
            </c:dLbl>
            <c:dLbl>
              <c:idx val="4"/>
              <c:layout>
                <c:manualLayout>
                  <c:x val="-9.6316305252453729E-2"/>
                  <c:y val="-7.4074074074074094E-3"/>
                </c:manualLayout>
              </c:layout>
              <c:showVal val="1"/>
            </c:dLbl>
            <c:dLbl>
              <c:idx val="5"/>
              <c:layout>
                <c:manualLayout>
                  <c:x val="-0.10050397069821256"/>
                  <c:y val="-1.2962962962962963E-2"/>
                </c:manualLayout>
              </c:layout>
              <c:showVal val="1"/>
            </c:dLbl>
            <c:dLbl>
              <c:idx val="6"/>
              <c:layout>
                <c:manualLayout>
                  <c:x val="-0.10189985918013204"/>
                  <c:y val="-1.111111111111112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(ожидаемое)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1111495.2479999999</c:v>
                </c:pt>
                <c:pt idx="1">
                  <c:v>1310052.8</c:v>
                </c:pt>
                <c:pt idx="2">
                  <c:v>1628803.5</c:v>
                </c:pt>
                <c:pt idx="3">
                  <c:v>1499835.73</c:v>
                </c:pt>
                <c:pt idx="4">
                  <c:v>1568080.35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1.2962962962962963E-2"/>
                </c:manualLayout>
              </c:layout>
              <c:showVal val="1"/>
            </c:dLbl>
            <c:dLbl>
              <c:idx val="1"/>
              <c:layout>
                <c:manualLayout>
                  <c:x val="-5.5835539276784694E-3"/>
                  <c:y val="-1.4814814814814815E-2"/>
                </c:manualLayout>
              </c:layout>
              <c:showVal val="1"/>
            </c:dLbl>
            <c:dLbl>
              <c:idx val="2"/>
              <c:layout>
                <c:manualLayout>
                  <c:x val="8.3753308915177314E-3"/>
                  <c:y val="-1.4814814814814883E-2"/>
                </c:manualLayout>
              </c:layout>
              <c:showVal val="1"/>
            </c:dLbl>
            <c:dLbl>
              <c:idx val="3"/>
              <c:layout>
                <c:manualLayout>
                  <c:x val="5.5835539276784694E-3"/>
                  <c:y val="-7.4074074074074094E-3"/>
                </c:manualLayout>
              </c:layout>
              <c:showVal val="1"/>
            </c:dLbl>
            <c:dLbl>
              <c:idx val="4"/>
              <c:layout>
                <c:manualLayout>
                  <c:x val="2.7917769638392351E-3"/>
                  <c:y val="-1.2962962962962963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9.2592592592592952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7.4074074074074094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(ожидаемое)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Лист1!$C$2:$C$6</c:f>
              <c:numCache>
                <c:formatCode>_-* #,##0\ _₽_-;\-* #,##0\ _₽_-;_-* "-"??\ _₽_-;_-@_-</c:formatCode>
                <c:ptCount val="5"/>
                <c:pt idx="0">
                  <c:v>138749.24799999999</c:v>
                </c:pt>
                <c:pt idx="1">
                  <c:v>118875.38</c:v>
                </c:pt>
                <c:pt idx="2">
                  <c:v>150930.63</c:v>
                </c:pt>
                <c:pt idx="3">
                  <c:v>109701.65</c:v>
                </c:pt>
                <c:pt idx="4">
                  <c:v>108166.51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0.11306696703548899"/>
                  <c:y val="-1.8518518518518531E-2"/>
                </c:manualLayout>
              </c:layout>
              <c:showVal val="1"/>
            </c:dLbl>
            <c:dLbl>
              <c:idx val="1"/>
              <c:layout>
                <c:manualLayout>
                  <c:x val="-0.1186505209631675"/>
                  <c:y val="-2.2222368037328681E-2"/>
                </c:manualLayout>
              </c:layout>
              <c:showVal val="1"/>
            </c:dLbl>
            <c:dLbl>
              <c:idx val="2"/>
              <c:layout>
                <c:manualLayout>
                  <c:x val="-0.12004640944508713"/>
                  <c:y val="-1.8518518518518531E-2"/>
                </c:manualLayout>
              </c:layout>
              <c:showVal val="1"/>
            </c:dLbl>
            <c:dLbl>
              <c:idx val="3"/>
              <c:layout>
                <c:manualLayout>
                  <c:x val="-0.12562996337276552"/>
                  <c:y val="-2.2222222222222244E-2"/>
                </c:manualLayout>
              </c:layout>
              <c:showVal val="1"/>
            </c:dLbl>
            <c:dLbl>
              <c:idx val="4"/>
              <c:layout>
                <c:manualLayout>
                  <c:x val="-0.10189985918013204"/>
                  <c:y val="-9.2592592592592952E-3"/>
                </c:manualLayout>
              </c:layout>
              <c:showVal val="1"/>
            </c:dLbl>
            <c:dLbl>
              <c:idx val="5"/>
              <c:layout>
                <c:manualLayout>
                  <c:x val="-7.5377978023659212E-2"/>
                  <c:y val="-1.6666666666666698E-2"/>
                </c:manualLayout>
              </c:layout>
              <c:showVal val="1"/>
            </c:dLbl>
            <c:dLbl>
              <c:idx val="6"/>
              <c:layout>
                <c:manualLayout>
                  <c:x val="-9.2128639806694709E-2"/>
                  <c:y val="-1.666666666666669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2021 (факт)</c:v>
                </c:pt>
                <c:pt idx="1">
                  <c:v>2022 (ожидаемое)</c:v>
                </c:pt>
                <c:pt idx="2">
                  <c:v>2023 (план)</c:v>
                </c:pt>
                <c:pt idx="3">
                  <c:v>2024 (план)</c:v>
                </c:pt>
                <c:pt idx="4">
                  <c:v>2025 (план)</c:v>
                </c:pt>
              </c:strCache>
            </c:strRef>
          </c:cat>
          <c:val>
            <c:numRef>
              <c:f>Лист1!$D$2:$D$6</c:f>
              <c:numCache>
                <c:formatCode>_-* #,##0\ _₽_-;\-* #,##0\ _₽_-;_-* "-"??\ _₽_-;_-@_-</c:formatCode>
                <c:ptCount val="5"/>
                <c:pt idx="0">
                  <c:v>2446671.2769999998</c:v>
                </c:pt>
                <c:pt idx="1">
                  <c:v>2901555.1</c:v>
                </c:pt>
                <c:pt idx="2">
                  <c:v>2945478.8</c:v>
                </c:pt>
                <c:pt idx="3">
                  <c:v>2174117</c:v>
                </c:pt>
                <c:pt idx="4">
                  <c:v>2023881.6</c:v>
                </c:pt>
              </c:numCache>
            </c:numRef>
          </c:val>
        </c:ser>
        <c:dLbls/>
        <c:shape val="cylinder"/>
        <c:axId val="164947456"/>
        <c:axId val="164948992"/>
        <c:axId val="0"/>
      </c:bar3DChart>
      <c:catAx>
        <c:axId val="164947456"/>
        <c:scaling>
          <c:orientation val="minMax"/>
        </c:scaling>
        <c:axPos val="l"/>
        <c:tickLblPos val="nextTo"/>
        <c:txPr>
          <a:bodyPr rot="-2340000"/>
          <a:lstStyle/>
          <a:p>
            <a:pPr>
              <a:defRPr sz="160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4948992"/>
        <c:crosses val="autoZero"/>
        <c:auto val="1"/>
        <c:lblAlgn val="ctr"/>
        <c:lblOffset val="100"/>
      </c:catAx>
      <c:valAx>
        <c:axId val="164948992"/>
        <c:scaling>
          <c:orientation val="minMax"/>
          <c:max val="2500000"/>
          <c:min val="0"/>
        </c:scaling>
        <c:axPos val="b"/>
        <c:majorGridlines/>
        <c:numFmt formatCode="_-* #,##0\ _₽_-;\-* #,##0\ _₽_-;_-* &quot;-&quot;??\ _₽_-;_-@_-" sourceLinked="1"/>
        <c:tickLblPos val="nextTo"/>
        <c:txPr>
          <a:bodyPr/>
          <a:lstStyle/>
          <a:p>
            <a:pPr>
              <a:defRPr sz="160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64947456"/>
        <c:crosses val="autoZero"/>
        <c:crossBetween val="between"/>
        <c:majorUnit val="500000"/>
      </c:valAx>
      <c:spPr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0.81257904609122322"/>
          <c:y val="0.29517891513560851"/>
          <c:w val="0.18742095390877681"/>
          <c:h val="0.14297550306211726"/>
        </c:manualLayout>
      </c:layout>
      <c:txPr>
        <a:bodyPr/>
        <a:lstStyle/>
        <a:p>
          <a:pPr>
            <a:defRPr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6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38.506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6633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00CC00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238921001926782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000000"/>
            </a:solidFill>
          </c:spPr>
          <c:dLbls>
            <c:dLbl>
              <c:idx val="0"/>
              <c:layout>
                <c:manualLayout>
                  <c:x val="0.11560693641618507"/>
                  <c:y val="1.413427561837456E-2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dLbls/>
        <c:shape val="box"/>
        <c:axId val="176285568"/>
        <c:axId val="176287104"/>
        <c:axId val="176203968"/>
      </c:bar3DChart>
      <c:catAx>
        <c:axId val="176285568"/>
        <c:scaling>
          <c:orientation val="minMax"/>
        </c:scaling>
        <c:axPos val="b"/>
        <c:numFmt formatCode="General" sourceLinked="1"/>
        <c:tickLblPos val="nextTo"/>
        <c:crossAx val="176287104"/>
        <c:crosses val="autoZero"/>
        <c:auto val="1"/>
        <c:lblAlgn val="ctr"/>
        <c:lblOffset val="100"/>
      </c:catAx>
      <c:valAx>
        <c:axId val="176287104"/>
        <c:scaling>
          <c:orientation val="minMax"/>
        </c:scaling>
        <c:delete val="1"/>
        <c:axPos val="l"/>
        <c:majorGridlines/>
        <c:numFmt formatCode="0" sourceLinked="1"/>
        <c:tickLblPos val="none"/>
        <c:crossAx val="176285568"/>
        <c:crosses val="autoZero"/>
        <c:crossBetween val="between"/>
      </c:valAx>
      <c:serAx>
        <c:axId val="176203968"/>
        <c:scaling>
          <c:orientation val="minMax"/>
        </c:scaling>
        <c:delete val="1"/>
        <c:axPos val="b"/>
        <c:tickLblPos val="none"/>
        <c:crossAx val="17628710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60"/>
      <c:perspective val="30"/>
    </c:view3D>
    <c:plotArea>
      <c:layout>
        <c:manualLayout>
          <c:layoutTarget val="inner"/>
          <c:xMode val="edge"/>
          <c:yMode val="edge"/>
          <c:x val="5.1212259657225333E-2"/>
          <c:y val="6.1931045027138622E-2"/>
          <c:w val="0.94878774034277469"/>
          <c:h val="0.902912621359222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4.1467315040328322E-2"/>
                  <c:y val="-6.472491909385117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15329.563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6.6985662757453379E-2"/>
                  <c:y val="-1.9417475728155328E-2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14795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4.7846901969609584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15801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8277521575687645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16828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000000"/>
            </a:solidFill>
          </c:spPr>
          <c:dLbls>
            <c:dLbl>
              <c:idx val="0"/>
              <c:layout>
                <c:manualLayout>
                  <c:x val="9.2504010474578596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17720</c:v>
                </c:pt>
              </c:numCache>
            </c:numRef>
          </c:val>
        </c:ser>
        <c:dLbls/>
        <c:shape val="box"/>
        <c:axId val="176354432"/>
        <c:axId val="176355968"/>
        <c:axId val="176293632"/>
      </c:bar3DChart>
      <c:catAx>
        <c:axId val="176354432"/>
        <c:scaling>
          <c:orientation val="minMax"/>
        </c:scaling>
        <c:axPos val="b"/>
        <c:numFmt formatCode="General" sourceLinked="1"/>
        <c:tickLblPos val="nextTo"/>
        <c:crossAx val="176355968"/>
        <c:crosses val="autoZero"/>
        <c:auto val="1"/>
        <c:lblAlgn val="ctr"/>
        <c:lblOffset val="100"/>
      </c:catAx>
      <c:valAx>
        <c:axId val="176355968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6354432"/>
        <c:crosses val="autoZero"/>
        <c:crossBetween val="between"/>
      </c:valAx>
      <c:serAx>
        <c:axId val="176293632"/>
        <c:scaling>
          <c:orientation val="minMax"/>
        </c:scaling>
        <c:delete val="1"/>
        <c:axPos val="b"/>
        <c:tickLblPos val="none"/>
        <c:crossAx val="17635596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50"/>
      <c:depthPercent val="100"/>
      <c:perspective val="30"/>
    </c:view3D>
    <c:plotArea>
      <c:layout>
        <c:manualLayout>
          <c:layoutTarget val="inner"/>
          <c:xMode val="edge"/>
          <c:yMode val="edge"/>
          <c:x val="2.1153846153846155E-2"/>
          <c:y val="3.1730766828379268E-2"/>
          <c:w val="0.97307692307692306"/>
          <c:h val="0.9326058500449845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2021г.;  </a:t>
                    </a:r>
                    <a:r>
                      <a:rPr lang="ru-RU" smtClean="0"/>
                      <a:t>     79 </a:t>
                    </a:r>
                    <a:r>
                      <a:rPr lang="ru-RU"/>
                      <a:t>657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79656.769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4">
                            <a:lumMod val="10000"/>
                          </a:scheme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defRPr>
                    </a:pPr>
                    <a:r>
                      <a:rPr lang="ru-RU"/>
                      <a:t>2022г.; </a:t>
                    </a:r>
                    <a:r>
                      <a:rPr lang="ru-RU" smtClean="0"/>
                      <a:t>       </a:t>
                    </a:r>
                    <a:r>
                      <a:rPr lang="ru-RU"/>
                      <a:t>67 010   </a:t>
                    </a:r>
                  </a:p>
                </c:rich>
              </c:tx>
              <c:spPr/>
              <c:showVal val="1"/>
              <c:showSerName val="1"/>
            </c:dLbl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67010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2023г.; </a:t>
                    </a:r>
                    <a:r>
                      <a:rPr lang="ru-RU" smtClean="0"/>
                      <a:t>       </a:t>
                    </a:r>
                    <a:r>
                      <a:rPr lang="ru-RU"/>
                      <a:t>89 022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89022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2024г.; </a:t>
                    </a:r>
                    <a:r>
                      <a:rPr lang="ru-RU" smtClean="0"/>
                      <a:t>       </a:t>
                    </a:r>
                    <a:r>
                      <a:rPr lang="ru-RU"/>
                      <a:t>89 868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89868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8.076923076923077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2025г.;  </a:t>
                    </a:r>
                    <a:r>
                      <a:rPr lang="ru-RU" smtClean="0"/>
                      <a:t>       92 </a:t>
                    </a:r>
                    <a:r>
                      <a:rPr lang="ru-RU"/>
                      <a:t>887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92887</c:v>
                </c:pt>
              </c:numCache>
            </c:numRef>
          </c:val>
        </c:ser>
        <c:dLbls/>
        <c:gapWidth val="20"/>
        <c:gapDepth val="71"/>
        <c:shape val="cylinder"/>
        <c:axId val="176424448"/>
        <c:axId val="176425984"/>
        <c:axId val="175639168"/>
      </c:bar3DChart>
      <c:catAx>
        <c:axId val="176424448"/>
        <c:scaling>
          <c:orientation val="minMax"/>
        </c:scaling>
        <c:axPos val="b"/>
        <c:numFmt formatCode="General" sourceLinked="1"/>
        <c:tickLblPos val="nextTo"/>
        <c:crossAx val="176425984"/>
        <c:crosses val="autoZero"/>
        <c:auto val="1"/>
        <c:lblAlgn val="ctr"/>
        <c:lblOffset val="100"/>
      </c:catAx>
      <c:valAx>
        <c:axId val="176425984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6424448"/>
        <c:crosses val="autoZero"/>
        <c:crossBetween val="between"/>
      </c:valAx>
      <c:serAx>
        <c:axId val="175639168"/>
        <c:scaling>
          <c:orientation val="minMax"/>
        </c:scaling>
        <c:delete val="1"/>
        <c:axPos val="b"/>
        <c:tickLblPos val="none"/>
        <c:crossAx val="17642598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perspective val="30"/>
    </c:view3D>
    <c:plotArea>
      <c:layout>
        <c:manualLayout>
          <c:layoutTarget val="inner"/>
          <c:xMode val="edge"/>
          <c:yMode val="edge"/>
          <c:x val="3.036576949620428E-2"/>
          <c:y val="2.5689815370466038E-2"/>
          <c:w val="0.93926846100759143"/>
          <c:h val="0.919039097516561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7.4937589323073775E-2"/>
                  <c:y val="-3.4524819328450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2021г.;  </a:t>
                    </a:r>
                    <a:endParaRPr lang="ru-RU" dirty="0" smtClean="0"/>
                  </a:p>
                  <a:p>
                    <a:r>
                      <a:rPr lang="ru-RU" dirty="0" smtClean="0"/>
                      <a:t>17 </a:t>
                    </a:r>
                    <a:r>
                      <a:rPr lang="ru-RU" dirty="0"/>
                      <a:t>398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17398.098999999998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7.1928834982583692E-2"/>
                  <c:y val="-8.623731635602895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2022г.; </a:t>
                    </a:r>
                    <a:endParaRPr lang="ru-RU" dirty="0" smtClean="0"/>
                  </a:p>
                  <a:p>
                    <a:r>
                      <a:rPr lang="ru-RU" dirty="0" smtClean="0"/>
                      <a:t>18 </a:t>
                    </a:r>
                    <a:r>
                      <a:rPr lang="ru-RU" dirty="0"/>
                      <a:t>793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18792.8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7.3262798671905147E-2"/>
                  <c:y val="-3.46153967177271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2023г.; </a:t>
                    </a:r>
                    <a:endParaRPr lang="ru-RU" dirty="0" smtClean="0"/>
                  </a:p>
                  <a:p>
                    <a:r>
                      <a:rPr lang="ru-RU" dirty="0" smtClean="0"/>
                      <a:t>17 </a:t>
                    </a:r>
                    <a:r>
                      <a:rPr lang="ru-RU" dirty="0"/>
                      <a:t>785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18784.8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5.6203191992305314E-2"/>
                  <c:y val="-2.0162347046705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2024г</a:t>
                    </a:r>
                    <a:r>
                      <a:rPr lang="ru-RU" dirty="0" smtClean="0"/>
                      <a:t>.;  </a:t>
                    </a:r>
                  </a:p>
                  <a:p>
                    <a:r>
                      <a:rPr lang="ru-RU" dirty="0" smtClean="0"/>
                      <a:t>19 </a:t>
                    </a:r>
                    <a:r>
                      <a:rPr lang="ru-RU" dirty="0"/>
                      <a:t>103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19102.8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3223216115617795"/>
                  <c:y val="1.60562771170386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2025г</a:t>
                    </a:r>
                    <a:r>
                      <a:rPr lang="ru-RU" dirty="0" smtClean="0"/>
                      <a:t>.; </a:t>
                    </a:r>
                  </a:p>
                  <a:p>
                    <a:r>
                      <a:rPr lang="ru-RU" dirty="0" smtClean="0"/>
                      <a:t>19 </a:t>
                    </a:r>
                    <a:r>
                      <a:rPr lang="ru-RU" dirty="0"/>
                      <a:t>628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19627.8</c:v>
                </c:pt>
              </c:numCache>
            </c:numRef>
          </c:val>
        </c:ser>
        <c:dLbls/>
        <c:gapWidth val="43"/>
        <c:gapDepth val="12"/>
        <c:shape val="cylinder"/>
        <c:axId val="176573056"/>
        <c:axId val="176587136"/>
        <c:axId val="176401024"/>
      </c:bar3DChart>
      <c:catAx>
        <c:axId val="176573056"/>
        <c:scaling>
          <c:orientation val="minMax"/>
        </c:scaling>
        <c:axPos val="b"/>
        <c:numFmt formatCode="General" sourceLinked="1"/>
        <c:tickLblPos val="nextTo"/>
        <c:crossAx val="176587136"/>
        <c:crosses val="autoZero"/>
        <c:auto val="1"/>
        <c:lblAlgn val="ctr"/>
        <c:lblOffset val="100"/>
      </c:catAx>
      <c:valAx>
        <c:axId val="176587136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6573056"/>
        <c:crosses val="autoZero"/>
        <c:crossBetween val="between"/>
      </c:valAx>
      <c:serAx>
        <c:axId val="176401024"/>
        <c:scaling>
          <c:orientation val="minMax"/>
        </c:scaling>
        <c:delete val="1"/>
        <c:axPos val="b"/>
        <c:tickLblPos val="none"/>
        <c:crossAx val="17658713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depthPercent val="10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/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16378.349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4.1994750656167965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9037.2999999999956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6246719160105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9198.4609999999921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5.5118110236220486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5896.567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6614173228346386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5902.8760000000002</c:v>
                </c:pt>
              </c:numCache>
            </c:numRef>
          </c:val>
        </c:ser>
        <c:dLbls/>
        <c:gapWidth val="19"/>
        <c:gapDepth val="63"/>
        <c:shape val="cylinder"/>
        <c:axId val="176646016"/>
        <c:axId val="176647552"/>
        <c:axId val="176638144"/>
      </c:bar3DChart>
      <c:catAx>
        <c:axId val="176646016"/>
        <c:scaling>
          <c:orientation val="minMax"/>
        </c:scaling>
        <c:axPos val="b"/>
        <c:numFmt formatCode="General" sourceLinked="1"/>
        <c:tickLblPos val="nextTo"/>
        <c:crossAx val="176647552"/>
        <c:crosses val="autoZero"/>
        <c:auto val="1"/>
        <c:lblAlgn val="ctr"/>
        <c:lblOffset val="100"/>
      </c:catAx>
      <c:valAx>
        <c:axId val="176647552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one"/>
        <c:crossAx val="176646016"/>
        <c:crosses val="autoZero"/>
        <c:crossBetween val="between"/>
      </c:valAx>
      <c:serAx>
        <c:axId val="176638144"/>
        <c:scaling>
          <c:orientation val="minMax"/>
        </c:scaling>
        <c:delete val="1"/>
        <c:axPos val="b"/>
        <c:tickLblPos val="none"/>
        <c:crossAx val="17664755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40"/>
      <c:perspective val="30"/>
    </c:view3D>
    <c:plotArea>
      <c:layout>
        <c:manualLayout>
          <c:layoutTarget val="inner"/>
          <c:xMode val="edge"/>
          <c:yMode val="edge"/>
          <c:x val="2.0874103065883897E-2"/>
          <c:y val="3.2729972571955007E-2"/>
          <c:w val="0.94259621656881976"/>
          <c:h val="0.9156063397277434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-3.3512866546977854E-2"/>
                  <c:y val="5.9509041039918185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85328.718999999968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78749.718999999968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8725314183123889E-2"/>
                  <c:y val="-2.9754520519959084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113412.28200000001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3.5906642728904863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75595.77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0771992818671448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74853.657999999996</c:v>
                </c:pt>
              </c:numCache>
            </c:numRef>
          </c:val>
        </c:ser>
        <c:dLbls/>
        <c:shape val="cylinder"/>
        <c:axId val="176764800"/>
        <c:axId val="176766336"/>
        <c:axId val="176535744"/>
      </c:bar3DChart>
      <c:catAx>
        <c:axId val="176764800"/>
        <c:scaling>
          <c:orientation val="minMax"/>
        </c:scaling>
        <c:axPos val="b"/>
        <c:numFmt formatCode="General" sourceLinked="1"/>
        <c:tickLblPos val="nextTo"/>
        <c:crossAx val="176766336"/>
        <c:crosses val="autoZero"/>
        <c:auto val="1"/>
        <c:lblAlgn val="ctr"/>
        <c:lblOffset val="100"/>
      </c:catAx>
      <c:valAx>
        <c:axId val="176766336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one"/>
        <c:crossAx val="176764800"/>
        <c:crosses val="autoZero"/>
        <c:crossBetween val="between"/>
      </c:valAx>
      <c:serAx>
        <c:axId val="176535744"/>
        <c:scaling>
          <c:orientation val="minMax"/>
        </c:scaling>
        <c:delete val="1"/>
        <c:axPos val="b"/>
        <c:tickLblPos val="none"/>
        <c:crossAx val="17676633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5.3318513305619271E-2"/>
          <c:w val="0.95100222717149241"/>
          <c:h val="0.9054819146069373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/>
                      <a:t>2</a:t>
                    </a:r>
                    <a:r>
                      <a:rPr lang="ru-RU"/>
                      <a:t>021г.;  </a:t>
                    </a:r>
                    <a:endParaRPr lang="ru-RU" smtClean="0"/>
                  </a:p>
                  <a:p>
                    <a:r>
                      <a:rPr lang="ru-RU" smtClean="0"/>
                      <a:t>24 </a:t>
                    </a:r>
                    <a:r>
                      <a:rPr lang="ru-RU"/>
                      <a:t>176,7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24176.749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2.2271714922049012E-2"/>
                  <c:y val="-9.9972212448036137E-3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2</a:t>
                    </a:r>
                    <a:r>
                      <a:rPr lang="ru-RU"/>
                      <a:t>022г.;  </a:t>
                    </a:r>
                    <a:endParaRPr lang="ru-RU" smtClean="0"/>
                  </a:p>
                  <a:p>
                    <a:r>
                      <a:rPr lang="ru-RU" smtClean="0"/>
                      <a:t>20 </a:t>
                    </a:r>
                    <a:r>
                      <a:rPr lang="ru-RU"/>
                      <a:t>246,0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20246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/>
                      <a:t>2</a:t>
                    </a:r>
                    <a:r>
                      <a:rPr lang="ru-RU"/>
                      <a:t>023г</a:t>
                    </a:r>
                    <a:r>
                      <a:rPr lang="ru-RU" smtClean="0"/>
                      <a:t>.;</a:t>
                    </a:r>
                  </a:p>
                  <a:p>
                    <a:r>
                      <a:rPr lang="ru-RU" smtClean="0"/>
                      <a:t>  </a:t>
                    </a:r>
                    <a:r>
                      <a:rPr lang="ru-RU"/>
                      <a:t>21 583,0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21583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7861915367483318E-2"/>
                  <c:y val="-5.6650920387220464E-2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2</a:t>
                    </a:r>
                    <a:r>
                      <a:rPr lang="ru-RU"/>
                      <a:t>024г.;  </a:t>
                    </a:r>
                    <a:endParaRPr lang="ru-RU" smtClean="0"/>
                  </a:p>
                  <a:p>
                    <a:r>
                      <a:rPr lang="ru-RU" smtClean="0"/>
                      <a:t>21 </a:t>
                    </a:r>
                    <a:r>
                      <a:rPr lang="ru-RU"/>
                      <a:t>583,0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21583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9086859688196018E-2"/>
                  <c:y val="-2.999166373441082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</a:t>
                    </a:r>
                    <a:r>
                      <a:rPr lang="ru-RU" dirty="0" smtClean="0"/>
                      <a:t>025г.;</a:t>
                    </a:r>
                  </a:p>
                  <a:p>
                    <a:r>
                      <a:rPr lang="ru-RU" dirty="0" smtClean="0"/>
                      <a:t>21 </a:t>
                    </a:r>
                    <a:r>
                      <a:rPr lang="ru-RU" dirty="0"/>
                      <a:t>583,0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21583</c:v>
                </c:pt>
              </c:numCache>
            </c:numRef>
          </c:val>
        </c:ser>
        <c:dLbls/>
        <c:shape val="cylinder"/>
        <c:axId val="176815104"/>
        <c:axId val="176968448"/>
        <c:axId val="176708224"/>
      </c:bar3DChart>
      <c:catAx>
        <c:axId val="176815104"/>
        <c:scaling>
          <c:orientation val="minMax"/>
        </c:scaling>
        <c:axPos val="b"/>
        <c:numFmt formatCode="General" sourceLinked="1"/>
        <c:tickLblPos val="nextTo"/>
        <c:crossAx val="176968448"/>
        <c:crosses val="autoZero"/>
        <c:auto val="1"/>
        <c:lblAlgn val="ctr"/>
        <c:lblOffset val="100"/>
      </c:catAx>
      <c:valAx>
        <c:axId val="176968448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one"/>
        <c:crossAx val="176815104"/>
        <c:crosses val="autoZero"/>
        <c:crossBetween val="between"/>
      </c:valAx>
      <c:serAx>
        <c:axId val="176708224"/>
        <c:scaling>
          <c:orientation val="minMax"/>
        </c:scaling>
        <c:delete val="1"/>
        <c:axPos val="b"/>
        <c:tickLblPos val="none"/>
        <c:crossAx val="17696844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4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1.5936254980079678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3070.98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2.6560424966799463E-2"/>
                  <c:y val="6.2581476030924834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2194.2130000000002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1.5936254980079678E-2"/>
                  <c:y val="3.1285810340184544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880.37099999999998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3.1872509960159376E-2"/>
                  <c:y val="-1.5645369007731284E-2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876.84799999999962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9.8273572377158044E-2"/>
                  <c:y val="-9.3872214046387629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873.51300000000003</c:v>
                </c:pt>
              </c:numCache>
            </c:numRef>
          </c:val>
        </c:ser>
        <c:dLbls/>
        <c:shape val="cylinder"/>
        <c:axId val="176882048"/>
        <c:axId val="176883584"/>
        <c:axId val="176991744"/>
      </c:bar3DChart>
      <c:catAx>
        <c:axId val="176882048"/>
        <c:scaling>
          <c:orientation val="minMax"/>
        </c:scaling>
        <c:axPos val="b"/>
        <c:numFmt formatCode="General" sourceLinked="1"/>
        <c:tickLblPos val="nextTo"/>
        <c:crossAx val="176883584"/>
        <c:crosses val="autoZero"/>
        <c:auto val="1"/>
        <c:lblAlgn val="ctr"/>
        <c:lblOffset val="100"/>
      </c:catAx>
      <c:valAx>
        <c:axId val="176883584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one"/>
        <c:crossAx val="176882048"/>
        <c:crosses val="autoZero"/>
        <c:crossBetween val="between"/>
      </c:valAx>
      <c:serAx>
        <c:axId val="176991744"/>
        <c:scaling>
          <c:orientation val="minMax"/>
        </c:scaling>
        <c:delete val="1"/>
        <c:axPos val="b"/>
        <c:tickLblPos val="none"/>
        <c:crossAx val="176883584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6633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9753.759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solidFill>
              <a:srgbClr val="F10FD6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8589.5859999999921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5464.94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3.7408149632598545E-2"/>
                  <c:y val="0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5357.8879999999999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0160320641282617E-2"/>
                  <c:y val="5.7333961749670018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4561.8879999999999</c:v>
                </c:pt>
              </c:numCache>
            </c:numRef>
          </c:val>
        </c:ser>
        <c:dLbls/>
        <c:shape val="cylinder"/>
        <c:axId val="176934272"/>
        <c:axId val="177079424"/>
        <c:axId val="177069120"/>
      </c:bar3DChart>
      <c:catAx>
        <c:axId val="176934272"/>
        <c:scaling>
          <c:orientation val="minMax"/>
        </c:scaling>
        <c:axPos val="b"/>
        <c:numFmt formatCode="General" sourceLinked="1"/>
        <c:tickLblPos val="nextTo"/>
        <c:crossAx val="177079424"/>
        <c:crosses val="autoZero"/>
        <c:auto val="1"/>
        <c:lblAlgn val="ctr"/>
        <c:lblOffset val="100"/>
      </c:catAx>
      <c:valAx>
        <c:axId val="177079424"/>
        <c:scaling>
          <c:orientation val="minMax"/>
        </c:scaling>
        <c:delete val="1"/>
        <c:axPos val="l"/>
        <c:majorGridlines/>
        <c:numFmt formatCode="_-* #,##0.0\ _₽_-;\-* #,##0.0\ _₽_-;_-* &quot;-&quot;??\ _₽_-;_-@_-" sourceLinked="1"/>
        <c:tickLblPos val="none"/>
        <c:crossAx val="176934272"/>
        <c:crosses val="autoZero"/>
        <c:crossBetween val="between"/>
      </c:valAx>
      <c:serAx>
        <c:axId val="177069120"/>
        <c:scaling>
          <c:orientation val="minMax"/>
        </c:scaling>
        <c:delete val="1"/>
        <c:axPos val="b"/>
        <c:tickLblPos val="none"/>
        <c:crossAx val="177079424"/>
        <c:crosses val="autoZero"/>
      </c:ser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hPercent val="157"/>
      <c:rotY val="210"/>
      <c:depthPercent val="100"/>
      <c:rAngAx val="1"/>
    </c:view3D>
    <c:sideWall>
      <c:spPr>
        <a:noFill/>
      </c:spPr>
    </c:sideWall>
    <c:plotArea>
      <c:layout>
        <c:manualLayout>
          <c:layoutTarget val="inner"/>
          <c:xMode val="edge"/>
          <c:yMode val="edge"/>
          <c:x val="0.10570203872863347"/>
          <c:y val="4.5284992361029494E-2"/>
          <c:w val="0.87564861396100147"/>
          <c:h val="0.876356798683746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F10FD6"/>
              </a:solidFill>
            </c:spPr>
          </c:dPt>
          <c:dPt>
            <c:idx val="2"/>
            <c:explosion val="37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explosion val="49"/>
            <c:spPr>
              <a:solidFill>
                <a:srgbClr val="FFFF00"/>
              </a:solidFill>
            </c:spPr>
          </c:dPt>
          <c:dPt>
            <c:idx val="4"/>
            <c:explosion val="70"/>
            <c:spPr>
              <a:solidFill>
                <a:schemeClr val="accent4">
                  <a:lumMod val="10000"/>
                </a:schemeClr>
              </a:solidFill>
            </c:spPr>
          </c:dPt>
          <c:dPt>
            <c:idx val="5"/>
            <c:explosion val="46"/>
            <c:spPr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</c:spPr>
          </c:dPt>
          <c:dPt>
            <c:idx val="6"/>
            <c:explosion val="8"/>
            <c:spPr>
              <a:solidFill>
                <a:srgbClr val="FF9900"/>
              </a:solidFill>
            </c:spPr>
          </c:dPt>
          <c:dPt>
            <c:idx val="7"/>
            <c:explosion val="6"/>
            <c:spPr>
              <a:solidFill>
                <a:srgbClr val="FFFFFF"/>
              </a:solidFill>
            </c:spPr>
          </c:dPt>
          <c:dPt>
            <c:idx val="8"/>
            <c:explosion val="15"/>
            <c:spPr>
              <a:solidFill>
                <a:srgbClr val="663300"/>
              </a:solidFill>
            </c:spPr>
          </c:dPt>
          <c:dPt>
            <c:idx val="9"/>
            <c:explosion val="38"/>
            <c:spPr>
              <a:solidFill>
                <a:srgbClr val="FF0000"/>
              </a:solidFill>
            </c:spPr>
          </c:dPt>
          <c:dPt>
            <c:idx val="10"/>
            <c:explosion val="58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12469756000103974"/>
                  <c:y val="0.16433981666470793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7.055075374676488E-2"/>
                  <c:y val="7.0075802091902695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1.6252448802850393E-2"/>
                  <c:y val="-7.2527324009871913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"/>
                  <c:y val="-3.0530614643318871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0.19949419231459006"/>
                  <c:y val="-4.303913503349395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15675198555183212"/>
                  <c:y val="-5.7619726172288173E-2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0.10398291468905409"/>
                  <c:y val="-0.11712275237983313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0.38625509921424067"/>
                  <c:y val="7.3031349159713252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0.32453651243491027"/>
                  <c:y val="0.11391658831825126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0.18745281979519077"/>
                  <c:y val="0.21426695263838291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3.1376433568585894E-3"/>
                  <c:y val="0.18487307556704669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5875"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</c:dLbls>
          <c:cat>
            <c:strRef>
              <c:f>Sheet1!$B$1:$L$1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269.60000000000002</c:v>
                </c:pt>
                <c:pt idx="1">
                  <c:v>29.2</c:v>
                </c:pt>
                <c:pt idx="2">
                  <c:v>434.7</c:v>
                </c:pt>
                <c:pt idx="3">
                  <c:v>497.3</c:v>
                </c:pt>
                <c:pt idx="4">
                  <c:v>11.1</c:v>
                </c:pt>
                <c:pt idx="5">
                  <c:v>2778.4</c:v>
                </c:pt>
                <c:pt idx="6">
                  <c:v>300.10000000000002</c:v>
                </c:pt>
                <c:pt idx="7">
                  <c:v>383.8</c:v>
                </c:pt>
                <c:pt idx="8">
                  <c:v>176.9</c:v>
                </c:pt>
                <c:pt idx="9">
                  <c:v>15.4</c:v>
                </c:pt>
                <c:pt idx="10">
                  <c:v>11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Доходы на 2023 год </a:t>
            </a:r>
          </a:p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sz="2160" b="0" i="0" u="none" strike="noStrike" baseline="0" dirty="0" smtClean="0"/>
              <a:t> </a:t>
            </a:r>
            <a:r>
              <a:rPr lang="ru-RU" sz="2160" b="0" i="0" u="none" strike="noStrike" baseline="0" dirty="0" smtClean="0"/>
              <a:t>(</a:t>
            </a:r>
            <a:r>
              <a:rPr lang="ru-RU" sz="2160" b="1" i="0" u="none" strike="noStrike" baseline="0" dirty="0" smtClean="0"/>
              <a:t>4 725,2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млн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руб.)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c:rich>
      </c:tx>
      <c:layout/>
    </c:title>
    <c:view3D>
      <c:rotX val="40"/>
      <c:rotY val="100"/>
      <c:perspective val="30"/>
    </c:view3D>
    <c:plotArea>
      <c:layout>
        <c:manualLayout>
          <c:layoutTarget val="inner"/>
          <c:xMode val="edge"/>
          <c:yMode val="edge"/>
          <c:x val="2.8594761124544183E-3"/>
          <c:y val="0.18574991755277476"/>
          <c:w val="0.69812105400739921"/>
          <c:h val="0.81425008244722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2022 год 4 278 463,2 тыс. руб.</c:v>
                </c:pt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1 </a:t>
                    </a:r>
                    <a:r>
                      <a:rPr lang="en-US" smtClean="0"/>
                      <a:t>599,9; </a:t>
                    </a:r>
                    <a:r>
                      <a:rPr lang="en-US"/>
                      <a:t>35%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2 </a:t>
                    </a:r>
                    <a:r>
                      <a:rPr lang="en-US" smtClean="0"/>
                      <a:t>837,4; </a:t>
                    </a:r>
                    <a:r>
                      <a:rPr lang="en-US"/>
                      <a:t>62%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_-* #,##0.0\ _₽_-;\-* #,##0.0\ _₽_-;_-* &quot;-&quot;??\ _₽_-;_-@_-">
                  <c:v>1628.8</c:v>
                </c:pt>
                <c:pt idx="1">
                  <c:v>150.93062599999999</c:v>
                </c:pt>
                <c:pt idx="2" formatCode="_-* #,##0.0\ _₽_-;\-* #,##0.0\ _₽_-;_-* &quot;-&quot;??\ _₽_-;_-@_-">
                  <c:v>2945.5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sz="160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0.12592592592592591"/>
          <c:w val="0.88381116373444513"/>
          <c:h val="0.87407407407407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explosion val="20"/>
            <c:spPr>
              <a:solidFill>
                <a:srgbClr val="00CC00"/>
              </a:solidFill>
            </c:spPr>
          </c:dPt>
          <c:dPt>
            <c:idx val="1"/>
            <c:explosion val="41"/>
            <c:spPr>
              <a:solidFill>
                <a:srgbClr val="F10FD6"/>
              </a:solidFill>
            </c:spPr>
          </c:dPt>
          <c:dPt>
            <c:idx val="2"/>
            <c:explosion val="11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explosion val="17"/>
            <c:spPr>
              <a:solidFill>
                <a:srgbClr val="FFFF00"/>
              </a:solidFill>
            </c:spPr>
          </c:dPt>
          <c:dPt>
            <c:idx val="4"/>
            <c:explosion val="36"/>
            <c:spPr>
              <a:solidFill>
                <a:schemeClr val="accent4">
                  <a:lumMod val="10000"/>
                </a:schemeClr>
              </a:solidFill>
            </c:spPr>
          </c:dPt>
          <c:dPt>
            <c:idx val="5"/>
            <c:spPr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</c:spPr>
          </c:dPt>
          <c:dPt>
            <c:idx val="6"/>
            <c:spPr>
              <a:solidFill>
                <a:srgbClr val="FF9900"/>
              </a:solidFill>
            </c:spPr>
          </c:dPt>
          <c:dPt>
            <c:idx val="7"/>
            <c:spPr>
              <a:solidFill>
                <a:srgbClr val="FFFFFF"/>
              </a:solidFill>
            </c:spPr>
          </c:dPt>
          <c:dPt>
            <c:idx val="8"/>
            <c:spPr>
              <a:solidFill>
                <a:srgbClr val="663300"/>
              </a:solidFill>
            </c:spPr>
          </c:dPt>
          <c:dPt>
            <c:idx val="9"/>
            <c:explosion val="87"/>
            <c:spPr>
              <a:solidFill>
                <a:srgbClr val="FF0000"/>
              </a:solidFill>
            </c:spPr>
          </c:dPt>
          <c:dPt>
            <c:idx val="10"/>
            <c:explosion val="55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0.11714291782319104"/>
                  <c:y val="-8.6550014581510647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3.3987303962651413E-2"/>
                  <c:y val="0.16764537766112569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2.5925423714045638E-2"/>
                  <c:y val="0.1559843977836104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20670906666100317"/>
                  <c:y val="4.7156605424321959E-4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20822699299305514"/>
                  <c:y val="-0.144716972878390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образование</a:t>
                    </a:r>
                    <a:r>
                      <a:rPr lang="ru-RU" dirty="0"/>
                      <a:t>;  2 033,4   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7.9291746922242903E-2"/>
                  <c:y val="5.0320064158646836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0.17295619883451749"/>
                  <c:y val="-5.7030329542140566E-2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10608172536283145"/>
                  <c:y val="-3.4465879265091863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leaderLines>
              <c:spPr>
                <a:ln w="19050"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</c:dLbls>
          <c:cat>
            <c:strRef>
              <c:f>Лист1!$A$2:$A$23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Лист1!$B$2:$B$23</c:f>
              <c:numCache>
                <c:formatCode>_-* #,##0.0\ _₽_-;\-* #,##0.0\ _₽_-;_-* "-"??\ _₽_-;_-@_-</c:formatCode>
                <c:ptCount val="22"/>
                <c:pt idx="0">
                  <c:v>240.16858300000001</c:v>
                </c:pt>
                <c:pt idx="1">
                  <c:v>77.846014999999994</c:v>
                </c:pt>
                <c:pt idx="2">
                  <c:v>407.23875900000002</c:v>
                </c:pt>
                <c:pt idx="3">
                  <c:v>336.15283099999999</c:v>
                </c:pt>
                <c:pt idx="4">
                  <c:v>15.469189</c:v>
                </c:pt>
                <c:pt idx="5">
                  <c:v>2033.3815139999999</c:v>
                </c:pt>
                <c:pt idx="6">
                  <c:v>200.11729700000001</c:v>
                </c:pt>
                <c:pt idx="7">
                  <c:v>293.10053900000003</c:v>
                </c:pt>
                <c:pt idx="8">
                  <c:v>194.92810700000001</c:v>
                </c:pt>
                <c:pt idx="9">
                  <c:v>4.1307729999999996</c:v>
                </c:pt>
                <c:pt idx="10">
                  <c:v>8.7590500000000002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40"/>
      <c:rotY val="220"/>
      <c:perspective val="30"/>
    </c:view3D>
    <c:plotArea>
      <c:layout>
        <c:manualLayout>
          <c:layoutTarget val="inner"/>
          <c:xMode val="edge"/>
          <c:yMode val="edge"/>
          <c:x val="0"/>
          <c:y val="1.1111111111111115E-2"/>
          <c:w val="0.76598607538892372"/>
          <c:h val="0.98888888888888893"/>
        </c:manualLayout>
      </c:layout>
      <c:pie3DChart>
        <c:varyColors val="1"/>
        <c:ser>
          <c:idx val="1"/>
          <c:order val="1"/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explosion val="34"/>
            <c:spPr>
              <a:solidFill>
                <a:srgbClr val="F10FD6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40"/>
            <c:spPr>
              <a:solidFill>
                <a:schemeClr val="accent4">
                  <a:lumMod val="10000"/>
                </a:schemeClr>
              </a:solidFill>
            </c:spPr>
          </c:dPt>
          <c:dPt>
            <c:idx val="5"/>
            <c:spPr>
              <a:gradFill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</c:spPr>
          </c:dPt>
          <c:dPt>
            <c:idx val="6"/>
            <c:explosion val="15"/>
            <c:spPr>
              <a:solidFill>
                <a:srgbClr val="FF9900"/>
              </a:solidFill>
            </c:spPr>
          </c:dPt>
          <c:dPt>
            <c:idx val="7"/>
            <c:explosion val="15"/>
            <c:spPr>
              <a:solidFill>
                <a:srgbClr val="FFFFFF"/>
              </a:solidFill>
            </c:spPr>
          </c:dPt>
          <c:dPt>
            <c:idx val="8"/>
            <c:explosion val="13"/>
            <c:spPr>
              <a:solidFill>
                <a:srgbClr val="663300"/>
              </a:solidFill>
            </c:spPr>
          </c:dPt>
          <c:dPt>
            <c:idx val="9"/>
            <c:explosion val="35"/>
            <c:spPr>
              <a:solidFill>
                <a:srgbClr val="FF0000"/>
              </a:solidFill>
            </c:spPr>
          </c:dPt>
          <c:dPt>
            <c:idx val="10"/>
            <c:explosion val="53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5.7110220680191066E-2"/>
                  <c:y val="1.715077282006416E-3"/>
                </c:manualLayout>
              </c:layout>
              <c:showVal val="1"/>
            </c:dLbl>
            <c:dLbl>
              <c:idx val="1"/>
              <c:layout>
                <c:manualLayout>
                  <c:x val="-1.5944992381018881E-2"/>
                  <c:y val="-3.178798483522894E-2"/>
                </c:manualLayout>
              </c:layout>
              <c:showVal val="1"/>
            </c:dLbl>
            <c:dLbl>
              <c:idx val="2"/>
              <c:layout>
                <c:manualLayout>
                  <c:x val="-3.3761477548340099E-3"/>
                  <c:y val="-6.2729367162438029E-2"/>
                </c:manualLayout>
              </c:layout>
              <c:showVal val="1"/>
            </c:dLbl>
            <c:dLbl>
              <c:idx val="3"/>
              <c:layout>
                <c:manualLayout>
                  <c:x val="-8.6507600655544529E-3"/>
                  <c:y val="-8.8280694079906644E-2"/>
                </c:manualLayout>
              </c:layout>
              <c:showVal val="1"/>
            </c:dLbl>
            <c:dLbl>
              <c:idx val="4"/>
              <c:layout>
                <c:manualLayout>
                  <c:x val="0.11472224678320868"/>
                  <c:y val="-2.3601633129192154E-2"/>
                </c:manualLayout>
              </c:layout>
              <c:showVal val="1"/>
            </c:dLbl>
            <c:dLbl>
              <c:idx val="5"/>
              <c:layout>
                <c:manualLayout>
                  <c:x val="-0.11841901057325996"/>
                  <c:y val="7.9081364829396344E-2"/>
                </c:manualLayout>
              </c:layout>
              <c:showVal val="1"/>
            </c:dLbl>
            <c:dLbl>
              <c:idx val="6"/>
              <c:layout>
                <c:manualLayout>
                  <c:x val="8.6394166963301752E-2"/>
                  <c:y val="-1.8016914552347622E-3"/>
                </c:manualLayout>
              </c:layout>
              <c:showVal val="1"/>
            </c:dLbl>
            <c:dLbl>
              <c:idx val="7"/>
              <c:layout>
                <c:manualLayout>
                  <c:x val="0.12880477322016498"/>
                  <c:y val="4.3069699620880732E-2"/>
                </c:manualLayout>
              </c:layout>
              <c:showVal val="1"/>
            </c:dLbl>
            <c:dLbl>
              <c:idx val="8"/>
              <c:layout>
                <c:manualLayout>
                  <c:x val="9.3978345801795135E-2"/>
                  <c:y val="8.5521872265966761E-2"/>
                </c:manualLayout>
              </c:layout>
              <c:showVal val="1"/>
            </c:dLbl>
            <c:dLbl>
              <c:idx val="10"/>
              <c:layout>
                <c:manualLayout>
                  <c:x val="-5.2144750526901124E-2"/>
                  <c:y val="2.8974482356372115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19050"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</c:dLbls>
          <c:cat>
            <c:strRef>
              <c:f>[раб.мат.xlsx]Лист9!$A$45:$A$55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  ОБСЛУЖИВАНИЕ ГОСУДАРСТВЕННОГО И МУНИЦИПАЛЬНОГО ДОЛГА</c:v>
                </c:pt>
              </c:strCache>
            </c:strRef>
          </c:cat>
          <c:val>
            <c:numRef>
              <c:f>[раб.мат.xlsx]Лист9!$C$45:$C$55</c:f>
              <c:numCache>
                <c:formatCode>#,##0.0</c:formatCode>
                <c:ptCount val="11"/>
                <c:pt idx="0">
                  <c:v>241.30724400000003</c:v>
                </c:pt>
                <c:pt idx="1">
                  <c:v>28.005583999999995</c:v>
                </c:pt>
                <c:pt idx="2">
                  <c:v>268.99757199999993</c:v>
                </c:pt>
                <c:pt idx="3">
                  <c:v>162.018111</c:v>
                </c:pt>
                <c:pt idx="4">
                  <c:v>10.367956000000001</c:v>
                </c:pt>
                <c:pt idx="5">
                  <c:v>2249.0642029999999</c:v>
                </c:pt>
                <c:pt idx="6">
                  <c:v>226.93382</c:v>
                </c:pt>
                <c:pt idx="7">
                  <c:v>301.98489499999999</c:v>
                </c:pt>
                <c:pt idx="8">
                  <c:v>186.32518000000002</c:v>
                </c:pt>
                <c:pt idx="9">
                  <c:v>4.1322729999999996</c:v>
                </c:pt>
                <c:pt idx="10">
                  <c:v>8.7590500000000002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[раб.мат.xlsx]Лист9!$A$45:$A$55</c:f>
              <c:strCache>
                <c:ptCount val="11"/>
                <c:pt idx="0">
                  <c:v>  ОБЩЕГОСУДАРСТВЕННЫЕ ВОПРОСЫ</c:v>
                </c:pt>
                <c:pt idx="1">
                  <c:v>  НАЦИОНАЛЬНАЯ БЕЗОПАСНОСТЬ И ПРАВООХРАНИТЕЛЬНАЯ ДЕЯТЕЛЬНОСТЬ</c:v>
                </c:pt>
                <c:pt idx="2">
                  <c:v>  НАЦИОНАЛЬНАЯ ЭКОНОМИКА</c:v>
                </c:pt>
                <c:pt idx="3">
                  <c:v>  ЖИЛИЩНО-КОММУНАЛЬНОЕ ХОЗЯЙСТВО</c:v>
                </c:pt>
                <c:pt idx="4">
                  <c:v>  ОХРАНА ОКРУЖАЮЩЕЙ СРЕДЫ</c:v>
                </c:pt>
                <c:pt idx="5">
                  <c:v>  ОБРАЗОВАНИЕ</c:v>
                </c:pt>
                <c:pt idx="6">
                  <c:v>  КУЛЬТУРА, КИНЕМАТОГРАФИЯ</c:v>
                </c:pt>
                <c:pt idx="7">
                  <c:v>  СОЦИАЛЬНАЯ ПОЛИТИКА</c:v>
                </c:pt>
                <c:pt idx="8">
                  <c:v>  ФИЗИЧЕСКАЯ КУЛЬТУРА И СПОРТ</c:v>
                </c:pt>
                <c:pt idx="9">
                  <c:v>  СРЕДСТВА МАССОВОЙ ИНФОРМАЦИИ</c:v>
                </c:pt>
                <c:pt idx="10">
                  <c:v>  ОБСЛУЖИВАНИЕ ГОСУДАРСТВЕННОГО И МУНИЦИПАЛЬНОГО ДОЛГА</c:v>
                </c:pt>
              </c:strCache>
            </c:strRef>
          </c:cat>
          <c:val>
            <c:numRef>
              <c:f>[раб.мат.xlsx]Лист9!$B$45:$B$55</c:f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7365670527436228"/>
          <c:y val="4.5008311461067367E-2"/>
          <c:w val="0.31805600100665615"/>
          <c:h val="0.90813152522601337"/>
        </c:manualLayout>
      </c:layout>
      <c:txPr>
        <a:bodyPr/>
        <a:lstStyle/>
        <a:p>
          <a:pPr>
            <a:defRPr sz="12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perspective val="30"/>
    </c:view3D>
    <c:plotArea>
      <c:layout>
        <c:manualLayout>
          <c:layoutTarget val="inner"/>
          <c:xMode val="edge"/>
          <c:yMode val="edge"/>
          <c:x val="0.50280454437567168"/>
          <c:y val="2.0370370370370372E-2"/>
          <c:w val="0.49719545562432832"/>
          <c:h val="0.95925925925925926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FFFF00"/>
            </a:solidFill>
            <a:ln w="127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63500" h="114300"/>
              <a:bevelB w="133350" h="152400"/>
              <a:contourClr>
                <a:srgbClr val="000000"/>
              </a:contourClr>
            </a:sp3d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Лист5!$C$3:$R$3</c:f>
              <c:strCache>
                <c:ptCount val="16"/>
                <c:pt idx="0">
                  <c:v>МП "Профилактика терроризма, минимизация и (или) ликвидация последствий его проявлений, профилактика экстремизма в СГО</c:v>
                </c:pt>
                <c:pt idx="1">
                  <c:v>МП "Содействие развитию малого и среднего предпринимательства в СГО до 2026 года"</c:v>
                </c:pt>
                <c:pt idx="2">
                  <c:v>МП "Управление муниципальными финансами СГО до 2026 года"</c:v>
                </c:pt>
                <c:pt idx="3">
                  <c:v>МП "Дополнительные меры социальной поддержки отдельных категорий граждан СГО</c:v>
                </c:pt>
                <c:pt idx="4">
                  <c:v>МП "Развитие муниципальной службы в СГО</c:v>
                </c:pt>
                <c:pt idx="5">
                  <c:v>МП "Обеспечение общественной безопасности на территории СГО</c:v>
                </c:pt>
                <c:pt idx="6">
                  <c:v>МП "Формирование современной городской среды на территории СГО</c:v>
                </c:pt>
                <c:pt idx="7">
                  <c:v>МП "Управление собственностью СГО</c:v>
                </c:pt>
                <c:pt idx="8">
                  <c:v>МП "Реализация молодежной политики в СГО</c:v>
                </c:pt>
                <c:pt idx="9">
                  <c:v>МП "Развитие физической культуры и спорта в СГО</c:v>
                </c:pt>
                <c:pt idx="10">
                  <c:v>МП "Развитие ЖКХ и повышение энергетической эффективности на территории СГО</c:v>
                </c:pt>
                <c:pt idx="11">
                  <c:v>МП "Социальная поддержка и социальное обслуживание населения на территории СГО</c:v>
                </c:pt>
                <c:pt idx="12">
                  <c:v>МП "Развитие культуры в СГО</c:v>
                </c:pt>
                <c:pt idx="13">
                  <c:v>МП "Развитие транспорта, дорожного хозяйства и благоустройства на территории СГО</c:v>
                </c:pt>
                <c:pt idx="14">
                  <c:v>МП "Реализация основных направлений в строительном комплексе на территории СГО</c:v>
                </c:pt>
                <c:pt idx="15">
                  <c:v>МП "Развитие системы образования в СГО</c:v>
                </c:pt>
              </c:strCache>
            </c:strRef>
          </c:cat>
          <c:val>
            <c:numRef>
              <c:f>Лист5!$C$4:$R$4</c:f>
              <c:numCache>
                <c:formatCode>#,##0.0</c:formatCode>
                <c:ptCount val="16"/>
                <c:pt idx="0">
                  <c:v>690.46600000000001</c:v>
                </c:pt>
                <c:pt idx="1">
                  <c:v>950.4</c:v>
                </c:pt>
                <c:pt idx="2">
                  <c:v>25060.037</c:v>
                </c:pt>
                <c:pt idx="3">
                  <c:v>25247.668000000001</c:v>
                </c:pt>
                <c:pt idx="4">
                  <c:v>27263.814999999999</c:v>
                </c:pt>
                <c:pt idx="5">
                  <c:v>28989.097000000002</c:v>
                </c:pt>
                <c:pt idx="6">
                  <c:v>46494.792000000001</c:v>
                </c:pt>
                <c:pt idx="7">
                  <c:v>77104.456999999995</c:v>
                </c:pt>
                <c:pt idx="8">
                  <c:v>79782.535999999993</c:v>
                </c:pt>
                <c:pt idx="9">
                  <c:v>177131.67</c:v>
                </c:pt>
                <c:pt idx="10">
                  <c:v>226446.42499999999</c:v>
                </c:pt>
                <c:pt idx="11">
                  <c:v>251409.34099999999</c:v>
                </c:pt>
                <c:pt idx="12">
                  <c:v>313185.95199999999</c:v>
                </c:pt>
                <c:pt idx="13">
                  <c:v>475091.6</c:v>
                </c:pt>
                <c:pt idx="14">
                  <c:v>498511.39799999999</c:v>
                </c:pt>
                <c:pt idx="15">
                  <c:v>2297819.2689999999</c:v>
                </c:pt>
              </c:numCache>
            </c:numRef>
          </c:val>
        </c:ser>
        <c:gapWidth val="68"/>
        <c:gapDepth val="192"/>
        <c:shape val="cylinder"/>
        <c:axId val="128475904"/>
        <c:axId val="135895680"/>
        <c:axId val="0"/>
      </c:bar3DChart>
      <c:catAx>
        <c:axId val="128475904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35895680"/>
        <c:crosses val="autoZero"/>
        <c:auto val="1"/>
        <c:lblAlgn val="l"/>
        <c:lblOffset val="100"/>
      </c:catAx>
      <c:valAx>
        <c:axId val="135895680"/>
        <c:scaling>
          <c:orientation val="minMax"/>
        </c:scaling>
        <c:delete val="1"/>
        <c:axPos val="b"/>
        <c:majorGridlines/>
        <c:numFmt formatCode="#,##0.0" sourceLinked="1"/>
        <c:tickLblPos val="none"/>
        <c:crossAx val="128475904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B w="6350"/>
    </a:sp3d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50"/>
      <c:perspective val="30"/>
    </c:view3D>
    <c:plotArea>
      <c:layout>
        <c:manualLayout>
          <c:layoutTarget val="inner"/>
          <c:xMode val="edge"/>
          <c:yMode val="edge"/>
          <c:x val="3.1866057630346889E-2"/>
          <c:y val="2.4812130270631512E-2"/>
          <c:w val="0.69955206509684542"/>
          <c:h val="0.928412961169794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5"/>
          <c:dPt>
            <c:idx val="0"/>
            <c:spPr>
              <a:solidFill>
                <a:schemeClr val="accent4">
                  <a:lumMod val="10000"/>
                </a:schemeClr>
              </a:solidFill>
            </c:spPr>
          </c:dPt>
          <c:dPt>
            <c:idx val="1"/>
            <c:explosion val="0"/>
            <c:spPr>
              <a:solidFill>
                <a:srgbClr val="FF0000"/>
              </a:solidFill>
              <a:ln>
                <a:solidFill>
                  <a:srgbClr val="DADADA">
                    <a:lumMod val="1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1.8714563122078855E-3"/>
                  <c:y val="1.0630661036266794E-3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-8.5407057051870346E-3"/>
                  <c:y val="0.11918092681953382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  <c:leaderLines>
              <c:spPr>
                <a:ln w="9525">
                  <a:solidFill>
                    <a:srgbClr val="DADADA">
                      <a:lumMod val="10000"/>
                    </a:srgbClr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Лист1!$B$2:$B$3</c:f>
              <c:numCache>
                <c:formatCode>_-* #,##0.00\ _₽_-;\-* #,##0.00\ _₽_-;_-* "-"??\ _₽_-;_-@_-</c:formatCode>
                <c:ptCount val="2"/>
                <c:pt idx="0" formatCode="General">
                  <c:v>0</c:v>
                </c:pt>
                <c:pt idx="1">
                  <c:v>306985.7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065181373891815E-2"/>
          <c:y val="0"/>
          <c:w val="0.854987185269059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6629438689342236E-2"/>
                  <c:y val="-0.42289181131101911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2.9398056235033415E-2"/>
                  <c:y val="-0.14809282350092171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Лист1!$B$2:$B$3</c:f>
              <c:numCache>
                <c:formatCode>_-* #,##0.0\ _₽_-;\-* #,##0.0\ _₽_-;_-* "-"??\ _₽_-;_-@_-</c:formatCode>
                <c:ptCount val="2"/>
                <c:pt idx="0">
                  <c:v>279662.7</c:v>
                </c:pt>
                <c:pt idx="1">
                  <c:v>185928.3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60.066173959548188</c:v>
                </c:pt>
                <c:pt idx="1">
                  <c:v>39.933826040451805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3.1231023087229415E-2"/>
          <c:y val="0.86492140742607782"/>
          <c:w val="0.96876897691277064"/>
          <c:h val="0.13253307535299319"/>
        </c:manualLayout>
      </c:layout>
      <c:txPr>
        <a:bodyPr/>
        <a:lstStyle/>
        <a:p>
          <a:pPr>
            <a:defRPr sz="120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9251276209939153E-2"/>
          <c:y val="4.1495193300174801E-2"/>
          <c:w val="0.93387599301487068"/>
          <c:h val="0.95850480669982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6019692766213046E-2"/>
                  <c:y val="-0.581592411458851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391 527,0 </a:t>
                    </a:r>
                    <a:r>
                      <a:rPr lang="en-US" dirty="0"/>
                      <a:t>72%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1.5394044060085038E-2"/>
                  <c:y val="-8.4052568498999752E-2"/>
                </c:manualLayout>
              </c:layout>
              <c:tx>
                <c:rich>
                  <a:bodyPr/>
                  <a:lstStyle/>
                  <a:p>
                    <a:pPr algn="just" rtl="0">
                      <a:defRPr lang="en-US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defRPr>
                    </a:pPr>
                    <a:r>
                      <a:rPr lang="en-US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rPr>
                      <a:t>150</a:t>
                    </a:r>
                    <a:r>
                      <a:rPr lang="ru-RU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rPr>
                      <a:t> </a:t>
                    </a:r>
                    <a:r>
                      <a:rPr lang="en-US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rPr>
                      <a:t>577,0</a:t>
                    </a:r>
                    <a:r>
                      <a:rPr lang="ru-RU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rPr>
                      <a:t> </a:t>
                    </a:r>
                    <a:r>
                      <a:rPr lang="en-US" sz="1400" b="1" i="0" u="none" strike="noStrike" kern="1200" baseline="0" dirty="0" smtClean="0">
                        <a:solidFill>
                          <a:srgbClr val="DADADA">
                            <a:lumMod val="10000"/>
                          </a:srgbClr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rPr>
                      <a:t>28%</a:t>
                    </a:r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 algn="just">
                  <a:defRPr sz="1400" b="1">
                    <a:solidFill>
                      <a:schemeClr val="accent4">
                        <a:lumMod val="1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>
                  <a:solidFill>
                    <a:schemeClr val="accent4">
                      <a:lumMod val="10000"/>
                    </a:schemeClr>
                  </a:solidFill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Лист1!$B$2:$B$3</c:f>
              <c:numCache>
                <c:formatCode>_-* #,##0.00\ _₽_-;\-* #,##0.00\ _₽_-;_-* "-"??\ _₽_-;_-@_-</c:formatCode>
                <c:ptCount val="2"/>
                <c:pt idx="0">
                  <c:v>391527</c:v>
                </c:pt>
                <c:pt idx="1">
                  <c:v>150577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 от бюджетов др.уровней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72.223595472455472</c:v>
                </c:pt>
                <c:pt idx="1">
                  <c:v>27.776404527544528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5.8217996339926213E-2"/>
          <c:y val="0.8613900147178728"/>
          <c:w val="0.86191450335646358"/>
          <c:h val="0.13635916593283115"/>
        </c:manualLayout>
      </c:layout>
      <c:txPr>
        <a:bodyPr/>
        <a:lstStyle/>
        <a:p>
          <a:pPr>
            <a:defRPr sz="120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Доходы на 2025 год </a:t>
            </a:r>
          </a:p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(3 700,1 млн. руб.)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c:rich>
      </c:tx>
      <c:layout/>
    </c:title>
    <c:view3D>
      <c:rotX val="40"/>
      <c:rotY val="50"/>
      <c:perspective val="30"/>
    </c:view3D>
    <c:plotArea>
      <c:layout>
        <c:manualLayout>
          <c:layoutTarget val="inner"/>
          <c:xMode val="edge"/>
          <c:yMode val="edge"/>
          <c:x val="2.8594761124544192E-3"/>
          <c:y val="0.18574991755277487"/>
          <c:w val="0.69812105400739943"/>
          <c:h val="0.81425008244722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2024 год       3 530,3 тыс. руб.</c:v>
                </c:pt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4838017432897438"/>
                  <c:y val="-0.17107879393316489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5.867078198494231E-3"/>
                  <c:y val="-4.7320205833752793E-2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0.10734230510582989"/>
                  <c:y val="0.15512213395833141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1568.0803490000001</c:v>
                </c:pt>
                <c:pt idx="1">
                  <c:v>108.2</c:v>
                </c:pt>
                <c:pt idx="2">
                  <c:v>2023.8815999999999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8522024919795554"/>
          <c:y val="0.23451737155042468"/>
          <c:w val="0.31011073399593347"/>
          <c:h val="0.59879162784442963"/>
        </c:manualLayout>
      </c:layout>
      <c:txPr>
        <a:bodyPr/>
        <a:lstStyle/>
        <a:p>
          <a:pPr>
            <a:defRPr sz="160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Доходы на 2024 год </a:t>
            </a:r>
          </a:p>
          <a:p>
            <a:pPr>
              <a:defRPr b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(3 783,7 млн. руб.)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c:rich>
      </c:tx>
      <c:layout/>
    </c:title>
    <c:view3D>
      <c:rotX val="40"/>
      <c:rotY val="60"/>
      <c:perspective val="30"/>
    </c:view3D>
    <c:plotArea>
      <c:layout>
        <c:manualLayout>
          <c:layoutTarget val="inner"/>
          <c:xMode val="edge"/>
          <c:yMode val="edge"/>
          <c:x val="2.8594761124544192E-3"/>
          <c:y val="0.18574991755277501"/>
          <c:w val="0.69812105400739966"/>
          <c:h val="0.81425008244722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2023 год       3 758,0 тыс. руб.</c:v>
                </c:pt>
              </c:strCache>
            </c:strRef>
          </c:tx>
          <c:explosion val="25"/>
          <c:dPt>
            <c:idx val="0"/>
            <c:spPr>
              <a:solidFill>
                <a:srgbClr val="00CC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24838017432897438"/>
                  <c:y val="-0.17107879393316489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3.2327309327684142E-2"/>
                  <c:y val="-4.7320225024894323E-2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0.10734230510582989"/>
                  <c:y val="0.15512213395833141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1499.8357269999999</c:v>
                </c:pt>
                <c:pt idx="1">
                  <c:v>109.701645</c:v>
                </c:pt>
                <c:pt idx="2">
                  <c:v>2174.1174999999998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8522024919795532"/>
          <c:y val="0.23451737155042482"/>
          <c:w val="0.31011073399593364"/>
          <c:h val="0.59879162784442963"/>
        </c:manualLayout>
      </c:layout>
      <c:txPr>
        <a:bodyPr/>
        <a:lstStyle/>
        <a:p>
          <a:pPr>
            <a:defRPr sz="160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10"/>
      <c:rotY val="50"/>
      <c:perspective val="10"/>
    </c:view3D>
    <c:sideWall>
      <c:spPr>
        <a:noFill/>
        <a:ln>
          <a:noFill/>
        </a:ln>
      </c:spPr>
    </c:sideWall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1.9339794064203521E-2"/>
          <c:y val="4.4278842801420103E-2"/>
          <c:w val="0.66583646274984865"/>
          <c:h val="0.904793162871504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за 2021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361950" prst="coolSlant"/>
              <a:bevelB w="69850"/>
            </a:sp3d>
          </c:spPr>
          <c:dLbls>
            <c:dLbl>
              <c:idx val="0"/>
              <c:layout>
                <c:manualLayout>
                  <c:x val="1.0256410256410249E-2"/>
                  <c:y val="-3.46153819945955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_-* #,##0\ _₽_-;\-* #,##0\ _₽_-;_-* "-"??\ _₽_-;_-@_-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812081.13600000006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Ожидаемое исполнение за 2022 год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2.0512820512820492E-2"/>
                  <c:y val="-2.884615166216297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_-* #,##0\ _₽_-;\-* #,##0\ _₽_-;_-* "-"??\ _₽_-;_-@_-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1005749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 на 2023 год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8461538461538472E-3"/>
                  <c:y val="-2.019230616351408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_-* #,##0\ _₽_-;\-* #,##0\ _₽_-;_-* "-"??\ _₽_-;_-@_-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1299946.8999999999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 на 2024 год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2.9487179487179545E-2"/>
                  <c:y val="-1.730769099729777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_-* #,##0\ _₽_-;\-* #,##0\ _₽_-;_-* "-"??\ _₽_-;_-@_-</c:formatCode>
                <c:ptCount val="1"/>
              </c:numCache>
            </c:num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1155573.1499999999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2025 год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6.2820512820512833E-2"/>
                  <c:y val="-8.653845498648898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  <a:latin typeface="Liberation Serif" pitchFamily="18" charset="0"/>
                      <a:ea typeface="Liberation Serif" pitchFamily="18" charset="0"/>
                      <a:cs typeface="Liberation Serif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_-* #,##0\ _₽_-;\-* #,##0\ _₽_-;_-* "-"??\ _₽_-;_-@_-</c:formatCode>
                <c:ptCount val="1"/>
              </c:numCache>
            </c:num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1207567.6399999999</c:v>
                </c:pt>
              </c:numCache>
            </c:numRef>
          </c:val>
        </c:ser>
        <c:dLbls/>
        <c:gapWidth val="71"/>
        <c:gapDepth val="60"/>
        <c:shape val="cylinder"/>
        <c:axId val="175376256"/>
        <c:axId val="175377792"/>
        <c:axId val="175533568"/>
      </c:bar3DChart>
      <c:catAx>
        <c:axId val="175376256"/>
        <c:scaling>
          <c:orientation val="minMax"/>
        </c:scaling>
        <c:delete val="1"/>
        <c:axPos val="b"/>
        <c:numFmt formatCode="_-* #,##0\ _₽_-;\-* #,##0\ _₽_-;_-* &quot;-&quot;??\ _₽_-;_-@_-" sourceLinked="1"/>
        <c:tickLblPos val="none"/>
        <c:crossAx val="175377792"/>
        <c:crosses val="autoZero"/>
        <c:auto val="1"/>
        <c:lblAlgn val="ctr"/>
        <c:lblOffset val="100"/>
      </c:catAx>
      <c:valAx>
        <c:axId val="175377792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5376256"/>
        <c:crosses val="autoZero"/>
        <c:crossBetween val="between"/>
      </c:valAx>
      <c:serAx>
        <c:axId val="175533568"/>
        <c:scaling>
          <c:orientation val="minMax"/>
        </c:scaling>
        <c:delete val="1"/>
        <c:axPos val="b"/>
        <c:tickLblPos val="none"/>
        <c:crossAx val="175377792"/>
        <c:crosses val="autoZero"/>
      </c:serAx>
      <c:spPr>
        <a:noFill/>
        <a:ln w="0">
          <a:noFill/>
        </a:ln>
      </c:spPr>
    </c:plotArea>
    <c:legend>
      <c:legendPos val="r"/>
      <c:layout/>
      <c:txPr>
        <a:bodyPr/>
        <a:lstStyle/>
        <a:p>
          <a:pPr>
            <a:defRPr>
              <a:solidFill>
                <a:schemeClr val="accent6">
                  <a:lumMod val="5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60"/>
      <c:depthPercent val="100"/>
      <c:perspective val="30"/>
    </c:view3D>
    <c:backWall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1.302649405111282E-2"/>
          <c:y val="3.9382749692826506E-2"/>
          <c:w val="0.96854498672897971"/>
          <c:h val="0.9455126157360620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-5.5390702274975293E-2"/>
                  <c:y val="2.5961536495946666E-2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88855.005000000005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2022 год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5281899109792305E-2"/>
                  <c:y val="2.3076921329730372E-2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105452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1760633036597411E-2"/>
                  <c:y val="-5.7692303324325947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100417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2024 год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1.9782393669634111E-2"/>
                  <c:y val="2.8846151662162956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107208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2025 год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9.495548961424341E-2"/>
                  <c:y val="-8.6538454986488985E-3"/>
                </c:manualLayout>
              </c:layout>
              <c:showVal val="1"/>
              <c:showSerName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113131</c:v>
                </c:pt>
              </c:numCache>
            </c:numRef>
          </c:val>
          <c:shape val="cylinder"/>
        </c:ser>
        <c:dLbls/>
        <c:gapWidth val="0"/>
        <c:gapDepth val="47"/>
        <c:shape val="cone"/>
        <c:axId val="175848064"/>
        <c:axId val="175874432"/>
        <c:axId val="175422976"/>
      </c:bar3DChart>
      <c:catAx>
        <c:axId val="175848064"/>
        <c:scaling>
          <c:orientation val="minMax"/>
        </c:scaling>
        <c:delete val="1"/>
        <c:axPos val="b"/>
        <c:tickLblPos val="none"/>
        <c:crossAx val="175874432"/>
        <c:crosses val="autoZero"/>
        <c:auto val="1"/>
        <c:lblAlgn val="ctr"/>
        <c:lblOffset val="100"/>
      </c:catAx>
      <c:valAx>
        <c:axId val="175874432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5848064"/>
        <c:crosses val="autoZero"/>
        <c:crossBetween val="between"/>
      </c:valAx>
      <c:serAx>
        <c:axId val="175422976"/>
        <c:scaling>
          <c:orientation val="minMax"/>
        </c:scaling>
        <c:delete val="1"/>
        <c:axPos val="b"/>
        <c:tickLblPos val="none"/>
        <c:crossAx val="17587443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90"/>
      <c:perspective val="30"/>
    </c:view3D>
    <c:sideWall>
      <c:spPr>
        <a:noFill/>
        <a:ln>
          <a:noFill/>
        </a:ln>
      </c:spPr>
    </c:sideWall>
    <c:plotArea>
      <c:layout>
        <c:manualLayout>
          <c:layoutTarget val="inner"/>
          <c:xMode val="edge"/>
          <c:yMode val="edge"/>
          <c:x val="1.6632131509877073E-3"/>
          <c:y val="5.3741489995474366E-3"/>
          <c:w val="0.95435651793525766"/>
          <c:h val="0.9684015084138484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10FD6"/>
            </a:solidFill>
          </c:spPr>
          <c:dLbls>
            <c:dLbl>
              <c:idx val="0"/>
              <c:layout>
                <c:manualLayout>
                  <c:x val="1.6666841644794421E-2"/>
                  <c:y val="3.832462804178252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021г.;</a:t>
                    </a:r>
                  </a:p>
                  <a:p>
                    <a:r>
                      <a:rPr lang="ru-RU" dirty="0" smtClean="0"/>
                      <a:t>113 </a:t>
                    </a:r>
                    <a:r>
                      <a:rPr lang="ru-RU" dirty="0"/>
                      <a:t>504,2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113504.239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dLbls>
            <c:dLbl>
              <c:idx val="0"/>
              <c:layout>
                <c:manualLayout>
                  <c:x val="7.7779527559055164E-3"/>
                  <c:y val="-5.5728807577837113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022г.; 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113 049,0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113049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3.5555205599300116E-2"/>
                  <c:y val="4.816904274522276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023г.;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120 632,8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120632.818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7.7606803957197809E-2"/>
                  <c:y val="1.649015394852629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024г.;</a:t>
                    </a:r>
                  </a:p>
                  <a:p>
                    <a:r>
                      <a:rPr lang="ru-RU" dirty="0" smtClean="0"/>
                      <a:t>  </a:t>
                    </a:r>
                    <a:r>
                      <a:rPr lang="ru-RU" dirty="0"/>
                      <a:t>128 083,8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128083.777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-0.11307148371159484"/>
                  <c:y val="-1.34121675319742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</a:t>
                    </a:r>
                    <a:r>
                      <a:rPr lang="ru-RU" dirty="0" smtClean="0"/>
                      <a:t>025г.; 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134 866,9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134866.90899999999</c:v>
                </c:pt>
              </c:numCache>
            </c:numRef>
          </c:val>
        </c:ser>
        <c:dLbls/>
        <c:shape val="cylinder"/>
        <c:axId val="176075136"/>
        <c:axId val="176076672"/>
        <c:axId val="175885824"/>
      </c:bar3DChart>
      <c:catAx>
        <c:axId val="176075136"/>
        <c:scaling>
          <c:orientation val="minMax"/>
        </c:scaling>
        <c:axPos val="b"/>
        <c:numFmt formatCode="General" sourceLinked="1"/>
        <c:tickLblPos val="nextTo"/>
        <c:crossAx val="176076672"/>
        <c:crosses val="autoZero"/>
        <c:auto val="1"/>
        <c:lblAlgn val="ctr"/>
        <c:lblOffset val="100"/>
      </c:catAx>
      <c:valAx>
        <c:axId val="176076672"/>
        <c:scaling>
          <c:orientation val="minMax"/>
        </c:scaling>
        <c:delete val="1"/>
        <c:axPos val="r"/>
        <c:majorGridlines/>
        <c:numFmt formatCode="_-* #,##0.0\ _₽_-;\-* #,##0.0\ _₽_-;_-* &quot;-&quot;??\ _₽_-;_-@_-" sourceLinked="1"/>
        <c:tickLblPos val="none"/>
        <c:crossAx val="176075136"/>
        <c:crosses val="autoZero"/>
        <c:crossBetween val="between"/>
      </c:valAx>
      <c:serAx>
        <c:axId val="175885824"/>
        <c:scaling>
          <c:orientation val="minMax"/>
        </c:scaling>
        <c:delete val="1"/>
        <c:axPos val="b"/>
        <c:tickLblPos val="none"/>
        <c:crossAx val="17607667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5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-9.8720292504570525E-2"/>
                  <c:y val="9.55752345586000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2021г.;   91 </a:t>
                    </a:r>
                    <a:r>
                      <a:rPr lang="ru-RU" dirty="0"/>
                      <a:t>808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91807.548999999999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-8.4095063985374849E-2"/>
                  <c:y val="1.2168002722904894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2022г.;   </a:t>
                    </a:r>
                    <a:r>
                      <a:rPr lang="ru-RU" dirty="0"/>
                      <a:t>97 730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97730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5.48446069469836E-2"/>
                  <c:y val="4.24778820260444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2023г.;  </a:t>
                    </a:r>
                    <a:r>
                      <a:rPr lang="ru-RU" dirty="0"/>
                      <a:t>104 377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104376.818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2024г.;  </a:t>
                    </a:r>
                    <a:r>
                      <a:rPr lang="ru-RU"/>
                      <a:t>111 161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111160.777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dLbls>
            <c:dLbl>
              <c:idx val="0"/>
              <c:layout>
                <c:manualLayout>
                  <c:x val="0.1096892138939670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2025г.;  </a:t>
                    </a:r>
                    <a:r>
                      <a:rPr lang="ru-RU" dirty="0"/>
                      <a:t>117 052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117051.909</c:v>
                </c:pt>
              </c:numCache>
            </c:numRef>
          </c:val>
        </c:ser>
        <c:dLbls/>
        <c:shape val="cylinder"/>
        <c:axId val="175959424"/>
        <c:axId val="176108672"/>
        <c:axId val="176086080"/>
      </c:bar3DChart>
      <c:catAx>
        <c:axId val="175959424"/>
        <c:scaling>
          <c:orientation val="minMax"/>
        </c:scaling>
        <c:axPos val="b"/>
        <c:numFmt formatCode="General" sourceLinked="1"/>
        <c:tickLblPos val="nextTo"/>
        <c:crossAx val="176108672"/>
        <c:crosses val="autoZero"/>
        <c:auto val="1"/>
        <c:lblAlgn val="ctr"/>
        <c:lblOffset val="100"/>
      </c:catAx>
      <c:valAx>
        <c:axId val="176108672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5959424"/>
        <c:crosses val="autoZero"/>
        <c:crossBetween val="between"/>
      </c:valAx>
      <c:serAx>
        <c:axId val="176086080"/>
        <c:scaling>
          <c:orientation val="minMax"/>
        </c:scaling>
        <c:delete val="1"/>
        <c:axPos val="b"/>
        <c:tickLblPos val="none"/>
        <c:crossAx val="17610867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50"/>
      <c:depthPercent val="110"/>
      <c:perspective val="7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5.3475920817460137E-2"/>
                  <c:y val="0.144927536231884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2021г.;      </a:t>
                    </a:r>
                    <a:r>
                      <a:rPr lang="ru-RU" dirty="0"/>
                      <a:t>6 329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#,##0\ _₽_-;\-* #,##0\ _₽_-;_-* "-"??\ _₽_-;_-@_-</c:formatCode>
                <c:ptCount val="1"/>
                <c:pt idx="0">
                  <c:v>6328.6200000000035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663300"/>
            </a:solidFill>
          </c:spPr>
          <c:dLbls>
            <c:dLbl>
              <c:idx val="0"/>
              <c:layout>
                <c:manualLayout>
                  <c:x val="-4.6345798041798801E-2"/>
                  <c:y val="-0.133333333333333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2022г.;  </a:t>
                    </a:r>
                    <a:r>
                      <a:rPr lang="ru-RU" dirty="0"/>
                      <a:t>434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CC00"/>
            </a:solidFill>
          </c:spPr>
          <c:dLbls>
            <c:dLbl>
              <c:idx val="0"/>
              <c:layout>
                <c:manualLayout>
                  <c:x val="-3.9215675266137444E-2"/>
                  <c:y val="-3.47826086956521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2023г.;  </a:t>
                    </a:r>
                    <a:r>
                      <a:rPr lang="ru-RU" dirty="0"/>
                      <a:t>360  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360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8.695652173913053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2024г.; </a:t>
                    </a:r>
                  </a:p>
                  <a:p>
                    <a:r>
                      <a:rPr lang="ru-RU" dirty="0" smtClean="0"/>
                      <a:t>0 </a:t>
                    </a:r>
                    <a:endParaRPr lang="ru-RU" dirty="0"/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#,##0_ ;\-#,##0\ 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0000"/>
            </a:solidFill>
          </c:spPr>
          <c:dLbls>
            <c:dLbl>
              <c:idx val="0"/>
              <c:layout>
                <c:manualLayout>
                  <c:x val="7.4866289144444334E-2"/>
                  <c:y val="-5.21739130434783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2025г.;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0 </a:t>
                    </a: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Val val="1"/>
            <c:showSerNam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#,##0_ ;\-#,##0\ </c:formatCode>
                <c:ptCount val="1"/>
                <c:pt idx="0">
                  <c:v>0</c:v>
                </c:pt>
              </c:numCache>
            </c:numRef>
          </c:val>
        </c:ser>
        <c:dLbls/>
        <c:shape val="box"/>
        <c:axId val="176183936"/>
        <c:axId val="176206208"/>
        <c:axId val="176118400"/>
      </c:bar3DChart>
      <c:catAx>
        <c:axId val="176183936"/>
        <c:scaling>
          <c:orientation val="minMax"/>
        </c:scaling>
        <c:axPos val="b"/>
        <c:numFmt formatCode="General" sourceLinked="1"/>
        <c:tickLblPos val="nextTo"/>
        <c:crossAx val="176206208"/>
        <c:crosses val="autoZero"/>
        <c:auto val="1"/>
        <c:lblAlgn val="ctr"/>
        <c:lblOffset val="100"/>
      </c:catAx>
      <c:valAx>
        <c:axId val="176206208"/>
        <c:scaling>
          <c:orientation val="minMax"/>
        </c:scaling>
        <c:delete val="1"/>
        <c:axPos val="l"/>
        <c:majorGridlines/>
        <c:numFmt formatCode="_-* #,##0\ _₽_-;\-* #,##0\ _₽_-;_-* &quot;-&quot;??\ _₽_-;_-@_-" sourceLinked="1"/>
        <c:tickLblPos val="none"/>
        <c:crossAx val="176183936"/>
        <c:crosses val="autoZero"/>
        <c:crossBetween val="between"/>
      </c:valAx>
      <c:serAx>
        <c:axId val="176118400"/>
        <c:scaling>
          <c:orientation val="minMax"/>
        </c:scaling>
        <c:delete val="1"/>
        <c:axPos val="b"/>
        <c:tickLblPos val="none"/>
        <c:crossAx val="17620620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80F36-7D2C-4FDC-8D1B-1A1BA025F4AE}" type="doc">
      <dgm:prSet loTypeId="urn:microsoft.com/office/officeart/2005/8/layout/chevron1" loCatId="process" qsTypeId="urn:microsoft.com/office/officeart/2005/8/quickstyle/simple1#76" qsCatId="simple" csTypeId="urn:microsoft.com/office/officeart/2005/8/colors/accent1_2#59" csCatId="accent1" phldr="1"/>
      <dgm:spPr/>
      <dgm:t>
        <a:bodyPr/>
        <a:lstStyle/>
        <a:p>
          <a:endParaRPr lang="ru-RU"/>
        </a:p>
      </dgm:t>
    </dgm:pt>
    <dgm:pt modelId="{EADCEFD1-487A-4F70-BB33-9D665A94F11D}" type="pres">
      <dgm:prSet presAssocID="{24480F36-7D2C-4FDC-8D1B-1A1BA025F4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B29B7-9964-4646-8F07-7FAB23BD1C8F}" type="presOf" srcId="{24480F36-7D2C-4FDC-8D1B-1A1BA025F4AE}" destId="{EADCEFD1-487A-4F70-BB33-9D665A94F11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73A9C-A470-48A3-807C-63D57BCE685E}" type="doc">
      <dgm:prSet loTypeId="urn:microsoft.com/office/officeart/2005/8/layout/chevron1" loCatId="process" qsTypeId="urn:microsoft.com/office/officeart/2005/8/quickstyle/simple1#77" qsCatId="simple" csTypeId="urn:microsoft.com/office/officeart/2005/8/colors/accent1_2#60" csCatId="accent1" phldr="1"/>
      <dgm:spPr/>
      <dgm:t>
        <a:bodyPr/>
        <a:lstStyle/>
        <a:p>
          <a:endParaRPr lang="ru-RU"/>
        </a:p>
      </dgm:t>
    </dgm:pt>
    <dgm:pt modelId="{1780C12A-D3DF-4014-B705-C729CEC7D011}" type="pres">
      <dgm:prSet presAssocID="{00773A9C-A470-48A3-807C-63D57BCE68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76DAA-DD53-4148-A52E-3539782C5CF4}" type="presOf" srcId="{00773A9C-A470-48A3-807C-63D57BCE685E}" destId="{1780C12A-D3DF-4014-B705-C729CEC7D01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146C5-0F31-4DAB-B62B-64235478899E}" type="doc">
      <dgm:prSet loTypeId="urn:microsoft.com/office/officeart/2005/8/layout/chevron1" loCatId="process" qsTypeId="urn:microsoft.com/office/officeart/2005/8/quickstyle/simple1#78" qsCatId="simple" csTypeId="urn:microsoft.com/office/officeart/2005/8/colors/accent1_2#61" csCatId="accent1"/>
      <dgm:spPr/>
      <dgm:t>
        <a:bodyPr/>
        <a:lstStyle/>
        <a:p>
          <a:endParaRPr lang="ru-RU"/>
        </a:p>
      </dgm:t>
    </dgm:pt>
    <dgm:pt modelId="{083265B2-1CBD-490B-B17A-521C8239F607}" type="pres">
      <dgm:prSet presAssocID="{C87146C5-0F31-4DAB-B62B-6423547889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9370-C012-4FB5-BA65-86F02AF1D177}" type="presOf" srcId="{C87146C5-0F31-4DAB-B62B-64235478899E}" destId="{083265B2-1CBD-490B-B17A-521C8239F60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26EE7-1DFE-4A0A-971F-E0BA1E79FCF6}" type="doc">
      <dgm:prSet loTypeId="urn:microsoft.com/office/officeart/2005/8/layout/hierarchy1" loCatId="hierarchy" qsTypeId="urn:microsoft.com/office/officeart/2005/8/quickstyle/simple1#10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2E420A-D6D2-410F-AFB2-76B0D427306B}">
      <dgm:prSet phldrT="[Текст]" custT="1"/>
      <dgm:spPr/>
      <dgm:t>
        <a:bodyPr/>
        <a:lstStyle/>
        <a:p>
          <a:r>
            <a:rPr lang="ru-RU" sz="1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Классификация расходов</a:t>
          </a:r>
          <a:endParaRPr lang="ru-RU" sz="1400" b="1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C1C7DE6-E5E5-4D7A-B943-4BF55B904A96}" type="parTrans" cxnId="{C4FD9162-017E-4AD0-9B44-543683FB0D36}">
      <dgm:prSet/>
      <dgm:spPr/>
      <dgm:t>
        <a:bodyPr/>
        <a:lstStyle/>
        <a:p>
          <a:endParaRPr lang="ru-RU"/>
        </a:p>
      </dgm:t>
    </dgm:pt>
    <dgm:pt modelId="{15B0CB26-335D-4649-BB9C-A919B95FD2CA}" type="sibTrans" cxnId="{C4FD9162-017E-4AD0-9B44-543683FB0D36}">
      <dgm:prSet/>
      <dgm:spPr/>
      <dgm:t>
        <a:bodyPr/>
        <a:lstStyle/>
        <a:p>
          <a:endParaRPr lang="ru-RU"/>
        </a:p>
      </dgm:t>
    </dgm:pt>
    <dgm:pt modelId="{272747BF-FA02-40EF-BBCC-9AA717615EA2}">
      <dgm:prSet phldrT="[Текст]" custT="1"/>
      <dgm:spPr/>
      <dgm:t>
        <a:bodyPr/>
        <a:lstStyle/>
        <a:p>
          <a:r>
            <a:rPr lang="ru-RU" sz="1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Функциональная</a:t>
          </a:r>
          <a:r>
            <a: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sz="14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824E78E3-5E18-415E-B872-B3AE41E10FD2}" type="parTrans" cxnId="{A859F4BA-4B0E-4BAF-BA36-5C90AF500B87}">
      <dgm:prSet/>
      <dgm:spPr/>
      <dgm:t>
        <a:bodyPr/>
        <a:lstStyle/>
        <a:p>
          <a:endParaRPr lang="ru-RU" dirty="0"/>
        </a:p>
      </dgm:t>
    </dgm:pt>
    <dgm:pt modelId="{63F37BFA-D743-41B2-9912-9A0C25348815}" type="sibTrans" cxnId="{A859F4BA-4B0E-4BAF-BA36-5C90AF500B87}">
      <dgm:prSet/>
      <dgm:spPr/>
      <dgm:t>
        <a:bodyPr/>
        <a:lstStyle/>
        <a:p>
          <a:endParaRPr lang="ru-RU"/>
        </a:p>
      </dgm:t>
    </dgm:pt>
    <dgm:pt modelId="{DE168795-2B8F-4560-9E71-61539F573F9C}">
      <dgm:prSet phldrT="[Текст]" custT="1"/>
      <dgm:spPr/>
      <dgm:t>
        <a:bodyPr/>
        <a:lstStyle/>
        <a:p>
          <a:r>
            <a:rPr lang="ru-RU" sz="1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Ведомственная </a:t>
          </a:r>
          <a:r>
            <a: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sz="14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0521BAA5-F9B0-4360-93D9-193D2C2AE48F}" type="parTrans" cxnId="{DD9742A3-B16C-4239-8699-A0560A0D14D8}">
      <dgm:prSet/>
      <dgm:spPr/>
      <dgm:t>
        <a:bodyPr/>
        <a:lstStyle/>
        <a:p>
          <a:endParaRPr lang="ru-RU" dirty="0"/>
        </a:p>
      </dgm:t>
    </dgm:pt>
    <dgm:pt modelId="{F29401AE-1259-4B94-9BBC-7D7AC1690D60}" type="sibTrans" cxnId="{DD9742A3-B16C-4239-8699-A0560A0D14D8}">
      <dgm:prSet/>
      <dgm:spPr/>
      <dgm:t>
        <a:bodyPr/>
        <a:lstStyle/>
        <a:p>
          <a:endParaRPr lang="ru-RU"/>
        </a:p>
      </dgm:t>
    </dgm:pt>
    <dgm:pt modelId="{8CE499FD-CD75-407F-B579-74D52125BDDB}" type="pres">
      <dgm:prSet presAssocID="{4E226EE7-1DFE-4A0A-971F-E0BA1E79FC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70C73F-7E3F-48E9-A92E-958D6363EE7A}" type="pres">
      <dgm:prSet presAssocID="{082E420A-D6D2-410F-AFB2-76B0D427306B}" presName="hierRoot1" presStyleCnt="0"/>
      <dgm:spPr/>
    </dgm:pt>
    <dgm:pt modelId="{8D8E7ADA-F94E-4E52-866F-D41016EC9855}" type="pres">
      <dgm:prSet presAssocID="{082E420A-D6D2-410F-AFB2-76B0D427306B}" presName="composite" presStyleCnt="0"/>
      <dgm:spPr/>
    </dgm:pt>
    <dgm:pt modelId="{17927DD6-8EBA-4C78-9051-F5CD613766E8}" type="pres">
      <dgm:prSet presAssocID="{082E420A-D6D2-410F-AFB2-76B0D427306B}" presName="background" presStyleLbl="node0" presStyleIdx="0" presStyleCnt="1"/>
      <dgm:spPr/>
    </dgm:pt>
    <dgm:pt modelId="{C3484C02-0457-4C1A-8F49-6A2D2265A3A5}" type="pres">
      <dgm:prSet presAssocID="{082E420A-D6D2-410F-AFB2-76B0D427306B}" presName="text" presStyleLbl="fgAcc0" presStyleIdx="0" presStyleCnt="1" custAng="0" custScaleX="115139" custScaleY="72088" custLinFactNeighborY="-9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795BE5-73F0-499E-B9CC-A8F9C9AA5E6A}" type="pres">
      <dgm:prSet presAssocID="{082E420A-D6D2-410F-AFB2-76B0D427306B}" presName="hierChild2" presStyleCnt="0"/>
      <dgm:spPr/>
    </dgm:pt>
    <dgm:pt modelId="{302A5DE3-7F6E-48FD-8B57-A0F0C01AEB95}" type="pres">
      <dgm:prSet presAssocID="{824E78E3-5E18-415E-B872-B3AE41E10FD2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3BDB955-3EAB-4481-A5B6-F486CD077364}" type="pres">
      <dgm:prSet presAssocID="{272747BF-FA02-40EF-BBCC-9AA717615EA2}" presName="hierRoot2" presStyleCnt="0"/>
      <dgm:spPr/>
    </dgm:pt>
    <dgm:pt modelId="{0A957975-E38C-448E-BA75-FEBF5628B7D3}" type="pres">
      <dgm:prSet presAssocID="{272747BF-FA02-40EF-BBCC-9AA717615EA2}" presName="composite2" presStyleCnt="0"/>
      <dgm:spPr/>
    </dgm:pt>
    <dgm:pt modelId="{E62E68AE-F5DA-4C44-BC58-38C32D812652}" type="pres">
      <dgm:prSet presAssocID="{272747BF-FA02-40EF-BBCC-9AA717615EA2}" presName="background2" presStyleLbl="node2" presStyleIdx="0" presStyleCnt="2"/>
      <dgm:spPr/>
    </dgm:pt>
    <dgm:pt modelId="{DE63542A-7E25-4D76-847C-5EB4AC6E237F}" type="pres">
      <dgm:prSet presAssocID="{272747BF-FA02-40EF-BBCC-9AA717615EA2}" presName="text2" presStyleLbl="fgAcc2" presStyleIdx="0" presStyleCnt="2" custScaleX="93125" custScaleY="338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87379-2601-45DC-BFBC-4E8F10B20398}" type="pres">
      <dgm:prSet presAssocID="{272747BF-FA02-40EF-BBCC-9AA717615EA2}" presName="hierChild3" presStyleCnt="0"/>
      <dgm:spPr/>
    </dgm:pt>
    <dgm:pt modelId="{4D4C2DEE-FFA7-4187-8073-2FD98D6EFD74}" type="pres">
      <dgm:prSet presAssocID="{0521BAA5-F9B0-4360-93D9-193D2C2AE48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16F7117-C652-40F5-B6BA-93DAD1E1830A}" type="pres">
      <dgm:prSet presAssocID="{DE168795-2B8F-4560-9E71-61539F573F9C}" presName="hierRoot2" presStyleCnt="0"/>
      <dgm:spPr/>
    </dgm:pt>
    <dgm:pt modelId="{AFFCDBF7-CE23-45B7-A8AB-0814FF99468B}" type="pres">
      <dgm:prSet presAssocID="{DE168795-2B8F-4560-9E71-61539F573F9C}" presName="composite2" presStyleCnt="0"/>
      <dgm:spPr/>
    </dgm:pt>
    <dgm:pt modelId="{6429BFDC-FEC0-4ECD-8AC1-A1B4A5C0CE5E}" type="pres">
      <dgm:prSet presAssocID="{DE168795-2B8F-4560-9E71-61539F573F9C}" presName="background2" presStyleLbl="node2" presStyleIdx="1" presStyleCnt="2"/>
      <dgm:spPr/>
    </dgm:pt>
    <dgm:pt modelId="{5B7BC628-9802-4CDC-AF14-0BB893014268}" type="pres">
      <dgm:prSet presAssocID="{DE168795-2B8F-4560-9E71-61539F573F9C}" presName="text2" presStyleLbl="fgAcc2" presStyleIdx="1" presStyleCnt="2" custScaleX="103407" custScaleY="3412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2F4538-500B-469E-B71C-D251308334F5}" type="pres">
      <dgm:prSet presAssocID="{DE168795-2B8F-4560-9E71-61539F573F9C}" presName="hierChild3" presStyleCnt="0"/>
      <dgm:spPr/>
    </dgm:pt>
  </dgm:ptLst>
  <dgm:cxnLst>
    <dgm:cxn modelId="{49BA3C5D-B29D-4EF3-884C-7D49FAD282D8}" type="presOf" srcId="{4E226EE7-1DFE-4A0A-971F-E0BA1E79FCF6}" destId="{8CE499FD-CD75-407F-B579-74D52125BDDB}" srcOrd="0" destOrd="0" presId="urn:microsoft.com/office/officeart/2005/8/layout/hierarchy1"/>
    <dgm:cxn modelId="{7227F16F-F031-45E4-8607-29DA0412811E}" type="presOf" srcId="{0521BAA5-F9B0-4360-93D9-193D2C2AE48F}" destId="{4D4C2DEE-FFA7-4187-8073-2FD98D6EFD74}" srcOrd="0" destOrd="0" presId="urn:microsoft.com/office/officeart/2005/8/layout/hierarchy1"/>
    <dgm:cxn modelId="{C4FD9162-017E-4AD0-9B44-543683FB0D36}" srcId="{4E226EE7-1DFE-4A0A-971F-E0BA1E79FCF6}" destId="{082E420A-D6D2-410F-AFB2-76B0D427306B}" srcOrd="0" destOrd="0" parTransId="{9C1C7DE6-E5E5-4D7A-B943-4BF55B904A96}" sibTransId="{15B0CB26-335D-4649-BB9C-A919B95FD2CA}"/>
    <dgm:cxn modelId="{DD9742A3-B16C-4239-8699-A0560A0D14D8}" srcId="{082E420A-D6D2-410F-AFB2-76B0D427306B}" destId="{DE168795-2B8F-4560-9E71-61539F573F9C}" srcOrd="1" destOrd="0" parTransId="{0521BAA5-F9B0-4360-93D9-193D2C2AE48F}" sibTransId="{F29401AE-1259-4B94-9BBC-7D7AC1690D60}"/>
    <dgm:cxn modelId="{4777B591-6C4C-47E8-8F32-319886633E4C}" type="presOf" srcId="{DE168795-2B8F-4560-9E71-61539F573F9C}" destId="{5B7BC628-9802-4CDC-AF14-0BB893014268}" srcOrd="0" destOrd="0" presId="urn:microsoft.com/office/officeart/2005/8/layout/hierarchy1"/>
    <dgm:cxn modelId="{BAF54E66-3547-473A-AB1F-1FDFC3BAD706}" type="presOf" srcId="{082E420A-D6D2-410F-AFB2-76B0D427306B}" destId="{C3484C02-0457-4C1A-8F49-6A2D2265A3A5}" srcOrd="0" destOrd="0" presId="urn:microsoft.com/office/officeart/2005/8/layout/hierarchy1"/>
    <dgm:cxn modelId="{A859F4BA-4B0E-4BAF-BA36-5C90AF500B87}" srcId="{082E420A-D6D2-410F-AFB2-76B0D427306B}" destId="{272747BF-FA02-40EF-BBCC-9AA717615EA2}" srcOrd="0" destOrd="0" parTransId="{824E78E3-5E18-415E-B872-B3AE41E10FD2}" sibTransId="{63F37BFA-D743-41B2-9912-9A0C25348815}"/>
    <dgm:cxn modelId="{9F4DD834-C69C-4129-8048-B9FAF35F1C7A}" type="presOf" srcId="{272747BF-FA02-40EF-BBCC-9AA717615EA2}" destId="{DE63542A-7E25-4D76-847C-5EB4AC6E237F}" srcOrd="0" destOrd="0" presId="urn:microsoft.com/office/officeart/2005/8/layout/hierarchy1"/>
    <dgm:cxn modelId="{E6FEA3C7-0356-4AED-B47D-0A4D6AACC144}" type="presOf" srcId="{824E78E3-5E18-415E-B872-B3AE41E10FD2}" destId="{302A5DE3-7F6E-48FD-8B57-A0F0C01AEB95}" srcOrd="0" destOrd="0" presId="urn:microsoft.com/office/officeart/2005/8/layout/hierarchy1"/>
    <dgm:cxn modelId="{8F67F240-B5BD-493D-9FC2-7A69AC4849D3}" type="presParOf" srcId="{8CE499FD-CD75-407F-B579-74D52125BDDB}" destId="{7D70C73F-7E3F-48E9-A92E-958D6363EE7A}" srcOrd="0" destOrd="0" presId="urn:microsoft.com/office/officeart/2005/8/layout/hierarchy1"/>
    <dgm:cxn modelId="{51F19B04-8C63-480A-979A-ACDF2706CFB1}" type="presParOf" srcId="{7D70C73F-7E3F-48E9-A92E-958D6363EE7A}" destId="{8D8E7ADA-F94E-4E52-866F-D41016EC9855}" srcOrd="0" destOrd="0" presId="urn:microsoft.com/office/officeart/2005/8/layout/hierarchy1"/>
    <dgm:cxn modelId="{327575A6-EA54-40BE-A30A-9122D6123B37}" type="presParOf" srcId="{8D8E7ADA-F94E-4E52-866F-D41016EC9855}" destId="{17927DD6-8EBA-4C78-9051-F5CD613766E8}" srcOrd="0" destOrd="0" presId="urn:microsoft.com/office/officeart/2005/8/layout/hierarchy1"/>
    <dgm:cxn modelId="{C46E9AEB-250E-4606-9EC6-9CCC5D271EBA}" type="presParOf" srcId="{8D8E7ADA-F94E-4E52-866F-D41016EC9855}" destId="{C3484C02-0457-4C1A-8F49-6A2D2265A3A5}" srcOrd="1" destOrd="0" presId="urn:microsoft.com/office/officeart/2005/8/layout/hierarchy1"/>
    <dgm:cxn modelId="{8F658650-78DA-4A35-A4EF-3C741E1D13A6}" type="presParOf" srcId="{7D70C73F-7E3F-48E9-A92E-958D6363EE7A}" destId="{50795BE5-73F0-499E-B9CC-A8F9C9AA5E6A}" srcOrd="1" destOrd="0" presId="urn:microsoft.com/office/officeart/2005/8/layout/hierarchy1"/>
    <dgm:cxn modelId="{A1636C1B-73E7-42E6-83D4-4A3934F27AEB}" type="presParOf" srcId="{50795BE5-73F0-499E-B9CC-A8F9C9AA5E6A}" destId="{302A5DE3-7F6E-48FD-8B57-A0F0C01AEB95}" srcOrd="0" destOrd="0" presId="urn:microsoft.com/office/officeart/2005/8/layout/hierarchy1"/>
    <dgm:cxn modelId="{CA159966-393D-47C4-A988-E9728E123102}" type="presParOf" srcId="{50795BE5-73F0-499E-B9CC-A8F9C9AA5E6A}" destId="{63BDB955-3EAB-4481-A5B6-F486CD077364}" srcOrd="1" destOrd="0" presId="urn:microsoft.com/office/officeart/2005/8/layout/hierarchy1"/>
    <dgm:cxn modelId="{423D4741-88AE-4750-8341-564AD5153011}" type="presParOf" srcId="{63BDB955-3EAB-4481-A5B6-F486CD077364}" destId="{0A957975-E38C-448E-BA75-FEBF5628B7D3}" srcOrd="0" destOrd="0" presId="urn:microsoft.com/office/officeart/2005/8/layout/hierarchy1"/>
    <dgm:cxn modelId="{ED1EEDEF-9BB8-44C6-B2F7-79B6CC3F35D6}" type="presParOf" srcId="{0A957975-E38C-448E-BA75-FEBF5628B7D3}" destId="{E62E68AE-F5DA-4C44-BC58-38C32D812652}" srcOrd="0" destOrd="0" presId="urn:microsoft.com/office/officeart/2005/8/layout/hierarchy1"/>
    <dgm:cxn modelId="{43749041-6C62-4BC3-B8CF-072082AB1EEF}" type="presParOf" srcId="{0A957975-E38C-448E-BA75-FEBF5628B7D3}" destId="{DE63542A-7E25-4D76-847C-5EB4AC6E237F}" srcOrd="1" destOrd="0" presId="urn:microsoft.com/office/officeart/2005/8/layout/hierarchy1"/>
    <dgm:cxn modelId="{3E446F4B-CCFC-479B-BF9F-736CE5972ADB}" type="presParOf" srcId="{63BDB955-3EAB-4481-A5B6-F486CD077364}" destId="{A5987379-2601-45DC-BFBC-4E8F10B20398}" srcOrd="1" destOrd="0" presId="urn:microsoft.com/office/officeart/2005/8/layout/hierarchy1"/>
    <dgm:cxn modelId="{15E4E278-BBAC-4E3C-908C-6AEC80FCB098}" type="presParOf" srcId="{50795BE5-73F0-499E-B9CC-A8F9C9AA5E6A}" destId="{4D4C2DEE-FFA7-4187-8073-2FD98D6EFD74}" srcOrd="2" destOrd="0" presId="urn:microsoft.com/office/officeart/2005/8/layout/hierarchy1"/>
    <dgm:cxn modelId="{97521594-9272-4F0F-8D63-4E69B4534D2B}" type="presParOf" srcId="{50795BE5-73F0-499E-B9CC-A8F9C9AA5E6A}" destId="{D16F7117-C652-40F5-B6BA-93DAD1E1830A}" srcOrd="3" destOrd="0" presId="urn:microsoft.com/office/officeart/2005/8/layout/hierarchy1"/>
    <dgm:cxn modelId="{69B6240D-38E1-4140-91E4-CDCE14E707EB}" type="presParOf" srcId="{D16F7117-C652-40F5-B6BA-93DAD1E1830A}" destId="{AFFCDBF7-CE23-45B7-A8AB-0814FF99468B}" srcOrd="0" destOrd="0" presId="urn:microsoft.com/office/officeart/2005/8/layout/hierarchy1"/>
    <dgm:cxn modelId="{7B1E00D7-C55A-43D5-AFAD-D296CA7A959C}" type="presParOf" srcId="{AFFCDBF7-CE23-45B7-A8AB-0814FF99468B}" destId="{6429BFDC-FEC0-4ECD-8AC1-A1B4A5C0CE5E}" srcOrd="0" destOrd="0" presId="urn:microsoft.com/office/officeart/2005/8/layout/hierarchy1"/>
    <dgm:cxn modelId="{CAE3E9BC-607D-4266-AAC7-C6EF7144939B}" type="presParOf" srcId="{AFFCDBF7-CE23-45B7-A8AB-0814FF99468B}" destId="{5B7BC628-9802-4CDC-AF14-0BB893014268}" srcOrd="1" destOrd="0" presId="urn:microsoft.com/office/officeart/2005/8/layout/hierarchy1"/>
    <dgm:cxn modelId="{429289D4-5D24-42B7-9197-6C9663B964FB}" type="presParOf" srcId="{D16F7117-C652-40F5-B6BA-93DAD1E1830A}" destId="{A02F4538-500B-469E-B71C-D251308334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C2DEE-FFA7-4187-8073-2FD98D6EFD74}">
      <dsp:nvSpPr>
        <dsp:cNvPr id="0" name=""/>
        <dsp:cNvSpPr/>
      </dsp:nvSpPr>
      <dsp:spPr>
        <a:xfrm>
          <a:off x="1710611" y="1116883"/>
          <a:ext cx="901079" cy="5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171"/>
              </a:lnTo>
              <a:lnTo>
                <a:pt x="901079" y="408171"/>
              </a:lnTo>
              <a:lnTo>
                <a:pt x="901079" y="552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A5DE3-7F6E-48FD-8B57-A0F0C01AEB95}">
      <dsp:nvSpPr>
        <dsp:cNvPr id="0" name=""/>
        <dsp:cNvSpPr/>
      </dsp:nvSpPr>
      <dsp:spPr>
        <a:xfrm>
          <a:off x="729210" y="1116883"/>
          <a:ext cx="981401" cy="552908"/>
        </a:xfrm>
        <a:custGeom>
          <a:avLst/>
          <a:gdLst/>
          <a:ahLst/>
          <a:cxnLst/>
          <a:rect l="0" t="0" r="0" b="0"/>
          <a:pathLst>
            <a:path>
              <a:moveTo>
                <a:pt x="981401" y="0"/>
              </a:moveTo>
              <a:lnTo>
                <a:pt x="981401" y="408171"/>
              </a:lnTo>
              <a:lnTo>
                <a:pt x="0" y="408171"/>
              </a:lnTo>
              <a:lnTo>
                <a:pt x="0" y="5529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27DD6-8EBA-4C78-9051-F5CD613766E8}">
      <dsp:nvSpPr>
        <dsp:cNvPr id="0" name=""/>
        <dsp:cNvSpPr/>
      </dsp:nvSpPr>
      <dsp:spPr>
        <a:xfrm>
          <a:off x="811158" y="401691"/>
          <a:ext cx="1798906" cy="7151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84C02-0457-4C1A-8F49-6A2D2265A3A5}">
      <dsp:nvSpPr>
        <dsp:cNvPr id="0" name=""/>
        <dsp:cNvSpPr/>
      </dsp:nvSpPr>
      <dsp:spPr>
        <a:xfrm>
          <a:off x="984756" y="566609"/>
          <a:ext cx="1798906" cy="715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Классификация расходов</a:t>
          </a:r>
          <a:endParaRPr lang="ru-RU" sz="1400" b="1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984756" y="566609"/>
        <a:ext cx="1798906" cy="715192"/>
      </dsp:txXfrm>
    </dsp:sp>
    <dsp:sp modelId="{E62E68AE-F5DA-4C44-BC58-38C32D812652}">
      <dsp:nvSpPr>
        <dsp:cNvPr id="0" name=""/>
        <dsp:cNvSpPr/>
      </dsp:nvSpPr>
      <dsp:spPr>
        <a:xfrm>
          <a:off x="1727" y="1669792"/>
          <a:ext cx="1454964" cy="33552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542A-7E25-4D76-847C-5EB4AC6E237F}">
      <dsp:nvSpPr>
        <dsp:cNvPr id="0" name=""/>
        <dsp:cNvSpPr/>
      </dsp:nvSpPr>
      <dsp:spPr>
        <a:xfrm>
          <a:off x="175325" y="1834709"/>
          <a:ext cx="1454964" cy="3355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Функциональная</a:t>
          </a:r>
          <a:r>
            <a:rPr lang="ru-RU" sz="14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</a:r>
          <a:endParaRPr lang="ru-RU" sz="14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175325" y="1834709"/>
        <a:ext cx="1454964" cy="3355276"/>
      </dsp:txXfrm>
    </dsp:sp>
    <dsp:sp modelId="{6429BFDC-FEC0-4ECD-8AC1-A1B4A5C0CE5E}">
      <dsp:nvSpPr>
        <dsp:cNvPr id="0" name=""/>
        <dsp:cNvSpPr/>
      </dsp:nvSpPr>
      <dsp:spPr>
        <a:xfrm>
          <a:off x="1803887" y="1669792"/>
          <a:ext cx="1615608" cy="33851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C628-9802-4CDC-AF14-0BB893014268}">
      <dsp:nvSpPr>
        <dsp:cNvPr id="0" name=""/>
        <dsp:cNvSpPr/>
      </dsp:nvSpPr>
      <dsp:spPr>
        <a:xfrm>
          <a:off x="1977484" y="1834709"/>
          <a:ext cx="1615608" cy="3385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Ведомственная </a:t>
          </a:r>
          <a:r>
            <a:rPr lang="ru-RU" sz="14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</a:r>
          <a:endParaRPr lang="ru-RU" sz="14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1977484" y="1834709"/>
        <a:ext cx="1615608" cy="3385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7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0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0.00829</cdr:x>
      <cdr:y>0.01539</cdr:y>
    </cdr:from>
    <cdr:to>
      <cdr:x>0.21443</cdr:x>
      <cdr:y>0.14972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04775"/>
          <a:ext cx="189547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2800" b="1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9D926-AD25-4574-8807-E134BA6CD9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748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30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32B9B-DC2A-4308-980B-56E6775CD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80484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8499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90B634-0D63-4A6A-A554-9E239666CA16}" type="slidenum">
              <a:rPr lang="ru-RU" smtClean="0"/>
              <a:pPr/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494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BE2F3-E9FF-466F-850A-8B61D38B08D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5557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B63476-BFBF-47E0-A453-EBBBD636306F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3933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FA3EEF-A4EB-4DC1-9487-CC2C6ADB6B8E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7426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2B9B-DC2A-4308-980B-56E6775CD878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32B9B-DC2A-4308-980B-56E6775CD878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8547" name="Номер слайда 5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5F77-9878-4B92-903C-DA4750CAB495}" type="slidenum">
              <a:rPr lang="ru-RU" smtClean="0"/>
              <a:pPr/>
              <a:t>59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17939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421467"/>
            <a:ext cx="5829300" cy="264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E29-132F-42B2-A800-B06452EC5142}" type="datetime1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F4F2-C683-4005-920A-D3F761CA2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5C2FF">
                <a:alpha val="29000"/>
              </a:srgbClr>
            </a:gs>
            <a:gs pos="100000">
              <a:srgbClr val="5981AA"/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810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812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255664F-1ACC-4FC1-829E-F819E8DA3ECB}" type="datetime1">
              <a:rPr lang="ru-RU"/>
              <a:pPr>
                <a:defRPr/>
              </a:pPr>
              <a:t>14.02.2023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2C9856A-3900-401A-B9A0-2FD7C9118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7" Target="../media/image21.jpe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5.jpeg" Type="http://schemas.openxmlformats.org/officeDocument/2006/relationships/image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 ?><Relationships xmlns="http://schemas.openxmlformats.org/package/2006/relationships"><Relationship Id="rId3" Target="../media/image26.emf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Relationship Id="rId4" Target="../charts/chart5.xml" Type="http://schemas.openxmlformats.org/officeDocument/2006/relationships/chart"/></Relationships>
</file>

<file path=ppt/slides/_rels/slide24.xml.rels><?xml version="1.0" encoding="UTF-8" standalone="yes" ?><Relationships xmlns="http://schemas.openxmlformats.org/package/2006/relationships"><Relationship Id="rId3" Target="../charts/chart6.xml" Type="http://schemas.openxmlformats.org/officeDocument/2006/relationships/chart"/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6.xml.rels><?xml version="1.0" encoding="UTF-8" standalone="yes" ?><Relationships xmlns="http://schemas.openxmlformats.org/package/2006/relationships"><Relationship Id="rId3" Target="../charts/chart12.xml" Type="http://schemas.openxmlformats.org/officeDocument/2006/relationships/chart"/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2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39.jpeg" Type="http://schemas.openxmlformats.org/officeDocument/2006/relationships/image"/><Relationship Id="rId4" Target="../charts/chart15.xml" Type="http://schemas.openxmlformats.org/officeDocument/2006/relationships/chart"/></Relationships>
</file>

<file path=ppt/slides/_rels/slide29.xml.rels><?xml version="1.0" encoding="UTF-8" standalone="yes" ?><Relationships xmlns="http://schemas.openxmlformats.org/package/2006/relationships"><Relationship Id="rId3" Target="../charts/chart16.xml" Type="http://schemas.openxmlformats.org/officeDocument/2006/relationships/chart"/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42.jpeg" Type="http://schemas.openxmlformats.org/officeDocument/2006/relationships/image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notesSlides/notesSlide2.xml" Type="http://schemas.openxmlformats.org/officeDocument/2006/relationships/notesSlide"/><Relationship Id="rId2" Target="../slideLayouts/slideLayout1.xml" Type="http://schemas.openxmlformats.org/officeDocument/2006/relationships/slideLayout"/><Relationship Id="rId1" Target="../tags/tag1.xml" Type="http://schemas.openxmlformats.org/officeDocument/2006/relationships/tags"/><Relationship Id="rId5" Target="../media/image6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2.jpeg"/></Relationships>
</file>

<file path=ppt/slides/_rels/slide37.xml.rels><?xml version="1.0" encoding="UTF-8" standalone="yes" ?><Relationships xmlns="http://schemas.openxmlformats.org/package/2006/relationships"><Relationship Id="rId8" Target="../media/image65.jpeg" Type="http://schemas.openxmlformats.org/officeDocument/2006/relationships/image"/><Relationship Id="rId13" Target="../media/image70.jpeg" Type="http://schemas.openxmlformats.org/officeDocument/2006/relationships/image"/><Relationship Id="rId3" Target="../media/image61.jpeg" Type="http://schemas.openxmlformats.org/officeDocument/2006/relationships/image"/><Relationship Id="rId7" Target="../media/image64.jpeg" Type="http://schemas.openxmlformats.org/officeDocument/2006/relationships/image"/><Relationship Id="rId12" Target="../media/image69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3.jpeg" Type="http://schemas.openxmlformats.org/officeDocument/2006/relationships/image"/><Relationship Id="rId11" Target="../media/image68.jpeg" Type="http://schemas.openxmlformats.org/officeDocument/2006/relationships/image"/><Relationship Id="rId5" Target="../media/image52.jpeg" Type="http://schemas.openxmlformats.org/officeDocument/2006/relationships/image"/><Relationship Id="rId10" Target="../media/image67.jpeg" Type="http://schemas.openxmlformats.org/officeDocument/2006/relationships/image"/><Relationship Id="rId4" Target="../media/image62.jpeg" Type="http://schemas.openxmlformats.org/officeDocument/2006/relationships/image"/><Relationship Id="rId9" Target="../media/image66.jpeg" Type="http://schemas.openxmlformats.org/officeDocument/2006/relationships/image"/><Relationship Id="rId14" Target="../media/image71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52.jpeg"/><Relationship Id="rId7" Type="http://schemas.openxmlformats.org/officeDocument/2006/relationships/image" Target="../media/image81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7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51.xml.rels><?xml version="1.0" encoding="UTF-8" standalone="yes" ?><Relationships xmlns="http://schemas.openxmlformats.org/package/2006/relationships"><Relationship Id="rId3" Target="../media/image92.jpeg" Type="http://schemas.openxmlformats.org/officeDocument/2006/relationships/image"/><Relationship Id="rId2" Target="../media/image91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52.jpeg" Type="http://schemas.openxmlformats.org/officeDocument/2006/relationships/image"/><Relationship Id="rId4" Target="../media/image93.jpeg" Type="http://schemas.openxmlformats.org/officeDocument/2006/relationships/imag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96.jpeg"/></Relationships>
</file>

<file path=ppt/slides/_rels/slide53.xml.rels><?xml version="1.0" encoding="UTF-8" standalone="yes" ?><Relationships xmlns="http://schemas.openxmlformats.org/package/2006/relationships"><Relationship Id="rId3" Target="../media/image98.jpeg" Type="http://schemas.openxmlformats.org/officeDocument/2006/relationships/image"/><Relationship Id="rId2" Target="../media/image97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52.jpeg" Type="http://schemas.openxmlformats.org/officeDocument/2006/relationships/image"/><Relationship Id="rId4" Target="../media/image99.jpeg" Type="http://schemas.openxmlformats.org/officeDocument/2006/relationships/image"/></Relationships>
</file>

<file path=ppt/slides/_rels/slide54.xml.rels><?xml version="1.0" encoding="UTF-8" standalone="yes" ?><Relationships xmlns="http://schemas.openxmlformats.org/package/2006/relationships"><Relationship Id="rId3" Target="../media/image101.jpeg" Type="http://schemas.openxmlformats.org/officeDocument/2006/relationships/image"/><Relationship Id="rId2" Target="../media/image10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02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55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103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7.xml.rels><?xml version="1.0" encoding="UTF-8" standalone="yes" ?><Relationships xmlns="http://schemas.openxmlformats.org/package/2006/relationships"><Relationship Id="rId3" Target="../media/image110.jpeg" Type="http://schemas.openxmlformats.org/officeDocument/2006/relationships/image"/><Relationship Id="rId2" Target="../media/image109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52.jpeg" Type="http://schemas.openxmlformats.org/officeDocument/2006/relationships/image"/><Relationship Id="rId5" Target="../media/image112.jpeg" Type="http://schemas.openxmlformats.org/officeDocument/2006/relationships/image"/><Relationship Id="rId4" Target="../media/image111.jpeg" Type="http://schemas.openxmlformats.org/officeDocument/2006/relationships/image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115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12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24.jpeg" Type="http://schemas.openxmlformats.org/officeDocument/2006/relationships/image"/><Relationship Id="rId4" Target="../media/image123.jpeg" Type="http://schemas.openxmlformats.org/officeDocument/2006/relationships/image"/></Relationships>
</file>

<file path=ppt/slides/_rels/slide61.xml.rels><?xml version="1.0" encoding="UTF-8" standalone="yes" ?><Relationships xmlns="http://schemas.openxmlformats.org/package/2006/relationships"><Relationship Id="rId3" Target="../media/image125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26.jpeg" Type="http://schemas.openxmlformats.org/officeDocument/2006/relationships/image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 ?><Relationships xmlns="http://schemas.openxmlformats.org/package/2006/relationships"><Relationship Id="rId3" Target="../media/image127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29.jpeg" Type="http://schemas.openxmlformats.org/officeDocument/2006/relationships/image"/><Relationship Id="rId4" Target="../media/image128.jpeg" Type="http://schemas.openxmlformats.org/officeDocument/2006/relationships/image"/></Relationships>
</file>

<file path=ppt/slides/_rels/slide64.xml.rels><?xml version="1.0" encoding="UTF-8" standalone="yes" ?><Relationships xmlns="http://schemas.openxmlformats.org/package/2006/relationships"><Relationship Id="rId3" Target="../media/image130.jpeg" Type="http://schemas.openxmlformats.org/officeDocument/2006/relationships/image"/><Relationship Id="rId2" Target="../media/image52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32.jpeg" Type="http://schemas.openxmlformats.org/officeDocument/2006/relationships/image"/><Relationship Id="rId4" Target="../media/image131.jpeg" Type="http://schemas.openxmlformats.org/officeDocument/2006/relationships/image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23.xml"/><Relationship Id="rId4" Type="http://schemas.openxmlformats.org/officeDocument/2006/relationships/oleObject" Target="../embeddings/_____Microsoft_Office_Excel_97-20031.xls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mailto:fd@adm-serov.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3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9BA0A3"/>
              </a:clrFrom>
              <a:clrTo>
                <a:srgbClr val="9BA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92953" y="699776"/>
            <a:ext cx="2629383" cy="1583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1D303F"/>
              </a:clrFrom>
              <a:clrTo>
                <a:srgbClr val="1D303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3872" y="717493"/>
            <a:ext cx="2540852" cy="16040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1270" name="WordArt 21"/>
          <p:cNvSpPr>
            <a:spLocks noChangeArrowheads="1" noChangeShapeType="1" noTextEdit="1"/>
          </p:cNvSpPr>
          <p:nvPr/>
        </p:nvSpPr>
        <p:spPr bwMode="auto">
          <a:xfrm>
            <a:off x="847390" y="2406515"/>
            <a:ext cx="7772551" cy="116196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44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0033CC">
                  <a:alpha val="98038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613768" y="268"/>
            <a:ext cx="8828732" cy="4898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cs typeface="Arial" panose="020B0604020202020204" pitchFamily="34" charset="0"/>
              </a:rPr>
              <a:t>Финансовое управление администрации Серовского городского округа</a:t>
            </a:r>
          </a:p>
        </p:txBody>
      </p:sp>
      <p:pic>
        <p:nvPicPr>
          <p:cNvPr id="5129" name="Picture 25" descr="1 (15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3563600" y="-8915400"/>
            <a:ext cx="3059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3581173" y="5822463"/>
            <a:ext cx="2371443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2022 </a:t>
            </a:r>
            <a:r>
              <a:rPr lang="ru-RU" sz="1600" b="1" dirty="0">
                <a:solidFill>
                  <a:schemeClr val="bg1"/>
                </a:solidFill>
              </a:rPr>
              <a:t>год                            г. Серов</a:t>
            </a:r>
          </a:p>
        </p:txBody>
      </p:sp>
      <p:sp>
        <p:nvSpPr>
          <p:cNvPr id="5133" name="Заголовок 11"/>
          <p:cNvSpPr>
            <a:spLocks noGrp="1"/>
          </p:cNvSpPr>
          <p:nvPr>
            <p:ph type="ctrTitle" sz="quarter"/>
          </p:nvPr>
        </p:nvSpPr>
        <p:spPr>
          <a:xfrm>
            <a:off x="739775" y="4279900"/>
            <a:ext cx="8420100" cy="12525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Думы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Серовского городского округа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13.12.2022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«О бюджете Серовского городского округа на 20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 год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плановый период 2024 и 2025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8" y="2654343"/>
            <a:ext cx="9906704" cy="108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</a:t>
            </a:r>
          </a:p>
          <a:p>
            <a:pPr algn="ctr">
              <a:defRPr/>
            </a:pPr>
            <a:r>
              <a:rPr lang="ru-RU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ГРАЖДАН</a:t>
            </a:r>
          </a:p>
        </p:txBody>
      </p:sp>
    </p:spTree>
  </p:cSld>
  <p:clrMapOvr>
    <a:masterClrMapping/>
  </p:clrMapOvr>
  <p:transition spd="slow" advTm="1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3"/>
          <p:cNvSpPr>
            <a:spLocks noChangeArrowheads="1"/>
          </p:cNvSpPr>
          <p:nvPr/>
        </p:nvSpPr>
        <p:spPr bwMode="auto">
          <a:xfrm>
            <a:off x="1412875" y="1031875"/>
            <a:ext cx="6162675" cy="4287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" name="Блок-схема: узел 21"/>
          <p:cNvSpPr>
            <a:spLocks noChangeArrowheads="1"/>
          </p:cNvSpPr>
          <p:nvPr/>
        </p:nvSpPr>
        <p:spPr bwMode="auto">
          <a:xfrm>
            <a:off x="3365500" y="2120900"/>
            <a:ext cx="2187575" cy="1993900"/>
          </a:xfrm>
          <a:prstGeom prst="flowChartConnector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905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latin typeface="Constantia" pitchFamily="18" charset="0"/>
              </a:rPr>
              <a:t>Участники бюджетного процесса Серовского городского округа</a:t>
            </a:r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915988" y="177800"/>
            <a:ext cx="8780462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Участники бюджетного процесса</a:t>
            </a:r>
          </a:p>
        </p:txBody>
      </p:sp>
      <p:pic>
        <p:nvPicPr>
          <p:cNvPr id="17413" name="Picture 8" descr="297574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5086350"/>
            <a:ext cx="28336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3444875" y="831850"/>
            <a:ext cx="1922463" cy="8556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Представительный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орган СГО  -  Дума</a:t>
            </a:r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auto">
          <a:xfrm>
            <a:off x="6284913" y="2093913"/>
            <a:ext cx="1876425" cy="9017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Исполнительно-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распорядительный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орган СГО –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Администрация СГО</a:t>
            </a:r>
          </a:p>
        </p:txBody>
      </p:sp>
      <p:sp>
        <p:nvSpPr>
          <p:cNvPr id="17416" name="AutoShape 12"/>
          <p:cNvSpPr>
            <a:spLocks noChangeArrowheads="1"/>
          </p:cNvSpPr>
          <p:nvPr/>
        </p:nvSpPr>
        <p:spPr bwMode="auto">
          <a:xfrm>
            <a:off x="6335713" y="3390900"/>
            <a:ext cx="2149475" cy="854075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Финансовый орган – 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Финансовое управление АСГО</a:t>
            </a: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473075" y="3357563"/>
            <a:ext cx="210185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доходов местного бюджета</a:t>
            </a:r>
          </a:p>
        </p:txBody>
      </p:sp>
      <p:sp>
        <p:nvSpPr>
          <p:cNvPr id="17418" name="AutoShape 15"/>
          <p:cNvSpPr>
            <a:spLocks noChangeArrowheads="1"/>
          </p:cNvSpPr>
          <p:nvPr/>
        </p:nvSpPr>
        <p:spPr bwMode="auto">
          <a:xfrm>
            <a:off x="392113" y="2149475"/>
            <a:ext cx="2171700" cy="877888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Главные администраторы 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источников финансирования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дефицита  местного бюджета</a:t>
            </a: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1014413" y="1119188"/>
            <a:ext cx="1995487" cy="831850"/>
          </a:xfrm>
          <a:prstGeom prst="roundRect">
            <a:avLst>
              <a:gd name="adj" fmla="val 16667"/>
            </a:avLst>
          </a:prstGeom>
          <a:solidFill>
            <a:srgbClr val="969696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0099"/>
                </a:solidFill>
              </a:rPr>
              <a:t>Получатели средств</a:t>
            </a:r>
          </a:p>
          <a:p>
            <a:pPr algn="ctr"/>
            <a:r>
              <a:rPr lang="ru-RU" sz="1200">
                <a:solidFill>
                  <a:srgbClr val="000099"/>
                </a:solidFill>
              </a:rPr>
              <a:t> местного бюджета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555750" y="4722813"/>
            <a:ext cx="2100263" cy="8794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Главные распорядители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расходов местного бюджета</a:t>
            </a:r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564063" y="4665663"/>
            <a:ext cx="2147887" cy="114141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1200">
                <a:solidFill>
                  <a:schemeClr val="tx1"/>
                </a:solidFill>
              </a:rPr>
              <a:t>Орган внешнего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муниципального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финансового контроля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 Контрольно-ревизионная </a:t>
            </a:r>
          </a:p>
          <a:p>
            <a:pPr algn="just"/>
            <a:r>
              <a:rPr lang="ru-RU" sz="1200">
                <a:solidFill>
                  <a:schemeClr val="tx1"/>
                </a:solidFill>
              </a:rPr>
              <a:t>Комиссия СГО</a:t>
            </a:r>
          </a:p>
          <a:p>
            <a:pPr algn="just"/>
            <a:endParaRPr lang="ru-RU" sz="1200" u="sng">
              <a:solidFill>
                <a:schemeClr val="tx1"/>
              </a:solidFill>
            </a:endParaRPr>
          </a:p>
        </p:txBody>
      </p:sp>
      <p:sp>
        <p:nvSpPr>
          <p:cNvPr id="17422" name="AutoShape 10"/>
          <p:cNvSpPr>
            <a:spLocks noChangeArrowheads="1"/>
          </p:cNvSpPr>
          <p:nvPr/>
        </p:nvSpPr>
        <p:spPr bwMode="auto">
          <a:xfrm>
            <a:off x="5654675" y="1035050"/>
            <a:ext cx="1900238" cy="8191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Высшее должностное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 лицо МО  - Глава СГО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852062" y="3895107"/>
            <a:ext cx="2897580" cy="23513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6" y="8277"/>
            <a:ext cx="816088" cy="9847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868363" y="223838"/>
            <a:ext cx="8816975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Гражданин и его участие в бюджетном процессе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60917" y="4073236"/>
            <a:ext cx="2788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Получает социальные гарантии – расходная часть бюджета (образование, социальные выплаты и др.)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308655"/>
            <a:ext cx="4037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Гражданин - как налогоплательщик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8889" y="1187532"/>
            <a:ext cx="463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Constantia" pitchFamily="18" charset="0"/>
              </a:rPr>
              <a:t>Гражданин – как  получатель  социальных гарантий</a:t>
            </a:r>
          </a:p>
        </p:txBody>
      </p:sp>
      <p:pic>
        <p:nvPicPr>
          <p:cNvPr id="8193" name="Picture 1" descr="X:\Нелюбина - отчеты\картинки для бюджета\бюджет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338" y="4952010"/>
            <a:ext cx="3640783" cy="190599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166254" y="3883231"/>
            <a:ext cx="3004457" cy="236319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3756" y="4085112"/>
            <a:ext cx="3099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Помогает формировать доходную часть бюджета (налог на доходы физических лиц, транспортный налог и другие виды налогов)</a:t>
            </a:r>
            <a:endParaRPr lang="ru-RU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17078864">
            <a:off x="2463066" y="1535146"/>
            <a:ext cx="1594993" cy="4186706"/>
          </a:xfrm>
          <a:prstGeom prst="curvedLeftArrow">
            <a:avLst>
              <a:gd name="adj1" fmla="val 45387"/>
              <a:gd name="adj2" fmla="val 67874"/>
              <a:gd name="adj3" fmla="val 62883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 rot="15310544">
            <a:off x="6071186" y="1461915"/>
            <a:ext cx="1594993" cy="4186706"/>
          </a:xfrm>
          <a:prstGeom prst="curvedLeftArrow">
            <a:avLst>
              <a:gd name="adj1" fmla="val 45387"/>
              <a:gd name="adj2" fmla="val 67874"/>
              <a:gd name="adj3" fmla="val 628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"/>
            <a:ext cx="8553450" cy="116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9877"/>
            <a:ext cx="708798" cy="8553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078942" y="1443568"/>
            <a:ext cx="4827058" cy="92333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Участие в публичных слушаниях </a:t>
            </a:r>
            <a:r>
              <a:rPr lang="ru-RU" dirty="0">
                <a:solidFill>
                  <a:srgbClr val="000000"/>
                </a:solidFill>
              </a:rPr>
              <a:t>по проекту бюджета Серовского городского </a:t>
            </a:r>
            <a:r>
              <a:rPr lang="ru-RU" dirty="0" smtClean="0">
                <a:solidFill>
                  <a:srgbClr val="000000"/>
                </a:solidFill>
              </a:rPr>
              <a:t>округа на очередной финансовый год и плановый период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4648200" y="2861205"/>
            <a:ext cx="5257800" cy="646331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Участие в публичных слушаниях по отчету об исполнении бюджета Серовского городского округа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00570"/>
            <a:ext cx="4089400" cy="646331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Участие в публичных обсуждениях по объектам благоустройства территории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4030133" y="1473200"/>
            <a:ext cx="948267" cy="94826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https://gr60.ru/wp-content/uploads/2018/09/BV_3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668" y="4713112"/>
            <a:ext cx="3217332" cy="2144888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 rot="5400000">
            <a:off x="6841067" y="3708400"/>
            <a:ext cx="948267" cy="94826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13368"/>
            <a:ext cx="3766719" cy="212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https://static7.depositphotos.com/1228953/719/i/950/depositphotos_7195204-stock-photo-workplace.jpg"/>
          <p:cNvPicPr>
            <a:picLocks noChangeAspect="1" noChangeArrowheads="1"/>
          </p:cNvPicPr>
          <p:nvPr/>
        </p:nvPicPr>
        <p:blipFill>
          <a:blip r:embed="rId6" cstate="print">
            <a:lum bright="-50000" contrast="14000"/>
          </a:blip>
          <a:srcRect/>
          <a:stretch>
            <a:fillRect/>
          </a:stretch>
        </p:blipFill>
        <p:spPr bwMode="auto">
          <a:xfrm>
            <a:off x="887944" y="4749800"/>
            <a:ext cx="2169645" cy="2108200"/>
          </a:xfrm>
          <a:prstGeom prst="rect">
            <a:avLst/>
          </a:prstGeom>
          <a:noFill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88904">
            <a:off x="1715571" y="5274975"/>
            <a:ext cx="325097" cy="38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елка вправо 21"/>
          <p:cNvSpPr/>
          <p:nvPr/>
        </p:nvSpPr>
        <p:spPr>
          <a:xfrm rot="5400000">
            <a:off x="1735667" y="3987801"/>
            <a:ext cx="702732" cy="770467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 rot="5400000">
            <a:off x="6187282" y="3139281"/>
            <a:ext cx="6858000" cy="5794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-1525639" y="3470410"/>
            <a:ext cx="8488414" cy="1015663"/>
          </a:xfrm>
          <a:prstGeom prst="rect">
            <a:avLst/>
          </a:prstGeom>
          <a:solidFill>
            <a:schemeClr val="lt1"/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</a:bodyPr>
          <a:lstStyle/>
          <a:p>
            <a:pPr algn="ctr">
              <a:defRPr/>
            </a:pPr>
            <a:r>
              <a:rPr lang="ru-RU" sz="3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0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городского округа </a:t>
            </a: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376740" y="838646"/>
            <a:ext cx="2030106" cy="207695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35445" y="613782"/>
            <a:ext cx="2126872" cy="2194126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Прогноз социально-экономического развития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7197714" y="442555"/>
            <a:ext cx="1952409" cy="258106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Муниципальные программы городского округа</a:t>
            </a:r>
          </a:p>
          <a:p>
            <a:pPr algn="ctr"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5138514" y="423778"/>
            <a:ext cx="1960621" cy="2579904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4" y="8290"/>
            <a:ext cx="882004" cy="9863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508" y="4868884"/>
            <a:ext cx="2599083" cy="162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899976" rev="0"/>
            </a:camera>
            <a:lightRig rig="threePt" dir="t"/>
          </a:scene3d>
          <a:sp3d extrusionH="107950">
            <a:bevelT w="107950" h="107950"/>
            <a:bevelB w="69850"/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9464" y="4893968"/>
            <a:ext cx="2790702" cy="162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900000" rev="0"/>
            </a:camera>
            <a:lightRig rig="threePt" dir="t"/>
          </a:scene3d>
          <a:sp3d extrusionH="107950">
            <a:bevelT w="107950" h="107950"/>
            <a:bevelB w="69850"/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2822" y="4904510"/>
            <a:ext cx="2981366" cy="1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2899999" rev="0"/>
            </a:camera>
            <a:lightRig rig="balanced" dir="t"/>
          </a:scene3d>
          <a:sp3d extrusionH="101600" contourW="12700" prstMaterial="softEdge">
            <a:bevelT w="107950" h="101600" prst="coolSlant"/>
            <a:bevelB w="107950" h="127000"/>
            <a:contourClr>
              <a:schemeClr val="accent4">
                <a:lumMod val="90000"/>
              </a:schemeClr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59906" y="3059906"/>
            <a:ext cx="6858000" cy="738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показатели социально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экономического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6601" y="114301"/>
          <a:ext cx="9055102" cy="6600821"/>
        </p:xfrm>
        <a:graphic>
          <a:graphicData uri="http://schemas.openxmlformats.org/drawingml/2006/table">
            <a:tbl>
              <a:tblPr/>
              <a:tblGrid>
                <a:gridCol w="484251"/>
                <a:gridCol w="1995867"/>
                <a:gridCol w="1230578"/>
                <a:gridCol w="648703"/>
                <a:gridCol w="648703"/>
                <a:gridCol w="648703"/>
                <a:gridCol w="648703"/>
                <a:gridCol w="648703"/>
                <a:gridCol w="648703"/>
                <a:gridCol w="726094"/>
                <a:gridCol w="726094"/>
              </a:tblGrid>
              <a:tr h="1959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Номер строки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Показатели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Ед.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измер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Оценка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год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год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год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Вариант 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58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крупных и средних организаций всего,  в том числе по видам экономической деятельности: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82 281,1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117 250,5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118 071,3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122 292,3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122 203,7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127 673,1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127 702,9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134 695,2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42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142,5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75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добыча полезных ископаемых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702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обрабатывающие производства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55 242,7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84 797,5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85 391,1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88 443,8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88 465,2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92 423,8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92 623,0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97 507,1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153,5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28">
                <a:tc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электрической энергией, газом и паром                 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15 341,5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15 356,9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15 464,4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15 464,4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15 928,3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16 082,9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16 406,1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16 726,2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176,6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9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строительство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580,1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628,8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633,2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655,9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682,8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684,9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73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оптовая и розничная торговля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9 548,8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12 168,5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12 253,7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12 691,7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12 682,5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13 212,1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13 354,7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13 938,8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66,4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транспортировка и хранение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520,4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817,1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822,8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852,2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851,6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887,1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889,9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939,5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241,9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157,0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Продукция сельского хозяйства, произведенная хозяйствами всех категорий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Объем инвестиций за счет всех источников финансирования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2 824,20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2 390,0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1 842,9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2 504,7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1 741,5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2 740,2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1 759,4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2 978,6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158,1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84,6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4676" y="0"/>
          <a:ext cx="9331324" cy="6678930"/>
        </p:xfrm>
        <a:graphic>
          <a:graphicData uri="http://schemas.openxmlformats.org/drawingml/2006/table">
            <a:tbl>
              <a:tblPr/>
              <a:tblGrid>
                <a:gridCol w="499024"/>
                <a:gridCol w="2330926"/>
                <a:gridCol w="993942"/>
                <a:gridCol w="668491"/>
                <a:gridCol w="668491"/>
                <a:gridCol w="668491"/>
                <a:gridCol w="668491"/>
                <a:gridCol w="668491"/>
                <a:gridCol w="668491"/>
                <a:gridCol w="748243"/>
                <a:gridCol w="748243"/>
              </a:tblGrid>
              <a:tr h="18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Прибыль  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8 105,4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13 150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13 370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13 370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9 230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9 500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287,0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162,2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розничной торговли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8 830,5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9 748,9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9 817,1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10 645,8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9 885,8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11 603,9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9 994,6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12 485,8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Оборот общественного питания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126,5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139,7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140,6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141,6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166,2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143,2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178,9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165,8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110,4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занятых в экономике округа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36,995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36,600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36,783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39,162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36,893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39,475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37,262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40,146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92,73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Среднесписочная численность работников крупных и средних организаций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22,392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22,000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22,110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22,242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22,176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22,420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22,398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22,801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04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 в промышленном производстве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9,18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9,024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9,069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9,123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9,096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9,196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9,187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9,353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98,3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безработных, зарегистрированных в органах службы занятости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Уровень официально зарегистрированной безработицы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% к экономически активному населению)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0,63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0,63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0,63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1,22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0,63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26">
                <a:tc rowSpan="2"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33.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Фонд оплаты труда в целом по округу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12782,3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15259,8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16038,2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18345,7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16903,8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20013,4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18019,4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21814,7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34.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 том числе в промышленном производстве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5054,1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6112,8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6424,6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7372,1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6771,5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8042,9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7218,4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8766,8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118,6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3252" y="45098"/>
          <a:ext cx="9302748" cy="6859192"/>
        </p:xfrm>
        <a:graphic>
          <a:graphicData uri="http://schemas.openxmlformats.org/drawingml/2006/table">
            <a:tbl>
              <a:tblPr/>
              <a:tblGrid>
                <a:gridCol w="497496"/>
                <a:gridCol w="2323788"/>
                <a:gridCol w="990898"/>
                <a:gridCol w="666444"/>
                <a:gridCol w="666444"/>
                <a:gridCol w="666444"/>
                <a:gridCol w="666444"/>
                <a:gridCol w="666444"/>
                <a:gridCol w="666444"/>
                <a:gridCol w="745951"/>
                <a:gridCol w="745951"/>
              </a:tblGrid>
              <a:tr h="274942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Инфляция (сводный индекс потребительских цен)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108,11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38.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Ввод в действие жилых домов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кв.м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12,722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12,35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11,37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12,00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11,05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11,67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39.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постоянного населения (на начало года)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103 019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101 589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100 849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100 849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100 269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100 329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100 009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100 089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Среднегодовая численность населения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102 304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101 219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100 559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100 589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100 139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100 209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100 005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100 045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детей в возрасте 3-7 лет (дошкольного возраста)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5 792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5 431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5 388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5 396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5 363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5 390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5 341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5 387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43.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детей и подростков в возрасте 8-17 лет (школьного возраста)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12 905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12 860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12 757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12 778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12 764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12 648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12 756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indent="2794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населения в трудоспособном возрасте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57 755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58 369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57 944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57 944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57 611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57 645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57 461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57 507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26 335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24 790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24 609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24 609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24 468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24 483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24 404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24 424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Число родившихся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940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R="80645" indent="635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47.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Общий коэффициент рождаемости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 на тысячу населения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R="20320" indent="20955" algn="ctr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48.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Число умерших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чел.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1 680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1 430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1320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1200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34.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Уровень официально зарегистрированной безработицы (в % к экономически активному населению)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3,70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35.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Фонд оплаты труда в целом по округу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12044,9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12662,3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13042,2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13155,9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13563,9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13699,3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14106,5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14276,1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36.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101,7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37.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 том числе в промышленном производстве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млн. руб.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4261,2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4595,9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4687,8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4687,8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4851,9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4851,9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5123,6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5123,6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38.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102,1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138948" y="3138948"/>
            <a:ext cx="6858000" cy="580103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показатели социально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экономического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7977" y="0"/>
          <a:ext cx="9278023" cy="6721783"/>
        </p:xfrm>
        <a:graphic>
          <a:graphicData uri="http://schemas.openxmlformats.org/drawingml/2006/table">
            <a:tbl>
              <a:tblPr/>
              <a:tblGrid>
                <a:gridCol w="618490"/>
                <a:gridCol w="1700677"/>
                <a:gridCol w="928076"/>
                <a:gridCol w="734413"/>
                <a:gridCol w="734413"/>
                <a:gridCol w="734413"/>
                <a:gridCol w="734413"/>
                <a:gridCol w="734413"/>
                <a:gridCol w="734413"/>
                <a:gridCol w="812151"/>
                <a:gridCol w="812151"/>
              </a:tblGrid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39.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Инфляция (сводный индекс потребительских цен)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104,24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40.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Ввод в действие жилых домов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тыс. кв. м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11,35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7,88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7,73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8,29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9,16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41.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% к предыдущему году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55,6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70,5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95,0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98,5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101,7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105,2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107,3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110,5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42.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постоянного населения (на начало года)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103890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103019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102229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102229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101419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101469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100629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100739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43.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Среднегодовая численность населения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103454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102624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101824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101849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101024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101104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101525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101580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44.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детей в возрасте 3 - 7 лет (дошкольного возраста)</a:t>
                      </a:r>
                    </a:p>
                  </a:txBody>
                  <a:tcPr marL="24806" marR="24806" marT="40810" marB="408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6106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5792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5734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5780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5677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5769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5620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5757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45.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Численность детей и подростков в возрасте 8 - 17 лет (школьного возраста)</a:t>
                      </a:r>
                    </a:p>
                  </a:txBody>
                  <a:tcPr marL="24806" marR="24806" marT="40810" marB="4081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чел.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12955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12905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12776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12879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12648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12853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12522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Liberation Serif"/>
                          <a:ea typeface="Times New Roman"/>
                        </a:rPr>
                        <a:t>12828</a:t>
                      </a:r>
                    </a:p>
                  </a:txBody>
                  <a:tcPr marL="24806" marR="24806" marT="40810" marB="4081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08">
                <a:tc>
                  <a:txBody>
                    <a:bodyPr/>
                    <a:lstStyle/>
                    <a:p>
                      <a:pPr marR="80645" indent="4508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80645" indent="63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Денежные доходы населения всего,  из них: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20 787,2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24 206,1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25 520,4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27 917,9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26 875,4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30 151,5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28 413,3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32 457,4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0645" indent="4508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    51.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8001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доходы от предпринимательской деятельности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672,1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695,0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760,1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718,6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859,0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964,6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0645" indent="4508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52.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8064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оплата труда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12 782,3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15 259,8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16 038,2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18 345,7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16 903,8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20 013,4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18 019,4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21 814,7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80645" indent="45085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53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8064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социальные выплаты</a:t>
                      </a:r>
                    </a:p>
                  </a:txBody>
                  <a:tcPr marL="44942" marR="449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млн. 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7 354,9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8 274,3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8 787,3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8 812,1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9 253,0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9 279,1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9 650,9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9 678,1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80645" indent="63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Среднедушевые денежные доходы </a:t>
                      </a:r>
                    </a:p>
                    <a:p>
                      <a:pPr marR="80645" indent="63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(в месяц)   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руб./чел.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16 933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19 929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21 149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23 129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22 365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25 074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23 677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27 036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5"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55.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117,7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108,4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105,9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107,8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80645" indent="63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Среднемесячная начисленная заработная плата работников по полному кругу организаций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руб.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41 982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48 392,1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50 618,2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56 183,2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53 199,7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60 790,3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56 125,7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65 167,2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5"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57.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% к предыдущему году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115,3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104,6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116,1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105,1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108,2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105,5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107,2</a:t>
                      </a:r>
                    </a:p>
                  </a:txBody>
                  <a:tcPr marL="44942" marR="449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9505590"/>
      </p:ext>
    </p:extLst>
  </p:cSld>
  <p:clrMapOvr>
    <a:masterClrMapping/>
  </p:clrMapOvr>
  <p:transition spd="slow"/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 noGrp="1"/>
          </p:cNvSpPr>
          <p:nvPr>
            <p:ph idx="1" sz="quarter" type="subTitle"/>
          </p:nvPr>
        </p:nvSpPr>
        <p:spPr>
          <a:xfrm rot="5400000">
            <a:off x="6079331" y="3031332"/>
            <a:ext cx="6858000" cy="79533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b="1" dirty="0" lang="ru-RU" smtClean="0" sz="1800">
                <a:solidFill>
                  <a:srgbClr val="FFFFFF"/>
                </a:solidFill>
                <a:latin charset="0" pitchFamily="18" typeface="Times New Roman"/>
              </a:rPr>
              <a:t>Основные характеристики  бюджета Серовского городского округа</a:t>
            </a:r>
            <a:r>
              <a:rPr b="1" dirty="0" lang="ru-RU" smtClean="0" sz="1800">
                <a:solidFill>
                  <a:srgbClr val="FFFFFF"/>
                </a:solidFill>
                <a:latin charset="0" pitchFamily="34" typeface="Tahoma"/>
              </a:rPr>
              <a:t>  </a:t>
            </a:r>
            <a:r>
              <a:rPr b="1" dirty="0" lang="ru-RU" smtClean="0" sz="1800">
                <a:solidFill>
                  <a:srgbClr val="FFFFFF"/>
                </a:solidFill>
                <a:latin charset="0" pitchFamily="18" typeface="Times New Roman"/>
              </a:rPr>
              <a:t>на 20</a:t>
            </a:r>
            <a:r>
              <a:rPr b="1" dirty="0" lang="en-US" smtClean="0" sz="1800">
                <a:solidFill>
                  <a:srgbClr val="FFFFFF"/>
                </a:solidFill>
                <a:latin charset="0" pitchFamily="18" typeface="Times New Roman"/>
              </a:rPr>
              <a:t>2</a:t>
            </a:r>
            <a:r>
              <a:rPr b="1" dirty="0" lang="ru-RU" smtClean="0" sz="1800">
                <a:solidFill>
                  <a:srgbClr val="FFFFFF"/>
                </a:solidFill>
                <a:latin charset="0" pitchFamily="18" typeface="Times New Roman"/>
              </a:rPr>
              <a:t>3 год и плановый период 2024 и 2025 годов            </a:t>
            </a:r>
          </a:p>
        </p:txBody>
      </p:sp>
      <p:pic>
        <p:nvPicPr>
          <p:cNvPr id="1026" name="Object 3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933450"/>
            <a:ext cx="366712" cy="246063"/>
          </a:xfrm>
          <a:prstGeom prst="rect"/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096375" cy="6858403"/>
        </p:xfrm>
        <a:graphic>
          <a:graphicData uri="http://schemas.openxmlformats.org/drawingml/2006/table">
            <a:tbl>
              <a:tblPr/>
              <a:tblGrid>
                <a:gridCol w="3091674"/>
                <a:gridCol w="2001567"/>
                <a:gridCol w="2001567"/>
                <a:gridCol w="2001567"/>
              </a:tblGrid>
              <a:tr h="724121">
                <a:tc>
                  <a:txBody>
                    <a:bodyPr/>
                    <a:lstStyle/>
                    <a:p>
                      <a:pPr algn="ctr" fontAlgn="t" rtl="0"/>
                      <a:r>
                        <a:rPr b="0" dirty="0" i="0" lang="ru-RU" smtClean="0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Наименование показателя  </a:t>
                      </a:r>
                      <a:endParaRPr b="0" dirty="0" i="0" lang="ru-RU" strike="noStrike" sz="1400" u="none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B="0" marL="3717" marR="3717" marT="3717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AB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mtClean="0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Всего бюджет Серовского городского округа на  2023 год, тыс.руб.  </a:t>
                      </a:r>
                      <a:endParaRPr b="0" dirty="0" i="0" lang="ru-RU" strike="noStrike" sz="1400" u="none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B="0" marL="3717" marR="3717" marT="3717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AB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mtClean="0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Всего бюджет Серовского городского округа на  2024 год, тыс.руб.  </a:t>
                      </a:r>
                      <a:endParaRPr b="0" dirty="0" i="0" lang="ru-RU" strike="noStrike" sz="1400" u="none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B="0" marL="3717" marR="3717" marT="3717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AB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mtClean="0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Всего бюджет Серовского городского округа на  2025 год, тыс.руб.  </a:t>
                      </a:r>
                      <a:endParaRPr b="0" dirty="0" i="0" lang="ru-RU" strike="noStrike" sz="1400" u="none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B="0" marL="3717" marR="3717" marT="3717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9ABADD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indent="0" marL="82550" rtl="0"/>
                      <a:r>
                        <a:rPr b="1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ДОХОДЫ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4 725 212,93</a:t>
                      </a:r>
                    </a:p>
                  </a:txBody>
                  <a:tcPr anchor="b"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3 783 654,87</a:t>
                      </a:r>
                    </a:p>
                  </a:txBody>
                  <a:tcPr anchor="b"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3 700 128,46</a:t>
                      </a:r>
                    </a:p>
                  </a:txBody>
                  <a:tcPr anchor="b"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 том числе: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Налоговые и неналоговые доходы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1 779 734,13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1 609 537,37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1 676 246,86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441822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Безвозмездные поступления от других бюджетов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2 945 478,80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2 174 117,50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2 023 881,60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 том числе: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66082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Дотации бюджетам городских округов на выравнивание бюджетной обеспеченности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609 654,00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317 847,00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168 338,00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1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РАСХОДЫ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4 807 438,96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3 811 292,65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 rtl="0"/>
                      <a:r>
                        <a:rPr b="1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3 687 895,86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В том числе: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 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Общегосударственные расходы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269 633,79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240 168,58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241 307,24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45434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29 152,06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77 846,02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28 005,58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Национальная экономика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434 677,44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407 238,76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268 997,57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Жилищно-коммунальное хозяйство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497 290,84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336 152,83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162 018,11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Охрана окружающей среды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11 131,78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15 469,19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10 367,95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Образование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2 778 373,91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2 033 381,51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2 248 912,20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Культура, кинематография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300 110,99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200 117,29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226 933,82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222819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Социальная политика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283 769,92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293 100,54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302 136,89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Физическая культура и спорт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176 875,07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194 928,11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186 325,18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  <a:tr h="30951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Средства массовой информации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15 423,16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   4 130,77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   4 132,27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7EFEF"/>
                    </a:solidFill>
                  </a:tcPr>
                </a:tc>
              </a:tr>
              <a:tr h="454345">
                <a:tc>
                  <a:txBody>
                    <a:bodyPr/>
                    <a:lstStyle/>
                    <a:p>
                      <a:pPr algn="l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11 000,00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   8 759,05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rtl="0"/>
                      <a:r>
                        <a:rPr b="0" dirty="0" i="0" lang="ru-RU" strike="noStrike" sz="1400" u="none">
                          <a:solidFill>
                            <a:srgbClr val="000000"/>
                          </a:solidFill>
                          <a:latin typeface="Liberation Serif"/>
                        </a:rPr>
                        <a:t>                 8 759,05   </a:t>
                      </a:r>
                    </a:p>
                  </a:txBody>
                  <a:tcPr marB="0" marL="9525" marR="9525" marT="9525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6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43250" y="3143250"/>
            <a:ext cx="6858000" cy="571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Серовского городского округа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6132" y="0"/>
          <a:ext cx="9329870" cy="6814611"/>
        </p:xfrm>
        <a:graphic>
          <a:graphicData uri="http://schemas.openxmlformats.org/drawingml/2006/table">
            <a:tbl>
              <a:tblPr/>
              <a:tblGrid>
                <a:gridCol w="3119568"/>
                <a:gridCol w="1895475"/>
                <a:gridCol w="1543050"/>
                <a:gridCol w="1447800"/>
                <a:gridCol w="1323977"/>
              </a:tblGrid>
              <a:tr h="552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Наименование 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План 2022 год, уточненный бюджет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2023 год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2024 год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2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2025 год 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72E3"/>
                    </a:solidFill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Доходы - всего  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4 330 483,28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4 725 212,93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3 783 654,87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3 700 128,46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3453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Налоговые и неналоговые доходы: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1 428 928,18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1 779 734,13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1 609 537,37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1 676 246,86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 - налоговые доходы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1 310 052,80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1 628 803,50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1 499 835,73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1 568 080,35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 - неналоговые доходы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118 875,38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150 930,63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109 701,65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108 166,51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 - безвозмездные поступления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2 901 555,10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2 945 478,80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2 174 117,50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2 023 881,60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Расходы - всего,  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4 532 649,00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4 807 438,96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3 811 292,66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3 687 895,89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49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Расходы за счет собственных доходов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2 168 018,33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2 471 614,16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1 955 022,16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1 832 352,29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Расходы за счет целевых безвозмездных поступлений (субсидии, субвенции, межбюджетные трансферты)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2 364 630,67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2 335 824,80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1 856 270,50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1 855 543,60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Дефицит (-), профицит(+) 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-202 165,71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-82 226,03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-76 513,34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-91 885,05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Источники финансирования дефицита бюджета - всего, 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202 165,71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82 226,03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76 513,34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91 885,05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FFFF"/>
                    </a:solidFill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 - кредиты - всего,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41 521,44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82 226,03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76 513,34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91 885,05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в т.ч. - получение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222 379,38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353 283,41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211 864,67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244 736,38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          - погашение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180 857,94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271 057,38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135 351,33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152 851,33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 - изменение остатков средств бюджета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160 644,28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Отношение дефицита бюджета к доходам, %  </a:t>
                      </a:r>
                    </a:p>
                  </a:txBody>
                  <a:tcPr marL="4474" marR="4474" marT="44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28,71</a:t>
                      </a:r>
                    </a:p>
                  </a:txBody>
                  <a:tcPr marL="4474" marR="4474" marT="44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9,75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9,99 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9,99 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66627" y="997527"/>
            <a:ext cx="958215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900" b="1" u="sng" dirty="0">
                <a:solidFill>
                  <a:srgbClr val="000099"/>
                </a:solidFill>
              </a:rPr>
              <a:t>Бюджет для граждан </a:t>
            </a:r>
            <a:r>
              <a:rPr lang="ru-RU" sz="1900" dirty="0">
                <a:solidFill>
                  <a:srgbClr val="000099"/>
                </a:solidFill>
              </a:rPr>
              <a:t>– документ, содержащий основные положения решения о бюджете в доступной для широкого круга  заинтересованных пользователей форме, разработанной  в целях ознакомления граждан 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endParaRPr lang="ru-RU" sz="1000" b="1" u="sng" dirty="0">
              <a:solidFill>
                <a:srgbClr val="000099"/>
              </a:solidFill>
            </a:endParaRPr>
          </a:p>
          <a:p>
            <a:pPr algn="just"/>
            <a:r>
              <a:rPr lang="ru-RU" sz="1900" b="1" u="sng" dirty="0">
                <a:solidFill>
                  <a:srgbClr val="000099"/>
                </a:solidFill>
              </a:rPr>
              <a:t>Бюджет  –</a:t>
            </a:r>
            <a:r>
              <a:rPr lang="ru-RU" sz="1900" b="1" dirty="0">
                <a:solidFill>
                  <a:srgbClr val="000099"/>
                </a:solidFill>
              </a:rPr>
              <a:t>  </a:t>
            </a:r>
            <a:r>
              <a:rPr lang="ru-RU" sz="1900" dirty="0">
                <a:solidFill>
                  <a:srgbClr val="000099"/>
                </a:solidFill>
              </a:rPr>
              <a:t>форма  образования  и  расходования  денежных  средств,  предназначенных для  финансового  обеспечения  задач  и  функций  государства  и  местного самоуправления.</a:t>
            </a:r>
          </a:p>
          <a:p>
            <a:endParaRPr lang="ru-RU" sz="10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Доходы  бюджета  –</a:t>
            </a:r>
            <a:r>
              <a:rPr lang="ru-RU" sz="1900" dirty="0">
                <a:solidFill>
                  <a:srgbClr val="000099"/>
                </a:solidFill>
              </a:rPr>
              <a:t>  поступающие  в  бюджет  денежные </a:t>
            </a:r>
            <a:r>
              <a:rPr lang="ru-RU" sz="1900" dirty="0" smtClean="0">
                <a:solidFill>
                  <a:srgbClr val="000099"/>
                </a:solidFill>
              </a:rPr>
              <a:t>                                         </a:t>
            </a:r>
            <a:r>
              <a:rPr lang="ru-RU" sz="1900" dirty="0">
                <a:solidFill>
                  <a:srgbClr val="000099"/>
                </a:solidFill>
              </a:rPr>
              <a:t>средства,  за  исключением источников финансирования </a:t>
            </a:r>
            <a:r>
              <a:rPr lang="ru-RU" sz="1900" dirty="0" smtClean="0">
                <a:solidFill>
                  <a:srgbClr val="000099"/>
                </a:solidFill>
              </a:rPr>
              <a:t>                                            дефицита </a:t>
            </a:r>
            <a:r>
              <a:rPr lang="ru-RU" sz="1900" dirty="0">
                <a:solidFill>
                  <a:srgbClr val="000099"/>
                </a:solidFill>
              </a:rPr>
              <a:t>бюджета.</a:t>
            </a:r>
          </a:p>
          <a:p>
            <a:endParaRPr lang="ru-RU" sz="10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Расходы  бюджета  –</a:t>
            </a:r>
            <a:r>
              <a:rPr lang="ru-RU" sz="1900" dirty="0">
                <a:solidFill>
                  <a:srgbClr val="000099"/>
                </a:solidFill>
              </a:rPr>
              <a:t>  выплачиваемые  из  бюджета  </a:t>
            </a:r>
            <a:r>
              <a:rPr lang="ru-RU" sz="1900" dirty="0" smtClean="0">
                <a:solidFill>
                  <a:srgbClr val="000099"/>
                </a:solidFill>
              </a:rPr>
              <a:t>                                                          денежные средства</a:t>
            </a:r>
            <a:r>
              <a:rPr lang="ru-RU" sz="1900" dirty="0">
                <a:solidFill>
                  <a:srgbClr val="000099"/>
                </a:solidFill>
              </a:rPr>
              <a:t>,  за исключением источников финансирования дефицита бюджета</a:t>
            </a:r>
            <a:r>
              <a:rPr lang="ru-RU" sz="1900" dirty="0" smtClean="0">
                <a:solidFill>
                  <a:srgbClr val="000099"/>
                </a:solidFill>
              </a:rPr>
              <a:t>.</a:t>
            </a:r>
          </a:p>
          <a:p>
            <a:endParaRPr lang="ru-RU" sz="10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Дефицит бюджета –</a:t>
            </a:r>
            <a:r>
              <a:rPr lang="ru-RU" sz="1900" dirty="0">
                <a:solidFill>
                  <a:srgbClr val="000099"/>
                </a:solidFill>
              </a:rPr>
              <a:t> превышение расходов  бюджета над его доходами</a:t>
            </a:r>
          </a:p>
          <a:p>
            <a:endParaRPr lang="ru-RU" sz="1000" dirty="0">
              <a:solidFill>
                <a:srgbClr val="000099"/>
              </a:solidFill>
            </a:endParaRPr>
          </a:p>
          <a:p>
            <a:r>
              <a:rPr lang="ru-RU" sz="1900" b="1" u="sng" dirty="0" err="1">
                <a:solidFill>
                  <a:srgbClr val="000099"/>
                </a:solidFill>
              </a:rPr>
              <a:t>Профицит</a:t>
            </a:r>
            <a:r>
              <a:rPr lang="ru-RU" sz="1900" b="1" u="sng" dirty="0">
                <a:solidFill>
                  <a:srgbClr val="000099"/>
                </a:solidFill>
              </a:rPr>
              <a:t> бюджета –</a:t>
            </a:r>
            <a:r>
              <a:rPr lang="ru-RU" sz="1900" dirty="0">
                <a:solidFill>
                  <a:srgbClr val="000099"/>
                </a:solidFill>
              </a:rPr>
              <a:t> превышение доходов бюджета над его </a:t>
            </a:r>
            <a:r>
              <a:rPr lang="ru-RU" sz="1900" dirty="0" smtClean="0">
                <a:solidFill>
                  <a:srgbClr val="000099"/>
                </a:solidFill>
              </a:rPr>
              <a:t>расходами</a:t>
            </a:r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426" y="2994397"/>
            <a:ext cx="3469574" cy="16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0" y="0"/>
            <a:ext cx="9906000" cy="5349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Доходы бюджета Серовского городского округа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563563"/>
            <a:ext cx="963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1600" b="1">
                <a:solidFill>
                  <a:srgbClr val="000000"/>
                </a:solidFill>
                <a:cs typeface="Times New Roman" pitchFamily="18" charset="0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42001" name="AutoShape 17"/>
          <p:cNvSpPr>
            <a:spLocks noChangeArrowheads="1"/>
          </p:cNvSpPr>
          <p:nvPr/>
        </p:nvSpPr>
        <p:spPr bwMode="auto">
          <a:xfrm>
            <a:off x="732320" y="1147210"/>
            <a:ext cx="9914719" cy="102516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Доходы – денежные средства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поступающие в бюджет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                    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unga" panose="020B0502040204020203" pitchFamily="34" charset="0"/>
              <a:cs typeface="+mn-cs"/>
            </a:endParaRPr>
          </a:p>
        </p:txBody>
      </p:sp>
      <p:pic>
        <p:nvPicPr>
          <p:cNvPr id="26628" name="Picture 8" descr="Сним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9906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40062" y="3040062"/>
            <a:ext cx="6858000" cy="777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Сравнительный анализ налоговых доходов,       неналоговых доходов и безвозмездных поступлений в бюджет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190" cy="6531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8" name="Диаграмма 7"/>
          <p:cNvGraphicFramePr/>
          <p:nvPr/>
        </p:nvGraphicFramePr>
        <p:xfrm>
          <a:off x="665346" y="0"/>
          <a:ext cx="924065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 rot="16200000">
            <a:off x="-3102429" y="3102426"/>
            <a:ext cx="6858003" cy="653141"/>
          </a:xfrm>
          <a:solidFill>
            <a:srgbClr val="2B5885"/>
          </a:solidFill>
        </p:spPr>
        <p:txBody>
          <a:bodyPr/>
          <a:lstStyle/>
          <a:p>
            <a:pPr algn="l"/>
            <a:r>
              <a:rPr lang="ru-RU" sz="2000" b="1" dirty="0" smtClean="0"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доходов бюджета на 2023 год и плановый период 2024 и 2025 годов</a:t>
            </a:r>
            <a:endParaRPr lang="ru-RU" sz="2000" b="1" dirty="0"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1379" name="Picture 3" descr="C:\Users\Nelubina\Pictures\бюджет 2022\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85" y="0"/>
            <a:ext cx="4238816" cy="36932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5464627" y="0"/>
          <a:ext cx="4441373" cy="312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250872" y="3740727"/>
          <a:ext cx="4655128" cy="311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29392" y="3734790"/>
          <a:ext cx="4847483" cy="312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06286" y="1579418"/>
            <a:ext cx="247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ДОХОДЫ</a:t>
            </a:r>
            <a:endParaRPr lang="ru-RU" sz="40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71500" y="129659"/>
            <a:ext cx="93345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НАЛОГИ НА ПРИБЫЛЬ, ДОХОДЫ   </a:t>
            </a:r>
            <a:r>
              <a:rPr lang="ru-RU" sz="2000" b="1" dirty="0" smtClean="0">
                <a:solidFill>
                  <a:srgbClr val="92D05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(тыс. руб.)</a:t>
            </a:r>
            <a:endParaRPr lang="ru-RU" sz="2000" b="1" dirty="0">
              <a:solidFill>
                <a:srgbClr val="92D05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7577"/>
            <a:ext cx="9906000" cy="279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/>
        </p:nvGraphicFramePr>
        <p:xfrm>
          <a:off x="0" y="275166"/>
          <a:ext cx="9906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9060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ru-RU" sz="2600" b="1" cap="none" spc="0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НАЛОГИ НА ТОВАРЫ (РАБОТЫ, УСЛУГИ), </a:t>
            </a:r>
          </a:p>
          <a:p>
            <a:pPr algn="ctr"/>
            <a:r>
              <a:rPr lang="ru-RU" sz="2600" b="1" cap="none" spc="0" dirty="0" smtClean="0">
                <a:ln w="17780" cmpd="sng">
                  <a:noFill/>
                  <a:prstDash val="solid"/>
                  <a:miter lim="800000"/>
                </a:ln>
                <a:gradFill flip="none" rotWithShape="1">
                  <a:gsLst>
                    <a:gs pos="0">
                      <a:srgbClr val="FF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 r="-100000" b="-1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РЕАЛИЗУЕМЫЕ НА ТЕРРИТОРИИ РОССИЙСКОЙ ФЕДЕРАЦИИ</a:t>
            </a:r>
            <a:endParaRPr lang="ru-RU" sz="2600" b="1" cap="none" spc="0" dirty="0">
              <a:ln w="17780" cmpd="sng">
                <a:noFill/>
                <a:prstDash val="solid"/>
                <a:miter lim="800000"/>
              </a:ln>
              <a:gradFill flip="none" rotWithShape="1">
                <a:gsLst>
                  <a:gs pos="0">
                    <a:srgbClr val="FF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  <a:tileRect r="-100000" b="-1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771775" y="922866"/>
          <a:ext cx="6772275" cy="460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5029200"/>
            <a:ext cx="2766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42975"/>
            <a:ext cx="273104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4792782"/>
            <a:ext cx="2752725" cy="20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38125" y="0"/>
            <a:ext cx="96678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НАЛОГИ НА СОВОКУПНЫЙ ДОХОД</a:t>
            </a:r>
          </a:p>
          <a:p>
            <a:pPr algn="ctr"/>
            <a:r>
              <a:rPr lang="ru-RU" sz="1600" b="1" cap="none" spc="0" dirty="0" smtClean="0">
                <a:ln w="11430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(тыс. руб.)</a:t>
            </a:r>
            <a:endParaRPr lang="ru-RU" sz="1600" b="1" cap="none" spc="0" dirty="0">
              <a:ln w="11430">
                <a:solidFill>
                  <a:schemeClr val="accent4">
                    <a:lumMod val="10000"/>
                  </a:schemeClr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646642"/>
          <a:ext cx="5791200" cy="329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629710"/>
            <a:ext cx="368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6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4301" y="3963085"/>
            <a:ext cx="304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</a:rPr>
              <a:t>Единый налог на вмененный доход для </a:t>
            </a:r>
            <a:r>
              <a:rPr lang="ru-RU" sz="1600" i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отдельных</a:t>
            </a:r>
            <a:r>
              <a:rPr lang="ru-RU" sz="1600" i="1" dirty="0" smtClean="0">
                <a:solidFill>
                  <a:srgbClr val="000000"/>
                </a:solidFill>
              </a:rPr>
              <a:t> видов деятельности</a:t>
            </a:r>
            <a:endParaRPr lang="ru-RU" sz="1600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53300" y="3434834"/>
            <a:ext cx="2552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Единый сельскохозяйственный налог</a:t>
            </a:r>
            <a:endParaRPr lang="ru-RU" sz="16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4466167"/>
          <a:ext cx="3473450" cy="239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190874" y="4667250"/>
          <a:ext cx="3562351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610350" y="4162425"/>
          <a:ext cx="329565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219825" y="619810"/>
            <a:ext cx="368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Налог, взимаемый в связи с применением патентной системы налогообложения</a:t>
            </a:r>
            <a:endParaRPr lang="ru-RU" sz="16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5924550" y="1438275"/>
          <a:ext cx="3981449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533400" y="0"/>
            <a:ext cx="923071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</a:t>
            </a:r>
            <a:r>
              <a:rPr lang="ru-RU" sz="4800" b="1" cap="none" spc="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АЛОГИ НА ИМУЩЕСТВО </a:t>
            </a:r>
            <a:r>
              <a:rPr lang="ru-RU" sz="2000" b="1" cap="none" spc="0" dirty="0" smtClean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(ТЫС. РУБ.)</a:t>
            </a:r>
            <a:endParaRPr lang="ru-RU" sz="2000" b="1" cap="none" spc="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018116"/>
          <a:ext cx="7150100" cy="477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5225" y="4384068"/>
            <a:ext cx="2390775" cy="247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7456" y="1600200"/>
            <a:ext cx="249854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9149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(тыс. руб.)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694392"/>
          <a:ext cx="4600575" cy="444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91100" y="0"/>
            <a:ext cx="4914900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ШТРАФЫ, САНКЦИИ, ВОЗМЕЩЕНИЕ УЩЕРБА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(тыс. руб.)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67300" y="1503891"/>
          <a:ext cx="4838700" cy="442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24400"/>
            <a:ext cx="31963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1476" y="0"/>
            <a:ext cx="94107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535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sz="2400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5353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Диаграмма 6"/>
          <p:cNvGraphicFramePr/>
          <p:nvPr/>
        </p:nvGraphicFramePr>
        <p:xfrm>
          <a:off x="4600575" y="1475316"/>
          <a:ext cx="5305425" cy="426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8250"/>
            <a:ext cx="2637146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0125" y="261937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Аренда земли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3653135"/>
            <a:ext cx="3314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Прочие доходы от использования имущества и прав, находящихся в государственной и муниципальной собственности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2933700" y="1762125"/>
            <a:ext cx="542925" cy="466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3209925" y="5429250"/>
            <a:ext cx="542925" cy="4667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619500" y="19335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819525" y="19431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019550" y="19621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019550" y="21717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010025" y="23907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010025" y="26098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029075" y="30003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038600" y="31908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048125" y="41148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4048125" y="43053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057650" y="45243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4048125" y="47148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057650" y="49053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4067175" y="50863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067175" y="526732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714750" y="55816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3867150" y="55816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010025" y="28194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4038600" y="557212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3448050" y="19431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4067175" y="54292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4895850" y="35718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4219575" y="31908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4381500" y="32670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562475" y="336232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4762500" y="34575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4210050" y="40671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4752975" y="3686175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4619625" y="381000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486275" y="39052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4352925" y="3981450"/>
            <a:ext cx="152400" cy="1524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91113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ПЛАТЕЖИ ПРИ ПОЛЬЗОВАНИИ ПРИРОДНЫМИ РЕСУРСАМИ (тыс. руб.)</a:t>
            </a:r>
            <a:endParaRPr lang="ru-RU" sz="2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52700" y="1227666"/>
          <a:ext cx="5702300" cy="381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7276"/>
            <a:ext cx="2408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75" y="4996609"/>
            <a:ext cx="2714625" cy="18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5179243"/>
            <a:ext cx="2962275" cy="167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углом вверх 10"/>
          <p:cNvSpPr/>
          <p:nvPr/>
        </p:nvSpPr>
        <p:spPr>
          <a:xfrm rot="5400000">
            <a:off x="1259680" y="2307436"/>
            <a:ext cx="966789" cy="16383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 flipH="1">
            <a:off x="1289175" y="3902141"/>
            <a:ext cx="908182" cy="16383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8144438">
            <a:off x="7688390" y="3859032"/>
            <a:ext cx="502408" cy="127084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902524"/>
            <a:ext cx="9906000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Бюджетный процесс</a:t>
            </a:r>
            <a:r>
              <a:rPr lang="ru-RU" sz="1900" b="1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endParaRPr lang="ru-RU" sz="1000" b="1" u="sng" dirty="0" smtClean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Сводная </a:t>
            </a:r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бюджетная роспись</a:t>
            </a:r>
            <a:r>
              <a:rPr lang="ru-RU" sz="1900" b="1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документ, который составляется и ведется финансовым органом в целях организации исполнения бюджета по доходам, расходам и источникам финансирования дефицита бюджета</a:t>
            </a:r>
          </a:p>
          <a:p>
            <a:endParaRPr lang="ru-RU" sz="1000" dirty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Бюджетные обязательства –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расходные обязательства, подлежащие исполнению в  соответствующем финансовом году</a:t>
            </a:r>
          </a:p>
          <a:p>
            <a:endParaRPr lang="ru-RU" sz="1000" dirty="0"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sz="1900" b="1" u="sng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Расходные обязательства</a:t>
            </a:r>
            <a:r>
              <a:rPr lang="ru-RU" sz="1900" b="1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возникающие на  основе закона, иного нормативного правового акта, договора или соглашения, обязанности публично-правого образования (Российской Федерации, субъекта Российской Федерации,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муниципального                                          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образования)  или действующего от его имени  казенного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        учреждения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предоставить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физическому или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юридическому                                                       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лицу, иному публично-правовому образованию,  субъекту </a:t>
            </a:r>
            <a:r>
              <a:rPr lang="ru-RU" sz="1900" dirty="0" smtClean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                             международного </a:t>
            </a:r>
            <a:r>
              <a:rPr lang="ru-RU" sz="1900" dirty="0"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права средства из соответствующего бюджета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183" y="5034278"/>
            <a:ext cx="3255818" cy="18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1005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ДОХОДЫ ОТ ОКАЗАНИЯ ПЛАТНЫХ УСЛУГ И КОМПЕНСАЦИИ ЗАТРАТ ГОСУДАРСТВА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(тыс. руб.)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5950" y="0"/>
            <a:ext cx="421005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ДОХОДЫ ОТ ПРОДАЖИ МАТЕРИАЛЬНЫХ И НЕМАТЕРИАЛЬНЫХ АКТИВОВ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(тыс. руб.)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970616"/>
          <a:ext cx="4781550" cy="405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153025" y="1446741"/>
          <a:ext cx="4752975" cy="44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Основные мероприятия по дополнительной мобилизации доходов бюджета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995" y="1237920"/>
            <a:ext cx="2622673" cy="274630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6394" name="AutoShape 10"/>
          <p:cNvGrpSpPr>
            <a:grpSpLocks/>
          </p:cNvGrpSpPr>
          <p:nvPr/>
        </p:nvGrpSpPr>
        <p:grpSpPr bwMode="auto">
          <a:xfrm>
            <a:off x="6238875" y="2540000"/>
            <a:ext cx="3971925" cy="4613275"/>
            <a:chOff x="3924" y="1244"/>
            <a:chExt cx="2496" cy="3080"/>
          </a:xfrm>
        </p:grpSpPr>
        <p:pic>
          <p:nvPicPr>
            <p:cNvPr id="90136" name="AutoShape 10"/>
            <p:cNvPicPr>
              <a:picLocks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" y="1244"/>
              <a:ext cx="2496" cy="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4"/>
            <p:cNvSpPr txBox="1">
              <a:spLocks noChangeArrowheads="1"/>
            </p:cNvSpPr>
            <p:nvPr/>
          </p:nvSpPr>
          <p:spPr bwMode="auto">
            <a:xfrm>
              <a:off x="4868" y="1808"/>
              <a:ext cx="1137" cy="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Организация работы по выявлению резервов поступлений в бюджет округа налога на доходы физических лиц путем проведения работы с руководителями организаций  по вопросам установления заработной платы в размере не ниже величины прожиточного минимума, установленного для трудоспособного населения Свердловской области, или среднего уровня по видам экономической деятельности, а так же своевременности выплаты заработной платы и перечисления налоговыми агентами удержанных сумм налога на доходы физических лиц (в том числе проведение комиссий  по легализации заработной платы). </a:t>
              </a:r>
            </a:p>
          </p:txBody>
        </p:sp>
      </p:grpSp>
      <p:grpSp>
        <p:nvGrpSpPr>
          <p:cNvPr id="16395" name="AutoShape 11"/>
          <p:cNvGrpSpPr>
            <a:grpSpLocks/>
          </p:cNvGrpSpPr>
          <p:nvPr/>
        </p:nvGrpSpPr>
        <p:grpSpPr bwMode="auto">
          <a:xfrm>
            <a:off x="3962400" y="3606800"/>
            <a:ext cx="4076700" cy="3438525"/>
            <a:chOff x="2934" y="2404"/>
            <a:chExt cx="2142" cy="2112"/>
          </a:xfrm>
        </p:grpSpPr>
        <p:pic>
          <p:nvPicPr>
            <p:cNvPr id="90134" name="AutoShape 1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4" y="2404"/>
              <a:ext cx="2142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7"/>
            <p:cNvSpPr txBox="1">
              <a:spLocks noChangeArrowheads="1"/>
            </p:cNvSpPr>
            <p:nvPr/>
          </p:nvSpPr>
          <p:spPr bwMode="auto">
            <a:xfrm>
              <a:off x="3380" y="3246"/>
              <a:ext cx="1257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Проведение работы с управляющими компаниями по выявлению физических лиц, сдающих в наем или аренду собственные жилые помещения, гаражи, иные объекты недвижимого имущества, в целях вовлечения доходов от сдачи в аренду в налогооблагаемый оборот</a:t>
              </a:r>
              <a:endParaRPr lang="ru-RU" sz="9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6397" name="AutoShape 13"/>
          <p:cNvGrpSpPr>
            <a:grpSpLocks/>
          </p:cNvGrpSpPr>
          <p:nvPr/>
        </p:nvGrpSpPr>
        <p:grpSpPr bwMode="auto">
          <a:xfrm>
            <a:off x="5797550" y="-152400"/>
            <a:ext cx="4600575" cy="4043363"/>
            <a:chOff x="3886" y="204"/>
            <a:chExt cx="2346" cy="1413"/>
          </a:xfrm>
        </p:grpSpPr>
        <p:pic>
          <p:nvPicPr>
            <p:cNvPr id="90132" name="AutoShap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" y="204"/>
              <a:ext cx="2346" cy="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3" name="Text Box 10"/>
            <p:cNvSpPr txBox="1">
              <a:spLocks noChangeArrowheads="1"/>
            </p:cNvSpPr>
            <p:nvPr/>
          </p:nvSpPr>
          <p:spPr bwMode="auto">
            <a:xfrm>
              <a:off x="4449" y="521"/>
              <a:ext cx="1329" cy="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/>
              <a:r>
                <a:rPr lang="ru-RU" sz="900" b="1">
                  <a:solidFill>
                    <a:srgbClr val="000000"/>
                  </a:solidFill>
                </a:rPr>
                <a:t>Проведение работы по принудительному прекращению прав  на земельный участок лиц, не использующих его или использующих не в соответствии с его целевым назначением, с последующим оформлением земельного участка в муниципальную собственность и предоставление иным, более заинтересованным в его надлежащем использовании, а так же проведение мероприятий по привлечению лиц к гражданско-правовой ответственности, самовольно занимающих земельные участки, и взысканию с них сумм неосновательного обогащения </a:t>
              </a:r>
            </a:p>
          </p:txBody>
        </p:sp>
      </p:grpSp>
      <p:grpSp>
        <p:nvGrpSpPr>
          <p:cNvPr id="16398" name="AutoShape 14"/>
          <p:cNvGrpSpPr>
            <a:grpSpLocks/>
          </p:cNvGrpSpPr>
          <p:nvPr/>
        </p:nvGrpSpPr>
        <p:grpSpPr bwMode="auto">
          <a:xfrm>
            <a:off x="-320675" y="1878013"/>
            <a:ext cx="4754563" cy="3082925"/>
            <a:chOff x="-184" y="1993"/>
            <a:chExt cx="2665" cy="2116"/>
          </a:xfrm>
        </p:grpSpPr>
        <p:pic>
          <p:nvPicPr>
            <p:cNvPr id="90130" name="AutoShape 1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184" y="1993"/>
              <a:ext cx="2665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1" name="Text Box 13"/>
            <p:cNvSpPr txBox="1">
              <a:spLocks noChangeArrowheads="1"/>
            </p:cNvSpPr>
            <p:nvPr/>
          </p:nvSpPr>
          <p:spPr bwMode="auto">
            <a:xfrm>
              <a:off x="324" y="2414"/>
              <a:ext cx="1566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endParaRPr lang="ru-RU" sz="1000" b="1">
                <a:solidFill>
                  <a:srgbClr val="203F61"/>
                </a:solidFill>
                <a:cs typeface="Times New Roman" pitchFamily="18" charset="0"/>
              </a:endParaRPr>
            </a:p>
            <a:p>
              <a:pPr algn="ctr"/>
              <a:r>
                <a:rPr lang="ru-RU" sz="1000" b="1">
                  <a:solidFill>
                    <a:srgbClr val="000000"/>
                  </a:solidFill>
                  <a:cs typeface="Times New Roman" pitchFamily="18" charset="0"/>
                </a:rPr>
                <a:t>    </a:t>
              </a:r>
              <a:r>
                <a:rPr lang="ru-RU" sz="900" b="1">
                  <a:solidFill>
                    <a:srgbClr val="000000"/>
                  </a:solidFill>
                </a:rPr>
                <a:t>Проведение в отношении организаций и индивидуальных предпринимателей, осуществляющих использование имущества, находящегося в собственности муниципального образования, комплекса мероприятий по осуществлению контроля за своевременностью и полнотой перечисления в бюджет Серовского городского округа средств от использования муниципального имущества: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сдачи в аренду имущества, находящегося в муниципальной собственности;</a:t>
              </a:r>
            </a:p>
            <a:p>
              <a:pPr algn="ctr"/>
              <a:r>
                <a:rPr lang="ru-RU" sz="900" b="1">
                  <a:solidFill>
                    <a:srgbClr val="000000"/>
                  </a:solidFill>
                </a:rPr>
                <a:t>- доходов от арендной платы  за земельные участки.</a:t>
              </a:r>
            </a:p>
          </p:txBody>
        </p:sp>
      </p:grp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7662" y="2668429"/>
            <a:ext cx="893842" cy="6511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6191" y="892998"/>
            <a:ext cx="886827" cy="650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2091" y="4114461"/>
            <a:ext cx="887706" cy="6514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17917" y="620015"/>
            <a:ext cx="3024788" cy="1808108"/>
          </a:xfrm>
          <a:prstGeom prst="wedgeEllipseCallout">
            <a:avLst>
              <a:gd name="adj1" fmla="val 69527"/>
              <a:gd name="adj2" fmla="val -12641"/>
            </a:avLst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>
            <a:spAutoFit/>
          </a:bodyPr>
          <a:lstStyle/>
          <a:p>
            <a:pPr algn="ctr">
              <a:defRPr/>
            </a:pPr>
            <a:endParaRPr lang="ru-RU" sz="1000" b="1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3" name="AutoShape 11"/>
          <p:cNvGrpSpPr>
            <a:grpSpLocks/>
          </p:cNvGrpSpPr>
          <p:nvPr/>
        </p:nvGrpSpPr>
        <p:grpSpPr bwMode="auto">
          <a:xfrm>
            <a:off x="996950" y="3297238"/>
            <a:ext cx="3941763" cy="3827462"/>
            <a:chOff x="1505" y="2511"/>
            <a:chExt cx="1982" cy="1855"/>
          </a:xfrm>
        </p:grpSpPr>
        <p:pic>
          <p:nvPicPr>
            <p:cNvPr id="90128" name="AutoShape 11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5" y="2511"/>
              <a:ext cx="1982" cy="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9" name="Text Box 22"/>
            <p:cNvSpPr txBox="1">
              <a:spLocks noChangeArrowheads="1"/>
            </p:cNvSpPr>
            <p:nvPr/>
          </p:nvSpPr>
          <p:spPr bwMode="auto">
            <a:xfrm>
              <a:off x="1925" y="3352"/>
              <a:ext cx="114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just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None/>
              </a:pPr>
              <a:r>
                <a:rPr lang="ru-RU" sz="900" b="1">
                  <a:solidFill>
                    <a:srgbClr val="000000"/>
                  </a:solidFill>
                </a:rPr>
                <a:t>Осуществление контроля за перечислением налога на доходы физических лиц налоговыми агентами, зарегистрированными за пределами Серовского городского округа, то есть по месту нахождения обособленных подразделений на территории Серовского городского округа </a:t>
              </a:r>
            </a:p>
          </p:txBody>
        </p:sp>
      </p:grpSp>
      <p:sp>
        <p:nvSpPr>
          <p:cNvPr id="90126" name="Rectangle 26"/>
          <p:cNvSpPr>
            <a:spLocks noChangeArrowheads="1"/>
          </p:cNvSpPr>
          <p:nvPr/>
        </p:nvSpPr>
        <p:spPr bwMode="auto">
          <a:xfrm>
            <a:off x="142875" y="793750"/>
            <a:ext cx="262413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900" b="1">
                <a:solidFill>
                  <a:srgbClr val="000000"/>
                </a:solidFill>
              </a:rPr>
              <a:t>Проведение работы с налогоплательшиками по погашению задолженности   по налогам, поступающим в бюджет округа,   путем</a:t>
            </a:r>
          </a:p>
          <a:p>
            <a:pPr algn="ctr"/>
            <a:r>
              <a:rPr lang="ru-RU" sz="900" b="1">
                <a:solidFill>
                  <a:srgbClr val="000000"/>
                </a:solidFill>
              </a:rPr>
              <a:t> заслушивания руководителей и собственников организаций на заседаниях Межведомственной территориальной комиссии при главе Серовского городского округа.</a:t>
            </a:r>
          </a:p>
          <a:p>
            <a:pPr algn="ctr"/>
            <a:endParaRPr lang="ru-RU" sz="900" b="1">
              <a:solidFill>
                <a:srgbClr val="000000"/>
              </a:solidFill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спутниковая карта свердловской област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" y="5984"/>
            <a:ext cx="7554874" cy="685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 rot="5400000">
            <a:off x="6049169" y="3001169"/>
            <a:ext cx="6858000" cy="855662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82947" name="Объект 2"/>
          <p:cNvSpPr>
            <a:spLocks noGrp="1"/>
          </p:cNvSpPr>
          <p:nvPr>
            <p:ph type="subTitle" sz="quarter" idx="1"/>
          </p:nvPr>
        </p:nvSpPr>
        <p:spPr>
          <a:xfrm>
            <a:off x="4167188" y="0"/>
            <a:ext cx="4943475" cy="6858000"/>
          </a:xfrm>
          <a:gradFill rotWithShape="0">
            <a:gsLst>
              <a:gs pos="0">
                <a:srgbClr val="8DA5DD"/>
              </a:gs>
              <a:gs pos="20000">
                <a:srgbClr val="8DA5DD"/>
              </a:gs>
              <a:gs pos="25000">
                <a:srgbClr val="8488C4"/>
              </a:gs>
              <a:gs pos="59000">
                <a:srgbClr val="99CCFF"/>
              </a:gs>
              <a:gs pos="100000">
                <a:srgbClr val="8488C4"/>
              </a:gs>
            </a:gsLst>
            <a:lin ang="5400000" scaled="1"/>
          </a:gradFill>
        </p:spPr>
        <p:txBody>
          <a:bodyPr/>
          <a:lstStyle/>
          <a:p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областного бюджета в бюджет городского округа перечисляются межбюджетные трансферты в форме: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Дотаций</a:t>
            </a:r>
            <a:r>
              <a:rPr lang="ru-RU" sz="2000" b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без определения конкретной цели их использования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целях софинансирования расходных обязательств муниципального образования по вопросам местного значения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 выполнение переданных государственных полномочий Российской Федерации и Свердловской области</a:t>
            </a:r>
          </a:p>
          <a:p>
            <a:pPr algn="just">
              <a:buFont typeface="Arial" charset="0"/>
              <a:buChar char="•"/>
            </a:pP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b="1" u="sng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Иных межбюджетных трансфертов</a:t>
            </a: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06" y="5581"/>
            <a:ext cx="599645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9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2725" y="495844"/>
            <a:ext cx="3343275" cy="29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14325" y="0"/>
            <a:ext cx="95916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БЕЗВОЗМЕЗДНЫЕ ПОСТУПЛЕНИЯ</a:t>
            </a:r>
            <a:endParaRPr lang="ru-RU" sz="1600" b="1" cap="none" spc="0" dirty="0">
              <a:ln w="11430"/>
              <a:solidFill>
                <a:schemeClr val="accent4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857898"/>
            <a:ext cx="2490788" cy="21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7" y="886473"/>
            <a:ext cx="2490788" cy="217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5038725"/>
            <a:ext cx="208720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048500" y="1795760"/>
            <a:ext cx="1928710" cy="7283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8567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Субвенции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8150" y="5958185"/>
            <a:ext cx="1376259" cy="5664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8674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межбюджетные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трансферты</a:t>
            </a:r>
            <a:endParaRPr lang="ru-RU" sz="5400" b="1" cap="none" spc="0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3849" y="1919586"/>
            <a:ext cx="1481035" cy="6521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30721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4875" y="1900535"/>
            <a:ext cx="1519134" cy="6235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28105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693" y="3457575"/>
            <a:ext cx="30893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2021г. – 1 358 102,0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2022г. – 1 409 808,5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2023г. – 1 546 050,9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2024г. – 1 608 568,1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2025г. – 1 670 630,7 тыс. руб.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2493" y="3009900"/>
            <a:ext cx="29161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2021г. – 428 270,3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2022г. – 530 203,1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2023г. –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683 387,2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2024г. – 247 702,4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2025г. – 184 912,9 тыс. руб.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218" y="2981325"/>
            <a:ext cx="29161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2021г. – 486 738,7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2022г. – 725 012,6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2023г. –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609 654,0 тыс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2024г. – 317 847,0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2025г. – 168 338,0 тыс. руб.</a:t>
            </a:r>
            <a:endParaRPr lang="ru-RU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943" y="5628322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2021г. – 187 492,0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2022г. – 253 278,1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2023г. – 106 386,7 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2103" y="5171122"/>
            <a:ext cx="3933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Прочие безвозмездные поступления</a:t>
            </a:r>
          </a:p>
          <a:p>
            <a:endParaRPr lang="ru-RU" b="1" dirty="0" smtClean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2021г. – 1 015,0 тыс. руб.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2022г. – 6 134,9 тыс. руб.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https://serov-rb.ru/wp-content/uploads/2020/07/Serov-rb_2020-07-03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259" y="1990724"/>
            <a:ext cx="1040266" cy="778595"/>
          </a:xfrm>
          <a:prstGeom prst="rect">
            <a:avLst/>
          </a:prstGeom>
          <a:noFill/>
        </p:spPr>
      </p:pic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06964" y="0"/>
            <a:ext cx="93990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бюджету Серовского городского округа из областного бюджета в 2023 году</a:t>
            </a:r>
            <a:endParaRPr lang="ru-RU" sz="32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24225" y="2667000"/>
            <a:ext cx="2990850" cy="17430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683 387,2 тыс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руб.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124636"/>
            <a:ext cx="2228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строительство и реконструкцию зданий муниципальных образовательных организаций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361 900,0 тыс. руб.</a:t>
            </a:r>
            <a:endParaRPr lang="ru-RU" sz="1200" b="1" i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223" y="1552575"/>
            <a:ext cx="122073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19399" y="1028611"/>
            <a:ext cx="2371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реализацию мероприятий государственной программы Российской Федерации "Доступная среда« 118,9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989737"/>
            <a:ext cx="269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спортивных организаций, осуществляющих подготовку спортивного резерва для спортивных сборных команд, в том числе спортивных сборных команд РФ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127,0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1900" y="949859"/>
            <a:ext cx="232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человек 1 233,3 тыс. руб.</a:t>
            </a:r>
            <a:endParaRPr lang="ru-RU" sz="1200" b="1" i="1" dirty="0" smtClean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05775" y="2748260"/>
            <a:ext cx="1800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бюджетам городских округов на реализацию программ формирования современной городской среды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37 494,4 тыс.руб.</a:t>
            </a:r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7306" y="2966605"/>
            <a:ext cx="1335232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648575" y="4171861"/>
            <a:ext cx="2257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осуществление мероприятий по обеспечению питанием обучающихся в муниципальных общеобразовательных организациях в размере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130 421,0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05625" y="5473005"/>
            <a:ext cx="2647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 осуществление мероприятий по обеспечению организации отдыха детей в каникулярное время, включая мероприятия по обеспечению безопасности их жизни и здоровья в размере 38 637,9 тыс.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21284" y="4624518"/>
            <a:ext cx="1985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создание безопасных условий пребывания в муниципальных организациях отдыха детей и их оздоровления в размере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13 137,4 тыс.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41099" y="4620663"/>
            <a:ext cx="18177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организацию военно-патриотического воспитания и допризывной подготовки молодых граждан в размере 277,5 тыс. 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0525" y="5657671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реализацию проектов по приоритетным направлениям работы с молодежью на территории Свердловской области в размере  354,4 тыс. 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505236"/>
            <a:ext cx="275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создание в муниципальных общеобразовательных организациях условий для организации горячего питания обучающихся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2 445,70 тыс. 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57461"/>
            <a:ext cx="285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реализацию мероприятий по поэтапному внедрению Всероссийского физкультурно-спортивного комплекса "Готов к труду и обороне" (ГТО)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122,4 тыс.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376785"/>
            <a:ext cx="2847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на создание спортивных площадок (оснащение спортивным оборудованием) для занятий уличной гимнастикой в размере 200,0 тыс. руб.</a:t>
            </a:r>
          </a:p>
        </p:txBody>
      </p:sp>
      <p:sp>
        <p:nvSpPr>
          <p:cNvPr id="23" name="Стрелка вниз 22"/>
          <p:cNvSpPr/>
          <p:nvPr/>
        </p:nvSpPr>
        <p:spPr>
          <a:xfrm rot="19907379">
            <a:off x="3838263" y="1988322"/>
            <a:ext cx="266700" cy="7405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026982">
            <a:off x="5447321" y="4344631"/>
            <a:ext cx="404406" cy="30487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2055940">
            <a:off x="3879994" y="4363072"/>
            <a:ext cx="310392" cy="30719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3592427">
            <a:off x="2810669" y="3939175"/>
            <a:ext cx="266700" cy="210837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5087821">
            <a:off x="2577178" y="3600977"/>
            <a:ext cx="266700" cy="14822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2723837" y="3236097"/>
            <a:ext cx="266700" cy="7405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475469">
            <a:off x="2916315" y="2560986"/>
            <a:ext cx="266700" cy="8266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459973">
            <a:off x="3134070" y="1846937"/>
            <a:ext cx="266700" cy="12716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4594789">
            <a:off x="6415076" y="3059620"/>
            <a:ext cx="266700" cy="45599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3294222">
            <a:off x="6124263" y="2321697"/>
            <a:ext cx="266700" cy="7405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229340">
            <a:off x="5292057" y="2137444"/>
            <a:ext cx="266700" cy="5430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8013631">
            <a:off x="6708127" y="3782440"/>
            <a:ext cx="266700" cy="200313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6653405">
            <a:off x="6849783" y="3373507"/>
            <a:ext cx="266700" cy="145079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31325" y="6211669"/>
            <a:ext cx="414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Субсидии бюджетам городских округов на обеспечение мероприятий по переселению граждан из аварийного жилищного </a:t>
            </a:r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фонда 95 836,8 тыс. руб.</a:t>
            </a:r>
            <a:endParaRPr lang="ru-RU" sz="1200" b="1" i="1" dirty="0" smtClean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10800000">
            <a:off x="4743409" y="4438580"/>
            <a:ext cx="322585" cy="17247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337" cy="599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506964" y="0"/>
            <a:ext cx="93990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бюджету Серовского городского округа из областного бюджета в 2023 году</a:t>
            </a:r>
            <a:endParaRPr lang="ru-RU" sz="32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4299" y="999262"/>
            <a:ext cx="2514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 хранению, комплектованию, учету и использованию архивных документов, относящихся к государственной собственности Свердловской области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1 919,0 тыс. руб.</a:t>
            </a:r>
            <a:endParaRPr lang="ru-RU" sz="1200" b="1" i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974" y="994886"/>
            <a:ext cx="2238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 предоставлению отдельным категориям граждан компенсаций расходов на оплату жилого помещения и коммунальных услуг в размере 131 434,8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81950" y="967085"/>
            <a:ext cx="192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 созданию административных комиссий в размере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167,2 тыс.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14902" y="961162"/>
            <a:ext cx="29241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 предоставлению гражданам, проживающим на территории Свердловской области, меры социальной поддержки по частичному освобождению от платы за коммунальные услуги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9 484,0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67600" y="2337911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на организацию мероприятий при осуществлении деятельности по обращению с животными без владельцев в размере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2 327,7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67499" y="5103674"/>
            <a:ext cx="3238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на организацию и обеспечение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4 615,0 тыс. 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05625" y="3680936"/>
            <a:ext cx="3000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на осуществление государственного полномочия Свердловской области по организации проведения на территории Свердловской области мероприятий по предупреждению и ликвидации болезней животных в размере 147,9 тыс.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24150" y="5355015"/>
            <a:ext cx="3895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и финансовое обеспечение дополнительного образования детей в муниципальных общеобразовательных организациях в размере            779 048,0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300" y="5171212"/>
            <a:ext cx="2200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получение общедоступного и бесплатного дошкольного образования в муниципальных дошкольных образовательных организациях в размере </a:t>
            </a:r>
          </a:p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511 266,0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186535"/>
            <a:ext cx="2676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на предоставление гражданам субсидий на оплату жилого помещения и коммунальных услуг 60 403,9 тыс.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71686"/>
            <a:ext cx="239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Субвенции на компенсацию отдельным категориям граждан оплаты взноса на капитальный ремонт общего имущества в многоквартирном доме 477,0 тыс. руб.</a:t>
            </a:r>
          </a:p>
        </p:txBody>
      </p:sp>
      <p:sp>
        <p:nvSpPr>
          <p:cNvPr id="17" name="Овал 16"/>
          <p:cNvSpPr/>
          <p:nvPr/>
        </p:nvSpPr>
        <p:spPr>
          <a:xfrm>
            <a:off x="3086100" y="2867025"/>
            <a:ext cx="3095625" cy="1828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1 546 050,9 тыс. руб.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790700" y="2228850"/>
            <a:ext cx="1552575" cy="90487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76450" y="3324225"/>
            <a:ext cx="990600" cy="190500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362200" y="4229100"/>
            <a:ext cx="838200" cy="219075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952625" y="4495800"/>
            <a:ext cx="1476375" cy="109537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4600576" y="4752975"/>
            <a:ext cx="9524" cy="67627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857875" y="4495800"/>
            <a:ext cx="895350" cy="73342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6238875" y="3990975"/>
            <a:ext cx="762000" cy="20002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1"/>
          </p:cNvCxnSpPr>
          <p:nvPr/>
        </p:nvCxnSpPr>
        <p:spPr>
          <a:xfrm flipH="1">
            <a:off x="6086475" y="2938076"/>
            <a:ext cx="1381125" cy="443299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5810250" y="1685925"/>
            <a:ext cx="2228850" cy="1419225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886325" y="2286000"/>
            <a:ext cx="304800" cy="552450"/>
          </a:xfrm>
          <a:prstGeom prst="straightConnector1">
            <a:avLst/>
          </a:prstGeom>
          <a:ln w="539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906000" cy="4857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 Серовского городского округа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47675"/>
            <a:ext cx="9905999" cy="771525"/>
          </a:xfrm>
        </p:spPr>
        <p:txBody>
          <a:bodyPr/>
          <a:lstStyle/>
          <a:p>
            <a:pPr indent="176213" algn="just" eaLnBrk="1" hangingPunct="1"/>
            <a:r>
              <a:rPr lang="ru-RU" sz="1900" b="1" dirty="0" smtClean="0">
                <a:solidFill>
                  <a:srgbClr val="00206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 – выплачиваемые из бюджета денежные средства, за исключением средств, являющихся  источниками финансирования дефицита бюджета</a:t>
            </a:r>
            <a:r>
              <a:rPr lang="ru-RU" sz="1900" b="1" dirty="0" smtClean="0">
                <a:solidFill>
                  <a:schemeClr val="accent2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ru-RU" sz="1900" b="1" dirty="0" smtClean="0"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sp>
        <p:nvSpPr>
          <p:cNvPr id="91139" name="AutoShape 11"/>
          <p:cNvSpPr>
            <a:spLocks noChangeArrowheads="1"/>
          </p:cNvSpPr>
          <p:nvPr/>
        </p:nvSpPr>
        <p:spPr bwMode="auto">
          <a:xfrm>
            <a:off x="201613" y="1306513"/>
            <a:ext cx="5033962" cy="7826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 Серовского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городского округа  распределены по:</a:t>
            </a:r>
            <a:endParaRPr lang="ru-RU" dirty="0">
              <a:solidFill>
                <a:schemeClr val="bg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2335213"/>
            <a:ext cx="1649412" cy="9699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разделам бюджетной классификации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800" y="2344738"/>
            <a:ext cx="1592263" cy="9699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 </a:t>
            </a:r>
          </a:p>
          <a:p>
            <a:pPr algn="ctr">
              <a:defRPr/>
            </a:pPr>
            <a:r>
              <a:rPr lang="ru-RU" sz="1300" b="1" dirty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главным распорядителям бюджетных средств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5952280" y="1131779"/>
          <a:ext cx="3594821" cy="5720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Блок-схема: внутренняя память 9"/>
          <p:cNvSpPr/>
          <p:nvPr/>
        </p:nvSpPr>
        <p:spPr>
          <a:xfrm>
            <a:off x="180927" y="3591801"/>
            <a:ext cx="2576062" cy="2902922"/>
          </a:xfrm>
          <a:prstGeom prst="flowChartInternalStorage">
            <a:avLst/>
          </a:prstGeom>
          <a:ln w="9525"/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 бюджета Серовского городского округа ориентированы на выполнение действующих расходных обязательств  и обеспечение объема и качества предоставления муниципальных услуг  отраслей социально -  культурной сферы.</a:t>
            </a:r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834768" y="3626134"/>
            <a:ext cx="2401030" cy="2823055"/>
          </a:xfrm>
          <a:prstGeom prst="flowChartInternalStorage">
            <a:avLst/>
          </a:prstGeom>
          <a:ln>
            <a:solidFill>
              <a:schemeClr val="bg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Мероприятия муниципальных программ Серовского городского округа направлены на  достижение конкретных показателей и на повышение  эффективности расходования бюджетных средств.</a:t>
            </a:r>
          </a:p>
        </p:txBody>
      </p:sp>
      <p:grpSp>
        <p:nvGrpSpPr>
          <p:cNvPr id="91149" name="Скругленный прямоугольник 7"/>
          <p:cNvGrpSpPr>
            <a:grpSpLocks/>
          </p:cNvGrpSpPr>
          <p:nvPr/>
        </p:nvGrpSpPr>
        <p:grpSpPr bwMode="auto">
          <a:xfrm>
            <a:off x="3371850" y="2216150"/>
            <a:ext cx="2041525" cy="1206500"/>
            <a:chOff x="1075" y="1402"/>
            <a:chExt cx="1152" cy="760"/>
          </a:xfrm>
        </p:grpSpPr>
        <p:pic>
          <p:nvPicPr>
            <p:cNvPr id="91151" name="Скругленный прямоугольник 7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" y="1402"/>
              <a:ext cx="1152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2" name="Text Box 31"/>
            <p:cNvSpPr txBox="1">
              <a:spLocks noChangeArrowheads="1"/>
            </p:cNvSpPr>
            <p:nvPr/>
          </p:nvSpPr>
          <p:spPr bwMode="auto">
            <a:xfrm>
              <a:off x="1182" y="1507"/>
              <a:ext cx="943" cy="551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16 </a:t>
              </a:r>
              <a:endParaRPr lang="ru-RU" sz="1400" b="1" dirty="0">
                <a:solidFill>
                  <a:schemeClr val="bg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муниципальным программам СГО</a:t>
              </a: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84C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трелка вправо 54"/>
          <p:cNvSpPr/>
          <p:nvPr/>
        </p:nvSpPr>
        <p:spPr>
          <a:xfrm rot="21066457">
            <a:off x="6324266" y="2994310"/>
            <a:ext cx="2078801" cy="1087028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1" name="Picture 7" descr="C:\Users\Nelubina\Pictures\бюджет 2022\kisspng-money-bag-computer-icons-clip-art-bag-5abb0e8fb06f92.75421704152220839972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742" y="1314306"/>
            <a:ext cx="2740025" cy="3730625"/>
          </a:xfrm>
          <a:prstGeom prst="rect">
            <a:avLst/>
          </a:prstGeom>
          <a:noFill/>
        </p:spPr>
      </p:pic>
      <p:sp>
        <p:nvSpPr>
          <p:cNvPr id="35" name="Стрелка вправо 34"/>
          <p:cNvSpPr/>
          <p:nvPr/>
        </p:nvSpPr>
        <p:spPr>
          <a:xfrm rot="11186992">
            <a:off x="2000693" y="2518605"/>
            <a:ext cx="1863692" cy="993709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97" y="967036"/>
            <a:ext cx="1035861" cy="11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право 27"/>
          <p:cNvSpPr/>
          <p:nvPr/>
        </p:nvSpPr>
        <p:spPr>
          <a:xfrm rot="11722251">
            <a:off x="1579129" y="1305848"/>
            <a:ext cx="2675249" cy="1330046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784" y="2576944"/>
            <a:ext cx="1392634" cy="71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 rot="16200000">
            <a:off x="-3127375" y="3127375"/>
            <a:ext cx="6858000" cy="6032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Серовского городского округа на 2023 год </a:t>
            </a: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4052852" y="3315586"/>
            <a:ext cx="19525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РАСХОДЫ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4 807 438,9</a:t>
            </a:r>
            <a:endParaRPr lang="ru-RU" sz="28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998" y="0"/>
            <a:ext cx="1198111" cy="9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 rot="11996449">
            <a:off x="1888456" y="411985"/>
            <a:ext cx="2590675" cy="993709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199199">
            <a:off x="2127393" y="533549"/>
            <a:ext cx="216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Общегосударственные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вопросы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175512">
            <a:off x="3253840" y="4631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269 633,8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926448">
            <a:off x="1864948" y="1615484"/>
            <a:ext cx="265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Национальная безопасность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правоохранительная 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</a:t>
            </a: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956861">
            <a:off x="2917683" y="137555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29 152,1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432563">
            <a:off x="2315690" y="2719448"/>
            <a:ext cx="1494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Национальная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экономика 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467222">
            <a:off x="2572988" y="24304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434 677,4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568" y="3681351"/>
            <a:ext cx="1700365" cy="11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право 28"/>
          <p:cNvSpPr/>
          <p:nvPr/>
        </p:nvSpPr>
        <p:spPr>
          <a:xfrm rot="20944779">
            <a:off x="5455814" y="271324"/>
            <a:ext cx="2965931" cy="1061974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908935">
            <a:off x="6284417" y="4242514"/>
            <a:ext cx="2122019" cy="839759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33218">
            <a:off x="5919923" y="5131421"/>
            <a:ext cx="2163423" cy="1053871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666941">
            <a:off x="4707352" y="5058448"/>
            <a:ext cx="1462632" cy="800190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9256073">
            <a:off x="2212263" y="5227514"/>
            <a:ext cx="2189119" cy="993709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1134672">
            <a:off x="2253067" y="3810413"/>
            <a:ext cx="1399500" cy="739152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 rot="315702">
            <a:off x="2731325" y="401386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ЖКХ</a:t>
            </a: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98117">
            <a:off x="2582885" y="35922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497 290,8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568" y="5533900"/>
            <a:ext cx="1727893" cy="10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 rot="20109963">
            <a:off x="2382394" y="5345813"/>
            <a:ext cx="2249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Охрана окружающей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среды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0102280">
            <a:off x="2704369" y="5015347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11 131,8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504" y="5925786"/>
            <a:ext cx="1601750" cy="9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93381" y="5771408"/>
            <a:ext cx="1473232" cy="108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3119" y="4405746"/>
            <a:ext cx="1552881" cy="106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66123" y="2695699"/>
            <a:ext cx="1539877" cy="10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1481" y="1233567"/>
            <a:ext cx="1474519" cy="126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865" y="0"/>
            <a:ext cx="1517135" cy="10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 rot="2665311">
            <a:off x="4762007" y="5225141"/>
            <a:ext cx="1310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Образование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2651271">
            <a:off x="5287023" y="529045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778 373,9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59890">
            <a:off x="6274947" y="5387040"/>
            <a:ext cx="166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Культура,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кинематография 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807357">
            <a:off x="6518019" y="4979721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300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110,9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884436">
            <a:off x="6282045" y="4500748"/>
            <a:ext cx="2093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Социальная политика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984319">
            <a:off x="6723415" y="41345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283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769,9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137299">
            <a:off x="6353299" y="3253840"/>
            <a:ext cx="20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Физическая культура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спорт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21232153">
            <a:off x="5884178" y="1536579"/>
            <a:ext cx="2229321" cy="1114795"/>
          </a:xfrm>
          <a:prstGeom prst="rightArrow">
            <a:avLst/>
          </a:prstGeom>
          <a:gradFill>
            <a:gsLst>
              <a:gs pos="0">
                <a:srgbClr val="996600"/>
              </a:gs>
              <a:gs pos="39999">
                <a:srgbClr val="CC9900"/>
              </a:gs>
              <a:gs pos="70000">
                <a:srgbClr val="CC9900"/>
              </a:gs>
              <a:gs pos="100000">
                <a:srgbClr val="CC99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 rot="21084223">
            <a:off x="6628414" y="28876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176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875,1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21182977">
            <a:off x="5992553" y="1843914"/>
            <a:ext cx="1898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Средства массовой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информации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21139862">
            <a:off x="6316007" y="13894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15 423,2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20907428">
            <a:off x="5367647" y="546264"/>
            <a:ext cx="29272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Обслуживание государственного 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муниципального долга</a:t>
            </a:r>
            <a:endParaRPr lang="ru-RU" sz="15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20892435">
            <a:off x="5809767" y="24740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11 000,0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рямоугольник 4"/>
          <p:cNvSpPr>
            <a:spLocks noChangeArrowheads="1"/>
          </p:cNvSpPr>
          <p:nvPr/>
        </p:nvSpPr>
        <p:spPr bwMode="auto">
          <a:xfrm>
            <a:off x="9288463" y="6488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A95D18DB-0F1A-4E0B-BA73-A9DC76F420B1}" type="slidenum">
              <a:rPr lang="ru-RU"/>
              <a:pPr/>
              <a:t>38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распределения расходов бюджета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7735643"/>
              </p:ext>
            </p:extLst>
          </p:nvPr>
        </p:nvGraphicFramePr>
        <p:xfrm>
          <a:off x="673100" y="5576"/>
          <a:ext cx="9232902" cy="6799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4167"/>
                <a:gridCol w="1287747"/>
                <a:gridCol w="1287747"/>
                <a:gridCol w="1287747"/>
                <a:gridCol w="1287747"/>
                <a:gridCol w="1287747"/>
              </a:tblGrid>
              <a:tr h="79452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</a:t>
                      </a:r>
                    </a:p>
                  </a:txBody>
                  <a:tcPr marL="6757" marR="6757" marT="6757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год факт  (тыс.руб.)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год (ожидаемое) тыс. руб.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год план тыс. руб. 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год план тыс. руб.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год план тыс. руб.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Общегосударственные вопросы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193 825,00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279 334,9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269 633,8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240 168,6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241 307,2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8809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46 285,70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28 170,2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29 152,1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77 846,0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28 005,6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Национальная экономика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252 963,40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415 528,7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434 677,4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407 238,8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268 997,6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7458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Жилищно-коммунальное хозяйство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404 553,40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464 424,7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497 290,8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336 152,8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162 018,1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60805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окружающей среды и природных ресурсов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5 755,90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11 068,7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11 131,8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15 469,2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10 368,0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Образование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1 932 650,00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2 647 196,7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2 778 373,9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2 033 381,5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2 248 912,2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Культура, кинематография   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215 339,30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250 173,3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300 111,0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200 117,3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226 933,8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Здравоохранение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17 928,60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0,0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Социальная политика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292 751,40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268 595,6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283 769,9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293 100,5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302 136,9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Физическая культура и спорт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134 654,00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156 743,8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176 875,1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194 928,1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186 325,2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17458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Средства массовой информации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568,1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5 397,8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15 423,2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4 130,8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4 132,3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265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757" marR="6757" marT="675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10 554,80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6 014,5</a:t>
                      </a:r>
                    </a:p>
                  </a:txBody>
                  <a:tcPr marL="6757" marR="6757" marT="675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11 000,0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8 759,1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8 759,1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134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ВСЕГО</a:t>
                      </a:r>
                    </a:p>
                  </a:txBody>
                  <a:tcPr marL="6757" marR="6757" marT="675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3 507 829,60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4 532 649,0</a:t>
                      </a:r>
                    </a:p>
                  </a:txBody>
                  <a:tcPr marL="6757" marR="6757" marT="6757" marB="0" anchor="b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4 807 439,0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Liberation Serif"/>
                        </a:rPr>
                        <a:t>3 811 292,7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/>
                        </a:rPr>
                        <a:t>3 687 895,9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 rot="16200000">
            <a:off x="-3073400" y="3073400"/>
            <a:ext cx="6858000" cy="71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бюджета на 2023 год и плановый период 2024 и 2025 годов (млн. руб.)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3419782"/>
              </p:ext>
            </p:extLst>
          </p:nvPr>
        </p:nvGraphicFramePr>
        <p:xfrm>
          <a:off x="711201" y="0"/>
          <a:ext cx="9194799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133350" y="1075423"/>
            <a:ext cx="9601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Публичные обязательства</a:t>
            </a:r>
            <a:r>
              <a:rPr lang="ru-RU" sz="1900" b="1" dirty="0" smtClean="0">
                <a:solidFill>
                  <a:srgbClr val="000099"/>
                </a:solidFill>
              </a:rPr>
              <a:t> </a:t>
            </a:r>
            <a:r>
              <a:rPr lang="ru-RU" sz="1900" dirty="0" smtClean="0">
                <a:solidFill>
                  <a:srgbClr val="000099"/>
                </a:solidFill>
              </a:rPr>
              <a:t>– возникающие на  основе закона расходные обязательства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НПА размере или установленный указанным законом, актом порядок его определения (расчета, индексации).</a:t>
            </a:r>
          </a:p>
          <a:p>
            <a:pPr algn="just"/>
            <a:endParaRPr lang="ru-RU" sz="1900" b="1" u="sng" dirty="0" smtClean="0">
              <a:solidFill>
                <a:srgbClr val="000099"/>
              </a:solidFill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Публичные нормативные обязательства</a:t>
            </a:r>
            <a:r>
              <a:rPr lang="ru-RU" sz="1900" dirty="0" smtClean="0">
                <a:solidFill>
                  <a:srgbClr val="000099"/>
                </a:solidFill>
              </a:rPr>
              <a:t> – это публичные обязательства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 перед физическим лицом, подлежащие исполнению в денежной форме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 в установленном соответствующим законом, иным НПА размере или </a:t>
            </a:r>
          </a:p>
          <a:p>
            <a:pPr algn="just"/>
            <a:r>
              <a:rPr lang="ru-RU" sz="1900" dirty="0" smtClean="0">
                <a:solidFill>
                  <a:srgbClr val="000099"/>
                </a:solidFill>
              </a:rPr>
              <a:t>имеющие  установленный порядок его индексации</a:t>
            </a:r>
          </a:p>
          <a:p>
            <a:pPr algn="just"/>
            <a:endParaRPr lang="ru-RU" sz="1900" b="1" u="sng" dirty="0" smtClean="0">
              <a:solidFill>
                <a:srgbClr val="000099"/>
              </a:solidFill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</a:rPr>
              <a:t>Межбюджетные  </a:t>
            </a:r>
            <a:r>
              <a:rPr lang="ru-RU" sz="1900" b="1" u="sng" dirty="0">
                <a:solidFill>
                  <a:srgbClr val="000099"/>
                </a:solidFill>
              </a:rPr>
              <a:t>трансферты  –</a:t>
            </a:r>
            <a:r>
              <a:rPr lang="ru-RU" sz="1900" dirty="0">
                <a:solidFill>
                  <a:srgbClr val="000099"/>
                </a:solidFill>
              </a:rPr>
              <a:t>  денежные  средства,  направляемые  из  одного уровня бюджетной системы в другой</a:t>
            </a:r>
          </a:p>
          <a:p>
            <a:pPr algn="just"/>
            <a:endParaRPr lang="ru-RU" sz="1900" dirty="0">
              <a:solidFill>
                <a:srgbClr val="000099"/>
              </a:solidFill>
            </a:endParaRPr>
          </a:p>
          <a:p>
            <a:r>
              <a:rPr lang="ru-RU" sz="1900" b="1" u="sng" dirty="0">
                <a:solidFill>
                  <a:srgbClr val="000099"/>
                </a:solidFill>
              </a:rPr>
              <a:t>Дотации -</a:t>
            </a:r>
            <a:r>
              <a:rPr lang="ru-RU" sz="1900" dirty="0">
                <a:solidFill>
                  <a:srgbClr val="000099"/>
                </a:solidFill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sz="1600" dirty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8175" y="0"/>
            <a:ext cx="162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2024 год</a:t>
            </a:r>
            <a:endParaRPr lang="ru-RU" sz="22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 rot="16200000">
            <a:off x="-3073400" y="3073400"/>
            <a:ext cx="6858000" cy="71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бюджета на 2023 год и плановый период 2024 и 2025 годов (млн. руб.)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724395" y="0"/>
          <a:ext cx="918160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08450" y="0"/>
            <a:ext cx="1727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2025 год</a:t>
            </a:r>
            <a:endParaRPr lang="ru-RU" sz="22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 rot="16200000">
            <a:off x="-3073400" y="3073400"/>
            <a:ext cx="6858000" cy="7112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defRPr/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Структура расходов бюджета на 2023 год и плановый период 2024 и 2025 годов (млн. руб.)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531061914"/>
              </p:ext>
            </p:extLst>
          </p:nvPr>
        </p:nvGraphicFramePr>
        <p:xfrm>
          <a:off x="711201" y="0"/>
          <a:ext cx="91947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0"/>
            <a:ext cx="9445625" cy="504825"/>
          </a:xfrm>
          <a:noFill/>
        </p:spPr>
        <p:txBody>
          <a:bodyPr/>
          <a:lstStyle/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Общегосударственные вопросы</a:t>
            </a:r>
            <a:r>
              <a:rPr lang="ru-RU" sz="4000" b="1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034281"/>
              </p:ext>
            </p:extLst>
          </p:nvPr>
        </p:nvGraphicFramePr>
        <p:xfrm>
          <a:off x="475343" y="550085"/>
          <a:ext cx="9430657" cy="6370504"/>
        </p:xfrm>
        <a:graphic>
          <a:graphicData uri="http://schemas.openxmlformats.org/drawingml/2006/table">
            <a:tbl>
              <a:tblPr/>
              <a:tblGrid>
                <a:gridCol w="3768274"/>
                <a:gridCol w="1212226"/>
                <a:gridCol w="1184315"/>
                <a:gridCol w="1088614"/>
                <a:gridCol w="1088614"/>
                <a:gridCol w="1088614"/>
              </a:tblGrid>
              <a:tr h="5410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5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7080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4 414,8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3 973,2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4 709,3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4 380,7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4 556,9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11750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законодательных (представительных) органов  государственной власти  и представительных органов  муниципальных образований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6 422,6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8 372,5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12 273,1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11 430,2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11 608,6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17508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127 460,8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138 382,7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156 207,6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162 093,9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167 657,1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409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Судебная система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101,1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616,4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11,4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11,8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10,4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94155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деятельности 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17 095,6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17 421,2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19 030,6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19 796,7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20 594,3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744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6 733,5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3621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Резервные фонды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8 473,9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12 000,0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15 000,0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10 000,0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4097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0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46 968,4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91 835,3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62 401,8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32 455,1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26 879,8</a:t>
                      </a:r>
                      <a:endParaRPr lang="ru-RU" sz="155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4744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5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Итого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210</a:t>
                      </a:r>
                      <a:r>
                        <a:rPr lang="ru-RU" sz="1550" b="0" i="0" u="none" strike="noStrike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937,2</a:t>
                      </a:r>
                      <a:endParaRPr lang="ru-RU" sz="1550" b="0" i="0" u="none" strike="noStrike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algn="r" rtl="0" fontAlgn="t"/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279 334,9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269 633,8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240 168,6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550" b="1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241 307,2</a:t>
                      </a:r>
                      <a:endParaRPr lang="ru-RU" sz="1550" b="1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7333" name="Rectangle 51"/>
          <p:cNvSpPr>
            <a:spLocks noChangeArrowheads="1"/>
          </p:cNvSpPr>
          <p:nvPr/>
        </p:nvSpPr>
        <p:spPr bwMode="auto">
          <a:xfrm>
            <a:off x="498475" y="0"/>
            <a:ext cx="940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Национальная безопасность и правоохранительную деятельность</a:t>
            </a:r>
          </a:p>
        </p:txBody>
      </p:sp>
      <p:pic>
        <p:nvPicPr>
          <p:cNvPr id="97334" name="Рисунок 10" descr="2013-12-19_06-30-27-e13874346425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1738" y="5153025"/>
            <a:ext cx="18129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5" name="Picture 109" descr="Снимок"/>
          <p:cNvPicPr>
            <a:picLocks noChangeAspect="1" noChangeArrowheads="1"/>
          </p:cNvPicPr>
          <p:nvPr/>
        </p:nvPicPr>
        <p:blipFill>
          <a:blip r:embed="rId4" cstate="print">
            <a:lum bright="-30000" contrast="46000"/>
          </a:blip>
          <a:srcRect/>
          <a:stretch>
            <a:fillRect/>
          </a:stretch>
        </p:blipFill>
        <p:spPr bwMode="auto">
          <a:xfrm>
            <a:off x="8228013" y="5229225"/>
            <a:ext cx="16779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6" name="Picture 110" descr="IMG_02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9900" y="4735513"/>
            <a:ext cx="194945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7" name="Picture 111" descr="Сним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665788"/>
            <a:ext cx="1995488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38" name="Picture 112" descr="2016-04-27_12-56-2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86488" y="4211638"/>
            <a:ext cx="20701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852162"/>
              </p:ext>
            </p:extLst>
          </p:nvPr>
        </p:nvGraphicFramePr>
        <p:xfrm>
          <a:off x="507998" y="630885"/>
          <a:ext cx="9312275" cy="3461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0645"/>
                <a:gridCol w="1360326"/>
                <a:gridCol w="1360326"/>
                <a:gridCol w="1360326"/>
                <a:gridCol w="1360326"/>
                <a:gridCol w="1360326"/>
              </a:tblGrid>
              <a:tr h="4872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42993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Гражданская 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оборона</a:t>
                      </a: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292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Защита населения и территории  от чрезвычайных ситуаций природного и техногенного характера, пожарная безопасность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25 234,1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26 750,5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28 641,7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77 319,5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15299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1" marR="6911" marT="69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27375" y="3127375"/>
            <a:ext cx="6858000" cy="6032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201d66e6a13a3947323cc28c454abb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726" y="5753100"/>
            <a:ext cx="1690240" cy="11049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8309" name="Text Box 155"/>
          <p:cNvSpPr txBox="1">
            <a:spLocks noChangeArrowheads="1"/>
          </p:cNvSpPr>
          <p:nvPr/>
        </p:nvSpPr>
        <p:spPr bwMode="auto">
          <a:xfrm>
            <a:off x="1284288" y="0"/>
            <a:ext cx="8086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Расходы на национальную экономику</a:t>
            </a:r>
            <a:r>
              <a:rPr lang="ru-RU" sz="2800" b="1" dirty="0"/>
              <a:t> </a:t>
            </a:r>
          </a:p>
        </p:txBody>
      </p:sp>
      <p:pic>
        <p:nvPicPr>
          <p:cNvPr id="95234" name="Picture 2" descr="http://i2.wp.com/serov112.ru/wp-content/uploads/2018/08/Gidrouzel.jpg?fit=721%2C48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5201" y="4810438"/>
            <a:ext cx="1612900" cy="1076012"/>
          </a:xfrm>
          <a:prstGeom prst="rect">
            <a:avLst/>
          </a:prstGeom>
          <a:noFill/>
        </p:spPr>
      </p:pic>
      <p:pic>
        <p:nvPicPr>
          <p:cNvPr id="95236" name="Picture 4" descr="http://radius72.ru/uploads/images/00/02/17/2014/01/28/bd831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7360" y="4234176"/>
            <a:ext cx="1728786" cy="1152524"/>
          </a:xfrm>
          <a:prstGeom prst="rect">
            <a:avLst/>
          </a:prstGeom>
          <a:noFill/>
        </p:spPr>
      </p:pic>
      <p:pic>
        <p:nvPicPr>
          <p:cNvPr id="95238" name="Picture 6" descr="http://rio-serov.ucoz.ru/00_2015/04/123/news_18-04-2015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1952" y="5361053"/>
            <a:ext cx="1895474" cy="1263649"/>
          </a:xfrm>
          <a:prstGeom prst="rect">
            <a:avLst/>
          </a:prstGeom>
          <a:noFill/>
        </p:spPr>
      </p:pic>
      <p:pic>
        <p:nvPicPr>
          <p:cNvPr id="95240" name="Picture 8" descr="https://avatars.mds.yandex.net/get-marketpic/373800/market_xDsInggjQmdVfuAYjO7P5A/ori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07426" y="5127757"/>
            <a:ext cx="1298574" cy="1730243"/>
          </a:xfrm>
          <a:prstGeom prst="rect">
            <a:avLst/>
          </a:prstGeom>
          <a:noFill/>
        </p:spPr>
      </p:pic>
      <p:pic>
        <p:nvPicPr>
          <p:cNvPr id="95242" name="Picture 10" descr="http://old.serovglobus.ru/wp-content/uploads/2015/08/2015-08-21_07-21-30-600x40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52849" y="4070483"/>
            <a:ext cx="1814511" cy="120967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91254"/>
              </p:ext>
            </p:extLst>
          </p:nvPr>
        </p:nvGraphicFramePr>
        <p:xfrm>
          <a:off x="603251" y="523220"/>
          <a:ext cx="9302748" cy="35528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654"/>
                <a:gridCol w="1334170"/>
                <a:gridCol w="1299286"/>
                <a:gridCol w="1281989"/>
                <a:gridCol w="1228725"/>
                <a:gridCol w="1304924"/>
              </a:tblGrid>
              <a:tr h="6757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480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Сельское хозяйство и рыболовство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3 009,9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2 501,0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Водное 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14 026,1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5 951,8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245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Лесное </a:t>
                      </a:r>
                      <a:r>
                        <a:rPr lang="ru-RU" sz="16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Транспорт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4805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  Дорожное хозяйство (дорожные фонды)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207 720,2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314 404,6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338 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879,4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305 578,6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163 704,6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58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Связь и информатика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1 373,2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6459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72 235,2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80 825,8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83 402,8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91 834,1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95 245,0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9389" name="Rectangle 56"/>
          <p:cNvSpPr>
            <a:spLocks noChangeArrowheads="1"/>
          </p:cNvSpPr>
          <p:nvPr/>
        </p:nvSpPr>
        <p:spPr bwMode="auto">
          <a:xfrm>
            <a:off x="739775" y="0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Жилищно-коммунальное хозяйство</a:t>
            </a:r>
          </a:p>
        </p:txBody>
      </p:sp>
      <p:sp>
        <p:nvSpPr>
          <p:cNvPr id="99390" name="Rectangle 56"/>
          <p:cNvSpPr>
            <a:spLocks noChangeArrowheads="1"/>
          </p:cNvSpPr>
          <p:nvPr/>
        </p:nvSpPr>
        <p:spPr bwMode="auto">
          <a:xfrm>
            <a:off x="716270" y="4028563"/>
            <a:ext cx="894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Охрана окружающей среды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6478147"/>
              </p:ext>
            </p:extLst>
          </p:nvPr>
        </p:nvGraphicFramePr>
        <p:xfrm>
          <a:off x="471127" y="481105"/>
          <a:ext cx="9434872" cy="2842198"/>
        </p:xfrm>
        <a:graphic>
          <a:graphicData uri="http://schemas.openxmlformats.org/drawingml/2006/table">
            <a:tbl>
              <a:tblPr/>
              <a:tblGrid>
                <a:gridCol w="2483322"/>
                <a:gridCol w="1390310"/>
                <a:gridCol w="1390310"/>
                <a:gridCol w="1390310"/>
                <a:gridCol w="1390310"/>
                <a:gridCol w="1390310"/>
              </a:tblGrid>
              <a:tr h="772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192350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Жилищное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153 340,3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143 536,4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113 307,7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14 489,9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12 366,0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Коммунальное хозяйство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88 221,2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182 945,0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158 024,1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227 823,9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54 687,6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4047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Благоустройство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115 805,4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122 463,5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166 589,1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92 423,1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93 520,0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88711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жилищно-коммунального хозяйства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1 274,8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15 479,7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59 369,9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1 415,8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1 444,4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518589"/>
              </p:ext>
            </p:extLst>
          </p:nvPr>
        </p:nvGraphicFramePr>
        <p:xfrm>
          <a:off x="461297" y="4604125"/>
          <a:ext cx="9444705" cy="1816480"/>
        </p:xfrm>
        <a:graphic>
          <a:graphicData uri="http://schemas.openxmlformats.org/drawingml/2006/table">
            <a:tbl>
              <a:tblPr/>
              <a:tblGrid>
                <a:gridCol w="2485910"/>
                <a:gridCol w="1391759"/>
                <a:gridCol w="1391759"/>
                <a:gridCol w="1391759"/>
                <a:gridCol w="1391759"/>
                <a:gridCol w="1391759"/>
              </a:tblGrid>
              <a:tr h="5204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20452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9 658,1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10 365,7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10 024,5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14 885,4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9 760,9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775576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5343" marR="5343" marT="534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920,7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703,0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1 107,3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583,7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607,1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46073601_tqqxkvugihfb1ld-2016.jpeg"/>
          <p:cNvPicPr>
            <a:picLocks noChangeAspect="1"/>
          </p:cNvPicPr>
          <p:nvPr/>
        </p:nvPicPr>
        <p:blipFill>
          <a:blip r:embed="rId2" cstate="screen">
            <a:lum bright="1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22513" y="4218788"/>
            <a:ext cx="164408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27375" y="3127375"/>
            <a:ext cx="6858000" cy="603250"/>
          </a:xfrm>
          <a:prstGeom prst="rect">
            <a:avLst/>
          </a:prstGeom>
          <a:gradFill rotWithShape="1">
            <a:gsLst>
              <a:gs pos="0">
                <a:srgbClr val="66FF99">
                  <a:gamma/>
                  <a:shade val="46275"/>
                  <a:invGamma/>
                </a:srgbClr>
              </a:gs>
              <a:gs pos="100000">
                <a:srgbClr val="66FF99"/>
              </a:gs>
            </a:gsLst>
            <a:lin ang="5400000" scaled="1"/>
          </a:gra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</a:p>
        </p:txBody>
      </p:sp>
      <p:pic>
        <p:nvPicPr>
          <p:cNvPr id="100422" name="Рисунок 11" descr="дет сад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654675"/>
            <a:ext cx="2076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3186" name="Picture 2" descr="http://old.serovglobus.ru/wp-content/uploads/2013/07/%D0%92%D0%BE%D1%80%D0%BE%D1%82%D0%B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9225" y="4170378"/>
            <a:ext cx="2232025" cy="1484297"/>
          </a:xfrm>
          <a:prstGeom prst="rect">
            <a:avLst/>
          </a:prstGeom>
          <a:noFill/>
        </p:spPr>
      </p:pic>
      <p:pic>
        <p:nvPicPr>
          <p:cNvPr id="93188" name="Picture 4" descr="http://xn----7sbaib7aldgvn3ba3g.xn--p1ai/uploads/images/0000/31008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050" y="4703762"/>
            <a:ext cx="1905000" cy="1552575"/>
          </a:xfrm>
          <a:prstGeom prst="rect">
            <a:avLst/>
          </a:prstGeom>
          <a:noFill/>
        </p:spPr>
      </p:pic>
      <p:pic>
        <p:nvPicPr>
          <p:cNvPr id="93190" name="Picture 6" descr="http://dhsh19.ru/sites/default/files/images/444/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1150" y="5154692"/>
            <a:ext cx="1974850" cy="1703308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2072023"/>
              </p:ext>
            </p:extLst>
          </p:nvPr>
        </p:nvGraphicFramePr>
        <p:xfrm>
          <a:off x="638277" y="117987"/>
          <a:ext cx="9267724" cy="3909321"/>
        </p:xfrm>
        <a:graphic>
          <a:graphicData uri="http://schemas.openxmlformats.org/drawingml/2006/table">
            <a:tbl>
              <a:tblPr/>
              <a:tblGrid>
                <a:gridCol w="2471316"/>
                <a:gridCol w="1329903"/>
                <a:gridCol w="1275064"/>
                <a:gridCol w="1371035"/>
                <a:gridCol w="1439587"/>
                <a:gridCol w="1380819"/>
              </a:tblGrid>
              <a:tr h="7487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816 773,6</a:t>
                      </a:r>
                      <a:endParaRPr lang="ru-RU" sz="16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889</a:t>
                      </a:r>
                      <a:r>
                        <a:rPr lang="ru-RU" sz="1600" b="0" i="0" u="none" strike="noStrike" kern="1200" baseline="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821,0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971 135,3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799 065,9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911 647,5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2651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Общее образование 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1 112 387,4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1 474 785,6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1 460 125,9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963 430,0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1 065 060,4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109 072,6</a:t>
                      </a:r>
                      <a:endParaRPr lang="ru-RU" sz="16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138 114,6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176 629,7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113 239,7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141 526,7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480,7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362,3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515,7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515,7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515,7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4689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Молодежная политика</a:t>
                      </a:r>
                    </a:p>
                  </a:txBody>
                  <a:tcPr marL="222052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102 430,2</a:t>
                      </a:r>
                      <a:endParaRPr lang="ru-RU" sz="1600" b="0" i="0" u="none" strike="noStrike" kern="1200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111 995,7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7 058,5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17 384,6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10 697,1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4748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образования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44 241,8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32 265,9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162 908,7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139 744,6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119 464,7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403" name="Rectangle 65"/>
          <p:cNvSpPr>
            <a:spLocks noChangeArrowheads="1"/>
          </p:cNvSpPr>
          <p:nvPr/>
        </p:nvSpPr>
        <p:spPr bwMode="auto">
          <a:xfrm>
            <a:off x="3257491" y="89633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Культура, кинематография</a:t>
            </a:r>
          </a:p>
        </p:txBody>
      </p:sp>
      <p:graphicFrame>
        <p:nvGraphicFramePr>
          <p:cNvPr id="107590" name="Group 7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036609639"/>
              </p:ext>
            </p:extLst>
          </p:nvPr>
        </p:nvGraphicFramePr>
        <p:xfrm>
          <a:off x="438151" y="1171576"/>
          <a:ext cx="9458582" cy="1006982"/>
        </p:xfrm>
        <a:graphic>
          <a:graphicData uri="http://schemas.openxmlformats.org/drawingml/2006/table">
            <a:tbl>
              <a:tblPr/>
              <a:tblGrid>
                <a:gridCol w="2913656"/>
                <a:gridCol w="1234219"/>
                <a:gridCol w="1264274"/>
                <a:gridCol w="1277425"/>
                <a:gridCol w="1307483"/>
                <a:gridCol w="1461525"/>
              </a:tblGrid>
              <a:tr h="6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7987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221 924,0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250 173,3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300 110,9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200 117,3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226 933,8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96275" y="3076404"/>
            <a:ext cx="1609725" cy="120647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81" name="Rectangle 76"/>
          <p:cNvSpPr>
            <a:spLocks noChangeArrowheads="1"/>
          </p:cNvSpPr>
          <p:nvPr/>
        </p:nvSpPr>
        <p:spPr bwMode="auto">
          <a:xfrm>
            <a:off x="1947863" y="3220686"/>
            <a:ext cx="617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</a:rPr>
              <a:t>Социальная политика</a:t>
            </a:r>
          </a:p>
        </p:txBody>
      </p:sp>
      <p:pic>
        <p:nvPicPr>
          <p:cNvPr id="102482" name="Picture 125" descr="maxresdefaul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662" y="1"/>
            <a:ext cx="2083369" cy="11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980513"/>
              </p:ext>
            </p:extLst>
          </p:nvPr>
        </p:nvGraphicFramePr>
        <p:xfrm>
          <a:off x="438151" y="4514653"/>
          <a:ext cx="9422072" cy="2343347"/>
        </p:xfrm>
        <a:graphic>
          <a:graphicData uri="http://schemas.openxmlformats.org/drawingml/2006/table">
            <a:tbl>
              <a:tblPr/>
              <a:tblGrid>
                <a:gridCol w="2249486"/>
                <a:gridCol w="1579563"/>
                <a:gridCol w="1371600"/>
                <a:gridCol w="1362075"/>
                <a:gridCol w="1495425"/>
                <a:gridCol w="1363923"/>
              </a:tblGrid>
              <a:tr h="4878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29967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Пенсионное обеспечение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14 380,8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616,5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18 589,7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20 324,6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21 342,0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558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238 503,2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235 192,4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248 394,8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255 867,3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263 340,6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1462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 smtClean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Охрана семьи и детства</a:t>
                      </a:r>
                      <a:endParaRPr lang="ru-RU" sz="1600" b="0" i="0" u="none" strike="noStrike" dirty="0">
                        <a:solidFill>
                          <a:srgbClr val="003366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2 008,2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3 124,7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6869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3366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316" marR="7316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13 113,8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13 662,0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316" marR="65845" marT="73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16 8296,9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16 908,6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17 454,3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(объемы финансирования)</a:t>
            </a:r>
            <a:endParaRPr lang="ru-RU" sz="20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3429" name="Rectangle 59"/>
          <p:cNvSpPr>
            <a:spLocks noChangeArrowheads="1"/>
          </p:cNvSpPr>
          <p:nvPr/>
        </p:nvSpPr>
        <p:spPr bwMode="auto">
          <a:xfrm>
            <a:off x="2557463" y="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Физическая культура и спорт</a:t>
            </a:r>
          </a:p>
        </p:txBody>
      </p:sp>
      <p:pic>
        <p:nvPicPr>
          <p:cNvPr id="103430" name="Рисунок 10" descr="59303B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31200" y="0"/>
            <a:ext cx="15748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436" name="Group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862146"/>
              </p:ext>
            </p:extLst>
          </p:nvPr>
        </p:nvGraphicFramePr>
        <p:xfrm>
          <a:off x="436563" y="827088"/>
          <a:ext cx="9469438" cy="1196023"/>
        </p:xfrm>
        <a:graphic>
          <a:graphicData uri="http://schemas.openxmlformats.org/drawingml/2006/table">
            <a:tbl>
              <a:tblPr/>
              <a:tblGrid>
                <a:gridCol w="2917000"/>
                <a:gridCol w="1235635"/>
                <a:gridCol w="1265726"/>
                <a:gridCol w="1278892"/>
                <a:gridCol w="1308983"/>
                <a:gridCol w="1463202"/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134 560,9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156 590,7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79 287,1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78 163,6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68 675,5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97 587,9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116 764,5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117 649,7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3457" name="Rectangle 76"/>
          <p:cNvSpPr>
            <a:spLocks noChangeArrowheads="1"/>
          </p:cNvSpPr>
          <p:nvPr/>
        </p:nvSpPr>
        <p:spPr bwMode="auto">
          <a:xfrm>
            <a:off x="3305175" y="2127250"/>
            <a:ext cx="438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Средства массовой информации</a:t>
            </a:r>
          </a:p>
        </p:txBody>
      </p:sp>
      <p:sp>
        <p:nvSpPr>
          <p:cNvPr id="103500" name="Rectangle 79"/>
          <p:cNvSpPr>
            <a:spLocks noChangeArrowheads="1"/>
          </p:cNvSpPr>
          <p:nvPr/>
        </p:nvSpPr>
        <p:spPr bwMode="auto">
          <a:xfrm>
            <a:off x="628650" y="4840288"/>
            <a:ext cx="889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Обслуживание государственного и муниципального долга</a:t>
            </a:r>
          </a:p>
        </p:txBody>
      </p:sp>
      <p:graphicFrame>
        <p:nvGraphicFramePr>
          <p:cNvPr id="50449" name="Group 2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1291523"/>
              </p:ext>
            </p:extLst>
          </p:nvPr>
        </p:nvGraphicFramePr>
        <p:xfrm>
          <a:off x="474663" y="5425440"/>
          <a:ext cx="9431337" cy="1432560"/>
        </p:xfrm>
        <a:graphic>
          <a:graphicData uri="http://schemas.openxmlformats.org/drawingml/2006/table">
            <a:tbl>
              <a:tblPr/>
              <a:tblGrid>
                <a:gridCol w="3124423"/>
                <a:gridCol w="1219424"/>
                <a:gridCol w="1248915"/>
                <a:gridCol w="1219200"/>
                <a:gridCol w="1204336"/>
                <a:gridCol w="141503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 внутреннего и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7 645,9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6 014,5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8 759,1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8 759,1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4365020"/>
              </p:ext>
            </p:extLst>
          </p:nvPr>
        </p:nvGraphicFramePr>
        <p:xfrm>
          <a:off x="507998" y="2524125"/>
          <a:ext cx="9398000" cy="2207386"/>
        </p:xfrm>
        <a:graphic>
          <a:graphicData uri="http://schemas.openxmlformats.org/drawingml/2006/table">
            <a:tbl>
              <a:tblPr/>
              <a:tblGrid>
                <a:gridCol w="2629810"/>
                <a:gridCol w="1353638"/>
                <a:gridCol w="1353638"/>
                <a:gridCol w="1353638"/>
                <a:gridCol w="1353638"/>
                <a:gridCol w="1353638"/>
              </a:tblGrid>
              <a:tr h="58215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факт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прогноз</a:t>
                      </a:r>
                    </a:p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(тыс.руб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2023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2024 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план (тыс.руб.)</a:t>
                      </a:r>
                    </a:p>
                  </a:txBody>
                  <a:tcPr marL="7527" marR="7527" marT="75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Телевидение и радиовещание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3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 513,0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2 344,6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2 044,6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2 044,6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2 044,6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390999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2 360,6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2 310,3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2 556,2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2 086,2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2 087,7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582155"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7516" marR="7516" marT="751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803,4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742,9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10 822,4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5"/>
          <p:cNvSpPr>
            <a:spLocks noChangeArrowheads="1"/>
          </p:cNvSpPr>
          <p:nvPr/>
        </p:nvSpPr>
        <p:spPr bwMode="auto">
          <a:xfrm>
            <a:off x="546265" y="33692"/>
            <a:ext cx="93597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принятыми в 2013 году изменениями в Бюджетный кодекс Российской Федерации, бюджет Серовского городского округа на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2023 год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сформирован не только в функциональной, но и в программной структуре расходов, на основе утвержденных 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16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муниципальных программ.</a:t>
            </a:r>
            <a:endParaRPr lang="ru-RU" sz="9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57200" algn="just" eaLnBrk="0" hangingPunct="0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В соответствии с Перечнем муниципальных программ, утвержденным постановлением администрации Серовского городского округа от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15.06.2018 </a:t>
            </a:r>
            <a:r>
              <a:rPr lang="ru-RU" sz="1400" b="1" dirty="0">
                <a:solidFill>
                  <a:srgbClr val="FF66FF"/>
                </a:solidFill>
                <a:cs typeface="Times New Roman" pitchFamily="18" charset="0"/>
              </a:rPr>
              <a:t>№ </a:t>
            </a:r>
            <a:r>
              <a:rPr lang="ru-RU" sz="1400" b="1" dirty="0" smtClean="0">
                <a:solidFill>
                  <a:srgbClr val="FF66FF"/>
                </a:solidFill>
                <a:cs typeface="Times New Roman" pitchFamily="18" charset="0"/>
              </a:rPr>
              <a:t>849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(с внесенными изменениями и дополнениями), в решении Думы представлены расходы на реализацию следующих муниципальных программ: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16200000">
            <a:off x="-3137693" y="3137693"/>
            <a:ext cx="6858000" cy="58261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Муниципальные программы Серовского городского округа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350769"/>
              </p:ext>
            </p:extLst>
          </p:nvPr>
        </p:nvGraphicFramePr>
        <p:xfrm>
          <a:off x="582614" y="1418687"/>
          <a:ext cx="9247186" cy="5362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424"/>
                <a:gridCol w="6877527"/>
                <a:gridCol w="1209235"/>
              </a:tblGrid>
              <a:tr h="165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Код целевой статьи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Наименование муниципальной программы (подпрограммы)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Сумма на 2023 год, </a:t>
                      </a:r>
                      <a:r>
                        <a:rPr lang="ru-RU" sz="1050" b="1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руб.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 anchor="ctr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02 0 00 0 0000 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муниципальной службы в Серовском городском округе" на 2023-2026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27 263,82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0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03 0 00 0 0000 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"Дополнительные меры социальной поддержки отдельных категорий граждан Серовского городского округа" на 2023-2026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25 247,67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04 0 00 0 0000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культуры в Серовском городском округе" на 2021-2026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313 185,95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05 0 00 0 0000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физической культуры и спорта в Серовском городском округе" на 2021 - 2026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177 131,67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5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06 0 00 0 0000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"Реализация молодежной политики в Серовском городском округе" на 2021-2026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79 782,54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6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07 0 00 0 0000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собственностью Серовского городского округа" на 2021-2026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77 104,46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08 0 00 0 0000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системы образования в Серовском городском округе" на 2023-2027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2 297 819,27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09 0 00 0 0000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"Обеспечение общественной безопасности на территории Серовского городского округа" на 2021-2027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28 989,10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9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жилищно-коммунального хозяйства и повышение энергетической эффективности на территории Серовского городского округа" на 2021-2027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226 446,43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"Развитие транспорта, дорожного хозяйства и благоустройства на территории Серовского городского округа" на 2021-2027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475 091,60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1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"Реализация основных направлений в строительном комплексе на территории Серовского городского округа" на 2021-2027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498 511,40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14 0 00 0 0000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"Социальная поддержка и социальное обслуживание населения на территории Серовского городского округа" на 2021-2027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251 409,34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15 0 00 0 0000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"Управление муниципальными финансами Серовского городского округа до 2026 года"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25 060,04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16 0 00 0 0000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"Содействие развитию малого и среднего предпринимательства в Серовском городском округе до 2026 года"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950,40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"Формирование современной городской среды на территории Серовского городского округа" на 2018-2027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46 494,79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18 0 00 0 0000 </a:t>
                      </a:r>
                      <a:endParaRPr lang="ru-RU" sz="1050" b="1" i="0" u="none" strike="noStrike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 Муниципальная программа "Профилактика терроризма, минимизация и (или) ликвидация последствий его проявлений, профилактика экстремизма в Серовском городском округе" на 2022-2027 годы</a:t>
                      </a:r>
                      <a:endParaRPr lang="ru-RU" sz="1050" b="1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2011" marR="2011" marT="2011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690,47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WordArt 5"/>
          <p:cNvSpPr>
            <a:spLocks noChangeArrowheads="1" noChangeShapeType="1" noTextEdit="1"/>
          </p:cNvSpPr>
          <p:nvPr/>
        </p:nvSpPr>
        <p:spPr bwMode="auto">
          <a:xfrm>
            <a:off x="1477963" y="312738"/>
            <a:ext cx="7442200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8750" y="898525"/>
            <a:ext cx="95853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 u="sng" dirty="0" smtClean="0">
                <a:solidFill>
                  <a:srgbClr val="000099"/>
                </a:solidFill>
              </a:rPr>
              <a:t>Субвенции</a:t>
            </a:r>
            <a:r>
              <a:rPr lang="ru-RU" sz="1900" dirty="0" smtClean="0">
                <a:solidFill>
                  <a:srgbClr val="000099"/>
                </a:solidFill>
              </a:rPr>
              <a:t>  –  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endParaRPr lang="ru-RU" sz="1000" b="1" u="sng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Субсидии  –</a:t>
            </a:r>
            <a:r>
              <a:rPr lang="ru-RU" sz="1900" dirty="0" smtClean="0">
                <a:solidFill>
                  <a:srgbClr val="000099"/>
                </a:solidFill>
              </a:rPr>
              <a:t> 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endParaRPr lang="ru-RU" sz="1000" b="1" u="sng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Дорожный фо</a:t>
            </a:r>
            <a:r>
              <a:rPr lang="ru-RU" sz="1900" u="sng" dirty="0" smtClean="0">
                <a:solidFill>
                  <a:srgbClr val="000099"/>
                </a:solidFill>
              </a:rPr>
              <a:t>нд </a:t>
            </a:r>
            <a:r>
              <a:rPr lang="ru-RU" sz="1900" dirty="0" smtClean="0">
                <a:solidFill>
                  <a:srgbClr val="000099"/>
                </a:solidFill>
              </a:rPr>
              <a:t>– часть средств бюджета, подлежащая использованию в целях финансового обеспечения дорожной деятельности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</a:t>
            </a:r>
          </a:p>
          <a:p>
            <a:endParaRPr lang="ru-RU" sz="1400" dirty="0" smtClean="0">
              <a:solidFill>
                <a:srgbClr val="000099"/>
              </a:solidFill>
            </a:endParaRPr>
          </a:p>
          <a:p>
            <a:r>
              <a:rPr lang="ru-RU" sz="1900" b="1" u="sng" dirty="0" smtClean="0">
                <a:solidFill>
                  <a:srgbClr val="000099"/>
                </a:solidFill>
              </a:rPr>
              <a:t>Государственный (муниципальный) долг –</a:t>
            </a:r>
            <a:r>
              <a:rPr lang="ru-RU" sz="1900" dirty="0" smtClean="0">
                <a:solidFill>
                  <a:srgbClr val="000099"/>
                </a:solidFill>
              </a:rPr>
              <a:t> обязательства                                     публично-правового образования по полученным кредитам,                                          выпущенным ценным бумагам, предоставленным гарантиям                                                         перед третьими лицами</a:t>
            </a:r>
          </a:p>
          <a:p>
            <a:endParaRPr lang="ru-RU" sz="1900" b="1" u="sng" dirty="0" smtClean="0">
              <a:solidFill>
                <a:srgbClr val="000099"/>
              </a:solidFill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317" y="5176033"/>
            <a:ext cx="2887683" cy="168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Структура муниципальных программ Серовского городского округа в </a:t>
            </a:r>
            <a:r>
              <a:rPr lang="ru-RU" sz="2000" b="1" dirty="0" smtClean="0">
                <a:cs typeface="Times New Roman" pitchFamily="18" charset="0"/>
              </a:rPr>
              <a:t>202</a:t>
            </a:r>
            <a:r>
              <a:rPr lang="en-US" sz="2000" b="1" dirty="0" smtClean="0">
                <a:cs typeface="Times New Roman" pitchFamily="18" charset="0"/>
              </a:rPr>
              <a:t>3 </a:t>
            </a:r>
            <a:r>
              <a:rPr lang="ru-RU" sz="2000" b="1" dirty="0" smtClean="0">
                <a:cs typeface="Times New Roman" pitchFamily="18" charset="0"/>
              </a:rPr>
              <a:t>году </a:t>
            </a:r>
            <a:r>
              <a:rPr lang="en-US" sz="2000" b="1" dirty="0" smtClean="0">
                <a:cs typeface="Times New Roman" pitchFamily="18" charset="0"/>
              </a:rPr>
              <a:t>(</a:t>
            </a:r>
            <a:r>
              <a:rPr lang="ru-RU" sz="2000" b="1" dirty="0" smtClean="0">
                <a:cs typeface="Times New Roman" pitchFamily="18" charset="0"/>
              </a:rPr>
              <a:t>тыс. руб.)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6" name="Диаграмма 5"/>
          <p:cNvGraphicFramePr/>
          <p:nvPr/>
        </p:nvGraphicFramePr>
        <p:xfrm>
          <a:off x="771896" y="0"/>
          <a:ext cx="91341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Рисунок 16" descr="441_650x50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54813" y="0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Рисунок 14" descr="opeka(2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342741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Заголовок 1"/>
          <p:cNvSpPr txBox="1">
            <a:spLocks/>
          </p:cNvSpPr>
          <p:nvPr/>
        </p:nvSpPr>
        <p:spPr bwMode="auto">
          <a:xfrm rot="-5400000">
            <a:off x="-3031331" y="3031331"/>
            <a:ext cx="6858000" cy="79533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Дополнительные меры социальной поддержки отдельных категорий граждан  Серовского </a:t>
            </a:r>
          </a:p>
          <a:p>
            <a:pPr eaLnBrk="0" hangingPunct="0"/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городского округа</a:t>
            </a:r>
          </a:p>
        </p:txBody>
      </p:sp>
      <p:sp>
        <p:nvSpPr>
          <p:cNvPr id="114692" name="TextBox 6"/>
          <p:cNvSpPr txBox="1">
            <a:spLocks noChangeArrowheads="1"/>
          </p:cNvSpPr>
          <p:nvPr/>
        </p:nvSpPr>
        <p:spPr bwMode="auto">
          <a:xfrm>
            <a:off x="947738" y="2079625"/>
            <a:ext cx="8958262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25 </a:t>
            </a:r>
            <a:r>
              <a:rPr lang="ru-RU" b="1" dirty="0" smtClean="0">
                <a:solidFill>
                  <a:srgbClr val="000000"/>
                </a:solidFill>
              </a:rPr>
              <a:t>247,7 </a:t>
            </a:r>
            <a:r>
              <a:rPr lang="ru-RU" b="1" dirty="0" smtClean="0">
                <a:solidFill>
                  <a:srgbClr val="000000"/>
                </a:solidFill>
              </a:rPr>
              <a:t>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11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4693" name="Прямоугольник 7"/>
          <p:cNvSpPr>
            <a:spLocks noChangeArrowheads="1"/>
          </p:cNvSpPr>
          <p:nvPr/>
        </p:nvSpPr>
        <p:spPr bwMode="auto">
          <a:xfrm>
            <a:off x="821531" y="6180138"/>
            <a:ext cx="902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 сохранить систему дополнительных мер по социальной поддержке отдельных категорий граждан Серовского городского округа.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7800" y="7599363"/>
            <a:ext cx="61198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695" name="Рисунок 15" descr="untitled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88" y="0"/>
            <a:ext cx="29638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761363"/>
              </p:ext>
            </p:extLst>
          </p:nvPr>
        </p:nvGraphicFramePr>
        <p:xfrm>
          <a:off x="821531" y="3052128"/>
          <a:ext cx="9110661" cy="3128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1137"/>
                <a:gridCol w="7629524"/>
              </a:tblGrid>
              <a:tr h="6703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9 341,3тыс.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"Социальная поддержка малообеспеченных, неполных, многодетных семей, детей с ограниченными возможностями здоровья и членов их семей, детей-сирот, детей, оставшихся без попечения родителей, а также детей работников бюджетной сферы, мобилизованных лиц, принимающих участие в специальной военной операции на территории Украины, Луганской Народной Республики, Донецкой Народной Республики"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336,1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"Повышение общественной значимости семьи, профилактика социального сиротства"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7 469,4тыс.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"Оказание материальной помощи различным категориям граждан"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3 595,9тыс.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"Социальная поддержка общественных организаций"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972,0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"Социально значимые мероприятия"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3 143,0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"Привлечение молодых специалистов для работы в муниципальных учреждениях социальной сферы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390,00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"Дополнительные меры по ограничению распространения ВИЧ-инфекции, вакцинопрофилактика инфекционных заболеваний среди населения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8_bi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75" y="0"/>
            <a:ext cx="2990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66" name="TextBox 5"/>
          <p:cNvSpPr txBox="1">
            <a:spLocks noChangeArrowheads="1"/>
          </p:cNvSpPr>
          <p:nvPr/>
        </p:nvSpPr>
        <p:spPr bwMode="auto">
          <a:xfrm>
            <a:off x="733425" y="1947863"/>
            <a:ext cx="91725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313 185,9 </a:t>
            </a:r>
            <a:r>
              <a:rPr lang="ru-RU" b="1" dirty="0" smtClean="0">
                <a:solidFill>
                  <a:srgbClr val="000000"/>
                </a:solidFill>
              </a:rPr>
              <a:t>тыс. рублей 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</p:txBody>
      </p:sp>
      <p:sp>
        <p:nvSpPr>
          <p:cNvPr id="113667" name="Прямоугольник 8"/>
          <p:cNvSpPr>
            <a:spLocks noChangeArrowheads="1"/>
          </p:cNvSpPr>
          <p:nvPr/>
        </p:nvSpPr>
        <p:spPr bwMode="auto">
          <a:xfrm>
            <a:off x="762000" y="2723408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 укрепить и развивать местную культуру путем совершенствования механизмов ее поддержки, обеспечивать духовно-нравственное развитие населения Серовского городского округа. В том числе: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1) повышение  качества  и  доступности услуг, оказываемых населению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2) развитие инновационной деятельности в сфере культуры;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3) модернизация  материально-технической  базы учреждений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4) создание модельных муниципальных библиотек;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5) создание условий для сохранения и развития кадрового потенциала сферы культуры и искусства;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6) повышение уровня информированности населения через средства массовой информации, информационные стенды, информационно-телекоммуникационную сеть «Интернет» о деятельности органов местного самоуправления Серовского городского округа, а также об общественно-политических, социально-культурных событиях городского округа;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7) обеспечение сохранности историко-культурного наследия.</a:t>
            </a: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" name="Picture 21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33528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--2_1_~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1263" y="0"/>
            <a:ext cx="2820987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670" name="Заголовок 1"/>
          <p:cNvSpPr txBox="1">
            <a:spLocks/>
          </p:cNvSpPr>
          <p:nvPr/>
        </p:nvSpPr>
        <p:spPr bwMode="auto">
          <a:xfrm rot="-5400000">
            <a:off x="-3141133" y="3141133"/>
            <a:ext cx="6858000" cy="57573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>
                <a:cs typeface="Times New Roman" pitchFamily="18" charset="0"/>
              </a:rPr>
              <a:t>Развитие культуры в Серовском городском округе</a:t>
            </a:r>
            <a:endParaRPr lang="ru-RU" sz="2000" b="1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5900" y="7718425"/>
            <a:ext cx="6022975" cy="31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6394" y="36393"/>
            <a:ext cx="3629699" cy="19432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5714" name="Picture 3" descr="D:\Бассей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6179800" y="-9750425"/>
            <a:ext cx="43195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344" y="36384"/>
            <a:ext cx="3561507" cy="1932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5717" name="TextBox 18"/>
          <p:cNvSpPr txBox="1">
            <a:spLocks noChangeArrowheads="1"/>
          </p:cNvSpPr>
          <p:nvPr/>
        </p:nvSpPr>
        <p:spPr bwMode="auto">
          <a:xfrm>
            <a:off x="792163" y="2033588"/>
            <a:ext cx="88519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177 </a:t>
            </a:r>
            <a:r>
              <a:rPr lang="ru-RU" b="1" dirty="0" smtClean="0">
                <a:solidFill>
                  <a:srgbClr val="000000"/>
                </a:solidFill>
              </a:rPr>
              <a:t>131,7тыс.рублей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5718" name="Прямоугольник 19"/>
          <p:cNvSpPr>
            <a:spLocks noChangeArrowheads="1"/>
          </p:cNvSpPr>
          <p:nvPr/>
        </p:nvSpPr>
        <p:spPr bwMode="auto">
          <a:xfrm>
            <a:off x="792162" y="4736588"/>
            <a:ext cx="9037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 - создание условий, обеспечивающих доступность к спортивной инфраструктуре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развития физической культуры и спорта в Серовском городском округе, в том числе среди лиц с ограниченными физическими возможностями здоровья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15719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Развитие физической культуры и спорта в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cs typeface="Times New Roman" pitchFamily="18" charset="0"/>
              </a:rPr>
              <a:t>Серовском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93675" y="6916738"/>
            <a:ext cx="608012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388884"/>
              </p:ext>
            </p:extLst>
          </p:nvPr>
        </p:nvGraphicFramePr>
        <p:xfrm>
          <a:off x="660400" y="3046096"/>
          <a:ext cx="9169399" cy="1411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325"/>
                <a:gridCol w="7458074"/>
              </a:tblGrid>
              <a:tr h="5671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975,8 тыс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физической культуры и спорта в Серовском городском округе"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44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155,9 тыс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инфраструктуры объектов спорта муниципальной собственности Серовского городского округа"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Рисунок 10" descr="417089t81hb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0747" y="-1"/>
            <a:ext cx="3285253" cy="18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Заголовок 1"/>
          <p:cNvSpPr txBox="1">
            <a:spLocks/>
          </p:cNvSpPr>
          <p:nvPr/>
        </p:nvSpPr>
        <p:spPr bwMode="auto">
          <a:xfrm rot="-5400000">
            <a:off x="-3098800" y="3098800"/>
            <a:ext cx="6858000" cy="660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 b="1" dirty="0">
                <a:cs typeface="Times New Roman" pitchFamily="18" charset="0"/>
              </a:rPr>
              <a:t>Реализация молодежной политики в Серовском городском округе</a:t>
            </a:r>
            <a:endParaRPr lang="ru-RU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2644" name="TextBox 5"/>
          <p:cNvSpPr txBox="1">
            <a:spLocks noChangeArrowheads="1"/>
          </p:cNvSpPr>
          <p:nvPr/>
        </p:nvSpPr>
        <p:spPr bwMode="auto">
          <a:xfrm>
            <a:off x="763588" y="1804988"/>
            <a:ext cx="9142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79 </a:t>
            </a:r>
            <a:r>
              <a:rPr lang="ru-RU" b="1" dirty="0" smtClean="0">
                <a:solidFill>
                  <a:srgbClr val="000000"/>
                </a:solidFill>
              </a:rPr>
              <a:t>782,5тыс</a:t>
            </a:r>
            <a:r>
              <a:rPr lang="ru-RU" b="1" dirty="0" smtClean="0">
                <a:solidFill>
                  <a:srgbClr val="000000"/>
                </a:solidFill>
              </a:rPr>
              <a:t>. рублей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>
              <a:solidFill>
                <a:srgbClr val="000000"/>
              </a:solidFill>
            </a:endParaRPr>
          </a:p>
          <a:p>
            <a:pPr algn="ctr"/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2646" name="Рисунок 9" descr="Jocuri-pe-trambulina-pentru-adolescent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0562" y="-1"/>
            <a:ext cx="3390195" cy="18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10385"/>
              </p:ext>
            </p:extLst>
          </p:nvPr>
        </p:nvGraphicFramePr>
        <p:xfrm>
          <a:off x="673894" y="2835830"/>
          <a:ext cx="9155906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731"/>
                <a:gridCol w="7496175"/>
              </a:tblGrid>
              <a:tr h="412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3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478,5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молодежной политики на территории Серовского городского 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74 707,4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. руб. 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дополнительного образования в сфере молодежной политики"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1 596,6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"Стимулирование развития жилищного строительства"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9575" y="4376496"/>
            <a:ext cx="9054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созидательной активности и успешной самореализации молодых граждан Серовского городского округа.</a:t>
            </a:r>
            <a:r>
              <a:rPr lang="ru-RU" sz="1600" dirty="0" smtClean="0"/>
              <a:t>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повысить уровень творческого, физического, социального и духовного развития детей, подростков, молодых граждан на территории Серовского городского округа.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</a:rPr>
              <a:t> улучшить жилищные условия молодых граждан и молодых семей, проживающих на территории Серовского городского округа.</a:t>
            </a: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9809" y="0"/>
            <a:ext cx="2770457" cy="18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719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9850" y="5361"/>
            <a:ext cx="2573569" cy="140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7537" y="3157537"/>
            <a:ext cx="6858000" cy="542925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собственностью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Box 6"/>
          <p:cNvSpPr txBox="1">
            <a:spLocks noChangeArrowheads="1"/>
          </p:cNvSpPr>
          <p:nvPr/>
        </p:nvSpPr>
        <p:spPr bwMode="auto">
          <a:xfrm>
            <a:off x="495300" y="1430338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77 104,5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endParaRPr lang="ru-RU" sz="800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sp>
        <p:nvSpPr>
          <p:cNvPr id="110596" name="Прямоугольник 7"/>
          <p:cNvSpPr>
            <a:spLocks noChangeArrowheads="1"/>
          </p:cNvSpPr>
          <p:nvPr/>
        </p:nvSpPr>
        <p:spPr bwMode="auto">
          <a:xfrm>
            <a:off x="542926" y="4117925"/>
            <a:ext cx="92011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Реализация мероприятий муниципальной программы позволит: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обеспечить эффективное, рациональное использование, сохранность и оптимизацию состава муниципальной собственности Серовского городского округа;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повысить эффективность управления земельными участками, находящимися в муниципальной собственности и не разграниченной государственной собственности;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- создать условия для устойчивого, комплексного развития территории Серовского городского округа в целях обеспечения благоприятных условий для проживания населения, увеличить темп роста строительства жилья, для привлечения инвестиций, в том числе путем предоставления возможности выбора наиболее эффективных видов разрешенного использования земельных участков и объектов капитального строительства.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d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153" y="5538"/>
            <a:ext cx="2424435" cy="146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235226"/>
              </p:ext>
            </p:extLst>
          </p:nvPr>
        </p:nvGraphicFramePr>
        <p:xfrm>
          <a:off x="542926" y="2415223"/>
          <a:ext cx="9296399" cy="1589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7741"/>
                <a:gridCol w="7468658"/>
              </a:tblGrid>
              <a:tr h="332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49 702,4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"Управление имуществом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1 458,3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"Управление земельными ресурсами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3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11 536,7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"Осуществление градостроительной деятельности"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4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14 407,1тыс.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"Управление собственностью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21" descr="a34fe24b992cca5d1cf31a9a20010cdc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1838" y="0"/>
            <a:ext cx="24495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Рисунок 18" descr="detskiy-sa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1350" y="0"/>
            <a:ext cx="2914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Рисунок 22" descr="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21859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209925" y="3209925"/>
            <a:ext cx="6858000" cy="4381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TextBox 10"/>
          <p:cNvSpPr txBox="1">
            <a:spLocks noChangeArrowheads="1"/>
          </p:cNvSpPr>
          <p:nvPr/>
        </p:nvSpPr>
        <p:spPr bwMode="auto">
          <a:xfrm>
            <a:off x="522288" y="1789113"/>
            <a:ext cx="9218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6502" name="Рисунок 14" descr="-_1_~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00050" y="8820150"/>
            <a:ext cx="6245225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4" name="Rectangle 13"/>
          <p:cNvSpPr>
            <a:spLocks noChangeArrowheads="1"/>
          </p:cNvSpPr>
          <p:nvPr/>
        </p:nvSpPr>
        <p:spPr bwMode="auto">
          <a:xfrm>
            <a:off x="536575" y="1448078"/>
            <a:ext cx="9369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2 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297 819,3 тыс</a:t>
            </a:r>
            <a:r>
              <a:rPr lang="ru-RU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рублей</a:t>
            </a:r>
            <a:endParaRPr lang="ru-RU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1937083"/>
              </p:ext>
            </p:extLst>
          </p:nvPr>
        </p:nvGraphicFramePr>
        <p:xfrm>
          <a:off x="536575" y="5568315"/>
          <a:ext cx="9369425" cy="862965"/>
        </p:xfrm>
        <a:graphic>
          <a:graphicData uri="http://schemas.openxmlformats.org/drawingml/2006/table">
            <a:tbl>
              <a:tblPr/>
              <a:tblGrid>
                <a:gridCol w="9369425"/>
              </a:tblGrid>
              <a:tr h="49543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kern="1200" dirty="0" smtClean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Реализация мероприятий позволит достичь целей обозначенных муниципальной программой «Развитие системы образования в Серовском городском округе».</a:t>
                      </a:r>
                    </a:p>
                    <a:p>
                      <a:pPr algn="l" fontAlgn="t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068745"/>
              </p:ext>
            </p:extLst>
          </p:nvPr>
        </p:nvGraphicFramePr>
        <p:xfrm>
          <a:off x="485775" y="2478404"/>
          <a:ext cx="9206836" cy="3204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3075"/>
                <a:gridCol w="7463761"/>
              </a:tblGrid>
              <a:tr h="3505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155 203,4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"Качество образования, как основа благополучия"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89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101 195,7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"Организация отдыха детей и молодежи"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226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1 535,6тыс.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"Педагогические кадры XXI века"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231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2 703,0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"Реализация проекта "Уральская инженерная школа"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32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2 729,0 тыс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системы поддержки талантливых и одаренных детей и подростков"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159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815,6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"Патриотическое воспитание молодежи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105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32 636,9тыс.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"Развитие системы образования в Серовском городском округе"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Рисунок 12" descr="untitled-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2800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16200000">
            <a:off x="-3152776" y="3152774"/>
            <a:ext cx="6858000" cy="5524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общественной безопасности на территории Серовского городского округа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Box 6"/>
          <p:cNvSpPr txBox="1">
            <a:spLocks noChangeArrowheads="1"/>
          </p:cNvSpPr>
          <p:nvPr/>
        </p:nvSpPr>
        <p:spPr bwMode="auto">
          <a:xfrm>
            <a:off x="595313" y="1498600"/>
            <a:ext cx="91455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28 989,1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11621" name="Рисунок 9" descr="_1_~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450" y="0"/>
            <a:ext cx="2260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Рисунок 10" descr="pozh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08288" y="0"/>
            <a:ext cx="2206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Рисунок 11" descr="e1888219f32c4ee8f3115ac04f73175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138" y="0"/>
            <a:ext cx="22018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125664"/>
              </p:ext>
            </p:extLst>
          </p:nvPr>
        </p:nvGraphicFramePr>
        <p:xfrm>
          <a:off x="469323" y="2282418"/>
          <a:ext cx="9286875" cy="2127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1"/>
                <a:gridCol w="7477124"/>
              </a:tblGrid>
              <a:tr h="247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36,9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"Гражданская оборона"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8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1 987,7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"Защита от чрезвычайных ситуаций и обеспечение безопасности на территории Серовского городского округа и обеспечение функционирования аппаратно-программного комплекса "Безопасный город"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307,5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первичных мер пожарной безопасности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9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310,5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«Профилактика правонарушений на территории Серовского городского округа»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22 346,5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реализации муниципальной программы "Обеспечение общественной безопасности на территории Серовского городского округа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05642" y="4395787"/>
            <a:ext cx="930035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Организация и осуществление мероприятий  по территориальной обороне и гражданской обороне, защите населения и территории Серовского городского округа от чрезвычайных ситуаций природного и техногенного характера.</a:t>
            </a:r>
            <a:endParaRPr lang="ru-RU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предупреждении и ликвидации последствий чрезвычайных ситуаций в границах Серовского городского округа, построение и развитие единой информационно-коммуникационной системы, обеспечивающей реализацию комплекса мер, направленных на предупреждение и ликвидацию возможных угроз природного, техногенного и социального характера.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первичных мер пожарной безопасности в границах Серовского городского округа.</a:t>
            </a:r>
          </a:p>
          <a:p>
            <a:pPr lvl="0"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Участие в профилактике терроризма и экстремизма, а также в минимизации и (или) ликвидации последствий проявлений терроризма и экстремизма в границах Серовского городского округа.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реализации муниципальной программы «Обеспечение общественной безопасности на территории Серовского городского округа»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20" descr="gaz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8263" y="0"/>
            <a:ext cx="3263900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Развитие жилищно-коммунального хозяйства, охрана окружающей среды и повышение энергетической эффективности на территории  Серовского городского округа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07963" y="7313613"/>
            <a:ext cx="58356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742" name="Рисунок 18" descr="home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8038" y="0"/>
            <a:ext cx="3044825" cy="15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Рисунок 19" descr="d_0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2749550" cy="149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873388" y="1457855"/>
            <a:ext cx="89106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>
                <a:solidFill>
                  <a:srgbClr val="000000"/>
                </a:solidFill>
              </a:rPr>
              <a:t>Общий объем расходов бюджета </a:t>
            </a:r>
            <a:r>
              <a:rPr lang="ru-RU" sz="1500" b="1" dirty="0" smtClean="0">
                <a:solidFill>
                  <a:srgbClr val="000000"/>
                </a:solidFill>
              </a:rPr>
              <a:t>– </a:t>
            </a:r>
            <a:r>
              <a:rPr lang="ru-RU" sz="1500" b="1" dirty="0" smtClean="0">
                <a:solidFill>
                  <a:srgbClr val="000000"/>
                </a:solidFill>
              </a:rPr>
              <a:t>226 446,4 тыс</a:t>
            </a:r>
            <a:r>
              <a:rPr lang="ru-RU" sz="1500" b="1" dirty="0" smtClean="0">
                <a:solidFill>
                  <a:srgbClr val="000000"/>
                </a:solidFill>
              </a:rPr>
              <a:t>. рублей</a:t>
            </a:r>
            <a:endParaRPr lang="ru-RU" sz="1500" b="1" dirty="0">
              <a:solidFill>
                <a:srgbClr val="000000"/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5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5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5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789776"/>
              </p:ext>
            </p:extLst>
          </p:nvPr>
        </p:nvGraphicFramePr>
        <p:xfrm>
          <a:off x="711200" y="2251895"/>
          <a:ext cx="9194800" cy="230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149"/>
                <a:gridCol w="7498651"/>
              </a:tblGrid>
              <a:tr h="245772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18 109,8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"Улучшение жилищных условий, создание благоприятной среды для проживания граждан округа, прочие мероприятия в области коммунального хозяйства"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21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589,1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"Развитие и модернизация объектов коммунального комплекса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57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"Развитие газификации в Серовском городском округе"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36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535,0 тыс. руб.</a:t>
                      </a:r>
                    </a:p>
                    <a:p>
                      <a:pPr algn="ctr" fontAlgn="t"/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"Энергосбережение и повышение энергоэффективности объектов жилищно-коммунального комплекса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58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036,0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3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"Чистая вода"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176,5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Подпрограмма "Обеспечение реализации муниципальных программ, ответственным исполнителем которых является отраслевой орган администрации Серовского городского округа "Комитет по энергетике, транспорту, связи и жилищно-коммунальному хозяйству"</a:t>
                      </a:r>
                      <a:endParaRPr lang="ru-RU" sz="13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0828" y="4565065"/>
            <a:ext cx="917517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позволит:</a:t>
            </a:r>
          </a:p>
          <a:p>
            <a:pPr lvl="0" indent="180975">
              <a:buFontTx/>
              <a:buChar char="-"/>
            </a:pPr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создать </a:t>
            </a: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благоприятные условия проживания населения за счет обеспечения населения коммунальными услугами надлежащего качества, капитального ремонта жилищного фонда, удержание изменения размера вносимой гражданами платы за коммунальные услуги в пределах утвержденного  предельного (максимального) индекса роста цен.</a:t>
            </a:r>
          </a:p>
          <a:p>
            <a:pPr lvl="0">
              <a:buFontTx/>
              <a:buChar char="-"/>
              <a:tabLst>
                <a:tab pos="180975" algn="l"/>
              </a:tabLst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повышение надежности систем коммунальной инфраструктуры, качества и безопасности предоставляемых коммунальных услуг</a:t>
            </a:r>
          </a:p>
          <a:p>
            <a:pPr marL="285750" lvl="0" indent="-285750"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Обеспечение растущих потребностей населения современными условиями комфортности жилья</a:t>
            </a:r>
          </a:p>
          <a:p>
            <a:pPr marL="285750" lvl="0" indent="-285750"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Повышение уровня энергетического комфорта проживания населения Серовского городского округа</a:t>
            </a:r>
          </a:p>
          <a:p>
            <a:pPr lvl="0"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Создать благоприятных комфортных условий проживания населения за счет обеспечения населения коммунальными услугами надлежащего качества, сохранения и восстановление природных систем</a:t>
            </a:r>
          </a:p>
          <a:p>
            <a:pPr marL="285750" lvl="0" indent="-285750">
              <a:buFontTx/>
              <a:buChar char="-"/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Создание условий для реализации муниципальной программы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Рисунок 9" descr="soc-zas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96250" y="0"/>
            <a:ext cx="1809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Рисунок 11" descr="63b073d42ce74a5c413ae73a74615dd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238" y="0"/>
            <a:ext cx="19796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Заголовок 1"/>
          <p:cNvSpPr txBox="1">
            <a:spLocks/>
          </p:cNvSpPr>
          <p:nvPr/>
        </p:nvSpPr>
        <p:spPr bwMode="auto">
          <a:xfrm rot="-5400000">
            <a:off x="-3070225" y="3070225"/>
            <a:ext cx="6858000" cy="7175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1600" b="1">
                <a:solidFill>
                  <a:schemeClr val="tx1"/>
                </a:solidFill>
                <a:cs typeface="Times New Roman" pitchFamily="18" charset="0"/>
              </a:rPr>
              <a:t>Развитие  транспорта, дорожного хозяйства, благоустройства и социально-бытового обслуживания населения</a:t>
            </a:r>
          </a:p>
        </p:txBody>
      </p:sp>
      <p:sp>
        <p:nvSpPr>
          <p:cNvPr id="107524" name="TextBox 5"/>
          <p:cNvSpPr txBox="1">
            <a:spLocks noChangeArrowheads="1"/>
          </p:cNvSpPr>
          <p:nvPr/>
        </p:nvSpPr>
        <p:spPr bwMode="auto">
          <a:xfrm>
            <a:off x="849818" y="1276350"/>
            <a:ext cx="8910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</a:t>
            </a:r>
            <a:r>
              <a:rPr lang="ru-RU" b="1" dirty="0" smtClean="0">
                <a:solidFill>
                  <a:srgbClr val="000000"/>
                </a:solidFill>
              </a:rPr>
              <a:t>– </a:t>
            </a:r>
            <a:r>
              <a:rPr lang="ru-RU" b="1" dirty="0" smtClean="0">
                <a:solidFill>
                  <a:srgbClr val="000000"/>
                </a:solidFill>
              </a:rPr>
              <a:t>475 091,6 тыс</a:t>
            </a:r>
            <a:r>
              <a:rPr lang="ru-RU" b="1" dirty="0" smtClean="0">
                <a:solidFill>
                  <a:srgbClr val="000000"/>
                </a:solidFill>
              </a:rPr>
              <a:t>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году</a:t>
            </a:r>
          </a:p>
        </p:txBody>
      </p:sp>
      <p:pic>
        <p:nvPicPr>
          <p:cNvPr id="107526" name="Рисунок 6" descr="otoyoll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5600" y="0"/>
            <a:ext cx="20526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Рисунок 8" descr="paz_4234-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1413" y="0"/>
            <a:ext cx="19065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Рисунок 10" descr="782535554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2063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1" y="6430"/>
            <a:ext cx="582332" cy="7204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00950" y="57340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564087"/>
              </p:ext>
            </p:extLst>
          </p:nvPr>
        </p:nvGraphicFramePr>
        <p:xfrm>
          <a:off x="738694" y="2075973"/>
          <a:ext cx="9021762" cy="1829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770"/>
                <a:gridCol w="7232992"/>
              </a:tblGrid>
              <a:tr h="2395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109 602,1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"Благоустройство"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240 270,9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"Транспортное обслуживание, водное и дорожное хозяйство"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104 359,0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"Развитие и обеспечение сохранности сети автомобильных дорог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601,9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"Обеспечение безопасности людей от неблагоприятного воздействия животных и предупреждение распространения заболеваний на территории Серовского городского округа"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17 257,5 </a:t>
                      </a:r>
                      <a:r>
                        <a:rPr lang="ru-RU" sz="14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Подпрограмма "Комплексное благоустройство объектов социальной и жилищной сферы"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0828" y="3882184"/>
            <a:ext cx="91751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Реализация мероприятий муниципальной программы позволит: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 Создание комфортных условий проживания на основе улучшения качества окружающей среды на территории округа,  снижение влияния на окружающую среду деятельности человека, связанной с обращением твердых коммунальных отходов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Создание благоприятных условий, как для автомобилистов, так и для пешеходов, пассажиров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Развитие объектов транспортной инфраструктуры, удовлетворяющих потребностям экономики городского округа, отвечающей требуемым показателям надежности, безопасности и доступности для населения и субъектов предпринимательской деятельности округа</a:t>
            </a:r>
          </a:p>
          <a:p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 Обеспечение стойкого эпизоотического и ветеринарно-санитарного благополучия в Серовском городском округе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Сохранение и улучшение здоровья населения Серовского городского округа на основе создания условий для ведения здорового образа жизни, обеспечения населения доступной медицинской помощью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- Увеличение доли дворовых территорий Серовского городского округа, благоустройства которых соответствует современным требованиям, по отношению к их общему количеству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71688" y="24558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45720" rIns="91411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-1" y="970148"/>
            <a:ext cx="9761517" cy="3696855"/>
          </a:xfrm>
        </p:spPr>
        <p:txBody>
          <a:bodyPr/>
          <a:lstStyle/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Текущий финансовый год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</a:t>
            </a:r>
            <a:r>
              <a:rPr lang="ru-RU" sz="1900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год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 (В рамках данной брошюры «Бюджет для граждан» - 2021 год  является текущим)</a:t>
            </a:r>
          </a:p>
          <a:p>
            <a:pPr algn="just"/>
            <a:endParaRPr lang="ru-RU" sz="1900" dirty="0" smtClean="0">
              <a:solidFill>
                <a:srgbClr val="000099"/>
              </a:solidFill>
              <a:effectLst/>
              <a:latin typeface="Times New Roman" pitchFamily="18" charset="0"/>
              <a:cs typeface="Arial" charset="0"/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Очередной финансовый год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</a:t>
            </a:r>
            <a:r>
              <a:rPr lang="ru-RU" sz="1900" dirty="0" err="1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год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, следующий за текущим финансовым годом. (В рамках данной брошюры «Бюджет для граждан» - 20</a:t>
            </a:r>
            <a:r>
              <a:rPr lang="en-US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2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2 год  является очередным)</a:t>
            </a:r>
          </a:p>
          <a:p>
            <a:pPr algn="just"/>
            <a:endParaRPr lang="ru-RU" sz="1900" dirty="0" smtClean="0">
              <a:solidFill>
                <a:srgbClr val="000099"/>
              </a:solidFill>
              <a:effectLst/>
              <a:latin typeface="Times New Roman" pitchFamily="18" charset="0"/>
              <a:cs typeface="Arial" charset="0"/>
            </a:endParaRPr>
          </a:p>
          <a:p>
            <a:pPr algn="just"/>
            <a:r>
              <a:rPr lang="ru-RU" sz="19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Плановый период </a:t>
            </a:r>
            <a:r>
              <a:rPr lang="ru-RU" sz="1900" dirty="0" smtClean="0">
                <a:solidFill>
                  <a:srgbClr val="000099"/>
                </a:solidFill>
                <a:effectLst/>
                <a:latin typeface="Times New Roman" pitchFamily="18" charset="0"/>
                <a:cs typeface="Arial" charset="0"/>
              </a:rPr>
              <a:t>– два финансовых года, следующие за очередным финансовым годом. (В рамках данной брошюры «Бюджет для граждан»  - 2023 и 2024 годы являются плановым периодом)</a:t>
            </a:r>
          </a:p>
        </p:txBody>
      </p:sp>
      <p:pic>
        <p:nvPicPr>
          <p:cNvPr id="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18586" y="229611"/>
            <a:ext cx="8081673" cy="4810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Основные понятия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57" y="0"/>
            <a:ext cx="2946899" cy="149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9570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Реализация основных направлений в строительном </a:t>
            </a:r>
          </a:p>
          <a:p>
            <a:pPr eaLnBrk="0" hangingPunct="0"/>
            <a:r>
              <a:rPr lang="ru-RU" b="1" dirty="0">
                <a:cs typeface="Times New Roman" pitchFamily="18" charset="0"/>
              </a:rPr>
              <a:t>комплексе 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9571" name="TextBox 6"/>
          <p:cNvSpPr txBox="1">
            <a:spLocks noChangeArrowheads="1"/>
          </p:cNvSpPr>
          <p:nvPr/>
        </p:nvSpPr>
        <p:spPr bwMode="auto">
          <a:xfrm>
            <a:off x="769938" y="1588559"/>
            <a:ext cx="87296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498 511,4 тыс</a:t>
            </a:r>
            <a:r>
              <a:rPr lang="ru-RU" b="1" dirty="0" smtClean="0">
                <a:solidFill>
                  <a:srgbClr val="000000"/>
                </a:solidFill>
              </a:rPr>
              <a:t>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2023году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6451732"/>
              </p:ext>
            </p:extLst>
          </p:nvPr>
        </p:nvGraphicFramePr>
        <p:xfrm>
          <a:off x="670984" y="2786598"/>
          <a:ext cx="913130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18"/>
                <a:gridCol w="7239682"/>
              </a:tblGrid>
              <a:tr h="342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402 212,5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"Развитие объектов социальной сферы и обеспечение жильем отдельных категорий граждан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96 298,9 </a:t>
                      </a:r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"Переселение граждан из аварийного жилищного фонда и жилых помещений, признанных непригодными для проживания"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676893" y="4191990"/>
            <a:ext cx="90727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Развитие инфраструктуры социальной сферы и привлечение высококвалифицированных кадров.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Переселение граждан из многоквартирных домов, признанных до 1 января 2017 года в установленном порядке аварийными в связи с физическим износом в процессе их эксплуатации и подлежащими сносу 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3214" y="0"/>
            <a:ext cx="2622786" cy="14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409" y="5581"/>
            <a:ext cx="1784322" cy="15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 smtClean="0">
                <a:cs typeface="Times New Roman" pitchFamily="18" charset="0"/>
              </a:rPr>
              <a:t>Социальная </a:t>
            </a:r>
            <a:r>
              <a:rPr lang="ru-RU" b="1" dirty="0">
                <a:cs typeface="Times New Roman" pitchFamily="18" charset="0"/>
              </a:rPr>
              <a:t>поддержка и социальное обслуживание населения на территории Серовского городского </a:t>
            </a:r>
            <a:r>
              <a:rPr lang="ru-RU" b="1" dirty="0" smtClean="0">
                <a:cs typeface="Times New Roman" pitchFamily="18" charset="0"/>
              </a:rPr>
              <a:t>округа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79451" y="1905685"/>
            <a:ext cx="922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Liberation Serif"/>
                <a:cs typeface="+mn-cs"/>
              </a:rPr>
              <a:t>Общий объем расходов бюджета – 251 409,3 тыс.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9451" y="2496235"/>
            <a:ext cx="92265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Liberation Serif"/>
                <a:cs typeface="+mn-cs"/>
              </a:rPr>
              <a:t>Реализация мероприятий муниципальной программы позволит:</a:t>
            </a:r>
          </a:p>
          <a:p>
            <a:pPr indent="266700"/>
            <a:r>
              <a:rPr lang="ru-RU" dirty="0">
                <a:solidFill>
                  <a:srgbClr val="000000"/>
                </a:solidFill>
                <a:latin typeface="Liberation Serif"/>
                <a:cs typeface="+mn-cs"/>
              </a:rPr>
              <a:t>1. Предоставление гарантированных мер социальной поддержки гражданам, имеющим право на субсидии на оплату жилого помещения и коммунальных услуг, своевременно и в полном объеме.</a:t>
            </a:r>
          </a:p>
          <a:p>
            <a:pPr indent="266700"/>
            <a:r>
              <a:rPr lang="ru-RU" dirty="0">
                <a:solidFill>
                  <a:srgbClr val="000000"/>
                </a:solidFill>
                <a:latin typeface="Liberation Serif"/>
                <a:cs typeface="+mn-cs"/>
              </a:rPr>
              <a:t>2. Предоставление гарантированных мер социальной поддержки отдельным категориям граждан, имеющим право на компенсацию расходов на оплату жилого помещения и коммунальных услуг, своевременно и в полном объеме.</a:t>
            </a:r>
          </a:p>
          <a:p>
            <a:pPr indent="266700"/>
            <a:r>
              <a:rPr lang="ru-RU" dirty="0">
                <a:solidFill>
                  <a:srgbClr val="000000"/>
                </a:solidFill>
                <a:latin typeface="Liberation Serif"/>
                <a:cs typeface="+mn-cs"/>
              </a:rPr>
              <a:t>3. Предоставление мер социальной поддержки отдельным категориям граждан Серовского городского округа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1" y="5581"/>
            <a:ext cx="3070342" cy="17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918" y="5581"/>
            <a:ext cx="3088080" cy="172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22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089275" y="3089275"/>
            <a:ext cx="6858000" cy="67945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Управление муниципальными финансами Серовского городского округа до 2026 года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679451" y="87400"/>
            <a:ext cx="922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Liberation Serif"/>
              </a:rPr>
              <a:t>Общий объем расходов бюджета – </a:t>
            </a:r>
            <a:r>
              <a:rPr lang="ru-RU" sz="2400" b="1" dirty="0" smtClean="0">
                <a:solidFill>
                  <a:srgbClr val="000000"/>
                </a:solidFill>
                <a:latin typeface="Liberation Serif"/>
              </a:rPr>
              <a:t>25 060,0 тыс</a:t>
            </a:r>
            <a:r>
              <a:rPr lang="ru-RU" sz="2400" b="1" dirty="0">
                <a:solidFill>
                  <a:srgbClr val="000000"/>
                </a:solidFill>
                <a:latin typeface="Liberation Serif"/>
              </a:rPr>
              <a:t>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3747" y="463340"/>
            <a:ext cx="8997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подпрограммы, финансирование которых осуществляется в рамках  муниципальной программы в 2023году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7588625"/>
              </p:ext>
            </p:extLst>
          </p:nvPr>
        </p:nvGraphicFramePr>
        <p:xfrm>
          <a:off x="711198" y="1109874"/>
          <a:ext cx="9131300" cy="1405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276"/>
                <a:gridCol w="7439024"/>
              </a:tblGrid>
              <a:tr h="246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1 559,8 тыс. руб.</a:t>
                      </a:r>
                      <a:endParaRPr lang="ru-RU" sz="15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«Управление бюджетным процессом и его совершенствование»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11 000,0 тыс. руб.</a:t>
                      </a:r>
                      <a:endParaRPr lang="ru-RU" sz="15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«Управление муниципальным долгом на территории Серовского городского округа»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12 500,2 тыс. руб. </a:t>
                      </a:r>
                      <a:endParaRPr lang="ru-RU" sz="15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Подпрограмма «Обеспечение реализации муниципальной программы Серовского городского округа "Управление муниципальными финансами Серовского городского округа до 2024 года»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9451" y="2514898"/>
            <a:ext cx="92265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Реализация мероприятий муниципальной программы позволит</a:t>
            </a:r>
            <a:r>
              <a:rPr lang="ru-RU" sz="15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Увеличение объема налоговых и неналоговых доходов местного бюджета.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Повышение эффективности администрирования доходов местного бюджета.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3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Организация планирования и исполнения местного бюджета.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4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Повышение эффективности управления средствами местного бюджета.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5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Обеспечение финансирования дефицита бюджета при сохранении его финансовой устойчивости. Планирование и осуществление муниципальных заимствований исходя из размера дефицита бюджета Серовского городского округа и необходимости безусловного исполнения расходных и долговых обязательств Серовского городского округа.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6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Учет долговых обязательств Серовского городского округа и соблюдение принятых ограничений по долговой нагрузке.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7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Обеспечение контроля за соблюдением бюджетного законодательства и законодательства о контрактной системе в сфере закупок товаров, работ, услуг.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8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Предварительный финансовый контроль за исполнением местного бюджета в рамках требований бюджетного законодательства.</a:t>
            </a:r>
          </a:p>
          <a:p>
            <a:pPr algn="just"/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9</a:t>
            </a:r>
            <a:r>
              <a:rPr lang="ru-RU" sz="1500" dirty="0">
                <a:solidFill>
                  <a:schemeClr val="accent4">
                    <a:lumMod val="10000"/>
                  </a:schemeClr>
                </a:solidFill>
              </a:rPr>
              <a:t>. Обеспечение эффективной деятельности Финансового управления администрации Серовского городского округа  по реализации муниципальной программы «Управление муниципальными финансами Серовского городского округа  до 2026 года</a:t>
            </a:r>
            <a:r>
              <a:rPr lang="ru-RU" sz="1500" dirty="0" smtClean="0">
                <a:solidFill>
                  <a:schemeClr val="accent4">
                    <a:lumMod val="10000"/>
                  </a:schemeClr>
                </a:solidFill>
              </a:rPr>
              <a:t>».</a:t>
            </a:r>
            <a:endParaRPr lang="ru-RU" sz="15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398561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175001" y="3175001"/>
            <a:ext cx="6858000" cy="507998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cs typeface="Times New Roman" pitchFamily="18" charset="0"/>
              </a:rPr>
              <a:t>Формирование современной городской среды на территории Серовского городского округа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587373" y="2012530"/>
            <a:ext cx="922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Liberation Serif"/>
              </a:rPr>
              <a:t>Общий объем расходов бюджета – </a:t>
            </a:r>
            <a:r>
              <a:rPr lang="ru-RU" sz="2400" b="1" dirty="0" smtClean="0">
                <a:solidFill>
                  <a:srgbClr val="000000"/>
                </a:solidFill>
                <a:latin typeface="Liberation Serif"/>
              </a:rPr>
              <a:t>46 494,8 тыс</a:t>
            </a:r>
            <a:r>
              <a:rPr lang="ru-RU" sz="2400" b="1" dirty="0">
                <a:solidFill>
                  <a:srgbClr val="000000"/>
                </a:solidFill>
                <a:latin typeface="Liberation Serif"/>
              </a:rPr>
              <a:t>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998" y="2610683"/>
            <a:ext cx="9385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Liberation Serif"/>
              </a:rPr>
              <a:t>Реализация мероприятий муниципальной программы позволит</a:t>
            </a:r>
            <a:r>
              <a:rPr lang="ru-RU" dirty="0" smtClean="0">
                <a:solidFill>
                  <a:srgbClr val="000000"/>
                </a:solidFill>
                <a:latin typeface="Liberation Serif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latin typeface="Liberation Serif"/>
              </a:rPr>
              <a:t>1) обеспечение проведения мероприятий по благоустройству дворовых территорий на территории Серовского городского округа;</a:t>
            </a:r>
          </a:p>
          <a:p>
            <a:r>
              <a:rPr lang="ru-RU" dirty="0">
                <a:solidFill>
                  <a:srgbClr val="000000"/>
                </a:solidFill>
                <a:latin typeface="Liberation Serif"/>
              </a:rPr>
              <a:t>2) обеспечение проведения мероприятий по благоустройству общественных территорий на территории Серовского городского округа;</a:t>
            </a:r>
          </a:p>
          <a:p>
            <a:r>
              <a:rPr lang="ru-RU" dirty="0">
                <a:solidFill>
                  <a:srgbClr val="000000"/>
                </a:solidFill>
                <a:latin typeface="Liberation Serif"/>
              </a:rPr>
              <a:t>3) повышение уровня вовлеченности заинтересованных граждан, организаций в реализацию мероприятий по благоустройству территорий на территории Серовского городского округа.</a:t>
            </a:r>
          </a:p>
          <a:p>
            <a:r>
              <a:rPr lang="ru-RU" dirty="0">
                <a:solidFill>
                  <a:srgbClr val="000000"/>
                </a:solidFill>
                <a:latin typeface="Liberation Serif"/>
              </a:rPr>
              <a:t>4) улучшение условий проживания граждан за счет реализации мероприятий по капитальному ремонту общего имущества в многоквартирных домах Свердловской области и мероприятий по выполнению работ в отношении многоквартирных домов Свердловской области, являющихся объектами культурного наследия (памятниками истории и культуры) народов Российской Федерации.</a:t>
            </a:r>
          </a:p>
          <a:p>
            <a:r>
              <a:rPr lang="ru-RU" dirty="0" smtClean="0">
                <a:solidFill>
                  <a:srgbClr val="000000"/>
                </a:solidFill>
                <a:latin typeface="Liberation Serif"/>
              </a:rPr>
              <a:t>5) </a:t>
            </a:r>
            <a:r>
              <a:rPr lang="ru-RU" dirty="0">
                <a:solidFill>
                  <a:srgbClr val="000000"/>
                </a:solidFill>
                <a:latin typeface="Liberation Serif"/>
              </a:rPr>
              <a:t>восстановление (ремонт, реставрация, благоустройство) воинских захоронений на территории Серовского городского округа: работы по оборудованию мест для возложения венков, пешеходных дорожек, озеленению, светотехническому оформлению и другие работы</a:t>
            </a:r>
            <a:r>
              <a:rPr lang="ru-RU" dirty="0" smtClean="0">
                <a:solidFill>
                  <a:srgbClr val="000000"/>
                </a:solidFill>
                <a:latin typeface="Liberation Serif"/>
              </a:rPr>
              <a:t>.</a:t>
            </a:r>
            <a:endParaRPr lang="ru-RU" dirty="0">
              <a:solidFill>
                <a:srgbClr val="000000"/>
              </a:solidFill>
              <a:latin typeface="Liberation Serif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0"/>
            <a:ext cx="304098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055" y="5581"/>
            <a:ext cx="3004945" cy="17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732" y="38516"/>
            <a:ext cx="2956818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3077482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 rot="-5400000">
            <a:off x="-3005665" y="3005665"/>
            <a:ext cx="6858000" cy="846670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23496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 smtClean="0">
                <a:cs typeface="Times New Roman" pitchFamily="18" charset="0"/>
              </a:rPr>
              <a:t>Профилактика терроризма, минимизация и (или)</a:t>
            </a:r>
          </a:p>
          <a:p>
            <a:pPr eaLnBrk="0" hangingPunct="0"/>
            <a:r>
              <a:rPr lang="ru-RU" b="1" dirty="0" smtClean="0">
                <a:cs typeface="Times New Roman" pitchFamily="18" charset="0"/>
              </a:rPr>
              <a:t> ликвидация последствий его проявлений, профилактика экстремизма в Серовском городском округе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5" name="Picture 159" descr="герб города Серов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105" y="-1"/>
            <a:ext cx="2604895" cy="16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6866" y="0"/>
            <a:ext cx="4127165" cy="166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9938" y="1588559"/>
            <a:ext cx="87296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Общий объем расходов бюджета – </a:t>
            </a:r>
            <a:r>
              <a:rPr lang="ru-RU" b="1" dirty="0" smtClean="0">
                <a:solidFill>
                  <a:srgbClr val="000000"/>
                </a:solidFill>
              </a:rPr>
              <a:t>690,5 тыс. рублей</a:t>
            </a:r>
            <a:endParaRPr lang="ru-RU" b="1" dirty="0">
              <a:solidFill>
                <a:srgbClr val="0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Основные </a:t>
            </a:r>
            <a:r>
              <a:rPr lang="ru-RU" sz="1600" b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подпрограммы, финансирование которых осуществляется в рамках  муниципальной программы в </a:t>
            </a:r>
            <a:r>
              <a:rPr lang="ru-RU" sz="1600" b="1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2023году</a:t>
            </a:r>
            <a:endParaRPr lang="ru-RU" sz="1600" b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107405"/>
              </p:ext>
            </p:extLst>
          </p:nvPr>
        </p:nvGraphicFramePr>
        <p:xfrm>
          <a:off x="774700" y="2507198"/>
          <a:ext cx="9131300" cy="8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18"/>
                <a:gridCol w="7239682"/>
              </a:tblGrid>
              <a:tr h="4642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468,8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Подпрограмма «Профилактика терроризма, минимизация и (или) ликвидация последствий его проявлений в Серовском городском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27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221,7 тыс. руб.</a:t>
                      </a:r>
                      <a:endParaRPr lang="ru-RU" sz="1600" u="none" strike="noStrike" kern="1200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/>
                        </a:rPr>
                        <a:t>Подпрограмма «Профилактика экстремизма в Серовском городском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394" y="0"/>
            <a:ext cx="2256874" cy="16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01698" y="3248607"/>
            <a:ext cx="8902701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1. Выявление и устранение причин и условий, способствующих возникновению и распространению терроризма на территории Серовского городского округа.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2. Обеспечение выполнения требований к антитеррористической защищенности объектов (территорий), находящихся в муниципальной собственности или в ведении органов местного самоуправления, и мест массового пребывания людей.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3. Организация и проведение в Серовском городском округе информационно-пропагандистских мероприятий по разъяснению сущности терроризма и его общественной опасности, а также по формированию у граждан неприятия идеологии терроризма, в том числе путем распространения информационных материалов, печатной продукции, проведения разъяснительной работы и иных мероприятий.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4. Поддержание в состоянии постоянной готовности к эффективному использованию сил и средств Серовского  </a:t>
            </a:r>
            <a:r>
              <a:rPr lang="ru-RU" sz="1300" dirty="0" smtClean="0">
                <a:solidFill>
                  <a:srgbClr val="000000"/>
                </a:solidFill>
                <a:latin typeface="Liberation Serif"/>
                <a:ea typeface="Calibri"/>
                <a:cs typeface="Liberation Serif"/>
              </a:rPr>
              <a:t>городского округа, предназначенных для минимизации и (или) ликвидации последствий проявлений терроризма.</a:t>
            </a:r>
            <a:endParaRPr lang="ru-RU" sz="1300" dirty="0" smtClean="0">
              <a:solidFill>
                <a:srgbClr val="000000"/>
              </a:solidFill>
              <a:latin typeface="Liberation Serif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Liberation Serif"/>
                <a:ea typeface="Calibri"/>
                <a:cs typeface="Liberation Serif"/>
              </a:rPr>
              <a:t>5. Консолидация усилий субъектов противодействия экстремизму, институтов гражданского общества и иных заинтересованных организаций.</a:t>
            </a:r>
            <a:endParaRPr lang="ru-RU" sz="1300" dirty="0" smtClean="0">
              <a:solidFill>
                <a:srgbClr val="000000"/>
              </a:solidFill>
              <a:latin typeface="Liberation Serif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dirty="0" smtClean="0">
                <a:solidFill>
                  <a:srgbClr val="000000"/>
                </a:solidFill>
                <a:latin typeface="Liberation Serif"/>
                <a:ea typeface="Calibri"/>
                <a:cs typeface="Liberation Serif"/>
              </a:rPr>
              <a:t>6. Организация в средствах массовой информации, информационно-телекоммуникационных сетях, включая сеть "Интернет", информационного сопровождения деятельности субъектов противодействия экстремизму, а также реализация эффективных мер, направленных на информационное противодействие распространению экстремистской идеологии</a:t>
            </a:r>
            <a:endParaRPr lang="ru-RU" sz="13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154362" y="3154362"/>
            <a:ext cx="6858000" cy="549275"/>
          </a:xfrm>
          <a:solidFill>
            <a:schemeClr val="accent2"/>
          </a:solidFill>
          <a:ln w="12700" cap="flat" algn="ctr">
            <a:solidFill>
              <a:srgbClr val="23496F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7999" y="0"/>
            <a:ext cx="9398002" cy="1243013"/>
          </a:xfr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800" b="1" dirty="0">
                <a:solidFill>
                  <a:srgbClr val="000000"/>
                </a:solidFill>
                <a:effectLst/>
                <a:latin typeface="Liberation Serif"/>
              </a:rPr>
              <a:t>В процессе принятия и исполнения бюджета города большое значение приобретает сбалансированность доходов и расходов. Если доходы превышают расходы, то возникает профицит. </a:t>
            </a:r>
          </a:p>
          <a:p>
            <a:pPr indent="265113" algn="just" eaLnBrk="1" hangingPunct="1">
              <a:lnSpc>
                <a:spcPct val="90000"/>
              </a:lnSpc>
              <a:defRPr/>
            </a:pPr>
            <a:r>
              <a:rPr lang="ru-RU" sz="1800" b="1" dirty="0">
                <a:solidFill>
                  <a:srgbClr val="000000"/>
                </a:solidFill>
                <a:effectLst/>
                <a:latin typeface="Liberation Serif"/>
              </a:rPr>
              <a:t>Но чаще всего расходы превышают доходы. В таком случае возникает дефицит.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2635" y="2886316"/>
            <a:ext cx="2351440" cy="1710747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муниципальные займы,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3393166" y="2893679"/>
            <a:ext cx="1953401" cy="172420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бюджетные кредиты,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545042" y="2890673"/>
            <a:ext cx="1852246" cy="1717648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кредиты,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667780" y="2898884"/>
            <a:ext cx="1749063" cy="1694636"/>
          </a:xfrm>
          <a:prstGeom prst="rect">
            <a:avLst/>
          </a:prstGeom>
          <a:solidFill>
            <a:srgbClr val="CCFFCC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изменение остатков</a:t>
            </a:r>
            <a:r>
              <a:rPr lang="ru-RU" sz="1400" b="1" dirty="0">
                <a:solidFill>
                  <a:schemeClr val="bg2"/>
                </a:solidFill>
                <a:cs typeface="+mn-cs"/>
              </a:rPr>
              <a:t> средств на счетах по учету средств  бюджета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353320" y="5379762"/>
            <a:ext cx="3424697" cy="860321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/>
                </a:solidFill>
                <a:cs typeface="+mn-cs"/>
              </a:rPr>
              <a:t>муниципальный долг,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2"/>
                </a:solidFill>
                <a:cs typeface="+mn-cs"/>
              </a:rPr>
              <a:t>то есть совокупность долговых обязательств муниципального образования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8365263" y="2131866"/>
            <a:ext cx="233168" cy="751894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1840373" y="2072649"/>
            <a:ext cx="226725" cy="777478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29811" y="2121855"/>
            <a:ext cx="232265" cy="771920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6307028" y="2122357"/>
            <a:ext cx="204672" cy="759853"/>
          </a:xfrm>
          <a:prstGeom prst="downArrow">
            <a:avLst/>
          </a:prstGeom>
          <a:solidFill>
            <a:schemeClr val="bg1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035366" y="1627966"/>
            <a:ext cx="8214770" cy="483679"/>
          </a:xfrm>
          <a:prstGeom prst="rect">
            <a:avLst/>
          </a:prstGeom>
          <a:solidFill>
            <a:srgbClr val="99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cs typeface="+mn-cs"/>
              </a:rPr>
              <a:t>Источниками финансирования дефицита бюджета </a:t>
            </a:r>
          </a:p>
        </p:txBody>
      </p:sp>
      <p:grpSp>
        <p:nvGrpSpPr>
          <p:cNvPr id="117793" name="Правая фигурная скобка 33"/>
          <p:cNvGrpSpPr>
            <a:grpSpLocks/>
          </p:cNvGrpSpPr>
          <p:nvPr/>
        </p:nvGrpSpPr>
        <p:grpSpPr bwMode="auto">
          <a:xfrm>
            <a:off x="1223963" y="4591050"/>
            <a:ext cx="5399087" cy="735013"/>
            <a:chOff x="534" y="4178"/>
            <a:chExt cx="2354" cy="668"/>
          </a:xfrm>
        </p:grpSpPr>
        <p:pic>
          <p:nvPicPr>
            <p:cNvPr id="117795" name="Правая фигурная скобка 3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" y="4178"/>
              <a:ext cx="2354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4"/>
            <p:cNvSpPr txBox="1">
              <a:spLocks noChangeArrowheads="1"/>
            </p:cNvSpPr>
            <p:nvPr/>
          </p:nvSpPr>
          <p:spPr bwMode="auto">
            <a:xfrm rot="5400000">
              <a:off x="1615" y="3217"/>
              <a:ext cx="192" cy="2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на 2023 год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79879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pic>
        <p:nvPicPr>
          <p:cNvPr id="6" name="Picture 159" descr="герб города Серо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5" y="5581"/>
            <a:ext cx="505213" cy="6253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Group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3340869"/>
              </p:ext>
            </p:extLst>
          </p:nvPr>
        </p:nvGraphicFramePr>
        <p:xfrm>
          <a:off x="777875" y="204788"/>
          <a:ext cx="9128125" cy="2265626"/>
        </p:xfrm>
        <a:graphic>
          <a:graphicData uri="http://schemas.openxmlformats.org/drawingml/2006/table">
            <a:tbl>
              <a:tblPr/>
              <a:tblGrid>
                <a:gridCol w="4660900"/>
                <a:gridCol w="2216150"/>
                <a:gridCol w="2251075"/>
              </a:tblGrid>
              <a:tr h="979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Наименование вида муниципальных заимствований </a:t>
                      </a:r>
                    </a:p>
                  </a:txBody>
                  <a:tcPr marL="63300" marR="63300" marT="66039" marB="660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</a:p>
                  </a:txBody>
                  <a:tcPr marL="0" marR="0" marT="67600" marB="676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253 283,4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   </a:t>
                      </a:r>
                    </a:p>
                  </a:txBody>
                  <a:tcPr marL="63300" marR="63300" marT="66039" marB="6603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</a:p>
                  </a:txBody>
                  <a:tcPr marL="63300" marR="63300" marT="66039" marB="6603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64D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171 057,4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64D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952625" y="32988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01.01.2022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345 879 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2"/>
          <p:cNvSpPr>
            <a:spLocks noChangeArrowheads="1"/>
          </p:cNvSpPr>
          <p:nvPr/>
        </p:nvSpPr>
        <p:spPr bwMode="auto">
          <a:xfrm>
            <a:off x="6362700" y="3348038"/>
            <a:ext cx="231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01.01.2023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306 985,7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graphicFrame>
        <p:nvGraphicFramePr>
          <p:cNvPr id="7281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5422476"/>
              </p:ext>
            </p:extLst>
          </p:nvPr>
        </p:nvGraphicFramePr>
        <p:xfrm>
          <a:off x="689202" y="3878262"/>
          <a:ext cx="4880326" cy="2979738"/>
        </p:xfrm>
        <a:graphic>
          <a:graphicData uri="http://schemas.openxmlformats.org/presentationml/2006/ole">
            <p:oleObj spid="_x0000_s73029" name="Worksheet" r:id="rId4" imgW="7810677" imgH="4320753" progId="Excel.Sheet.8">
              <p:embed/>
            </p:oleObj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332022" y="3871356"/>
          <a:ext cx="4573978" cy="298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 rot="16200000">
            <a:off x="-3070225" y="3070225"/>
            <a:ext cx="6858000" cy="7175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муниципального  долга  Серовского  городского округа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и 2025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84" name="Rectangle 159"/>
          <p:cNvSpPr>
            <a:spLocks noChangeArrowheads="1"/>
          </p:cNvSpPr>
          <p:nvPr/>
        </p:nvSpPr>
        <p:spPr bwMode="auto">
          <a:xfrm>
            <a:off x="0" y="53943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4288" y="2513043"/>
            <a:ext cx="9145715" cy="489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Серовского городского округа</a:t>
            </a:r>
          </a:p>
        </p:txBody>
      </p:sp>
      <p:graphicFrame>
        <p:nvGraphicFramePr>
          <p:cNvPr id="1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946514"/>
              </p:ext>
            </p:extLst>
          </p:nvPr>
        </p:nvGraphicFramePr>
        <p:xfrm>
          <a:off x="720726" y="0"/>
          <a:ext cx="9040792" cy="1931988"/>
        </p:xfrm>
        <a:graphic>
          <a:graphicData uri="http://schemas.openxmlformats.org/drawingml/2006/table">
            <a:tbl>
              <a:tblPr/>
              <a:tblGrid>
                <a:gridCol w="4593835"/>
                <a:gridCol w="1073458"/>
                <a:gridCol w="1132833"/>
                <a:gridCol w="1001581"/>
                <a:gridCol w="1239085"/>
              </a:tblGrid>
              <a:tr h="8794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муниципальных заимствований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привлечения, 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долга,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привлекаемые от кредитных организаций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211 864,7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244 736,4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100 000,0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от других бюджетов бюджетной системы РФ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35 351,3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65 351,3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1825625" y="2943225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01.01.2024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465 591 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283325" y="2897188"/>
            <a:ext cx="2506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01.01.2025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 </a:t>
            </a:r>
          </a:p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542 104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748144" y="3598223"/>
          <a:ext cx="4441373" cy="32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640779" y="3491345"/>
          <a:ext cx="4265221" cy="336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31800" y="188913"/>
            <a:ext cx="8915400" cy="603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FF"/>
                </a:solidFill>
                <a:latin typeface="Bookman Old Style" pitchFamily="18" charset="0"/>
              </a:rPr>
              <a:t>Контактная информация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5438" y="1281113"/>
            <a:ext cx="8589962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Финансовое управление администрации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u="sng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Серовского городского округа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Адрес: 624992, Свердловская область, г. Серов, ул. Ленина, 140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Телефон: 8 (34385) 75-633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Е-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mail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  <a:hlinkClick r:id="rId2"/>
              </a:rPr>
              <a:t>fd@adm-serov.ru</a:t>
            </a:r>
            <a:endParaRPr lang="ru-RU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Заместитель главы администрации Серовского городского округа - начальник функционального органа «Финансовое управление администрации Серовского городского округа»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Иванова Наталья Витальевна,</a:t>
            </a:r>
            <a:endParaRPr lang="en-US" sz="2000" dirty="0" smtClean="0">
              <a:solidFill>
                <a:srgbClr val="000000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Время приема граждан: понедельник с 15.00 до 17.00 часов.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65138" y="949325"/>
            <a:ext cx="8448675" cy="1588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5400000">
            <a:off x="6219825" y="3171825"/>
            <a:ext cx="6858000" cy="514350"/>
          </a:xfrm>
          <a:prstGeom prst="rect">
            <a:avLst/>
          </a:prstGeom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1475" y="123825"/>
            <a:ext cx="9534525" cy="6496050"/>
          </a:xfrm>
        </p:spPr>
        <p:txBody>
          <a:bodyPr/>
          <a:lstStyle/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Первое поселение на месте нынешнего города Серова возникло в 1894 году при строительстве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сталерельсового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завода, названного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Надеждинским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имени владелицы Богословского горного округа (БГО) Надежды Михайловны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Половцевой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Завод был заложен на левом берегу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Каквы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10 км от села Филькино.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Заводской поселок по старой уральской традиции получил название Надеждинский завод.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сентябре 1919 года по Постановлению Екатеринбургского губернского ВРК поселок Надеждинский завод был преобразован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Согласно Постановлению Президиума ВЦИК от 20 июня 1933 года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выделен из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Надеждинского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в самостоятельную административно-хозяйственную единицу с непосредственным подчинением облисполкому. Утверждена расширенная черта города с включением в нее селений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Вятчининой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Мякоткиной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Медянкиной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земельного участка центрального углежжения.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1930-ые годы город неоднократно менял свое название.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 января 1934 года Постановлением № 6809 Малого Президиума Уральского областного исполнительного комитета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Кабаковск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 июня 1939 года Указом Президиума Верховного Совета СССР город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Надеждинск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переименован в город Серов в честь легендарного летчика - Героя Советского Союза Анатолия Константиновича Серова.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границах муниципального образования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Серовсикй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городской округ находятся населенные пункты: город Серов, поселок Марсяты, деревня Петрова,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Кардон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Ларьковка, село Андриановичи, поселок Межевая, поселок Красный Яр, поселок Мирный,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Новая,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Подгарничный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Лесоразработки,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Танковичи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Еловка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Ключевой, село Филькино,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Черноярский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поселок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Нижняя Пристань, поселок при железнодорожной станции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Поспелково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Старое Морозково, поселок Морозково, поселок при железнодорожной станции Морозково, поселок Красноярка, поселок Поперечный, поселок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Вагранская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деревня Морозково,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Поспелкова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Семенова, деревня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Магина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поселок Красноглинный, деревня Еловый Падун, поселок Сотрино, поселок Новое Сотрино, поселок Первомайский, поселок Боровой.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Административным центром Серовского городского округа является город Серов. Он находится на восточном склоне Уральских гор, в долине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расположен на расстоянии 338 км. от областного центра г.Екатеринбург и на расстоянии 2050 км. от г.Москвы. Общая площадь города Серова в пределах городской черты - 9399 га. Город Серов является крупным железнодорожным узлом, образованный пересечением двух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меридиальных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железнодорожных магистралей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Екатеринбург-Серов-Ивдель-Приобье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Серов-Алапаевск-Егоршино-Богданович-Челябинск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 30 км к северу от города Серова находится город Краснотурьинск, в 50 км к югу - город Новая Ляля.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водной артерией является река Сосьва, в которую впадают реки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Лангур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Волчанка, Турья,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Красноярка и ряд других небольших по размеру рек и ручьев. Вся система рек и речек входит в бассейн р.Тавды. Самым крупным притоком р.Сосьва является </a:t>
            </a:r>
            <a:r>
              <a:rPr lang="ru-RU" sz="1250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р.Каква</a:t>
            </a:r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которая берет начало с Уральского хребта. </a:t>
            </a:r>
          </a:p>
          <a:p>
            <a:pPr algn="just"/>
            <a:r>
              <a:rPr lang="ru-RU" sz="125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Серов является чем-то вроде перевала между Средним и Северным Уралом, и не случайно он назван северными воротами Урала. </a:t>
            </a:r>
            <a:endParaRPr lang="ru-RU" sz="13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3244334" y="3244334"/>
            <a:ext cx="6858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 административно-территориального деления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2566988" y="180975"/>
            <a:ext cx="34671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Бюджет</a:t>
            </a: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0350" y="971550"/>
            <a:ext cx="9486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pic>
        <p:nvPicPr>
          <p:cNvPr id="10" name="Рисунок 9" descr="ве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9079" y="1572673"/>
            <a:ext cx="2665379" cy="227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36551" y="1698625"/>
            <a:ext cx="2929164" cy="204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  <a:cs typeface="Narkisim" pitchFamily="34" charset="-79"/>
              </a:rPr>
              <a:t>ДОХОДЫ</a:t>
            </a:r>
          </a:p>
          <a:p>
            <a:pPr algn="ctr">
              <a:defRPr/>
            </a:pP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  <a:cs typeface="Narkisim" pitchFamily="34" charset="-79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66"/>
                </a:solidFill>
                <a:latin typeface="Constantia" pitchFamily="18" charset="0"/>
                <a:cs typeface="Narkisim" pitchFamily="34" charset="-79"/>
              </a:rPr>
              <a:t>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r>
              <a:rPr lang="ru-RU" sz="1600" dirty="0">
                <a:solidFill>
                  <a:schemeClr val="tx1"/>
                </a:solidFill>
                <a:latin typeface="Constantia" pitchFamily="18" charset="0"/>
                <a:cs typeface="Narkisim" pitchFamily="34" charset="-79"/>
              </a:rPr>
              <a:t>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624638" y="1614488"/>
            <a:ext cx="293846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</a:t>
            </a:r>
          </a:p>
          <a:p>
            <a:pPr>
              <a:defRPr/>
            </a:pP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</a:rPr>
              <a:t>выплачиваемые из бюджета денежные средства (социальные выплаты населению, содержание муниципальных учреждений, капитальное строительство и др.)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rgbClr val="000066"/>
              </a:solidFill>
            </a:endParaRPr>
          </a:p>
        </p:txBody>
      </p:sp>
      <p:pic>
        <p:nvPicPr>
          <p:cNvPr id="14342" name="Picture 10" descr="про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5122863"/>
            <a:ext cx="260032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90513" y="3984625"/>
            <a:ext cx="27066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</a:rPr>
              <a:t>Превышение доходов над расходами</a:t>
            </a:r>
          </a:p>
        </p:txBody>
      </p:sp>
      <p:pic>
        <p:nvPicPr>
          <p:cNvPr id="14344" name="Picture 12" descr="Деф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1150" y="5216525"/>
            <a:ext cx="2951163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15113" y="4073525"/>
            <a:ext cx="2987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  <a:p>
            <a:pPr algn="ctr">
              <a:defRPr/>
            </a:pPr>
            <a:endParaRPr lang="ru-RU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</a:rPr>
              <a:t>Превышение расходов над доходами</a:t>
            </a: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3106738" y="4729986"/>
            <a:ext cx="350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dirty="0">
                <a:solidFill>
                  <a:srgbClr val="000066"/>
                </a:solidFill>
              </a:rPr>
              <a:t>Сбалансированность бюджета</a:t>
            </a:r>
            <a:r>
              <a:rPr lang="ru-RU" sz="1600" dirty="0">
                <a:solidFill>
                  <a:srgbClr val="000066"/>
                </a:solidFill>
              </a:rPr>
              <a:t> - паритетное соотношение между расходными и доходными статьями бюджета. Сбалансированность бюджета означает положение, когда все расходы бюджеты покрыты его доходами, т.е. расходы уравновешены доходами </a:t>
            </a: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8133"/>
            <a:ext cx="968321" cy="9676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6" descr="бюдж процесс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35138"/>
            <a:ext cx="62007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87436" y="1600200"/>
            <a:ext cx="861774" cy="519259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lIns="0" tIns="0" rIns="0" bIns="36000" anchor="b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Бюджетный процесс </a:t>
            </a:r>
            <a:r>
              <a:rPr lang="ru-RU" sz="1400" dirty="0"/>
              <a:t> представляет собой деятельность по составлению проекта бюджета, его рассмотрению,  утверждению,  исполнению, составлению отчета об исполнении и его утверждению.</a:t>
            </a:r>
          </a:p>
        </p:txBody>
      </p:sp>
      <p:graphicFrame>
        <p:nvGraphicFramePr>
          <p:cNvPr id="28" name="Схема 27"/>
          <p:cNvGraphicFramePr/>
          <p:nvPr/>
        </p:nvGraphicFramePr>
        <p:xfrm>
          <a:off x="3347864" y="3356992"/>
          <a:ext cx="18002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4048" y="3212976"/>
          <a:ext cx="165618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/>
        </p:nvGraphicFramePr>
        <p:xfrm>
          <a:off x="5508104" y="4293096"/>
          <a:ext cx="33123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5473700" y="1008063"/>
            <a:ext cx="3455988" cy="911225"/>
          </a:xfrm>
          <a:prstGeom prst="rect">
            <a:avLst/>
          </a:prstGeom>
          <a:solidFill>
            <a:schemeClr val="bg1"/>
          </a:solidFill>
          <a:ln w="57150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>
                <a:solidFill>
                  <a:schemeClr val="tx1"/>
                </a:solidFill>
                <a:latin typeface="Constantia" pitchFamily="18" charset="0"/>
              </a:rPr>
              <a:t>Составляется прогноз социально-экономического развития, определяются  основные характеристики бюджета, налоговая и бюджетная политика, распределяются бюджетные ассигнования на очередной финансовый год и плановый период.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8838" y="2068513"/>
            <a:ext cx="3001962" cy="1062037"/>
          </a:xfrm>
          <a:prstGeom prst="rect">
            <a:avLst/>
          </a:prstGeom>
          <a:solidFill>
            <a:schemeClr val="bg1"/>
          </a:solidFill>
          <a:ln w="57150">
            <a:solidFill>
              <a:srgbClr val="3366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Проект местного бюджета рассматривается Думой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 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в одном чтении. Сроки рассмотрения и принятия решения о местном бюджете должны обеспечивать вступление в силу указанного решения с 01 января очередного финансового года.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8413" y="3289300"/>
            <a:ext cx="2592387" cy="1063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Исполнение местного бюджета обеспечивается администрацией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, а организует исполнение Финансовое управление в </a:t>
            </a:r>
            <a:r>
              <a:rPr lang="en-US" sz="1050" dirty="0" smtClean="0">
                <a:solidFill>
                  <a:schemeClr val="tx1"/>
                </a:solidFill>
                <a:latin typeface="+mn-lt"/>
                <a:cs typeface="+mn-cs"/>
              </a:rPr>
              <a:t>C</a:t>
            </a:r>
            <a:r>
              <a:rPr lang="ru-RU" sz="1050" dirty="0" smtClean="0">
                <a:solidFill>
                  <a:schemeClr val="tx1"/>
                </a:solidFill>
                <a:latin typeface="+mn-lt"/>
                <a:cs typeface="+mn-cs"/>
              </a:rPr>
              <a:t>ГО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. Исполнение организуется на основе сводной бюджетной росписи и кассового плана.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6313" y="4613275"/>
            <a:ext cx="2884487" cy="1063625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Подготовка и составление участниками бюджетного процесса, а также рассмотрение и утверждение отчетов об исполнении местного бюджета за первый квартал, полугодие, девять месяцев</a:t>
            </a:r>
            <a:r>
              <a:rPr lang="en-US" sz="1050" dirty="0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 и за отчетный финансовый год.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41975" y="5895975"/>
            <a:ext cx="3322638" cy="5778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  <a:latin typeface="+mn-lt"/>
                <a:cs typeface="+mn-cs"/>
              </a:rPr>
              <a:t>Деятельность , направленная на обеспечение соблюдения бюджетного законодательства и иных нормативных правовых актов.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2588" y="5762625"/>
            <a:ext cx="2997200" cy="82232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0099"/>
                </a:solidFill>
                <a:latin typeface="Constantia" pitchFamily="18" charset="0"/>
              </a:rPr>
              <a:t>Публичные слушания </a:t>
            </a:r>
          </a:p>
          <a:p>
            <a:pPr algn="ctr">
              <a:defRPr/>
            </a:pPr>
            <a:r>
              <a:rPr lang="ru-RU" sz="1200">
                <a:solidFill>
                  <a:srgbClr val="000099"/>
                </a:solidFill>
                <a:latin typeface="Constantia" pitchFamily="18" charset="0"/>
              </a:rPr>
              <a:t>по проекту бюджета проводятся  до момента принятия проекта решения о бюджете в первом чтении.</a:t>
            </a:r>
          </a:p>
        </p:txBody>
      </p:sp>
      <p:sp>
        <p:nvSpPr>
          <p:cNvPr id="32" name="Номер слайда 31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6214D184-6A37-4AB9-BCB9-D4424502CF35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9</a:t>
            </a:fld>
            <a:endParaRPr lang="ru-RU" sz="1200" dirty="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pic>
        <p:nvPicPr>
          <p:cNvPr id="16397" name="Заголовок 32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3216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Соединительная линия уступом 38"/>
          <p:cNvCxnSpPr/>
          <p:nvPr/>
        </p:nvCxnSpPr>
        <p:spPr>
          <a:xfrm>
            <a:off x="1196975" y="1841500"/>
            <a:ext cx="1244600" cy="363538"/>
          </a:xfrm>
          <a:prstGeom prst="bentConnector3">
            <a:avLst>
              <a:gd name="adj1" fmla="val 75000"/>
            </a:avLst>
          </a:prstGeom>
          <a:ln w="9525"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9" name="TextBox 45"/>
          <p:cNvSpPr txBox="1">
            <a:spLocks noChangeArrowheads="1"/>
          </p:cNvSpPr>
          <p:nvPr/>
        </p:nvSpPr>
        <p:spPr bwMode="auto">
          <a:xfrm>
            <a:off x="1119188" y="1541463"/>
            <a:ext cx="108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Arial" charset="0"/>
              </a:rPr>
              <a:t>Контроль</a:t>
            </a: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 flipV="1">
            <a:off x="1196975" y="4851400"/>
            <a:ext cx="1244600" cy="449263"/>
          </a:xfrm>
          <a:prstGeom prst="bentConnector3">
            <a:avLst>
              <a:gd name="adj1" fmla="val 84375"/>
            </a:avLst>
          </a:prstGeom>
          <a:ln w="95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65"/>
          <p:cNvSpPr txBox="1">
            <a:spLocks noChangeArrowheads="1"/>
          </p:cNvSpPr>
          <p:nvPr/>
        </p:nvSpPr>
        <p:spPr bwMode="auto">
          <a:xfrm>
            <a:off x="1060450" y="5000625"/>
            <a:ext cx="140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00"/>
                </a:solidFill>
                <a:latin typeface="Arial" charset="0"/>
              </a:rPr>
              <a:t>Отчетность</a:t>
            </a:r>
          </a:p>
        </p:txBody>
      </p:sp>
      <p:cxnSp>
        <p:nvCxnSpPr>
          <p:cNvPr id="70" name="Соединительная линия уступом 69"/>
          <p:cNvCxnSpPr/>
          <p:nvPr/>
        </p:nvCxnSpPr>
        <p:spPr>
          <a:xfrm rot="10800000" flipV="1">
            <a:off x="3348038" y="1841500"/>
            <a:ext cx="1301750" cy="650875"/>
          </a:xfrm>
          <a:prstGeom prst="bentConnector3">
            <a:avLst>
              <a:gd name="adj1" fmla="val 100060"/>
            </a:avLst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3" name="TextBox 81"/>
          <p:cNvSpPr txBox="1">
            <a:spLocks noChangeArrowheads="1"/>
          </p:cNvSpPr>
          <p:nvPr/>
        </p:nvSpPr>
        <p:spPr bwMode="auto">
          <a:xfrm>
            <a:off x="3348038" y="1550988"/>
            <a:ext cx="151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99"/>
                </a:solidFill>
                <a:latin typeface="Arial" charset="0"/>
              </a:rPr>
              <a:t>Исполнение</a:t>
            </a:r>
          </a:p>
        </p:txBody>
      </p:sp>
      <p:cxnSp>
        <p:nvCxnSpPr>
          <p:cNvPr id="86" name="Прямая со стрелкой 85"/>
          <p:cNvCxnSpPr/>
          <p:nvPr/>
        </p:nvCxnSpPr>
        <p:spPr>
          <a:xfrm rot="10800000">
            <a:off x="2957513" y="2665413"/>
            <a:ext cx="2849562" cy="1587"/>
          </a:xfrm>
          <a:prstGeom prst="straightConnector1">
            <a:avLst/>
          </a:prstGeom>
          <a:ln w="952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348163" y="2370138"/>
            <a:ext cx="16144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Рассмотрение и утверждение</a:t>
            </a:r>
          </a:p>
        </p:txBody>
      </p:sp>
      <p:cxnSp>
        <p:nvCxnSpPr>
          <p:cNvPr id="90" name="Прямая со стрелкой 89"/>
          <p:cNvCxnSpPr>
            <a:stCxn id="16407" idx="3"/>
          </p:cNvCxnSpPr>
          <p:nvPr/>
        </p:nvCxnSpPr>
        <p:spPr>
          <a:xfrm flipH="1" flipV="1">
            <a:off x="3851275" y="4292600"/>
            <a:ext cx="2349500" cy="1588"/>
          </a:xfrm>
          <a:prstGeom prst="straightConnector1">
            <a:avLst/>
          </a:prstGeom>
          <a:ln w="95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90"/>
          <p:cNvSpPr txBox="1">
            <a:spLocks noChangeArrowheads="1"/>
          </p:cNvSpPr>
          <p:nvPr/>
        </p:nvSpPr>
        <p:spPr bwMode="auto">
          <a:xfrm>
            <a:off x="4649788" y="4002088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  <a:latin typeface="Arial" charset="0"/>
              </a:rPr>
              <a:t>Составление</a:t>
            </a:r>
          </a:p>
          <a:p>
            <a:endParaRPr lang="ru-RU" sz="1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" name="Picture 4" descr="Герб Серова Новый 5 зубцов (300 - цветной)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4" y="9010"/>
            <a:ext cx="968321" cy="10720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2_Текстур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75550</TotalTime>
  <Words>10337</Words>
  <Application>Microsoft Office PowerPoint</Application>
  <PresentationFormat>Лист A4 (210x297 мм)</PresentationFormat>
  <Paragraphs>2158</Paragraphs>
  <Slides>68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68</vt:i4>
      </vt:variant>
    </vt:vector>
  </HeadingPairs>
  <TitlesOfParts>
    <vt:vector size="71" baseType="lpstr">
      <vt:lpstr>2_Текстура</vt:lpstr>
      <vt:lpstr>Диаграмма</vt:lpstr>
      <vt:lpstr>Worksheet</vt:lpstr>
      <vt:lpstr>Решение Думы  Серовского городского округа от 13.12.2022 № 20  «О бюджете Серовского городского округа на 2023 год и плановый период 2024 и 2025 годов»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Основы составления проекта бюджета </vt:lpstr>
      <vt:lpstr>Основные показатели социально – экономического развития</vt:lpstr>
      <vt:lpstr>Слайд 15</vt:lpstr>
      <vt:lpstr>Слайд 16</vt:lpstr>
      <vt:lpstr>Слайд 17</vt:lpstr>
      <vt:lpstr>Слайд 18</vt:lpstr>
      <vt:lpstr>Основные параметры бюджета Серовского городского округа</vt:lpstr>
      <vt:lpstr>Доходы бюджета Серовского городского округа </vt:lpstr>
      <vt:lpstr>Сравнительный анализ налоговых доходов,       неналоговых доходов и безвозмездных поступлений в бюджет Серовского городского округа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      Основные мероприятия по дополнительной мобилизации доходов бюджета</vt:lpstr>
      <vt:lpstr>Слайд 32</vt:lpstr>
      <vt:lpstr>Слайд 33</vt:lpstr>
      <vt:lpstr>Слайд 34</vt:lpstr>
      <vt:lpstr>Слайд 35</vt:lpstr>
      <vt:lpstr>Расходы бюджета Серовского городского округа</vt:lpstr>
      <vt:lpstr>Структура расходов бюджета Серовского городского округа на 2023 год (ТЫС. РУБ.)</vt:lpstr>
      <vt:lpstr>Слайд 38</vt:lpstr>
      <vt:lpstr>Слайд 39</vt:lpstr>
      <vt:lpstr>Слайд 40</vt:lpstr>
      <vt:lpstr>Слайд 41</vt:lpstr>
      <vt:lpstr>Общегосударственные вопросы 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Источники финансирования дефицита бюджета</vt:lpstr>
      <vt:lpstr>Параметры муниципального  долга  Серовского  городского округа  на 2023 год</vt:lpstr>
      <vt:lpstr>Параметры муниципального  долга  Серовского  городского округа  на 2024 и 2025 годы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Решению Думы  Серовского городского округа от г. №   «О бюджете Серовского городского округа на 2020 год и плановый период 2021-2022 годов»</dc:title>
  <dc:creator>Нелюбина Елена Юрьевна</dc:creator>
  <cp:lastModifiedBy>Nelubina</cp:lastModifiedBy>
  <cp:revision>1175</cp:revision>
  <dcterms:created xsi:type="dcterms:W3CDTF">2013-10-23T10:56:41Z</dcterms:created>
  <dcterms:modified xsi:type="dcterms:W3CDTF">2023-02-14T11:43:43Z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2346694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