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Default Extension="bin" ContentType="application/vnd.openxmlformats-officedocument.oleObject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30.xml" ContentType="application/vnd.openxmlformats-officedocument.drawingml.chart+xml"/>
  <Override PartName="/ppt/charts/chart6.xml" ContentType="application/vnd.openxmlformats-officedocument.drawingml.chart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353" r:id="rId3"/>
    <p:sldId id="258" r:id="rId4"/>
    <p:sldId id="354" r:id="rId5"/>
    <p:sldId id="349" r:id="rId6"/>
    <p:sldId id="369" r:id="rId7"/>
    <p:sldId id="317" r:id="rId8"/>
    <p:sldId id="350" r:id="rId9"/>
    <p:sldId id="356" r:id="rId10"/>
    <p:sldId id="357" r:id="rId11"/>
    <p:sldId id="358" r:id="rId12"/>
    <p:sldId id="359" r:id="rId13"/>
    <p:sldId id="278" r:id="rId14"/>
    <p:sldId id="421" r:id="rId15"/>
    <p:sldId id="259" r:id="rId16"/>
    <p:sldId id="367" r:id="rId17"/>
    <p:sldId id="422" r:id="rId18"/>
    <p:sldId id="423" r:id="rId19"/>
    <p:sldId id="299" r:id="rId20"/>
    <p:sldId id="262" r:id="rId21"/>
    <p:sldId id="351" r:id="rId22"/>
    <p:sldId id="283" r:id="rId23"/>
    <p:sldId id="377" r:id="rId24"/>
    <p:sldId id="352" r:id="rId25"/>
    <p:sldId id="383" r:id="rId26"/>
    <p:sldId id="382" r:id="rId27"/>
    <p:sldId id="284" r:id="rId28"/>
    <p:sldId id="384" r:id="rId29"/>
    <p:sldId id="385" r:id="rId30"/>
    <p:sldId id="386" r:id="rId31"/>
    <p:sldId id="387" r:id="rId32"/>
    <p:sldId id="266" r:id="rId33"/>
    <p:sldId id="304" r:id="rId34"/>
    <p:sldId id="388" r:id="rId35"/>
    <p:sldId id="389" r:id="rId36"/>
    <p:sldId id="390" r:id="rId37"/>
    <p:sldId id="287" r:id="rId38"/>
    <p:sldId id="301" r:id="rId39"/>
    <p:sldId id="302" r:id="rId40"/>
    <p:sldId id="379" r:id="rId41"/>
    <p:sldId id="380" r:id="rId42"/>
    <p:sldId id="381" r:id="rId43"/>
    <p:sldId id="363" r:id="rId44"/>
    <p:sldId id="364" r:id="rId45"/>
    <p:sldId id="324" r:id="rId46"/>
    <p:sldId id="365" r:id="rId47"/>
    <p:sldId id="362" r:id="rId48"/>
    <p:sldId id="366" r:id="rId49"/>
    <p:sldId id="323" r:id="rId50"/>
    <p:sldId id="322" r:id="rId51"/>
    <p:sldId id="347" r:id="rId52"/>
    <p:sldId id="396" r:id="rId53"/>
    <p:sldId id="397" r:id="rId54"/>
    <p:sldId id="342" r:id="rId55"/>
    <p:sldId id="395" r:id="rId56"/>
    <p:sldId id="399" r:id="rId57"/>
    <p:sldId id="398" r:id="rId58"/>
    <p:sldId id="340" r:id="rId59"/>
    <p:sldId id="400" r:id="rId60"/>
    <p:sldId id="309" r:id="rId61"/>
    <p:sldId id="403" r:id="rId62"/>
    <p:sldId id="424" r:id="rId63"/>
    <p:sldId id="337" r:id="rId64"/>
    <p:sldId id="394" r:id="rId65"/>
    <p:sldId id="332" r:id="rId66"/>
    <p:sldId id="404" r:id="rId67"/>
    <p:sldId id="405" r:id="rId68"/>
    <p:sldId id="406" r:id="rId69"/>
    <p:sldId id="425" r:id="rId70"/>
    <p:sldId id="328" r:id="rId71"/>
    <p:sldId id="408" r:id="rId72"/>
    <p:sldId id="409" r:id="rId73"/>
    <p:sldId id="410" r:id="rId74"/>
    <p:sldId id="411" r:id="rId75"/>
    <p:sldId id="412" r:id="rId76"/>
    <p:sldId id="426" r:id="rId77"/>
    <p:sldId id="335" r:id="rId78"/>
    <p:sldId id="413" r:id="rId79"/>
    <p:sldId id="345" r:id="rId80"/>
    <p:sldId id="427" r:id="rId81"/>
    <p:sldId id="428" r:id="rId82"/>
    <p:sldId id="330" r:id="rId83"/>
    <p:sldId id="414" r:id="rId84"/>
    <p:sldId id="333" r:id="rId85"/>
    <p:sldId id="391" r:id="rId86"/>
    <p:sldId id="392" r:id="rId87"/>
    <p:sldId id="415" r:id="rId88"/>
    <p:sldId id="416" r:id="rId89"/>
    <p:sldId id="417" r:id="rId90"/>
    <p:sldId id="418" r:id="rId91"/>
    <p:sldId id="419" r:id="rId92"/>
    <p:sldId id="393" r:id="rId93"/>
    <p:sldId id="378" r:id="rId94"/>
    <p:sldId id="420" r:id="rId95"/>
    <p:sldId id="290" r:id="rId96"/>
    <p:sldId id="268" r:id="rId97"/>
    <p:sldId id="348" r:id="rId98"/>
    <p:sldId id="314" r:id="rId99"/>
  </p:sldIdLst>
  <p:sldSz cx="9906000" cy="6858000" type="A4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96">
          <p15:clr>
            <a:srgbClr val="A4A3A4"/>
          </p15:clr>
        </p15:guide>
        <p15:guide id="2" pos="314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i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  <a:srgbClr val="00CC00"/>
    <a:srgbClr val="FF9900"/>
    <a:srgbClr val="663300"/>
    <a:srgbClr val="F10FD6"/>
    <a:srgbClr val="F666AE"/>
    <a:srgbClr val="F99DCB"/>
    <a:srgbClr val="B88C00"/>
    <a:srgbClr val="7593D5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83" autoAdjust="0"/>
    <p:restoredTop sz="96237" autoAdjust="0"/>
  </p:normalViewPr>
  <p:slideViewPr>
    <p:cSldViewPr snapToGrid="0">
      <p:cViewPr>
        <p:scale>
          <a:sx n="100" d="100"/>
          <a:sy n="100" d="100"/>
        </p:scale>
        <p:origin x="-1560" y="-264"/>
      </p:cViewPr>
      <p:guideLst>
        <p:guide orient="horz" pos="2296"/>
        <p:guide pos="3143"/>
      </p:guideLst>
    </p:cSldViewPr>
  </p:slideViewPr>
  <p:outlineViewPr>
    <p:cViewPr>
      <p:scale>
        <a:sx n="33" d="100"/>
        <a:sy n="33" d="100"/>
      </p:scale>
      <p:origin x="0" y="145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16" y="-90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24\&#1056;&#1072;&#1073;&#1086;&#1095;&#1080;&#1077;%20&#1084;&#1072;&#1090;&#1077;&#1088;&#1080;&#1072;&#1083;&#1099;%20&#1085;&#1072;%2010.11.2023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90"/>
      <c:rotY val="80"/>
      <c:rAngAx val="1"/>
    </c:view3D>
    <c:plotArea>
      <c:layout>
        <c:manualLayout>
          <c:layoutTarget val="inner"/>
          <c:xMode val="edge"/>
          <c:yMode val="edge"/>
          <c:x val="0.16875192694715407"/>
          <c:y val="0"/>
          <c:w val="0.66327422964589522"/>
          <c:h val="0.9091420239136776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0.12423418480332507"/>
                  <c:y val="-2.777777777777795E-2"/>
                </c:manualLayout>
              </c:layout>
              <c:showVal val="1"/>
            </c:dLbl>
            <c:dLbl>
              <c:idx val="1"/>
              <c:layout>
                <c:manualLayout>
                  <c:x val="-8.6545195791495624E-2"/>
                  <c:y val="-2.5926071741032328E-2"/>
                </c:manualLayout>
              </c:layout>
              <c:showVal val="1"/>
            </c:dLbl>
            <c:dLbl>
              <c:idx val="2"/>
              <c:layout>
                <c:manualLayout>
                  <c:x val="-0.11446285551740858"/>
                  <c:y val="-1.851851851851857E-2"/>
                </c:manualLayout>
              </c:layout>
              <c:showVal val="1"/>
            </c:dLbl>
            <c:dLbl>
              <c:idx val="3"/>
              <c:layout>
                <c:manualLayout>
                  <c:x val="-0.10887930158973011"/>
                  <c:y val="-2.5925925925926012E-2"/>
                </c:manualLayout>
              </c:layout>
              <c:showVal val="1"/>
            </c:dLbl>
            <c:dLbl>
              <c:idx val="4"/>
              <c:layout>
                <c:manualLayout>
                  <c:x val="-9.6316305252453743E-2"/>
                  <c:y val="-7.4074074074074094E-3"/>
                </c:manualLayout>
              </c:layout>
              <c:showVal val="1"/>
            </c:dLbl>
            <c:dLbl>
              <c:idx val="5"/>
              <c:layout>
                <c:manualLayout>
                  <c:x val="-0.10050397069821262"/>
                  <c:y val="-1.2962962962962963E-2"/>
                </c:manualLayout>
              </c:layout>
              <c:showVal val="1"/>
            </c:dLbl>
            <c:dLbl>
              <c:idx val="6"/>
              <c:layout>
                <c:manualLayout>
                  <c:x val="-0.10189985918013204"/>
                  <c:y val="-1.111111111111112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(факт)</c:v>
                </c:pt>
                <c:pt idx="1">
                  <c:v>2023 (ожидаемое)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Лист1!$B$2:$B$6</c:f>
              <c:numCache>
                <c:formatCode>_-* #,##0\ _₽_-;\-* #,##0\ _₽_-;_-* "-"??\ _₽_-;_-@_-</c:formatCode>
                <c:ptCount val="5"/>
                <c:pt idx="0">
                  <c:v>1327537.2125900001</c:v>
                </c:pt>
                <c:pt idx="1">
                  <c:v>1578981.31</c:v>
                </c:pt>
                <c:pt idx="2">
                  <c:v>1833798.36</c:v>
                </c:pt>
                <c:pt idx="3">
                  <c:v>2052728.44</c:v>
                </c:pt>
                <c:pt idx="4">
                  <c:v>2306579.44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1.5117979216403874E-2"/>
                  <c:y val="-4.6296296296296349E-2"/>
                </c:manualLayout>
              </c:layout>
              <c:showVal val="1"/>
            </c:dLbl>
            <c:dLbl>
              <c:idx val="1"/>
              <c:layout>
                <c:manualLayout>
                  <c:x val="-3.4445184772115195E-2"/>
                  <c:y val="-4.0740740740740702E-2"/>
                </c:manualLayout>
              </c:layout>
              <c:showVal val="1"/>
            </c:dLbl>
            <c:dLbl>
              <c:idx val="2"/>
              <c:layout>
                <c:manualLayout>
                  <c:x val="-2.4609299797319552E-2"/>
                  <c:y val="-5.1851851851851864E-2"/>
                </c:manualLayout>
              </c:layout>
              <c:showVal val="1"/>
            </c:dLbl>
            <c:dLbl>
              <c:idx val="3"/>
              <c:layout>
                <c:manualLayout>
                  <c:x val="-2.0529285105717093E-2"/>
                  <c:y val="-4.4444444444444495E-2"/>
                </c:manualLayout>
              </c:layout>
              <c:showVal val="1"/>
            </c:dLbl>
            <c:dLbl>
              <c:idx val="4"/>
              <c:layout>
                <c:manualLayout>
                  <c:x val="-2.1946717401897894E-2"/>
                  <c:y val="-4.6296296296296335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9.2592592592593316E-3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-7.4074074074074094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(факт)</c:v>
                </c:pt>
                <c:pt idx="1">
                  <c:v>2023 (ожидаемое)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Лист1!$C$2:$C$6</c:f>
              <c:numCache>
                <c:formatCode>_-* #,##0\ _₽_-;\-* #,##0\ _₽_-;_-* "-"??\ _₽_-;_-@_-</c:formatCode>
                <c:ptCount val="5"/>
                <c:pt idx="0">
                  <c:v>116811.05352999999</c:v>
                </c:pt>
                <c:pt idx="1">
                  <c:v>178065.56</c:v>
                </c:pt>
                <c:pt idx="2">
                  <c:v>172126.01</c:v>
                </c:pt>
                <c:pt idx="3">
                  <c:v>129840.3</c:v>
                </c:pt>
                <c:pt idx="4">
                  <c:v>127060.63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-0.11306696703548899"/>
                  <c:y val="-1.851851851851857E-2"/>
                </c:manualLayout>
              </c:layout>
              <c:showVal val="1"/>
            </c:dLbl>
            <c:dLbl>
              <c:idx val="1"/>
              <c:layout>
                <c:manualLayout>
                  <c:x val="-0.11865052096316762"/>
                  <c:y val="-2.2222368037328681E-2"/>
                </c:manualLayout>
              </c:layout>
              <c:showVal val="1"/>
            </c:dLbl>
            <c:dLbl>
              <c:idx val="2"/>
              <c:layout>
                <c:manualLayout>
                  <c:x val="-0.12004640944508722"/>
                  <c:y val="-1.851851851851857E-2"/>
                </c:manualLayout>
              </c:layout>
              <c:showVal val="1"/>
            </c:dLbl>
            <c:dLbl>
              <c:idx val="3"/>
              <c:layout>
                <c:manualLayout>
                  <c:x val="-0.12562996337276552"/>
                  <c:y val="-2.2222222222222251E-2"/>
                </c:manualLayout>
              </c:layout>
              <c:showVal val="1"/>
            </c:dLbl>
            <c:dLbl>
              <c:idx val="4"/>
              <c:layout>
                <c:manualLayout>
                  <c:x val="-0.10189985918013204"/>
                  <c:y val="-9.2592592592593316E-3"/>
                </c:manualLayout>
              </c:layout>
              <c:showVal val="1"/>
            </c:dLbl>
            <c:dLbl>
              <c:idx val="5"/>
              <c:layout>
                <c:manualLayout>
                  <c:x val="-7.5377978023659212E-2"/>
                  <c:y val="-1.6666666666666701E-2"/>
                </c:manualLayout>
              </c:layout>
              <c:showVal val="1"/>
            </c:dLbl>
            <c:dLbl>
              <c:idx val="6"/>
              <c:layout>
                <c:manualLayout>
                  <c:x val="-9.2128639806694709E-2"/>
                  <c:y val="-1.666666666666670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2022 (факт)</c:v>
                </c:pt>
                <c:pt idx="1">
                  <c:v>2023 (ожидаемое)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Лист1!$D$2:$D$6</c:f>
              <c:numCache>
                <c:formatCode>_-* #,##0\ _₽_-;\-* #,##0\ _₽_-;_-* "-"??\ _₽_-;_-@_-</c:formatCode>
                <c:ptCount val="5"/>
                <c:pt idx="0">
                  <c:v>2890064.6473699999</c:v>
                </c:pt>
                <c:pt idx="1">
                  <c:v>3837904.82</c:v>
                </c:pt>
                <c:pt idx="2">
                  <c:v>3443255</c:v>
                </c:pt>
                <c:pt idx="3">
                  <c:v>3072572.2</c:v>
                </c:pt>
                <c:pt idx="4">
                  <c:v>2935054</c:v>
                </c:pt>
              </c:numCache>
            </c:numRef>
          </c:val>
        </c:ser>
        <c:shape val="cylinder"/>
        <c:axId val="285739648"/>
        <c:axId val="285770112"/>
        <c:axId val="0"/>
      </c:bar3DChart>
      <c:catAx>
        <c:axId val="285739648"/>
        <c:scaling>
          <c:orientation val="minMax"/>
        </c:scaling>
        <c:axPos val="l"/>
        <c:tickLblPos val="nextTo"/>
        <c:txPr>
          <a:bodyPr rot="-2340000"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285770112"/>
        <c:crosses val="autoZero"/>
        <c:auto val="1"/>
        <c:lblAlgn val="ctr"/>
        <c:lblOffset val="100"/>
      </c:catAx>
      <c:valAx>
        <c:axId val="285770112"/>
        <c:scaling>
          <c:orientation val="minMax"/>
          <c:max val="2500000"/>
          <c:min val="0"/>
        </c:scaling>
        <c:axPos val="b"/>
        <c:majorGridlines/>
        <c:numFmt formatCode="_-* #,##0\ _₽_-;\-* #,##0\ _₽_-;_-* &quot;-&quot;??\ _₽_-;_-@_-" sourceLinked="1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285739648"/>
        <c:crosses val="autoZero"/>
        <c:crossBetween val="between"/>
        <c:majorUnit val="500000"/>
      </c:valAx>
      <c:spPr>
        <a:scene3d>
          <a:camera prst="orthographicFront"/>
          <a:lightRig rig="threePt" dir="t"/>
        </a:scene3d>
        <a:sp3d>
          <a:bevelB h="6350"/>
        </a:sp3d>
      </c:spPr>
    </c:plotArea>
    <c:legend>
      <c:legendPos val="r"/>
      <c:layout>
        <c:manualLayout>
          <c:xMode val="edge"/>
          <c:yMode val="edge"/>
          <c:x val="0.81257904609122322"/>
          <c:y val="0.2951789151356099"/>
          <c:w val="0.18742095390877681"/>
          <c:h val="0.37260513269174689"/>
        </c:manualLayout>
      </c:layout>
      <c:txPr>
        <a:bodyPr/>
        <a:lstStyle/>
        <a:p>
          <a:pPr>
            <a:defRPr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60"/>
      <c:perspective val="30"/>
    </c:view3D>
    <c:plotArea>
      <c:layout>
        <c:manualLayout>
          <c:layoutTarget val="inner"/>
          <c:xMode val="edge"/>
          <c:yMode val="edge"/>
          <c:x val="5.1212259657225333E-2"/>
          <c:y val="6.1931045027138622E-2"/>
          <c:w val="0.94878774034277469"/>
          <c:h val="0.9029126213592225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6.3723878193038389E-2"/>
                  <c:y val="-2.8650423015685569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13952.380999999983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3.2519524407440083E-2"/>
                  <c:y val="-1.9417378241377643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17681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1.4699242305020625E-2"/>
                  <c:y val="-5.5444545195380852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18495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3.8277521575687645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19336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000000"/>
            </a:solidFill>
          </c:spPr>
          <c:dLbls>
            <c:dLbl>
              <c:idx val="0"/>
              <c:layout>
                <c:manualLayout>
                  <c:x val="9.2504010474578596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20207</c:v>
                </c:pt>
              </c:numCache>
            </c:numRef>
          </c:val>
        </c:ser>
        <c:shape val="box"/>
        <c:axId val="281233664"/>
        <c:axId val="281243648"/>
        <c:axId val="275736320"/>
      </c:bar3DChart>
      <c:catAx>
        <c:axId val="281233664"/>
        <c:scaling>
          <c:orientation val="minMax"/>
        </c:scaling>
        <c:axPos val="b"/>
        <c:numFmt formatCode="General" sourceLinked="1"/>
        <c:tickLblPos val="nextTo"/>
        <c:crossAx val="281243648"/>
        <c:crosses val="autoZero"/>
        <c:auto val="1"/>
        <c:lblAlgn val="ctr"/>
        <c:lblOffset val="100"/>
      </c:catAx>
      <c:valAx>
        <c:axId val="281243648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281233664"/>
        <c:crosses val="autoZero"/>
        <c:crossBetween val="between"/>
      </c:valAx>
      <c:serAx>
        <c:axId val="275736320"/>
        <c:scaling>
          <c:orientation val="minMax"/>
        </c:scaling>
        <c:delete val="1"/>
        <c:axPos val="b"/>
        <c:tickLblPos val="none"/>
        <c:crossAx val="281243648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otY val="60"/>
      <c:depthPercent val="100"/>
      <c:perspective val="30"/>
    </c:view3D>
    <c:plotArea>
      <c:layout>
        <c:manualLayout>
          <c:layoutTarget val="inner"/>
          <c:xMode val="edge"/>
          <c:yMode val="edge"/>
          <c:x val="2.2621838446663198E-2"/>
          <c:y val="4.8337387664738808E-2"/>
          <c:w val="0.99407807653178226"/>
          <c:h val="0.9326058500449867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2.6771340797060408E-2"/>
                  <c:y val="-7.4759251116405037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2022 год; </a:t>
                    </a:r>
                    <a:r>
                      <a:rPr lang="ru-RU" dirty="0" smtClean="0"/>
                      <a:t>           </a:t>
                    </a:r>
                    <a:r>
                      <a:rPr lang="ru-RU" dirty="0"/>
                      <a:t>68 752,6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68752.582999999999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3.8043484290559468E-2"/>
                  <c:y val="-4.9838192655223936E-3"/>
                </c:manualLayout>
              </c:layout>
              <c:tx>
                <c:rich>
                  <a:bodyPr/>
                  <a:lstStyle/>
                  <a:p>
                    <a:r>
                      <a:rPr dirty="0"/>
                      <a:t>2023 </a:t>
                    </a:r>
                    <a:r>
                      <a:rPr dirty="0" err="1"/>
                      <a:t>год</a:t>
                    </a:r>
                    <a:r>
                      <a:rPr dirty="0"/>
                      <a:t>;  </a:t>
                    </a:r>
                    <a:r>
                      <a:rPr dirty="0" smtClean="0"/>
                      <a:t>           77 </a:t>
                    </a:r>
                    <a:r>
                      <a:rPr dirty="0"/>
                      <a:t>041,0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70341.61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3.0998394607122542E-2"/>
                  <c:y val="-2.4919096327611946E-3"/>
                </c:manualLayout>
              </c:layout>
              <c:tx>
                <c:rich>
                  <a:bodyPr/>
                  <a:lstStyle/>
                  <a:p>
                    <a:r>
                      <a:rPr dirty="0"/>
                      <a:t>2024 </a:t>
                    </a:r>
                    <a:r>
                      <a:rPr dirty="0" err="1"/>
                      <a:t>год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   </a:t>
                    </a:r>
                    <a:r>
                      <a:rPr dirty="0"/>
                      <a:t>91 953,0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91953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dirty="0"/>
                      <a:t>2025 </a:t>
                    </a:r>
                    <a:r>
                      <a:rPr dirty="0" err="1"/>
                      <a:t>год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     </a:t>
                    </a:r>
                    <a:r>
                      <a:rPr dirty="0"/>
                      <a:t>94 337,0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94337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dirty="0"/>
                      <a:t>2026 </a:t>
                    </a:r>
                    <a:r>
                      <a:rPr dirty="0" err="1"/>
                      <a:t>год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      </a:t>
                    </a:r>
                    <a:r>
                      <a:rPr dirty="0"/>
                      <a:t>98 194,0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98194</c:v>
                </c:pt>
              </c:numCache>
            </c:numRef>
          </c:val>
        </c:ser>
        <c:gapWidth val="20"/>
        <c:gapDepth val="71"/>
        <c:shape val="cylinder"/>
        <c:axId val="282093824"/>
        <c:axId val="282112000"/>
        <c:axId val="282100160"/>
      </c:bar3DChart>
      <c:catAx>
        <c:axId val="282093824"/>
        <c:scaling>
          <c:orientation val="minMax"/>
        </c:scaling>
        <c:axPos val="b"/>
        <c:numFmt formatCode="General" sourceLinked="1"/>
        <c:tickLblPos val="nextTo"/>
        <c:crossAx val="282112000"/>
        <c:crosses val="autoZero"/>
        <c:auto val="1"/>
        <c:lblAlgn val="ctr"/>
        <c:lblOffset val="100"/>
      </c:catAx>
      <c:valAx>
        <c:axId val="28211200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282093824"/>
        <c:crosses val="autoZero"/>
        <c:crossBetween val="between"/>
      </c:valAx>
      <c:serAx>
        <c:axId val="282100160"/>
        <c:scaling>
          <c:orientation val="minMax"/>
        </c:scaling>
        <c:delete val="1"/>
        <c:axPos val="b"/>
        <c:tickLblPos val="none"/>
        <c:crossAx val="28211200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40"/>
      <c:rotY val="60"/>
      <c:perspective val="10"/>
    </c:view3D>
    <c:plotArea>
      <c:layout>
        <c:manualLayout>
          <c:layoutTarget val="inner"/>
          <c:xMode val="edge"/>
          <c:yMode val="edge"/>
          <c:x val="3.036576949620428E-2"/>
          <c:y val="2.5689815370466128E-2"/>
          <c:w val="0.96939367315588376"/>
          <c:h val="0.9190390975165616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7.6754381547037998E-3"/>
                  <c:y val="-3.777828819309507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2022 год; </a:t>
                    </a:r>
                    <a:r>
                      <a:rPr lang="ru-RU" smtClean="0"/>
                      <a:t>           </a:t>
                    </a:r>
                    <a:r>
                      <a:rPr lang="ru-RU"/>
                      <a:t>18 425,2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18425.181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6.6752737393048073E-2"/>
                  <c:y val="-4.7519023304249994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 2023 </a:t>
                    </a:r>
                    <a:r>
                      <a:rPr dirty="0" err="1"/>
                      <a:t>год</a:t>
                    </a:r>
                    <a:r>
                      <a:rPr dirty="0" smtClean="0"/>
                      <a:t>;   </a:t>
                    </a:r>
                    <a:r>
                      <a:rPr dirty="0"/>
                      <a:t>17 272,0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16795.897000000001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7.0821126834903214E-2"/>
                  <c:y val="-4.7546249187543792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2024 </a:t>
                    </a:r>
                    <a:r>
                      <a:rPr dirty="0"/>
                      <a:t>год; </a:t>
                    </a:r>
                    <a:r>
                      <a:rPr dirty="0" smtClean="0"/>
                      <a:t>       </a:t>
                    </a:r>
                    <a:r>
                      <a:rPr dirty="0"/>
                      <a:t>17 982,0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17982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CC00"/>
              </a:solidFill>
            </c:spPr>
          </c:dPt>
          <c:dLbls>
            <c:dLbl>
              <c:idx val="0"/>
              <c:layout>
                <c:manualLayout>
                  <c:x val="5.9432670290977763E-2"/>
                  <c:y val="-6.0295677785622892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 2025 </a:t>
                    </a:r>
                    <a:r>
                      <a:rPr dirty="0" err="1"/>
                      <a:t>год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</a:t>
                    </a:r>
                    <a:r>
                      <a:rPr dirty="0"/>
                      <a:t>18 670,0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18670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.11054343310865718"/>
                  <c:y val="-3.3174988903424622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2026 </a:t>
                    </a:r>
                    <a:r>
                      <a:rPr dirty="0"/>
                      <a:t>год; </a:t>
                    </a:r>
                    <a:r>
                      <a:rPr dirty="0" smtClean="0"/>
                      <a:t>        </a:t>
                    </a:r>
                    <a:r>
                      <a:rPr dirty="0"/>
                      <a:t>19 541,0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19541</c:v>
                </c:pt>
              </c:numCache>
            </c:numRef>
          </c:val>
        </c:ser>
        <c:gapWidth val="43"/>
        <c:gapDepth val="12"/>
        <c:shape val="cylinder"/>
        <c:axId val="287976832"/>
        <c:axId val="288003200"/>
        <c:axId val="287994304"/>
      </c:bar3DChart>
      <c:catAx>
        <c:axId val="287976832"/>
        <c:scaling>
          <c:orientation val="minMax"/>
        </c:scaling>
        <c:axPos val="b"/>
        <c:numFmt formatCode="General" sourceLinked="1"/>
        <c:tickLblPos val="nextTo"/>
        <c:crossAx val="288003200"/>
        <c:crosses val="autoZero"/>
        <c:auto val="1"/>
        <c:lblAlgn val="ctr"/>
        <c:lblOffset val="100"/>
      </c:catAx>
      <c:valAx>
        <c:axId val="28800320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287976832"/>
        <c:crosses val="autoZero"/>
        <c:crossBetween val="between"/>
      </c:valAx>
      <c:serAx>
        <c:axId val="287994304"/>
        <c:scaling>
          <c:orientation val="minMax"/>
        </c:scaling>
        <c:delete val="1"/>
        <c:axPos val="b"/>
        <c:tickLblPos val="none"/>
        <c:crossAx val="28800320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140"/>
      <c:depthPercent val="100"/>
      <c:perspective val="10"/>
    </c:view3D>
    <c:plotArea>
      <c:layout>
        <c:manualLayout>
          <c:layoutTarget val="inner"/>
          <c:xMode val="edge"/>
          <c:yMode val="edge"/>
          <c:x val="0"/>
          <c:y val="0"/>
          <c:w val="1"/>
          <c:h val="0.9502263890284635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0.15907952684144211"/>
                  <c:y val="2.5222744639769585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2022 год;  </a:t>
                    </a:r>
                    <a:r>
                      <a:rPr lang="ru-RU" smtClean="0"/>
                      <a:t>         10 </a:t>
                    </a:r>
                    <a:r>
                      <a:rPr lang="ru-RU"/>
                      <a:t>211,8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10211.761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-7.3567594040161943E-2"/>
                  <c:y val="3.7208513450872694E-3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2023 </a:t>
                    </a:r>
                    <a:r>
                      <a:rPr dirty="0" err="1"/>
                      <a:t>г</a:t>
                    </a:r>
                    <a:r>
                      <a:rPr dirty="0" err="1">
                        <a:solidFill>
                          <a:schemeClr val="accent4">
                            <a:lumMod val="10000"/>
                          </a:schemeClr>
                        </a:solidFill>
                      </a:rPr>
                      <a:t>од</a:t>
                    </a:r>
                    <a:r>
                      <a:rPr dirty="0"/>
                      <a:t>; </a:t>
                    </a:r>
                    <a:r>
                      <a:rPr dirty="0" smtClean="0"/>
                      <a:t>           </a:t>
                    </a:r>
                    <a:r>
                      <a:rPr dirty="0"/>
                      <a:t>4 886,1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7324.3530000000001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7.0472780128654919E-2"/>
                  <c:y val="-1.8318067945704765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2024 </a:t>
                    </a:r>
                    <a:r>
                      <a:rPr dirty="0" err="1"/>
                      <a:t>год</a:t>
                    </a:r>
                    <a:r>
                      <a:rPr dirty="0" smtClean="0"/>
                      <a:t>;            </a:t>
                    </a:r>
                    <a:r>
                      <a:rPr dirty="0"/>
                      <a:t>3 996,8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3996.7950000000001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9.7152235862293795E-2"/>
                  <c:y val="1.3810147805283593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 2025 </a:t>
                    </a:r>
                    <a:r>
                      <a:rPr dirty="0" err="1"/>
                      <a:t>год</a:t>
                    </a:r>
                    <a:r>
                      <a:rPr dirty="0"/>
                      <a:t>;  </a:t>
                    </a:r>
                    <a:r>
                      <a:rPr dirty="0" smtClean="0"/>
                      <a:t>         3 </a:t>
                    </a:r>
                    <a:r>
                      <a:rPr dirty="0"/>
                      <a:t>999,3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3999.2619999999997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0.14642724824431844"/>
                  <c:y val="1.4471897294572661E-2"/>
                </c:manualLayout>
              </c:layout>
              <c:tx>
                <c:rich>
                  <a:bodyPr/>
                  <a:lstStyle/>
                  <a:p>
                    <a:r>
                      <a:rPr dirty="0" smtClean="0"/>
                      <a:t> 2026 </a:t>
                    </a:r>
                    <a:r>
                      <a:rPr dirty="0"/>
                      <a:t>год; </a:t>
                    </a:r>
                    <a:r>
                      <a:rPr dirty="0" smtClean="0"/>
                      <a:t>            </a:t>
                    </a:r>
                    <a:r>
                      <a:rPr dirty="0"/>
                      <a:t>4 001,8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4001.8429999999998</c:v>
                </c:pt>
              </c:numCache>
            </c:numRef>
          </c:val>
        </c:ser>
        <c:gapWidth val="19"/>
        <c:gapDepth val="63"/>
        <c:shape val="cylinder"/>
        <c:axId val="288090752"/>
        <c:axId val="288899456"/>
        <c:axId val="288882688"/>
      </c:bar3DChart>
      <c:catAx>
        <c:axId val="288090752"/>
        <c:scaling>
          <c:orientation val="minMax"/>
        </c:scaling>
        <c:axPos val="b"/>
        <c:numFmt formatCode="General" sourceLinked="1"/>
        <c:tickLblPos val="nextTo"/>
        <c:crossAx val="288899456"/>
        <c:crosses val="autoZero"/>
        <c:auto val="1"/>
        <c:lblAlgn val="ctr"/>
        <c:lblOffset val="100"/>
      </c:catAx>
      <c:valAx>
        <c:axId val="288899456"/>
        <c:scaling>
          <c:orientation val="minMax"/>
        </c:scaling>
        <c:delete val="1"/>
        <c:axPos val="r"/>
        <c:majorGridlines/>
        <c:numFmt formatCode="_-* #,##0.0\ _₽_-;\-* #,##0.0\ _₽_-;_-* &quot;-&quot;??\ _₽_-;_-@_-" sourceLinked="1"/>
        <c:tickLblPos val="none"/>
        <c:crossAx val="288090752"/>
        <c:crosses val="autoZero"/>
        <c:crossBetween val="between"/>
      </c:valAx>
      <c:serAx>
        <c:axId val="288882688"/>
        <c:scaling>
          <c:orientation val="minMax"/>
        </c:scaling>
        <c:delete val="1"/>
        <c:axPos val="b"/>
        <c:tickLblPos val="none"/>
        <c:crossAx val="288899456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40"/>
      <c:perspective val="30"/>
    </c:view3D>
    <c:plotArea>
      <c:layout>
        <c:manualLayout>
          <c:layoutTarget val="inner"/>
          <c:xMode val="edge"/>
          <c:yMode val="edge"/>
          <c:x val="2.0874103065883977E-2"/>
          <c:y val="3.2729972571955118E-2"/>
          <c:w val="0.94259621656882187"/>
          <c:h val="0.9156063397277420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3.3512866546977854E-2"/>
                  <c:y val="5.9509041039918376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72972.345000000001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103296.541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2.8725314183123969E-2"/>
                  <c:y val="-2.9754520519959136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125305.421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3.5906642728904953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81025.735000000001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.10771992818671459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80267.692999999999</c:v>
                </c:pt>
              </c:numCache>
            </c:numRef>
          </c:val>
        </c:ser>
        <c:shape val="cylinder"/>
        <c:axId val="288959104"/>
        <c:axId val="288977280"/>
        <c:axId val="288952320"/>
      </c:bar3DChart>
      <c:catAx>
        <c:axId val="288959104"/>
        <c:scaling>
          <c:orientation val="minMax"/>
        </c:scaling>
        <c:axPos val="b"/>
        <c:numFmt formatCode="General" sourceLinked="1"/>
        <c:tickLblPos val="nextTo"/>
        <c:crossAx val="288977280"/>
        <c:crosses val="autoZero"/>
        <c:auto val="1"/>
        <c:lblAlgn val="ctr"/>
        <c:lblOffset val="100"/>
      </c:catAx>
      <c:valAx>
        <c:axId val="28897728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288959104"/>
        <c:crosses val="autoZero"/>
        <c:crossBetween val="between"/>
      </c:valAx>
      <c:serAx>
        <c:axId val="288952320"/>
        <c:scaling>
          <c:orientation val="minMax"/>
        </c:scaling>
        <c:delete val="1"/>
        <c:axPos val="b"/>
        <c:tickLblPos val="none"/>
        <c:crossAx val="28897728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40"/>
      <c:perspective val="30"/>
    </c:view3D>
    <c:plotArea>
      <c:layout>
        <c:manualLayout>
          <c:layoutTarget val="inner"/>
          <c:xMode val="edge"/>
          <c:yMode val="edge"/>
          <c:x val="0"/>
          <c:y val="5.3318513305619333E-2"/>
          <c:w val="0.95100222717149263"/>
          <c:h val="0.9054819146069373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00CC00"/>
            </a:solidFill>
          </c:spPr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20830.773000000001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55781.888000000014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1.3363028953229401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34188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5634743875278437E-2"/>
                  <c:y val="-2.3326849571208421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34188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9.5768374164810807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34188</c:v>
                </c:pt>
              </c:numCache>
            </c:numRef>
          </c:val>
        </c:ser>
        <c:shape val="cylinder"/>
        <c:axId val="290459008"/>
        <c:axId val="290473088"/>
        <c:axId val="289398784"/>
      </c:bar3DChart>
      <c:catAx>
        <c:axId val="290459008"/>
        <c:scaling>
          <c:orientation val="minMax"/>
        </c:scaling>
        <c:axPos val="b"/>
        <c:numFmt formatCode="General" sourceLinked="1"/>
        <c:tickLblPos val="nextTo"/>
        <c:crossAx val="290473088"/>
        <c:crosses val="autoZero"/>
        <c:auto val="1"/>
        <c:lblAlgn val="ctr"/>
        <c:lblOffset val="100"/>
      </c:catAx>
      <c:valAx>
        <c:axId val="290473088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290459008"/>
        <c:crosses val="autoZero"/>
        <c:crossBetween val="between"/>
      </c:valAx>
      <c:serAx>
        <c:axId val="289398784"/>
        <c:scaling>
          <c:orientation val="minMax"/>
        </c:scaling>
        <c:delete val="1"/>
        <c:axPos val="b"/>
        <c:tickLblPos val="none"/>
        <c:crossAx val="290473088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4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1.5936254980079678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2584.1950000000002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2.6560424966799463E-2"/>
                  <c:y val="6.2581476030924834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3264.6729999999998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1.5936254980079678E-2"/>
                  <c:y val="3.1285810340184617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869.61400000000003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5.5776892430278883E-2"/>
                  <c:y val="-1.5645369007731287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865.86300000000006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.13545816733067728"/>
                  <c:y val="-9.3872214046387629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862.31799999999976</c:v>
                </c:pt>
              </c:numCache>
            </c:numRef>
          </c:val>
        </c:ser>
        <c:shape val="cylinder"/>
        <c:axId val="290554624"/>
        <c:axId val="290556160"/>
        <c:axId val="290509696"/>
      </c:bar3DChart>
      <c:catAx>
        <c:axId val="290554624"/>
        <c:scaling>
          <c:orientation val="minMax"/>
        </c:scaling>
        <c:axPos val="b"/>
        <c:numFmt formatCode="General" sourceLinked="1"/>
        <c:tickLblPos val="nextTo"/>
        <c:crossAx val="290556160"/>
        <c:crosses val="autoZero"/>
        <c:auto val="1"/>
        <c:lblAlgn val="ctr"/>
        <c:lblOffset val="100"/>
      </c:catAx>
      <c:valAx>
        <c:axId val="29055616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290554624"/>
        <c:crosses val="autoZero"/>
        <c:crossBetween val="between"/>
      </c:valAx>
      <c:serAx>
        <c:axId val="290509696"/>
        <c:scaling>
          <c:orientation val="minMax"/>
        </c:scaling>
        <c:delete val="1"/>
        <c:axPos val="b"/>
        <c:tickLblPos val="none"/>
        <c:crossAx val="29055616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5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1.6032064128256512E-2"/>
                  <c:y val="2.8666980874834996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8666.5480000000007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1.068804275217101E-2"/>
                  <c:y val="-5.733396174967007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7924.7779999999984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4.5424181696726802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7748.7920000000004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3.7408149632598552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9744.0490000000009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8.0160320641282951E-2"/>
                  <c:y val="5.7333961749670183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7723.384</c:v>
                </c:pt>
              </c:numCache>
            </c:numRef>
          </c:val>
        </c:ser>
        <c:shape val="cylinder"/>
        <c:axId val="293879808"/>
        <c:axId val="293881344"/>
        <c:axId val="291307968"/>
      </c:bar3DChart>
      <c:catAx>
        <c:axId val="293879808"/>
        <c:scaling>
          <c:orientation val="minMax"/>
        </c:scaling>
        <c:axPos val="b"/>
        <c:numFmt formatCode="General" sourceLinked="1"/>
        <c:tickLblPos val="nextTo"/>
        <c:crossAx val="293881344"/>
        <c:crosses val="autoZero"/>
        <c:auto val="1"/>
        <c:lblAlgn val="ctr"/>
        <c:lblOffset val="100"/>
      </c:catAx>
      <c:valAx>
        <c:axId val="293881344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293879808"/>
        <c:crosses val="autoZero"/>
        <c:crossBetween val="between"/>
      </c:valAx>
      <c:serAx>
        <c:axId val="291307968"/>
        <c:scaling>
          <c:orientation val="minMax"/>
        </c:scaling>
        <c:delete val="1"/>
        <c:axPos val="b"/>
        <c:tickLblPos val="none"/>
        <c:crossAx val="293881344"/>
        <c:crosses val="autoZero"/>
      </c:ser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hPercent val="157"/>
      <c:rotY val="210"/>
      <c:depthPercent val="100"/>
      <c:rAngAx val="1"/>
    </c:view3D>
    <c:sideWall>
      <c:spPr>
        <a:noFill/>
      </c:spPr>
    </c:sideWall>
    <c:plotArea>
      <c:layout>
        <c:manualLayout>
          <c:layoutTarget val="inner"/>
          <c:xMode val="edge"/>
          <c:yMode val="edge"/>
          <c:x val="0.10570203872863375"/>
          <c:y val="4.5284992361029487E-2"/>
          <c:w val="0.87564861396100424"/>
          <c:h val="0.8763567986837466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10FD6"/>
              </a:solidFill>
            </c:spPr>
          </c:dPt>
          <c:dPt>
            <c:idx val="2"/>
            <c:explosion val="37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explosion val="49"/>
            <c:spPr>
              <a:solidFill>
                <a:srgbClr val="FFFF00"/>
              </a:solidFill>
            </c:spPr>
          </c:dPt>
          <c:dPt>
            <c:idx val="4"/>
            <c:explosion val="7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explosion val="46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explosion val="8"/>
            <c:spPr>
              <a:solidFill>
                <a:srgbClr val="FF9900"/>
              </a:solidFill>
            </c:spPr>
          </c:dPt>
          <c:dPt>
            <c:idx val="7"/>
            <c:explosion val="6"/>
            <c:spPr>
              <a:solidFill>
                <a:srgbClr val="FFFFFF"/>
              </a:solidFill>
            </c:spPr>
          </c:dPt>
          <c:dPt>
            <c:idx val="8"/>
            <c:explosion val="15"/>
            <c:spPr>
              <a:solidFill>
                <a:srgbClr val="663300"/>
              </a:solidFill>
            </c:spPr>
          </c:dPt>
          <c:dPt>
            <c:idx val="9"/>
            <c:explosion val="38"/>
            <c:spPr>
              <a:solidFill>
                <a:srgbClr val="FF0000"/>
              </a:solidFill>
            </c:spPr>
          </c:dPt>
          <c:dPt>
            <c:idx val="10"/>
            <c:explosion val="58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0.12469756000104003"/>
                  <c:y val="0.16433981666470787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-7.055075374676488E-2"/>
                  <c:y val="7.0075802091902695E-3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-1.6252448802850393E-2"/>
                  <c:y val="-7.2527324009871913E-2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0"/>
                  <c:y val="-3.0530614643318871E-2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0.19949419231459045"/>
                  <c:y val="-4.303913503349395E-2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-0.15675198555183281"/>
                  <c:y val="-5.7619726172288173E-2"/>
                </c:manualLayout>
              </c:layout>
              <c:showVal val="1"/>
              <c:showCatName val="1"/>
            </c:dLbl>
            <c:dLbl>
              <c:idx val="6"/>
              <c:layout>
                <c:manualLayout>
                  <c:x val="0.10398291468905405"/>
                  <c:y val="-0.11712275237983333"/>
                </c:manualLayout>
              </c:layout>
              <c:showVal val="1"/>
              <c:showCatName val="1"/>
            </c:dLbl>
            <c:dLbl>
              <c:idx val="7"/>
              <c:layout>
                <c:manualLayout>
                  <c:x val="0.386255099214242"/>
                  <c:y val="7.3031349159713294E-2"/>
                </c:manualLayout>
              </c:layout>
              <c:showVal val="1"/>
              <c:showCatName val="1"/>
            </c:dLbl>
            <c:dLbl>
              <c:idx val="8"/>
              <c:layout>
                <c:manualLayout>
                  <c:x val="0.32453651243491038"/>
                  <c:y val="0.11391658831825126"/>
                </c:manualLayout>
              </c:layout>
              <c:showVal val="1"/>
              <c:showCatName val="1"/>
            </c:dLbl>
            <c:dLbl>
              <c:idx val="9"/>
              <c:layout>
                <c:manualLayout>
                  <c:x val="0.18745281979519127"/>
                  <c:y val="0.21426695263838291"/>
                </c:manualLayout>
              </c:layout>
              <c:showVal val="1"/>
              <c:showCatName val="1"/>
            </c:dLbl>
            <c:dLbl>
              <c:idx val="10"/>
              <c:layout>
                <c:manualLayout>
                  <c:x val="3.1376433568585894E-3"/>
                  <c:y val="0.18487307556704671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587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Sheet1!$B$1:$L$1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305.60000000000002</c:v>
                </c:pt>
                <c:pt idx="1">
                  <c:v>41.6</c:v>
                </c:pt>
                <c:pt idx="2">
                  <c:v>439.6</c:v>
                </c:pt>
                <c:pt idx="3">
                  <c:v>703.8</c:v>
                </c:pt>
                <c:pt idx="4">
                  <c:v>15.8</c:v>
                </c:pt>
                <c:pt idx="5">
                  <c:v>3019.8</c:v>
                </c:pt>
                <c:pt idx="6">
                  <c:v>436.9</c:v>
                </c:pt>
                <c:pt idx="7">
                  <c:v>292.3</c:v>
                </c:pt>
                <c:pt idx="8">
                  <c:v>272.3</c:v>
                </c:pt>
                <c:pt idx="9">
                  <c:v>13</c:v>
                </c:pt>
                <c:pt idx="10">
                  <c:v>8.8000000000000007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6"/>
          <c:dPt>
            <c:idx val="0"/>
            <c:explosion val="100"/>
            <c:spPr>
              <a:solidFill>
                <a:srgbClr val="00CC00"/>
              </a:solidFill>
            </c:spPr>
          </c:dPt>
          <c:dPt>
            <c:idx val="1"/>
            <c:explosion val="80"/>
            <c:spPr>
              <a:solidFill>
                <a:srgbClr val="F10FD6"/>
              </a:solidFill>
            </c:spPr>
          </c:dPt>
          <c:dPt>
            <c:idx val="2"/>
            <c:explosion val="27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explosion val="21"/>
            <c:spPr>
              <a:solidFill>
                <a:srgbClr val="FFFF00"/>
              </a:solidFill>
            </c:spPr>
          </c:dPt>
          <c:dPt>
            <c:idx val="4"/>
            <c:explosion val="16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explosion val="96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explosion val="0"/>
            <c:spPr>
              <a:solidFill>
                <a:srgbClr val="FF9900"/>
              </a:solidFill>
            </c:spPr>
          </c:dPt>
          <c:dPt>
            <c:idx val="7"/>
            <c:spPr>
              <a:solidFill>
                <a:srgbClr val="FFFFFF"/>
              </a:solidFill>
            </c:spPr>
          </c:dPt>
          <c:dPt>
            <c:idx val="8"/>
            <c:spPr>
              <a:solidFill>
                <a:srgbClr val="663300"/>
              </a:solidFill>
            </c:spPr>
          </c:dPt>
          <c:dPt>
            <c:idx val="9"/>
            <c:explosion val="69"/>
            <c:spPr>
              <a:solidFill>
                <a:srgbClr val="FF0000"/>
              </a:solidFill>
            </c:spPr>
          </c:dPt>
          <c:dPt>
            <c:idx val="10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0.13507895707251469"/>
                  <c:y val="-0.12161798215485298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9.2245612893429751E-2"/>
                  <c:y val="-3.5283032266408942E-2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7.7809700440337581E-2"/>
                  <c:y val="-3.2354772871795411E-2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-1.2527927810676561E-3"/>
                  <c:y val="1.7559057678486101E-3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-0.18749484826793369"/>
                  <c:y val="5.4175277657520823E-2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0.20822699299305514"/>
                  <c:y val="-0.1447169728783908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 </a:t>
                    </a:r>
                    <a:r>
                      <a:rPr lang="ru-RU" dirty="0" smtClean="0"/>
                      <a:t>    образование</a:t>
                    </a:r>
                    <a:r>
                      <a:rPr lang="ru-RU" dirty="0"/>
                      <a:t>;  2 033,4   </a:t>
                    </a:r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-9.424188195483825E-2"/>
                  <c:y val="0.11277210743250342"/>
                </c:manualLayout>
              </c:layout>
              <c:showVal val="1"/>
              <c:showCatName val="1"/>
            </c:dLbl>
            <c:dLbl>
              <c:idx val="7"/>
              <c:layout>
                <c:manualLayout>
                  <c:x val="-0.11342465456280774"/>
                  <c:y val="5.1791783580020935E-2"/>
                </c:manualLayout>
              </c:layout>
              <c:showVal val="1"/>
              <c:showCatName val="1"/>
            </c:dLbl>
            <c:dLbl>
              <c:idx val="8"/>
              <c:layout>
                <c:manualLayout>
                  <c:x val="-0.35813051777618704"/>
                  <c:y val="-5.4412956315683422E-2"/>
                </c:manualLayout>
              </c:layout>
              <c:showVal val="1"/>
              <c:showCatName val="1"/>
            </c:dLbl>
            <c:dLbl>
              <c:idx val="9"/>
              <c:layout>
                <c:manualLayout>
                  <c:x val="-0.21939524088414591"/>
                  <c:y val="-9.0657930979575904E-2"/>
                </c:manualLayout>
              </c:layout>
              <c:showVal val="1"/>
              <c:showCatName val="1"/>
            </c:dLbl>
            <c:dLbl>
              <c:idx val="10"/>
              <c:layout>
                <c:manualLayout>
                  <c:x val="-2.2318387887464507E-2"/>
                  <c:y val="-6.7164489233667163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9050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Лист1!$A$2:$A$23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Лист1!$B$2:$B$23</c:f>
              <c:numCache>
                <c:formatCode>_-* #,##0.0\ _₽_-;\-* #,##0.0\ _₽_-;_-* "-"??\ _₽_-;_-@_-</c:formatCode>
                <c:ptCount val="22"/>
                <c:pt idx="0">
                  <c:v>298.39999999999986</c:v>
                </c:pt>
                <c:pt idx="1">
                  <c:v>37.5</c:v>
                </c:pt>
                <c:pt idx="2">
                  <c:v>411.2</c:v>
                </c:pt>
                <c:pt idx="3">
                  <c:v>392.2</c:v>
                </c:pt>
                <c:pt idx="4">
                  <c:v>16.399999999999999</c:v>
                </c:pt>
                <c:pt idx="5">
                  <c:v>3260.4</c:v>
                </c:pt>
                <c:pt idx="6">
                  <c:v>336.3</c:v>
                </c:pt>
                <c:pt idx="7">
                  <c:v>299</c:v>
                </c:pt>
                <c:pt idx="8">
                  <c:v>211.9</c:v>
                </c:pt>
                <c:pt idx="9">
                  <c:v>12.9</c:v>
                </c:pt>
                <c:pt idx="10">
                  <c:v>11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2024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sz="2160" b="0" i="0" u="none" strike="noStrike" baseline="0" dirty="0" smtClean="0"/>
              <a:t> (</a:t>
            </a:r>
            <a:r>
              <a:rPr lang="ru-RU" sz="2160" b="1" i="0" u="none" strike="noStrike" baseline="0" dirty="0" smtClean="0"/>
              <a:t>5 131,4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</c:title>
    <c:view3D>
      <c:rotX val="40"/>
      <c:rotY val="100"/>
      <c:perspective val="30"/>
    </c:view3D>
    <c:plotArea>
      <c:layout>
        <c:manualLayout>
          <c:layoutTarget val="inner"/>
          <c:xMode val="edge"/>
          <c:yMode val="edge"/>
          <c:x val="2.8594761124544192E-3"/>
          <c:y val="0.18574991755277545"/>
          <c:w val="0.69812105400740043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 1 </a:t>
                    </a:r>
                    <a:r>
                      <a:rPr lang="en-US" smtClean="0"/>
                      <a:t>599,9; </a:t>
                    </a:r>
                    <a:r>
                      <a:rPr lang="en-US"/>
                      <a:t>35%</a:t>
                    </a:r>
                  </a:p>
                </c:rich>
              </c:tx>
              <c:showVal val="1"/>
              <c:showPercent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 2 </a:t>
                    </a:r>
                    <a:r>
                      <a:rPr lang="en-US" smtClean="0"/>
                      <a:t>837,4; </a:t>
                    </a:r>
                    <a:r>
                      <a:rPr lang="en-US"/>
                      <a:t>62%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_-* #,##0.0\ _₽_-;\-* #,##0.0\ _₽_-;_-* &quot;-&quot;??\ _₽_-;_-@_-">
                  <c:v>1833.798</c:v>
                </c:pt>
                <c:pt idx="1">
                  <c:v>172.126</c:v>
                </c:pt>
                <c:pt idx="2" formatCode="_-* #,##0.0\ _₽_-;\-* #,##0.0\ _₽_-;_-* &quot;-&quot;??\ _₽_-;_-@_-">
                  <c:v>3443.2550000000001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Лист1!$C$2:$C$4</c:f>
            </c:numRef>
          </c:val>
        </c:ser>
      </c:pie3DChart>
    </c:plotArea>
    <c:legend>
      <c:legendPos val="r"/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30"/>
      <c:rAngAx val="1"/>
    </c:view3D>
    <c:plotArea>
      <c:layout>
        <c:manualLayout>
          <c:layoutTarget val="inner"/>
          <c:xMode val="edge"/>
          <c:yMode val="edge"/>
          <c:x val="1.642434737151633E-3"/>
          <c:y val="0.16435185185185186"/>
          <c:w val="0.84457128543579363"/>
          <c:h val="0.83425925925925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10FD6"/>
              </a:solidFill>
            </c:spPr>
          </c:dPt>
          <c:dPt>
            <c:idx val="2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15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spPr>
              <a:solidFill>
                <a:srgbClr val="FF9900"/>
              </a:solidFill>
            </c:spPr>
          </c:dPt>
          <c:dPt>
            <c:idx val="7"/>
            <c:spPr>
              <a:solidFill>
                <a:schemeClr val="tx1"/>
              </a:solidFill>
            </c:spPr>
          </c:dPt>
          <c:dPt>
            <c:idx val="8"/>
            <c:spPr>
              <a:solidFill>
                <a:srgbClr val="663300"/>
              </a:solidFill>
            </c:spPr>
          </c:dPt>
          <c:dPt>
            <c:idx val="9"/>
            <c:explosion val="49"/>
            <c:spPr>
              <a:solidFill>
                <a:srgbClr val="FF0000"/>
              </a:solidFill>
            </c:spPr>
          </c:dPt>
          <c:dPt>
            <c:idx val="10"/>
            <c:spPr>
              <a:solidFill>
                <a:srgbClr val="002060"/>
              </a:solidFill>
            </c:spPr>
          </c:dPt>
          <c:dLbls>
            <c:dLbl>
              <c:idx val="1"/>
              <c:layout>
                <c:manualLayout>
                  <c:x val="0.12239879766066586"/>
                  <c:y val="-1.2627296587926495E-2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9.1485553413706996E-2"/>
                  <c:y val="4.8518518518518516E-2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4.4525598719247231E-2"/>
                  <c:y val="0.1260686789151356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3.5635203275939095E-2"/>
                  <c:y val="0.37776596675415608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0.21253460537349844"/>
                  <c:y val="-9.9022455526392716E-2"/>
                </c:manualLayout>
              </c:layout>
              <c:showVal val="1"/>
              <c:showCatName val="1"/>
            </c:dLbl>
            <c:dLbl>
              <c:idx val="6"/>
              <c:layout>
                <c:manualLayout>
                  <c:x val="-3.511141242199501E-2"/>
                  <c:y val="-2.290376202974632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Культура, </a:t>
                    </a:r>
                    <a:r>
                      <a:rPr lang="ru-RU" dirty="0" smtClean="0"/>
                      <a:t>кинематография;  </a:t>
                    </a:r>
                    <a:r>
                      <a:rPr lang="ru-RU" dirty="0"/>
                      <a:t>355,6   </a:t>
                    </a:r>
                  </a:p>
                </c:rich>
              </c:tx>
              <c:showVal val="1"/>
              <c:showCatName val="1"/>
            </c:dLbl>
            <c:dLbl>
              <c:idx val="7"/>
              <c:layout>
                <c:manualLayout>
                  <c:x val="-0.18373683580008951"/>
                  <c:y val="-0.1404927092446777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политика</a:t>
                    </a:r>
                    <a:r>
                      <a:rPr lang="ru-RU" dirty="0" smtClean="0"/>
                      <a:t>; </a:t>
                    </a:r>
                    <a:r>
                      <a:rPr lang="ru-RU" dirty="0"/>
                      <a:t>307,6   </a:t>
                    </a:r>
                  </a:p>
                </c:rich>
              </c:tx>
              <c:showVal val="1"/>
              <c:showCatName val="1"/>
            </c:dLbl>
            <c:dLbl>
              <c:idx val="8"/>
              <c:layout>
                <c:manualLayout>
                  <c:x val="-0.13871685126496133"/>
                  <c:y val="-6.6885243511227765E-2"/>
                </c:manualLayout>
              </c:layout>
              <c:showVal val="1"/>
              <c:showCatName val="1"/>
            </c:dLbl>
            <c:dLbl>
              <c:idx val="9"/>
              <c:layout>
                <c:manualLayout>
                  <c:x val="-5.5672231842389057E-2"/>
                  <c:y val="-0.21031802274715675"/>
                </c:manualLayout>
              </c:layout>
              <c:showVal val="1"/>
              <c:showCatName val="1"/>
            </c:dLbl>
            <c:dLbl>
              <c:idx val="10"/>
              <c:layout>
                <c:manualLayout>
                  <c:x val="0.18511277376634974"/>
                  <c:y val="-0.18095173519976687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587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 и природных ресурсов</c:v>
                </c:pt>
                <c:pt idx="5">
                  <c:v>Образование</c:v>
                </c:pt>
                <c:pt idx="6">
                  <c:v>Культура, кинематография   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Лист1!$B$2:$B$12</c:f>
              <c:numCache>
                <c:formatCode>_-* #,##0.0\ _₽_-;\-* #,##0.0\ _₽_-;_-* "-"??\ _₽_-;_-@_-</c:formatCode>
                <c:ptCount val="11"/>
                <c:pt idx="0">
                  <c:v>301.8</c:v>
                </c:pt>
                <c:pt idx="1">
                  <c:v>38.800000000000004</c:v>
                </c:pt>
                <c:pt idx="2">
                  <c:v>360.7</c:v>
                </c:pt>
                <c:pt idx="3">
                  <c:v>141.69999999999999</c:v>
                </c:pt>
                <c:pt idx="4">
                  <c:v>16.899999999999999</c:v>
                </c:pt>
                <c:pt idx="5">
                  <c:v>3578.4</c:v>
                </c:pt>
                <c:pt idx="6">
                  <c:v>355.6</c:v>
                </c:pt>
                <c:pt idx="7">
                  <c:v>307.60000000000002</c:v>
                </c:pt>
                <c:pt idx="8">
                  <c:v>215.3</c:v>
                </c:pt>
                <c:pt idx="9">
                  <c:v>13</c:v>
                </c:pt>
                <c:pt idx="10">
                  <c:v>11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ln>
          <a:solidFill>
            <a:srgbClr val="DADADA">
              <a:lumMod val="10000"/>
            </a:srgbClr>
          </a:solidFill>
        </a:ln>
      </c:spPr>
    </c:floor>
    <c:plotArea>
      <c:layout>
        <c:manualLayout>
          <c:layoutTarget val="inner"/>
          <c:xMode val="edge"/>
          <c:yMode val="edge"/>
          <c:x val="0.4988191993242227"/>
          <c:y val="2.0370370370370386E-2"/>
          <c:w val="0.50118080067577764"/>
          <c:h val="0.95925925925925948"/>
        </c:manualLayout>
      </c:layout>
      <c:bar3DChart>
        <c:barDir val="bar"/>
        <c:grouping val="clustered"/>
        <c:ser>
          <c:idx val="0"/>
          <c:order val="0"/>
          <c:spPr>
            <a:solidFill>
              <a:schemeClr val="tx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c:spPr>
          <c:dLbls>
            <c:dLbl>
              <c:idx val="0"/>
              <c:layout>
                <c:manualLayout>
                  <c:x val="2.2291884360849886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8112156043190525E-2"/>
                  <c:y val="1.8518518518518528E-3"/>
                </c:manualLayout>
              </c:layout>
              <c:showVal val="1"/>
            </c:dLbl>
            <c:dLbl>
              <c:idx val="2"/>
              <c:layout>
                <c:manualLayout>
                  <c:x val="1.2539184952978056E-2"/>
                  <c:y val="1.8518518518518528E-3"/>
                </c:manualLayout>
              </c:layout>
              <c:showVal val="1"/>
            </c:dLbl>
            <c:dLbl>
              <c:idx val="3"/>
              <c:layout>
                <c:manualLayout>
                  <c:x val="8.3594566353187155E-3"/>
                  <c:y val="-5.5555555555555558E-3"/>
                </c:manualLayout>
              </c:layout>
              <c:showVal val="1"/>
            </c:dLbl>
            <c:dLbl>
              <c:idx val="13"/>
              <c:layout>
                <c:manualLayout>
                  <c:x val="2.0898641588296775E-2"/>
                  <c:y val="-5.5555555555555558E-3"/>
                </c:manualLayout>
              </c:layout>
              <c:showVal val="1"/>
            </c:dLbl>
            <c:dLbl>
              <c:idx val="14"/>
              <c:layout>
                <c:manualLayout>
                  <c:x val="1.5325670498084297E-2"/>
                  <c:y val="-3.7037037037037056E-3"/>
                </c:manualLayout>
              </c:layout>
              <c:showVal val="1"/>
            </c:dLbl>
            <c:dLbl>
              <c:idx val="15"/>
              <c:layout>
                <c:manualLayout>
                  <c:x val="0"/>
                  <c:y val="-3.888888888888888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Лист12!$H$5:$W$5</c:f>
              <c:strCache>
                <c:ptCount val="16"/>
                <c:pt idx="0">
                  <c:v> МП "Профилактика терроризма, минимизация и (или) ликвидация последствий его проявлений, профилактика экстремизма в СГО</c:v>
                </c:pt>
                <c:pt idx="1">
                  <c:v>   МП "Содействие развитию малого и среднего предпринимательства в СГО</c:v>
                </c:pt>
                <c:pt idx="2">
                  <c:v>   МП "Управление муниципальными финансами СГО</c:v>
                </c:pt>
                <c:pt idx="3">
                  <c:v>   МП "Развитие муниципальной службы в СГО</c:v>
                </c:pt>
                <c:pt idx="4">
                  <c:v>   МП "Дополнительные меры социальной поддержки отдельных категорий граждан СГО</c:v>
                </c:pt>
                <c:pt idx="5">
                  <c:v>   МП "Обеспечение общественной безопасности на территории СГО</c:v>
                </c:pt>
                <c:pt idx="6">
                  <c:v>  МП "Управление собственностью СГО</c:v>
                </c:pt>
                <c:pt idx="7">
                  <c:v>   МП "Реализация молодежной политики в СГО</c:v>
                </c:pt>
                <c:pt idx="8">
                  <c:v>   МП "Реализация основных направлений в строительном комплексе на территории СГО</c:v>
                </c:pt>
                <c:pt idx="9">
                  <c:v>  МП "Развитие физической культуры и спорта в СГО</c:v>
                </c:pt>
                <c:pt idx="10">
                  <c:v>   МП"Формирование современной городской среды на территории СГО</c:v>
                </c:pt>
                <c:pt idx="11">
                  <c:v>   МП "Развитие ЖКХ и повышение энергетической эффективности на территории СГО</c:v>
                </c:pt>
                <c:pt idx="12">
                  <c:v>   МП "Социальная поддержка и социальное обслуживание населения на территории СГО</c:v>
                </c:pt>
                <c:pt idx="13">
                  <c:v>   МП "Развитие культуры в СГО</c:v>
                </c:pt>
                <c:pt idx="14">
                  <c:v>   МП "Развитие транспорта, дорожного хозяйства и благоустройства на территории СГО</c:v>
                </c:pt>
                <c:pt idx="15">
                  <c:v>   МП"Развитие системы образования в СГО</c:v>
                </c:pt>
              </c:strCache>
            </c:strRef>
          </c:cat>
          <c:val>
            <c:numRef>
              <c:f>Лист12!$H$6:$W$6</c:f>
              <c:numCache>
                <c:formatCode>_-* #,##0.0\ _₽_-;\-* #,##0.0\ _₽_-;_-* "-"??\ _₽_-;_-@_-</c:formatCode>
                <c:ptCount val="16"/>
                <c:pt idx="0">
                  <c:v>981.94499999999982</c:v>
                </c:pt>
                <c:pt idx="1">
                  <c:v>1615.4</c:v>
                </c:pt>
                <c:pt idx="2">
                  <c:v>27114.838</c:v>
                </c:pt>
                <c:pt idx="3">
                  <c:v>29523.902999999998</c:v>
                </c:pt>
                <c:pt idx="4">
                  <c:v>30972.35</c:v>
                </c:pt>
                <c:pt idx="5">
                  <c:v>41137.462</c:v>
                </c:pt>
                <c:pt idx="6">
                  <c:v>79693.843999999968</c:v>
                </c:pt>
                <c:pt idx="7">
                  <c:v>86090.155000000028</c:v>
                </c:pt>
                <c:pt idx="8">
                  <c:v>87263.941999999966</c:v>
                </c:pt>
                <c:pt idx="9">
                  <c:v>202730.35199999996</c:v>
                </c:pt>
                <c:pt idx="10">
                  <c:v>205395.00700000001</c:v>
                </c:pt>
                <c:pt idx="11">
                  <c:v>225323.91899999999</c:v>
                </c:pt>
                <c:pt idx="12">
                  <c:v>251963.492</c:v>
                </c:pt>
                <c:pt idx="13">
                  <c:v>442756.81</c:v>
                </c:pt>
                <c:pt idx="14">
                  <c:v>468916.47200000001</c:v>
                </c:pt>
                <c:pt idx="15">
                  <c:v>2797393.2340000002</c:v>
                </c:pt>
              </c:numCache>
            </c:numRef>
          </c:val>
        </c:ser>
        <c:gapWidth val="62"/>
        <c:gapDepth val="155"/>
        <c:shape val="cylinder"/>
        <c:axId val="282654592"/>
        <c:axId val="282723840"/>
        <c:axId val="0"/>
      </c:bar3DChart>
      <c:catAx>
        <c:axId val="282654592"/>
        <c:scaling>
          <c:orientation val="minMax"/>
        </c:scaling>
        <c:axPos val="l"/>
        <c:tickLblPos val="nextTo"/>
        <c:txPr>
          <a:bodyPr/>
          <a:lstStyle/>
          <a:p>
            <a:pPr>
              <a:defRPr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282723840"/>
        <c:crosses val="autoZero"/>
        <c:auto val="1"/>
        <c:lblAlgn val="ctr"/>
        <c:lblOffset val="100"/>
      </c:catAx>
      <c:valAx>
        <c:axId val="282723840"/>
        <c:scaling>
          <c:orientation val="minMax"/>
        </c:scaling>
        <c:delete val="1"/>
        <c:axPos val="b"/>
        <c:majorGridlines>
          <c:spPr>
            <a:ln>
              <a:solidFill>
                <a:schemeClr val="accent4">
                  <a:lumMod val="10000"/>
                </a:schemeClr>
              </a:solidFill>
            </a:ln>
          </c:spPr>
        </c:majorGridlines>
        <c:numFmt formatCode="_-* #,##0.0\ _₽_-;\-* #,##0.0\ _₽_-;_-* &quot;-&quot;??\ _₽_-;_-@_-" sourceLinked="1"/>
        <c:tickLblPos val="none"/>
        <c:crossAx val="282654592"/>
        <c:crosses val="autoZero"/>
        <c:crossBetween val="between"/>
      </c:valAx>
    </c:plotArea>
    <c:plotVisOnly val="1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300"/>
            </a:pPr>
            <a:r>
              <a:rPr lang="ru-RU" sz="13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"Управление бюджетным процессом и его совершенствование"</a:t>
            </a:r>
          </a:p>
        </c:rich>
      </c:tx>
      <c:layout>
        <c:manualLayout>
          <c:xMode val="edge"/>
          <c:yMode val="edge"/>
          <c:x val="0.11138089405516473"/>
          <c:y val="0"/>
        </c:manualLayout>
      </c:layout>
    </c:title>
    <c:view3D>
      <c:rotX val="40"/>
      <c:rotY val="180"/>
      <c:perspective val="30"/>
    </c:view3D>
    <c:plotArea>
      <c:layout>
        <c:manualLayout>
          <c:layoutTarget val="inner"/>
          <c:xMode val="edge"/>
          <c:yMode val="edge"/>
          <c:x val="0"/>
          <c:y val="0.22295439060658354"/>
          <c:w val="0.9966489686475396"/>
          <c:h val="0.757611798924330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"Управление бюджетным процессом и его совершенствование"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4.7626213666556283E-2"/>
                  <c:y val="0.134252435251555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3.3863402126238243E-2"/>
                  <c:y val="-2.7337786022270084E-2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9525">
                  <a:solidFill>
                    <a:srgbClr val="DADADA">
                      <a:lumMod val="10000"/>
                    </a:srgb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3551.6</c:v>
                </c:pt>
                <c:pt idx="1">
                  <c:v>1551.6</c:v>
                </c:pt>
                <c:pt idx="2">
                  <c:v>1551.6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"Управление муниципальным долгом на территории Серовского городского округа"</a:t>
            </a:r>
            <a:endParaRPr lang="ru-RU" sz="1400" b="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180"/>
      <c:perspective val="30"/>
    </c:view3D>
    <c:plotArea>
      <c:layout>
        <c:manualLayout>
          <c:layoutTarget val="inner"/>
          <c:xMode val="edge"/>
          <c:yMode val="edge"/>
          <c:x val="0"/>
          <c:y val="0.31100908874310484"/>
          <c:w val="1"/>
          <c:h val="0.68899091125689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8854.5</c:v>
                </c:pt>
                <c:pt idx="1">
                  <c:v>11000</c:v>
                </c:pt>
                <c:pt idx="2">
                  <c:v>11000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400" b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title>
    <c:view3D>
      <c:rotX val="40"/>
      <c:rotY val="200"/>
      <c:perspective val="30"/>
    </c:view3D>
    <c:plotArea>
      <c:layout>
        <c:manualLayout>
          <c:layoutTarget val="inner"/>
          <c:xMode val="edge"/>
          <c:yMode val="edge"/>
          <c:x val="0"/>
          <c:y val="0.32515620698943087"/>
          <c:w val="1"/>
          <c:h val="0.674843793010571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"Обеспечение реализации муниципальной программы Серовского городского округа "Управление муниципальными финансами Серовского городского округа до 2026 года"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14563.2</c:v>
                </c:pt>
                <c:pt idx="1">
                  <c:v>15105.5</c:v>
                </c:pt>
                <c:pt idx="2">
                  <c:v>15669.3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061538710413007"/>
          <c:y val="3.7668689179164182E-2"/>
          <c:w val="0.86094162973507926"/>
          <c:h val="0.8875230464602091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666AE"/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3771932643165671E-2"/>
                  <c:y val="-3.6407153419275466E-2"/>
                </c:manualLayout>
              </c:layout>
              <c:showVal val="1"/>
            </c:dLbl>
            <c:dLbl>
              <c:idx val="1"/>
              <c:layout>
                <c:manualLayout>
                  <c:x val="2.2514621762110408E-2"/>
                  <c:y val="-6.6194824398682706E-3"/>
                </c:manualLayout>
              </c:layout>
              <c:showVal val="1"/>
            </c:dLbl>
            <c:dLbl>
              <c:idx val="2"/>
              <c:layout>
                <c:manualLayout>
                  <c:x val="2.2514621762110408E-2"/>
                  <c:y val="-7.5847360094981398E-18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1615.4</c:v>
                </c:pt>
                <c:pt idx="1">
                  <c:v>1015.4</c:v>
                </c:pt>
                <c:pt idx="2">
                  <c:v>1015.4</c:v>
                </c:pt>
              </c:numCache>
            </c:numRef>
          </c:val>
        </c:ser>
        <c:shape val="box"/>
        <c:axId val="356284288"/>
        <c:axId val="356285824"/>
        <c:axId val="0"/>
      </c:bar3DChart>
      <c:catAx>
        <c:axId val="3562842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356285824"/>
        <c:crosses val="autoZero"/>
        <c:auto val="1"/>
        <c:lblAlgn val="ctr"/>
        <c:lblOffset val="100"/>
      </c:catAx>
      <c:valAx>
        <c:axId val="3562858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3562842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205395</c:v>
                </c:pt>
                <c:pt idx="1">
                  <c:v>132796.9</c:v>
                </c:pt>
                <c:pt idx="2">
                  <c:v>0</c:v>
                </c:pt>
              </c:numCache>
            </c:numRef>
          </c:val>
        </c:ser>
        <c:axId val="358045184"/>
        <c:axId val="358046720"/>
      </c:barChart>
      <c:catAx>
        <c:axId val="3580451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358046720"/>
        <c:crosses val="autoZero"/>
        <c:auto val="1"/>
        <c:lblAlgn val="ctr"/>
        <c:lblOffset val="100"/>
      </c:catAx>
      <c:valAx>
        <c:axId val="358046720"/>
        <c:scaling>
          <c:orientation val="minMax"/>
        </c:scaling>
        <c:axPos val="l"/>
        <c:majorGridlines/>
        <c:numFmt formatCode="_-* #,##0.0\ _₽_-;\-* #,##0.0\ _₽_-;_-* &quot;-&quot;??\ _₽_-;_-@_-" sourceLinked="1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3580451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"Профилактика терроризма, минимизация и (или) ликвидация последствий его проявлений в Серовском городском округе"</a:t>
            </a:r>
          </a:p>
        </c:rich>
      </c:tx>
      <c:layout>
        <c:manualLayout>
          <c:xMode val="edge"/>
          <c:yMode val="edge"/>
          <c:x val="0.12337812714782351"/>
          <c:y val="0"/>
        </c:manualLayout>
      </c:layout>
    </c:title>
    <c:plotArea>
      <c:layout>
        <c:manualLayout>
          <c:layoutTarget val="inner"/>
          <c:xMode val="edge"/>
          <c:yMode val="edge"/>
          <c:x val="4.9722328202994005E-3"/>
          <c:y val="0.27191936683706663"/>
          <c:w val="0.96768048666805495"/>
          <c:h val="0.611005554000325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"Профилактика терроризма, минимизация и (или) ликвидация последствий его проявлений в Серовском городском округе"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742.5</c:v>
                </c:pt>
                <c:pt idx="1">
                  <c:v>772.2</c:v>
                </c:pt>
                <c:pt idx="2">
                  <c:v>803.1</c:v>
                </c:pt>
              </c:numCache>
            </c:numRef>
          </c:val>
        </c:ser>
        <c:axId val="358143872"/>
        <c:axId val="358145408"/>
      </c:barChart>
      <c:catAx>
        <c:axId val="358143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358145408"/>
        <c:crosses val="autoZero"/>
        <c:auto val="1"/>
        <c:lblAlgn val="ctr"/>
        <c:lblOffset val="100"/>
      </c:catAx>
      <c:valAx>
        <c:axId val="3581454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3581438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"Профилактика экстремизма в Серовском городском округе"</a:t>
            </a:r>
          </a:p>
        </c:rich>
      </c:tx>
      <c:layout>
        <c:manualLayout>
          <c:xMode val="edge"/>
          <c:yMode val="edge"/>
          <c:x val="0.15257907191616604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"Профилактика экстремизма в Серовском городском округе"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239.4</c:v>
                </c:pt>
                <c:pt idx="1">
                  <c:v>240.3</c:v>
                </c:pt>
                <c:pt idx="2">
                  <c:v>241.2</c:v>
                </c:pt>
              </c:numCache>
            </c:numRef>
          </c:val>
        </c:ser>
        <c:axId val="358224256"/>
        <c:axId val="358225792"/>
      </c:barChart>
      <c:catAx>
        <c:axId val="3582242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358225792"/>
        <c:crosses val="autoZero"/>
        <c:auto val="1"/>
        <c:lblAlgn val="ctr"/>
        <c:lblOffset val="100"/>
      </c:catAx>
      <c:valAx>
        <c:axId val="3582257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3582242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70"/>
      <c:perspective val="30"/>
    </c:view3D>
    <c:plotArea>
      <c:layout>
        <c:manualLayout>
          <c:layoutTarget val="inner"/>
          <c:xMode val="edge"/>
          <c:yMode val="edge"/>
          <c:x val="3.1866057630346889E-2"/>
          <c:y val="2.4812130270631508E-2"/>
          <c:w val="0.69955206509684409"/>
          <c:h val="0.928412961169793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5"/>
          <c:dPt>
            <c:idx val="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1"/>
            <c:explosion val="0"/>
            <c:spPr>
              <a:solidFill>
                <a:srgbClr val="FF0000"/>
              </a:solidFill>
              <a:ln>
                <a:solidFill>
                  <a:srgbClr val="DADADA">
                    <a:lumMod val="10000"/>
                  </a:srgbClr>
                </a:solidFill>
              </a:ln>
            </c:spPr>
          </c:dPt>
          <c:dPt>
            <c:idx val="2"/>
            <c:explosion val="55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10738114612706925"/>
                  <c:y val="-0.126504866331574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кредиты </a:t>
                    </a:r>
                    <a:r>
                      <a:rPr lang="ru-RU" dirty="0"/>
                      <a:t>кредитных организаций;  - </a:t>
                    </a:r>
                    <a:r>
                      <a:rPr lang="ru-RU" dirty="0" smtClean="0"/>
                      <a:t>0,0; </a:t>
                    </a:r>
                    <a:r>
                      <a:rPr lang="ru-RU" dirty="0"/>
                      <a:t>0%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1"/>
              <c:layout>
                <c:manualLayout>
                  <c:x val="-8.5407057051870346E-3"/>
                  <c:y val="0.119180926819533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бюджетные </a:t>
                    </a:r>
                    <a:r>
                      <a:rPr lang="ru-RU" dirty="0"/>
                      <a:t>кредиты от бюджетов др.уровней;  263 </a:t>
                    </a:r>
                    <a:r>
                      <a:rPr lang="ru-RU" dirty="0" smtClean="0"/>
                      <a:t>628,3; </a:t>
                    </a:r>
                    <a:r>
                      <a:rPr lang="ru-RU" dirty="0"/>
                      <a:t>100%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2"/>
              <c:layout>
                <c:manualLayout>
                  <c:x val="8.8418221513089937E-2"/>
                  <c:y val="0.22801077061745559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гарантия;  </a:t>
                    </a:r>
                    <a:r>
                      <a:rPr lang="ru-RU" dirty="0" smtClean="0"/>
                      <a:t>0,0; </a:t>
                    </a:r>
                    <a:r>
                      <a:rPr lang="ru-RU" dirty="0"/>
                      <a:t>0%</a:t>
                    </a:r>
                  </a:p>
                </c:rich>
              </c:tx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  <c:leaderLines>
              <c:spPr>
                <a:ln w="9525">
                  <a:solidFill>
                    <a:srgbClr val="DADADA">
                      <a:lumMod val="10000"/>
                    </a:srgb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  <c:pt idx="2">
                  <c:v>гарантия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0</c:v>
                </c:pt>
                <c:pt idx="1">
                  <c:v>263628.3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  <c:pt idx="2">
                  <c:v>гарантия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0</c:v>
                </c:pt>
                <c:pt idx="1">
                  <c:v>67.733909335202426</c:v>
                </c:pt>
                <c:pt idx="2" formatCode="General">
                  <c:v>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2026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(5 219,3 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</c:title>
    <c:view3D>
      <c:rotX val="40"/>
      <c:rotY val="50"/>
      <c:perspective val="30"/>
    </c:view3D>
    <c:plotArea>
      <c:layout>
        <c:manualLayout>
          <c:layoutTarget val="inner"/>
          <c:xMode val="edge"/>
          <c:yMode val="edge"/>
          <c:x val="2.8594761124544192E-3"/>
          <c:y val="0.18574991755277556"/>
          <c:w val="0.69812105400740065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4838017432897438"/>
                  <c:y val="-0.17107879393316489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5.8670781984942414E-3"/>
                  <c:y val="-4.7320205833752793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0734230510582989"/>
                  <c:y val="0.15512213395833141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2306.5790000000002</c:v>
                </c:pt>
                <c:pt idx="1">
                  <c:v>127.06</c:v>
                </c:pt>
                <c:pt idx="2">
                  <c:v>2935.0540000000001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4919795432"/>
          <c:y val="0.23451737155042543"/>
          <c:w val="0.31011073399593442"/>
          <c:h val="0.59879162784442963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80"/>
      <c:perspective val="30"/>
    </c:view3D>
    <c:plotArea>
      <c:layout>
        <c:manualLayout>
          <c:layoutTarget val="inner"/>
          <c:xMode val="edge"/>
          <c:yMode val="edge"/>
          <c:x val="9.3838954205317945E-2"/>
          <c:y val="0.11782270123682077"/>
          <c:w val="0.67272098330507146"/>
          <c:h val="0.633591849148418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FF0000"/>
              </a:solidFill>
            </c:spPr>
          </c:dPt>
          <c:dPt>
            <c:idx val="1"/>
            <c:explosion val="5"/>
            <c:spPr>
              <a:ln>
                <a:solidFill>
                  <a:srgbClr val="DADADA">
                    <a:lumMod val="10000"/>
                  </a:srgbClr>
                </a:solidFill>
              </a:ln>
            </c:spPr>
          </c:dPt>
          <c:dPt>
            <c:idx val="2"/>
            <c:explosion val="38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3431210489208036E-2"/>
                  <c:y val="-0.318671035457218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бюджетные кредиты от бюджетов </a:t>
                    </a:r>
                    <a:r>
                      <a:rPr lang="ru-RU" dirty="0" smtClean="0"/>
                      <a:t>др. </a:t>
                    </a:r>
                    <a:r>
                      <a:rPr lang="ru-RU" dirty="0"/>
                      <a:t>уровней;  306 985,70   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1.0301985389523828E-2"/>
                  <c:y val="0.30876324259935117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к</a:t>
                    </a:r>
                    <a:r>
                      <a:rPr lang="ru-RU" dirty="0" smtClean="0"/>
                      <a:t>редиты </a:t>
                    </a:r>
                    <a:r>
                      <a:rPr lang="ru-RU" dirty="0"/>
                      <a:t>кредитных организаций;  </a:t>
                    </a:r>
                    <a:r>
                      <a:rPr lang="ru-RU" dirty="0" smtClean="0"/>
                      <a:t>0,0     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1.3310819217575235E-2"/>
                  <c:y val="-0.2030133249695863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г</a:t>
                    </a:r>
                    <a:r>
                      <a:rPr lang="ru-RU" dirty="0"/>
                      <a:t>арантии;  </a:t>
                    </a:r>
                    <a:r>
                      <a:rPr lang="ru-RU" dirty="0" smtClean="0"/>
                      <a:t>0,0     </a:t>
                    </a:r>
                    <a:endParaRPr lang="ru-RU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2700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бюджетные кредиты от бюджетов других уровней</c:v>
                </c:pt>
                <c:pt idx="1">
                  <c:v>кредиты кредитных организаций</c:v>
                </c:pt>
                <c:pt idx="2">
                  <c:v>гарантии</c:v>
                </c:pt>
              </c:strCache>
            </c:strRef>
          </c:cat>
          <c:val>
            <c:numRef>
              <c:f>Лист1!$B$2:$B$4</c:f>
              <c:numCache>
                <c:formatCode>_-* #,##0.00\ _₽_-;\-* #,##0.00\ _₽_-;_-* "-"??\ _₽_-;_-@_-</c:formatCode>
                <c:ptCount val="3"/>
                <c:pt idx="0">
                  <c:v>306985.7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5065181373891829E-2"/>
          <c:y val="0"/>
          <c:w val="0.8549871852690595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3.6629438689342236E-2"/>
                  <c:y val="-0.4228918113110193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235 629,1   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48%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5.5133401315314037E-2"/>
                  <c:y val="-0.350683804444291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253 860,4; </a:t>
                    </a:r>
                    <a:r>
                      <a:rPr lang="en-US" dirty="0"/>
                      <a:t>52%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 w="952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235629.1</c:v>
                </c:pt>
                <c:pt idx="1">
                  <c:v>253860.4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50.608602829522063</c:v>
                </c:pt>
                <c:pt idx="1">
                  <c:v>54.524335736730336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3.1231023087229554E-2"/>
          <c:y val="0.8649214074260807"/>
          <c:w val="0.96876897691277064"/>
          <c:h val="0.13253307535299341"/>
        </c:manualLayout>
      </c:layout>
      <c:txPr>
        <a:bodyPr/>
        <a:lstStyle/>
        <a:p>
          <a:pPr>
            <a:defRPr sz="12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9251276209939212E-2"/>
          <c:y val="4.1495193300174787E-2"/>
          <c:w val="0.93387599301487334"/>
          <c:h val="0.958504806699826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7.6952870671883125E-2"/>
                  <c:y val="-0.53439303997588117"/>
                </c:manualLayout>
              </c:layout>
              <c:tx>
                <c:rich>
                  <a:bodyPr/>
                  <a:lstStyle/>
                  <a:p>
                    <a:pPr algn="just">
                      <a:defRPr sz="1400" b="1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defRPr>
                    </a:pPr>
                    <a:r>
                      <a:rPr lang="en-US"/>
                      <a:t> 406 </a:t>
                    </a:r>
                    <a:r>
                      <a:rPr lang="en-US" smtClean="0"/>
                      <a:t>408,6  </a:t>
                    </a:r>
                    <a:r>
                      <a:rPr lang="ru-RU" baseline="0" smtClean="0"/>
                      <a:t>       </a:t>
                    </a:r>
                  </a:p>
                  <a:p>
                    <a:pPr algn="just">
                      <a:defRPr sz="1400" b="1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defRPr>
                    </a:pPr>
                    <a:r>
                      <a:rPr lang="ru-RU" baseline="0" smtClean="0"/>
                      <a:t>     </a:t>
                    </a:r>
                    <a:r>
                      <a:rPr lang="en-US" smtClean="0"/>
                      <a:t>68</a:t>
                    </a:r>
                    <a:r>
                      <a:rPr lang="en-US"/>
                      <a:t>%</a:t>
                    </a:r>
                  </a:p>
                </c:rich>
              </c:tx>
              <c:spPr/>
              <c:showVal val="1"/>
              <c:showPercent val="1"/>
            </c:dLbl>
            <c:dLbl>
              <c:idx val="1"/>
              <c:layout>
                <c:manualLayout>
                  <c:x val="2.7304329599802678E-2"/>
                  <c:y val="-0.12381904293727752"/>
                </c:manualLayout>
              </c:layout>
              <c:tx>
                <c:rich>
                  <a:bodyPr/>
                  <a:lstStyle/>
                  <a:p>
                    <a:pPr algn="just">
                      <a:defRPr sz="1400" b="1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defRPr>
                    </a:pPr>
                    <a:r>
                      <a:rPr lang="en-US" sz="1400" dirty="0" smtClean="0"/>
                      <a:t>188</a:t>
                    </a:r>
                    <a:r>
                      <a:rPr lang="ru-RU" sz="1400" baseline="0" dirty="0" smtClean="0"/>
                      <a:t> </a:t>
                    </a:r>
                    <a:r>
                      <a:rPr lang="en-US" sz="1400" dirty="0" smtClean="0"/>
                      <a:t>509,1 </a:t>
                    </a:r>
                    <a:r>
                      <a:rPr lang="ru-RU" sz="1400" dirty="0" smtClean="0"/>
                      <a:t>                    </a:t>
                    </a:r>
                  </a:p>
                  <a:p>
                    <a:pPr algn="just">
                      <a:defRPr sz="1400" b="1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defRPr>
                    </a:pPr>
                    <a:r>
                      <a:rPr lang="ru-RU" sz="1400" dirty="0" smtClean="0"/>
                      <a:t>     </a:t>
                    </a:r>
                    <a:r>
                      <a:rPr lang="en-US" sz="1400" dirty="0" smtClean="0"/>
                      <a:t>32</a:t>
                    </a:r>
                    <a:r>
                      <a:rPr lang="en-US" sz="1400" dirty="0"/>
                      <a:t>%</a:t>
                    </a:r>
                  </a:p>
                </c:rich>
              </c:tx>
              <c:spPr/>
              <c:showVal val="1"/>
              <c:showPercent val="1"/>
            </c:dLbl>
            <c:txPr>
              <a:bodyPr/>
              <a:lstStyle/>
              <a:p>
                <a:pPr algn="just"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 w="952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Лист1!$B$2:$B$3</c:f>
              <c:numCache>
                <c:formatCode>_-* #,##0.00\ _₽_-;\-* #,##0.00\ _₽_-;_-* "-"??\ _₽_-;_-@_-</c:formatCode>
                <c:ptCount val="2"/>
                <c:pt idx="0">
                  <c:v>406408.6</c:v>
                </c:pt>
                <c:pt idx="1">
                  <c:v>188509.1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74.968751383498358</c:v>
                </c:pt>
                <c:pt idx="1">
                  <c:v>34.773604326845039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5.8217996339926428E-2"/>
          <c:y val="0.86139001471787413"/>
          <c:w val="0.86191450335646369"/>
          <c:h val="0.13635916593283121"/>
        </c:manualLayout>
      </c:layout>
      <c:txPr>
        <a:bodyPr/>
        <a:lstStyle/>
        <a:p>
          <a:pPr>
            <a:defRPr sz="12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2025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(5 114,8 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</c:title>
    <c:view3D>
      <c:rotX val="40"/>
      <c:rotY val="60"/>
      <c:perspective val="30"/>
    </c:view3D>
    <c:plotArea>
      <c:layout>
        <c:manualLayout>
          <c:layoutTarget val="inner"/>
          <c:xMode val="edge"/>
          <c:yMode val="edge"/>
          <c:x val="2.8594761124544192E-3"/>
          <c:y val="0.1857499175527757"/>
          <c:w val="0.69812105400740065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4838017432897438"/>
                  <c:y val="-0.17107879393316489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-3.2327309327684142E-2"/>
                  <c:y val="-4.7320225024894323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0734230510582989"/>
                  <c:y val="0.15512213395833141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2052.7279999999992</c:v>
                </c:pt>
                <c:pt idx="1">
                  <c:v>129.84</c:v>
                </c:pt>
                <c:pt idx="2">
                  <c:v>3072.5720000000001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491979541"/>
          <c:y val="0.23451737155042554"/>
          <c:w val="0.31011073399593453"/>
          <c:h val="0.59879162784442963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50"/>
      <c:perspective val="10"/>
    </c:view3D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1.9339794064203521E-2"/>
          <c:y val="4.4278842801420096E-2"/>
          <c:w val="0.66583646274984865"/>
          <c:h val="0.904793162871504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за 2022 год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361950" prst="coolSlant"/>
              <a:bevelB w="69850"/>
            </a:sp3d>
          </c:spPr>
          <c:dLbls>
            <c:dLbl>
              <c:idx val="0"/>
              <c:layout>
                <c:manualLayout>
                  <c:x val="1.0256410256410249E-2"/>
                  <c:y val="-3.461538199459554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1018598.086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 за 2023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2.0512820512820492E-2"/>
                  <c:y val="-2.884615166216297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1271433.20411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на 2024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8461538461538472E-3"/>
                  <c:y val="-2.019230616351408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1378446.36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на 2025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2.9487179487179698E-2"/>
                  <c:y val="-1.730769099729777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1554887.44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на 2026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6.2820512820512833E-2"/>
                  <c:y val="-8.6538454986489349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1755467.4</c:v>
                </c:pt>
              </c:numCache>
            </c:numRef>
          </c:val>
        </c:ser>
        <c:gapWidth val="71"/>
        <c:gapDepth val="60"/>
        <c:shape val="cylinder"/>
        <c:axId val="272292096"/>
        <c:axId val="272297984"/>
        <c:axId val="272266112"/>
      </c:bar3DChart>
      <c:catAx>
        <c:axId val="272292096"/>
        <c:scaling>
          <c:orientation val="minMax"/>
        </c:scaling>
        <c:delete val="1"/>
        <c:axPos val="b"/>
        <c:numFmt formatCode="General" sourceLinked="1"/>
        <c:tickLblPos val="none"/>
        <c:crossAx val="272297984"/>
        <c:crosses val="autoZero"/>
        <c:auto val="1"/>
        <c:lblAlgn val="ctr"/>
        <c:lblOffset val="100"/>
      </c:catAx>
      <c:valAx>
        <c:axId val="272297984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272292096"/>
        <c:crosses val="autoZero"/>
        <c:crossBetween val="between"/>
      </c:valAx>
      <c:serAx>
        <c:axId val="272266112"/>
        <c:scaling>
          <c:orientation val="minMax"/>
        </c:scaling>
        <c:delete val="1"/>
        <c:axPos val="b"/>
        <c:tickLblPos val="none"/>
        <c:crossAx val="272297984"/>
        <c:crosses val="autoZero"/>
      </c:serAx>
      <c:spPr>
        <a:noFill/>
        <a:ln w="0">
          <a:noFill/>
        </a:ln>
      </c:spPr>
    </c:plotArea>
    <c:legend>
      <c:legendPos val="r"/>
      <c:txPr>
        <a:bodyPr/>
        <a:lstStyle/>
        <a:p>
          <a:pPr>
            <a:defRPr>
              <a:solidFill>
                <a:schemeClr val="accent6">
                  <a:lumMod val="5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20"/>
      <c:rotY val="60"/>
      <c:depthPercent val="100"/>
      <c:perspective val="30"/>
    </c:view3D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1.3026494051112825E-2"/>
          <c:y val="3.9382749692826506E-2"/>
          <c:w val="0.96854498672897971"/>
          <c:h val="0.9455126157360601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5.5390702274975293E-2"/>
                  <c:y val="2.5961536495946666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106092.83100000002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2023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6.5281899109792305E-2"/>
                  <c:y val="2.3076921329730372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115256.17500000003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2.1760633036597383E-2"/>
                  <c:y val="-5.7692303324326094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118599</c:v>
                </c:pt>
              </c:numCache>
            </c:numRef>
          </c:val>
          <c:shape val="cylinder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1.9782393669634163E-2"/>
                  <c:y val="2.8846151662162956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121819</c:v>
                </c:pt>
              </c:numCache>
            </c:numRef>
          </c:val>
          <c:shape val="cylinder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 2026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9.4955489614243688E-2"/>
                  <c:y val="-8.6538454986489349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126127</c:v>
                </c:pt>
              </c:numCache>
            </c:numRef>
          </c:val>
          <c:shape val="cylinder"/>
        </c:ser>
        <c:gapWidth val="0"/>
        <c:gapDepth val="47"/>
        <c:shape val="cone"/>
        <c:axId val="272440320"/>
        <c:axId val="272470784"/>
        <c:axId val="336106368"/>
      </c:bar3DChart>
      <c:catAx>
        <c:axId val="272440320"/>
        <c:scaling>
          <c:orientation val="minMax"/>
        </c:scaling>
        <c:delete val="1"/>
        <c:axPos val="b"/>
        <c:tickLblPos val="none"/>
        <c:crossAx val="272470784"/>
        <c:crosses val="autoZero"/>
        <c:auto val="1"/>
        <c:lblAlgn val="ctr"/>
        <c:lblOffset val="100"/>
      </c:catAx>
      <c:valAx>
        <c:axId val="272470784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272440320"/>
        <c:crosses val="autoZero"/>
        <c:crossBetween val="between"/>
      </c:valAx>
      <c:serAx>
        <c:axId val="336106368"/>
        <c:scaling>
          <c:orientation val="minMax"/>
        </c:scaling>
        <c:delete val="1"/>
        <c:axPos val="b"/>
        <c:tickLblPos val="none"/>
        <c:crossAx val="272470784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90"/>
      <c:perspective val="30"/>
    </c:view3D>
    <c:sideWall>
      <c:spPr>
        <a:noFill/>
        <a:ln>
          <a:noFill/>
        </a:ln>
      </c:spPr>
    </c:sideWall>
    <c:plotArea>
      <c:layout>
        <c:manualLayout>
          <c:layoutTarget val="inner"/>
          <c:xMode val="edge"/>
          <c:yMode val="edge"/>
          <c:x val="1.6632131509877125E-3"/>
          <c:y val="5.3741489995474383E-3"/>
          <c:w val="0.95435651793525644"/>
          <c:h val="0.9684015084138486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sz="1400" dirty="0" smtClean="0"/>
                      <a:t>2022 </a:t>
                    </a:r>
                    <a:r>
                      <a:rPr lang="ru-RU" sz="1400" dirty="0"/>
                      <a:t>год;  </a:t>
                    </a:r>
                    <a:r>
                      <a:rPr lang="ru-RU" dirty="0"/>
                      <a:t>115 668,5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115668.53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sz="1400" dirty="0" smtClean="0"/>
                      <a:t>2023 </a:t>
                    </a:r>
                    <a:r>
                      <a:rPr sz="1400" dirty="0" err="1"/>
                      <a:t>год</a:t>
                    </a:r>
                    <a:r>
                      <a:rPr sz="1400" dirty="0"/>
                      <a:t>;  </a:t>
                    </a:r>
                    <a:r>
                      <a:rPr dirty="0"/>
                      <a:t>105 154,4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105154.42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spPr>
              <a:solidFill>
                <a:srgbClr val="FFC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sz="1400" dirty="0" smtClean="0"/>
                      <a:t>2024 </a:t>
                    </a:r>
                    <a:r>
                      <a:rPr sz="1400" dirty="0" err="1"/>
                      <a:t>год</a:t>
                    </a:r>
                    <a:r>
                      <a:rPr sz="1400" dirty="0"/>
                      <a:t>;  </a:t>
                    </a:r>
                    <a:r>
                      <a:rPr dirty="0"/>
                      <a:t>226 818,0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226818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sz="1400" dirty="0" smtClean="0"/>
                      <a:t>2025 </a:t>
                    </a:r>
                    <a:r>
                      <a:rPr sz="1400" dirty="0" err="1"/>
                      <a:t>год</a:t>
                    </a:r>
                    <a:r>
                      <a:rPr sz="1400" dirty="0"/>
                      <a:t>;  </a:t>
                    </a:r>
                    <a:r>
                      <a:rPr dirty="0"/>
                      <a:t>263 015,0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263015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sz="1400" dirty="0" smtClean="0"/>
                      <a:t>2026 </a:t>
                    </a:r>
                    <a:r>
                      <a:rPr sz="1400" dirty="0" err="1"/>
                      <a:t>год</a:t>
                    </a:r>
                    <a:r>
                      <a:rPr sz="1400" dirty="0"/>
                      <a:t>;  </a:t>
                    </a:r>
                    <a:r>
                      <a:rPr dirty="0"/>
                      <a:t>305 250,0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305250</c:v>
                </c:pt>
              </c:numCache>
            </c:numRef>
          </c:val>
        </c:ser>
        <c:shape val="cylinder"/>
        <c:axId val="280924928"/>
        <c:axId val="280926464"/>
        <c:axId val="278434688"/>
      </c:bar3DChart>
      <c:catAx>
        <c:axId val="280924928"/>
        <c:scaling>
          <c:orientation val="minMax"/>
        </c:scaling>
        <c:axPos val="b"/>
        <c:numFmt formatCode="General" sourceLinked="1"/>
        <c:tickLblPos val="nextTo"/>
        <c:crossAx val="280926464"/>
        <c:crosses val="autoZero"/>
        <c:auto val="1"/>
        <c:lblAlgn val="ctr"/>
        <c:lblOffset val="100"/>
      </c:catAx>
      <c:valAx>
        <c:axId val="280926464"/>
        <c:scaling>
          <c:orientation val="minMax"/>
        </c:scaling>
        <c:delete val="1"/>
        <c:axPos val="r"/>
        <c:majorGridlines/>
        <c:numFmt formatCode="_-* #,##0.0\ _₽_-;\-* #,##0.0\ _₽_-;_-* &quot;-&quot;??\ _₽_-;_-@_-" sourceLinked="1"/>
        <c:tickLblPos val="none"/>
        <c:crossAx val="280924928"/>
        <c:crosses val="autoZero"/>
        <c:crossBetween val="between"/>
      </c:valAx>
      <c:serAx>
        <c:axId val="278434688"/>
        <c:scaling>
          <c:orientation val="minMax"/>
        </c:scaling>
        <c:delete val="1"/>
        <c:axPos val="b"/>
        <c:tickLblPos val="none"/>
        <c:crossAx val="280926464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5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9.8720292504570831E-2"/>
                  <c:y val="9.5575234558600064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101082.117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63300"/>
            </a:solidFill>
          </c:spPr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103357.78599999999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207829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2.9250457038391225E-2"/>
                  <c:y val="0.63185849513741188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243160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dLbls>
            <c:dLbl>
              <c:idx val="0"/>
              <c:layout>
                <c:manualLayout>
                  <c:x val="0.11334552102376598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284498</c:v>
                </c:pt>
              </c:numCache>
            </c:numRef>
          </c:val>
        </c:ser>
        <c:shape val="cylinder"/>
        <c:axId val="275767296"/>
        <c:axId val="275768832"/>
        <c:axId val="278435136"/>
      </c:bar3DChart>
      <c:catAx>
        <c:axId val="275767296"/>
        <c:scaling>
          <c:orientation val="minMax"/>
        </c:scaling>
        <c:axPos val="b"/>
        <c:numFmt formatCode="General" sourceLinked="1"/>
        <c:tickLblPos val="nextTo"/>
        <c:crossAx val="275768832"/>
        <c:crosses val="autoZero"/>
        <c:auto val="1"/>
        <c:lblAlgn val="ctr"/>
        <c:lblOffset val="100"/>
      </c:catAx>
      <c:valAx>
        <c:axId val="275768832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275767296"/>
        <c:crosses val="autoZero"/>
        <c:crossBetween val="between"/>
      </c:valAx>
      <c:serAx>
        <c:axId val="278435136"/>
        <c:scaling>
          <c:orientation val="minMax"/>
        </c:scaling>
        <c:delete val="1"/>
        <c:axPos val="b"/>
        <c:tickLblPos val="none"/>
        <c:crossAx val="27576883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rotY val="6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-9.8675776262389589E-2"/>
                  <c:y val="2.3557126030624348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</c:formatCode>
                <c:ptCount val="1"/>
                <c:pt idx="0">
                  <c:v>89.652999999999949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7.9488819766924887E-2"/>
                  <c:y val="9.4228504122497187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</c:formatCode>
                <c:ptCount val="1"/>
                <c:pt idx="0">
                  <c:v>469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2.7409937850663819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</c:formatCode>
                <c:ptCount val="1"/>
                <c:pt idx="0">
                  <c:v>494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4.238921001926782E-2"/>
                  <c:y val="0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</c:formatCode>
                <c:ptCount val="1"/>
                <c:pt idx="0">
                  <c:v>519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000000"/>
            </a:solidFill>
          </c:spPr>
          <c:dLbls>
            <c:dLbl>
              <c:idx val="0"/>
              <c:layout>
                <c:manualLayout>
                  <c:x val="0.11560693641618529"/>
                  <c:y val="1.413427561837456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</c:formatCode>
                <c:ptCount val="1"/>
                <c:pt idx="0">
                  <c:v>545</c:v>
                </c:pt>
              </c:numCache>
            </c:numRef>
          </c:val>
        </c:ser>
        <c:shape val="box"/>
        <c:axId val="278510592"/>
        <c:axId val="280953600"/>
        <c:axId val="278436480"/>
      </c:bar3DChart>
      <c:catAx>
        <c:axId val="278510592"/>
        <c:scaling>
          <c:orientation val="minMax"/>
        </c:scaling>
        <c:axPos val="b"/>
        <c:numFmt formatCode="General" sourceLinked="1"/>
        <c:tickLblPos val="nextTo"/>
        <c:crossAx val="280953600"/>
        <c:crosses val="autoZero"/>
        <c:auto val="1"/>
        <c:lblAlgn val="ctr"/>
        <c:lblOffset val="100"/>
      </c:catAx>
      <c:valAx>
        <c:axId val="280953600"/>
        <c:scaling>
          <c:orientation val="minMax"/>
        </c:scaling>
        <c:delete val="1"/>
        <c:axPos val="l"/>
        <c:majorGridlines/>
        <c:numFmt formatCode="0" sourceLinked="1"/>
        <c:tickLblPos val="none"/>
        <c:crossAx val="278510592"/>
        <c:crosses val="autoZero"/>
        <c:crossBetween val="between"/>
      </c:valAx>
      <c:serAx>
        <c:axId val="278436480"/>
        <c:scaling>
          <c:orientation val="minMax"/>
        </c:scaling>
        <c:delete val="1"/>
        <c:axPos val="b"/>
        <c:tickLblPos val="none"/>
        <c:crossAx val="28095360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6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80F36-7D2C-4FDC-8D1B-1A1BA025F4AE}" type="doc">
      <dgm:prSet loTypeId="urn:microsoft.com/office/officeart/2005/8/layout/chevron1" loCatId="process" qsTypeId="urn:microsoft.com/office/officeart/2005/8/quickstyle/simple1#76" qsCatId="simple" csTypeId="urn:microsoft.com/office/officeart/2005/8/colors/accent1_2#59" csCatId="accent1" phldr="1"/>
      <dgm:spPr/>
      <dgm:t>
        <a:bodyPr/>
        <a:lstStyle/>
        <a:p>
          <a:endParaRPr lang="ru-RU"/>
        </a:p>
      </dgm:t>
    </dgm:pt>
    <dgm:pt modelId="{EADCEFD1-487A-4F70-BB33-9D665A94F11D}" type="pres">
      <dgm:prSet presAssocID="{24480F36-7D2C-4FDC-8D1B-1A1BA025F4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3B29B7-9964-4646-8F07-7FAB23BD1C8F}" type="presOf" srcId="{24480F36-7D2C-4FDC-8D1B-1A1BA025F4AE}" destId="{EADCEFD1-487A-4F70-BB33-9D665A94F11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73A9C-A470-48A3-807C-63D57BCE685E}" type="doc">
      <dgm:prSet loTypeId="urn:microsoft.com/office/officeart/2005/8/layout/chevron1" loCatId="process" qsTypeId="urn:microsoft.com/office/officeart/2005/8/quickstyle/simple1#77" qsCatId="simple" csTypeId="urn:microsoft.com/office/officeart/2005/8/colors/accent1_2#60" csCatId="accent1" phldr="1"/>
      <dgm:spPr/>
      <dgm:t>
        <a:bodyPr/>
        <a:lstStyle/>
        <a:p>
          <a:endParaRPr lang="ru-RU"/>
        </a:p>
      </dgm:t>
    </dgm:pt>
    <dgm:pt modelId="{1780C12A-D3DF-4014-B705-C729CEC7D011}" type="pres">
      <dgm:prSet presAssocID="{00773A9C-A470-48A3-807C-63D57BCE68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676DAA-DD53-4148-A52E-3539782C5CF4}" type="presOf" srcId="{00773A9C-A470-48A3-807C-63D57BCE685E}" destId="{1780C12A-D3DF-4014-B705-C729CEC7D01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146C5-0F31-4DAB-B62B-64235478899E}" type="doc">
      <dgm:prSet loTypeId="urn:microsoft.com/office/officeart/2005/8/layout/chevron1" loCatId="process" qsTypeId="urn:microsoft.com/office/officeart/2005/8/quickstyle/simple1#78" qsCatId="simple" csTypeId="urn:microsoft.com/office/officeart/2005/8/colors/accent1_2#61" csCatId="accent1"/>
      <dgm:spPr/>
      <dgm:t>
        <a:bodyPr/>
        <a:lstStyle/>
        <a:p>
          <a:endParaRPr lang="ru-RU"/>
        </a:p>
      </dgm:t>
    </dgm:pt>
    <dgm:pt modelId="{083265B2-1CBD-490B-B17A-521C8239F607}" type="pres">
      <dgm:prSet presAssocID="{C87146C5-0F31-4DAB-B62B-6423547889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DD39370-C012-4FB5-BA65-86F02AF1D177}" type="presOf" srcId="{C87146C5-0F31-4DAB-B62B-64235478899E}" destId="{083265B2-1CBD-490B-B17A-521C8239F60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226EE7-1DFE-4A0A-971F-E0BA1E79FCF6}" type="doc">
      <dgm:prSet loTypeId="urn:microsoft.com/office/officeart/2005/8/layout/hierarchy1" loCatId="hierarchy" qsTypeId="urn:microsoft.com/office/officeart/2005/8/quickstyle/simple1#10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82E420A-D6D2-410F-AFB2-76B0D427306B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9C1C7DE6-E5E5-4D7A-B943-4BF55B904A96}" type="parTrans" cxnId="{C4FD9162-017E-4AD0-9B44-543683FB0D36}">
      <dgm:prSet/>
      <dgm:spPr/>
      <dgm:t>
        <a:bodyPr/>
        <a:lstStyle/>
        <a:p>
          <a:endParaRPr lang="ru-RU"/>
        </a:p>
      </dgm:t>
    </dgm:pt>
    <dgm:pt modelId="{15B0CB26-335D-4649-BB9C-A919B95FD2CA}" type="sibTrans" cxnId="{C4FD9162-017E-4AD0-9B44-543683FB0D36}">
      <dgm:prSet/>
      <dgm:spPr/>
      <dgm:t>
        <a:bodyPr/>
        <a:lstStyle/>
        <a:p>
          <a:endParaRPr lang="ru-RU"/>
        </a:p>
      </dgm:t>
    </dgm:pt>
    <dgm:pt modelId="{272747BF-FA02-40EF-BBCC-9AA717615EA2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824E78E3-5E18-415E-B872-B3AE41E10FD2}" type="parTrans" cxnId="{A859F4BA-4B0E-4BAF-BA36-5C90AF500B87}">
      <dgm:prSet/>
      <dgm:spPr/>
      <dgm:t>
        <a:bodyPr/>
        <a:lstStyle/>
        <a:p>
          <a:endParaRPr lang="ru-RU" dirty="0"/>
        </a:p>
      </dgm:t>
    </dgm:pt>
    <dgm:pt modelId="{63F37BFA-D743-41B2-9912-9A0C25348815}" type="sibTrans" cxnId="{A859F4BA-4B0E-4BAF-BA36-5C90AF500B87}">
      <dgm:prSet/>
      <dgm:spPr/>
      <dgm:t>
        <a:bodyPr/>
        <a:lstStyle/>
        <a:p>
          <a:endParaRPr lang="ru-RU"/>
        </a:p>
      </dgm:t>
    </dgm:pt>
    <dgm:pt modelId="{DE168795-2B8F-4560-9E71-61539F573F9C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0521BAA5-F9B0-4360-93D9-193D2C2AE48F}" type="parTrans" cxnId="{DD9742A3-B16C-4239-8699-A0560A0D14D8}">
      <dgm:prSet/>
      <dgm:spPr/>
      <dgm:t>
        <a:bodyPr/>
        <a:lstStyle/>
        <a:p>
          <a:endParaRPr lang="ru-RU" dirty="0"/>
        </a:p>
      </dgm:t>
    </dgm:pt>
    <dgm:pt modelId="{F29401AE-1259-4B94-9BBC-7D7AC1690D60}" type="sibTrans" cxnId="{DD9742A3-B16C-4239-8699-A0560A0D14D8}">
      <dgm:prSet/>
      <dgm:spPr/>
      <dgm:t>
        <a:bodyPr/>
        <a:lstStyle/>
        <a:p>
          <a:endParaRPr lang="ru-RU"/>
        </a:p>
      </dgm:t>
    </dgm:pt>
    <dgm:pt modelId="{8CE499FD-CD75-407F-B579-74D52125BDDB}" type="pres">
      <dgm:prSet presAssocID="{4E226EE7-1DFE-4A0A-971F-E0BA1E79FCF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70C73F-7E3F-48E9-A92E-958D6363EE7A}" type="pres">
      <dgm:prSet presAssocID="{082E420A-D6D2-410F-AFB2-76B0D427306B}" presName="hierRoot1" presStyleCnt="0"/>
      <dgm:spPr/>
    </dgm:pt>
    <dgm:pt modelId="{8D8E7ADA-F94E-4E52-866F-D41016EC9855}" type="pres">
      <dgm:prSet presAssocID="{082E420A-D6D2-410F-AFB2-76B0D427306B}" presName="composite" presStyleCnt="0"/>
      <dgm:spPr/>
    </dgm:pt>
    <dgm:pt modelId="{17927DD6-8EBA-4C78-9051-F5CD613766E8}" type="pres">
      <dgm:prSet presAssocID="{082E420A-D6D2-410F-AFB2-76B0D427306B}" presName="background" presStyleLbl="node0" presStyleIdx="0" presStyleCnt="1"/>
      <dgm:spPr/>
    </dgm:pt>
    <dgm:pt modelId="{C3484C02-0457-4C1A-8F49-6A2D2265A3A5}" type="pres">
      <dgm:prSet presAssocID="{082E420A-D6D2-410F-AFB2-76B0D427306B}" presName="text" presStyleLbl="fgAcc0" presStyleIdx="0" presStyleCnt="1" custAng="0" custScaleX="115139" custScaleY="72088" custLinFactNeighborY="-9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95BE5-73F0-499E-B9CC-A8F9C9AA5E6A}" type="pres">
      <dgm:prSet presAssocID="{082E420A-D6D2-410F-AFB2-76B0D427306B}" presName="hierChild2" presStyleCnt="0"/>
      <dgm:spPr/>
    </dgm:pt>
    <dgm:pt modelId="{302A5DE3-7F6E-48FD-8B57-A0F0C01AEB95}" type="pres">
      <dgm:prSet presAssocID="{824E78E3-5E18-415E-B872-B3AE41E10FD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BDB955-3EAB-4481-A5B6-F486CD077364}" type="pres">
      <dgm:prSet presAssocID="{272747BF-FA02-40EF-BBCC-9AA717615EA2}" presName="hierRoot2" presStyleCnt="0"/>
      <dgm:spPr/>
    </dgm:pt>
    <dgm:pt modelId="{0A957975-E38C-448E-BA75-FEBF5628B7D3}" type="pres">
      <dgm:prSet presAssocID="{272747BF-FA02-40EF-BBCC-9AA717615EA2}" presName="composite2" presStyleCnt="0"/>
      <dgm:spPr/>
    </dgm:pt>
    <dgm:pt modelId="{E62E68AE-F5DA-4C44-BC58-38C32D812652}" type="pres">
      <dgm:prSet presAssocID="{272747BF-FA02-40EF-BBCC-9AA717615EA2}" presName="background2" presStyleLbl="node2" presStyleIdx="0" presStyleCnt="2"/>
      <dgm:spPr/>
    </dgm:pt>
    <dgm:pt modelId="{DE63542A-7E25-4D76-847C-5EB4AC6E237F}" type="pres">
      <dgm:prSet presAssocID="{272747BF-FA02-40EF-BBCC-9AA717615EA2}" presName="text2" presStyleLbl="fgAcc2" presStyleIdx="0" presStyleCnt="2" custScaleX="93125" custScaleY="3381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987379-2601-45DC-BFBC-4E8F10B20398}" type="pres">
      <dgm:prSet presAssocID="{272747BF-FA02-40EF-BBCC-9AA717615EA2}" presName="hierChild3" presStyleCnt="0"/>
      <dgm:spPr/>
    </dgm:pt>
    <dgm:pt modelId="{4D4C2DEE-FFA7-4187-8073-2FD98D6EFD74}" type="pres">
      <dgm:prSet presAssocID="{0521BAA5-F9B0-4360-93D9-193D2C2AE48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6F7117-C652-40F5-B6BA-93DAD1E1830A}" type="pres">
      <dgm:prSet presAssocID="{DE168795-2B8F-4560-9E71-61539F573F9C}" presName="hierRoot2" presStyleCnt="0"/>
      <dgm:spPr/>
    </dgm:pt>
    <dgm:pt modelId="{AFFCDBF7-CE23-45B7-A8AB-0814FF99468B}" type="pres">
      <dgm:prSet presAssocID="{DE168795-2B8F-4560-9E71-61539F573F9C}" presName="composite2" presStyleCnt="0"/>
      <dgm:spPr/>
    </dgm:pt>
    <dgm:pt modelId="{6429BFDC-FEC0-4ECD-8AC1-A1B4A5C0CE5E}" type="pres">
      <dgm:prSet presAssocID="{DE168795-2B8F-4560-9E71-61539F573F9C}" presName="background2" presStyleLbl="node2" presStyleIdx="1" presStyleCnt="2"/>
      <dgm:spPr/>
    </dgm:pt>
    <dgm:pt modelId="{5B7BC628-9802-4CDC-AF14-0BB893014268}" type="pres">
      <dgm:prSet presAssocID="{DE168795-2B8F-4560-9E71-61539F573F9C}" presName="text2" presStyleLbl="fgAcc2" presStyleIdx="1" presStyleCnt="2" custScaleX="103407" custScaleY="341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2F4538-500B-469E-B71C-D251308334F5}" type="pres">
      <dgm:prSet presAssocID="{DE168795-2B8F-4560-9E71-61539F573F9C}" presName="hierChild3" presStyleCnt="0"/>
      <dgm:spPr/>
    </dgm:pt>
  </dgm:ptLst>
  <dgm:cxnLst>
    <dgm:cxn modelId="{49BA3C5D-B29D-4EF3-884C-7D49FAD282D8}" type="presOf" srcId="{4E226EE7-1DFE-4A0A-971F-E0BA1E79FCF6}" destId="{8CE499FD-CD75-407F-B579-74D52125BDDB}" srcOrd="0" destOrd="0" presId="urn:microsoft.com/office/officeart/2005/8/layout/hierarchy1"/>
    <dgm:cxn modelId="{7227F16F-F031-45E4-8607-29DA0412811E}" type="presOf" srcId="{0521BAA5-F9B0-4360-93D9-193D2C2AE48F}" destId="{4D4C2DEE-FFA7-4187-8073-2FD98D6EFD74}" srcOrd="0" destOrd="0" presId="urn:microsoft.com/office/officeart/2005/8/layout/hierarchy1"/>
    <dgm:cxn modelId="{C4FD9162-017E-4AD0-9B44-543683FB0D36}" srcId="{4E226EE7-1DFE-4A0A-971F-E0BA1E79FCF6}" destId="{082E420A-D6D2-410F-AFB2-76B0D427306B}" srcOrd="0" destOrd="0" parTransId="{9C1C7DE6-E5E5-4D7A-B943-4BF55B904A96}" sibTransId="{15B0CB26-335D-4649-BB9C-A919B95FD2CA}"/>
    <dgm:cxn modelId="{DD9742A3-B16C-4239-8699-A0560A0D14D8}" srcId="{082E420A-D6D2-410F-AFB2-76B0D427306B}" destId="{DE168795-2B8F-4560-9E71-61539F573F9C}" srcOrd="1" destOrd="0" parTransId="{0521BAA5-F9B0-4360-93D9-193D2C2AE48F}" sibTransId="{F29401AE-1259-4B94-9BBC-7D7AC1690D60}"/>
    <dgm:cxn modelId="{4777B591-6C4C-47E8-8F32-319886633E4C}" type="presOf" srcId="{DE168795-2B8F-4560-9E71-61539F573F9C}" destId="{5B7BC628-9802-4CDC-AF14-0BB893014268}" srcOrd="0" destOrd="0" presId="urn:microsoft.com/office/officeart/2005/8/layout/hierarchy1"/>
    <dgm:cxn modelId="{BAF54E66-3547-473A-AB1F-1FDFC3BAD706}" type="presOf" srcId="{082E420A-D6D2-410F-AFB2-76B0D427306B}" destId="{C3484C02-0457-4C1A-8F49-6A2D2265A3A5}" srcOrd="0" destOrd="0" presId="urn:microsoft.com/office/officeart/2005/8/layout/hierarchy1"/>
    <dgm:cxn modelId="{A859F4BA-4B0E-4BAF-BA36-5C90AF500B87}" srcId="{082E420A-D6D2-410F-AFB2-76B0D427306B}" destId="{272747BF-FA02-40EF-BBCC-9AA717615EA2}" srcOrd="0" destOrd="0" parTransId="{824E78E3-5E18-415E-B872-B3AE41E10FD2}" sibTransId="{63F37BFA-D743-41B2-9912-9A0C25348815}"/>
    <dgm:cxn modelId="{9F4DD834-C69C-4129-8048-B9FAF35F1C7A}" type="presOf" srcId="{272747BF-FA02-40EF-BBCC-9AA717615EA2}" destId="{DE63542A-7E25-4D76-847C-5EB4AC6E237F}" srcOrd="0" destOrd="0" presId="urn:microsoft.com/office/officeart/2005/8/layout/hierarchy1"/>
    <dgm:cxn modelId="{E6FEA3C7-0356-4AED-B47D-0A4D6AACC144}" type="presOf" srcId="{824E78E3-5E18-415E-B872-B3AE41E10FD2}" destId="{302A5DE3-7F6E-48FD-8B57-A0F0C01AEB95}" srcOrd="0" destOrd="0" presId="urn:microsoft.com/office/officeart/2005/8/layout/hierarchy1"/>
    <dgm:cxn modelId="{8F67F240-B5BD-493D-9FC2-7A69AC4849D3}" type="presParOf" srcId="{8CE499FD-CD75-407F-B579-74D52125BDDB}" destId="{7D70C73F-7E3F-48E9-A92E-958D6363EE7A}" srcOrd="0" destOrd="0" presId="urn:microsoft.com/office/officeart/2005/8/layout/hierarchy1"/>
    <dgm:cxn modelId="{51F19B04-8C63-480A-979A-ACDF2706CFB1}" type="presParOf" srcId="{7D70C73F-7E3F-48E9-A92E-958D6363EE7A}" destId="{8D8E7ADA-F94E-4E52-866F-D41016EC9855}" srcOrd="0" destOrd="0" presId="urn:microsoft.com/office/officeart/2005/8/layout/hierarchy1"/>
    <dgm:cxn modelId="{327575A6-EA54-40BE-A30A-9122D6123B37}" type="presParOf" srcId="{8D8E7ADA-F94E-4E52-866F-D41016EC9855}" destId="{17927DD6-8EBA-4C78-9051-F5CD613766E8}" srcOrd="0" destOrd="0" presId="urn:microsoft.com/office/officeart/2005/8/layout/hierarchy1"/>
    <dgm:cxn modelId="{C46E9AEB-250E-4606-9EC6-9CCC5D271EBA}" type="presParOf" srcId="{8D8E7ADA-F94E-4E52-866F-D41016EC9855}" destId="{C3484C02-0457-4C1A-8F49-6A2D2265A3A5}" srcOrd="1" destOrd="0" presId="urn:microsoft.com/office/officeart/2005/8/layout/hierarchy1"/>
    <dgm:cxn modelId="{8F658650-78DA-4A35-A4EF-3C741E1D13A6}" type="presParOf" srcId="{7D70C73F-7E3F-48E9-A92E-958D6363EE7A}" destId="{50795BE5-73F0-499E-B9CC-A8F9C9AA5E6A}" srcOrd="1" destOrd="0" presId="urn:microsoft.com/office/officeart/2005/8/layout/hierarchy1"/>
    <dgm:cxn modelId="{A1636C1B-73E7-42E6-83D4-4A3934F27AEB}" type="presParOf" srcId="{50795BE5-73F0-499E-B9CC-A8F9C9AA5E6A}" destId="{302A5DE3-7F6E-48FD-8B57-A0F0C01AEB95}" srcOrd="0" destOrd="0" presId="urn:microsoft.com/office/officeart/2005/8/layout/hierarchy1"/>
    <dgm:cxn modelId="{CA159966-393D-47C4-A988-E9728E123102}" type="presParOf" srcId="{50795BE5-73F0-499E-B9CC-A8F9C9AA5E6A}" destId="{63BDB955-3EAB-4481-A5B6-F486CD077364}" srcOrd="1" destOrd="0" presId="urn:microsoft.com/office/officeart/2005/8/layout/hierarchy1"/>
    <dgm:cxn modelId="{423D4741-88AE-4750-8341-564AD5153011}" type="presParOf" srcId="{63BDB955-3EAB-4481-A5B6-F486CD077364}" destId="{0A957975-E38C-448E-BA75-FEBF5628B7D3}" srcOrd="0" destOrd="0" presId="urn:microsoft.com/office/officeart/2005/8/layout/hierarchy1"/>
    <dgm:cxn modelId="{ED1EEDEF-9BB8-44C6-B2F7-79B6CC3F35D6}" type="presParOf" srcId="{0A957975-E38C-448E-BA75-FEBF5628B7D3}" destId="{E62E68AE-F5DA-4C44-BC58-38C32D812652}" srcOrd="0" destOrd="0" presId="urn:microsoft.com/office/officeart/2005/8/layout/hierarchy1"/>
    <dgm:cxn modelId="{43749041-6C62-4BC3-B8CF-072082AB1EEF}" type="presParOf" srcId="{0A957975-E38C-448E-BA75-FEBF5628B7D3}" destId="{DE63542A-7E25-4D76-847C-5EB4AC6E237F}" srcOrd="1" destOrd="0" presId="urn:microsoft.com/office/officeart/2005/8/layout/hierarchy1"/>
    <dgm:cxn modelId="{3E446F4B-CCFC-479B-BF9F-736CE5972ADB}" type="presParOf" srcId="{63BDB955-3EAB-4481-A5B6-F486CD077364}" destId="{A5987379-2601-45DC-BFBC-4E8F10B20398}" srcOrd="1" destOrd="0" presId="urn:microsoft.com/office/officeart/2005/8/layout/hierarchy1"/>
    <dgm:cxn modelId="{15E4E278-BBAC-4E3C-908C-6AEC80FCB098}" type="presParOf" srcId="{50795BE5-73F0-499E-B9CC-A8F9C9AA5E6A}" destId="{4D4C2DEE-FFA7-4187-8073-2FD98D6EFD74}" srcOrd="2" destOrd="0" presId="urn:microsoft.com/office/officeart/2005/8/layout/hierarchy1"/>
    <dgm:cxn modelId="{97521594-9272-4F0F-8D63-4E69B4534D2B}" type="presParOf" srcId="{50795BE5-73F0-499E-B9CC-A8F9C9AA5E6A}" destId="{D16F7117-C652-40F5-B6BA-93DAD1E1830A}" srcOrd="3" destOrd="0" presId="urn:microsoft.com/office/officeart/2005/8/layout/hierarchy1"/>
    <dgm:cxn modelId="{69B6240D-38E1-4140-91E4-CDCE14E707EB}" type="presParOf" srcId="{D16F7117-C652-40F5-B6BA-93DAD1E1830A}" destId="{AFFCDBF7-CE23-45B7-A8AB-0814FF99468B}" srcOrd="0" destOrd="0" presId="urn:microsoft.com/office/officeart/2005/8/layout/hierarchy1"/>
    <dgm:cxn modelId="{7B1E00D7-C55A-43D5-AFAD-D296CA7A959C}" type="presParOf" srcId="{AFFCDBF7-CE23-45B7-A8AB-0814FF99468B}" destId="{6429BFDC-FEC0-4ECD-8AC1-A1B4A5C0CE5E}" srcOrd="0" destOrd="0" presId="urn:microsoft.com/office/officeart/2005/8/layout/hierarchy1"/>
    <dgm:cxn modelId="{CAE3E9BC-607D-4266-AAC7-C6EF7144939B}" type="presParOf" srcId="{AFFCDBF7-CE23-45B7-A8AB-0814FF99468B}" destId="{5B7BC628-9802-4CDC-AF14-0BB893014268}" srcOrd="1" destOrd="0" presId="urn:microsoft.com/office/officeart/2005/8/layout/hierarchy1"/>
    <dgm:cxn modelId="{429289D4-5D24-42B7-9197-6C9663B964FB}" type="presParOf" srcId="{D16F7117-C652-40F5-B6BA-93DAD1E1830A}" destId="{A02F4538-500B-469E-B71C-D251308334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7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0.00829</cdr:x>
      <cdr:y>0.01539</cdr:y>
    </cdr:from>
    <cdr:to>
      <cdr:x>0.21443</cdr:x>
      <cdr:y>0.14972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104775"/>
          <a:ext cx="189547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год</a:t>
          </a:r>
          <a:endParaRPr lang="ru-RU" sz="2800" b="1" dirty="0">
            <a:solidFill>
              <a:schemeClr val="accent4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B9D926-AD25-4574-8807-E134BA6CD9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748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32B9B-DC2A-4308-980B-56E6775CD8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8048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8499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90B634-0D63-4A6A-A554-9E239666CA16}" type="slidenum">
              <a:rPr lang="ru-RU" smtClean="0"/>
              <a:pPr/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4941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3BE2F3-E9FF-466F-850A-8B61D38B08DD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15557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331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B63476-BFBF-47E0-A453-EBBBD636306F}" type="slidenum">
              <a:rPr lang="ru-RU" smtClean="0"/>
              <a:pPr/>
              <a:t>7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839338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FA3EEF-A4EB-4DC1-9487-CC2C6ADB6B8E}" type="slidenum">
              <a:rPr lang="ru-RU" smtClean="0"/>
              <a:pPr/>
              <a:t>13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87426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08547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D45F77-9878-4B92-903C-DA4750CAB495}" type="slidenum">
              <a:rPr lang="ru-RU" smtClean="0"/>
              <a:pPr/>
              <a:t>82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417939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421467"/>
            <a:ext cx="5829300" cy="264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41E29-132F-42B2-A800-B06452EC5142}" type="datetime1">
              <a:rPr lang="ru-RU"/>
              <a:pPr>
                <a:defRPr/>
              </a:pPr>
              <a:t>24.06.2024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F4F2-C683-4005-920A-D3F761CA2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>
                <a:alpha val="54000"/>
              </a:srgbClr>
            </a:gs>
            <a:gs pos="100000">
              <a:srgbClr val="E6DCAC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3810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255664F-1ACC-4FC1-829E-F819E8DA3ECB}" type="datetime1">
              <a:rPr lang="ru-RU"/>
              <a:pPr>
                <a:defRPr/>
              </a:pPr>
              <a:t>24.06.2024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2C9856A-3900-401A-B9A0-2FD7C91185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1.jpe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51.jpe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RLAW071&amp;n=269392&amp;dst=101191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0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image" Target="../media/image11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mailto:fd@adm-serov.ru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WordArt 21"/>
          <p:cNvSpPr>
            <a:spLocks noChangeArrowheads="1" noChangeShapeType="1" noTextEdit="1"/>
          </p:cNvSpPr>
          <p:nvPr/>
        </p:nvSpPr>
        <p:spPr bwMode="auto">
          <a:xfrm>
            <a:off x="847390" y="2406515"/>
            <a:ext cx="7772551" cy="11619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44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33CC">
                  <a:alpha val="98038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9" name="Picture 25" descr="1 (15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563600" y="-8915400"/>
            <a:ext cx="30591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569297" y="6273225"/>
            <a:ext cx="2371443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2023 </a:t>
            </a:r>
            <a:r>
              <a:rPr lang="ru-RU" sz="1600" b="1" dirty="0">
                <a:solidFill>
                  <a:schemeClr val="bg1"/>
                </a:solidFill>
              </a:rPr>
              <a:t>год                            г. Серов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33350"/>
            <a:ext cx="990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5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 </a:t>
            </a:r>
            <a:r>
              <a:rPr lang="ru-RU" sz="45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</a:t>
            </a:r>
            <a:r>
              <a:rPr lang="ru-RU" sz="45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ГРАЖДАН</a:t>
            </a:r>
          </a:p>
        </p:txBody>
      </p:sp>
      <p:sp>
        <p:nvSpPr>
          <p:cNvPr id="5133" name="Заголовок 11"/>
          <p:cNvSpPr>
            <a:spLocks noGrp="1"/>
          </p:cNvSpPr>
          <p:nvPr>
            <p:ph type="ctrTitle" sz="quarter"/>
          </p:nvPr>
        </p:nvSpPr>
        <p:spPr>
          <a:xfrm>
            <a:off x="200025" y="5605462"/>
            <a:ext cx="9534525" cy="1252538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Решение Думы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Серовского городского округа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 12.12.2023 № 89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«О бюджете Серовского городского округа на 20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4 год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плановый период 2025 и 2026 годов»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val 23"/>
          <p:cNvSpPr>
            <a:spLocks noChangeArrowheads="1"/>
          </p:cNvSpPr>
          <p:nvPr/>
        </p:nvSpPr>
        <p:spPr bwMode="auto">
          <a:xfrm>
            <a:off x="1412875" y="1031875"/>
            <a:ext cx="6162675" cy="42878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" name="Блок-схема: узел 21"/>
          <p:cNvSpPr>
            <a:spLocks noChangeArrowheads="1"/>
          </p:cNvSpPr>
          <p:nvPr/>
        </p:nvSpPr>
        <p:spPr bwMode="auto">
          <a:xfrm>
            <a:off x="3365500" y="2120900"/>
            <a:ext cx="2187575" cy="1993900"/>
          </a:xfrm>
          <a:prstGeom prst="flowChartConnector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1905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b="1">
                <a:latin typeface="Constantia" pitchFamily="18" charset="0"/>
              </a:rPr>
              <a:t>Участники бюджетного процесса Серовского городского округа</a:t>
            </a:r>
          </a:p>
        </p:txBody>
      </p:sp>
      <p:sp>
        <p:nvSpPr>
          <p:cNvPr id="17412" name="WordArt 7"/>
          <p:cNvSpPr>
            <a:spLocks noChangeArrowheads="1" noChangeShapeType="1" noTextEdit="1"/>
          </p:cNvSpPr>
          <p:nvPr/>
        </p:nvSpPr>
        <p:spPr bwMode="auto">
          <a:xfrm>
            <a:off x="915988" y="177800"/>
            <a:ext cx="8780462" cy="608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Участники бюджетного процесса</a:t>
            </a:r>
          </a:p>
        </p:txBody>
      </p:sp>
      <p:pic>
        <p:nvPicPr>
          <p:cNvPr id="17413" name="Picture 8" descr="297574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13" y="5086350"/>
            <a:ext cx="28336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3444875" y="831850"/>
            <a:ext cx="1922463" cy="8556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Представительный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орган СГО  -  Дума</a:t>
            </a:r>
          </a:p>
        </p:txBody>
      </p:sp>
      <p:sp>
        <p:nvSpPr>
          <p:cNvPr id="17415" name="AutoShape 11"/>
          <p:cNvSpPr>
            <a:spLocks noChangeArrowheads="1"/>
          </p:cNvSpPr>
          <p:nvPr/>
        </p:nvSpPr>
        <p:spPr bwMode="auto">
          <a:xfrm>
            <a:off x="6284913" y="2093913"/>
            <a:ext cx="1876425" cy="9017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Исполнительно-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распорядительный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орган СГО –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Администрация СГО</a:t>
            </a:r>
          </a:p>
        </p:txBody>
      </p:sp>
      <p:sp>
        <p:nvSpPr>
          <p:cNvPr id="17416" name="AutoShape 12"/>
          <p:cNvSpPr>
            <a:spLocks noChangeArrowheads="1"/>
          </p:cNvSpPr>
          <p:nvPr/>
        </p:nvSpPr>
        <p:spPr bwMode="auto">
          <a:xfrm>
            <a:off x="6335713" y="3390900"/>
            <a:ext cx="2149475" cy="854075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Финансовый орган – 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Финансовое управление АСГО</a:t>
            </a:r>
          </a:p>
        </p:txBody>
      </p:sp>
      <p:sp>
        <p:nvSpPr>
          <p:cNvPr id="17417" name="AutoShape 14"/>
          <p:cNvSpPr>
            <a:spLocks noChangeArrowheads="1"/>
          </p:cNvSpPr>
          <p:nvPr/>
        </p:nvSpPr>
        <p:spPr bwMode="auto">
          <a:xfrm>
            <a:off x="473075" y="3357563"/>
            <a:ext cx="2101850" cy="10207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доходов местного бюджета</a:t>
            </a:r>
          </a:p>
        </p:txBody>
      </p:sp>
      <p:sp>
        <p:nvSpPr>
          <p:cNvPr id="17418" name="AutoShape 15"/>
          <p:cNvSpPr>
            <a:spLocks noChangeArrowheads="1"/>
          </p:cNvSpPr>
          <p:nvPr/>
        </p:nvSpPr>
        <p:spPr bwMode="auto">
          <a:xfrm>
            <a:off x="392113" y="2149475"/>
            <a:ext cx="2171700" cy="877888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источников финансирования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дефицита  местного бюджета</a:t>
            </a:r>
          </a:p>
        </p:txBody>
      </p:sp>
      <p:sp>
        <p:nvSpPr>
          <p:cNvPr id="17419" name="AutoShape 16"/>
          <p:cNvSpPr>
            <a:spLocks noChangeArrowheads="1"/>
          </p:cNvSpPr>
          <p:nvPr/>
        </p:nvSpPr>
        <p:spPr bwMode="auto">
          <a:xfrm>
            <a:off x="1014413" y="1119188"/>
            <a:ext cx="1995487" cy="831850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Получатели средств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местного бюджета</a:t>
            </a:r>
          </a:p>
        </p:txBody>
      </p:sp>
      <p:sp>
        <p:nvSpPr>
          <p:cNvPr id="17420" name="AutoShape 17"/>
          <p:cNvSpPr>
            <a:spLocks noChangeArrowheads="1"/>
          </p:cNvSpPr>
          <p:nvPr/>
        </p:nvSpPr>
        <p:spPr bwMode="auto">
          <a:xfrm>
            <a:off x="1555750" y="4722813"/>
            <a:ext cx="2100263" cy="87947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Главные распорядители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расходов местного бюджета</a:t>
            </a:r>
          </a:p>
        </p:txBody>
      </p:sp>
      <p:sp>
        <p:nvSpPr>
          <p:cNvPr id="17421" name="AutoShape 18"/>
          <p:cNvSpPr>
            <a:spLocks noChangeArrowheads="1"/>
          </p:cNvSpPr>
          <p:nvPr/>
        </p:nvSpPr>
        <p:spPr bwMode="auto">
          <a:xfrm>
            <a:off x="4564063" y="4665663"/>
            <a:ext cx="2147887" cy="1141412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ru-RU" sz="1200">
                <a:solidFill>
                  <a:schemeClr val="tx1"/>
                </a:solidFill>
              </a:rPr>
              <a:t>Орган внешнего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муниципального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финансового контроля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 Контрольно-ревизионная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Комиссия СГО</a:t>
            </a:r>
          </a:p>
          <a:p>
            <a:pPr algn="just"/>
            <a:endParaRPr lang="ru-RU" sz="1200" u="sng">
              <a:solidFill>
                <a:schemeClr val="tx1"/>
              </a:solidFill>
            </a:endParaRPr>
          </a:p>
        </p:txBody>
      </p:sp>
      <p:sp>
        <p:nvSpPr>
          <p:cNvPr id="17422" name="AutoShape 10"/>
          <p:cNvSpPr>
            <a:spLocks noChangeArrowheads="1"/>
          </p:cNvSpPr>
          <p:nvPr/>
        </p:nvSpPr>
        <p:spPr bwMode="auto">
          <a:xfrm>
            <a:off x="5654675" y="1035050"/>
            <a:ext cx="1900238" cy="81915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Высшее должностное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лицо МО  - Глава СГО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6852062" y="3895107"/>
            <a:ext cx="2897580" cy="23513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" y="8277"/>
            <a:ext cx="530736" cy="5498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868363" y="223838"/>
            <a:ext cx="8816975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Гражданин и его участие в бюджетном процессе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0917" y="4073236"/>
            <a:ext cx="2788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Получает социальные гарантии – расходная часть бюджета (образование, социальные выплаты и др.)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308655"/>
            <a:ext cx="40376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- как налогоплательщик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Constant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8889" y="1187532"/>
            <a:ext cx="463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– как  получатель  социальных гарантий</a:t>
            </a:r>
          </a:p>
        </p:txBody>
      </p:sp>
      <p:pic>
        <p:nvPicPr>
          <p:cNvPr id="8193" name="Picture 1" descr="X:\Нелюбина - отчеты\картинки для бюджета\бюджет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338" y="4952010"/>
            <a:ext cx="3640783" cy="1905990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166254" y="3883231"/>
            <a:ext cx="3004457" cy="236319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13756" y="4085112"/>
            <a:ext cx="3099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Помогает формировать доходную часть бюджета (налог на доходы физических лиц, транспортный налог и другие виды налогов)</a:t>
            </a:r>
            <a:endParaRPr lang="ru-RU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5" name="Выгнутая вправо стрелка 24"/>
          <p:cNvSpPr/>
          <p:nvPr/>
        </p:nvSpPr>
        <p:spPr>
          <a:xfrm rot="17078864">
            <a:off x="2463066" y="1535146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 rot="15310544">
            <a:off x="6071186" y="1461915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Заголовок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"/>
            <a:ext cx="8553450" cy="116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2525" cy="5581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5078942" y="1443568"/>
            <a:ext cx="4827058" cy="92333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</a:t>
            </a:r>
            <a:r>
              <a:rPr lang="ru-RU" dirty="0">
                <a:solidFill>
                  <a:srgbClr val="000000"/>
                </a:solidFill>
              </a:rPr>
              <a:t>по проекту бюджета Серовского городского </a:t>
            </a:r>
            <a:r>
              <a:rPr lang="ru-RU" dirty="0" smtClean="0">
                <a:solidFill>
                  <a:srgbClr val="000000"/>
                </a:solidFill>
              </a:rPr>
              <a:t>округа на очередной финансовый год и плановый период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4648200" y="2861205"/>
            <a:ext cx="5257800" cy="646331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по отчету об исполнении бюджета Серовского городского округа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00570"/>
            <a:ext cx="4089400" cy="646331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обсуждениях по объектам благоустройства территории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4030133" y="14732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6841067" y="37084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9" name="Picture 9" descr="https://static7.depositphotos.com/1228953/719/i/950/depositphotos_7195204-stock-photo-workplace.jpg"/>
          <p:cNvPicPr>
            <a:picLocks noChangeAspect="1" noChangeArrowheads="1"/>
          </p:cNvPicPr>
          <p:nvPr/>
        </p:nvPicPr>
        <p:blipFill>
          <a:blip r:embed="rId4" cstate="print">
            <a:lum bright="-50000" contrast="14000"/>
          </a:blip>
          <a:srcRect/>
          <a:stretch>
            <a:fillRect/>
          </a:stretch>
        </p:blipFill>
        <p:spPr bwMode="auto">
          <a:xfrm>
            <a:off x="887944" y="4749800"/>
            <a:ext cx="2169645" cy="2108200"/>
          </a:xfrm>
          <a:prstGeom prst="rect">
            <a:avLst/>
          </a:prstGeom>
          <a:noFill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88904">
            <a:off x="1715571" y="5274975"/>
            <a:ext cx="325097" cy="38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 rot="5400000">
            <a:off x="1735667" y="3987801"/>
            <a:ext cx="702732" cy="770467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92530"/>
            <a:ext cx="3895887" cy="217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8082" y="4876800"/>
            <a:ext cx="437359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 rot="5400000">
            <a:off x="6187282" y="3139281"/>
            <a:ext cx="6858000" cy="579437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Основы составления проекта бюджета 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-1525639" y="3470410"/>
            <a:ext cx="8488414" cy="1015663"/>
          </a:xfrm>
          <a:prstGeom prst="rect">
            <a:avLst/>
          </a:prstGeom>
          <a:solidFill>
            <a:schemeClr val="lt1"/>
          </a:solidFill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</a:bodyPr>
          <a:lstStyle/>
          <a:p>
            <a:pPr algn="ctr">
              <a:defRPr/>
            </a:pPr>
            <a:r>
              <a:rPr lang="ru-RU" sz="3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городского округа </a:t>
            </a:r>
          </a:p>
        </p:txBody>
      </p:sp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376740" y="838646"/>
            <a:ext cx="2030106" cy="2076950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/>
          <p:cNvSpPr>
            <a:spLocks noChangeArrowheads="1"/>
          </p:cNvSpPr>
          <p:nvPr/>
        </p:nvSpPr>
        <p:spPr bwMode="auto">
          <a:xfrm>
            <a:off x="2735445" y="613782"/>
            <a:ext cx="2126872" cy="2194126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Прогноз социально-экономического развития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7197714" y="442555"/>
            <a:ext cx="1952409" cy="258106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Муниципальные программы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138514" y="423778"/>
            <a:ext cx="1960621" cy="2579904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Основные направления бюджетной и налоговой политики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" y="8290"/>
            <a:ext cx="494370" cy="5528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08" y="4868884"/>
            <a:ext cx="2599083" cy="162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76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9464" y="4893968"/>
            <a:ext cx="2790702" cy="162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900000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2822" y="4904510"/>
            <a:ext cx="2981366" cy="167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99" rev="0"/>
            </a:camera>
            <a:lightRig rig="balanced" dir="t"/>
          </a:scene3d>
          <a:sp3d extrusionH="101600" contourW="12700" prstMaterial="softEdge">
            <a:bevelT w="107950" h="101600" prst="coolSlant"/>
            <a:bevelB w="107950" h="127000"/>
            <a:contourClr>
              <a:schemeClr val="accent4">
                <a:lumMod val="90000"/>
              </a:schemeClr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19063"/>
            <a:ext cx="9906000" cy="2305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- 101,6 тыс. чел.- численность населения на 01.01.2024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- 105,78 - индекс потребительских цен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-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15 298,00руб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. - прожиточный минимум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2757488"/>
            <a:ext cx="9906000" cy="2305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Доходы на 1 жителя составляют 53 644,22 руб.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endParaRPr lang="ru-RU" sz="2400" b="1" dirty="0" smtClean="0">
              <a:latin typeface="Bookman Old Style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Расходы на 1 жителя составляют 54 631,40 руб.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59906" y="3059906"/>
            <a:ext cx="6858000" cy="73818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53476" y="0"/>
          <a:ext cx="9152523" cy="6566535"/>
        </p:xfrm>
        <a:graphic>
          <a:graphicData uri="http://schemas.openxmlformats.org/drawingml/2006/table">
            <a:tbl>
              <a:tblPr/>
              <a:tblGrid>
                <a:gridCol w="693840"/>
                <a:gridCol w="1457809"/>
                <a:gridCol w="1066800"/>
                <a:gridCol w="723900"/>
                <a:gridCol w="800100"/>
                <a:gridCol w="666750"/>
                <a:gridCol w="666750"/>
                <a:gridCol w="800100"/>
                <a:gridCol w="790575"/>
                <a:gridCol w="819150"/>
                <a:gridCol w="666749"/>
              </a:tblGrid>
              <a:tr h="12065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Номер строки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измер</a:t>
                      </a: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Факт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2022г.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Оценка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2023г.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2024г.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2025г.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2026г.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6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крупных и средних организаций всего,  в том числе по видам экономической деятельности: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101 331,9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96 569,3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100 266,9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101 687,5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103 686,3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109 212,4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108 144,8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116 857,2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123,2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 algn="just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добыча полезных ископаемых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обрабатывающие производства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72 138,0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66 006,3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69 306,6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69 504,6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72 356,1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74 439,4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75 322,7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79 650,2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130,6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91,5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marR="381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3810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обеспечение электрической энергией, газом и паром                 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14 569,0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17 337,1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14 330,4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17 891,9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13 270,0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18 500,2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13 588,5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19 369,7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35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82,7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92,6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102,4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строительство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626,5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664,1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703,3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713,9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764,6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808,2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818,1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3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 algn="just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оптовая и розничная торговля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12 020,1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12 368,7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12 411,1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13 296,3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13 329,5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14 240,4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14 262,5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15 237,2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102,9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транспортировка и хранение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745,4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633,6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836,7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681,1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898,7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729,5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961,6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780,5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143,2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Объем инвестиций за счет всех источников финансирования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3 186,10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3 536,2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2 068,5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2 568,5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1 797,2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2 297,2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1 613,3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2 113,3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111,0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58,5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72,6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86,9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89,4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89,8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92,0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3477" y="196215"/>
          <a:ext cx="9152523" cy="6574790"/>
        </p:xfrm>
        <a:graphic>
          <a:graphicData uri="http://schemas.openxmlformats.org/drawingml/2006/table">
            <a:tbl>
              <a:tblPr/>
              <a:tblGrid>
                <a:gridCol w="693840"/>
                <a:gridCol w="1457809"/>
                <a:gridCol w="1066800"/>
                <a:gridCol w="723900"/>
                <a:gridCol w="800100"/>
                <a:gridCol w="666750"/>
                <a:gridCol w="666750"/>
                <a:gridCol w="800100"/>
                <a:gridCol w="790575"/>
                <a:gridCol w="819150"/>
                <a:gridCol w="666749"/>
              </a:tblGrid>
              <a:tr h="2571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Прибыль  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12 621,0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11 223,8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9 203,5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10 194,4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6 258,4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8 287,0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5 507,4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8 457,8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155,7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88,9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82,0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81,3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розничной торговли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1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10 273,7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11 948,3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12 486,0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12 820,5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13 022,9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13 679,5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13 582,9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14 609,7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21.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общественного питания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1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122,9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113,6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122,2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81,3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занятых в экономике округа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40,484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40,767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40,727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40,930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40,645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41,135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40,726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41,505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24.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25.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Среднесписочная численность работников крупных и средних организаций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21,932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22,086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22,064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22,174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22,020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22,285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22,064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22,485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26.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 том числе в промышленном производстве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9,087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9,438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9,429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9,476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9,410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9,523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9,429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9,609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18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28.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безработных, зарегистрированных в органах службы занятости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333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320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Уровень официально зарегистрированной безработицы   (в % к экономически активному населению)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0,51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Фонд оплаты труда в целом по округу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13 746,3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16 725,9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17 929,7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18 281,8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19 202,9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20 621,8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20 643,2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23 282,1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32.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121,7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01077" y="141816"/>
          <a:ext cx="9152523" cy="6444615"/>
        </p:xfrm>
        <a:graphic>
          <a:graphicData uri="http://schemas.openxmlformats.org/drawingml/2006/table">
            <a:tbl>
              <a:tblPr/>
              <a:tblGrid>
                <a:gridCol w="693840"/>
                <a:gridCol w="1457809"/>
                <a:gridCol w="1066800"/>
                <a:gridCol w="723900"/>
                <a:gridCol w="800100"/>
                <a:gridCol w="666750"/>
                <a:gridCol w="666750"/>
                <a:gridCol w="800100"/>
                <a:gridCol w="790575"/>
                <a:gridCol w="819150"/>
                <a:gridCol w="666749"/>
              </a:tblGrid>
              <a:tr h="24955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33.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 том числе в промышленном производстве 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6 095,0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7 849,7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8 414,9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8 579,7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9 012,3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9 677,9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9 688,3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10 926,4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34.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120,6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Инфляция (сводный индекс потребительских цен) 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111,83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Ввод в действие жилых домов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тыс. кв.м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14,242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11,44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11,372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11,05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37.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111,9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84,3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постоянного населения (на начало года)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101 589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99 332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98 759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98 759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97 931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98 306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97 459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98 048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Среднегодовая численность населения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99 694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99 045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98 345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98 532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97 695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98 177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97 145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97 988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 моложе трудоспособного возраста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18 020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18 342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19 049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17 944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18 814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17 783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18 616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18 422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794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 в трудоспособном возрасте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57 927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57 623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57 047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57 324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56 933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57 117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56 933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57 007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 старше трудоспособного возраста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21 321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20 794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19 663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20 663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19 559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20 559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19 499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20 499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940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Число родившихся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681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720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864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15">
                <a:tc>
                  <a:txBody>
                    <a:bodyPr/>
                    <a:lstStyle/>
                    <a:p>
                      <a:pPr marR="8064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 44.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Общий коэффициент рождаемости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 на тысячу населения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320" indent="20955" algn="ctr">
                        <a:spcAft>
                          <a:spcPts val="0"/>
                        </a:spcAft>
                        <a:tabLst>
                          <a:tab pos="201930" algn="l"/>
                        </a:tabLs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  45.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Число умерших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1 288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1 073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1 073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1 022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185">
                <a:tc>
                  <a:txBody>
                    <a:bodyPr/>
                    <a:lstStyle/>
                    <a:p>
                      <a:pPr marR="80645" indent="4508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     46.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Денежные доходы населения всего,  из них: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22 897,4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25 927,6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27 445,2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27 797,3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29 324,3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30 743,2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31 417,7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34 056,6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R="80645" indent="4508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     47.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113,2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05">
                <a:tc>
                  <a:txBody>
                    <a:bodyPr/>
                    <a:lstStyle/>
                    <a:p>
                      <a:pPr marR="80645" indent="4508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     48.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010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доходы от предпринимательской деятельности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672,1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748,7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786,9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786,9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830,2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830,2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875,8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875,8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80645" indent="4508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     49.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6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оплата труда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13 746,3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16 725,9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17 929,7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18 281,8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19 202,9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20 621,8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20 643,2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23 282,1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80645" indent="4508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     50.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6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социальные выплаты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8 479,0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8 453,0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8 728,6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8 728,6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9 291,2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9 291,2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9 898,7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9 898,7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2775" y="160866"/>
          <a:ext cx="9152523" cy="1615440"/>
        </p:xfrm>
        <a:graphic>
          <a:graphicData uri="http://schemas.openxmlformats.org/drawingml/2006/table">
            <a:tbl>
              <a:tblPr/>
              <a:tblGrid>
                <a:gridCol w="693840"/>
                <a:gridCol w="1457809"/>
                <a:gridCol w="1066800"/>
                <a:gridCol w="723900"/>
                <a:gridCol w="800100"/>
                <a:gridCol w="666750"/>
                <a:gridCol w="666750"/>
                <a:gridCol w="800100"/>
                <a:gridCol w="790575"/>
                <a:gridCol w="819150"/>
                <a:gridCol w="666749"/>
              </a:tblGrid>
              <a:tr h="0">
                <a:tc>
                  <a:txBody>
                    <a:bodyPr/>
                    <a:lstStyle/>
                    <a:p>
                      <a:pPr indent="4508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    51.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Среднедушевые денежные доходы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(в месяц)  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руб./чел.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19 140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21 815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23 256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23 510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25 013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26 095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26 951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28 963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965">
                <a:tc>
                  <a:txBody>
                    <a:bodyPr/>
                    <a:lstStyle/>
                    <a:p>
                      <a:pPr indent="63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  52.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114,0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111,0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111,0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Среднемесячная начисленная заработная плата работников по полному кругу организаций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48 927,7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58 713,2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62 999,3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63 997,4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67 472,3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71 869,1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72 262,8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80 493,4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indent="63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54.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subTitle" sz="quarter" idx="1"/>
          </p:nvPr>
        </p:nvSpPr>
        <p:spPr>
          <a:xfrm rot="16200000">
            <a:off x="-3031331" y="3031331"/>
            <a:ext cx="6858000" cy="795337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Основные характеристики  бюджета Серовского городского округа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ahoma" pitchFamily="34" charset="0"/>
              </a:rPr>
              <a:t>  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на 20</a:t>
            </a:r>
            <a:r>
              <a:rPr lang="en-US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2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4 год и плановый период 2025 и 2026 годов</a:t>
            </a:r>
            <a:r>
              <a:rPr lang="ru-RU" sz="180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            </a:t>
            </a:r>
          </a:p>
        </p:txBody>
      </p:sp>
      <p:graphicFrame>
        <p:nvGraphicFramePr>
          <p:cNvPr id="1026" name="Object 30"/>
          <p:cNvGraphicFramePr>
            <a:graphicFrameLocks noChangeAspect="1"/>
          </p:cNvGraphicFramePr>
          <p:nvPr/>
        </p:nvGraphicFramePr>
        <p:xfrm>
          <a:off x="2090738" y="933450"/>
          <a:ext cx="366712" cy="246063"/>
        </p:xfrm>
        <a:graphic>
          <a:graphicData uri="http://schemas.openxmlformats.org/presentationml/2006/ole">
            <p:oleObj spid="_x0000_s1135" name="Диаграмма" r:id="rId3" imgW="6600943" imgH="4400468" progId="MSGraph.Chart.8">
              <p:embed followColorScheme="full"/>
            </p:oleObj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7818" y="0"/>
          <a:ext cx="9118183" cy="6776071"/>
        </p:xfrm>
        <a:graphic>
          <a:graphicData uri="http://schemas.openxmlformats.org/drawingml/2006/table">
            <a:tbl>
              <a:tblPr/>
              <a:tblGrid>
                <a:gridCol w="3103048"/>
                <a:gridCol w="2005045"/>
                <a:gridCol w="2005045"/>
                <a:gridCol w="2005045"/>
              </a:tblGrid>
              <a:tr h="835556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показателя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на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2024 год, тыс. руб.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на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2025 год, тыс. руб.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на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2026 год, тыс. руб.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ДОХОДЫ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5 449 179,37</a:t>
                      </a:r>
                    </a:p>
                  </a:txBody>
                  <a:tcPr marL="4221" marR="4221" marT="4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5 255 140,94</a:t>
                      </a:r>
                    </a:p>
                  </a:txBody>
                  <a:tcPr marL="4221" marR="4221" marT="4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5 368 694,07</a:t>
                      </a:r>
                    </a:p>
                  </a:txBody>
                  <a:tcPr marL="4221" marR="4221" marT="4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5426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Налоговые и неналоговые доходы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2 005 924,37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2 182 568,74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2 433 640,07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7052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Безвозмездные поступления от других бюджетов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3 443 255,00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3 072 572,20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2 935 054,00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7085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Дотации бюджетам городских округов на выравнивание бюджетной обеспеченности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949 206,00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712 223,00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472 015,00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5 549 457,11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5 287 393,06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5 340 790,06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5426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Общегосударственные расходы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305 565,35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298 419,47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301 815,97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715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41 591,91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37 507,80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38 792,05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экономика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439 566,15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411 229,50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360 685,58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4914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Жилищно-коммунальное хозяйство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703 779,00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392 246,32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141 683,07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Охрана окружающей среды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15 815,12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16 367,72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16 942,43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Образование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3 019 750,43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3 260 437,51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3 578 380,25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Культура, кинематография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436 944,16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336 304,37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355 624,70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71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Социальная политика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292 319,66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299 029,71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307 621,56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5426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Физическая культура и спорт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272 261,29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211 925,12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215 275,70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7084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Средства массовой информации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13 009,52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12 925,55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12 968,75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5313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Обслуживание государственного и муниципального долга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8 854,53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11 000,00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11 000,00   </a:t>
                      </a:r>
                    </a:p>
                  </a:txBody>
                  <a:tcPr marL="4221" marR="4221" marT="42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66627" y="997527"/>
            <a:ext cx="958215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для граждан </a:t>
            </a:r>
            <a:r>
              <a:rPr lang="ru-RU" sz="1900" dirty="0">
                <a:solidFill>
                  <a:srgbClr val="000099"/>
                </a:solidFill>
              </a:rPr>
              <a:t>– документ, содержащий основные положения решения о бюджете в доступной для широкого круга  заинтересованных пользователей форме, разработанной  в целях ознакомления граждан  с основными целями, задачами бюджетной политики, планируемыми и достигнутыми результатами использования бюджетных средств.</a:t>
            </a:r>
          </a:p>
          <a:p>
            <a:endParaRPr lang="ru-RU" sz="1000" b="1" u="sng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 –</a:t>
            </a:r>
            <a:r>
              <a:rPr lang="ru-RU" sz="1900" b="1" dirty="0">
                <a:solidFill>
                  <a:srgbClr val="000099"/>
                </a:solidFill>
              </a:rPr>
              <a:t>  </a:t>
            </a:r>
            <a:r>
              <a:rPr lang="ru-RU" sz="1900" dirty="0">
                <a:solidFill>
                  <a:srgbClr val="000099"/>
                </a:solidFill>
              </a:rPr>
              <a:t>форма  образования  и  расходования  денежных  средств,  предназначенных для  финансового  обеспечения  задач  и  функций  государства  и  местного самоуправления.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Доходы  бюджета  –</a:t>
            </a:r>
            <a:r>
              <a:rPr lang="ru-RU" sz="1900" dirty="0">
                <a:solidFill>
                  <a:srgbClr val="000099"/>
                </a:solidFill>
              </a:rPr>
              <a:t>  поступающие  в  бюджет  денежные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</a:t>
            </a:r>
            <a:r>
              <a:rPr lang="ru-RU" sz="1900" dirty="0">
                <a:solidFill>
                  <a:srgbClr val="000099"/>
                </a:solidFill>
              </a:rPr>
              <a:t>средства,  за  исключением источников финансирования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дефицита </a:t>
            </a:r>
            <a:r>
              <a:rPr lang="ru-RU" sz="1900" dirty="0">
                <a:solidFill>
                  <a:srgbClr val="000099"/>
                </a:solidFill>
              </a:rPr>
              <a:t>бюджета.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Расходы  бюджета  –</a:t>
            </a:r>
            <a:r>
              <a:rPr lang="ru-RU" sz="1900" dirty="0">
                <a:solidFill>
                  <a:srgbClr val="000099"/>
                </a:solidFill>
              </a:rPr>
              <a:t>  выплачиваемые  из  бюджета 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              денежные средства</a:t>
            </a:r>
            <a:r>
              <a:rPr lang="ru-RU" sz="1900" dirty="0">
                <a:solidFill>
                  <a:srgbClr val="000099"/>
                </a:solidFill>
              </a:rPr>
              <a:t>,  за исключением источников финансирования дефицита бюджета</a:t>
            </a:r>
            <a:r>
              <a:rPr lang="ru-RU" sz="1900" dirty="0" smtClean="0">
                <a:solidFill>
                  <a:srgbClr val="000099"/>
                </a:solidFill>
              </a:rPr>
              <a:t>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Дефицит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расходов  бюджета над его доходами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 err="1">
                <a:solidFill>
                  <a:srgbClr val="000099"/>
                </a:solidFill>
              </a:rPr>
              <a:t>Профицит</a:t>
            </a:r>
            <a:r>
              <a:rPr lang="ru-RU" sz="1900" b="1" u="sng" dirty="0">
                <a:solidFill>
                  <a:srgbClr val="000099"/>
                </a:solidFill>
              </a:rPr>
              <a:t>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доходов бюджета над его </a:t>
            </a:r>
            <a:r>
              <a:rPr lang="ru-RU" sz="1900" dirty="0" smtClean="0">
                <a:solidFill>
                  <a:srgbClr val="000099"/>
                </a:solidFill>
              </a:rPr>
              <a:t>расходами</a:t>
            </a:r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4"/>
            <a:ext cx="645455" cy="64501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6426" y="2994397"/>
            <a:ext cx="3469574" cy="16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215241" y="3215243"/>
            <a:ext cx="6858000" cy="427514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18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параметры бюджета Серовского городского округа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1357" y="0"/>
          <a:ext cx="9434645" cy="6659341"/>
        </p:xfrm>
        <a:graphic>
          <a:graphicData uri="http://schemas.openxmlformats.org/drawingml/2006/table">
            <a:tbl>
              <a:tblPr/>
              <a:tblGrid>
                <a:gridCol w="2967168"/>
                <a:gridCol w="1676400"/>
                <a:gridCol w="1657350"/>
                <a:gridCol w="1571625"/>
                <a:gridCol w="1562102"/>
              </a:tblGrid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План 2023 год, уточненный бюджет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2024 год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2025 год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2026 год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Доходы - всего  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5 281 542,80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5 449 179,37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5 255 140,94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5 368 694,07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Налоговые и неналоговые доходы: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1 743 530,95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2 005 924,37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2 182 568,74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2 433 640,07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- налоговые доходы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1 567 611,76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1 833 798,36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2 052 728,44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2 306 579,44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неналоговые доходы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175 919,19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172 126,01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129 840,30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127 060,63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безвозмездные поступления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3 538 011,85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3 443 255,00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3 072 572,20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2 935 054,00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- всего,  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5 412 999,45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5 549 457,11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5 287 393,06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5 340 790,06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920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собственных доходов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2 410 304,75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3 055 408,11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2 846 664,31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2 876 432,12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5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целевых безвозмездных поступлений (субсидии, субвенции, межбюджетные трансферты)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3 002 694,70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2 494 049,00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2 440 728,75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2 464 357,94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Дефицит (-), профицит(+)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-131 456,66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-100 277,74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-105 428,22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-115 983,55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6643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Источники финансирования дефицита бюджета - всего,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131 456,66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100 277,74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105 428,22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115 983,55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кредиты - всего,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82 226,03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100 277,74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105 428,22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115 983,55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т.ч. - получение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253 283,41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335 629,07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270 779,56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273 171,38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- погашение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171 057,38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235 351,33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165 351,33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157 187,83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изменение остатков средств бюджета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49 230,62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иные источники финансирования дефицита бюджета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Отношение дефицита бюджета к доходам, %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15,45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9,96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9,99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9,99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0" y="0"/>
            <a:ext cx="9906000" cy="5349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 бюджета Серовского городского округа</a:t>
            </a: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563563"/>
            <a:ext cx="9632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732320" y="1147210"/>
            <a:ext cx="9914719" cy="1025164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extLst/>
        </p:spPr>
        <p:txBody>
          <a:bodyPr wrap="none" anchor="ctr"/>
          <a:lstStyle/>
          <a:p>
            <a:pPr algn="ctr"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Доходы – денежные средства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поступающие в бюджет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                        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unga" panose="020B0502040204020203" pitchFamily="34" charset="0"/>
              <a:cs typeface="+mn-cs"/>
            </a:endParaRPr>
          </a:p>
        </p:txBody>
      </p:sp>
      <p:pic>
        <p:nvPicPr>
          <p:cNvPr id="26628" name="Picture 8" descr="Сним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9488"/>
            <a:ext cx="9906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40062" y="3040062"/>
            <a:ext cx="6858000" cy="777875"/>
          </a:xfr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Сравнительный анализ налоговых доходов,       неналоговых доходов и безвозмездных поступлений в бюджет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190" cy="6531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Диаграмма 7"/>
          <p:cNvGraphicFramePr/>
          <p:nvPr/>
        </p:nvGraphicFramePr>
        <p:xfrm>
          <a:off x="665346" y="0"/>
          <a:ext cx="924065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957" y="0"/>
            <a:ext cx="3835730" cy="383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 rot="16200000">
            <a:off x="-3102429" y="3102426"/>
            <a:ext cx="6858003" cy="653141"/>
          </a:xfrm>
          <a:solidFill>
            <a:srgbClr val="FFC000"/>
          </a:solidFill>
        </p:spPr>
        <p:txBody>
          <a:bodyPr/>
          <a:lstStyle/>
          <a:p>
            <a:pPr algn="l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доходов бюджета на 2024 год и плановый период 2025 и 2026 годов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464627" y="0"/>
          <a:ext cx="444137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250872" y="3740727"/>
          <a:ext cx="4655128" cy="3117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629392" y="3734790"/>
          <a:ext cx="484748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5029" y="1828799"/>
            <a:ext cx="247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</a:t>
            </a:r>
            <a:endParaRPr lang="ru-RU" sz="40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9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6888" cy="4868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71500" y="129659"/>
            <a:ext cx="93345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92D05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ПРИБЫЛЬ, ДОХОДЫ   </a:t>
            </a:r>
            <a:r>
              <a:rPr lang="ru-RU" sz="2000" b="1" dirty="0" smtClean="0">
                <a:solidFill>
                  <a:srgbClr val="92D05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dirty="0">
              <a:solidFill>
                <a:srgbClr val="92D05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67577"/>
            <a:ext cx="9906000" cy="279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0" y="275166"/>
          <a:ext cx="9906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ТОВАРЫ (РАБОТЫ, УСЛУГИ), </a:t>
            </a:r>
          </a:p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РЕАЛИЗУЕМЫЕ НА ТЕРРИТОРИИ РОССИЙСКОЙ ФЕДЕРАЦИИ</a:t>
            </a:r>
            <a:endParaRPr lang="ru-RU" sz="2600" b="1" cap="none" spc="0" dirty="0">
              <a:ln w="17780" cmpd="sng">
                <a:noFill/>
                <a:prstDash val="solid"/>
                <a:miter lim="800000"/>
              </a:ln>
              <a:gradFill flip="none" rotWithShape="1">
                <a:gsLst>
                  <a:gs pos="0">
                    <a:srgbClr val="FF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  <a:tileRect r="-100000" b="-1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771775" y="922866"/>
          <a:ext cx="6772275" cy="4601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5029200"/>
            <a:ext cx="27667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942975"/>
            <a:ext cx="273104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4625" y="4792782"/>
            <a:ext cx="2752725" cy="206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238125" y="0"/>
            <a:ext cx="96678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СОВОКУПНЫЙ ДОХОД</a:t>
            </a:r>
          </a:p>
          <a:p>
            <a:pPr algn="ctr"/>
            <a:r>
              <a:rPr lang="ru-RU" sz="1600" b="1" cap="none" spc="0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1600" b="1" cap="none" spc="0" dirty="0">
              <a:ln w="11430">
                <a:solidFill>
                  <a:schemeClr val="accent4">
                    <a:lumMod val="10000"/>
                  </a:schemeClr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646642"/>
          <a:ext cx="5791200" cy="3296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3629710"/>
            <a:ext cx="4702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упрощенной системы налогообложения</a:t>
            </a:r>
            <a:endParaRPr lang="ru-RU" sz="1600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03917" y="3731717"/>
            <a:ext cx="3493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Единый сельскохозяйственный налог</a:t>
            </a:r>
            <a:endParaRPr lang="ru-RU" sz="1600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-1" y="4466167"/>
          <a:ext cx="4310743" cy="239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272645" y="4162425"/>
          <a:ext cx="4633356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219825" y="619810"/>
            <a:ext cx="3686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патентной системы налогообложения</a:t>
            </a:r>
            <a:endParaRPr lang="ru-RU" sz="1600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5438899" y="1438274"/>
          <a:ext cx="4467101" cy="2290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533400" y="0"/>
            <a:ext cx="923071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</a:t>
            </a:r>
            <a:r>
              <a:rPr lang="ru-RU" sz="48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АЛОГИ НА ИМУЩЕСТВО </a:t>
            </a:r>
            <a:r>
              <a:rPr lang="ru-RU" sz="20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cap="none" spc="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-748145" y="1211284"/>
          <a:ext cx="9013370" cy="5349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0827" y="4384068"/>
            <a:ext cx="2555174" cy="247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7456" y="1600200"/>
            <a:ext cx="249854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011387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ГОСУДАРСТВЕННАЯ ПОШЛИНА </a:t>
            </a: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302506"/>
          <a:ext cx="4963886" cy="4706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237018" y="0"/>
            <a:ext cx="4668982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ШТРАФЫ, САНКЦИИ, ВОЗМЕЩЕНИЕ УЩЕРБА</a:t>
            </a:r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4488873" y="1223158"/>
          <a:ext cx="5417127" cy="503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724400"/>
            <a:ext cx="31963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1476" y="0"/>
            <a:ext cx="94107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sz="2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Диаграмма 6"/>
          <p:cNvGraphicFramePr/>
          <p:nvPr/>
        </p:nvGraphicFramePr>
        <p:xfrm>
          <a:off x="4600575" y="1475316"/>
          <a:ext cx="5305425" cy="42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38250"/>
            <a:ext cx="2637146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00125" y="26193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Аренда земли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53135"/>
            <a:ext cx="3314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доходы от использования имущества и прав, находящихся в государственной и муниципальной собственности</a:t>
            </a:r>
            <a:endParaRPr lang="ru-RU" sz="16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5400000">
            <a:off x="2933700" y="1762125"/>
            <a:ext cx="542925" cy="4667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5400000">
            <a:off x="3209925" y="5429250"/>
            <a:ext cx="542925" cy="4667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3619500" y="1933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3819525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019550" y="19621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4019550" y="21717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010025" y="23907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010025" y="26098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029075" y="3000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038600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048125" y="41148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4048125" y="43053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4057650" y="4524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4048125" y="4714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4057650" y="4905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4067175" y="50863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4067175" y="5267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37147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38671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4010025" y="28194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4038600" y="55721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3448050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4067175" y="5429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4895850" y="3571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>
            <a:off x="4219575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узел 43"/>
          <p:cNvSpPr/>
          <p:nvPr/>
        </p:nvSpPr>
        <p:spPr>
          <a:xfrm>
            <a:off x="4381500" y="32670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>
            <a:off x="4562475" y="3362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4762500" y="3457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Блок-схема: узел 47"/>
          <p:cNvSpPr/>
          <p:nvPr/>
        </p:nvSpPr>
        <p:spPr>
          <a:xfrm>
            <a:off x="4210050" y="4067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>
            <a:off x="4752975" y="3686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>
            <a:off x="4619625" y="38100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>
            <a:off x="4486275" y="3905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>
            <a:off x="4352925" y="39814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902524"/>
            <a:ext cx="99060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Бюджетный процесс</a:t>
            </a:r>
            <a:r>
              <a:rPr lang="ru-RU" sz="1900" b="1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  <a:p>
            <a:endParaRPr lang="ru-RU" sz="1000" b="1" u="sng" dirty="0" smtClean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Сводная </a:t>
            </a:r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бюджетная роспись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документ, который составляется и ведется финансовым органом в целях организации исполнения бюджета по доходам, расходам и источникам финансирования дефицита бюджета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Бюджетные обязательства –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расходные обязательства, подлежащие исполнению в  соответствующем финансовом году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Расходные обязательства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возникающие на  основе закона, иного нормативного правового акта, договора или соглашения, обязанности публично-правого образования (Российской Федерации, субъекта Российской Федерации,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образования)  или действующего от его имени  казенного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        учреждения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предоставить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физическому или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юридическому             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лицу, иному публично-правовому образованию,  субъекту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международного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права средства из соответствующего бюджета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pPr algn="just"/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633572" cy="6331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0183" y="5034278"/>
            <a:ext cx="3255818" cy="182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9111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ПЛАТЕЖИ ПРИ ПОЛЬЗОВАНИИ ПРИРОДНЫМИ РЕСУРСАМИ (тыс. руб.)</a:t>
            </a:r>
            <a:endParaRPr lang="ru-RU" sz="2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552700" y="1227666"/>
          <a:ext cx="5702300" cy="3811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7276"/>
            <a:ext cx="24083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4996609"/>
            <a:ext cx="2714625" cy="186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5179243"/>
            <a:ext cx="2962275" cy="16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углом вверх 10"/>
          <p:cNvSpPr/>
          <p:nvPr/>
        </p:nvSpPr>
        <p:spPr>
          <a:xfrm rot="5400000">
            <a:off x="1259680" y="2307436"/>
            <a:ext cx="966789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5400000" flipH="1">
            <a:off x="1289175" y="3902141"/>
            <a:ext cx="908182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8144438">
            <a:off x="7688390" y="3859032"/>
            <a:ext cx="502408" cy="127084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ДОХОДЫ ОТ ОКАЗАНИЯ ПЛАТНЫХ УСЛУГ И КОМПЕНСАЦИИ ЗАТРАТ ГОСУДАРСТВА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9595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ДОХОДЫ ОТ ПРОДАЖИ МАТЕРИАЛЬНЫХ И НЕМАТЕРИАЛЬНЫХ АКТИВОВ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970616"/>
          <a:ext cx="4781550" cy="4058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5153025" y="1850502"/>
          <a:ext cx="4752975" cy="443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7" name="AutoShape 13"/>
          <p:cNvGrpSpPr>
            <a:grpSpLocks/>
          </p:cNvGrpSpPr>
          <p:nvPr/>
        </p:nvGrpSpPr>
        <p:grpSpPr bwMode="auto">
          <a:xfrm>
            <a:off x="5797550" y="-142504"/>
            <a:ext cx="4600575" cy="4033467"/>
            <a:chOff x="3886" y="204"/>
            <a:chExt cx="2346" cy="1413"/>
          </a:xfrm>
        </p:grpSpPr>
        <p:pic>
          <p:nvPicPr>
            <p:cNvPr id="90132" name="AutoShape 1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6" y="204"/>
              <a:ext cx="2346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3" name="Text Box 10"/>
            <p:cNvSpPr txBox="1">
              <a:spLocks noChangeArrowheads="1"/>
            </p:cNvSpPr>
            <p:nvPr/>
          </p:nvSpPr>
          <p:spPr bwMode="auto">
            <a:xfrm>
              <a:off x="4449" y="521"/>
              <a:ext cx="1329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Проведение работы по принудительному прекращению прав  на земельный участок лиц, не использующих его или использующих не в соответствии с его целевым назначением, с последующим оформлением земельного участка в муниципальную собственность и предоставление иным, более заинтересованным в его надлежащем использовании, а так же проведение мероприятий по привлечению лиц к гражданско-правовой ответственности, самовольно занимающих земельные участки, и взысканию с них сумм неосновательного обогащения </a:t>
              </a:r>
            </a:p>
          </p:txBody>
        </p:sp>
      </p:grpSp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53340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мероприятия по дополнительной мобилизации доходов бюджета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0995" y="1237920"/>
            <a:ext cx="2622673" cy="274630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6394" name="AutoShape 10"/>
          <p:cNvGrpSpPr>
            <a:grpSpLocks/>
          </p:cNvGrpSpPr>
          <p:nvPr/>
        </p:nvGrpSpPr>
        <p:grpSpPr bwMode="auto">
          <a:xfrm>
            <a:off x="6238875" y="2540000"/>
            <a:ext cx="3971925" cy="4613275"/>
            <a:chOff x="3924" y="1244"/>
            <a:chExt cx="2496" cy="3080"/>
          </a:xfrm>
        </p:grpSpPr>
        <p:pic>
          <p:nvPicPr>
            <p:cNvPr id="90136" name="AutoShape 10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244"/>
              <a:ext cx="2496" cy="3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7" name="Text Box 4"/>
            <p:cNvSpPr txBox="1">
              <a:spLocks noChangeArrowheads="1"/>
            </p:cNvSpPr>
            <p:nvPr/>
          </p:nvSpPr>
          <p:spPr bwMode="auto">
            <a:xfrm>
              <a:off x="4868" y="1808"/>
              <a:ext cx="1137" cy="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Организация работы по выявлению резервов поступлений в бюджет округа налога на доходы физических лиц путем проведения работы с руководителями организаций  по вопросам установления заработной платы в размере не ниже величины прожиточного минимума, установленного для трудоспособного населения Свердловской области, или среднего уровня по видам экономической деятельности, а так же своевременности выплаты заработной платы и перечисления налоговыми агентами удержанных сумм налога на доходы физических лиц (в том числе проведение комиссий  по легализации заработной платы). </a:t>
              </a:r>
            </a:p>
          </p:txBody>
        </p:sp>
      </p:grpSp>
      <p:grpSp>
        <p:nvGrpSpPr>
          <p:cNvPr id="16395" name="AutoShape 11"/>
          <p:cNvGrpSpPr>
            <a:grpSpLocks/>
          </p:cNvGrpSpPr>
          <p:nvPr/>
        </p:nvGrpSpPr>
        <p:grpSpPr bwMode="auto">
          <a:xfrm>
            <a:off x="3962400" y="3606800"/>
            <a:ext cx="4076700" cy="3438525"/>
            <a:chOff x="2934" y="2404"/>
            <a:chExt cx="2142" cy="2112"/>
          </a:xfrm>
        </p:grpSpPr>
        <p:pic>
          <p:nvPicPr>
            <p:cNvPr id="90134" name="AutoShape 11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4" y="2404"/>
              <a:ext cx="2142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Text Box 7"/>
            <p:cNvSpPr txBox="1">
              <a:spLocks noChangeArrowheads="1"/>
            </p:cNvSpPr>
            <p:nvPr/>
          </p:nvSpPr>
          <p:spPr bwMode="auto">
            <a:xfrm>
              <a:off x="3380" y="3246"/>
              <a:ext cx="125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Проведение работы с управляющими компаниями по выявлению физических лиц, сдающих в наем или аренду собственные жилые помещения, гаражи, иные объекты недвижимого имущества, в целях вовлечения доходов от сдачи в аренду в налогооблагаемый оборот</a:t>
              </a:r>
              <a:endParaRPr lang="ru-RU" sz="9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6398" name="AutoShape 14"/>
          <p:cNvGrpSpPr>
            <a:grpSpLocks/>
          </p:cNvGrpSpPr>
          <p:nvPr/>
        </p:nvGrpSpPr>
        <p:grpSpPr bwMode="auto">
          <a:xfrm>
            <a:off x="-320675" y="1878013"/>
            <a:ext cx="4754563" cy="3082925"/>
            <a:chOff x="-184" y="1993"/>
            <a:chExt cx="2665" cy="2116"/>
          </a:xfrm>
        </p:grpSpPr>
        <p:pic>
          <p:nvPicPr>
            <p:cNvPr id="90130" name="AutoShape 14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84" y="1993"/>
              <a:ext cx="2665" cy="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1" name="Text Box 13"/>
            <p:cNvSpPr txBox="1">
              <a:spLocks noChangeArrowheads="1"/>
            </p:cNvSpPr>
            <p:nvPr/>
          </p:nvSpPr>
          <p:spPr bwMode="auto">
            <a:xfrm>
              <a:off x="324" y="2414"/>
              <a:ext cx="1566" cy="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endParaRPr lang="ru-RU" sz="1000" b="1">
                <a:solidFill>
                  <a:srgbClr val="203F61"/>
                </a:solidFill>
                <a:cs typeface="Times New Roman" pitchFamily="18" charset="0"/>
              </a:endParaRPr>
            </a:p>
            <a:p>
              <a:pPr algn="ctr"/>
              <a:r>
                <a:rPr lang="ru-RU" sz="1000" b="1">
                  <a:solidFill>
                    <a:srgbClr val="000000"/>
                  </a:solidFill>
                  <a:cs typeface="Times New Roman" pitchFamily="18" charset="0"/>
                </a:rPr>
                <a:t>    </a:t>
              </a:r>
              <a:r>
                <a:rPr lang="ru-RU" sz="900" b="1">
                  <a:solidFill>
                    <a:srgbClr val="000000"/>
                  </a:solidFill>
                </a:rPr>
                <a:t>Проведение в отношении организаций и индивидуальных предпринимателей, осуществляющих использование имущества, находящегося в собственности муниципального образования, комплекса мероприятий по осуществлению контроля за своевременностью и полнотой перечисления в бюджет Серовского городского округа средств от использования муниципального имущества: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сдачи в аренду имущества, находящегося в муниципальной собственности;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арендной платы  за земельные участки.</a:t>
              </a:r>
            </a:p>
          </p:txBody>
        </p:sp>
      </p:grp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662" y="2668429"/>
            <a:ext cx="893842" cy="6511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191" y="892998"/>
            <a:ext cx="886827" cy="6503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091" y="4114461"/>
            <a:ext cx="887706" cy="6514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17917" y="620015"/>
            <a:ext cx="3024788" cy="1808108"/>
          </a:xfrm>
          <a:prstGeom prst="wedgeEllipseCallout">
            <a:avLst>
              <a:gd name="adj1" fmla="val 69527"/>
              <a:gd name="adj2" fmla="val -12641"/>
            </a:avLst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ru-RU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3" name="AutoShape 11"/>
          <p:cNvGrpSpPr>
            <a:grpSpLocks/>
          </p:cNvGrpSpPr>
          <p:nvPr/>
        </p:nvGrpSpPr>
        <p:grpSpPr bwMode="auto">
          <a:xfrm rot="856449">
            <a:off x="996950" y="3297238"/>
            <a:ext cx="3941763" cy="3827462"/>
            <a:chOff x="1505" y="2511"/>
            <a:chExt cx="1982" cy="1855"/>
          </a:xfrm>
        </p:grpSpPr>
        <p:pic>
          <p:nvPicPr>
            <p:cNvPr id="90128" name="AutoShape 11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05" y="2511"/>
              <a:ext cx="1982" cy="1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9" name="Text Box 22"/>
            <p:cNvSpPr txBox="1">
              <a:spLocks noChangeArrowheads="1"/>
            </p:cNvSpPr>
            <p:nvPr/>
          </p:nvSpPr>
          <p:spPr bwMode="auto">
            <a:xfrm>
              <a:off x="1925" y="3352"/>
              <a:ext cx="1144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Осуществление контроля за перечислением налога на доходы физических лиц налоговыми агентами, зарегистрированными за пределами Серовского городского округа, то есть по месту нахождения обособленных подразделений на территории Серовского городского округа </a:t>
              </a:r>
            </a:p>
          </p:txBody>
        </p:sp>
      </p:grpSp>
      <p:sp>
        <p:nvSpPr>
          <p:cNvPr id="90126" name="Rectangle 26"/>
          <p:cNvSpPr>
            <a:spLocks noChangeArrowheads="1"/>
          </p:cNvSpPr>
          <p:nvPr/>
        </p:nvSpPr>
        <p:spPr bwMode="auto">
          <a:xfrm>
            <a:off x="142875" y="793750"/>
            <a:ext cx="262413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900" b="1">
                <a:solidFill>
                  <a:srgbClr val="000000"/>
                </a:solidFill>
              </a:rPr>
              <a:t>Проведение работы с налогоплательшиками по погашению задолженности   по налогам, поступающим в бюджет округа,   путем</a:t>
            </a:r>
          </a:p>
          <a:p>
            <a:pPr algn="ctr"/>
            <a:r>
              <a:rPr lang="ru-RU" sz="900" b="1">
                <a:solidFill>
                  <a:srgbClr val="000000"/>
                </a:solidFill>
              </a:rPr>
              <a:t> заслушивания руководителей и собственников организаций на заседаниях Межведомственной территориальной комиссии при главе Серовского городского округа.</a:t>
            </a:r>
          </a:p>
          <a:p>
            <a:pPr algn="ctr"/>
            <a:endParaRPr lang="ru-RU" sz="900" b="1">
              <a:solidFill>
                <a:srgbClr val="000000"/>
              </a:solidFill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 descr="спутниковая карта свердловской области онлай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" y="5984"/>
            <a:ext cx="7554874" cy="68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 rot="5400000">
            <a:off x="6049169" y="3001169"/>
            <a:ext cx="6858000" cy="855662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</p:txBody>
      </p:sp>
      <p:sp>
        <p:nvSpPr>
          <p:cNvPr id="82947" name="Объект 2"/>
          <p:cNvSpPr>
            <a:spLocks noGrp="1"/>
          </p:cNvSpPr>
          <p:nvPr>
            <p:ph type="subTitle" sz="quarter" idx="1"/>
          </p:nvPr>
        </p:nvSpPr>
        <p:spPr>
          <a:xfrm>
            <a:off x="4167188" y="0"/>
            <a:ext cx="4943475" cy="6858000"/>
          </a:xfrm>
          <a:gradFill rotWithShape="0">
            <a:gsLst>
              <a:gs pos="0">
                <a:srgbClr val="8DA5DD"/>
              </a:gs>
              <a:gs pos="20000">
                <a:srgbClr val="8DA5DD"/>
              </a:gs>
              <a:gs pos="25000">
                <a:srgbClr val="8488C4"/>
              </a:gs>
              <a:gs pos="59000">
                <a:srgbClr val="99CCFF"/>
              </a:gs>
              <a:gs pos="100000">
                <a:srgbClr val="8488C4"/>
              </a:gs>
            </a:gsLst>
            <a:lin ang="5400000" scaled="1"/>
          </a:gradFill>
        </p:spPr>
        <p:txBody>
          <a:bodyPr/>
          <a:lstStyle/>
          <a:p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 областного бюджета в бюджет городского округа перечисляются межбюджетные трансферты в форме: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Дотаций</a:t>
            </a:r>
            <a:r>
              <a:rPr lang="ru-RU" sz="20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без определения конкретной цели их использования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Субсидий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в целях софинансирования расходных обязательств муниципального образования по вопросам местного значения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Субвенций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на выполнение переданных государственных полномочий Российской Федерации и Свердловской области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Иных межбюджетных трансфертов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495844"/>
            <a:ext cx="3343275" cy="291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14325" y="0"/>
            <a:ext cx="95916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4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БЕЗВОЗМЕЗДНЫЕ ПОСТУПЛЕНИЯ</a:t>
            </a:r>
            <a:endParaRPr lang="ru-RU" sz="1600" b="1" cap="none" spc="0" dirty="0">
              <a:ln w="11430"/>
              <a:solidFill>
                <a:schemeClr val="accent4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857898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7" y="886473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4488071"/>
            <a:ext cx="2718955" cy="236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048500" y="1795760"/>
            <a:ext cx="1928710" cy="7283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8567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Субвенции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8778" y="5554423"/>
            <a:ext cx="1568780" cy="5664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867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Иные межбюджетные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трансферты</a:t>
            </a:r>
            <a:endParaRPr lang="ru-RU" sz="5400" b="1" cap="none" spc="0" dirty="0">
              <a:ln w="1905"/>
              <a:solidFill>
                <a:schemeClr val="accent4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3849" y="1919586"/>
            <a:ext cx="1481035" cy="6521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0721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Субсидии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4875" y="1900535"/>
            <a:ext cx="1519134" cy="6235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28105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Дотации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6693" y="3457575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1 427 041,2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1 821 660,9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1 958 298,0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2 076 037,7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2 194 514,6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0093" y="3028950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511 989,6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1 094 185,9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437 777,2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186 264,5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171 042,3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218" y="2981325"/>
            <a:ext cx="29161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725 012,8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611 702,3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479 773,0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14 000,0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13 926,0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9157" y="5209222"/>
            <a:ext cx="29161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242 675,9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2 747,6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43 482,0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43 482,0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43 482,0 тыс.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2103" y="5171122"/>
            <a:ext cx="3933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безвозмездные поступления</a:t>
            </a:r>
          </a:p>
          <a:p>
            <a:endParaRPr lang="ru-RU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6 234,9 тыс. руб.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https://serov-rb.ru/wp-content/uploads/2020/07/Serov-rb_2020-07-03_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9259" y="1990724"/>
            <a:ext cx="1040266" cy="778595"/>
          </a:xfrm>
          <a:prstGeom prst="rect">
            <a:avLst/>
          </a:prstGeom>
          <a:noFill/>
        </p:spPr>
      </p:pic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бюджету Серовского городского округа из областного бюджета в 2024 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324225" y="2667000"/>
            <a:ext cx="2990850" cy="17430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437 777,2 тыс.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86051" y="1038911"/>
            <a:ext cx="2228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строительство и реконструкцию систем и (или) объектов коммунальной инфраструктуры 70 610,4 тыс. руб</a:t>
            </a:r>
            <a:r>
              <a:rPr lang="ru-RU" sz="1200" b="1" i="1" dirty="0" smtClean="0">
                <a:solidFill>
                  <a:srgbClr val="FF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  <a:endParaRPr lang="ru-RU" sz="1200" b="1" i="1" dirty="0">
              <a:solidFill>
                <a:srgbClr val="FF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29200" y="989737"/>
            <a:ext cx="2695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городских округов на государственную поддержку организаций, входящих в систему спортивной подготовки 114,6 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81900" y="949859"/>
            <a:ext cx="2324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городских округов на поддержку творческой деятельности и укрепление материально-технической базы муниципальных театров в населенных пунктах с численностью населения до 300 тысяч человек 739,9 тыс.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05775" y="2748260"/>
            <a:ext cx="18002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городских округов на реализацию программ формирования современной городской среды 40 000,0 тыс.руб</a:t>
            </a:r>
            <a:r>
              <a:rPr lang="ru-RU" sz="1200" b="1" i="1" dirty="0" smtClean="0">
                <a:solidFill>
                  <a:srgbClr val="FF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7306" y="2966605"/>
            <a:ext cx="133523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648575" y="4171861"/>
            <a:ext cx="2257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осуществление мероприятий по обеспечению питанием обучающихся в муниципальных общеобразовательных организациях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119 736,0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05625" y="5473005"/>
            <a:ext cx="2647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 осуществление мероприятий по обеспечению организации отдыха детей в каникулярное время, включая мероприятия по обеспечению безопасности их жизни и здоровья в размере 38 403,3 тыс. руб.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21284" y="4624518"/>
            <a:ext cx="19851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безопасных условий пребывания в муниципальных организациях отдыха детей и их оздоровления в размере 5 502,6 тыс. 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81300" y="4725438"/>
            <a:ext cx="2020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организацию военно-патриотического воспитания и допризывной подготовки молодых граждан в размере 403,7  тыс.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4990921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реализацию проектов по приоритетным направлениям работы с молодежью на территории Свердловской области в размере  149,7 тыс.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667036"/>
            <a:ext cx="2752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в муниципальных общеобразовательных организациях условий для организации горячего питания обучающихся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3 160,7 тыс.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390686"/>
            <a:ext cx="2828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реализацию мероприятий по поэтапному внедрению Всероссийского физкультурно-спортивного комплекса "Готов к труду и обороне" (ГТО) в размере 122,4 тыс.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100435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спортивных площадок (оснащение спортивным оборудованием) для занятий уличной гимнастикой в размере 200,0 тыс. руб.</a:t>
            </a:r>
          </a:p>
        </p:txBody>
      </p:sp>
      <p:sp>
        <p:nvSpPr>
          <p:cNvPr id="24" name="Стрелка вниз 23"/>
          <p:cNvSpPr/>
          <p:nvPr/>
        </p:nvSpPr>
        <p:spPr>
          <a:xfrm rot="10026982">
            <a:off x="5447321" y="4344631"/>
            <a:ext cx="404406" cy="30487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2055940">
            <a:off x="3879994" y="4363072"/>
            <a:ext cx="310392" cy="30719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4244578">
            <a:off x="2705716" y="3819566"/>
            <a:ext cx="266700" cy="171519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15087821">
            <a:off x="2863958" y="3601920"/>
            <a:ext cx="266700" cy="83716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6200000">
            <a:off x="2790512" y="2940822"/>
            <a:ext cx="266700" cy="7405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18133809">
            <a:off x="2841772" y="1656690"/>
            <a:ext cx="266700" cy="1633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20075094">
            <a:off x="3871165" y="1892190"/>
            <a:ext cx="266700" cy="94388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4594789">
            <a:off x="6415076" y="3059620"/>
            <a:ext cx="266700" cy="45599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3294222">
            <a:off x="6124263" y="2321697"/>
            <a:ext cx="266700" cy="7405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229340">
            <a:off x="5292057" y="2137444"/>
            <a:ext cx="266700" cy="54307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8013631">
            <a:off x="6708127" y="3782440"/>
            <a:ext cx="266700" cy="200313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6653405">
            <a:off x="6849783" y="3373507"/>
            <a:ext cx="266700" cy="145079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000250" y="6030694"/>
            <a:ext cx="4875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осуществление мероприятий  по обеспечению условий реализации муниципальными общеобразовательными организациями образовательных программ естественно-научного цикла и профориентационной работы в размере 2 250,0 тыс. руб.</a:t>
            </a:r>
          </a:p>
        </p:txBody>
      </p:sp>
      <p:sp>
        <p:nvSpPr>
          <p:cNvPr id="37" name="Стрелка вниз 36"/>
          <p:cNvSpPr/>
          <p:nvPr/>
        </p:nvSpPr>
        <p:spPr>
          <a:xfrm rot="10800000">
            <a:off x="4714833" y="4438580"/>
            <a:ext cx="322585" cy="156217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бюджету Серовского городского округа из областного бюджета в 2024 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89737"/>
            <a:ext cx="2514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хранению, комплектованию, учету и использованию архивных документов, относящихся к государственной собственности Свердловской области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2 024,0 тыс. руб.</a:t>
            </a:r>
            <a:endParaRPr lang="ru-RU" sz="1200" b="1" i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6974" y="994886"/>
            <a:ext cx="2238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отдельным категориям граждан компенсаций расходов на оплату жилого помещения и коммунальных услуг в размере 136 914,8 тыс.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81950" y="967085"/>
            <a:ext cx="1924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созданию административных комиссий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171,5 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14902" y="961162"/>
            <a:ext cx="2924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гражданам, проживающим на территории Свердловской области, меры социальной поддержки по частичному освобождению от платы за коммунальные услуги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6 349,0 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67600" y="2337911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мероприятий при осуществлении деятельности по обращению с животными без владельцев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2 830,1 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67499" y="5103674"/>
            <a:ext cx="3238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и обеспечение отдыха и оздоровления детей (за исключением детей-сирот и детей, оставшихся без попечения родителей, детей, находящихся в трудной жизненной ситуации) в учебное время, включая мероприятия по обеспечению безопасности их жизни и здоровья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4 602,0 тыс. руб.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05625" y="3680936"/>
            <a:ext cx="3000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осуществление государственного полномочия Свердловской области по организации проведения на территории Свердловской области мероприятий по предупреждению и ликвидации болезней животных в размере 147,9 тыс.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24150" y="5355015"/>
            <a:ext cx="38957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и финансовое обеспечение дополнительного образования детей в муниципальных общеобразовательных организациях в размере            671 562,0тыс.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4300" y="5171212"/>
            <a:ext cx="2200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 образования в муниципальных дошкольных образовательных организациях в размере </a:t>
            </a:r>
          </a:p>
          <a:p>
            <a:r>
              <a:rPr lang="ru-RU" sz="1200" b="1" i="1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1 033 946,0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86535"/>
            <a:ext cx="267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предоставление гражданам субсидий на оплату жилого помещения и коммунальных услуг 52 475,9 тыс. 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771686"/>
            <a:ext cx="2390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компенсацию отдельным категориям граждан оплаты взноса на капитальный ремонт общего имущества в многоквартирном доме 477,0 тыс. руб.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086100" y="2867025"/>
            <a:ext cx="3095625" cy="1828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1 958 298,0 тыс.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790700" y="2228850"/>
            <a:ext cx="1552575" cy="9048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076450" y="3324225"/>
            <a:ext cx="990600" cy="19050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2362200" y="4229100"/>
            <a:ext cx="838200" cy="2190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1952625" y="4495800"/>
            <a:ext cx="1476375" cy="10953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4600576" y="4752975"/>
            <a:ext cx="9524" cy="6762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5857875" y="4495800"/>
            <a:ext cx="895350" cy="7334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6238875" y="3990975"/>
            <a:ext cx="762000" cy="2000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0" idx="1"/>
          </p:cNvCxnSpPr>
          <p:nvPr/>
        </p:nvCxnSpPr>
        <p:spPr>
          <a:xfrm flipH="1">
            <a:off x="6086475" y="2938076"/>
            <a:ext cx="1381125" cy="443299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5810250" y="1685925"/>
            <a:ext cx="2228850" cy="14192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4886325" y="2286000"/>
            <a:ext cx="304800" cy="55245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876675" y="2305050"/>
            <a:ext cx="333375" cy="581026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485775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городского округа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447675"/>
            <a:ext cx="9905999" cy="771525"/>
          </a:xfrm>
        </p:spPr>
        <p:txBody>
          <a:bodyPr/>
          <a:lstStyle/>
          <a:p>
            <a:pPr indent="176213" algn="just" eaLnBrk="1" hangingPunct="1"/>
            <a:r>
              <a:rPr lang="ru-RU" sz="1900" b="1" dirty="0" smtClean="0">
                <a:solidFill>
                  <a:srgbClr val="00206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– выплачиваемые из бюджета денежные средства, за исключением средств, являющихся  источниками финансирования дефицита бюджета</a:t>
            </a:r>
            <a:r>
              <a:rPr lang="ru-RU" sz="1900" b="1" dirty="0" smtClean="0">
                <a:solidFill>
                  <a:schemeClr val="accent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  <a:r>
              <a:rPr lang="ru-RU" sz="1900" b="1" dirty="0" smtClean="0"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91139" name="AutoShape 11"/>
          <p:cNvSpPr>
            <a:spLocks noChangeArrowheads="1"/>
          </p:cNvSpPr>
          <p:nvPr/>
        </p:nvSpPr>
        <p:spPr bwMode="auto">
          <a:xfrm>
            <a:off x="201613" y="1306513"/>
            <a:ext cx="5033962" cy="7826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городского округа  распределены по:</a:t>
            </a:r>
            <a:endParaRPr lang="ru-RU" dirty="0">
              <a:solidFill>
                <a:schemeClr val="bg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2335213"/>
            <a:ext cx="1649412" cy="969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разделам бюджетной классификации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8800" y="2344738"/>
            <a:ext cx="1592263" cy="96996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главным распорядителям бюджетных средств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5952280" y="1131779"/>
          <a:ext cx="3594821" cy="572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Блок-схема: внутренняя память 9"/>
          <p:cNvSpPr/>
          <p:nvPr/>
        </p:nvSpPr>
        <p:spPr>
          <a:xfrm>
            <a:off x="180927" y="3591801"/>
            <a:ext cx="2576062" cy="2902922"/>
          </a:xfrm>
          <a:prstGeom prst="flowChartInternalStorage">
            <a:avLst/>
          </a:prstGeom>
          <a:ln w="9525"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городского округа ориентированы на выполнение действующих расходных обязательств  и обеспечение объема и качества предоставления муниципальных услуг  отраслей социально -  культурной сферы.</a:t>
            </a:r>
          </a:p>
        </p:txBody>
      </p:sp>
      <p:sp>
        <p:nvSpPr>
          <p:cNvPr id="11" name="Блок-схема: внутренняя память 10"/>
          <p:cNvSpPr/>
          <p:nvPr/>
        </p:nvSpPr>
        <p:spPr>
          <a:xfrm>
            <a:off x="2834768" y="3626134"/>
            <a:ext cx="2401030" cy="2823055"/>
          </a:xfrm>
          <a:prstGeom prst="flowChartInternalStorage">
            <a:avLst/>
          </a:prstGeom>
          <a:ln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Мероприятия муниципальных программ Серовского городского округа направлены на  достижение конкретных показателей и на повышение  эффективности расходования бюджетных средств.</a:t>
            </a:r>
          </a:p>
        </p:txBody>
      </p:sp>
      <p:grpSp>
        <p:nvGrpSpPr>
          <p:cNvPr id="91149" name="Скругленный прямоугольник 7"/>
          <p:cNvGrpSpPr>
            <a:grpSpLocks/>
          </p:cNvGrpSpPr>
          <p:nvPr/>
        </p:nvGrpSpPr>
        <p:grpSpPr bwMode="auto">
          <a:xfrm>
            <a:off x="3371850" y="2216150"/>
            <a:ext cx="2041525" cy="1206500"/>
            <a:chOff x="1075" y="1402"/>
            <a:chExt cx="1152" cy="760"/>
          </a:xfrm>
        </p:grpSpPr>
        <p:pic>
          <p:nvPicPr>
            <p:cNvPr id="91151" name="Скругленный прямоугольник 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5" y="1402"/>
              <a:ext cx="115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2" name="Text Box 31"/>
            <p:cNvSpPr txBox="1">
              <a:spLocks noChangeArrowheads="1"/>
            </p:cNvSpPr>
            <p:nvPr/>
          </p:nvSpPr>
          <p:spPr bwMode="auto">
            <a:xfrm>
              <a:off x="1182" y="1507"/>
              <a:ext cx="943" cy="551"/>
            </a:xfrm>
            <a:prstGeom prst="rect">
              <a:avLst/>
            </a:prstGeom>
            <a:solidFill>
              <a:srgbClr val="66FF9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16 </a:t>
              </a:r>
              <a:endPara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endParaRPr>
            </a:p>
            <a:p>
              <a:pPr algn="ctr"/>
              <a:r>
                <a:rPr lang="ru-RU" sz="1300" b="1" dirty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муниципальным программам СГО</a:t>
              </a: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трелка вправо 54"/>
          <p:cNvSpPr/>
          <p:nvPr/>
        </p:nvSpPr>
        <p:spPr>
          <a:xfrm rot="21066457">
            <a:off x="6324266" y="2994310"/>
            <a:ext cx="2078801" cy="1087028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1" name="Picture 7" descr="C:\Users\Nelubina\Pictures\бюджет 2022\kisspng-money-bag-computer-icons-clip-art-bag-5abb0e8fb06f92.75421704152220839972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742" y="1314306"/>
            <a:ext cx="2740025" cy="3730625"/>
          </a:xfrm>
          <a:prstGeom prst="rect">
            <a:avLst/>
          </a:prstGeom>
          <a:noFill/>
        </p:spPr>
      </p:pic>
      <p:sp>
        <p:nvSpPr>
          <p:cNvPr id="35" name="Стрелка вправо 34"/>
          <p:cNvSpPr/>
          <p:nvPr/>
        </p:nvSpPr>
        <p:spPr>
          <a:xfrm rot="11186992">
            <a:off x="2000693" y="2518605"/>
            <a:ext cx="1863692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97" y="967036"/>
            <a:ext cx="1035861" cy="117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трелка вправо 27"/>
          <p:cNvSpPr/>
          <p:nvPr/>
        </p:nvSpPr>
        <p:spPr>
          <a:xfrm rot="11722251">
            <a:off x="1579129" y="1305848"/>
            <a:ext cx="2675249" cy="1330046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784" y="2576944"/>
            <a:ext cx="1392634" cy="71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 rot="16200000">
            <a:off x="-3127375" y="3127375"/>
            <a:ext cx="6858000" cy="603250"/>
          </a:xfr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Серовского городского округа на 2024 год </a:t>
            </a: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4052852" y="3315586"/>
            <a:ext cx="19525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</a:t>
            </a:r>
          </a:p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4 807 438,9</a:t>
            </a:r>
            <a:endParaRPr lang="ru-RU" sz="28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998" y="0"/>
            <a:ext cx="1198111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право 13"/>
          <p:cNvSpPr/>
          <p:nvPr/>
        </p:nvSpPr>
        <p:spPr>
          <a:xfrm rot="11996449">
            <a:off x="1888456" y="411985"/>
            <a:ext cx="2590675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199199">
            <a:off x="2127393" y="533549"/>
            <a:ext cx="216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вопросы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175512">
            <a:off x="3253840" y="463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305 565,4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926448">
            <a:off x="1864948" y="1615484"/>
            <a:ext cx="2658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безопасность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правоохранительная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деятельность</a:t>
            </a:r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956861">
            <a:off x="2917683" y="137555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41 591,9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432563">
            <a:off x="2315690" y="2719448"/>
            <a:ext cx="1494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экономика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467222">
            <a:off x="2572988" y="24304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439 566,2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568" y="3681351"/>
            <a:ext cx="1700365" cy="11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Стрелка вправо 28"/>
          <p:cNvSpPr/>
          <p:nvPr/>
        </p:nvSpPr>
        <p:spPr>
          <a:xfrm rot="20944779">
            <a:off x="5455814" y="271324"/>
            <a:ext cx="2965931" cy="1061974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908935">
            <a:off x="6284417" y="4242514"/>
            <a:ext cx="2122019" cy="83975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933218">
            <a:off x="5919923" y="5131421"/>
            <a:ext cx="2163423" cy="1053871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2666941">
            <a:off x="4707352" y="5058448"/>
            <a:ext cx="1462632" cy="800190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9256073">
            <a:off x="2212263" y="5227514"/>
            <a:ext cx="2189119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1134672">
            <a:off x="2253067" y="3810413"/>
            <a:ext cx="1399500" cy="739152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 rot="315702">
            <a:off x="2731325" y="401386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ЖКХ</a:t>
            </a:r>
            <a:endParaRPr lang="ru-RU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298117">
            <a:off x="2582886" y="35922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703 779,0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568" y="5533900"/>
            <a:ext cx="1727893" cy="106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20109963">
            <a:off x="2382394" y="5345813"/>
            <a:ext cx="224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Охрана окружающей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102280">
            <a:off x="2697989" y="501534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15 815,1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504" y="5925786"/>
            <a:ext cx="1601750" cy="9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93381" y="5771408"/>
            <a:ext cx="1473232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3119" y="4405746"/>
            <a:ext cx="1552881" cy="106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66123" y="2695699"/>
            <a:ext cx="1539877" cy="102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31481" y="1233567"/>
            <a:ext cx="1474519" cy="126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8865" y="0"/>
            <a:ext cx="1517135" cy="10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 rot="2665311">
            <a:off x="4762007" y="5225141"/>
            <a:ext cx="1310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Образование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651271">
            <a:off x="5287023" y="5290459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3 019 750,4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859890">
            <a:off x="6274947" y="5387040"/>
            <a:ext cx="1669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Культура,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кинематография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07357">
            <a:off x="6511639" y="49797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436 944,2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884436">
            <a:off x="6282045" y="4500748"/>
            <a:ext cx="209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Социальная политика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984319">
            <a:off x="6723415" y="41345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292 319,6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21137299">
            <a:off x="6353299" y="3253840"/>
            <a:ext cx="2054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Физическая культура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и спорт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4" name="Стрелка вправо 53"/>
          <p:cNvSpPr/>
          <p:nvPr/>
        </p:nvSpPr>
        <p:spPr>
          <a:xfrm rot="21232153">
            <a:off x="5884178" y="1536579"/>
            <a:ext cx="2229321" cy="1114795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21084223">
            <a:off x="6628414" y="2887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272 261,3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21182977">
            <a:off x="5992553" y="1843914"/>
            <a:ext cx="189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Средства массовой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информации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21139862">
            <a:off x="6316007" y="138941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13 009,5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20907428">
            <a:off x="5367647" y="546264"/>
            <a:ext cx="2927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Обслуживание государственного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муниципального долга</a:t>
            </a:r>
            <a:endParaRPr lang="ru-RU" sz="15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20892435">
            <a:off x="5861095" y="2474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8 854,5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Прямоугольник 4"/>
          <p:cNvSpPr>
            <a:spLocks noChangeArrowheads="1"/>
          </p:cNvSpPr>
          <p:nvPr/>
        </p:nvSpPr>
        <p:spPr bwMode="auto">
          <a:xfrm>
            <a:off x="9288463" y="64881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A95D18DB-0F1A-4E0B-BA73-A9DC76F420B1}" type="slidenum">
              <a:rPr lang="ru-RU"/>
              <a:pPr/>
              <a:t>39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Динамика распределения расходов бюджета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03250" y="0"/>
          <a:ext cx="9302750" cy="6731262"/>
        </p:xfrm>
        <a:graphic>
          <a:graphicData uri="http://schemas.openxmlformats.org/drawingml/2006/table">
            <a:tbl>
              <a:tblPr/>
              <a:tblGrid>
                <a:gridCol w="2556141"/>
                <a:gridCol w="1344869"/>
                <a:gridCol w="1344869"/>
                <a:gridCol w="1344869"/>
                <a:gridCol w="1356001"/>
                <a:gridCol w="1356001"/>
              </a:tblGrid>
              <a:tr h="78105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год факт  (тыс.руб.)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год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тыс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 руб.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 план тыс. руб. 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 план тыс. руб.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год план тыс. руб.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Общегосударственные вопросы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253 830,96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259 534,47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305 565,35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298 419,47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301 815,97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7267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28 198,84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30 007,54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41 591,91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37 507,80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38 792,05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076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Национальная экономика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410 351,17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422 907,24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439 566,15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411 229,50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360 685,58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Жилищно-коммунальное хозяйство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422 201,78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476 173,95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703 779,00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392 246,32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141 683,07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окружающей среды и природных ресурсов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9 596,46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12 068,71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15 815,12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16 367,72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16 942,43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Образование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2 609 048,86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3 236 413,29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3 019 750,43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3 260 437,51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3 578 380,25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Культура, кинематография   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250 173,33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303 613,36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436 944,16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336 304,37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355 624,70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Социальная политика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259 217,14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286 660,31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292 319,66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299 029,71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307 621,56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Физическая культура и спорт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157 032,35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183 950,60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272 261,29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211 925,12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215 275,70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Средства массовой информации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5 337,81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13 194,97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13 009,52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12 925,55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12 968,75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5 979,93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309,45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8 854,53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11 000,00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11 000,00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ВСЕГО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4 410 968,62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5 224 833,89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5 549 457,11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5 287 393,06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5 340 790,06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133350" y="1075423"/>
            <a:ext cx="96012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обязательства</a:t>
            </a:r>
            <a:r>
              <a:rPr lang="ru-RU" sz="1900" b="1" dirty="0" smtClean="0">
                <a:solidFill>
                  <a:srgbClr val="000099"/>
                </a:solidFill>
              </a:rPr>
              <a:t> </a:t>
            </a:r>
            <a:r>
              <a:rPr lang="ru-RU" sz="1900" dirty="0" smtClean="0">
                <a:solidFill>
                  <a:srgbClr val="000099"/>
                </a:solidFill>
              </a:rPr>
              <a:t>– возникающие на  основе закона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НПА размере или установленный указанным законом, актом порядок его определения (расчета, индексации).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нормативные обязательства</a:t>
            </a:r>
            <a:r>
              <a:rPr lang="ru-RU" sz="1900" dirty="0" smtClean="0">
                <a:solidFill>
                  <a:srgbClr val="000099"/>
                </a:solidFill>
              </a:rPr>
              <a:t> – это публичные обязательства  перед физическим лицом, подлежащие исполнению в денежной форме  в установленном соответствующим законом, иным НПА размере или имеющие  установленный порядок его индексации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Межбюджетные  </a:t>
            </a:r>
            <a:r>
              <a:rPr lang="ru-RU" sz="1900" b="1" u="sng" dirty="0">
                <a:solidFill>
                  <a:srgbClr val="000099"/>
                </a:solidFill>
              </a:rPr>
              <a:t>трансферты  –</a:t>
            </a:r>
            <a:r>
              <a:rPr lang="ru-RU" sz="1900" dirty="0">
                <a:solidFill>
                  <a:srgbClr val="000099"/>
                </a:solidFill>
              </a:rPr>
              <a:t>  денежные  средства,  направляемые  из  одного уровня бюджетной системы в другой</a:t>
            </a:r>
          </a:p>
          <a:p>
            <a:pPr algn="just"/>
            <a:endParaRPr lang="ru-RU" sz="1900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Дотации -</a:t>
            </a:r>
            <a:r>
              <a:rPr lang="ru-RU" sz="1900" dirty="0">
                <a:solidFill>
                  <a:srgbClr val="000099"/>
                </a:solidFill>
              </a:rPr>
              <a:t>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4"/>
            <a:ext cx="648319" cy="6478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2024 год и плановый период 2025 и 2026 годов (млн. руб.)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03419782"/>
              </p:ext>
            </p:extLst>
          </p:nvPr>
        </p:nvGraphicFramePr>
        <p:xfrm>
          <a:off x="711201" y="0"/>
          <a:ext cx="9194799" cy="680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4850" y="0"/>
            <a:ext cx="162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 год</a:t>
            </a:r>
            <a:endParaRPr lang="ru-RU" sz="22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2024 год и плановый период 2025 и 2026 годов (млн. руб.)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514349" y="361950"/>
          <a:ext cx="92202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7075" y="0"/>
            <a:ext cx="1727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 год</a:t>
            </a:r>
            <a:endParaRPr lang="ru-RU" sz="22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2024 год и плановый период 2025 и 2026 годов (млн. руб.)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723900" y="0"/>
          <a:ext cx="91821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0375" y="0"/>
            <a:ext cx="9445625" cy="504825"/>
          </a:xfrm>
          <a:noFill/>
        </p:spPr>
        <p:txBody>
          <a:bodyPr/>
          <a:lstStyle/>
          <a:p>
            <a:r>
              <a:rPr lang="ru-RU" sz="32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 вопросы</a:t>
            </a:r>
            <a:r>
              <a:rPr lang="ru-RU" sz="40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95034281"/>
              </p:ext>
            </p:extLst>
          </p:nvPr>
        </p:nvGraphicFramePr>
        <p:xfrm>
          <a:off x="475343" y="657225"/>
          <a:ext cx="9430657" cy="6200775"/>
        </p:xfrm>
        <a:graphic>
          <a:graphicData uri="http://schemas.openxmlformats.org/drawingml/2006/table">
            <a:tbl>
              <a:tblPr/>
              <a:tblGrid>
                <a:gridCol w="3768274"/>
                <a:gridCol w="1212226"/>
                <a:gridCol w="1184315"/>
                <a:gridCol w="1088614"/>
                <a:gridCol w="1088614"/>
                <a:gridCol w="1088614"/>
              </a:tblGrid>
              <a:tr h="55359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7348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973,2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4 709,3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5 488,49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5 708,02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5 936,38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12183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законодательных (представительных) органов  государственной власти  и представительных органов  муниципальных образований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   7 911,8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9 051,4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14 354,84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14 703,52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15 246,70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21832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Правительства Российской Федерации, высших 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135 476,0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149 453,6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175 003,61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181 115,19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188 045,42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514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Судебная система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189,3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10,9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41,30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42,20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525,10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97660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деятельности 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17 255,0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17 658,1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22 077,94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23 038,38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23 852,73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9317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        6 733,5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514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Резервные фонды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0,0     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17 500,00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15 000,00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15 000,00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514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</a:t>
                      </a:r>
                      <a:r>
                        <a:rPr lang="ru-RU" sz="155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82 292,1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79 651,2</a:t>
                      </a:r>
                      <a:endParaRPr lang="ru-RU" sz="155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71 099,17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58 812,15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53 209,64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5146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Итого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1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</a:t>
                      </a:r>
                      <a:r>
                        <a:rPr lang="ru-RU" sz="1550" b="1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253 831,0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1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259 534,5</a:t>
                      </a:r>
                      <a:endParaRPr lang="ru-RU" sz="1550" b="1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1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305 565,35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1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298 419,47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550" b="1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301 815,97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7333" name="Rectangle 51"/>
          <p:cNvSpPr>
            <a:spLocks noChangeArrowheads="1"/>
          </p:cNvSpPr>
          <p:nvPr/>
        </p:nvSpPr>
        <p:spPr bwMode="auto">
          <a:xfrm>
            <a:off x="498475" y="0"/>
            <a:ext cx="940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Национальная безопасность и правоохранительную деятельность</a:t>
            </a:r>
          </a:p>
        </p:txBody>
      </p:sp>
      <p:pic>
        <p:nvPicPr>
          <p:cNvPr id="97334" name="Рисунок 10" descr="2013-12-19_06-30-27-e138743464256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738" y="5153025"/>
            <a:ext cx="18129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5" name="Picture 109" descr="Снимок"/>
          <p:cNvPicPr>
            <a:picLocks noChangeAspect="1" noChangeArrowheads="1"/>
          </p:cNvPicPr>
          <p:nvPr/>
        </p:nvPicPr>
        <p:blipFill>
          <a:blip r:embed="rId4" cstate="print">
            <a:lum bright="-30000" contrast="46000"/>
          </a:blip>
          <a:srcRect/>
          <a:stretch>
            <a:fillRect/>
          </a:stretch>
        </p:blipFill>
        <p:spPr bwMode="auto">
          <a:xfrm>
            <a:off x="8228013" y="5229225"/>
            <a:ext cx="16779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6" name="Picture 110" descr="IMG_02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900" y="4735513"/>
            <a:ext cx="19494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7" name="Picture 111" descr="Снимок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665788"/>
            <a:ext cx="1995488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8" name="Picture 112" descr="2016-04-27_12-56-2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488" y="4211638"/>
            <a:ext cx="20701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15852162"/>
              </p:ext>
            </p:extLst>
          </p:nvPr>
        </p:nvGraphicFramePr>
        <p:xfrm>
          <a:off x="507998" y="630885"/>
          <a:ext cx="9312275" cy="3461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645"/>
                <a:gridCol w="1360326"/>
                <a:gridCol w="1360326"/>
                <a:gridCol w="1360326"/>
                <a:gridCol w="1360326"/>
                <a:gridCol w="1360326"/>
              </a:tblGrid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2993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Гражданская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оборона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Защита населения и территории  от чрезвычайных ситуаций природного и техногенного характера, пожарная безопасность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26 333,7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29 499,1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40 827,0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712,3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37 964,7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15299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764,9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rgbClr val="FF9900"/>
          </a:solidFill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2" name="Рисунок 11" descr="1201d66e6a13a3947323cc28c454abb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6" y="5753100"/>
            <a:ext cx="1690240" cy="11049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8309" name="Text Box 155"/>
          <p:cNvSpPr txBox="1">
            <a:spLocks noChangeArrowheads="1"/>
          </p:cNvSpPr>
          <p:nvPr/>
        </p:nvSpPr>
        <p:spPr bwMode="auto">
          <a:xfrm>
            <a:off x="1284288" y="0"/>
            <a:ext cx="8086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Расходы на национальную экономику</a:t>
            </a:r>
            <a:r>
              <a:rPr lang="ru-RU" sz="2800" b="1" dirty="0"/>
              <a:t> </a:t>
            </a:r>
          </a:p>
        </p:txBody>
      </p:sp>
      <p:pic>
        <p:nvPicPr>
          <p:cNvPr id="95234" name="Picture 2" descr="http://i2.wp.com/serov112.ru/wp-content/uploads/2018/08/Gidrouzel.jpg?fit=721%2C48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1" y="4810438"/>
            <a:ext cx="1612900" cy="1076012"/>
          </a:xfrm>
          <a:prstGeom prst="rect">
            <a:avLst/>
          </a:prstGeom>
          <a:noFill/>
        </p:spPr>
      </p:pic>
      <p:pic>
        <p:nvPicPr>
          <p:cNvPr id="95236" name="Picture 4" descr="http://radius72.ru/uploads/images/00/02/17/2014/01/28/bd831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0" y="4234176"/>
            <a:ext cx="1728786" cy="1152524"/>
          </a:xfrm>
          <a:prstGeom prst="rect">
            <a:avLst/>
          </a:prstGeom>
          <a:noFill/>
        </p:spPr>
      </p:pic>
      <p:pic>
        <p:nvPicPr>
          <p:cNvPr id="95238" name="Picture 6" descr="http://rio-serov.ucoz.ru/00_2015/04/123/news_18-04-2015_0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1952" y="5361053"/>
            <a:ext cx="1895474" cy="1263649"/>
          </a:xfrm>
          <a:prstGeom prst="rect">
            <a:avLst/>
          </a:prstGeom>
          <a:noFill/>
        </p:spPr>
      </p:pic>
      <p:pic>
        <p:nvPicPr>
          <p:cNvPr id="95240" name="Picture 8" descr="https://avatars.mds.yandex.net/get-marketpic/373800/market_xDsInggjQmdVfuAYjO7P5A/ori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7426" y="5127757"/>
            <a:ext cx="1298574" cy="1730243"/>
          </a:xfrm>
          <a:prstGeom prst="rect">
            <a:avLst/>
          </a:prstGeom>
          <a:noFill/>
        </p:spPr>
      </p:pic>
      <p:pic>
        <p:nvPicPr>
          <p:cNvPr id="95242" name="Picture 10" descr="http://old.serovglobus.ru/wp-content/uploads/2015/08/2015-08-21_07-21-30-600x40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849" y="4070483"/>
            <a:ext cx="1814511" cy="1209674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091254"/>
              </p:ext>
            </p:extLst>
          </p:nvPr>
        </p:nvGraphicFramePr>
        <p:xfrm>
          <a:off x="603251" y="523220"/>
          <a:ext cx="9302748" cy="3547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654"/>
                <a:gridCol w="1334170"/>
                <a:gridCol w="1299286"/>
                <a:gridCol w="1281989"/>
                <a:gridCol w="1228725"/>
                <a:gridCol w="1304924"/>
              </a:tblGrid>
              <a:tr h="67571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рыболовство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4 201,7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5 118,12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2 940,10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2 940,10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13 104,4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5 951,90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8 703,86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6 068,79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Лесное 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2 1259,5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340 ,0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2 000,00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332 186,99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305 573,89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254 279,12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315 372,6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333 235,9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3 551,60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1 551,60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1 551,60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90 757,54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92 460,05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95 845,97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64594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экономики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76 676,7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78 585,5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5 118,12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2 940,10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2 940,10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9389" name="Rectangle 56"/>
          <p:cNvSpPr>
            <a:spLocks noChangeArrowheads="1"/>
          </p:cNvSpPr>
          <p:nvPr/>
        </p:nvSpPr>
        <p:spPr bwMode="auto">
          <a:xfrm>
            <a:off x="739775" y="0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Жилищно-коммунальное хозяйство</a:t>
            </a:r>
          </a:p>
        </p:txBody>
      </p:sp>
      <p:sp>
        <p:nvSpPr>
          <p:cNvPr id="99390" name="Rectangle 56"/>
          <p:cNvSpPr>
            <a:spLocks noChangeArrowheads="1"/>
          </p:cNvSpPr>
          <p:nvPr/>
        </p:nvSpPr>
        <p:spPr bwMode="auto">
          <a:xfrm>
            <a:off x="716270" y="4028563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Охрана окружающей среды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6478147"/>
              </p:ext>
            </p:extLst>
          </p:nvPr>
        </p:nvGraphicFramePr>
        <p:xfrm>
          <a:off x="471127" y="481105"/>
          <a:ext cx="9434872" cy="2842198"/>
        </p:xfrm>
        <a:graphic>
          <a:graphicData uri="http://schemas.openxmlformats.org/drawingml/2006/table">
            <a:tbl>
              <a:tblPr/>
              <a:tblGrid>
                <a:gridCol w="2483322"/>
                <a:gridCol w="1390310"/>
                <a:gridCol w="1390310"/>
                <a:gridCol w="1390310"/>
                <a:gridCol w="1390310"/>
                <a:gridCol w="1390310"/>
              </a:tblGrid>
              <a:tr h="77293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192350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103 104,9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144 852,6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36 987,42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14 707,62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14 459,50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184 513,0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121 052,8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318 509,56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126 841,93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7 476,63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Благоустройство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119 120,4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149 488,8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330 691,20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249 701,36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118 740,10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88711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жилищно-коммунального хозяйства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15 463,5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60 779,8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17 590,82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995,41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1 006,85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45518589"/>
              </p:ext>
            </p:extLst>
          </p:nvPr>
        </p:nvGraphicFramePr>
        <p:xfrm>
          <a:off x="461297" y="4604125"/>
          <a:ext cx="9444705" cy="1816480"/>
        </p:xfrm>
        <a:graphic>
          <a:graphicData uri="http://schemas.openxmlformats.org/drawingml/2006/table">
            <a:tbl>
              <a:tblPr/>
              <a:tblGrid>
                <a:gridCol w="2485910"/>
                <a:gridCol w="1391759"/>
                <a:gridCol w="1391759"/>
                <a:gridCol w="1391759"/>
                <a:gridCol w="1391759"/>
                <a:gridCol w="1391759"/>
              </a:tblGrid>
              <a:tr h="5204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52045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902,8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11 065,7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13 928,56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14 405,70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14 901,93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7755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693,7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1 003,0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1 886,56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1 962,02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2 040,50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46073601_tqqxkvugihfb1ld-2016.jpeg"/>
          <p:cNvPicPr>
            <a:picLocks noChangeAspect="1"/>
          </p:cNvPicPr>
          <p:nvPr/>
        </p:nvPicPr>
        <p:blipFill>
          <a:blip r:embed="rId2" cstate="screen">
            <a:lum bright="1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513" y="4218788"/>
            <a:ext cx="1644081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127375" y="3127375"/>
            <a:ext cx="6858000" cy="603250"/>
          </a:xfrm>
          <a:prstGeom prst="rect">
            <a:avLst/>
          </a:prstGeom>
          <a:gradFill rotWithShape="1">
            <a:gsLst>
              <a:gs pos="0">
                <a:srgbClr val="66FF99">
                  <a:gamma/>
                  <a:shade val="46275"/>
                  <a:invGamma/>
                </a:srgbClr>
              </a:gs>
              <a:gs pos="100000">
                <a:srgbClr val="66FF99"/>
              </a:gs>
            </a:gsLst>
            <a:lin ang="5400000" scaled="1"/>
          </a:gra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00422" name="Рисунок 11" descr="дет са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654675"/>
            <a:ext cx="20764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86" name="Picture 2" descr="http://old.serovglobus.ru/wp-content/uploads/2013/07/%D0%92%D0%BE%D1%80%D0%BE%D1%82%D0%B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4170378"/>
            <a:ext cx="2232025" cy="1484297"/>
          </a:xfrm>
          <a:prstGeom prst="rect">
            <a:avLst/>
          </a:prstGeom>
          <a:noFill/>
        </p:spPr>
      </p:pic>
      <p:pic>
        <p:nvPicPr>
          <p:cNvPr id="93188" name="Picture 4" descr="http://xn----7sbaib7aldgvn3ba3g.xn--p1ai/uploads/images/0000/31008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50" y="4703762"/>
            <a:ext cx="1905000" cy="1552575"/>
          </a:xfrm>
          <a:prstGeom prst="rect">
            <a:avLst/>
          </a:prstGeom>
          <a:noFill/>
        </p:spPr>
      </p:pic>
      <p:pic>
        <p:nvPicPr>
          <p:cNvPr id="93190" name="Picture 6" descr="http://dhsh19.ru/sites/default/files/images/444/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1150" y="5154692"/>
            <a:ext cx="1974850" cy="1703308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2072023"/>
              </p:ext>
            </p:extLst>
          </p:nvPr>
        </p:nvGraphicFramePr>
        <p:xfrm>
          <a:off x="638277" y="117987"/>
          <a:ext cx="9267724" cy="3909321"/>
        </p:xfrm>
        <a:graphic>
          <a:graphicData uri="http://schemas.openxmlformats.org/drawingml/2006/table">
            <a:tbl>
              <a:tblPr/>
              <a:tblGrid>
                <a:gridCol w="2471316"/>
                <a:gridCol w="1329903"/>
                <a:gridCol w="1275064"/>
                <a:gridCol w="1371035"/>
                <a:gridCol w="1439587"/>
                <a:gridCol w="1380819"/>
              </a:tblGrid>
              <a:tr h="7487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Дошкольное образование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893 694,9</a:t>
                      </a:r>
                      <a:endParaRPr lang="ru-RU" sz="1600" b="0" i="0" u="none" strike="noStrike" kern="1200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1 029 024,7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1 217 237,02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1 391 196,60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1 642 447,49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651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Общее образование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1 433 656,8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1 836 367,6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1 437 178,51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1 533 483,72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1 588 520,35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138 422,7</a:t>
                      </a:r>
                      <a:endParaRPr lang="ru-RU" sz="1600" b="0" i="0" u="none" strike="noStrike" kern="1200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190 852,7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179 316,53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151 847,86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158 632,62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472,33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472,33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472,33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Молодежная политика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110 527,7</a:t>
                      </a:r>
                      <a:endParaRPr lang="ru-RU" sz="1600" b="0" i="0" u="none" strike="noStrike" kern="1200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6 719,9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9 510,37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10 834,82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10 737,61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474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образования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32 533,7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173 413,2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176 035,67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172 602,18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177 569,86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2403" name="Rectangle 65"/>
          <p:cNvSpPr>
            <a:spLocks noChangeArrowheads="1"/>
          </p:cNvSpPr>
          <p:nvPr/>
        </p:nvSpPr>
        <p:spPr bwMode="auto">
          <a:xfrm>
            <a:off x="3257491" y="89633"/>
            <a:ext cx="469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Культура, кинематография</a:t>
            </a:r>
          </a:p>
        </p:txBody>
      </p:sp>
      <p:graphicFrame>
        <p:nvGraphicFramePr>
          <p:cNvPr id="107590" name="Group 7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="" xmlns:p14="http://schemas.microsoft.com/office/powerpoint/2010/main" val="2036609639"/>
              </p:ext>
            </p:extLst>
          </p:nvPr>
        </p:nvGraphicFramePr>
        <p:xfrm>
          <a:off x="438151" y="1171576"/>
          <a:ext cx="9458582" cy="1006982"/>
        </p:xfrm>
        <a:graphic>
          <a:graphicData uri="http://schemas.openxmlformats.org/drawingml/2006/table">
            <a:tbl>
              <a:tblPr/>
              <a:tblGrid>
                <a:gridCol w="2913656"/>
                <a:gridCol w="1234219"/>
                <a:gridCol w="1264274"/>
                <a:gridCol w="1277425"/>
                <a:gridCol w="1307483"/>
                <a:gridCol w="1461525"/>
              </a:tblGrid>
              <a:tr h="6717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798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250 173,3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303 613,4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436 944,16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336 304,37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355 624,70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soc-zas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275" y="3076404"/>
            <a:ext cx="1609725" cy="120647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481" name="Rectangle 76"/>
          <p:cNvSpPr>
            <a:spLocks noChangeArrowheads="1"/>
          </p:cNvSpPr>
          <p:nvPr/>
        </p:nvSpPr>
        <p:spPr bwMode="auto">
          <a:xfrm>
            <a:off x="1947863" y="3220686"/>
            <a:ext cx="617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Социальная политика</a:t>
            </a:r>
          </a:p>
        </p:txBody>
      </p:sp>
      <p:pic>
        <p:nvPicPr>
          <p:cNvPr id="102482" name="Picture 125" descr="maxresdefaul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62" y="1"/>
            <a:ext cx="2083369" cy="117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43980513"/>
              </p:ext>
            </p:extLst>
          </p:nvPr>
        </p:nvGraphicFramePr>
        <p:xfrm>
          <a:off x="438151" y="4514653"/>
          <a:ext cx="9422072" cy="2343347"/>
        </p:xfrm>
        <a:graphic>
          <a:graphicData uri="http://schemas.openxmlformats.org/drawingml/2006/table">
            <a:tbl>
              <a:tblPr/>
              <a:tblGrid>
                <a:gridCol w="2249486"/>
                <a:gridCol w="1579563"/>
                <a:gridCol w="1371600"/>
                <a:gridCol w="1362075"/>
                <a:gridCol w="1495425"/>
                <a:gridCol w="1363923"/>
              </a:tblGrid>
              <a:tr h="4878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96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Пенсионное обеспечение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16 549,5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18 069,5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21 550,77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22 538,30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23 439,83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4555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227 021,2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252 143,8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252 277,70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258 140,61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265 326,87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146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семьи и детства</a:t>
                      </a:r>
                      <a:endParaRPr lang="ru-RU" sz="1600" b="0" i="0" u="none" strike="noStrike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2 416,8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664,7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0,00</a:t>
                      </a:r>
                      <a:endParaRPr lang="ru-RU" sz="16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6869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13 229,7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15 782,2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18 491,18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18 350,80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18 854,86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3429" name="Rectangle 59"/>
          <p:cNvSpPr>
            <a:spLocks noChangeArrowheads="1"/>
          </p:cNvSpPr>
          <p:nvPr/>
        </p:nvSpPr>
        <p:spPr bwMode="auto">
          <a:xfrm>
            <a:off x="2557463" y="0"/>
            <a:ext cx="391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Физическая культура и спорт</a:t>
            </a:r>
          </a:p>
        </p:txBody>
      </p:sp>
      <p:pic>
        <p:nvPicPr>
          <p:cNvPr id="103430" name="Рисунок 10" descr="59303Bi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0" y="0"/>
            <a:ext cx="1574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436" name="Group 2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9862146"/>
              </p:ext>
            </p:extLst>
          </p:nvPr>
        </p:nvGraphicFramePr>
        <p:xfrm>
          <a:off x="436563" y="827088"/>
          <a:ext cx="9469438" cy="1531303"/>
        </p:xfrm>
        <a:graphic>
          <a:graphicData uri="http://schemas.openxmlformats.org/drawingml/2006/table">
            <a:tbl>
              <a:tblPr/>
              <a:tblGrid>
                <a:gridCol w="2917000"/>
                <a:gridCol w="1235635"/>
                <a:gridCol w="1265726"/>
                <a:gridCol w="1278892"/>
                <a:gridCol w="1308983"/>
                <a:gridCol w="1463202"/>
              </a:tblGrid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Физическая культура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0,0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0,0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5 473,43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7 888,45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8 203,99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Массовый спорт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156 879,3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82 742,7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162 166,43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82 580,24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84 825,76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 высших достижений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101 207,8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104 621,43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121 456,43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122 245,95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3457" name="Rectangle 76"/>
          <p:cNvSpPr>
            <a:spLocks noChangeArrowheads="1"/>
          </p:cNvSpPr>
          <p:nvPr/>
        </p:nvSpPr>
        <p:spPr bwMode="auto">
          <a:xfrm>
            <a:off x="3124200" y="2384425"/>
            <a:ext cx="438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Средства массовой информации</a:t>
            </a:r>
          </a:p>
        </p:txBody>
      </p:sp>
      <p:sp>
        <p:nvSpPr>
          <p:cNvPr id="103500" name="Rectangle 79"/>
          <p:cNvSpPr>
            <a:spLocks noChangeArrowheads="1"/>
          </p:cNvSpPr>
          <p:nvPr/>
        </p:nvSpPr>
        <p:spPr bwMode="auto">
          <a:xfrm>
            <a:off x="685800" y="4973638"/>
            <a:ext cx="889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Обслуживание государственного и муниципального долга</a:t>
            </a:r>
          </a:p>
        </p:txBody>
      </p:sp>
      <p:graphicFrame>
        <p:nvGraphicFramePr>
          <p:cNvPr id="50449" name="Group 2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71291523"/>
              </p:ext>
            </p:extLst>
          </p:nvPr>
        </p:nvGraphicFramePr>
        <p:xfrm>
          <a:off x="474663" y="5425440"/>
          <a:ext cx="9431337" cy="1318167"/>
        </p:xfrm>
        <a:graphic>
          <a:graphicData uri="http://schemas.openxmlformats.org/drawingml/2006/table">
            <a:tbl>
              <a:tblPr/>
              <a:tblGrid>
                <a:gridCol w="3124423"/>
                <a:gridCol w="1219424"/>
                <a:gridCol w="1248915"/>
                <a:gridCol w="1219200"/>
                <a:gridCol w="1204336"/>
                <a:gridCol w="1415039"/>
              </a:tblGrid>
              <a:tr h="403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 внутреннего и муниципального долга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5 979,9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309,4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8 854,5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54365020"/>
              </p:ext>
            </p:extLst>
          </p:nvPr>
        </p:nvGraphicFramePr>
        <p:xfrm>
          <a:off x="508000" y="2838450"/>
          <a:ext cx="9398000" cy="2024807"/>
        </p:xfrm>
        <a:graphic>
          <a:graphicData uri="http://schemas.openxmlformats.org/drawingml/2006/table">
            <a:tbl>
              <a:tblPr/>
              <a:tblGrid>
                <a:gridCol w="2629810"/>
                <a:gridCol w="1353638"/>
                <a:gridCol w="1353638"/>
                <a:gridCol w="1353638"/>
                <a:gridCol w="1353638"/>
                <a:gridCol w="1353638"/>
              </a:tblGrid>
              <a:tr h="36195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536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Телевидение и радиовещание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2 284,6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437,38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437,38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437,38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0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2 310,3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2 556,2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2 909,20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2 444,40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2 487,60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5821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743,0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10 201,4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9 662,94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10 043,77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10 043,77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58750" y="898525"/>
            <a:ext cx="9585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Субвенции</a:t>
            </a:r>
            <a:r>
              <a:rPr lang="ru-RU" sz="1900" dirty="0" smtClean="0">
                <a:solidFill>
                  <a:srgbClr val="000099"/>
                </a:solidFill>
              </a:rPr>
              <a:t>  –  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Субсидии  –</a:t>
            </a:r>
            <a:r>
              <a:rPr lang="ru-RU" sz="1900" dirty="0" smtClean="0">
                <a:solidFill>
                  <a:srgbClr val="000099"/>
                </a:solidFill>
              </a:rPr>
              <a:t>  межбюджетные трансферты, предоставляемые бюджетам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Дорожный фо</a:t>
            </a:r>
            <a:r>
              <a:rPr lang="ru-RU" sz="1900" u="sng" dirty="0" smtClean="0">
                <a:solidFill>
                  <a:srgbClr val="000099"/>
                </a:solidFill>
              </a:rPr>
              <a:t>нд </a:t>
            </a:r>
            <a:r>
              <a:rPr lang="ru-RU" sz="1900" dirty="0" smtClean="0">
                <a:solidFill>
                  <a:srgbClr val="000099"/>
                </a:solidFill>
              </a:rPr>
              <a:t>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</a:t>
            </a:r>
          </a:p>
          <a:p>
            <a:endParaRPr lang="ru-RU" sz="1400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Государственный (муниципальный) долг –</a:t>
            </a:r>
            <a:r>
              <a:rPr lang="ru-RU" sz="1900" dirty="0" smtClean="0">
                <a:solidFill>
                  <a:srgbClr val="000099"/>
                </a:solidFill>
              </a:rPr>
              <a:t> обязательства                                     публично-правового образования по полученным кредитам,                                          выпущенным ценным бумагам, предоставленным гарантиям                                                         перед третьими лицами</a:t>
            </a:r>
          </a:p>
          <a:p>
            <a:endParaRPr lang="ru-RU" sz="1900" b="1" u="sng" dirty="0" smtClean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577067" cy="5766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17" y="5176033"/>
            <a:ext cx="2887683" cy="168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5"/>
          <p:cNvSpPr>
            <a:spLocks noChangeArrowheads="1"/>
          </p:cNvSpPr>
          <p:nvPr/>
        </p:nvSpPr>
        <p:spPr bwMode="auto">
          <a:xfrm>
            <a:off x="546265" y="33692"/>
            <a:ext cx="93597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принятыми в 2013 году изменениями в Бюджетный кодекс Российской Федерации, бюджет Серовского городского округа на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2024 год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сформирован не только в функциональной, но и в программной структуре расходов, на основе утвержденных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16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муниципальных программ.</a:t>
            </a:r>
            <a:endParaRPr lang="ru-RU" sz="900" b="1" dirty="0">
              <a:solidFill>
                <a:srgbClr val="000000"/>
              </a:solidFill>
              <a:cs typeface="Times New Roman" pitchFamily="18" charset="0"/>
            </a:endParaRPr>
          </a:p>
          <a:p>
            <a:pPr indent="457200" algn="just" eaLnBrk="0" hangingPunct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Перечнем муниципальных программ, утвержденным постановлением администрации Серовского городского округа от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15.06.2018 </a:t>
            </a:r>
            <a:r>
              <a:rPr lang="ru-RU" sz="1400" b="1" dirty="0">
                <a:solidFill>
                  <a:srgbClr val="FF66FF"/>
                </a:solidFill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849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(с внесенными изменениями и дополнениями), в решении Думы представлены расходы на реализацию следующих муниципальных программ:</a:t>
            </a:r>
            <a:endParaRPr lang="ru-RU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6200000">
            <a:off x="-3137693" y="3137693"/>
            <a:ext cx="6858000" cy="582613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Муниципальные программы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74350769"/>
              </p:ext>
            </p:extLst>
          </p:nvPr>
        </p:nvGraphicFramePr>
        <p:xfrm>
          <a:off x="582614" y="1418687"/>
          <a:ext cx="9247186" cy="5362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0424"/>
                <a:gridCol w="6877527"/>
                <a:gridCol w="1209235"/>
              </a:tblGrid>
              <a:tr h="165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Код целевой статьи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муниципальной программы (подпрограммы)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Сумма на </a:t>
                      </a:r>
                      <a:r>
                        <a:rPr lang="ru-RU" sz="1050" b="1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год, </a:t>
                      </a:r>
                      <a:r>
                        <a:rPr lang="ru-RU" sz="1050" b="1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тыс. руб.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02 0 00 0 0000 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муниципальной службы в Серовском городском округе" на 2023-2026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29 523,9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0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03 0 00 0 0000 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"Дополнительные меры социальной поддержки отдельных категорий граждан Серовского городского округа" на 2023-2026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30 972,4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05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04 0 00 0 0000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культуры в Серовском городском округе" на 2021-2026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442 756,8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05 0 00 0 0000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физической культуры и спорта в Серовском городском округе" на 2021 - 2026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202 733,1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06 0 00 0 0000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"Реализация молодежной политики в Серовском городском округе" на 2021-2026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85 881,4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36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07 0 00 0 0000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"Управление собственностью Серовского городского округа" на 2021-2026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79 693,8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08 0 00 0 0000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системы образования в Серовском городском округе" на 2023-2027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2 935 739,7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09 0 00 0 0000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"Обеспечение общественной безопасности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41 137,5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9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жилищно-коммунального хозяйства и повышение энергетической эффективности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401 807,9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"Развитие транспорта, дорожного хозяйства и благоустройства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477 582,6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1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"Реализация основных направлений в строительном комплексе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91 830,6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"Социальная поддержка и социальное обслуживание населения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251 963,5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"Управление муниципальными финансами Серовского городского округа до 2026 года"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26 969,4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"Содействие развитию малого и среднего предпринимательства в Серовском городском округе до 2026 года"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1 615,4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"Формирование современной городской среды на территории Серовского городского округа" на 2018-2027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205 395,0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86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Муниципальная программа "Профилактика терроризма, минимизация и (или) ликвидация последствий его проявлений, профилактика экстремизма в Серовском городском округе" на 2022-2027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   981,9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муниципальных программ Серовского городского округа в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руб.)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6" name="Диаграмма 5"/>
          <p:cNvGraphicFramePr/>
          <p:nvPr/>
        </p:nvGraphicFramePr>
        <p:xfrm>
          <a:off x="790575" y="0"/>
          <a:ext cx="911542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906000" cy="725493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муниципальной службы в Серовском городском округе» на 2023 - 2026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169" y="4516499"/>
            <a:ext cx="3730831" cy="234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1025784"/>
          <a:ext cx="9906000" cy="167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5417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13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Совершенствование муниципального управления и муниципальной службы в Серовском городском округе.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4379" y="2913963"/>
          <a:ext cx="9607138" cy="1384905"/>
        </p:xfrm>
        <a:graphic>
          <a:graphicData uri="http://schemas.openxmlformats.org/drawingml/2006/table">
            <a:tbl>
              <a:tblPr/>
              <a:tblGrid>
                <a:gridCol w="6057968"/>
                <a:gridCol w="1184966"/>
                <a:gridCol w="1216266"/>
                <a:gridCol w="1147938"/>
              </a:tblGrid>
              <a:tr h="331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"Совершенствование муниципального управления и муниципальной службы в Серовском городском округе"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29 523,9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29 698,3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31 371,1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906000" cy="6776211"/>
        </p:xfrm>
        <a:graphic>
          <a:graphicData uri="http://schemas.openxmlformats.org/drawingml/2006/table">
            <a:tbl>
              <a:tblPr/>
              <a:tblGrid>
                <a:gridCol w="8299987"/>
                <a:gridCol w="823250"/>
                <a:gridCol w="782763"/>
              </a:tblGrid>
              <a:tr h="602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цели (целей) и задач, целевых показателей</a:t>
                      </a:r>
                    </a:p>
                  </a:txBody>
                  <a:tcPr marL="7130" marR="7130" marT="11731" marB="11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Единица </a:t>
                      </a:r>
                      <a:endParaRPr lang="ru-RU" sz="10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измерения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130" marR="7130" marT="11731" marB="11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Источник значений показателей</a:t>
                      </a:r>
                    </a:p>
                  </a:txBody>
                  <a:tcPr marL="7130" marR="7130" marT="11731" marB="1173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действующих муниципальных правовых актов Серовского городского округа, принятие которых предусмотрено федеральным законодательством и законодательством Свердловской области о муниципальной службе, от общего количества нормативных актов, предусмотренных законодательством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действующих положений об отраслевых (функциональных) органах, структурных подразделениях органов местного самоуправления городского округа, должностных инструкций муниципальных служащих, определяющих четкое разграничение должностных обязанностей, объемов фактически выполняемых функций, полномочий и степень ответственности по всем должностям муниципальной службы в органах местного самоуправления Серовского городского округа, от общего количества положений и должностных инструкций в соответствии с утвержденной структурой органов местного самоуправления Серовского городского округа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утвержденных регламентов управленческих функций, стандартов деятельности в органах местного самоуправления Серовского городского округа от общего количества нормативных актов, предусмотренных законодательством о местном самоуправлении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муниципальных служащих, прошедших обучение по программам дополнительного профессионального образования, от общего количества муниципальных служащих органов местного самоуправления Серовского городского округа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должностей муниципальной службы, на которые сформирован кадровый резерв, от общего количества должностей муниципальной службы: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 высшая группа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 главная группа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 ведущая группа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приобретенных научных, методических, справочных и периодических изданий по муниципальному управлению и муниципальной службе от общего числа поступивших заявок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предоставленных гарантий для лиц, замещающих должности депутатов Думы Серовского городского округа, от общего количества установленных гарантий, с учетом поступивших обращений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предоставленных денежных выплат по реализации договорного регулирования социально-трудовых отношений в органах местного самоуправления Серовского городского округа от количества поступивших обращений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предоставленных гарантий пенсионного обеспечения лиц, замещавших муниципальные должности и должности муниципальных служащих в Серовском городском округе, от числа назначенных пенсий муниципальных пенсий за выслугу лет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муниципальных служащих, прошедших ежегодную диспансеризацию, от общего количества муниципальных служащих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муниципальных правовых актов Серовского городского округа, принятие которых предусмотрено федеральным законодательством и законодательством Свердловской области о противодействии коррупции в сфере муниципальной службы, от общего количества нормативных актов, предусмотренных законодательством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Объем информации, размещенной на официальных сайтах органов местного самоуправления Серовского городского округа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</a:t>
                      </a:r>
                    </a:p>
                  </a:txBody>
                  <a:tcPr marL="7130" marR="7130" marT="11731" marB="117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Рисунок 14" descr="opeka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1330" y="997528"/>
            <a:ext cx="2664670" cy="171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Заголовок 1"/>
          <p:cNvSpPr txBox="1">
            <a:spLocks/>
          </p:cNvSpPr>
          <p:nvPr/>
        </p:nvSpPr>
        <p:spPr bwMode="auto">
          <a:xfrm>
            <a:off x="0" y="-1"/>
            <a:ext cx="9906000" cy="1033154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«Дополнительные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меры социальной </a:t>
            </a:r>
            <a:endParaRPr lang="ru-RU" sz="2400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поддержки  отдельных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категорий граждан  Серовского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городского округа» на 2023-2026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1009402"/>
          <a:ext cx="7232073" cy="5848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2073"/>
              </a:tblGrid>
              <a:tr h="47235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4643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социальной поддержке малообеспеченных, неполных, многодетных семей, детей с ограниченными возможностями здоровья и членов их семей, детей-сирот и детей, оставшихся без попечения родителей, а также детей работников бюджетной сферы, мобилизованных лиц, принимающих участие в специальной военной операции на территории Украины, Луганской Народной Республики, Донецкой Народной Республики.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639536">
                <a:tc>
                  <a:txBody>
                    <a:bodyPr/>
                    <a:lstStyle/>
                    <a:p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повышению общественной значимости семьи, профилактике социального сиротства в Серовском городском округе.</a:t>
                      </a:r>
                    </a:p>
                  </a:txBody>
                  <a:tcPr>
                    <a:solidFill>
                      <a:srgbClr val="F99DCB"/>
                    </a:solidFill>
                  </a:tcPr>
                </a:tc>
              </a:tr>
              <a:tr h="551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оказанию материальной помощи отдельным категориям граждан Серовского городского округа.</a:t>
                      </a:r>
                    </a:p>
                  </a:txBody>
                  <a:tcPr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поддержке деятельности общественных организаций, занятых социальной поддержкой населения Серовского городского округа.</a:t>
                      </a:r>
                    </a:p>
                  </a:txBody>
                  <a:tcPr>
                    <a:solidFill>
                      <a:srgbClr val="92D05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поддержки отдельных категорий граждан Серовского городского округа путем проведения тематических мероприятий, имеющих социальную значимость.</a:t>
                      </a:r>
                    </a:p>
                  </a:txBody>
                  <a:tcPr>
                    <a:solidFill>
                      <a:srgbClr val="F99DCB">
                        <a:alpha val="91000"/>
                      </a:srgbClr>
                    </a:solidFill>
                  </a:tcPr>
                </a:tc>
              </a:tr>
              <a:tr h="383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Привлечение и закрепление молодых специалистов в Серовском городском округе.</a:t>
                      </a:r>
                    </a:p>
                  </a:txBody>
                  <a:tcPr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ограничению распространения ВИЧ-инфекции, </a:t>
                      </a:r>
                      <a:r>
                        <a:rPr lang="ru-RU" sz="1500" kern="1200" baseline="0" dirty="0" err="1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вакцинопрофилактике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инфекционных заболеваний среди населения Серовского городского округа.</a:t>
                      </a:r>
                    </a:p>
                  </a:txBody>
                  <a:tcPr>
                    <a:solidFill>
                      <a:srgbClr val="92D050">
                        <a:alpha val="91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6085" y="2861951"/>
            <a:ext cx="2659915" cy="181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3267" y="4732317"/>
            <a:ext cx="2632733" cy="19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0948" cy="5581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0"/>
          <a:ext cx="9906001" cy="6882276"/>
        </p:xfrm>
        <a:graphic>
          <a:graphicData uri="http://schemas.openxmlformats.org/drawingml/2006/table">
            <a:tbl>
              <a:tblPr/>
              <a:tblGrid>
                <a:gridCol w="8110847"/>
                <a:gridCol w="787028"/>
                <a:gridCol w="1008126"/>
              </a:tblGrid>
              <a:tr h="6067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 (ЦП) муниципальной программы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отремонтированных квартир детей-сирот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отдельных категорий, получивших бесплатные путевки в загородные оздоровительные лагеря и городские оздоровительные лагеря с дневным пребыванием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учащихся детей-сирот и детей, оставшихся без попечения родителей, а также лиц из числа детей-сирот и детей, оставшихся без попечения родителей, получивших стипендию как успешно обучающиеся в государственных образовательных учреждениях начального, среднего и высшего профессионального образования по окончании учебного семестра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с ограниченными возможностями здоровья и неорганизованных детей, принявших участие в Рождественской елке главы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с ограниченными возможностями здоровья, неорганизованных детей и детей работников бюджетной сферы, получивших новогодние подарки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3200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работников муниципальных дошкольных образовательных организаций, которым были возмещены расходы родительской платы за присмотр и уход за их детьми, посещающими муниципальную дошкольную образовательную организацию, в размере 50%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170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из многодетных семей в сельских территориях, за присмотр и уход за которыми были возмещены расходы родительской платы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97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приобретенных сертификатов для проведения мероприятий для детей с ограниченными возможностями здоровья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детей лиц, мобилизованных, принимающих участие в специальной военной операции на территории Украины, Луганской Народной Республики, Донецкой Народной Республики, за присмотр и уход за которыми были возмещены расходы родительской платы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проведенных рейдов по профилактике безнадзорности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120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мероприятий, проводимых в рамках программы семейного досуга "Мир в нашем доме" для малообеспеченных семей и приемных детей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240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мероприятий, направленных на укрепление статуса замещающей семьи и значимости ребенка в семье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170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листовок по профилактике гибели и травмирования несовершеннолетних, распространенных в рамках акции "Безопасность детства"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баннерных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плоскостей с социальной рекламой по профилактике гибели и травмирования несовершеннолетних, размещенных на территории Серовского городского округа в рамках акции "Безопасность детства"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лиц с ограниченными физическими возможностями здоровья и детей из малообеспеченных семей, получивших помощь в виде услуги на бесплатное посещение муниципального автономного учреждения "Водный дворец"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906001" cy="6890673"/>
        </p:xfrm>
        <a:graphic>
          <a:graphicData uri="http://schemas.openxmlformats.org/drawingml/2006/table">
            <a:tbl>
              <a:tblPr/>
              <a:tblGrid>
                <a:gridCol w="8110847"/>
                <a:gridCol w="787028"/>
                <a:gridCol w="1008126"/>
              </a:tblGrid>
              <a:tr h="121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 (ЦП) муниципальной программы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граждан, оказавшихся в трудной жизненной ситуации, получивших материальную помощь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ветеранов-юбиляров, получивших материальную помощь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ветеранов боевых действий, получивших материальную помощь на лечение и зубопротезирование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пенсионеров, состоящих на учете в Местном отделении Свердловской областной общественной организации ветеранов войны, труда, боевых действий, государственной службы, пенсионеров Серовского городского округа, получивших помощь на оздоровление</a:t>
                      </a:r>
                      <a:endParaRPr lang="ru-RU" sz="1100" u="non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ВОВ, тружеников тыла ВОВ, получивших материальную помощь ко Дню Победы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186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неработающих пенсионеров, вышедших на пенсию из муниципальных учреждений, а также вышедших на пенсию до 1 января 2012 года из учреждений, финансирование которых осуществляется из бюджета Свердловской области, и состоящих на учете в городской (районной) организации отраслевых профсоюзов работников государственных учреждений и общественного обслуживания Российской Федерации, а также пенсионеров вышеуказанных учреждений, прекративших свою деятельность, получивших материальную помощь ко Дню пожилого человека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1380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ветеранов ВОВ, получивших материальную помощь в связи с традиционно считающимися юбилейными датами, начиная с 90-летия, получивших персональные поздравления Президента Российской Федерации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27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выплат материальной помощи на погребение граждан, работавших в муниципальном учреждении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выплат частичной компенсации расходов отдельных категорий граждан по проезду транспортом общего пользования в районы размещения коллективных садов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115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общественных организаций, которым оказано содействие в их деятельности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поощренных руководителей и активистов общественных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участников социально значимых мероприятий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посещений (единиц)</a:t>
                      </a:r>
                      <a:endParaRPr lang="ru-RU" sz="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3470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выпускников школ и студентов ВУЗов, заключивших договор с администрацией Серовского городского округа для работы в учреждениях здравоохранения и образования Серовского городского округа, получивших материальную поддержку в виде стипендии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31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Численность граждан, поступивших на работу в муниципальную общеобразовательную организацию Серовского городского округа или государственное автономное учреждение здравоохранения Свердловской области "Серовская городская больница", получивших материальную помощь для приобретения жилья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показов аудио- и видеороликов социальной рекламы по вопросам ВИЧ-инфекции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6222" marR="6222" marT="10236" marB="1023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" y="5581"/>
            <a:ext cx="456034" cy="5644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761515" cy="4795688"/>
        </p:xfrm>
        <a:graphic>
          <a:graphicData uri="http://schemas.openxmlformats.org/drawingml/2006/table">
            <a:tbl>
              <a:tblPr/>
              <a:tblGrid>
                <a:gridCol w="6155314"/>
                <a:gridCol w="1204007"/>
                <a:gridCol w="1235810"/>
                <a:gridCol w="1166384"/>
              </a:tblGrid>
              <a:tr h="712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"Социальная поддержка малообеспеченных, неполных, многодетных семей, детей с ограниченными возможностями здоровья и членов их семей, детей-сирот, детей, оставшихся без попечения родителей, а также детей работников бюджетной сферы, мобилизованных лиц, принимающих участие в специальной военной операции на территории Украины, Луганской Народной Республики, Донецкой Народной Республики" 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12 511,7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11 790,5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11 690,5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"Повышение общественной значимости семьи, профилактика социального сиротства"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336,1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336,1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336,1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"Оказание материальной помощи различным категориям граждан"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9 030,2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7 252,6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7 252,6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"Социальная поддержка общественных организаций"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4 190,3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3 990,3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3 990,3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7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"Социально значимые мероприятия"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1 022,0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1 022,0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1 022,0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"Привлечение молодых специалистов для работы в муниципальных учреждениях социальной сферы Серовского городского округа"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3 492,0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3 492,0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3 492,0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0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"Дополнительные меры по ограничению распространения ВИЧ-инфекции, вакцинопрофилактика инфекционных заболеваний среди населения Серовского городского округа"</a:t>
                      </a: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390,0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390,0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390,0</a:t>
                      </a:r>
                      <a:endParaRPr lang="ru-RU" sz="13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Итого</a:t>
                      </a:r>
                      <a:endParaRPr lang="ru-RU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30 972,4</a:t>
                      </a:r>
                      <a:endParaRPr lang="ru-RU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28 273,5</a:t>
                      </a:r>
                      <a:endParaRPr lang="ru-RU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3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28 173,5</a:t>
                      </a:r>
                      <a:endParaRPr lang="ru-RU" sz="13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38_bi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187" y="678502"/>
            <a:ext cx="1834484" cy="112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1" descr="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4283" y="688768"/>
            <a:ext cx="1861717" cy="114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--2_1_~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297" y="1631125"/>
            <a:ext cx="1783278" cy="123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70" name="Заголовок 1"/>
          <p:cNvSpPr txBox="1">
            <a:spLocks/>
          </p:cNvSpPr>
          <p:nvPr/>
        </p:nvSpPr>
        <p:spPr bwMode="auto">
          <a:xfrm>
            <a:off x="0" y="0"/>
            <a:ext cx="9906000" cy="665018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культуры в Серовском городском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округе» на 2021-2026 годы 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776403"/>
          <a:ext cx="6604000" cy="2048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0"/>
              </a:tblGrid>
              <a:tr h="767389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2806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Укрепление и дальнейшее развитие культуры в Серовском городском округе путем совершенствования механизмов ее поддержки, духовно-нравственное развитие населения Серовского городского 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4132793"/>
          <a:ext cx="9906000" cy="2656849"/>
        </p:xfrm>
        <a:graphic>
          <a:graphicData uri="http://schemas.openxmlformats.org/drawingml/2006/table">
            <a:tbl>
              <a:tblPr/>
              <a:tblGrid>
                <a:gridCol w="7790213"/>
                <a:gridCol w="866899"/>
                <a:gridCol w="1248888"/>
              </a:tblGrid>
              <a:tr h="128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Наименования цели (целей),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участников мероприятий учреждений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культурно-досугового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типа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162950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мероприятий в Домах культуры и клубах сельских населенных пунктов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клубных формирований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посещений клубных формирований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7230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посетителей муниципального музея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24537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посещений библиотек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267960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документов, принятых на учет и обработанных для формирования, учета, изучения, физического сохранения и безопасности фондов библиотек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11416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новых, капитально возобновленных постановок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зрителей на показах спектаклей (театральных постановок)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36000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зрителей на киносеансах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19200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80973" y="2742335"/>
          <a:ext cx="9725027" cy="1096213"/>
        </p:xfrm>
        <a:graphic>
          <a:graphicData uri="http://schemas.openxmlformats.org/drawingml/2006/table">
            <a:tbl>
              <a:tblPr/>
              <a:tblGrid>
                <a:gridCol w="5469194"/>
                <a:gridCol w="1418611"/>
                <a:gridCol w="1418611"/>
                <a:gridCol w="1418611"/>
              </a:tblGrid>
              <a:tr h="498763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74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Муниципальная программа "Развитие физической культуры и спорта в Серовском городском округе" на 2021 - 2026 годы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442 756,8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347 064,5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366 384,9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906000" cy="6965706"/>
        </p:xfrm>
        <a:graphic>
          <a:graphicData uri="http://schemas.openxmlformats.org/drawingml/2006/table">
            <a:tbl>
              <a:tblPr/>
              <a:tblGrid>
                <a:gridCol w="7790213"/>
                <a:gridCol w="866899"/>
                <a:gridCol w="1248888"/>
              </a:tblGrid>
              <a:tr h="54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Наименования цели (целей),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посещений культурных мероприятий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тыс. посещений</a:t>
                      </a:r>
                      <a:endParaRPr lang="ru-RU" sz="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771,01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волонтеров Серовского городского округа, вовлеченных в программу "Волонтеры культуры"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обращений к порталу "Культура Урала. РФ" в Серовском городском округе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фактической обеспеченности учреждениями культуры от нормативной потребности клубами и учреждениями клубного типа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фактической обеспеченности учреждениями культуры от нормативной потребности библиотеками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Результаты независимой оценки качества условий оказания услуг муниципальными организациями в сферах культуры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90,64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грантов для поддержки значимых для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социокультурного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развития Свердловской области проектов организаций культуры и искусства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Улучшение технического состояния помещений: уменьшение количества зданий (помещений), требующих капитального ремонта, аварийных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зданий (помещений) муниципальных учреждений культуры, находящихся в удовлетворительном состоянии в общем количестве зданий (помещений) данных учреждений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92,6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муниципальных учреждений культуры, здания которых находятся в аварийном состоянии или требуют капитального ремонта, в общем количестве муниципальных учреждений культуры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11,43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Увеличение количества модельных муниципальных библиотек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Соотношение средней заработной платы работников муниципальных учреждений культуры к среднемесячному доходу от трудовой деятельности по Свердловской области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специалистов Серовского городского округа, прошедших повышение квалификации на базе Центров непрерывного образования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материалов в телеэфире и сети "Интернет" о деятельности органов местного самоуправления Серовского городского округа, а также об общественно-политических, социально-культурных событиях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минут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408,33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Объем публикаций газетных статей, содержащих информацию о деятельности органов местного самоуправления Серовского городского округа, а также об общественно-политических, социально-культурных событиях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см2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54029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выходов официальной информации о деятельности органов местного самоуправления Серовского городского округа, а также об общественно-политических, социально-культурных событиях городского округа на радио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219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информационных стендов "Серовский городской округ. Информация."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Объем информационного материала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480000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информационных материалов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819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Содержание и сохранение объектов культурного наследия городского округа (объектов культурного наследия, мемориальных комплексов, памятников, мемориальных и памятных досок)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объектов культурного наследия, находящихся в муниципальной собственности и требующих консервации или реставрации, в общем количестве объектов культурного наследия, находящихся в муниципальной собственности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14,3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014" marR="3014" marT="4959" marB="495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-1" y="970148"/>
            <a:ext cx="9761517" cy="3696855"/>
          </a:xfrm>
        </p:spPr>
        <p:txBody>
          <a:bodyPr/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Текущий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период). (В рамках данной брошюры «Бюджет для граждан» - 2023 год  является текущим)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Очередной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следующий за текущим финансовым годом. (В рамках данной брошюры «Бюджет для граждан» - 20</a:t>
            </a:r>
            <a:r>
              <a:rPr lang="en-US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2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4 год  является очередным)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Плановый период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два финансовых года, следующие за очередным финансовым годом. (В рамках данной брошюры «Бюджет для граждан»  - 2025 и 2026 годы являются плановым периодом)</a:t>
            </a:r>
          </a:p>
        </p:txBody>
      </p:sp>
      <p:pic>
        <p:nvPicPr>
          <p:cNvPr id="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586038" cy="58563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18586" y="229611"/>
            <a:ext cx="8081673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540" y="1874322"/>
            <a:ext cx="1914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3" descr="D:\Бассейн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79800" y="-9750425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9" name="Заголовок 1"/>
          <p:cNvSpPr txBox="1">
            <a:spLocks/>
          </p:cNvSpPr>
          <p:nvPr/>
        </p:nvSpPr>
        <p:spPr bwMode="auto">
          <a:xfrm>
            <a:off x="0" y="0"/>
            <a:ext cx="9906000" cy="660400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физической культуры и спорта в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Серовском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городском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округе» на 2021-2026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" y="681401"/>
          <a:ext cx="591391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91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32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развития физической культуры и спорта в Серовском городском округе, в том числе для лиц с ограниченными возможностями здоровья и инвалидов.</a:t>
                      </a: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развития детско-юношеского спорта, подготовки спортивного резерва сборных команд Серовского городского округа, Свердловской области и Российской Федерации, совершенствование системы спорта высших достижений.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условий, обеспечивающих доступность к спортивной инфраструктуре Серовского городского 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01880" y="4469629"/>
          <a:ext cx="9533906" cy="2061799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492540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2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физической культуры и спорта в Серовском городском округе"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186 802,4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211 925,1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215 275,7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01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инфраструктуры объектов спорта муниципальной собственности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15 930,7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9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Итого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202 733,1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211 925,1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215 275,7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3911" y="2934195"/>
            <a:ext cx="3992089" cy="148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1" name="Picture 1" descr="X:\Нелюбина - отчеты\фото города\Бассей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7626" y="670607"/>
            <a:ext cx="2388374" cy="178758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906001" cy="6905920"/>
        </p:xfrm>
        <a:graphic>
          <a:graphicData uri="http://schemas.openxmlformats.org/drawingml/2006/table">
            <a:tbl>
              <a:tblPr/>
              <a:tblGrid>
                <a:gridCol w="7932717"/>
                <a:gridCol w="760021"/>
                <a:gridCol w="1213263"/>
              </a:tblGrid>
              <a:tr h="108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жителей Серовского городского округа, систематически занимающихся физической культурой и спортом, в общей численности населения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чел./%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56100/57,90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учащихся и студентов Серовского городского округа, систематически занимающихся физической культурой и спортом, в общей численности учащихся и студентов Серовского городского округа (в возрасте 3 - 29 лет)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88,20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 них в возрасте от 3 до 18 лет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97,5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 Серовского городского округа, занятого в экономике, занимающегося физической культурой и спортом, в общей численности населения занятого в экономике (женщины в возрасте 30 - 54 лет, мужчины в возрасте 30 - 59 лет)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55,00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сельского населения, систематически занимающегося физической культурой и спортом, в общей численности сельского населения Серовского городского округа в возрасте 3 - 79 лет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граждан старшего возраста (женщины в возрасте 55 - 79 лет, мужчины в возрасте 60 - 79 лет), систематически занимающихся физической культурой и спортом, в общей численности граждан старшего возраста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 них в возрасте от 6 до 18 лет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 Серовского городского округа, выполнившего нормативы испытаний (тестов) Всероссийского физкультурно-спортивного комплекса "Готов к труду и обороне" (ГТО), в общей численности населения, принявшего участие в выполнении нормативов испытаний (тестов) Всероссийского физкультурно-спортивного комплекса "Готов к труду и обороне" (ГТО)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из них учащихся и студентов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лиц, привлеченных в спортивно-оздоровительную работу по развитию физической культуры и спорта среди различных групп населения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330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занятий физкультурно-спортивной направленности по месту проживания граждан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9462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2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Объем публикаций газетных статей, содержащих информацию о физической культуре и спорте муниципального образования и иной официальной информации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см2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20960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официальных физкультурных (физкультурно-оздоровительных) мероприятий, в том числе в рамках Всероссийского физкультурно-спортивного комплекса "Готов к труду и обороне" (ГТО), а также количество проведенных тестирований выполнения нормативов испытаний (тестов) комплекса ГТО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173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предоставленных часов доступа к объектам спорта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час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19248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официальных спортивных мероприятий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спортивных соревнований (физкультурных (физкультурно-оздоровительных) мероприятий), в которых спортсмены Серовского городского округа приняли участие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117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лиц, занимающихся по дополнительным образовательным программам спортивной подготовки в организациях ведомственной принадлежности физической культуры и спорта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чел./%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1005/75,28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9525" y="0"/>
          <a:ext cx="9915526" cy="2883844"/>
        </p:xfrm>
        <a:graphic>
          <a:graphicData uri="http://schemas.openxmlformats.org/drawingml/2006/table">
            <a:tbl>
              <a:tblPr/>
              <a:tblGrid>
                <a:gridCol w="7942242"/>
                <a:gridCol w="760021"/>
                <a:gridCol w="1213263"/>
              </a:tblGrid>
              <a:tr h="108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организаций, входящих в систему спортивной подготовки, которым оказана государственная поддержка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Ед.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обеспеченности населения спортивными сооружениями исходя из единовременной пропускной способности объектов спорта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приобретенных (созданных) или модернизированных объектов (конструктивных частей объектов) нефинансовых активов, отнесенных к движимому имуществу, за исключением нематериальных активов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Ед.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благоустроенных земельных участков (территорий), находящихся в пользовании учреждения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м2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837,3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спортивных площадок, оснащенных специализированным оборудованием для занятий уличной гимнастикой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Ед.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 недвижимого имущества, в отношении которых осуществлен капитальный (текущий) ремонт</a:t>
                      </a:r>
                      <a:endParaRPr lang="ru-RU" sz="1100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Шт.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выполненных мероприятий по обеспечению антитеррористической защищенности объектов спорта</a:t>
                      </a:r>
                      <a:endParaRPr lang="ru-RU" sz="1100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Ед.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разработанной проектной документации на объекты капитального строительства, количество проведенных инженерных изысканий, необходимых для подготовки такой проектной документации</a:t>
                      </a:r>
                      <a:endParaRPr lang="ru-RU" sz="1100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Шт.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Приобретение товаров, работ, услуг, предусмотренных проектами инициативного бюджетирования</a:t>
                      </a:r>
                      <a:endParaRPr lang="ru-RU" sz="1100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100,0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618" marR="5618" marT="9242" marB="924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6" name="Рисунок 9" descr="Jocuri-pe-trambulina-pentru-adolescent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772" y="712519"/>
            <a:ext cx="2958228" cy="160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813" y="2315689"/>
            <a:ext cx="3030188" cy="19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0634" y="11756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795646"/>
          <a:ext cx="6935190" cy="3548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5190"/>
              </a:tblGrid>
              <a:tr h="60204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32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29468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Повышение уровня созидательной активности и успешной самореализации молодых граждан Серовского городского округа. Повышение уровня творческого, физического, социального и духовного развития детей, подростков, молодых граждан на территории Серовского городского округа. Улучшение жилищных условий молодых граждан и молодых семей, проживающих на территории Серовского городского 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504" y="4322618"/>
          <a:ext cx="9533906" cy="2310710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519246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6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"Развитие молодежной политики на территории Серовского городского округа"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4 233,3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4 473,6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4 473,5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6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"Развитие дополнительного образования в сфере молодежной политики"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79 718,6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83 986,2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88 007,2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6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"Стимулирование развития жилищного строительства"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1 929,5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1 929,5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1 929,5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Итого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85 881,4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90 389,2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94 410,2</a:t>
                      </a:r>
                      <a:endParaRPr lang="ru-RU" sz="16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2643" name="Заголовок 1"/>
          <p:cNvSpPr txBox="1">
            <a:spLocks/>
          </p:cNvSpPr>
          <p:nvPr/>
        </p:nvSpPr>
        <p:spPr bwMode="auto">
          <a:xfrm>
            <a:off x="0" y="-1"/>
            <a:ext cx="9906000" cy="6887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Муниципальная программа «Реализация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молодежной политики в Серовском городском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округе» на 2021-2026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5074276"/>
        </p:xfrm>
        <a:graphic>
          <a:graphicData uri="http://schemas.openxmlformats.org/drawingml/2006/table">
            <a:tbl>
              <a:tblPr/>
              <a:tblGrid>
                <a:gridCol w="7612083"/>
                <a:gridCol w="1010911"/>
                <a:gridCol w="1283006"/>
              </a:tblGrid>
              <a:tr h="200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цели (целей) и задач, целевых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показателей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измерения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Значение целевого показателя 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молодых граждан, трудоустроенных через трудовой лагерь "Молодежная биржа труда"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человек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молодежи, участвующей в деятельности общественных объединений, различных формах общественного самоуправления, от общей численности населения Серовского городского округа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2,5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граждан, занимающихся добровольческой (волонтерской) деятельностью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7,6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мероприятий, направленных на поддержку молодежных инициатив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молодых граждан, принявших участие в мероприятиях по развитию потенциала молодежи и поддержке инициативной и талантливой молодежи, от общей численности молодежи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молодых граждан, принявших участие в мероприятиях по формированию в молодежной среде здорового образа жизни, культуры безопасности жизнедеятельности, ценностей семьи и культурных традиций, от общей численности молодежи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посещений коворкинг-центра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720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детей в возрасте от 7 до 18 лет, охваченных дополнительным образованием в сфере молодежной политики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обучающихся, принявших участие в массовых мероприятиях различного уровня, в общей численности обучающихся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40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Доля обучающихся, являющихся победителями и призерами массовых мероприятий различного уровня, в общей численности обучающихся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процентов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культурно-досуговых, спортивно-массовых мероприятий, проведенных МБУ ДО ЦДП "Эдельвейс"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125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молодых семей, получивших региональную социальную выплату на улучшение жилищных условий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единиц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</a:t>
                      </a:r>
                    </a:p>
                  </a:txBody>
                  <a:tcPr marL="9713" marR="9713" marT="15979" marB="159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31274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«Управление собственностью Серовского городского округа» на 2021-2026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859531"/>
          <a:ext cx="9906000" cy="21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1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экономической основы для социально-экономического развития Серовского городского округа в части управления имуществом и земельными ресурсами.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доходов бюджета Серовского городского округа от использования муниципального имущества.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устойчивого и комплексного развития территории Серовского городского округа, совершенствование и развитие системы управления градостроительной деятельностью.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населения Серовского городского округа доступным и комфортным жильем путем реализации механизмов поддержки и развития жилищного строительства и стимулирования спроса на рынке жилья.</a:t>
                      </a:r>
                      <a:endParaRPr lang="ru-RU" sz="16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446318" y="3040083"/>
            <a:ext cx="500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Учет муниципальной собственности</a:t>
            </a:r>
            <a:endParaRPr lang="ru-RU" sz="2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4" name="Picture 6" descr="https://catalog.lot-online.ru/cdn/bkr/ghallery_485399.jpg?t=1&amp;i=4853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18" y="3896785"/>
            <a:ext cx="1341911" cy="753743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2157" y="3499511"/>
            <a:ext cx="1651823" cy="140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0083" y="3703824"/>
            <a:ext cx="2116422" cy="79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73775" y="4667003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Земля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3272" y="6334780"/>
            <a:ext cx="2144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Объекты незавершенного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строительства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6671" y="6550223"/>
            <a:ext cx="226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Недвижимое  имущество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093" y="6309756"/>
            <a:ext cx="1136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Сооружения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510" y="5559633"/>
            <a:ext cx="1054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Здания и 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помещения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7699" y="4536374"/>
            <a:ext cx="1892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Движимое имущество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9046" y="5486401"/>
            <a:ext cx="644058" cy="52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0570" y="6201243"/>
            <a:ext cx="999503" cy="48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72606" y="5735781"/>
            <a:ext cx="1490216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00467" y="5214436"/>
            <a:ext cx="949767" cy="117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2018805" y="4251366"/>
            <a:ext cx="2090057" cy="1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5866410" y="4263241"/>
            <a:ext cx="1235034" cy="35627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5937662" y="6103917"/>
            <a:ext cx="1615044" cy="0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762993" y="6412675"/>
            <a:ext cx="1476498" cy="7919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2559133" y="5830784"/>
            <a:ext cx="1704109" cy="29691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047013" y="4952010"/>
            <a:ext cx="11875" cy="771898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7000" y="0"/>
          <a:ext cx="9619013" cy="6813668"/>
        </p:xfrm>
        <a:graphic>
          <a:graphicData uri="http://schemas.openxmlformats.org/drawingml/2006/table">
            <a:tbl>
              <a:tblPr/>
              <a:tblGrid>
                <a:gridCol w="7629896"/>
                <a:gridCol w="998503"/>
                <a:gridCol w="99061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приобретенных в муниципальную собственность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площади нежилого фонда, переданного в пользование, от общей площади нежилого фонда, находящегося в муниципальной казне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92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Сокращение количества неиспользуемых (используемых не по назначению) объектов муниципального имущества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пустующих площадей к общей площади объектов недвижимого имущества муниципальной казны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11,5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единиц программного обеспечения, по которым проведены работы по созданию, приобретению, обновлению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демонтированных временных сооружений (конструкций), установленных незаконно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жилых домов, обследованных специализированной организацией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 имущества в перечнях муниципального имущества для сдачи в аренду субъектам малого и среднего предпринимательства, в том числе имущество и земельные участки казны; имущество, закрепленное на праве оперативного управления за муниципальными учреждениями и на праве хозяйственного ведения за муниципальными унитарными предприятиями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96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нуждающегося в жилых помещениях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объектов, находящихся в собственности Серовского городского округа, в отношении которых проведена техническая инвентаризация и кадастровые работы с получением технической документации, в общем числе объектов муниципального имущества, на которые необходимо получить техническую документацию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 муниципальной собственности, в отношении которых проведено списание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квадратных метров, подлежащих сносу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1902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приобретенных в муниципальную собственность в рамках обновления материально-технической базы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установленных приборов учета, в том числе в рамках возмещения затрат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12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Протяженность автомобильных дорог местного значения, на которые оформлено право собственности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километров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1554" y="152922"/>
          <a:ext cx="9619013" cy="6658788"/>
        </p:xfrm>
        <a:graphic>
          <a:graphicData uri="http://schemas.openxmlformats.org/drawingml/2006/table">
            <a:tbl>
              <a:tblPr/>
              <a:tblGrid>
                <a:gridCol w="7629896"/>
                <a:gridCol w="998503"/>
                <a:gridCol w="99061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Соотношение поступлений доходов в бюджет Серовского городского округа в отчетном и предыдущем годах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Достоверность планирования поступлений доходов в бюджет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99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Эффективность деятельности по защите имущественных интересов муниципального образования Серовский городской округ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муниципальных предприятий, имеющих положительный финансовый результат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67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в отношении которых проведена оценка активов с целью определения экономического потенциала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616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переданных в аренду или в собственность, в отношении которых проведена оценка активов с целью определения экономического потенциала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530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объектов, переданных в аренду или в собственность, в общем числе объектов, в отношении которых проведена оценка активов с целью определения экономического потенциала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единиц программного (материально-технического) обеспечения, по которым проведены работы по созданию, приобретению, обновлению с целью выполнения функции муниципального земельного и лесного контроля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сформированных земельных участков для индивидуального жилищного строительства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сформированных земельных участков для индивидуального жилищного строительства от общего количества земельных участков, требующих формирования в соответствии с очередностью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3,0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земельных участков, предоставленных для строительства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225000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земельных участков, предоставленных под индивидуальное жилищное строительство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150000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сформированных земельных участков под объектами муниципальной собственности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сформированных земельных участков под новое строительство (благоустройство)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площади земельных участков, являющихся объектами налогообложения земельным налогом, в общей площади территории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98,9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6050" y="0"/>
          <a:ext cx="9619013" cy="6772134"/>
        </p:xfrm>
        <a:graphic>
          <a:graphicData uri="http://schemas.openxmlformats.org/drawingml/2006/table">
            <a:tbl>
              <a:tblPr/>
              <a:tblGrid>
                <a:gridCol w="7629896"/>
                <a:gridCol w="998503"/>
                <a:gridCol w="99061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выявленных земельных участков под объектами недвижимости, не учтенных в государственном кадастре недвижимости, а также занятых самовольно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Общая площадь сформированных земель сельскохозяйственного назначения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261850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Обеспеченность актуализированными документами территориального планирования (Генеральный план Серовского городского округа) с учетом их перевода в цифровой (векторный) вид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94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Обеспеченность актуализированными документами градостроительного зонирования (</a:t>
                      </a: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  <a:hlinkClick r:id="rId3"/>
                        </a:rPr>
                        <a:t>Правила</a:t>
                      </a: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землепользования и застройки Серовского городского округа) с учетом их перевода в цифровой (векторный) вид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98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Ведение в электронном виде пространственной базы данных Серовского городского округа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Наличие утвержденных местных нормативов градостроительного проектирования Серовского городского округа (внесение изменений в местные нормативы градостроительного проектирования Серовского городского округа)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да/нет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документов, содержащих сведения о сетях инженерно-технического обеспечения на территории Серовского городского округа, переведенных в цифровой вид и внесенных в базу информационной системы обеспечения градостроительной деятельности (ИСОГД), в год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630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Общая площадь земельных участков, предоставленных для строительства, в расчете на 10 тысяч человек населения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га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2,1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земельных участков, предоставленных для жилищного строительства, индивидуального строительства и комплексного освоения в целях жилищного строительства, в расчете на 10 тысяч человек населения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га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1,4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земельных участков, предоставленных для строительства объектов жилищного строительства, в отношении которых в течение 3 лет с даты принятия решения о предоставлении земельного участка или подписания протокола о результатах торгов (конкурсов, аукционов) не было получено разрешение на ввод в эксплуатацию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7200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городских лесов в соответствии с документами территориального планирования и градостроительного зонирования, в отношении которых проведены работы по лесоустройству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га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3105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площади территорий, на которую разработана документация по планировке территорий в целях строительства и благоустройства, к площади территории, предусмотренной Генеральным планом Серовского городского округа, в год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14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7000" y="0"/>
          <a:ext cx="9619013" cy="4410890"/>
        </p:xfrm>
        <a:graphic>
          <a:graphicData uri="http://schemas.openxmlformats.org/drawingml/2006/table">
            <a:tbl>
              <a:tblPr/>
              <a:tblGrid>
                <a:gridCol w="7629896"/>
                <a:gridCol w="998503"/>
                <a:gridCol w="99061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779" marR="3779" marT="6216" marB="621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линейных объектов, под размещение которых разработана документации по планировке территории с целью обеспечения территории объектами инженерной инфраструктуры, в год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территорий, обеспеченных утвержденной документацией по планировке территории с учетом положений генерального плана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га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770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жилых помещений, введенная в действие за год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28226,8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жилых помещений, введенная в действие за год под индивидуальное жилищное строительство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22581,4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жилых помещений, введенная в действие за год под стандартное жилье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19758,76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индивидуального жилищного строительства в общем объеме жилищного строительства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граждан, состоящих на учете для улучшения жилищных условий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7260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Средняя обеспеченность жилой площадью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 на человека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22,46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71475" y="123825"/>
            <a:ext cx="9534525" cy="6496050"/>
          </a:xfrm>
        </p:spPr>
        <p:txBody>
          <a:bodyPr/>
          <a:lstStyle/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Первое поселение на месте нынешнего города Серова возникло в 1894 году при строительстве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сталерельсового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завода, названного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Надеждинским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по имени владелицы Богословского горного округа (БГО) Надежды Михайловны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Половцевой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Завод был заложен на левом берегу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Каквы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 10 км от села Филькино.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Заводской поселок по старой уральской традиции получил название Надеждинский завод.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сентябре 1919 года по Постановлению Екатеринбургского губернского ВРК поселок Надеждинский завод был преобразован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Согласно Постановлению Президиума ВЦИК от 20 июня 1933 года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г.Надеждинск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выделен из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в самостоятельную административно-хозяйственную единицу с непосредственным подчинением облисполкому. Утверждена расширенная черта города с включением в нее селений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Вятчининой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Мякоткиной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Медянкиной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земельного участка центрального углежжения.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1930-ые годы город неоднократно менял свое название.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19 января 1934 года Постановлением № 6809 Малого Президиума Уральского областного исполнительного комитета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Кабаковск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 июня 1939 года Указом Президиума Верховного Совета СССР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Серов в честь легендарного летчика - Героя Советского Союза Анатолия Константиновича Серова.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границах муниципального образования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Серовсикй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городской округ находятся населенные пункты: город Серов, поселок Марсяты, деревня Петрова,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Кардон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Ларьковка, село Андриановичи, поселок Межевая, поселок Красный Яр, поселок Мирный,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Новая,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Подгарничный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Лесоразработки,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Танковичи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Масловка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Ключевой, село Филькино,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Черноярский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Урай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Нижняя Пристань, поселок при железнодорожной станции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Старое Морозково, поселок Морозково, поселок при железнодорожной станции Морозково, поселок Красноярка, поселок Поперечный,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Вагранская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Морозково,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Семенова,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Магина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Красноглинный, деревня Еловый Падун, поселок Сотрино, поселок Новое Сотрино, поселок Первомайский, поселок Боровой.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Административным центром Серовского городского округа является город Серов. Он находится на восточном склоне Уральских гор, в долине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расположен на расстоянии 338 км. от областного центра г.Екатеринбург и на расстоянии 2050 км. от г.Москвы. Общая площадь города Серова в пределах городской черты - 9399 га. Город Серов является крупным железнодорожным узлом, образованный пересечением двух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меридиальных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железнодорожных магистралей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Екатеринбург-Серов-Ивдель-Приобье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Серов-Алапаевск-Егоршино-Богданович-Челябинск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В 30 км к северу от города Серова находится город Краснотурьинск, в 50 км к югу - город Новая Ляля.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Основной водной артерией является река Сосьва, в которую впадают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Лангур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Волчанка, Турья,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Красноярка и ряд других небольших по размеру рек и ручьев. Вся система рек и речек входит в бассейн р.Тавды. Самым крупным притоком р.Сосьва является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р.Каква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которая берет начало с Уральского хребта.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 является чем-то вроде перевала между Средним и Северным Уралом, и не случайно он назван северными воротами Урала. </a:t>
            </a:r>
            <a:endParaRPr lang="ru-RU" sz="13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3244334" y="3244334"/>
            <a:ext cx="6858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Описание административно-территориального деления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6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0010" cy="38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43148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"Развитие системы образования в Серовском городском округе" на 2023-2027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00050" y="8820150"/>
            <a:ext cx="6245225" cy="0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762000"/>
          <a:ext cx="99060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43092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531475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Обеспечение доступности дошкольного образования для детей в возрасте до 3 лет.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Обеспечение доступности качественного общего образования, соответствующего требованиям инновационного социально-экономического развития Серовского городского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Повышение качества общего образования.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Обеспечение доступности качественных образовательных услуг в сфере дополнительного образования в Серовском городском округе.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Приведение условий содержания зданий муниципальных образовательных организаций и прилегающих к ним территорий в соответствие с требованиями пожарной безопасности и санитарного законодательства.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Создание в муниципальных образовательных организациях условий для получения без дискриминации качественного образования лицами с ограниченными возможностями здоровья и инвалидностью.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7. Совершенствование архитектурно-художественной городской среды, размещение средств информационного оформления (вывесок) на территории Серовского городского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8. Обеспечение доступности качественного образования, соответствующего требованиям инновационного социально-экономического развития Серовского городского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9. Создание условия для сохранения здоровья и развития детей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10. Обеспечение общегородских мероприятий, направленных на социальную и государственную поддержку педагогических работников.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11. Создание условий для подготовки специалистов с высшим профессиональным образованием для органов местного самоуправления Серовского городского округа, муниципальных образовательных организаций, расположенных на территории Серовского городского 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12. Организация и профориентация обучающихся в технической среде.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13. Создание мест для реализации основных и дополнительных общеобразовательных программ цифрового, естественно-научного, технологического и гуманитарного профилей в муниципальных образовательных организациях, расположенных в сельской местности.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14. Обеспечение общегородских мероприятий, направленных на социальную и государственную поддержку талантливых детей.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63138"/>
            <a:ext cx="9906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15. Распространение актуального педагогического опыта по профилактике детского дорожно-транспортного травматизма, пожарной безопасности, гражданской обороне и действиям при ЧС, обеспечивающего формирование устойчивых теоретических, практических умений и навыков безопасного поведения воспитанников и обучающихся в повседневной жизни.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16. Комплексное развитие и совершенствование системы патриотического воспитания граждан на территории Серовского городского округа, направленное на создание условий для повышения гражданской ответственности и воспитание граждан, имеющих активную гражданскую позицию.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17. Формирование воспитательной среды в образовательной организации, способствующей позитивной социализации обучающихся, их духовно-нравственному развитию на основе национальных идеалов и ценностей.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18. Материально-техническое обеспечение системы образования в Серовском городском округе в соответствии с требованиями ФГОС.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19. Укрепление и развитие системы образования путем совершенствования механизмов ее поддержки.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Цели программы:</a:t>
            </a:r>
            <a:endParaRPr lang="ru-RU" sz="2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505" y="3020841"/>
          <a:ext cx="9595261" cy="3116721"/>
        </p:xfrm>
        <a:graphic>
          <a:graphicData uri="http://schemas.openxmlformats.org/drawingml/2006/table">
            <a:tbl>
              <a:tblPr/>
              <a:tblGrid>
                <a:gridCol w="5416678"/>
                <a:gridCol w="1392861"/>
                <a:gridCol w="1392861"/>
                <a:gridCol w="1392861"/>
              </a:tblGrid>
              <a:tr h="48972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"Качество образования, как основа благополучия"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2 767 237,26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2 992 519,74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3 301 977,00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"Организация отдыха детей и молодежи"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116 673,65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126 732,77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130 571,07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"Педагогические кадры XXI века"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   730,49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 730,49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   730,49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"Реализация проекта "Уральская инженерная школа"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5 524,50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2 724,28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2 318,26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системы поддержки талантливых и одаренных детей и подростков"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3 228,91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2 946,11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2 868,67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"Патриотическое воспитание молодежи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1 940,81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2 795,76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2 698,55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972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муниципальной программы "Развитие системы образования в Серовском городском округе"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40 404,07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43 529,02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44 779,04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737766" cy="7044796"/>
        </p:xfrm>
        <a:graphic>
          <a:graphicData uri="http://schemas.openxmlformats.org/drawingml/2006/table">
            <a:tbl>
              <a:tblPr/>
              <a:tblGrid>
                <a:gridCol w="7837714"/>
                <a:gridCol w="902525"/>
                <a:gridCol w="997527"/>
              </a:tblGrid>
              <a:tr h="571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Доступность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дошкольного образования для детей дошкольного возраста от 1,5 до 3 лет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среднемесячной заработной платы педагогических работников муниципальных дошкольных образовательных организаций к среднемесячной заработной плате в общем образовании в регионе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в возрасте 1 - 6 лет, получающих дошкольную образовательную услугу и (или) услугу по их содержанию в муниципальных образовательных организациях, в общей численности детей в возрасте 1 - 6 лет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в возрасте 1 - 6 лет, стоящих на учете для определения в муниципальные дошкольные образовательные организации, в общей численности детей в возрасте 1 - 6 лет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населения в возрасте 15 - 18 лет, охваченного общим образованием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99,98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муниципальных общеобразовательных организаций, соответствующих современным требованиям обучения, в общем количестве муниципальных общеобразовательных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обучающихся в муниципальных общеобразовательных организациях, занимающихся во вторую (третью) смену, в общей численности обучающихся в муниципальных общеобразовательных организациях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9,1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Расходы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бюджета муниципального образования на общее образование в расчете на 1 обучающегося в муниципальных общеобразовательных организациях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тыс. руб.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0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численности обучающихся в возрасте 17 - 21 года, завершивших обучение по программе среднего общего образования и продолживших обучение по программе среднего профессионального образования и высшего профессионального образования, в общей численности обучающихся, завершивших обучение по программе среднего общего образования соответствующей возрастной группы</a:t>
                      </a:r>
                      <a:endParaRPr lang="ru-RU" sz="10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выпускников общеобразовательных организаций, поступивших в год окончания в профессиональные образовательные организации и образовательные организации высшего образования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79,67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Охват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организованным горячим питанием учащихся общеобразовательных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94,8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муниципальных общеобразовательных организаций, в которых созданы условия для обеспечения питания обучающихся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0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обучающихся, получающих начальное общее образование в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муниципальных образовательных организациях</a:t>
                      </a:r>
                      <a:endParaRPr lang="ru-RU" sz="10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3"/>
          <a:ext cx="9906001" cy="6773190"/>
        </p:xfrm>
        <a:graphic>
          <a:graphicData uri="http://schemas.openxmlformats.org/drawingml/2006/table">
            <a:tbl>
              <a:tblPr/>
              <a:tblGrid>
                <a:gridCol w="7973122"/>
                <a:gridCol w="918118"/>
                <a:gridCol w="1014761"/>
              </a:tblGrid>
              <a:tr h="563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Приобретение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 установка недостающего оборудования в производственных помещениях столовых общеобразовательных организаций, необходимого для создания в общеобразовательных организациях условий для организации горячего питания обучающихся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Приобретение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 установка оборудования взамен действующего оборудования с подтвержденным процентом износа более 80%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Приобретение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 установка оборудования взамен вышедшего из строя и устаревшего оборудования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Соотношение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уровня средней заработной платы учителей общеобразовательных организаций и средней заработной платы в экономике Свердловской области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Обеспечение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бесплатным проездом детей-сирот и детей, оставшихся без попечения родителей, обучающихся в муниципальных образовательных организациях, на городском, пригородном, в сельской местности на внутригородском, транспорте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обучающихся с ограниченными возможностями здоровья, в том числе детей-инвалидов, осваивающих основные общеобразовательные программы на дому, обеспеченных бесплатным двухразовым питанием, от общего количества обучающихся льготной категории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1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педагогических работников общеобразовательных организаций, получивших вознаграждение за классное руководство, в общей численности педагогических работников такой категории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Обеспеченность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материально-технической базы Общероссийского общественно-государственного движения детей и молодежи "Движение первых"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образовательных организаций общего и среднего профессионального образования всех форм собственности и ведомственной принадлежности, в которых внедрены рабочие программы воспитания и календарные планы воспитательной работы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сформированных центров казачьей культуры и/или кадетского образования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обучающихся образовательных организаций (общего и среднего профессионального образования), охваченных программами воспитания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10266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пунктов проведения экзаменов, планируемых к обеспечению недостающим оборудованием, от общего количества пунктов проведения экзаменов для проведения ГИА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-2"/>
          <a:ext cx="9906001" cy="7152384"/>
        </p:xfrm>
        <a:graphic>
          <a:graphicData uri="http://schemas.openxmlformats.org/drawingml/2006/table">
            <a:tbl>
              <a:tblPr/>
              <a:tblGrid>
                <a:gridCol w="7973122"/>
                <a:gridCol w="918118"/>
                <a:gridCol w="1014761"/>
              </a:tblGrid>
              <a:tr h="5236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0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от 5 до 18 лет, охваченных услугами в сфере дополнительного образования, в муниципальных образовательных организациях, в том числе детей, занимающихся по программам спортивной подготовки, от общей численности детей в возрасте от 5 до 18 лет</a:t>
                      </a:r>
                      <a:endParaRPr lang="ru-RU" sz="10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83,3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в возрасте 5-18 лет, получающих услуги по дополнительному образованию в организациях различной организационно-правовой формы и формы собственности, в общей численности детей данной возрастной группы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73,0/ 83,3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Соотношение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среднемесячной заработной платы педагогических работников муниципальных учреждений дополнительного образования детей к среднемесячной заработной плате учителей в регионе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в возрасте от 5 до 18 лет, охваченных системой персонифицированного финансирования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зданий муниципальных образовательных организаций, планируемых к проведению капитального и текущего ремонтов, приведению в соответствие с требованиями пожарной безопасности и санитарного законодательства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0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зданий, сооружений, инженерно-технических сетей объектов благоустройства территории организаций отдыха и их оздоровления, в которых проведен текущий и/или капитальный ремонт, в том числе связанный с приведением их в соответствие требованиям пожарной безопасности, санитарного законодательства и антитеррористической защищенности</a:t>
                      </a:r>
                      <a:endParaRPr lang="ru-RU" sz="10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муниципальных дошкольных образовательных учреждений, здания которых находятся в аварийном состоянии или требуют капитального ремонта, в общем числе муниципальных дошкольных образовательных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муниципальных общеобразовательных организаций, здания которых находятся в аварийном состоянии или требуют капитального ремонта, в общем количестве муниципальных общеобразовательных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4,76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образовательных организаций, в которых обеспечена возможность беспрепятственного доступа обучающихся с ОВЗ и инвалидностью к объектам инфраструктуры образовательной организации, в общем количестве образовательных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детей-инвалидов и детей с ОВЗ, которым обеспечена доступность и качество образования, к общему количеству детей, получающих образование в муниципальных образовательных организациях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детей-инвалидов и детей с ОВЗ, получающих образование на дому, в том числе с использованием дистанционных образовательных технологий, к общему количеству детей-инвалидов и детей с ОВЗ в образовательных организациях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образовательных организаций, в которых оборудованы спортивные площадки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и молодежи, охваченных отдыхом и оздоровлением в загородном лагере "Чайка" в каникулярное время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1768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504" y="1"/>
          <a:ext cx="9607138" cy="6324372"/>
        </p:xfrm>
        <a:graphic>
          <a:graphicData uri="http://schemas.openxmlformats.org/drawingml/2006/table">
            <a:tbl>
              <a:tblPr/>
              <a:tblGrid>
                <a:gridCol w="7732574"/>
                <a:gridCol w="890418"/>
                <a:gridCol w="98414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детей, охваченных отдыхом и оздоровлением в лагерях труда и отдыха для подростков в каникулярное время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335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временно трудоустроенных несовершеннолетних в каникулярное время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детей и молодежи, охваченных отдыхом и оздоровлением в санаториях (санаторно-оздоровительных лагерях) в каникулярное время: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санаториях (санаторно-оздоровительных лагерях)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санатории (санаторно-оздоровительном лагере) в рамках областного проекта "Поезд здоровья"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детей, охваченных отдыхом и оздоровлением в учебное время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125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и подростков, охваченных отдыхом и оздоровлением в лагерях с дневным пребыванием в каникулярное время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2501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педагогических и руководящих работников муниципальных образовательных организаций, участвующих в профессиональных конкурсах, от общего количества педагогических работников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25,2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работников муниципальных организаций, прошедших обучение по программам дополнительного профессионального образования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9,64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лучших педагогических и руководящих работников образовательных организаций, получающих премию главы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специалистов с высшим профессиональным образованием, подготовленных для органов местного самоуправления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педагогических работников общеобразовательных организаций, имеющих первую и высшую квалификационную категорию, от общего количества педагогических работников общеобразовательных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педагогических работников общеобразовательных организаций в возрасте до 35 лет от общего количества педагогических работников общеобразовательных организаций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0"/>
          <a:ext cx="9905999" cy="6643650"/>
        </p:xfrm>
        <a:graphic>
          <a:graphicData uri="http://schemas.openxmlformats.org/drawingml/2006/table">
            <a:tbl>
              <a:tblPr/>
              <a:tblGrid>
                <a:gridCol w="7973121"/>
                <a:gridCol w="918117"/>
                <a:gridCol w="101476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0" marR="4100" marT="6744" marB="67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обучающихся, вовлеченных в учебно-исследовательские, научно-технические, спортивно-технические мероприятия в рамках изобретательской и рационализаторской деятельности, в общей численности обучающихся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9,2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и подростков, занимающихся по программам технического творчества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детей и молодежи, обучающихся в муниципальных образовательных организациях, принявших участие в мероприятиях Образовательного центра "Сириус", нетиповой образовательной организации "Фонд поддержки детей и молодежи "Золотое сечение", государственного автономного нетипового образовательного учреждения Свердловской области "Дворец молодежи", Министерства культуры Свердловской области, Министерства физической культуры и спорта Свердловской области, Министерства здравоохранения Свердловской области, от общего количества обучающихся в муниципальных образовательных организациях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34,5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учащихся, получающих стипендию главы Серовского городского округа за успехи в учении, спорте, творческие достижения и социально значимую деятельность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победителей и призеров регионального этапа всероссийской олимпиады школьников от общего количества обучающихся в муниципальных образовательных организациях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организаций, в которых приобретено оборудование и инвентарь для организации работы базовых площадок по безопасности дорожного движения, пожарной безопасности, гражданской обороне и чрезвычайным ситуациям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учреждений, осуществляющих патриотическое воспитание граждан на территории Серовского городского округа, улучшивших материально-техническую базу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молодых граждан, принявших участие в мероприятиях, направленных на патриотическое воспитание и профилактику экстремизма в молодежной среде, от общего количества молодых граждан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%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13,8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муниципальных общеобразовательных организациях проведены мероприятия по обеспечению деятельности советников директора по воспитанию и взаимодействию с детскими общественными объединениями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образовательных организаций, в которых созданы условия для устойчивого функционирования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Объем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публикаций газетных статей о деятельности органов местного самоуправления Серовского городского округа, а также об общественно-политических, социально-культурных событий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см</a:t>
                      </a:r>
                      <a:r>
                        <a:rPr lang="ru-RU" sz="1100" baseline="30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20960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-1"/>
            <a:ext cx="9906000" cy="795647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«Обеспечение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общественной безопасности на территории Серовского городского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2021-2027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823905"/>
          <a:ext cx="9906000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Организация и осуществление мероприятий по территориальной обороне и гражданской обороне, защите населения и территории Серовского городского округа от чрезвычайных ситуаций природного и техногенного характера.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Участие в предупреждении и ликвидации последствий чрезвычайных ситуаций в границах Серовского городского округа, построение и развитие единой информационно-коммуникационной системы, обеспечивающей реализацию комплекса мер, направленных на предупреждение и ликвидацию возможных угроз природного, техногенного и социального характера.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Обеспечение первичных мер пожарной безопасности в границах Серовского городского округа.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Участие в профилактике терроризма и экстремизма, а также в минимизации и (или) ликвидации последствий проявлений терроризма и экстремизма в границах Серовского городского округа.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Обеспечение реализации муниципальной программы "Обеспечение общественной безопасности на территории Серовского городского округа</a:t>
                      </a:r>
                      <a:endParaRPr lang="ru-RU" sz="15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0" y="3911489"/>
          <a:ext cx="9906000" cy="2661426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8972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52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"Защита от чрезвычайных ситуаций и обеспечение безопасности на территории Серовского городского округа и обеспечение функционирования аппаратно-программного комплекса "Безопасный город"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4 715,48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4 904,10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5 100,26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"Обеспечение первичных мер пожарной безопасности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10 912,23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5 431,75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5 528,24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"Профилактика правонарушений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310,50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310,50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310,50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"Обеспечение реализации муниципальной программы "Обеспечение общественной безопасности на территории Серовского городского округа" на 2021-2027 годы"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25 199,26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26 376,42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27 336,18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2"/>
          <a:ext cx="9906000" cy="6661464"/>
        </p:xfrm>
        <a:graphic>
          <a:graphicData uri="http://schemas.openxmlformats.org/drawingml/2006/table">
            <a:tbl>
              <a:tblPr/>
              <a:tblGrid>
                <a:gridCol w="8217724"/>
                <a:gridCol w="914400"/>
                <a:gridCol w="773876"/>
              </a:tblGrid>
              <a:tr h="170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1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Охват населения системой оповещения об опасностях, возникающих при угрозах возникновения или возникновении чрезвычайных ситуаций природного и техногенного характера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разработанных и актуализированных на отчетный период организационно-планирующих документов, определяющих основания и порядок подготовки к защите и защите населения, материальных и культурных ценностей на территории Серовского городского округа от опасностей, возникающих при военных конфликтах или вследствие этих конфликтов, а также при чрезвычайных ситуациях, от рекомендованного состава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81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неработающего населения, прошедшего обучение в области гражданской обороны и защиты от чрезвычайных ситуаций природного и техногенного характера, от общей численности неработающего населения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86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обученных должностных лиц и специалистов Серовского городского звена Свердловской областной подсистемы единой государственной системы предупреждения и ликвидации чрезвычайных ситуаций и организаций в сфере гражданской обороны, защиты от чрезвычайных ситуаций, обеспечения пожарной безопасности и безопасности на водных объектах от ежегодных плановых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профилактических мероприятий, выполненных в целях обеспечения безопасности населения на водных объектах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Исправное техническое состояние средств отображения и управления видеокамерами в реальном времени, видеозаписи событий, записи в архив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Установка и содержание систем видеонаблюдения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Ежегодное снижение количества пострадавших (погибших и травмированных) на пожарах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Ежегодное снижение количества пожаров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исправных источников противопожарного водоснабжения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97,7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Среднее время на ликвидацию 1 пожара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минут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66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Исправное техническое состояние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электрозвуковых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сирен оповещения населения о пожаре в сельских населенных пунктах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Обеспеченность добровольных пожарных дружин по основным видам средств: - боевая одежда; - пожарно-техническое имущество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Увеличение числа субъектов, вовлеченных в профилактику пожарной безопасности на территории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53100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3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материально-технического обеспечения МКУ "УГЗ СГО", как органа управления силами и средствами Серовского городского звена Свердловской областной подсистемы единой государственной системы предупреждения и ликвидации чрезвычайных ситуаций, от запланированного объема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693" marR="2693" marT="4431" marB="443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Заголовок 1"/>
          <p:cNvSpPr txBox="1">
            <a:spLocks/>
          </p:cNvSpPr>
          <p:nvPr/>
        </p:nvSpPr>
        <p:spPr bwMode="auto">
          <a:xfrm>
            <a:off x="0" y="0"/>
            <a:ext cx="9906000" cy="724395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жилищно-коммунального хозяйства, охрана окружающей среды и повышение энергетической эффективности на территории  Серовского городского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2021-2027 годы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764528"/>
          <a:ext cx="99060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благоприятных условий проживания населения за счет обеспечения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населения коммунальными услугами надлежащего качества, капитального ремонта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жилищного фонда, удержание изменения размера вносимой гражданами платы за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коммунальные услуги в пределах утвержденного предельного (максимального)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индекса роста цен.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Повышение надежности систем коммунальной инфраструктуры, качества и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безопасности предоставляемых коммунальных услуг.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Обеспечение растущих потребностей населения современными условиями комфортности жилья.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Повышение уровня энергетического комфорта проживания населения Серовского городского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Создание благоприятных комфортных условий проживания населения за счет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обеспечения населения коммунальными услугами надлежащего качества,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Сохранения и восстановления природных систем.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Создание условий для реализации муниципальной программы.</a:t>
                      </a:r>
                      <a:endParaRPr lang="ru-RU" sz="1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16742" name="Рисунок 18" descr="hom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674" y="736271"/>
            <a:ext cx="3316326" cy="165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Рисунок 19" descr="d_0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327" y="2589041"/>
            <a:ext cx="1971673" cy="106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7" name="Рисунок 20" descr="gaz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129" y="3348843"/>
            <a:ext cx="1800310" cy="83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4211348"/>
          <a:ext cx="9906000" cy="2632061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66743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3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3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5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"Улучшение жилищных условий, создание благоприятной среды для проживания граждан округа, прочие мероприятия в области коммунального хозяйства"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20 306,31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16 256,35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16 749,22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"Развитие и модернизация объектов коммунального комплекса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310 386,84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120 030,58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 629,26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"Энергосбережение и повышение энергоэффективности объектов жилищно-коммунального комплекса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 535,00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         -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          -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"Чистая вода"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2 000,00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2 000,00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2 000,00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9726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300" b="0" i="0" u="none" strike="noStrike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3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"Обеспечение реализации муниципальных программ, ответственным исполнителем которых является отраслевой орган администрации Серовского городского округа "Комитет по энергетике, транспорту, связи и жилищно-коммунальному хозяйству"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68 579,77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70 988,71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73 828,26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2"/>
          <p:cNvSpPr>
            <a:spLocks noChangeArrowheads="1" noChangeShapeType="1" noTextEdit="1"/>
          </p:cNvSpPr>
          <p:nvPr/>
        </p:nvSpPr>
        <p:spPr bwMode="auto">
          <a:xfrm>
            <a:off x="2566988" y="180975"/>
            <a:ext cx="3467100" cy="74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Бюджет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60350" y="852797"/>
            <a:ext cx="9486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99"/>
                </a:solidFill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pic>
        <p:nvPicPr>
          <p:cNvPr id="10" name="Рисунок 9" descr="вес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9079" y="1572673"/>
            <a:ext cx="2665379" cy="227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36551" y="1698625"/>
            <a:ext cx="2929164" cy="204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Narkisim" pitchFamily="34" charset="-79"/>
              </a:rPr>
              <a:t>ДОХОДЫ</a:t>
            </a:r>
          </a:p>
          <a:p>
            <a:pPr algn="ctr"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  <a:cs typeface="Narkisim" pitchFamily="34" charset="-79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0066"/>
                </a:solidFill>
                <a:latin typeface="Constantia" pitchFamily="18" charset="0"/>
                <a:cs typeface="Narkisim" pitchFamily="34" charset="-79"/>
              </a:rPr>
              <a:t>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  <a:cs typeface="Narkisim" pitchFamily="34" charset="-79"/>
              </a:rPr>
              <a:t> 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624638" y="1614488"/>
            <a:ext cx="293846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РАСХОДЫ</a:t>
            </a:r>
          </a:p>
          <a:p>
            <a:pPr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выплачиваемые из бюджета денежные средства (социальные выплаты населению, содержание муниципальных учреждений, капитальное строительство и др.)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14342" name="Picture 10" descr="про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5122863"/>
            <a:ext cx="26003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90513" y="3984625"/>
            <a:ext cx="2706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Профицит</a:t>
            </a: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доходов над расходами</a:t>
            </a:r>
          </a:p>
        </p:txBody>
      </p:sp>
      <p:pic>
        <p:nvPicPr>
          <p:cNvPr id="14344" name="Picture 12" descr="Деф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1150" y="5216525"/>
            <a:ext cx="2951163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615113" y="4073525"/>
            <a:ext cx="29876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Дефицит</a:t>
            </a: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расходов над доходами</a:t>
            </a: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3106738" y="4729986"/>
            <a:ext cx="3505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>
                <a:solidFill>
                  <a:srgbClr val="000066"/>
                </a:solidFill>
              </a:rPr>
              <a:t>Сбалансированность бюджета</a:t>
            </a:r>
            <a:r>
              <a:rPr lang="ru-RU" sz="1600" dirty="0">
                <a:solidFill>
                  <a:srgbClr val="000066"/>
                </a:solidFill>
              </a:rPr>
              <a:t> - паритетное соотношение между расходными и доходными статьями бюджета. Сбалансированность бюджета означает положение, когда все расходы бюджеты покрыты его доходами, т.е. расходы уравновешены доходами 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443434" cy="4431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" y="6431"/>
            <a:ext cx="541948" cy="6704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6333634"/>
        </p:xfrm>
        <a:graphic>
          <a:graphicData uri="http://schemas.openxmlformats.org/drawingml/2006/table">
            <a:tbl>
              <a:tblPr/>
              <a:tblGrid>
                <a:gridCol w="7829550"/>
                <a:gridCol w="1065068"/>
                <a:gridCol w="1011382"/>
              </a:tblGrid>
              <a:tr h="205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целевых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Охват потребителей услугами централизованного водоснабжения от общего числа населения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79,26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Удовлетворенность населения жилищно-коммунальными услугами, уровнем организации теплоснабжения (снабжения населения топливом), водоснабжения (водоотведения), электроснабжения, газоснабжения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80,0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Удельный вес площади жилых помещений, признанных непригодными для проживания и (или) с высоким уровнем износа, в общем объеме площади жилищного фонда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1,9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Общая площадь многоквартирных домов, в которых проведен капитальный ремонт муниципального имущества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кв. 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456,6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жилых помещений и общего имущества в многоквартирных домах, приспособленных для инвалидов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исполнителей коммунальных услуг, которым возмещались затраты, связанные с предоставлением гражданам меры социальной поддержки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Протяженность тепловых сетей, нуждающихся в замене от общей протяженности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33,5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ежегодно заменяемых сетей теплоснабжения от их общей протяженности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3,5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Протяженность сетей водоснабжения, нуждающихся в замене от общей протяженности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32,3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ежегодно заменяемых сетей водоснабжения от их общей протяженности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0,3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Протяженность сетей водоотведения, нуждающихся в замене от общей протяженности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29,2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Доля ежегодно заменяемых сетей водоотведения от их общей протяженности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5,5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 коммунальной инфраструктуры, введенных в эксплуатацию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 коммунальной инфраструктуры, на которые разработана проектно-сметная документация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Удовлетворенность населения жилищно-коммунальными услугами, уровнем организации теплоснабжения (снабжения населения топливом), водоснабжения (водоотведения), электроснабжения, газоснабжения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80,0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Удельное количество аварий и засоров в расчете на протяженность канализационной сети в год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ед./км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16,84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3947812"/>
        </p:xfrm>
        <a:graphic>
          <a:graphicData uri="http://schemas.openxmlformats.org/drawingml/2006/table">
            <a:tbl>
              <a:tblPr/>
              <a:tblGrid>
                <a:gridCol w="7829550"/>
                <a:gridCol w="1065068"/>
                <a:gridCol w="1011382"/>
              </a:tblGrid>
              <a:tr h="205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целевых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проб сточных вод, не соответствующих установленным нормативам допустимых сбросов, лимитам на сбросы, рассчитанная применительно к видам централизованных систем водоотведения раздельно для централизованной общесплавной (бытовой) и централизованной ливневой системы водоотведения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4,93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Удельный расход электрической энергии, потребляемой в технологическом процессе очистки сточных вод, на единицу объема очищаемых сточных вод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кВт.ч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/куб. 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0,435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Удельный расход электрической энергии, потребляемой в технологическом процессе транспортировки сточных вод, на единицу объема транспортируемых сточных вод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кВт.ч/куб. м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0,0269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Обеспеченность аналитической и статистической информацией в соответствии с федеральным законодательством в сфере теплоснабжения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потребляющего питьевую воду стандартного качества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97,4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обеспеченного качественным централизованным водоснабжением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90,47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источников питьевого водоснабжения, для которых утверждены и обустроены зоны санитарной охраны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100,0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обращений граждан, рассмотренных в срок, к общему числу обращений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" y="6431"/>
            <a:ext cx="541948" cy="6704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600950" y="573405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71688" y="2455863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20" rIns="914112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3" name="Заголовок 1"/>
          <p:cNvSpPr txBox="1">
            <a:spLocks/>
          </p:cNvSpPr>
          <p:nvPr/>
        </p:nvSpPr>
        <p:spPr bwMode="auto">
          <a:xfrm>
            <a:off x="0" y="1"/>
            <a:ext cx="9906000" cy="700644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 </a:t>
            </a:r>
            <a:r>
              <a:rPr lang="ru-RU" sz="19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транспорта, дорожного хозяйства, благоустройства и социально-бытового обслуживания </a:t>
            </a:r>
            <a:r>
              <a:rPr lang="ru-RU" sz="19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населения» на 2021-2027 годы</a:t>
            </a:r>
            <a:endParaRPr lang="ru-RU" sz="19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740778"/>
          <a:ext cx="844335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3356"/>
              </a:tblGrid>
              <a:tr h="36186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212181">
                <a:tc>
                  <a:txBody>
                    <a:bodyPr/>
                    <a:lstStyle/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комфортных условий проживания на основе улучшения качества окружающей среды на территории округа, снижение влияния на окружающую среду деятельности человека, связанной с обращением твердых коммунальных отходов.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Создание благоприятных условий как для автомобилистов, так и для пешеходов, пассажиров.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Развитие объектов транспортной инфраструктуры, удовлетворяющих потребностям экономики городского округа, отвечающей требуемым показателям надежности, безопасности и доступности для населения и субъектов предпринимательской деятельности округа.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Обеспечение стойкого эпизоотического и ветеринарно-санитарного благополучия в Серовском городском округе.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Сохранение и улучшение здоровья населения Серовского городского округа на основе создания условий для ведения здорового образа жизни, обеспечения населения доступной медицинской помощью.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Увеличение доли дворовых территорий Серовского городского округа, благоустройство которых соответствует современным требованиям, по отношению к их общему количеству.</a:t>
                      </a:r>
                      <a:endParaRPr lang="ru-RU" sz="15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4367877"/>
          <a:ext cx="9906000" cy="2490123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"Благоустройство"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128 629,71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125 578,92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127 761,50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"Транспортное обслуживание, водное и дорожное хозяйство"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148 648,26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155 848,31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135 902,33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80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"Развитие и обеспечение сохранности сети автомобильных дорог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179 290,63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158 429,44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124 445,59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9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"Обеспечение безопасности людей от неблагоприятного воздействия животных и предупреждение распространения заболеваний на территории Серовского городского округа"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5 456,05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3 281,80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3 285,71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80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Подпрограмма "Комплексное благоустройство объектов социальной и жилищной сферы"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15 557,92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        -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                            -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7526" name="Рисунок 6" descr="otoyol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344" y="1367456"/>
            <a:ext cx="2001655" cy="132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Рисунок 10" descr="782535554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314" y="2838203"/>
            <a:ext cx="1898686" cy="127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" y="6431"/>
            <a:ext cx="541948" cy="6704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7118494"/>
        </p:xfrm>
        <a:graphic>
          <a:graphicData uri="http://schemas.openxmlformats.org/drawingml/2006/table">
            <a:tbl>
              <a:tblPr/>
              <a:tblGrid>
                <a:gridCol w="7469579"/>
                <a:gridCol w="1425039"/>
                <a:gridCol w="1011382"/>
              </a:tblGrid>
              <a:tr h="205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целевых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5988" marR="5988" marT="9851" marB="985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Общая протяженность освещенных частей улиц, проездов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километров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307,25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озеленения территории города на одного жителя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квадратных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Площадь ручной уборки территорий парков, скверов, площадей, остановочных комплексов и иных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тысяч метров квадратных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45,8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мест захоронения, текущее содержание которых обеспечивается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34,6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охваченного контейнерной вывозкой ТКО, проживающего в многоэтажной застройке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охваченного контейнерной вывозкой ТКО, проживающего в малоэтажной застройке и частном секторе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90,52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Сокращение количества несанкционированных свалок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регулярных транспортных маршрутов, получивших свидетельства об осуществлении регулярных перевозок по данному маршруту и карты данного маршрута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населения, проживающего в населенных пунктах, не имеющих регулярного автобусного и (или) железнодорожного сообщения с административным центром городского округа, в общей численности населения городского округа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0,14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протяженности автомобильных дорог общего пользования местного значения с усовершенствованным покрытием, отвечающих нормативным требованиям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64,19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Установка и замена остановочных комплексов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Капитальный ремонт, строительство и реконструкция автомобильных дорог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километров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1,517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35,81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отремонтированных автомобильных дорог с твердым покрытием, в отношении которых произведен капитальный ремонт, строительство и реконструкция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0,24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проведенных противоэпизоотических мероприятий от общего количества предусмотренных мероприятий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Смертность от туберкулеза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случаев на 100 тыс. человек населения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благоустроенных дворовых территорий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благоустроенных общественных территорий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9570" name="Заголовок 1"/>
          <p:cNvSpPr txBox="1">
            <a:spLocks/>
          </p:cNvSpPr>
          <p:nvPr/>
        </p:nvSpPr>
        <p:spPr bwMode="auto">
          <a:xfrm>
            <a:off x="0" y="0"/>
            <a:ext cx="9906000" cy="688769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Реализация основных направлений в строительном комплексе на территории Серовского городского округа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» на 2021-2027 годы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" y="740777"/>
          <a:ext cx="9905999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99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условий для реализации стратегических направлений социально-экономического развития в части создания комфортной среды для жизни жителей Серовского городского округа.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Обеспечение устойчивого сокращения непригодного для проживания жилищного фонда.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0" y="3981710"/>
          <a:ext cx="9906001" cy="2896102"/>
        </p:xfrm>
        <a:graphic>
          <a:graphicData uri="http://schemas.openxmlformats.org/drawingml/2006/table">
            <a:tbl>
              <a:tblPr/>
              <a:tblGrid>
                <a:gridCol w="7855339"/>
                <a:gridCol w="1041915"/>
                <a:gridCol w="1008747"/>
              </a:tblGrid>
              <a:tr h="35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Целевой показатель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Ввод объектов образовательной инфраструктуры муниципальной собственности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Ввод объектов спортивной инфраструктуры муниципальной собственности для занятий физической культурой и спортом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кв. метров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3443,42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квадратных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метров подлежащих сносу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кв.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м. общей площади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1902,0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граждан, расселенных из аварийного жилищного фонда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227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расселенного аварийного жилищного фонда от общего площади жилищного фонда, признанного до 1 января 2017 года в установленном порядке аварийными в связи с физическим износом в процессе их эксплуатации и подлежащего сносу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17,7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167" marR="16167" marT="26597" marB="265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2265891"/>
          <a:ext cx="9906000" cy="1329610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"Развитие объектов социальной сферы и обеспечение жильем отдельных категорий граждан"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74 361,8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Подпрограмма "Переселение граждан из аварийного жилищного фонда и жилых помещений, признанных непригодными для проживания"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17 468,8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0,0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67945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«Социальная поддержка и социальное обслуживание населения на территории Серовского городского округа» на 2021-2027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693276"/>
          <a:ext cx="99060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</a:t>
                      </a:r>
                      <a:r>
                        <a:rPr lang="ru-RU" sz="1800" baseline="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программы:</a:t>
                      </a:r>
                      <a:endParaRPr lang="ru-RU" sz="1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177800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Обеспечение выполнения переданных государственных полномочий Свердловской области по предоставлению гражданам субсидий на оплату жилого помещения и коммунальных услуг, переданных государственных полномочий Российской Федерации и Свердловской области по предоставлению гражданам компенсации расходов отдельным категориям граждан на оплату жилого помещения и коммунальных услуг.</a:t>
                      </a:r>
                    </a:p>
                    <a:p>
                      <a:pPr marL="0" indent="177800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Создание условий для поддержания стабильного качества жизни отдельных категорий граждан Серовского городского округа.</a:t>
                      </a:r>
                      <a:endParaRPr lang="ru-RU" sz="16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14300" y="3777120"/>
          <a:ext cx="9667874" cy="2862219"/>
        </p:xfrm>
        <a:graphic>
          <a:graphicData uri="http://schemas.openxmlformats.org/drawingml/2006/table">
            <a:tbl>
              <a:tblPr/>
              <a:tblGrid>
                <a:gridCol w="7915873"/>
                <a:gridCol w="961958"/>
                <a:gridCol w="790043"/>
              </a:tblGrid>
              <a:tr h="699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 (целей) и задач, целевых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получателей субсидий на оплату жилого помещения и коммунальных услуг от числа заявителей, имеющих на это право, обратившихся в уполномоченный орган за его реализацией и не имеющих задолженности по оплате за коммунальные услуги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получателей компенсации расходов на оплату жилого помещения и коммунальных услуг от числа заявителей, имеющих на это право, обратившихся в уполномоченный орган за его реализацией и не имеющих задолженности по оплате за коммунальные услуги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услуг, предоставленных отдельным категориям граждан, за счет обеспечения доступности услуг бань Серовского городского округа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1951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7201" marR="27201" marT="44750" marB="447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23824" y="2723091"/>
          <a:ext cx="9658352" cy="914240"/>
        </p:xfrm>
        <a:graphic>
          <a:graphicData uri="http://schemas.openxmlformats.org/drawingml/2006/table">
            <a:tbl>
              <a:tblPr/>
              <a:tblGrid>
                <a:gridCol w="6148153"/>
                <a:gridCol w="1169422"/>
                <a:gridCol w="1192581"/>
                <a:gridCol w="114819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2024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1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12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Социальная поддержка и социальное обслуживание населения на территории Серовского городского округа</a:t>
                      </a:r>
                      <a:endParaRPr lang="ru-RU" sz="14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251 963,5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260 648,3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268 979,0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116221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67945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«Управление муниципальными финансами Серовского городского округа до 2026 года»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669526"/>
          <a:ext cx="503513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13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Укрепление доходной базы бюджета Серовского городского округа, развитие доходного потенциала Серовского городского округа.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Рациональное управление средствами бюджета Серовского городского округа, повышение эффективности бюджетных расходов.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Эффективное управление муниципальным долгом на территории Серовского городского округа.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Осуществление предварительного финансового контроля за исполнением бюджета Серовского городского округа, последующего внутреннего муниципального финансового контроля за соблюдением бюджетного законодательства и контроля за соблюдением законодательства о контрактной системе в сфере закупок товаров, работ, услуг.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Обеспечение условий для реализации мероприятий муниципальной программы в соответствии с установленными сроками и задачами.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702630" y="665018"/>
          <a:ext cx="4963884" cy="2614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23855" y="4583875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0120" y="100742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8720" y="443741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0" y="3859481"/>
          <a:ext cx="4880758" cy="2998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5070764" y="3479470"/>
          <a:ext cx="4835236" cy="337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023398561"/>
      </p:ext>
    </p:extLst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0"/>
          <a:ext cx="9906002" cy="6531142"/>
        </p:xfrm>
        <a:graphic>
          <a:graphicData uri="http://schemas.openxmlformats.org/drawingml/2006/table">
            <a:tbl>
              <a:tblPr/>
              <a:tblGrid>
                <a:gridCol w="7968344"/>
                <a:gridCol w="869933"/>
                <a:gridCol w="1067725"/>
              </a:tblGrid>
              <a:tr h="315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цели, задачи и целевого показателя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Темп роста объема налоговых и неналоговых доходов бюджета Серовского городского округа (в сопоставимых условиях)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&gt;=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Отклонение исполнения прогноза налоговых и неналоговых доходов бюджета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15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налоговых и неналоговых доходов бюджета (за исключением поступлений налоговых доходов по дополнительным нормативам отчислений) в общем объеме собственных доходов бюджета муниципального образования (без учета субвенций)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28,8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просроченной дебиторской задолженности по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администрируемым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Финансовым управлением доходам бюджета (без учета безвозмездных поступлений) на конец отчетного периода по сравнению с началом отчетного периода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 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остатка невыясненных поступлений доходов, распределяемых органами Федерального казначейства между бюджетами бюджетной системы Российской Федерации, зачисляемых в бюджет Серовского городского округа на лицевой счет администратора доходов бюджета, по которым администратором доходов - Финансовым управлением, на 1 января года, следующего за отчетным финансовым годом, не произведено уточнение вида и принадлежности платежа, к аналогичному показателю на 1 января отчетного финансового года без учета сумм, поступивших в последние 10 рабочих дней отчетного финансового года и уточненных без нарушения срока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 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Полнота исполнения функций главного администратора (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администратора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) доходов, по закрепленным за Финансовым управлением источникам доходов бюджета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Полнота и актуальность перечня кодов классификации доходов бюджетов, закрепленных за главными администраторами доходов бюджета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Полное и своевременное исполнение полномочий финансового органа в части планирования и организации исполнения местного бюджета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Полнота формирования и представления бюджетной отчетности с соблюдением требований, установленных бюджетным законодательством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своевременно открытых лицевых счетов для учета операций по исполнению местного бюджета и не участников бюджетного процесса и проведения кассовых операций со средствами на лицевых счетах не участников бюджетного процесса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4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исполненных судебных актов по искам к Серовскому городскому округу о возмещении вреда, причиненного гражданину или юридическому лицу в результате незаконных действий (бездействия) органов местного самоуправления Серовского городского округа либо должностных лиц этих органов, и о присуждении компенсации за нарушение права на исполнение судебного акта в течение трех месяцев со дня поступления исполнительных документов на исполнение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2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Степень достижения Серовским городским округом максимально возможного количества баллов, набранных в ходе проведения мониторинга и составления рейтинга муниципальных образований Свердловской области по уровню открытости бюджетных данных за отчетный финансовый год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1" cy="6331991"/>
        </p:xfrm>
        <a:graphic>
          <a:graphicData uri="http://schemas.openxmlformats.org/drawingml/2006/table">
            <a:tbl>
              <a:tblPr/>
              <a:tblGrid>
                <a:gridCol w="8205849"/>
                <a:gridCol w="914400"/>
                <a:gridCol w="785752"/>
              </a:tblGrid>
              <a:tr h="238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Степень качества управления финансами Серовского городского округа, определяемая в соответствии с Постановлением Правительства Свердловской области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степень качества управления муниципальными финансами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ниже II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заимствований Серовского городского округа в отчетном финансовом году к сумме, направляемой в отчетном финансовом году на финансирование дефицита бюджета и (или) погашение долговых обязательств местного бюджета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коэффициент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муниципального долга Серовского городского округа к общему годовому объему доходов местного бюджета без учета объема безвозмездных поступлений в отчетном финансовом году и объема поступлений налоговых доходов по дополнительным нормативам отчислений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49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расходов на обслуживание муниципального долга к объему расходов бюджета Серовского городского округа, за исключением объема расходов, которые осуществляются за счет субвенций, предоставляемых из областного бюджета, в отчетном финансовом году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&lt;= 1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Отношение объема средств, направленных в отчетном финансовом году на погашение долговых обязательств и обслуживание муниципального долга Серовского городского округа (без учета объемов погашения и расходов, осуществленных за счет новых заимствований), к годовому объему налоговых, неналоговых доходов бюджета и дотаций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&lt;17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Заключение муниципальных контрактов, связанных с исполнением программы муниципальных заимствований по итогам проведения отборов исполнителей на оказание услуг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да/нет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Целевой показатель 23. Отношение объема проверенных средств к общему объему расходов бюджета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&gt;= 8,0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проверенных учреждений и организаций от общего числа запланированных контрольных мероприятий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плановых проверок в финансово-бюджетной сфере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&gt;= 13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проведенных плановых проверок соблюдения законодательства о контрактной системе при осуществлении закупок для обеспечения нужд Серовского городского округа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&gt;= 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документов, в отношении которых своевременно осуществлен предварительный казначейский контроль в сфере закупок товаров, работ и услуг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бюджетных обязательств получателей средств местного бюджета, в отношении которых осуществлен финансовый контроль для постановки их на учет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своевременно санкционированных документов получателей средств местного бюджета и не участников бюджетного процесса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Уровень выполнения значений целевых показателей муниципальной программы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101" marR="4101" marT="6747" marB="674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906000" cy="783771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"Содействие развитию малого и среднего предпринимательства в Серовском городском округе до 2026 года"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942656"/>
          <a:ext cx="4441371" cy="1503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1371"/>
              </a:tblGrid>
              <a:tr h="50122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002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Содействие развитию малого и среднего предпринимательства в Серовском городском округе.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768437" y="1023926"/>
            <a:ext cx="4953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 данным Единого реестра субъектов малого и среднего предпринимательства РФ по состоянию на 1 января 2023 года численность субъектов малого и среднего предпринимательства, зарегистрированных на территории Серовского городского округа, составила </a:t>
            </a:r>
            <a:endParaRPr lang="ru-RU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67004" y="3277591"/>
          <a:ext cx="5238996" cy="3413760"/>
        </p:xfrm>
        <a:graphic>
          <a:graphicData uri="http://schemas.openxmlformats.org/drawingml/2006/table">
            <a:tbl>
              <a:tblPr/>
              <a:tblGrid>
                <a:gridCol w="3926343"/>
                <a:gridCol w="1312653"/>
              </a:tblGrid>
              <a:tr h="4406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на 1 января 2023 года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Количество субъектов малого и среднего предпринимательства, ед., в т.ч.: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2 227</a:t>
                      </a:r>
                      <a:endParaRPr lang="ru-RU" sz="16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- малые (микро, малые и средние) предприятия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690</a:t>
                      </a:r>
                      <a:endParaRPr lang="ru-RU" sz="16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- индивидуальные предприниматели без образования юридического лица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1 537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занятых в субъектах малого и среднего предпринимательства, чел.</a:t>
                      </a:r>
                      <a:r>
                        <a:rPr lang="ru-RU" sz="1600" baseline="30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*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5 485</a:t>
                      </a:r>
                      <a:endParaRPr lang="ru-RU" sz="16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Количество «</a:t>
                      </a:r>
                      <a:r>
                        <a:rPr lang="ru-RU" sz="1600" b="1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самозанятых</a:t>
                      </a: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», чел.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3 033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10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занятых в сфере малого и среднего предпринимательства с учетом «</a:t>
                      </a:r>
                      <a:r>
                        <a:rPr lang="ru-RU" sz="16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самозанятых</a:t>
                      </a: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», чел.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8 518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0" y="2458192"/>
          <a:ext cx="4512623" cy="439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3631835" y="242778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6" descr="бюдж процесс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620077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87436" y="1600200"/>
            <a:ext cx="861774" cy="5192598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0" tIns="0" rIns="0" bIns="36000" anchor="b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Бюджетный процесс </a:t>
            </a:r>
            <a:r>
              <a:rPr lang="ru-RU" sz="1400" dirty="0"/>
              <a:t> представляет собой деятельность по составлению проекта бюджета, его рассмотрению,  утверждению,  исполнению, составлению отчета об исполнении и его утверждению.</a:t>
            </a:r>
          </a:p>
        </p:txBody>
      </p:sp>
      <p:graphicFrame>
        <p:nvGraphicFramePr>
          <p:cNvPr id="28" name="Схема 27"/>
          <p:cNvGraphicFramePr/>
          <p:nvPr/>
        </p:nvGraphicFramePr>
        <p:xfrm>
          <a:off x="3347864" y="3356992"/>
          <a:ext cx="18002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Схема 28"/>
          <p:cNvGraphicFramePr/>
          <p:nvPr/>
        </p:nvGraphicFramePr>
        <p:xfrm>
          <a:off x="5004048" y="3212976"/>
          <a:ext cx="165618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8104" y="4293096"/>
          <a:ext cx="331236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390" name="TextBox 20"/>
          <p:cNvSpPr txBox="1">
            <a:spLocks noChangeArrowheads="1"/>
          </p:cNvSpPr>
          <p:nvPr/>
        </p:nvSpPr>
        <p:spPr bwMode="auto">
          <a:xfrm>
            <a:off x="5473700" y="1008063"/>
            <a:ext cx="3455988" cy="911225"/>
          </a:xfrm>
          <a:prstGeom prst="rect">
            <a:avLst/>
          </a:prstGeom>
          <a:solidFill>
            <a:schemeClr val="bg1"/>
          </a:solidFill>
          <a:ln w="57150">
            <a:solidFill>
              <a:srgbClr val="33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chemeClr val="tx1"/>
                </a:solidFill>
                <a:latin typeface="Constantia" pitchFamily="18" charset="0"/>
              </a:rPr>
              <a:t>Составляется прогноз социально-экономического развития, определяются  основные характеристики бюджета, налоговая и бюджетная политика, распределяются бюджетные ассигнования на очередной финансовый год и плановый период.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8838" y="2068513"/>
            <a:ext cx="3001962" cy="1062037"/>
          </a:xfrm>
          <a:prstGeom prst="rect">
            <a:avLst/>
          </a:prstGeom>
          <a:solidFill>
            <a:schemeClr val="bg1"/>
          </a:solidFill>
          <a:ln w="57150">
            <a:solidFill>
              <a:srgbClr val="3366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Проект местного бюджета рассматривается Думой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 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в одном чтении. Сроки рассмотрения и принятия решения о местном бюджете должны обеспечивать вступление в силу указанного решения с 01 января очередного финансового года.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8413" y="3289300"/>
            <a:ext cx="2592387" cy="10636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Исполнение местного бюджета обеспечивается администрацией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, а организует исполнение Финансовое управление в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. Исполнение организуется на основе сводной бюджетной росписи и кассового плана.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6313" y="4613275"/>
            <a:ext cx="2884487" cy="106362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Подготовка и составление участниками бюджетного процесса, а также рассмотрение и утверждение отчетов об исполнении местного бюджета за первый квартал, полугодие, девять месяцев</a:t>
            </a:r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 и за отчетный финансовый год.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1975" y="5895975"/>
            <a:ext cx="3322638" cy="5778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Деятельность , направленная на обеспечение соблюдения бюджетного законодательства и иных нормативных правовых актов.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2588" y="5762625"/>
            <a:ext cx="2997200" cy="8223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0099"/>
                </a:solidFill>
                <a:latin typeface="Constantia" pitchFamily="18" charset="0"/>
              </a:rPr>
              <a:t>Публичные слушания </a:t>
            </a:r>
          </a:p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  <a:latin typeface="Constantia" pitchFamily="18" charset="0"/>
              </a:rPr>
              <a:t>по проекту бюджета проводятся  до момента принятия проекта решения о бюджете в первом чтении.</a:t>
            </a:r>
          </a:p>
        </p:txBody>
      </p:sp>
      <p:sp>
        <p:nvSpPr>
          <p:cNvPr id="32" name="Номер слайда 31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6214D184-6A37-4AB9-BCB9-D4424502CF35}" type="slidenum">
              <a:rPr lang="ru-RU" sz="1200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9</a:t>
            </a:fld>
            <a:endParaRPr lang="ru-RU" sz="1200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pic>
        <p:nvPicPr>
          <p:cNvPr id="16397" name="Заголовок 32"/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0"/>
            <a:ext cx="83216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Соединительная линия уступом 38"/>
          <p:cNvCxnSpPr/>
          <p:nvPr/>
        </p:nvCxnSpPr>
        <p:spPr>
          <a:xfrm>
            <a:off x="1196975" y="1841500"/>
            <a:ext cx="1244600" cy="363538"/>
          </a:xfrm>
          <a:prstGeom prst="bentConnector3">
            <a:avLst>
              <a:gd name="adj1" fmla="val 75000"/>
            </a:avLst>
          </a:prstGeom>
          <a:ln w="9525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99" name="TextBox 45"/>
          <p:cNvSpPr txBox="1">
            <a:spLocks noChangeArrowheads="1"/>
          </p:cNvSpPr>
          <p:nvPr/>
        </p:nvSpPr>
        <p:spPr bwMode="auto">
          <a:xfrm>
            <a:off x="1119188" y="1541463"/>
            <a:ext cx="108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Arial" charset="0"/>
              </a:rPr>
              <a:t>Контроль</a:t>
            </a:r>
          </a:p>
        </p:txBody>
      </p:sp>
      <p:cxnSp>
        <p:nvCxnSpPr>
          <p:cNvPr id="64" name="Соединительная линия уступом 63"/>
          <p:cNvCxnSpPr/>
          <p:nvPr/>
        </p:nvCxnSpPr>
        <p:spPr>
          <a:xfrm flipV="1">
            <a:off x="1196975" y="4851400"/>
            <a:ext cx="1244600" cy="449263"/>
          </a:xfrm>
          <a:prstGeom prst="bentConnector3">
            <a:avLst>
              <a:gd name="adj1" fmla="val 84375"/>
            </a:avLst>
          </a:prstGeom>
          <a:ln w="95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TextBox 65"/>
          <p:cNvSpPr txBox="1">
            <a:spLocks noChangeArrowheads="1"/>
          </p:cNvSpPr>
          <p:nvPr/>
        </p:nvSpPr>
        <p:spPr bwMode="auto">
          <a:xfrm>
            <a:off x="1060450" y="5000625"/>
            <a:ext cx="1400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  <a:latin typeface="Arial" charset="0"/>
              </a:rPr>
              <a:t>Отчетность</a:t>
            </a:r>
          </a:p>
        </p:txBody>
      </p:sp>
      <p:cxnSp>
        <p:nvCxnSpPr>
          <p:cNvPr id="70" name="Соединительная линия уступом 69"/>
          <p:cNvCxnSpPr/>
          <p:nvPr/>
        </p:nvCxnSpPr>
        <p:spPr>
          <a:xfrm rot="10800000" flipV="1">
            <a:off x="3348038" y="1841500"/>
            <a:ext cx="1301750" cy="650875"/>
          </a:xfrm>
          <a:prstGeom prst="bentConnector3">
            <a:avLst>
              <a:gd name="adj1" fmla="val 100060"/>
            </a:avLst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3" name="TextBox 81"/>
          <p:cNvSpPr txBox="1">
            <a:spLocks noChangeArrowheads="1"/>
          </p:cNvSpPr>
          <p:nvPr/>
        </p:nvSpPr>
        <p:spPr bwMode="auto">
          <a:xfrm>
            <a:off x="3348038" y="1550988"/>
            <a:ext cx="1511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99"/>
                </a:solidFill>
                <a:latin typeface="Arial" charset="0"/>
              </a:rPr>
              <a:t>Исполнение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rot="10800000">
            <a:off x="2957513" y="2665413"/>
            <a:ext cx="2849562" cy="1587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48163" y="2370138"/>
            <a:ext cx="16144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Рассмотрение и утверждение</a:t>
            </a:r>
          </a:p>
        </p:txBody>
      </p:sp>
      <p:cxnSp>
        <p:nvCxnSpPr>
          <p:cNvPr id="90" name="Прямая со стрелкой 89"/>
          <p:cNvCxnSpPr>
            <a:stCxn id="16407" idx="3"/>
          </p:cNvCxnSpPr>
          <p:nvPr/>
        </p:nvCxnSpPr>
        <p:spPr>
          <a:xfrm flipH="1" flipV="1">
            <a:off x="3851275" y="4292600"/>
            <a:ext cx="2349500" cy="1588"/>
          </a:xfrm>
          <a:prstGeom prst="straightConnector1">
            <a:avLst/>
          </a:prstGeom>
          <a:ln w="95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TextBox 90"/>
          <p:cNvSpPr txBox="1">
            <a:spLocks noChangeArrowheads="1"/>
          </p:cNvSpPr>
          <p:nvPr/>
        </p:nvSpPr>
        <p:spPr bwMode="auto">
          <a:xfrm>
            <a:off x="4649788" y="4002088"/>
            <a:ext cx="1550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70C0"/>
                </a:solidFill>
                <a:latin typeface="Arial" charset="0"/>
              </a:rPr>
              <a:t>Составление</a:t>
            </a:r>
          </a:p>
          <a:p>
            <a:endParaRPr lang="ru-RU" sz="160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9010"/>
            <a:ext cx="538901" cy="5966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"/>
          <a:ext cx="9906000" cy="6720752"/>
        </p:xfrm>
        <a:graphic>
          <a:graphicData uri="http://schemas.openxmlformats.org/drawingml/2006/table">
            <a:tbl>
              <a:tblPr/>
              <a:tblGrid>
                <a:gridCol w="7849590"/>
                <a:gridCol w="1056904"/>
                <a:gridCol w="999506"/>
              </a:tblGrid>
              <a:tr h="135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целевого показателя</a:t>
                      </a: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Liberation Serif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Оборот продукции (услуг), производимой малыми предприятиями, в том числе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микропредприятиями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, и индивидуальными предпринимателями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млн. руб.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7400,0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15,75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189,1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самозанятых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граждан, зафиксировавших свой статус с учетом введения налогового режима для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самозанятых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миллион человек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0,001001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объектов, включенных в перечни муниципального имущества, предназначенного для предоставления в аренду субъектам малого и среднего предпринимательства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99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Общее число участников мероприятий "Пропаганда и популяризация предпринимательской деятельности", всего в том числе: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219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1. Информационные семинары по повышению предпринимательской грамотности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50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2. Семинары-тренинги "Школа бизнеса"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50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3. Семинары и индивидуальные консультации по вопросам участия в конкурсах в целях получения государственной поддержки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15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5. Турниры по деловым переговорам и форумы предпринимателей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человек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90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6. Конкурсы профессионального мастерства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представители субъектов малого и среднего предпринимательства</a:t>
                      </a:r>
                      <a:endParaRPr lang="ru-RU" sz="8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14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7. Обеспечение функционирования раздела муниципального образования на официальном сайте Свердловской области в сфере развития малого и среднего предпринимательства (www.66msp.ru)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Общее число участников мероприятий по поддержке субъектов малого и среднего предпринимательства, осуществляющих деятельность на сельских территориях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40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1. Выездные консультации для предпринимателей и физических лиц, заинтересованных в начале осуществления предпринимательской деятельности в сельских территориях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16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2. Стратегическая сессия "Поиск и анализ идей для бизнеса"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3. Семинар по повышению предпринимательской деятельности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12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4209484"/>
        </p:xfrm>
        <a:graphic>
          <a:graphicData uri="http://schemas.openxmlformats.org/drawingml/2006/table">
            <a:tbl>
              <a:tblPr/>
              <a:tblGrid>
                <a:gridCol w="7849590"/>
                <a:gridCol w="1056904"/>
                <a:gridCol w="999506"/>
              </a:tblGrid>
              <a:tr h="656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</a:t>
                      </a:r>
                      <a:r>
                        <a:rPr lang="ru-RU" sz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Общее количество участников мероприятия Мастерская бизнеса "Успешный старт" (очное обучение - 40 часов, консультационное сопровождение в течение 3 месяцев с момента регистрации в качестве субъекта малого предпринимательства или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самозанятого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, очное обучение руководителей - 8 часов)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не менее 60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Финансовая поддержка субъектов МСП, осуществляющих деятельность в </a:t>
                      </a:r>
                      <a:r>
                        <a:rPr lang="ru-RU" sz="12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монопрофильном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муниципальном образовании Серовский городской округ, &lt;*&gt; - количество субъектов МСП, получивших государственную поддержку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количество вновь созданных рабочих мест (включая вновь зарегистрированных индивидуальных предпринимателей) субъектами МСП, получившими государственную поддержку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прирост среднесписочной численности работников (без внешних совместителей), занятых у субъектов МСП, получивших государственную поддержку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- увеличение </a:t>
                      </a:r>
                      <a:r>
                        <a:rPr lang="ru-RU" sz="1200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оборота субъектов </a:t>
                      </a: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малого и среднего предпринимательства, получивших государственную поддержку, в постоянных ценах по отношению к показателю 2014 года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Индекс производства сельскохозяйственной продукции сельскохозяйственными организациями (в сопоставимых ценах; в процентах к предыдущему году)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110,0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сельских населенных пунктов муниципального образования, не имеющих стационарных и нестационарных объектов торговли, в которые осуществляется выездное обслуживание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4848" marR="4848" marT="7976" marB="7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-1"/>
            <a:ext cx="9906000" cy="653143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«Формирование современной городской среды на территории Серовского городского округа» на 2018-2027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2" y="2541321"/>
            <a:ext cx="2632882" cy="14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681402"/>
          <a:ext cx="4714504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50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Повышение уровня комфорта городской среды для улучшения условий проживания населения Серовского городского округа.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Увековечение памяти погибших при защите Отечества.</a:t>
                      </a:r>
                      <a:endParaRPr lang="ru-RU" sz="14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4107982"/>
          <a:ext cx="9906000" cy="2703654"/>
        </p:xfrm>
        <a:graphic>
          <a:graphicData uri="http://schemas.openxmlformats.org/drawingml/2006/table">
            <a:tbl>
              <a:tblPr/>
              <a:tblGrid>
                <a:gridCol w="8146473"/>
                <a:gridCol w="938150"/>
                <a:gridCol w="821377"/>
              </a:tblGrid>
              <a:tr h="328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показателей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</a:t>
                      </a:r>
                      <a:r>
                        <a:rPr lang="ru-RU" sz="11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показателя</a:t>
                      </a:r>
                      <a:endParaRPr lang="ru-RU" sz="11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дворовых территорий на территории Серовского городского округа, уровень благоустройства которых соответствует современным требованиям, по отношению к их общему количеству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Times New Roman"/>
                        </a:rPr>
                        <a:t>10,2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дворовых территорий на территории Серовского городского округа, в которых реализованы проекты комплексного благоустройства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общественных территорий на территории Серовского городского округа, в которых реализованы проекты комплексного благоустройства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на территории Серовского городского округа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30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лифтов в многоквартирных домах, в отношении которых произведены работы по их замене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 в год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восстановленных воинских захоронений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</a:t>
                      </a:r>
                      <a:endParaRPr lang="ru-RU" sz="11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16943" marR="16943" marT="27873" marB="278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726378" y="653143"/>
          <a:ext cx="5179621" cy="334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9068720" y="693986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077482"/>
      </p:ext>
    </p:extLst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468" y="4191989"/>
            <a:ext cx="3173532" cy="128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3963" y="5467774"/>
            <a:ext cx="1853112" cy="139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4667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Муниципальная программа "Профилактика терроризма, минимизация и (или) ликвидация последствий его проявлений, профилактика экстремизма в Серовском городском округе" на 2022-2027 годы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847656"/>
          <a:ext cx="419199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99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Реализация государственной политики в области профилактики терроризма, минимизации и (или) ликвидации последствий его проявлений, а также защита личности, общества и государства от террористических актов и иных проявлений терроризма на территории Серовского городского округа.</a:t>
                      </a:r>
                    </a:p>
                    <a:p>
                      <a:pPr marL="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Защита основ конституционного строя Российской Федерации, государственной и общественной безопасности, прав и свобод граждан от экстремистских угроз.</a:t>
                      </a:r>
                      <a:endParaRPr lang="ru-RU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797631" y="812031"/>
          <a:ext cx="5108369" cy="318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0" y="3776353"/>
          <a:ext cx="5130140" cy="308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2"/>
          <p:cNvSpPr txBox="1"/>
          <p:nvPr/>
        </p:nvSpPr>
        <p:spPr>
          <a:xfrm>
            <a:off x="9068720" y="1382754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4092959" y="4007202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906000" cy="6937030"/>
        </p:xfrm>
        <a:graphic>
          <a:graphicData uri="http://schemas.openxmlformats.org/drawingml/2006/table">
            <a:tbl>
              <a:tblPr/>
              <a:tblGrid>
                <a:gridCol w="7980218"/>
                <a:gridCol w="938151"/>
                <a:gridCol w="987631"/>
              </a:tblGrid>
              <a:tr h="265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Наименование показателей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Единица измерения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Значение показателя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заседаний антитеррористической комиссии Серовского городского округа, по которым осуществлено организационное обеспечение их проведения, от общего количества данных заседаний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Обеспечение проверки состояния антитеррористической защищенности мест массового пребывания людей, своевременной актуализации паспортов безопасности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Обеспечение соответствия уровня антитеррористической защищенности объектов (территорий), находящихся в муниципальной собственности или в ведении органов местного самоуправления, предъявляемым требованиям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мест массового пребывания людей, мест и маршрутов традиционного проведения культурно-массовых и спортивных мероприятий, ежегодно оборудованных системами видеонаблюдения и (или) оповещения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охвата населения муниципального образования информационно-пропагандистскими мероприятиями по разъяснению сущности терроризма и его общественной опасности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0,30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(без учета тиража) выпущенных (размещенных) в средствах массовой информации и информационно-телекоммуникационной сети "Интернет" видео-,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аудиороликов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, информационных программ и статей по вопросам профилактики терроризма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18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приобретенных и распространенных среди населения экземпляров печатной продукции по вопросам профилактики терроризма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700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изготовленных и размещенных в средствах массовой информации (включая официальные страницы в информационно-телекоммуникационной сети "Интернет" учреждений и организаций Серовского городского округа) информационных материалов по вопросам профилактики терроризма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23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тренировок по отработке порядка действий при угрозе совершения или совершении террористического акта работников объектов (территорий), к антитеррористической защищенности которых установлены отдельные требования нормативными правовыми актами Российской Федерации, находящихся в муниципальной собственности или в ведении органов местного самоуправления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50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Доля проведенных заседаний межведомственной комиссии по профилактике экстремизма в Серовском городском округе от общего количества запланированных заседаний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процентов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100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культурно-массовых мероприятий, проведенных в целях профилактики экстремизма среди населения Серовского городского округа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4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(без учета тиража) выпущенных (размещенных) в средствах массовой информации и информационно-телекоммуникационной сети "Интернет" видео-,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аудиороликов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, информационных программ и статей по вопросам профилактики экстремизма</a:t>
                      </a: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условных единиц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9</a:t>
                      </a:r>
                      <a:endParaRPr lang="ru-RU" sz="120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Количество распространенных среди населения экземпляров печатной продукции по вопросам профилактики экстремизма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штук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Calibri"/>
                          <a:cs typeface="Liberation Serif"/>
                        </a:rPr>
                        <a:t>600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7158" marR="7158" marT="11776" marB="1177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54362" y="3154362"/>
            <a:ext cx="6858000" cy="549275"/>
          </a:xfrm>
          <a:noFill/>
          <a:ln w="12700" cap="flat" algn="ctr">
            <a:solidFill>
              <a:srgbClr val="23496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07999" y="0"/>
            <a:ext cx="9398002" cy="1243013"/>
          </a:xfrm>
        </p:spPr>
        <p:txBody>
          <a:bodyPr/>
          <a:lstStyle/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В процессе принятия и исполнения бюджета города большое значение приобретает сбалансированность доходов и расходов. Если доходы превышают расходы, то возникает профицит. </a:t>
            </a:r>
          </a:p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Но чаще всего расходы превышают доходы. В таком случае возникает дефицит.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792635" y="2886316"/>
            <a:ext cx="2351440" cy="1710747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муниципальные займы,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осуществляемые путем выпуска муниципальных ценных бумаг от имени муниципального образования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393166" y="2893679"/>
            <a:ext cx="1953401" cy="172420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бюджетные кредиты,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бюджетов других уровней бюджетной системы РФ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545042" y="2890673"/>
            <a:ext cx="1852246" cy="171764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кредиты,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кредитных организаций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7667780" y="2898884"/>
            <a:ext cx="1749063" cy="1694636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изменение остатков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средств на счетах по учету средств  бюджета</a:t>
            </a: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2353320" y="5379762"/>
            <a:ext cx="3424697" cy="860321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муниципальный долг,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то есть совокупность долговых обязательств муниципального образования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8365263" y="2131866"/>
            <a:ext cx="233168" cy="751894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>
            <a:off x="1840373" y="2072649"/>
            <a:ext cx="226725" cy="777478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>
            <a:off x="4229811" y="2121855"/>
            <a:ext cx="232265" cy="771920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>
            <a:off x="6307028" y="2122357"/>
            <a:ext cx="204672" cy="759853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035366" y="1627966"/>
            <a:ext cx="8214770" cy="483679"/>
          </a:xfrm>
          <a:prstGeom prst="rect">
            <a:avLst/>
          </a:prstGeom>
          <a:solidFill>
            <a:srgbClr val="99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cs typeface="+mn-cs"/>
              </a:rPr>
              <a:t>Источниками финансирования дефицита бюджета </a:t>
            </a:r>
          </a:p>
        </p:txBody>
      </p:sp>
      <p:grpSp>
        <p:nvGrpSpPr>
          <p:cNvPr id="117793" name="Правая фигурная скобка 33"/>
          <p:cNvGrpSpPr>
            <a:grpSpLocks/>
          </p:cNvGrpSpPr>
          <p:nvPr/>
        </p:nvGrpSpPr>
        <p:grpSpPr bwMode="auto">
          <a:xfrm>
            <a:off x="1223963" y="4591050"/>
            <a:ext cx="5399087" cy="735013"/>
            <a:chOff x="534" y="4178"/>
            <a:chExt cx="2354" cy="668"/>
          </a:xfrm>
        </p:grpSpPr>
        <p:pic>
          <p:nvPicPr>
            <p:cNvPr id="117795" name="Правая фигурная скобка 3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4" y="4178"/>
              <a:ext cx="2354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34"/>
            <p:cNvSpPr txBox="1">
              <a:spLocks noChangeArrowheads="1"/>
            </p:cNvSpPr>
            <p:nvPr/>
          </p:nvSpPr>
          <p:spPr bwMode="auto">
            <a:xfrm rot="5400000">
              <a:off x="1615" y="3217"/>
              <a:ext cx="192" cy="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eaLnBrk="0" hangingPunct="0">
                <a:defRPr/>
              </a:pPr>
              <a:endParaRPr lang="ru-R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70225" y="3070225"/>
            <a:ext cx="6858000" cy="71755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Параметры муниципального  долга  Серовского  городского округа  на 2024 год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79879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Group 13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23340869"/>
              </p:ext>
            </p:extLst>
          </p:nvPr>
        </p:nvGraphicFramePr>
        <p:xfrm>
          <a:off x="777875" y="204788"/>
          <a:ext cx="9128125" cy="2265626"/>
        </p:xfrm>
        <a:graphic>
          <a:graphicData uri="http://schemas.openxmlformats.org/drawingml/2006/table">
            <a:tbl>
              <a:tblPr/>
              <a:tblGrid>
                <a:gridCol w="4660900"/>
                <a:gridCol w="2216150"/>
                <a:gridCol w="2251075"/>
              </a:tblGrid>
              <a:tr h="9794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Наименование вида муниципальных заимствований </a:t>
                      </a:r>
                    </a:p>
                  </a:txBody>
                  <a:tcPr marL="63300" marR="63300" marT="66039" marB="660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235 629,1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   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</a:p>
                  </a:txBody>
                  <a:tcPr marL="63300" marR="63300" marT="66039" marB="660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135 351,3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952625" y="32988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01.01.2023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306 985,7тыс.руб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6362700" y="3348038"/>
            <a:ext cx="231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01.01.2024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   </a:t>
            </a: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263 628,3 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5332022" y="3871356"/>
          <a:ext cx="4573978" cy="298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809624" y="4056592"/>
          <a:ext cx="4457701" cy="252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 rot="16200000">
            <a:off x="-3070225" y="3070225"/>
            <a:ext cx="6858000" cy="71755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Параметры муниципального  долга  Серовского  городского округа  на 2025 и 2026 годы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5984" name="Rectangle 159"/>
          <p:cNvSpPr>
            <a:spLocks noChangeArrowheads="1"/>
          </p:cNvSpPr>
          <p:nvPr/>
        </p:nvSpPr>
        <p:spPr bwMode="auto">
          <a:xfrm>
            <a:off x="0" y="53943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60285" y="220824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graphicFrame>
        <p:nvGraphicFramePr>
          <p:cNvPr id="11" name="Group 2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77946514"/>
              </p:ext>
            </p:extLst>
          </p:nvPr>
        </p:nvGraphicFramePr>
        <p:xfrm>
          <a:off x="720726" y="0"/>
          <a:ext cx="9040792" cy="1931988"/>
        </p:xfrm>
        <a:graphic>
          <a:graphicData uri="http://schemas.openxmlformats.org/drawingml/2006/table">
            <a:tbl>
              <a:tblPr/>
              <a:tblGrid>
                <a:gridCol w="4593835"/>
                <a:gridCol w="1073458"/>
                <a:gridCol w="1132833"/>
                <a:gridCol w="1001581"/>
                <a:gridCol w="1239085"/>
              </a:tblGrid>
              <a:tr h="879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муниципальных заимствований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270 779,5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273 171,4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65 351,3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57 187,8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825625" y="29432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01.01.2025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489 489,5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283325" y="2897188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01.01.2026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594 917,7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748144" y="3598223"/>
          <a:ext cx="4441373" cy="325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640779" y="3491345"/>
          <a:ext cx="4265221" cy="3366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31800" y="188913"/>
            <a:ext cx="8915400" cy="6032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Bookman Old Style" pitchFamily="18" charset="0"/>
              </a:rPr>
              <a:t>Контактная информация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5438" y="1281113"/>
            <a:ext cx="8589962" cy="4833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Финансовое управление администрации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Серовского городского округа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Адрес: 624992, Свердловская область, г. Серов, ул. Ленина, 140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Телефон: 8 (34385) 75-633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Е-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mail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: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  <a:hlinkClick r:id="rId2"/>
              </a:rPr>
              <a:t>fd@adm-serov.ru</a:t>
            </a: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Заместитель главы администрации Серовского городского округа - начальник функционального органа «Финансовое управление администрации Серовского городского округа»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Иванова Наталья Витальевна,</a:t>
            </a:r>
            <a:endParaRPr lang="en-US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Время приема граждан: понедельник с 15.00 до 17.00 часов.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65138" y="949325"/>
            <a:ext cx="8448675" cy="1588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 rot="5400000">
            <a:off x="6219825" y="3171825"/>
            <a:ext cx="6858000" cy="514350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Контактная информация для граждан</a:t>
            </a:r>
            <a:endParaRPr lang="ru-RU" sz="20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_Текстур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90402</TotalTime>
  <Words>17992</Words>
  <Application>Microsoft Office PowerPoint</Application>
  <PresentationFormat>Лист A4 (210x297 мм)</PresentationFormat>
  <Paragraphs>3232</Paragraphs>
  <Slides>98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100" baseType="lpstr">
      <vt:lpstr>2_Текстура</vt:lpstr>
      <vt:lpstr>Диаграмма</vt:lpstr>
      <vt:lpstr>Решение Думы  Серовского городского округа от 12.12.2023 № 89  «О бюджете Серовского городского округа на 2024 год и плановый период 2025 и 2026 годов»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Основы составления проекта бюджета </vt:lpstr>
      <vt:lpstr>Слайд 14</vt:lpstr>
      <vt:lpstr>Основные показатели социально – экономического развития</vt:lpstr>
      <vt:lpstr>Слайд 16</vt:lpstr>
      <vt:lpstr>Слайд 17</vt:lpstr>
      <vt:lpstr>Слайд 18</vt:lpstr>
      <vt:lpstr>Слайд 19</vt:lpstr>
      <vt:lpstr>Основные параметры бюджета Серовского городского округа</vt:lpstr>
      <vt:lpstr>Доходы бюджета Серовского городского округа </vt:lpstr>
      <vt:lpstr>Сравнительный анализ налоговых доходов,       неналоговых доходов и безвозмездных поступлений в бюджет Серовского городского округа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         Основные мероприятия по дополнительной мобилизации доходов бюджета</vt:lpstr>
      <vt:lpstr>Слайд 33</vt:lpstr>
      <vt:lpstr>Слайд 34</vt:lpstr>
      <vt:lpstr>Слайд 35</vt:lpstr>
      <vt:lpstr>Слайд 36</vt:lpstr>
      <vt:lpstr>Расходы бюджета Серовского городского округа</vt:lpstr>
      <vt:lpstr>Структура расходов бюджета Серовского городского округа на 2024 год (ТЫС. РУБ.)</vt:lpstr>
      <vt:lpstr>Слайд 39</vt:lpstr>
      <vt:lpstr>Слайд 40</vt:lpstr>
      <vt:lpstr>Слайд 41</vt:lpstr>
      <vt:lpstr>Слайд 42</vt:lpstr>
      <vt:lpstr>Общегосударственные вопросы 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      Муниципальная программа «Развитие муниципальной службы в Серовском городском округе» на 2023 - 2026 годы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Муниципальная программа "Содействие развитию малого и среднего предпринимательства в Серовском городском округе до 2026 года"</vt:lpstr>
      <vt:lpstr>Слайд 90</vt:lpstr>
      <vt:lpstr>Слайд 91</vt:lpstr>
      <vt:lpstr>Слайд 92</vt:lpstr>
      <vt:lpstr>Слайд 93</vt:lpstr>
      <vt:lpstr>Слайд 94</vt:lpstr>
      <vt:lpstr>Источники финансирования дефицита бюджета</vt:lpstr>
      <vt:lpstr>Параметры муниципального  долга  Серовского  городского округа  на 2024 год</vt:lpstr>
      <vt:lpstr>Параметры муниципального  долга  Серовского  городского округа  на 2025 и 2026 годы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Решению Думы  Серовского городского округа от г. №   «О бюджете Серовского городского округа на 2020 год и плановый период 2021-2022 годов»</dc:title>
  <dc:creator>Нелюбина Елена Юрьевна</dc:creator>
  <cp:lastModifiedBy>Nelubina</cp:lastModifiedBy>
  <cp:revision>1836</cp:revision>
  <dcterms:created xsi:type="dcterms:W3CDTF">2013-10-23T10:56:41Z</dcterms:created>
  <dcterms:modified xsi:type="dcterms:W3CDTF">2024-06-24T06:16:28Z</dcterms:modified>
</cp:coreProperties>
</file>