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Default Extension="bin" ContentType="application/vnd.openxmlformats-officedocument.oleObject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charts/chart16.xml" ContentType="application/vnd.openxmlformats-officedocument.drawingml.chart+xml"/>
  <Override PartName="/ppt/tags/tag3.xml" ContentType="application/vnd.openxmlformats-officedocument.presentationml.tags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notesMasterIdLst>
    <p:notesMasterId r:id="rId72"/>
  </p:notesMasterIdLst>
  <p:handoutMasterIdLst>
    <p:handoutMasterId r:id="rId73"/>
  </p:handoutMasterIdLst>
  <p:sldIdLst>
    <p:sldId id="256" r:id="rId2"/>
    <p:sldId id="353" r:id="rId3"/>
    <p:sldId id="258" r:id="rId4"/>
    <p:sldId id="354" r:id="rId5"/>
    <p:sldId id="349" r:id="rId6"/>
    <p:sldId id="369" r:id="rId7"/>
    <p:sldId id="350" r:id="rId8"/>
    <p:sldId id="356" r:id="rId9"/>
    <p:sldId id="357" r:id="rId10"/>
    <p:sldId id="358" r:id="rId11"/>
    <p:sldId id="359" r:id="rId12"/>
    <p:sldId id="278" r:id="rId13"/>
    <p:sldId id="421" r:id="rId14"/>
    <p:sldId id="259" r:id="rId15"/>
    <p:sldId id="367" r:id="rId16"/>
    <p:sldId id="422" r:id="rId17"/>
    <p:sldId id="423" r:id="rId18"/>
    <p:sldId id="299" r:id="rId19"/>
    <p:sldId id="262" r:id="rId20"/>
    <p:sldId id="351" r:id="rId21"/>
    <p:sldId id="283" r:id="rId22"/>
    <p:sldId id="377" r:id="rId23"/>
    <p:sldId id="352" r:id="rId24"/>
    <p:sldId id="383" r:id="rId25"/>
    <p:sldId id="382" r:id="rId26"/>
    <p:sldId id="284" r:id="rId27"/>
    <p:sldId id="384" r:id="rId28"/>
    <p:sldId id="385" r:id="rId29"/>
    <p:sldId id="386" r:id="rId30"/>
    <p:sldId id="387" r:id="rId31"/>
    <p:sldId id="266" r:id="rId32"/>
    <p:sldId id="304" r:id="rId33"/>
    <p:sldId id="388" r:id="rId34"/>
    <p:sldId id="425" r:id="rId35"/>
    <p:sldId id="426" r:id="rId36"/>
    <p:sldId id="287" r:id="rId37"/>
    <p:sldId id="301" r:id="rId38"/>
    <p:sldId id="302" r:id="rId39"/>
    <p:sldId id="379" r:id="rId40"/>
    <p:sldId id="363" r:id="rId41"/>
    <p:sldId id="364" r:id="rId42"/>
    <p:sldId id="324" r:id="rId43"/>
    <p:sldId id="365" r:id="rId44"/>
    <p:sldId id="362" r:id="rId45"/>
    <p:sldId id="366" r:id="rId46"/>
    <p:sldId id="323" r:id="rId47"/>
    <p:sldId id="347" r:id="rId48"/>
    <p:sldId id="396" r:id="rId49"/>
    <p:sldId id="342" r:id="rId50"/>
    <p:sldId id="398" r:id="rId51"/>
    <p:sldId id="340" r:id="rId52"/>
    <p:sldId id="309" r:id="rId53"/>
    <p:sldId id="337" r:id="rId54"/>
    <p:sldId id="332" r:id="rId55"/>
    <p:sldId id="424" r:id="rId56"/>
    <p:sldId id="328" r:id="rId57"/>
    <p:sldId id="408" r:id="rId58"/>
    <p:sldId id="335" r:id="rId59"/>
    <p:sldId id="345" r:id="rId60"/>
    <p:sldId id="330" r:id="rId61"/>
    <p:sldId id="333" r:id="rId62"/>
    <p:sldId id="391" r:id="rId63"/>
    <p:sldId id="392" r:id="rId64"/>
    <p:sldId id="417" r:id="rId65"/>
    <p:sldId id="393" r:id="rId66"/>
    <p:sldId id="378" r:id="rId67"/>
    <p:sldId id="290" r:id="rId68"/>
    <p:sldId id="268" r:id="rId69"/>
    <p:sldId id="348" r:id="rId70"/>
    <p:sldId id="314" r:id="rId71"/>
  </p:sldIdLst>
  <p:sldSz cx="9906000" cy="6858000" type="A4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6">
          <p15:clr>
            <a:srgbClr val="A4A3A4"/>
          </p15:clr>
        </p15:guide>
        <p15:guide id="2" pos="31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i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00"/>
    <a:srgbClr val="FFFFFF"/>
    <a:srgbClr val="FF9900"/>
    <a:srgbClr val="00CC00"/>
    <a:srgbClr val="663300"/>
    <a:srgbClr val="F10FD6"/>
    <a:srgbClr val="F666AE"/>
    <a:srgbClr val="F99DCB"/>
    <a:srgbClr val="B88C00"/>
    <a:srgbClr val="7593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3" autoAdjust="0"/>
    <p:restoredTop sz="98391" autoAdjust="0"/>
  </p:normalViewPr>
  <p:slideViewPr>
    <p:cSldViewPr snapToGrid="0">
      <p:cViewPr>
        <p:scale>
          <a:sx n="100" d="100"/>
          <a:sy n="100" d="100"/>
        </p:scale>
        <p:origin x="-1560" y="-324"/>
      </p:cViewPr>
      <p:guideLst>
        <p:guide orient="horz" pos="2296"/>
        <p:guide pos="3143"/>
      </p:guideLst>
    </p:cSldViewPr>
  </p:slideViewPr>
  <p:outlineViewPr>
    <p:cViewPr>
      <p:scale>
        <a:sx n="33" d="100"/>
        <a:sy n="33" d="100"/>
      </p:scale>
      <p:origin x="0" y="145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16" y="-90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25\&#1044;&#1083;&#1103;%20&#1087;&#1088;&#1077;&#1079;&#1077;&#1085;&#1090;&#1072;&#1094;&#1080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0"/>
      <c:rotY val="120"/>
      <c:rAngAx val="1"/>
    </c:view3D>
    <c:plotArea>
      <c:layout>
        <c:manualLayout>
          <c:layoutTarget val="inner"/>
          <c:xMode val="edge"/>
          <c:yMode val="edge"/>
          <c:x val="0.16875192694715407"/>
          <c:y val="0"/>
          <c:w val="0.66327422964589633"/>
          <c:h val="0.9091420239136776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0.12423418480332514"/>
                  <c:y val="-2.7777777777778012E-2"/>
                </c:manualLayout>
              </c:layout>
              <c:showVal val="1"/>
            </c:dLbl>
            <c:dLbl>
              <c:idx val="1"/>
              <c:layout>
                <c:manualLayout>
                  <c:x val="-8.6545195791495763E-2"/>
                  <c:y val="-2.5926071741032328E-2"/>
                </c:manualLayout>
              </c:layout>
              <c:showVal val="1"/>
            </c:dLbl>
            <c:dLbl>
              <c:idx val="2"/>
              <c:layout>
                <c:manualLayout>
                  <c:x val="-0.11446285551740858"/>
                  <c:y val="-1.8518518518518583E-2"/>
                </c:manualLayout>
              </c:layout>
              <c:showVal val="1"/>
            </c:dLbl>
            <c:dLbl>
              <c:idx val="3"/>
              <c:layout>
                <c:manualLayout>
                  <c:x val="-0.10887930158973011"/>
                  <c:y val="-2.5925925925926012E-2"/>
                </c:manualLayout>
              </c:layout>
              <c:showVal val="1"/>
            </c:dLbl>
            <c:dLbl>
              <c:idx val="4"/>
              <c:layout>
                <c:manualLayout>
                  <c:x val="-9.6316305252453743E-2"/>
                  <c:y val="-7.4074074074074094E-3"/>
                </c:manualLayout>
              </c:layout>
              <c:showVal val="1"/>
            </c:dLbl>
            <c:dLbl>
              <c:idx val="5"/>
              <c:layout>
                <c:manualLayout>
                  <c:x val="-0.10050397069821262"/>
                  <c:y val="-1.2962962962962963E-2"/>
                </c:manualLayout>
              </c:layout>
              <c:showVal val="1"/>
            </c:dLbl>
            <c:dLbl>
              <c:idx val="6"/>
              <c:layout>
                <c:manualLayout>
                  <c:x val="-0.10189985918013204"/>
                  <c:y val="-1.111111111111112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(ожидаемое)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Лист1!$B$2:$B$6</c:f>
              <c:numCache>
                <c:formatCode>_-* #,##0\ _₽_-;\-* #,##0\ _₽_-;_-* "-"??\ _₽_-;_-@_-</c:formatCode>
                <c:ptCount val="5"/>
                <c:pt idx="0">
                  <c:v>1578981.31</c:v>
                </c:pt>
                <c:pt idx="1">
                  <c:v>2018233.8508000001</c:v>
                </c:pt>
                <c:pt idx="2">
                  <c:v>2253186.77</c:v>
                </c:pt>
                <c:pt idx="3">
                  <c:v>3572218.3499999992</c:v>
                </c:pt>
                <c:pt idx="4">
                  <c:v>2859851.86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2.1989787951132888E-2"/>
                  <c:y val="-3.7037037037037069E-3"/>
                </c:manualLayout>
              </c:layout>
              <c:showVal val="1"/>
            </c:dLbl>
            <c:dLbl>
              <c:idx val="1"/>
              <c:layout>
                <c:manualLayout>
                  <c:x val="1.9154923358771291E-2"/>
                  <c:y val="-5.5555555555555558E-3"/>
                </c:manualLayout>
              </c:layout>
              <c:showVal val="1"/>
            </c:dLbl>
            <c:dLbl>
              <c:idx val="2"/>
              <c:layout>
                <c:manualLayout>
                  <c:x val="2.0744637851892071E-2"/>
                  <c:y val="-7.4074074074074094E-3"/>
                </c:manualLayout>
              </c:layout>
              <c:showVal val="1"/>
            </c:dLbl>
            <c:dLbl>
              <c:idx val="3"/>
              <c:layout>
                <c:manualLayout>
                  <c:x val="1.6578482061819663E-2"/>
                  <c:y val="-1.8518518518518537E-3"/>
                </c:manualLayout>
              </c:layout>
              <c:showVal val="1"/>
            </c:dLbl>
            <c:dLbl>
              <c:idx val="4"/>
              <c:layout>
                <c:manualLayout>
                  <c:x val="1.92840267890159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9.2592592592593507E-3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-7.4074074074074094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(ожидаемое)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Лист1!$C$2:$C$6</c:f>
              <c:numCache>
                <c:formatCode>_-* #,##0\ _₽_-;\-* #,##0\ _₽_-;_-* "-"??\ _₽_-;_-@_-</c:formatCode>
                <c:ptCount val="5"/>
                <c:pt idx="0">
                  <c:v>178065.56</c:v>
                </c:pt>
                <c:pt idx="1">
                  <c:v>175761.84722000005</c:v>
                </c:pt>
                <c:pt idx="2">
                  <c:v>189371.71000000005</c:v>
                </c:pt>
                <c:pt idx="3">
                  <c:v>136158.06</c:v>
                </c:pt>
                <c:pt idx="4">
                  <c:v>133650.97999999998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-0.11306696703548899"/>
                  <c:y val="-1.8518518518518583E-2"/>
                </c:manualLayout>
              </c:layout>
              <c:showVal val="1"/>
            </c:dLbl>
            <c:dLbl>
              <c:idx val="1"/>
              <c:layout>
                <c:manualLayout>
                  <c:x val="-0.11865052096316762"/>
                  <c:y val="-2.2222368037328681E-2"/>
                </c:manualLayout>
              </c:layout>
              <c:showVal val="1"/>
            </c:dLbl>
            <c:dLbl>
              <c:idx val="2"/>
              <c:layout>
                <c:manualLayout>
                  <c:x val="-0.12004640944508722"/>
                  <c:y val="-1.8518518518518583E-2"/>
                </c:manualLayout>
              </c:layout>
              <c:showVal val="1"/>
            </c:dLbl>
            <c:dLbl>
              <c:idx val="3"/>
              <c:layout>
                <c:manualLayout>
                  <c:x val="-0.12562996337276552"/>
                  <c:y val="-2.2222222222222251E-2"/>
                </c:manualLayout>
              </c:layout>
              <c:showVal val="1"/>
            </c:dLbl>
            <c:dLbl>
              <c:idx val="4"/>
              <c:layout>
                <c:manualLayout>
                  <c:x val="-0.10189985918013204"/>
                  <c:y val="-9.2592592592593507E-3"/>
                </c:manualLayout>
              </c:layout>
              <c:showVal val="1"/>
            </c:dLbl>
            <c:dLbl>
              <c:idx val="5"/>
              <c:layout>
                <c:manualLayout>
                  <c:x val="-7.5377978023659212E-2"/>
                  <c:y val="-1.6666666666666701E-2"/>
                </c:manualLayout>
              </c:layout>
              <c:showVal val="1"/>
            </c:dLbl>
            <c:dLbl>
              <c:idx val="6"/>
              <c:layout>
                <c:manualLayout>
                  <c:x val="-9.2128639806694709E-2"/>
                  <c:y val="-1.666666666666670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(ожидаемое)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Лист1!$D$2:$D$6</c:f>
              <c:numCache>
                <c:formatCode>_-* #,##0\ _₽_-;\-* #,##0\ _₽_-;_-* "-"??\ _₽_-;_-@_-</c:formatCode>
                <c:ptCount val="5"/>
                <c:pt idx="0">
                  <c:v>3837904.82</c:v>
                </c:pt>
                <c:pt idx="1">
                  <c:v>4157493.883489999</c:v>
                </c:pt>
                <c:pt idx="2">
                  <c:v>3608812.1</c:v>
                </c:pt>
                <c:pt idx="3">
                  <c:v>3106989.7</c:v>
                </c:pt>
                <c:pt idx="4">
                  <c:v>3158350.5</c:v>
                </c:pt>
              </c:numCache>
            </c:numRef>
          </c:val>
        </c:ser>
        <c:shape val="cylinder"/>
        <c:axId val="100623488"/>
        <c:axId val="100625024"/>
        <c:axId val="0"/>
      </c:bar3DChart>
      <c:catAx>
        <c:axId val="100623488"/>
        <c:scaling>
          <c:orientation val="minMax"/>
        </c:scaling>
        <c:axPos val="l"/>
        <c:tickLblPos val="nextTo"/>
        <c:txPr>
          <a:bodyPr rot="-2340000"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00625024"/>
        <c:crosses val="autoZero"/>
        <c:auto val="1"/>
        <c:lblAlgn val="ctr"/>
        <c:lblOffset val="100"/>
      </c:catAx>
      <c:valAx>
        <c:axId val="100625024"/>
        <c:scaling>
          <c:orientation val="minMax"/>
          <c:max val="2500000"/>
          <c:min val="0"/>
        </c:scaling>
        <c:delete val="1"/>
        <c:axPos val="b"/>
        <c:majorGridlines/>
        <c:numFmt formatCode="_-* #,##0\ _₽_-;\-* #,##0\ _₽_-;_-* &quot;-&quot;??\ _₽_-;_-@_-" sourceLinked="1"/>
        <c:tickLblPos val="none"/>
        <c:crossAx val="100623488"/>
        <c:crosses val="autoZero"/>
        <c:crossBetween val="between"/>
        <c:majorUnit val="500000"/>
      </c:valAx>
      <c:spPr>
        <a:scene3d>
          <a:camera prst="orthographicFront"/>
          <a:lightRig rig="threePt" dir="t"/>
        </a:scene3d>
        <a:sp3d>
          <a:bevelB h="6350"/>
        </a:sp3d>
      </c:spPr>
    </c:plotArea>
    <c:legend>
      <c:legendPos val="r"/>
      <c:layout>
        <c:manualLayout>
          <c:xMode val="edge"/>
          <c:yMode val="edge"/>
          <c:x val="0.81257904609122322"/>
          <c:y val="0.29517891513561051"/>
          <c:w val="0.18742095390877681"/>
          <c:h val="0.37260513269174689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60"/>
      <c:perspective val="30"/>
    </c:view3D>
    <c:plotArea>
      <c:layout>
        <c:manualLayout>
          <c:layoutTarget val="inner"/>
          <c:xMode val="edge"/>
          <c:yMode val="edge"/>
          <c:x val="5.1212259657225333E-2"/>
          <c:y val="0.16779891520084345"/>
          <c:w val="0.94878774034277469"/>
          <c:h val="0.7970447479652075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8.2928183359796098E-2"/>
                  <c:y val="3.788303121877154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Факт </a:t>
                    </a:r>
                    <a:r>
                      <a:rPr lang="ru-RU" dirty="0" smtClean="0"/>
                      <a:t>2023г.          </a:t>
                    </a:r>
                    <a:r>
                      <a:rPr lang="ru-RU" dirty="0"/>
                      <a:t>5 164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5163.5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8.339500772280016E-2"/>
                  <c:y val="5.544454519538086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Ожидаемое </a:t>
                    </a:r>
                    <a:r>
                      <a:rPr lang="ru-RU" dirty="0"/>
                      <a:t>исполнение 2024 г.; </a:t>
                    </a:r>
                    <a:r>
                      <a:rPr lang="ru-RU" dirty="0" smtClean="0"/>
                      <a:t>    </a:t>
                    </a:r>
                    <a:r>
                      <a:rPr lang="ru-RU" dirty="0"/>
                      <a:t>13 289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3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13289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3.6647116641284068E-2"/>
                  <c:y val="3.326672711722854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</a:t>
                    </a:r>
                    <a:r>
                      <a:rPr lang="ru-RU" dirty="0" smtClean="0"/>
                      <a:t>2025г</a:t>
                    </a:r>
                    <a:r>
                      <a:rPr lang="ru-RU" dirty="0"/>
                      <a:t>.;  </a:t>
                    </a:r>
                    <a:r>
                      <a:rPr lang="ru-RU" dirty="0" smtClean="0"/>
                      <a:t>      13 </a:t>
                    </a:r>
                    <a:r>
                      <a:rPr lang="ru-RU" dirty="0"/>
                      <a:t>595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13595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1.3134160699048434E-4"/>
                  <c:y val="5.544454519538086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</a:t>
                    </a:r>
                    <a:r>
                      <a:rPr lang="ru-RU" dirty="0" smtClean="0"/>
                      <a:t>2026г</a:t>
                    </a:r>
                    <a:r>
                      <a:rPr lang="ru-RU" dirty="0"/>
                      <a:t>.;  </a:t>
                    </a:r>
                    <a:r>
                      <a:rPr lang="ru-RU" dirty="0" smtClean="0"/>
                      <a:t>  14 </a:t>
                    </a:r>
                    <a:r>
                      <a:rPr lang="ru-RU" dirty="0"/>
                      <a:t>139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14139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rgbClr val="000000"/>
            </a:solidFill>
          </c:spPr>
          <c:dLbls>
            <c:dLbl>
              <c:idx val="0"/>
              <c:layout>
                <c:manualLayout>
                  <c:x val="9.250401047457859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</a:t>
                    </a:r>
                    <a:r>
                      <a:rPr lang="ru-RU" dirty="0" smtClean="0"/>
                      <a:t>2027г</a:t>
                    </a:r>
                    <a:r>
                      <a:rPr lang="ru-RU" dirty="0"/>
                      <a:t>.;  </a:t>
                    </a:r>
                    <a:r>
                      <a:rPr lang="ru-RU" dirty="0" smtClean="0"/>
                      <a:t>     14 </a:t>
                    </a:r>
                    <a:r>
                      <a:rPr lang="ru-RU" dirty="0"/>
                      <a:t>705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14705</c:v>
                </c:pt>
              </c:numCache>
            </c:numRef>
          </c:val>
        </c:ser>
        <c:shape val="box"/>
        <c:axId val="143290752"/>
        <c:axId val="143292288"/>
        <c:axId val="144730304"/>
      </c:bar3DChart>
      <c:catAx>
        <c:axId val="143290752"/>
        <c:scaling>
          <c:orientation val="minMax"/>
        </c:scaling>
        <c:axPos val="b"/>
        <c:numFmt formatCode="General" sourceLinked="1"/>
        <c:tickLblPos val="nextTo"/>
        <c:crossAx val="143292288"/>
        <c:crosses val="autoZero"/>
        <c:auto val="1"/>
        <c:lblAlgn val="ctr"/>
        <c:lblOffset val="100"/>
      </c:catAx>
      <c:valAx>
        <c:axId val="143292288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43290752"/>
        <c:crosses val="autoZero"/>
        <c:crossBetween val="between"/>
      </c:valAx>
      <c:serAx>
        <c:axId val="144730304"/>
        <c:scaling>
          <c:orientation val="minMax"/>
        </c:scaling>
        <c:delete val="1"/>
        <c:axPos val="b"/>
        <c:tickLblPos val="none"/>
        <c:crossAx val="143292288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otY val="60"/>
      <c:depthPercent val="100"/>
      <c:perspective val="30"/>
    </c:view3D>
    <c:plotArea>
      <c:layout>
        <c:manualLayout>
          <c:layoutTarget val="inner"/>
          <c:xMode val="edge"/>
          <c:yMode val="edge"/>
          <c:x val="2.262183844666325E-2"/>
          <c:y val="4.8337387664738822E-2"/>
          <c:w val="0.99407807653178304"/>
          <c:h val="0.9326058500449877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2.3953304923685591E-2"/>
                  <c:y val="-1.8991243466619755E-2"/>
                </c:manualLayout>
              </c:layout>
              <c:tx>
                <c:rich>
                  <a:bodyPr/>
                  <a:lstStyle/>
                  <a:p>
                    <a:pPr>
                      <a:defRPr sz="1600" b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defRPr>
                    </a:pPr>
                    <a:r>
                      <a:rPr lang="ru-RU"/>
                      <a:t>Факт 2023 г.;  </a:t>
                    </a:r>
                    <a:r>
                      <a:rPr lang="ru-RU" smtClean="0"/>
                      <a:t>       70 </a:t>
                    </a:r>
                    <a:r>
                      <a:rPr lang="ru-RU"/>
                      <a:t>341,6   </a:t>
                    </a:r>
                  </a:p>
                </c:rich>
              </c:tx>
              <c:spPr/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70341.61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2023 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8.4541076201243345E-3"/>
                  <c:y val="-1.8991243466619713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75274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1.8317233176936037E-2"/>
                  <c:y val="-2.373905433327463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2025 г.; </a:t>
                    </a:r>
                    <a:r>
                      <a:rPr lang="ru-RU" smtClean="0"/>
                      <a:t>       </a:t>
                    </a:r>
                    <a:r>
                      <a:rPr lang="ru-RU"/>
                      <a:t>83 691,0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83691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1.9726251113623441E-2"/>
                  <c:y val="-1.424343259996478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2026 г.; </a:t>
                    </a:r>
                    <a:r>
                      <a:rPr lang="ru-RU" smtClean="0"/>
                      <a:t>       </a:t>
                    </a:r>
                    <a:r>
                      <a:rPr lang="ru-RU"/>
                      <a:t>84 257,0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84257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4.0861520163934142E-2"/>
                  <c:y val="-1.424343259996478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2027 г</a:t>
                    </a:r>
                    <a:r>
                      <a:rPr lang="ru-RU" smtClean="0"/>
                      <a:t>.;        </a:t>
                    </a:r>
                    <a:r>
                      <a:rPr lang="ru-RU"/>
                      <a:t>89 194,0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89194</c:v>
                </c:pt>
              </c:numCache>
            </c:numRef>
          </c:val>
        </c:ser>
        <c:gapWidth val="20"/>
        <c:gapDepth val="71"/>
        <c:shape val="cylinder"/>
        <c:axId val="144941824"/>
        <c:axId val="144943360"/>
        <c:axId val="143277120"/>
      </c:bar3DChart>
      <c:catAx>
        <c:axId val="144941824"/>
        <c:scaling>
          <c:orientation val="minMax"/>
        </c:scaling>
        <c:axPos val="b"/>
        <c:numFmt formatCode="General" sourceLinked="1"/>
        <c:tickLblPos val="nextTo"/>
        <c:crossAx val="144943360"/>
        <c:crosses val="autoZero"/>
        <c:auto val="1"/>
        <c:lblAlgn val="ctr"/>
        <c:lblOffset val="100"/>
      </c:catAx>
      <c:valAx>
        <c:axId val="14494336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44941824"/>
        <c:crosses val="autoZero"/>
        <c:crossBetween val="between"/>
      </c:valAx>
      <c:serAx>
        <c:axId val="143277120"/>
        <c:scaling>
          <c:orientation val="minMax"/>
        </c:scaling>
        <c:delete val="1"/>
        <c:axPos val="b"/>
        <c:tickLblPos val="none"/>
        <c:crossAx val="14494336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40"/>
      <c:rotY val="60"/>
      <c:perspective val="10"/>
    </c:view3D>
    <c:plotArea>
      <c:layout>
        <c:manualLayout>
          <c:layoutTarget val="inner"/>
          <c:xMode val="edge"/>
          <c:yMode val="edge"/>
          <c:x val="3.036576949620428E-2"/>
          <c:y val="2.5689815370466176E-2"/>
          <c:w val="0.96939367315588476"/>
          <c:h val="0.959515825979350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Факт </a:t>
                    </a:r>
                    <a:r>
                      <a:rPr lang="ru-RU" smtClean="0"/>
                      <a:t>2023г.     16 </a:t>
                    </a:r>
                    <a:r>
                      <a:rPr lang="ru-RU"/>
                      <a:t>795,9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16795.897970000002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Ожидаемое исполнение 2024 г.; </a:t>
                    </a:r>
                    <a:r>
                      <a:rPr lang="ru-RU" smtClean="0"/>
                      <a:t>        </a:t>
                    </a:r>
                    <a:r>
                      <a:rPr lang="ru-RU"/>
                      <a:t>23 860,0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23860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5.628654646782779E-2"/>
                  <c:y val="-4.047673734974478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</a:t>
                    </a:r>
                    <a:r>
                      <a:rPr lang="ru-RU" smtClean="0"/>
                      <a:t>2025г.      </a:t>
                    </a:r>
                    <a:r>
                      <a:rPr lang="ru-RU"/>
                      <a:t>24 575,0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24575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CC00"/>
              </a:solidFill>
            </c:spPr>
          </c:dPt>
          <c:dLbls>
            <c:dLbl>
              <c:idx val="0"/>
              <c:layout>
                <c:manualLayout>
                  <c:x val="5.8845025852729091E-2"/>
                  <c:y val="-3.238138987979579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</a:t>
                    </a:r>
                    <a:r>
                      <a:rPr lang="ru-RU" smtClean="0"/>
                      <a:t>2026г.      </a:t>
                    </a:r>
                    <a:r>
                      <a:rPr lang="ru-RU"/>
                      <a:t>25 215,0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25215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8.442981970174171E-2"/>
                  <c:y val="-2.698449156649647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</a:t>
                    </a:r>
                    <a:r>
                      <a:rPr lang="ru-RU" smtClean="0"/>
                      <a:t>2027г.        </a:t>
                    </a:r>
                    <a:r>
                      <a:rPr lang="ru-RU"/>
                      <a:t>25 675,0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25675</c:v>
                </c:pt>
              </c:numCache>
            </c:numRef>
          </c:val>
        </c:ser>
        <c:gapWidth val="43"/>
        <c:gapDepth val="12"/>
        <c:shape val="cylinder"/>
        <c:axId val="145053568"/>
        <c:axId val="145055104"/>
        <c:axId val="144858176"/>
      </c:bar3DChart>
      <c:catAx>
        <c:axId val="145053568"/>
        <c:scaling>
          <c:orientation val="minMax"/>
        </c:scaling>
        <c:axPos val="b"/>
        <c:numFmt formatCode="General" sourceLinked="1"/>
        <c:tickLblPos val="nextTo"/>
        <c:crossAx val="145055104"/>
        <c:crosses val="autoZero"/>
        <c:auto val="1"/>
        <c:lblAlgn val="ctr"/>
        <c:lblOffset val="100"/>
      </c:catAx>
      <c:valAx>
        <c:axId val="145055104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45053568"/>
        <c:crosses val="autoZero"/>
        <c:crossBetween val="between"/>
      </c:valAx>
      <c:serAx>
        <c:axId val="144858176"/>
        <c:scaling>
          <c:orientation val="minMax"/>
        </c:scaling>
        <c:delete val="1"/>
        <c:axPos val="b"/>
        <c:tickLblPos val="none"/>
        <c:crossAx val="145055104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300"/>
      <c:depthPercent val="100"/>
      <c:perspective val="10"/>
    </c:view3D>
    <c:plotArea>
      <c:layout>
        <c:manualLayout>
          <c:layoutTarget val="inner"/>
          <c:xMode val="edge"/>
          <c:yMode val="edge"/>
          <c:x val="0"/>
          <c:y val="0"/>
          <c:w val="1"/>
          <c:h val="0.9502263890284635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1.6410913017176818E-2"/>
                  <c:y val="-6.053458713544698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Факт 2023г.;  </a:t>
                    </a:r>
                    <a:r>
                      <a:rPr lang="ru-RU" smtClean="0"/>
                      <a:t>     7 </a:t>
                    </a:r>
                    <a:r>
                      <a:rPr lang="ru-RU"/>
                      <a:t>324,4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7324.3530000000001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-4.9232739051530458E-2"/>
                  <c:y val="-6.053458713544701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Ожидаемое исполнение 2024 г.; </a:t>
                    </a:r>
                    <a:r>
                      <a:rPr lang="ru-RU" smtClean="0"/>
                      <a:t>        </a:t>
                    </a:r>
                    <a:r>
                      <a:rPr lang="ru-RU"/>
                      <a:t>5 062,7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5062.7120000000004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6.0954819778085305E-2"/>
                  <c:y val="-4.287866588760830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2025г.;  </a:t>
                    </a:r>
                    <a:r>
                      <a:rPr lang="ru-RU" smtClean="0"/>
                      <a:t>     4 </a:t>
                    </a:r>
                    <a:r>
                      <a:rPr lang="ru-RU"/>
                      <a:t>824,2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4824.223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5.8610403632774304E-2"/>
                  <c:y val="-5.044548927953909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2026г.;  </a:t>
                    </a:r>
                    <a:r>
                      <a:rPr lang="ru-RU" smtClean="0"/>
                      <a:t>     4 </a:t>
                    </a:r>
                    <a:r>
                      <a:rPr lang="ru-RU"/>
                      <a:t>840,0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4840.0260000000035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8.4398981231195019E-2"/>
                  <c:y val="-4.540094035158523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2027г.;  </a:t>
                    </a:r>
                    <a:r>
                      <a:rPr lang="ru-RU" smtClean="0"/>
                      <a:t>     4 </a:t>
                    </a:r>
                    <a:r>
                      <a:rPr lang="ru-RU"/>
                      <a:t>848,3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4848.3040000000001</c:v>
                </c:pt>
              </c:numCache>
            </c:numRef>
          </c:val>
        </c:ser>
        <c:gapWidth val="19"/>
        <c:gapDepth val="63"/>
        <c:shape val="cylinder"/>
        <c:axId val="144966784"/>
        <c:axId val="144968320"/>
        <c:axId val="144855488"/>
      </c:bar3DChart>
      <c:catAx>
        <c:axId val="144966784"/>
        <c:scaling>
          <c:orientation val="minMax"/>
        </c:scaling>
        <c:axPos val="b"/>
        <c:numFmt formatCode="General" sourceLinked="1"/>
        <c:tickLblPos val="nextTo"/>
        <c:crossAx val="144968320"/>
        <c:crosses val="autoZero"/>
        <c:auto val="1"/>
        <c:lblAlgn val="ctr"/>
        <c:lblOffset val="100"/>
      </c:catAx>
      <c:valAx>
        <c:axId val="14496832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44966784"/>
        <c:crosses val="autoZero"/>
        <c:crossBetween val="between"/>
      </c:valAx>
      <c:serAx>
        <c:axId val="144855488"/>
        <c:scaling>
          <c:orientation val="minMax"/>
        </c:scaling>
        <c:delete val="1"/>
        <c:axPos val="b"/>
        <c:tickLblPos val="none"/>
        <c:crossAx val="14496832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20"/>
      <c:rotY val="50"/>
      <c:perspective val="30"/>
    </c:view3D>
    <c:plotArea>
      <c:layout>
        <c:manualLayout>
          <c:layoutTarget val="inner"/>
          <c:xMode val="edge"/>
          <c:yMode val="edge"/>
          <c:x val="2.0874103065884008E-2"/>
          <c:y val="3.2729972571955181E-2"/>
          <c:w val="0.94259621656882286"/>
          <c:h val="0.91560633972774141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4.7875523638539794E-2"/>
                  <c:y val="-5.950904103991822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Факт </a:t>
                    </a:r>
                    <a:r>
                      <a:rPr lang="ru-RU" dirty="0" smtClean="0"/>
                      <a:t>2023г.    </a:t>
                    </a:r>
                    <a:r>
                      <a:rPr lang="ru-RU" dirty="0"/>
                      <a:t>103 296,5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103296.54106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Ожидаемое исполнение 2024г.;  </a:t>
                    </a:r>
                    <a:r>
                      <a:rPr lang="ru-RU" smtClean="0"/>
                      <a:t>      100 </a:t>
                    </a:r>
                    <a:r>
                      <a:rPr lang="ru-RU"/>
                      <a:t>123,3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100123.3276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2.8725314183124011E-2"/>
                  <c:y val="-2.9754520519959158E-3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2025г.; </a:t>
                    </a:r>
                    <a:r>
                      <a:rPr dirty="0" smtClean="0"/>
                      <a:t>  </a:t>
                    </a:r>
                    <a:r>
                      <a:rPr dirty="0"/>
                      <a:t>135 900,8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135900.79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3.59066427289050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2026г.; </a:t>
                    </a:r>
                    <a:r>
                      <a:rPr dirty="0" smtClean="0"/>
                      <a:t>    </a:t>
                    </a:r>
                    <a:r>
                      <a:rPr dirty="0"/>
                      <a:t>81 608,9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81608.873999999996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.1077199281867145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2027г.; </a:t>
                    </a:r>
                    <a:r>
                      <a:rPr dirty="0" smtClean="0"/>
                      <a:t>     </a:t>
                    </a:r>
                    <a:r>
                      <a:rPr dirty="0"/>
                      <a:t>81 279,3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81279.320999999996</c:v>
                </c:pt>
              </c:numCache>
            </c:numRef>
          </c:val>
        </c:ser>
        <c:shape val="cylinder"/>
        <c:axId val="145249408"/>
        <c:axId val="145250944"/>
        <c:axId val="145013376"/>
      </c:bar3DChart>
      <c:catAx>
        <c:axId val="145249408"/>
        <c:scaling>
          <c:orientation val="minMax"/>
        </c:scaling>
        <c:axPos val="b"/>
        <c:numFmt formatCode="General" sourceLinked="1"/>
        <c:tickLblPos val="nextTo"/>
        <c:crossAx val="145250944"/>
        <c:crosses val="autoZero"/>
        <c:auto val="1"/>
        <c:lblAlgn val="ctr"/>
        <c:lblOffset val="100"/>
      </c:catAx>
      <c:valAx>
        <c:axId val="145250944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45249408"/>
        <c:crosses val="autoZero"/>
        <c:crossBetween val="between"/>
      </c:valAx>
      <c:serAx>
        <c:axId val="145013376"/>
        <c:scaling>
          <c:orientation val="minMax"/>
        </c:scaling>
        <c:delete val="1"/>
        <c:axPos val="b"/>
        <c:tickLblPos val="none"/>
        <c:crossAx val="145250944"/>
        <c:crosses val="autoZero"/>
      </c:serAx>
    </c:plotArea>
    <c:plotVisOnly val="1"/>
    <c:dispBlanksAs val="gap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50"/>
      <c:depthPercent val="100"/>
      <c:perspective val="0"/>
    </c:view3D>
    <c:plotArea>
      <c:layout>
        <c:manualLayout>
          <c:layoutTarget val="inner"/>
          <c:xMode val="edge"/>
          <c:yMode val="edge"/>
          <c:x val="0"/>
          <c:y val="5.3318513305619333E-2"/>
          <c:w val="0.95100222717149263"/>
          <c:h val="0.9054819146069373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3.7349617012159241E-2"/>
                  <c:y val="6.6648141632024366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Факт </a:t>
                    </a:r>
                    <a:r>
                      <a:rPr lang="ru-RU" smtClean="0"/>
                      <a:t>2023г.;  </a:t>
                    </a:r>
                    <a:r>
                      <a:rPr lang="ru-RU"/>
                      <a:t>55 781,9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55781.888000000028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-7.7745383867832878E-3"/>
                  <c:y val="-4.6653699142416898E-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Ожидаемое</a:t>
                    </a:r>
                    <a:r>
                      <a:rPr dirty="0"/>
                      <a:t> </a:t>
                    </a:r>
                    <a:r>
                      <a:rPr dirty="0" err="1"/>
                      <a:t>исполнение</a:t>
                    </a:r>
                    <a:r>
                      <a:rPr dirty="0"/>
                      <a:t> 2024 г.;  </a:t>
                    </a:r>
                    <a:r>
                      <a:rPr dirty="0" smtClean="0"/>
                      <a:t>             31 </a:t>
                    </a:r>
                    <a:r>
                      <a:rPr dirty="0"/>
                      <a:t>807,0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31806.979869999996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1.33630289532294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2025г.; </a:t>
                    </a:r>
                    <a:r>
                      <a:rPr dirty="0" smtClean="0"/>
                      <a:t>      </a:t>
                    </a:r>
                    <a:r>
                      <a:rPr dirty="0"/>
                      <a:t>37 593,0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37593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5634780346334258E-2"/>
                  <c:y val="-4.9986106224018091E-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2026г.;  </a:t>
                    </a:r>
                    <a:r>
                      <a:rPr dirty="0" smtClean="0"/>
                      <a:t>      37 </a:t>
                    </a:r>
                    <a:r>
                      <a:rPr dirty="0"/>
                      <a:t>593,0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37593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7.827567472433293E-2"/>
                  <c:y val="-2.3326849571208421E-2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2027г.; </a:t>
                    </a:r>
                    <a:r>
                      <a:rPr dirty="0" smtClean="0"/>
                      <a:t>     </a:t>
                    </a:r>
                    <a:r>
                      <a:rPr dirty="0"/>
                      <a:t>37 593,0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37593</c:v>
                </c:pt>
              </c:numCache>
            </c:numRef>
          </c:val>
        </c:ser>
        <c:shape val="cylinder"/>
        <c:axId val="145590528"/>
        <c:axId val="145612800"/>
        <c:axId val="145296448"/>
      </c:bar3DChart>
      <c:catAx>
        <c:axId val="145590528"/>
        <c:scaling>
          <c:orientation val="minMax"/>
        </c:scaling>
        <c:axPos val="b"/>
        <c:numFmt formatCode="General" sourceLinked="1"/>
        <c:tickLblPos val="nextTo"/>
        <c:crossAx val="145612800"/>
        <c:crosses val="autoZero"/>
        <c:auto val="1"/>
        <c:lblAlgn val="ctr"/>
        <c:lblOffset val="100"/>
      </c:catAx>
      <c:valAx>
        <c:axId val="14561280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45590528"/>
        <c:crosses val="autoZero"/>
        <c:crossBetween val="between"/>
      </c:valAx>
      <c:serAx>
        <c:axId val="145296448"/>
        <c:scaling>
          <c:orientation val="minMax"/>
        </c:scaling>
        <c:delete val="1"/>
        <c:axPos val="b"/>
        <c:tickLblPos val="none"/>
        <c:crossAx val="145612800"/>
        <c:crosses val="autoZero"/>
      </c:serAx>
    </c:plotArea>
    <c:plotVisOnly val="1"/>
    <c:dispBlanksAs val="gap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50"/>
      <c:perspective val="30"/>
    </c:view3D>
    <c:plotArea>
      <c:layout>
        <c:manualLayout>
          <c:layoutTarget val="inner"/>
          <c:xMode val="edge"/>
          <c:yMode val="edge"/>
          <c:x val="2.9216467463479445E-2"/>
          <c:y val="4.7713710224681863E-2"/>
          <c:w val="0.94156706507304078"/>
          <c:h val="0.9154175865409764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7.9681274900398596E-3"/>
                  <c:y val="-1.833361745532827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Факт </a:t>
                    </a:r>
                    <a:r>
                      <a:rPr lang="ru-RU" dirty="0"/>
                      <a:t>2023 г.; </a:t>
                    </a:r>
                    <a:r>
                      <a:rPr lang="ru-RU" dirty="0" smtClean="0"/>
                      <a:t>   </a:t>
                    </a:r>
                    <a:r>
                      <a:rPr lang="ru-RU" dirty="0"/>
                      <a:t>3 264,7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3264.6737100000018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2.6560424966799463E-2"/>
                  <c:y val="-8.6523365864127778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18285.031480000001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7.9681274900398474E-3"/>
                  <c:y val="-1.4764012027987661E-2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2025г.; </a:t>
                    </a:r>
                    <a:r>
                      <a:rPr dirty="0" smtClean="0"/>
                      <a:t>    </a:t>
                    </a:r>
                    <a:r>
                      <a:rPr dirty="0"/>
                      <a:t>1 216,1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1216.1419999999998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1.8592297476759626E-2"/>
                  <c:y val="-2.1609473613519909E-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2026г.; </a:t>
                    </a:r>
                    <a:r>
                      <a:rPr dirty="0" smtClean="0"/>
                      <a:t>      </a:t>
                    </a:r>
                    <a:r>
                      <a:rPr dirty="0"/>
                      <a:t>1 214,8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1214.7550000000001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8.4993359893758391E-2"/>
                  <c:y val="-1.8333617455328275E-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2027г.; </a:t>
                    </a:r>
                    <a:r>
                      <a:rPr dirty="0" smtClean="0"/>
                      <a:t>           </a:t>
                    </a:r>
                    <a:r>
                      <a:rPr dirty="0"/>
                      <a:t>1 213,1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1213.1199999999999</c:v>
                </c:pt>
              </c:numCache>
            </c:numRef>
          </c:val>
        </c:ser>
        <c:shape val="cylinder"/>
        <c:axId val="166941440"/>
        <c:axId val="166942976"/>
        <c:axId val="172696448"/>
      </c:bar3DChart>
      <c:catAx>
        <c:axId val="166941440"/>
        <c:scaling>
          <c:orientation val="minMax"/>
        </c:scaling>
        <c:axPos val="b"/>
        <c:numFmt formatCode="General" sourceLinked="1"/>
        <c:tickLblPos val="nextTo"/>
        <c:crossAx val="166942976"/>
        <c:crosses val="autoZero"/>
        <c:auto val="1"/>
        <c:lblAlgn val="ctr"/>
        <c:lblOffset val="100"/>
      </c:catAx>
      <c:valAx>
        <c:axId val="166942976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6941440"/>
        <c:crosses val="autoZero"/>
        <c:crossBetween val="between"/>
      </c:valAx>
      <c:serAx>
        <c:axId val="172696448"/>
        <c:scaling>
          <c:orientation val="minMax"/>
        </c:scaling>
        <c:delete val="1"/>
        <c:axPos val="b"/>
        <c:tickLblPos val="none"/>
        <c:crossAx val="166942976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5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1.6032064128256512E-2"/>
                  <c:y val="2.866698087483499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Факт </a:t>
                    </a:r>
                    <a:r>
                      <a:rPr lang="ru-RU" dirty="0"/>
                      <a:t>2023г.; </a:t>
                    </a:r>
                    <a:r>
                      <a:rPr lang="ru-RU" dirty="0" smtClean="0"/>
                      <a:t>      </a:t>
                    </a:r>
                    <a:r>
                      <a:rPr lang="ru-RU" dirty="0"/>
                      <a:t>7 924,8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7924.7780899999998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1.068804275217101E-2"/>
                  <c:y val="-5.7333961749670139E-3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Ожидаемое</a:t>
                    </a:r>
                    <a:r>
                      <a:rPr dirty="0"/>
                      <a:t> </a:t>
                    </a:r>
                    <a:r>
                      <a:rPr dirty="0" err="1"/>
                      <a:t>исполнение</a:t>
                    </a:r>
                    <a:r>
                      <a:rPr dirty="0"/>
                      <a:t> 2024г.; </a:t>
                    </a:r>
                    <a:r>
                      <a:rPr dirty="0" smtClean="0"/>
                      <a:t>        </a:t>
                    </a:r>
                    <a:r>
                      <a:rPr dirty="0"/>
                      <a:t>16 135,2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16135.249000000007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1.4416444813807935E-2"/>
                  <c:y val="2.6277762238980435E-17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2025г.; </a:t>
                    </a:r>
                    <a:r>
                      <a:rPr dirty="0" smtClean="0"/>
                      <a:t>      </a:t>
                    </a:r>
                    <a:r>
                      <a:rPr dirty="0"/>
                      <a:t>9 817,8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9817.7510000000002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3.740814963259855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2026г.; </a:t>
                    </a:r>
                    <a:r>
                      <a:rPr dirty="0" smtClean="0"/>
                      <a:t>    </a:t>
                    </a:r>
                    <a:r>
                      <a:rPr dirty="0"/>
                      <a:t>10 881,6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10881.6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8.0160391400091097E-2"/>
                  <c:y val="-1.1466792349933985E-2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2027г.; </a:t>
                    </a:r>
                    <a:r>
                      <a:rPr dirty="0" smtClean="0"/>
                      <a:t>      </a:t>
                    </a:r>
                    <a:r>
                      <a:rPr dirty="0"/>
                      <a:t>8 697,4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8697.4290000000001</c:v>
                </c:pt>
              </c:numCache>
            </c:numRef>
          </c:val>
        </c:ser>
        <c:shape val="cylinder"/>
        <c:axId val="167280640"/>
        <c:axId val="167282176"/>
        <c:axId val="166708992"/>
      </c:bar3DChart>
      <c:catAx>
        <c:axId val="167280640"/>
        <c:scaling>
          <c:orientation val="minMax"/>
        </c:scaling>
        <c:axPos val="b"/>
        <c:numFmt formatCode="General" sourceLinked="1"/>
        <c:tickLblPos val="nextTo"/>
        <c:crossAx val="167282176"/>
        <c:crosses val="autoZero"/>
        <c:auto val="1"/>
        <c:lblAlgn val="ctr"/>
        <c:lblOffset val="100"/>
      </c:catAx>
      <c:valAx>
        <c:axId val="167282176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7280640"/>
        <c:crosses val="autoZero"/>
        <c:crossBetween val="between"/>
      </c:valAx>
      <c:serAx>
        <c:axId val="166708992"/>
        <c:scaling>
          <c:orientation val="minMax"/>
        </c:scaling>
        <c:delete val="1"/>
        <c:axPos val="b"/>
        <c:tickLblPos val="none"/>
        <c:crossAx val="167282176"/>
        <c:crosses val="autoZero"/>
      </c:ser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hPercent val="157"/>
      <c:rotY val="210"/>
      <c:depthPercent val="100"/>
      <c:rAngAx val="1"/>
    </c:view3D>
    <c:sideWall>
      <c:spPr>
        <a:noFill/>
      </c:spPr>
    </c:sideWall>
    <c:plotArea>
      <c:layout>
        <c:manualLayout>
          <c:layoutTarget val="inner"/>
          <c:xMode val="edge"/>
          <c:yMode val="edge"/>
          <c:x val="0.12365784178642736"/>
          <c:y val="5.0887295804442499E-4"/>
          <c:w val="0.87564861396100546"/>
          <c:h val="0.8763567986837466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10FD6"/>
              </a:solidFill>
            </c:spPr>
          </c:dPt>
          <c:dPt>
            <c:idx val="2"/>
            <c:explosion val="37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explosion val="49"/>
            <c:spPr>
              <a:solidFill>
                <a:srgbClr val="FFFF00"/>
              </a:solidFill>
            </c:spPr>
          </c:dPt>
          <c:dPt>
            <c:idx val="4"/>
            <c:explosion val="7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explosion val="46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explosion val="8"/>
            <c:spPr>
              <a:solidFill>
                <a:srgbClr val="FF9900"/>
              </a:solidFill>
            </c:spPr>
          </c:dPt>
          <c:dPt>
            <c:idx val="7"/>
            <c:explosion val="6"/>
            <c:spPr>
              <a:solidFill>
                <a:srgbClr val="FFFFFF"/>
              </a:solidFill>
            </c:spPr>
          </c:dPt>
          <c:dPt>
            <c:idx val="8"/>
            <c:explosion val="15"/>
            <c:spPr>
              <a:solidFill>
                <a:srgbClr val="663300"/>
              </a:solidFill>
            </c:spPr>
          </c:dPt>
          <c:dPt>
            <c:idx val="9"/>
            <c:explosion val="38"/>
            <c:spPr>
              <a:solidFill>
                <a:srgbClr val="FF0000"/>
              </a:solidFill>
            </c:spPr>
          </c:dPt>
          <c:dPt>
            <c:idx val="10"/>
            <c:explosion val="58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0.1246975600010401"/>
                  <c:y val="0.16433981666470787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-7.055075374676488E-2"/>
                  <c:y val="7.0075802091902695E-3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-1.6252448802850393E-2"/>
                  <c:y val="-7.2527324009871913E-2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0"/>
                  <c:y val="-3.0530614643318871E-2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0.19949419231459059"/>
                  <c:y val="-4.303913503349395E-2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-0.15675198555183312"/>
                  <c:y val="-5.761972617228817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   Образование</a:t>
                    </a:r>
                    <a:r>
                      <a:rPr lang="ru-RU" dirty="0"/>
                      <a:t>;  3 516,4   </a:t>
                    </a:r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0.10398291468905405"/>
                  <c:y val="-0.11712275237983347"/>
                </c:manualLayout>
              </c:layout>
              <c:showVal val="1"/>
              <c:showCatName val="1"/>
            </c:dLbl>
            <c:dLbl>
              <c:idx val="7"/>
              <c:layout>
                <c:manualLayout>
                  <c:x val="0.38625509921424261"/>
                  <c:y val="7.3031349159713294E-2"/>
                </c:manualLayout>
              </c:layout>
              <c:showVal val="1"/>
              <c:showCatName val="1"/>
            </c:dLbl>
            <c:dLbl>
              <c:idx val="8"/>
              <c:layout>
                <c:manualLayout>
                  <c:x val="0.32453651243491038"/>
                  <c:y val="0.11391658831825126"/>
                </c:manualLayout>
              </c:layout>
              <c:showVal val="1"/>
              <c:showCatName val="1"/>
            </c:dLbl>
            <c:dLbl>
              <c:idx val="9"/>
              <c:layout>
                <c:manualLayout>
                  <c:x val="0.18745281979519149"/>
                  <c:y val="0.2142669526383829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Средства </a:t>
                    </a:r>
                    <a:r>
                      <a:rPr lang="ru-RU" dirty="0"/>
                      <a:t>массовой информации;  </a:t>
                    </a:r>
                    <a:r>
                      <a:rPr lang="ru-RU" dirty="0" smtClean="0"/>
                      <a:t>  9,2   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0"/>
              <c:layout>
                <c:manualLayout>
                  <c:x val="3.1376433568585894E-3"/>
                  <c:y val="0.18487307556704671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587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Sheet1!$B$1:$L$1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</c:strCache>
            </c:strRef>
          </c:cat>
          <c:val>
            <c:numRef>
              <c:f>Sheet1!$B$2:$L$2</c:f>
              <c:numCache>
                <c:formatCode>_-* #,##0.0\ _₽_-;\-* #,##0.0\ _₽_-;_-* "-"??\ _₽_-;_-@_-</c:formatCode>
                <c:ptCount val="11"/>
                <c:pt idx="0">
                  <c:v>445.72691999999984</c:v>
                </c:pt>
                <c:pt idx="1">
                  <c:v>52.023590000000013</c:v>
                </c:pt>
                <c:pt idx="2">
                  <c:v>446.01320699999991</c:v>
                </c:pt>
                <c:pt idx="3">
                  <c:v>570.959745</c:v>
                </c:pt>
                <c:pt idx="4">
                  <c:v>13.518776000000001</c:v>
                </c:pt>
                <c:pt idx="5">
                  <c:v>3516.390374000001</c:v>
                </c:pt>
                <c:pt idx="6">
                  <c:v>528.24687700000004</c:v>
                </c:pt>
                <c:pt idx="7">
                  <c:v>307.6611969999999</c:v>
                </c:pt>
                <c:pt idx="8">
                  <c:v>276.33589799999999</c:v>
                </c:pt>
                <c:pt idx="9">
                  <c:v>9.1619050000000009</c:v>
                </c:pt>
                <c:pt idx="10">
                  <c:v>5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otY val="40"/>
      <c:rAngAx val="1"/>
    </c:view3D>
    <c:plotArea>
      <c:layout>
        <c:manualLayout>
          <c:layoutTarget val="inner"/>
          <c:xMode val="edge"/>
          <c:yMode val="edge"/>
          <c:x val="0.36072440944881901"/>
          <c:y val="5.4700854700854701E-2"/>
          <c:w val="0.62305696114004561"/>
          <c:h val="0.87674648361262553"/>
        </c:manualLayout>
      </c:layout>
      <c:bar3DChart>
        <c:barDir val="bar"/>
        <c:grouping val="clustered"/>
        <c:ser>
          <c:idx val="0"/>
          <c:order val="0"/>
          <c:spPr>
            <a:solidFill>
              <a:srgbClr val="00B0F0"/>
            </a:solidFill>
            <a:ln>
              <a:solidFill>
                <a:srgbClr val="0070C0"/>
              </a:solidFill>
            </a:ln>
          </c:spPr>
          <c:dLbls>
            <c:dLbl>
              <c:idx val="0"/>
              <c:layout>
                <c:manualLayout>
                  <c:x val="1.114594218042494E-2"/>
                  <c:y val="-1.1111111111111112E-2"/>
                </c:manualLayout>
              </c:layout>
              <c:showVal val="1"/>
            </c:dLbl>
            <c:dLbl>
              <c:idx val="1"/>
              <c:layout>
                <c:manualLayout>
                  <c:x val="1.114594218042494E-2"/>
                  <c:y val="-1.1111111111111112E-2"/>
                </c:manualLayout>
              </c:layout>
              <c:showVal val="1"/>
            </c:dLbl>
            <c:dLbl>
              <c:idx val="2"/>
              <c:layout>
                <c:manualLayout>
                  <c:x val="5.572971090212521E-3"/>
                  <c:y val="-1.1111111111111112E-2"/>
                </c:manualLayout>
              </c:layout>
              <c:showVal val="1"/>
            </c:dLbl>
            <c:dLbl>
              <c:idx val="3"/>
              <c:layout>
                <c:manualLayout>
                  <c:x val="8.3594566353187051E-3"/>
                  <c:y val="-5.5555555555555558E-3"/>
                </c:manualLayout>
              </c:layout>
              <c:showVal val="1"/>
            </c:dLbl>
            <c:dLbl>
              <c:idx val="4"/>
              <c:layout>
                <c:manualLayout>
                  <c:x val="1.2539184952978056E-2"/>
                  <c:y val="-7.4074074074074077E-3"/>
                </c:manualLayout>
              </c:layout>
              <c:showVal val="1"/>
            </c:dLbl>
            <c:dLbl>
              <c:idx val="5"/>
              <c:layout>
                <c:manualLayout>
                  <c:x val="9.7526994078718215E-3"/>
                  <c:y val="-1.1111111111111044E-2"/>
                </c:manualLayout>
              </c:layout>
              <c:showVal val="1"/>
            </c:dLbl>
            <c:dLbl>
              <c:idx val="6"/>
              <c:layout>
                <c:manualLayout>
                  <c:x val="9.7526994078717712E-3"/>
                  <c:y val="-1.2962962962962895E-2"/>
                </c:manualLayout>
              </c:layout>
              <c:showVal val="1"/>
            </c:dLbl>
            <c:dLbl>
              <c:idx val="7"/>
              <c:layout>
                <c:manualLayout>
                  <c:x val="8.3594566353187051E-3"/>
                  <c:y val="-5.5555555555554872E-3"/>
                </c:manualLayout>
              </c:layout>
              <c:showVal val="1"/>
            </c:dLbl>
            <c:dLbl>
              <c:idx val="8"/>
              <c:layout>
                <c:manualLayout>
                  <c:x val="1.114594218042494E-2"/>
                  <c:y val="-1.1111111111111112E-2"/>
                </c:manualLayout>
              </c:layout>
              <c:showVal val="1"/>
            </c:dLbl>
            <c:dLbl>
              <c:idx val="9"/>
              <c:layout>
                <c:manualLayout>
                  <c:x val="8.3594566353187554E-3"/>
                  <c:y val="-9.2592592592592587E-3"/>
                </c:manualLayout>
              </c:layout>
              <c:showVal val="1"/>
            </c:dLbl>
            <c:dLbl>
              <c:idx val="10"/>
              <c:layout>
                <c:manualLayout>
                  <c:x val="6.966213862765587E-3"/>
                  <c:y val="-7.4074074074074077E-3"/>
                </c:manualLayout>
              </c:layout>
              <c:showVal val="1"/>
            </c:dLbl>
            <c:dLbl>
              <c:idx val="11"/>
              <c:layout>
                <c:manualLayout>
                  <c:x val="5.5729710902124698E-3"/>
                  <c:y val="-9.2592592592592587E-3"/>
                </c:manualLayout>
              </c:layout>
              <c:showVal val="1"/>
            </c:dLbl>
            <c:dLbl>
              <c:idx val="12"/>
              <c:layout>
                <c:manualLayout>
                  <c:x val="1.5325670498084342E-2"/>
                  <c:y val="-1.1111111111111112E-2"/>
                </c:manualLayout>
              </c:layout>
              <c:showVal val="1"/>
            </c:dLbl>
            <c:dLbl>
              <c:idx val="13"/>
              <c:layout>
                <c:manualLayout>
                  <c:x val="8.3594566353186531E-3"/>
                  <c:y val="-9.2592592592592587E-3"/>
                </c:manualLayout>
              </c:layout>
              <c:showVal val="1"/>
            </c:dLbl>
            <c:dLbl>
              <c:idx val="14"/>
              <c:layout>
                <c:manualLayout>
                  <c:x val="1.2539184952978056E-2"/>
                  <c:y val="-9.2592592592592587E-3"/>
                </c:manualLayout>
              </c:layout>
              <c:showVal val="1"/>
            </c:dLbl>
            <c:dLbl>
              <c:idx val="15"/>
              <c:layout>
                <c:manualLayout>
                  <c:x val="-1.671891327063741E-2"/>
                  <c:y val="-4.629629629629629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'Программы 2025'!$AC$6:$AR$6</c:f>
              <c:strCache>
                <c:ptCount val="16"/>
                <c:pt idx="0">
                  <c:v>   МП "Реализация основных направлений в строительном комплексе на территории СМО</c:v>
                </c:pt>
                <c:pt idx="1">
                  <c:v>   МП "Содействие развитию малого и среднего предпринимательства в СМО</c:v>
                </c:pt>
                <c:pt idx="2">
                  <c:v> МП "Профилактика терроризма, минимизация и (или) ликвидация последствий его проявлений, профилактика экстремизма в СМО</c:v>
                </c:pt>
                <c:pt idx="3">
                  <c:v>   МП "Управление муниципальными финансами СМО</c:v>
                </c:pt>
                <c:pt idx="4">
                  <c:v>   МП "Развитие муниципальной службы в СМО</c:v>
                </c:pt>
                <c:pt idx="5">
                  <c:v>   МП "Дополнительные меры социальной поддержки отдельных категорий граждан СМО</c:v>
                </c:pt>
                <c:pt idx="6">
                  <c:v>   МП "Обеспечение общественной безопасности на территории СМО</c:v>
                </c:pt>
                <c:pt idx="7">
                  <c:v>   МП "Реализация молодежной политики в СМО</c:v>
                </c:pt>
                <c:pt idx="8">
                  <c:v>   МП"Формирование современной городской среды на территории СМО</c:v>
                </c:pt>
                <c:pt idx="9">
                  <c:v>  МП "Управление собственностью СМО</c:v>
                </c:pt>
                <c:pt idx="10">
                  <c:v>  МП "Развитие физической культуры и спорта в СМО</c:v>
                </c:pt>
                <c:pt idx="11">
                  <c:v>   МП "Социальная поддержка и социальное обслуживание населения на территории СМО</c:v>
                </c:pt>
                <c:pt idx="12">
                  <c:v>   МП "Развитие ЖКХ и повышение энергетической эффективности на территории СМО</c:v>
                </c:pt>
                <c:pt idx="13">
                  <c:v>   МП "Развитие транспорта, дорожного хозяйства и благоустройства на территории СМО</c:v>
                </c:pt>
                <c:pt idx="14">
                  <c:v>   МП "Развитие культуры в СМО</c:v>
                </c:pt>
                <c:pt idx="15">
                  <c:v>   МП"Развитие системы образования в СМО</c:v>
                </c:pt>
              </c:strCache>
            </c:strRef>
          </c:cat>
          <c:val>
            <c:numRef>
              <c:f>'Программы 2025'!$AC$7:$AR$7</c:f>
              <c:numCache>
                <c:formatCode>_-* #,##0.0\ _₽_-;\-* #,##0.0\ _₽_-;_-* "-"??\ _₽_-;_-@_-</c:formatCode>
                <c:ptCount val="16"/>
                <c:pt idx="0">
                  <c:v>500</c:v>
                </c:pt>
                <c:pt idx="1">
                  <c:v>1215.0999999999999</c:v>
                </c:pt>
                <c:pt idx="2">
                  <c:v>2406.652</c:v>
                </c:pt>
                <c:pt idx="3">
                  <c:v>28239.079000000002</c:v>
                </c:pt>
                <c:pt idx="4">
                  <c:v>32597.647000000001</c:v>
                </c:pt>
                <c:pt idx="5">
                  <c:v>34382.697999999997</c:v>
                </c:pt>
                <c:pt idx="6">
                  <c:v>49994.438000000002</c:v>
                </c:pt>
                <c:pt idx="7">
                  <c:v>113526.152</c:v>
                </c:pt>
                <c:pt idx="8">
                  <c:v>184603.79</c:v>
                </c:pt>
                <c:pt idx="9">
                  <c:v>220750.73199999999</c:v>
                </c:pt>
                <c:pt idx="10">
                  <c:v>276840.288</c:v>
                </c:pt>
                <c:pt idx="11">
                  <c:v>278468.48499999999</c:v>
                </c:pt>
                <c:pt idx="12">
                  <c:v>317381.95400000003</c:v>
                </c:pt>
                <c:pt idx="13">
                  <c:v>435674.82</c:v>
                </c:pt>
                <c:pt idx="14">
                  <c:v>534332.98199999996</c:v>
                </c:pt>
                <c:pt idx="15">
                  <c:v>3405416.7719999999</c:v>
                </c:pt>
              </c:numCache>
            </c:numRef>
          </c:val>
        </c:ser>
        <c:gapWidth val="65"/>
        <c:gapDepth val="110"/>
        <c:shape val="cylinder"/>
        <c:axId val="83688064"/>
        <c:axId val="97664000"/>
        <c:axId val="0"/>
      </c:bar3DChart>
      <c:catAx>
        <c:axId val="83688064"/>
        <c:scaling>
          <c:orientation val="minMax"/>
        </c:scaling>
        <c:axPos val="l"/>
        <c:tickLblPos val="nextTo"/>
        <c:txPr>
          <a:bodyPr/>
          <a:lstStyle/>
          <a:p>
            <a:pPr>
              <a:defRPr sz="1050" b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97664000"/>
        <c:crosses val="autoZero"/>
        <c:auto val="1"/>
        <c:lblAlgn val="ctr"/>
        <c:lblOffset val="100"/>
      </c:catAx>
      <c:valAx>
        <c:axId val="97664000"/>
        <c:scaling>
          <c:orientation val="minMax"/>
        </c:scaling>
        <c:delete val="1"/>
        <c:axPos val="b"/>
        <c:majorGridlines/>
        <c:numFmt formatCode="_-* #,##0.0\ _₽_-;\-* #,##0.0\ _₽_-;_-* &quot;-&quot;??\ _₽_-;_-@_-" sourceLinked="1"/>
        <c:tickLblPos val="none"/>
        <c:crossAx val="83688064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2027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(6 151,8млн.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110"/>
      <c:perspective val="30"/>
    </c:view3D>
    <c:plotArea>
      <c:layout>
        <c:manualLayout>
          <c:layoutTarget val="inner"/>
          <c:xMode val="edge"/>
          <c:yMode val="edge"/>
          <c:x val="2.1956646519709043E-2"/>
          <c:y val="0.18574985251532386"/>
          <c:w val="0.69812105400740065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16414006231407588"/>
                  <c:y val="-0.17107869602694406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5.8670781984942414E-3"/>
                  <c:y val="-4.7320205833752793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-9.7270794702100483E-2"/>
                  <c:y val="0.21623322692622701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2859.8</c:v>
                </c:pt>
                <c:pt idx="1">
                  <c:v>133.6</c:v>
                </c:pt>
                <c:pt idx="2">
                  <c:v>3158.4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5602733161"/>
          <c:y val="0.23044340357742207"/>
          <c:w val="0.31011073399593486"/>
          <c:h val="0.59879162784442963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300"/>
            </a:pPr>
            <a:r>
              <a:rPr lang="ru-RU" sz="13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"Управление бюджетным процессом и его совершенствование"</a:t>
            </a:r>
          </a:p>
        </c:rich>
      </c:tx>
      <c:layout>
        <c:manualLayout>
          <c:xMode val="edge"/>
          <c:yMode val="edge"/>
          <c:x val="0.11138089405516459"/>
          <c:y val="0"/>
        </c:manualLayout>
      </c:layout>
    </c:title>
    <c:view3D>
      <c:rotX val="40"/>
      <c:rotY val="180"/>
      <c:perspective val="30"/>
    </c:view3D>
    <c:plotArea>
      <c:layout>
        <c:manualLayout>
          <c:layoutTarget val="inner"/>
          <c:xMode val="edge"/>
          <c:yMode val="edge"/>
          <c:x val="0"/>
          <c:y val="0.22295439060658354"/>
          <c:w val="0.9966489686475396"/>
          <c:h val="0.757611798924330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"Управление бюджетным процессом и его совершенствование"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2025 год</a:t>
                    </a:r>
                    <a:r>
                      <a:rPr lang="ru-RU" smtClean="0"/>
                      <a:t>;       </a:t>
                    </a:r>
                    <a:r>
                      <a:rPr lang="ru-RU"/>
                      <a:t>5 337,30   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6.7505405041697192E-2"/>
                  <c:y val="0.1779785088069974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   2026 </a:t>
                    </a:r>
                    <a:r>
                      <a:rPr lang="ru-RU" dirty="0"/>
                      <a:t>год;  4 727,90   </a:t>
                    </a: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3.3863402126238243E-2"/>
                  <c:y val="-2.733778602227011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2027 </a:t>
                    </a:r>
                    <a:r>
                      <a:rPr lang="ru-RU" dirty="0"/>
                      <a:t>год</a:t>
                    </a:r>
                    <a:r>
                      <a:rPr lang="ru-RU" dirty="0" smtClean="0"/>
                      <a:t>;   </a:t>
                    </a:r>
                    <a:r>
                      <a:rPr lang="ru-RU" dirty="0"/>
                      <a:t>4 741,20   </a:t>
                    </a: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9525">
                  <a:solidFill>
                    <a:srgbClr val="DADADA">
                      <a:lumMod val="10000"/>
                    </a:srgb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#,##0.00\ _₽_-;\-* #,##0.00\ _₽_-;_-* "-"??\ _₽_-;_-@_-</c:formatCode>
                <c:ptCount val="3"/>
                <c:pt idx="0">
                  <c:v>5337.3</c:v>
                </c:pt>
                <c:pt idx="1">
                  <c:v>4727.9000000000005</c:v>
                </c:pt>
                <c:pt idx="2">
                  <c:v>4741.2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"Управление муниципальным долгом на территории Серовского муниципального  округа"</a:t>
            </a:r>
            <a:endParaRPr lang="ru-RU" sz="1400" b="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180"/>
      <c:perspective val="30"/>
    </c:view3D>
    <c:plotArea>
      <c:layout>
        <c:manualLayout>
          <c:layoutTarget val="inner"/>
          <c:xMode val="edge"/>
          <c:yMode val="edge"/>
          <c:x val="0"/>
          <c:y val="0.31100908874310484"/>
          <c:w val="1"/>
          <c:h val="0.688990911256896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2025 год;  </a:t>
                    </a:r>
                    <a:r>
                      <a:rPr lang="ru-RU" smtClean="0"/>
                      <a:t> 5 </a:t>
                    </a:r>
                    <a:r>
                      <a:rPr lang="ru-RU"/>
                      <a:t>000,0   </a:t>
                    </a:r>
                  </a:p>
                </c:rich>
              </c:tx>
              <c:showVal val="1"/>
              <c:showCatNam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2026 год;  </a:t>
                    </a:r>
                    <a:r>
                      <a:rPr lang="ru-RU" smtClean="0"/>
                      <a:t> 5 </a:t>
                    </a:r>
                    <a:r>
                      <a:rPr lang="ru-RU"/>
                      <a:t>000,0   </a:t>
                    </a:r>
                  </a:p>
                </c:rich>
              </c:tx>
              <c:showVal val="1"/>
              <c:showCatName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2027 год; </a:t>
                    </a:r>
                    <a:r>
                      <a:rPr lang="ru-RU" smtClean="0"/>
                      <a:t>  </a:t>
                    </a:r>
                    <a:r>
                      <a:rPr lang="ru-RU"/>
                      <a:t>5 000,0   </a:t>
                    </a: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5000</c:v>
                </c:pt>
                <c:pt idx="1">
                  <c:v>5000</c:v>
                </c:pt>
                <c:pt idx="2">
                  <c:v>5000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dirty="0"/>
              <a:t>Подпрограмма "Обеспечение реализации муниципальной программы Серовского </a:t>
            </a:r>
            <a:r>
              <a:rPr lang="ru-RU" dirty="0" smtClean="0"/>
              <a:t>муниципального округа </a:t>
            </a:r>
            <a:r>
              <a:rPr lang="ru-RU" dirty="0"/>
              <a:t>"Управление муниципальными финансами Серовского </a:t>
            </a:r>
            <a:r>
              <a:rPr lang="ru-RU" dirty="0" smtClean="0"/>
              <a:t>муниципального </a:t>
            </a:r>
            <a:r>
              <a:rPr lang="ru-RU" dirty="0"/>
              <a:t>округа до </a:t>
            </a:r>
            <a:r>
              <a:rPr lang="ru-RU" dirty="0" smtClean="0"/>
              <a:t>2027 </a:t>
            </a:r>
            <a:r>
              <a:rPr lang="ru-RU" dirty="0"/>
              <a:t>года"</a:t>
            </a:r>
          </a:p>
        </c:rich>
      </c:tx>
      <c:layout/>
    </c:title>
    <c:view3D>
      <c:rotX val="40"/>
      <c:rotY val="200"/>
      <c:perspective val="30"/>
    </c:view3D>
    <c:plotArea>
      <c:layout>
        <c:manualLayout>
          <c:layoutTarget val="inner"/>
          <c:xMode val="edge"/>
          <c:yMode val="edge"/>
          <c:x val="0"/>
          <c:y val="0.32515620698943137"/>
          <c:w val="1"/>
          <c:h val="0.674843793010572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"Обеспечение реализации муниципальной программы Серовского городского округа "Управление муниципальными финансами Серовского городского округа до 2026 года"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17901.78000000001</c:v>
                </c:pt>
                <c:pt idx="1">
                  <c:v>18617.86</c:v>
                </c:pt>
                <c:pt idx="2">
                  <c:v>19362.52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floor>
      <c:spPr>
        <a:noFill/>
        <a:ln w="6350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061538710413029"/>
          <c:y val="3.7668689179164182E-2"/>
          <c:w val="0.86094162973508004"/>
          <c:h val="0.8875230464602091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666AE"/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823619703787029E-2"/>
                  <c:y val="-6.6510335915168972E-2"/>
                </c:manualLayout>
              </c:layout>
              <c:showVal val="1"/>
            </c:dLbl>
            <c:dLbl>
              <c:idx val="1"/>
              <c:layout>
                <c:manualLayout>
                  <c:x val="2.5490837082864665E-2"/>
                  <c:y val="-6.3815277826830399E-2"/>
                </c:manualLayout>
              </c:layout>
              <c:showVal val="1"/>
            </c:dLbl>
            <c:dLbl>
              <c:idx val="2"/>
              <c:layout>
                <c:manualLayout>
                  <c:x val="2.2514646606674186E-2"/>
                  <c:y val="-6.92371563415759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1215.0999999999999</c:v>
                </c:pt>
                <c:pt idx="1">
                  <c:v>1015.1</c:v>
                </c:pt>
                <c:pt idx="2">
                  <c:v>1015.1</c:v>
                </c:pt>
              </c:numCache>
            </c:numRef>
          </c:val>
        </c:ser>
        <c:shape val="box"/>
        <c:axId val="203568640"/>
        <c:axId val="203570176"/>
        <c:axId val="0"/>
      </c:bar3DChart>
      <c:catAx>
        <c:axId val="2035686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203570176"/>
        <c:crosses val="autoZero"/>
        <c:auto val="1"/>
        <c:lblAlgn val="ctr"/>
        <c:lblOffset val="100"/>
      </c:catAx>
      <c:valAx>
        <c:axId val="203570176"/>
        <c:scaling>
          <c:orientation val="minMax"/>
        </c:scaling>
        <c:delete val="1"/>
        <c:axPos val="l"/>
        <c:numFmt formatCode="_-* #,##0.0\ _₽_-;\-* #,##0.0\ _₽_-;_-* &quot;-&quot;??\ _₽_-;_-@_-" sourceLinked="1"/>
        <c:tickLblPos val="none"/>
        <c:crossAx val="2035686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184603.79</c:v>
                </c:pt>
                <c:pt idx="1">
                  <c:v>81591.763999999996</c:v>
                </c:pt>
                <c:pt idx="2">
                  <c:v>0</c:v>
                </c:pt>
              </c:numCache>
            </c:numRef>
          </c:val>
        </c:ser>
        <c:axId val="202339456"/>
        <c:axId val="202340992"/>
      </c:barChart>
      <c:catAx>
        <c:axId val="202339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202340992"/>
        <c:crosses val="autoZero"/>
        <c:auto val="1"/>
        <c:lblAlgn val="ctr"/>
        <c:lblOffset val="100"/>
      </c:catAx>
      <c:valAx>
        <c:axId val="202340992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2023394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"Профилактика терроризма, минимизация и (или) ликвидация последствий его проявлений в Серовском </a:t>
            </a: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округе</a:t>
            </a: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"</a:t>
            </a:r>
          </a:p>
        </c:rich>
      </c:tx>
      <c:layout>
        <c:manualLayout>
          <c:xMode val="edge"/>
          <c:yMode val="edge"/>
          <c:x val="0.12337812714782351"/>
          <c:y val="0"/>
        </c:manualLayout>
      </c:layout>
    </c:title>
    <c:plotArea>
      <c:layout>
        <c:manualLayout>
          <c:layoutTarget val="inner"/>
          <c:xMode val="edge"/>
          <c:yMode val="edge"/>
          <c:x val="4.9722328202994014E-3"/>
          <c:y val="0.27191936683706702"/>
          <c:w val="0.96768048666805584"/>
          <c:h val="0.611005554000325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"Профилактика терроризма, минимизация и (или) ликвидация последствий его проявлений в Серовском городском округе"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 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#,##0.00\ _₽_-;\-* #,##0.00\ _₽_-;_-* "-"??\ _₽_-;_-@_-</c:formatCode>
                <c:ptCount val="3"/>
                <c:pt idx="0">
                  <c:v>2163.52</c:v>
                </c:pt>
                <c:pt idx="1">
                  <c:v>2250.06</c:v>
                </c:pt>
                <c:pt idx="2">
                  <c:v>2340.06</c:v>
                </c:pt>
              </c:numCache>
            </c:numRef>
          </c:val>
        </c:ser>
        <c:axId val="203650176"/>
        <c:axId val="203651712"/>
      </c:barChart>
      <c:catAx>
        <c:axId val="20365017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203651712"/>
        <c:crosses val="autoZero"/>
        <c:auto val="1"/>
        <c:lblAlgn val="ctr"/>
        <c:lblOffset val="100"/>
      </c:catAx>
      <c:valAx>
        <c:axId val="203651712"/>
        <c:scaling>
          <c:orientation val="minMax"/>
        </c:scaling>
        <c:delete val="1"/>
        <c:axPos val="l"/>
        <c:majorGridlines/>
        <c:numFmt formatCode="_-* #,##0.00\ _₽_-;\-* #,##0.00\ _₽_-;_-* &quot;-&quot;??\ _₽_-;_-@_-" sourceLinked="1"/>
        <c:tickLblPos val="none"/>
        <c:crossAx val="2036501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"Профилактика экстремизма в Серовском </a:t>
            </a: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</a:t>
            </a: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округе"</a:t>
            </a:r>
          </a:p>
        </c:rich>
      </c:tx>
      <c:layout>
        <c:manualLayout>
          <c:xMode val="edge"/>
          <c:yMode val="edge"/>
          <c:x val="0.15257907191616604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"Профилактика экстремизма в Серовском городском округе"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243.13</c:v>
                </c:pt>
                <c:pt idx="1">
                  <c:v>244.18</c:v>
                </c:pt>
                <c:pt idx="2">
                  <c:v>245.26</c:v>
                </c:pt>
              </c:numCache>
            </c:numRef>
          </c:val>
        </c:ser>
        <c:axId val="203763072"/>
        <c:axId val="203764864"/>
      </c:barChart>
      <c:catAx>
        <c:axId val="20376307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203764864"/>
        <c:crosses val="autoZero"/>
        <c:auto val="1"/>
        <c:lblAlgn val="ctr"/>
        <c:lblOffset val="100"/>
      </c:catAx>
      <c:valAx>
        <c:axId val="2037648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037630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70"/>
      <c:perspective val="30"/>
    </c:view3D>
    <c:plotArea>
      <c:layout>
        <c:manualLayout>
          <c:layoutTarget val="inner"/>
          <c:xMode val="edge"/>
          <c:yMode val="edge"/>
          <c:x val="3.1866057630346889E-2"/>
          <c:y val="2.4812130270631508E-2"/>
          <c:w val="0.69955206509684342"/>
          <c:h val="0.928412961169792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5"/>
          <c:dPt>
            <c:idx val="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1"/>
            <c:explosion val="0"/>
            <c:spPr>
              <a:solidFill>
                <a:srgbClr val="FF0000"/>
              </a:solidFill>
              <a:ln>
                <a:solidFill>
                  <a:srgbClr val="DADADA">
                    <a:lumMod val="10000"/>
                  </a:srgbClr>
                </a:solidFill>
              </a:ln>
            </c:spPr>
          </c:dPt>
          <c:dPt>
            <c:idx val="2"/>
            <c:explosion val="55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4.3606025214813014E-2"/>
                  <c:y val="-0.15971773000062964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4.9102662933665213E-2"/>
                  <c:y val="0.25334388698485694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9525">
                  <a:solidFill>
                    <a:srgbClr val="DADADA">
                      <a:lumMod val="10000"/>
                    </a:srgb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  <c:pt idx="2">
                  <c:v>гарантия</c:v>
                </c:pt>
              </c:strCache>
            </c:strRef>
          </c:cat>
          <c:val>
            <c:numRef>
              <c:f>Лист1!$B$2:$B$4</c:f>
              <c:numCache>
                <c:formatCode>_-* #,##0.00\ _₽_-;\-* #,##0.00\ _₽_-;_-* "-"??\ _₽_-;_-@_-</c:formatCode>
                <c:ptCount val="3"/>
                <c:pt idx="0" formatCode="0.00">
                  <c:v>0</c:v>
                </c:pt>
                <c:pt idx="1">
                  <c:v>222737</c:v>
                </c:pt>
                <c:pt idx="2" formatCode="0.0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  <c:pt idx="2">
                  <c:v>гарантия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0</c:v>
                </c:pt>
                <c:pt idx="1">
                  <c:v>57.227724654731595</c:v>
                </c:pt>
                <c:pt idx="2" formatCode="General">
                  <c:v>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80"/>
      <c:perspective val="30"/>
    </c:view3D>
    <c:plotArea>
      <c:layout>
        <c:manualLayout>
          <c:layoutTarget val="inner"/>
          <c:xMode val="edge"/>
          <c:yMode val="edge"/>
          <c:x val="9.3838954205317945E-2"/>
          <c:y val="0.11782270123682088"/>
          <c:w val="0.67272098330507279"/>
          <c:h val="0.63359184914841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FF0000"/>
              </a:solidFill>
            </c:spPr>
          </c:dPt>
          <c:dPt>
            <c:idx val="1"/>
            <c:explosion val="5"/>
            <c:spPr>
              <a:ln>
                <a:solidFill>
                  <a:srgbClr val="DADADA">
                    <a:lumMod val="10000"/>
                  </a:srgbClr>
                </a:solidFill>
              </a:ln>
            </c:spPr>
          </c:dPt>
          <c:dPt>
            <c:idx val="2"/>
            <c:explosion val="38"/>
            <c:spPr>
              <a:solidFill>
                <a:srgbClr val="FFFF00"/>
              </a:solidFill>
            </c:spPr>
          </c:dPt>
          <c:dLbls>
            <c:dLbl>
              <c:idx val="1"/>
              <c:layout>
                <c:manualLayout>
                  <c:x val="5.0079850577685645E-2"/>
                  <c:y val="0.30251577706812671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5.7154349293503506E-2"/>
                  <c:y val="-0.20889962870032441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2700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бюджетные кредиты от бюджетов других уровней</c:v>
                </c:pt>
                <c:pt idx="1">
                  <c:v>кредиты кредитных организаций</c:v>
                </c:pt>
                <c:pt idx="2">
                  <c:v>гарантии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 formatCode="_-* #,##0.00\ _₽_-;\-* #,##0.00\ _₽_-;_-* &quot;-&quot;??\ _₽_-;_-@_-">
                  <c:v>263628.3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5065181373891829E-2"/>
          <c:y val="0"/>
          <c:w val="0.8549871852690595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9.3903506866007444E-2"/>
                  <c:y val="-0.384649011266721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190 559,2   </a:t>
                    </a:r>
                    <a:r>
                      <a:rPr lang="en-US" smtClean="0"/>
                      <a:t> </a:t>
                    </a:r>
                    <a:r>
                      <a:rPr lang="en-US"/>
                      <a:t>56%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5.1828004538236314E-2"/>
                  <c:y val="-0.14580383872884556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 </a:t>
                    </a:r>
                    <a:r>
                      <a:rPr lang="en-US" dirty="0"/>
                      <a:t>151 </a:t>
                    </a:r>
                    <a:r>
                      <a:rPr lang="en-US" dirty="0" smtClean="0"/>
                      <a:t>845,7 </a:t>
                    </a:r>
                    <a:r>
                      <a:rPr lang="en-US" dirty="0"/>
                      <a:t>44%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 w="952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190559.2</c:v>
                </c:pt>
                <c:pt idx="1">
                  <c:v>151845.70000000001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40.928454373044154</c:v>
                </c:pt>
                <c:pt idx="1">
                  <c:v>32.613538491938208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3.1231023087229626E-2"/>
          <c:y val="0.86492140742608192"/>
          <c:w val="0.96876897691277064"/>
          <c:h val="0.13253307535299341"/>
        </c:manualLayout>
      </c:layout>
      <c:txPr>
        <a:bodyPr/>
        <a:lstStyle/>
        <a:p>
          <a:pPr>
            <a:defRPr sz="12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2026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(6 815,4 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60"/>
      <c:perspective val="30"/>
    </c:view3D>
    <c:plotArea>
      <c:layout>
        <c:manualLayout>
          <c:layoutTarget val="inner"/>
          <c:xMode val="edge"/>
          <c:yMode val="edge"/>
          <c:x val="4.7398000158020225E-2"/>
          <c:y val="0.18574991755277445"/>
          <c:w val="0.69812105400740065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2524417311004493"/>
                  <c:y val="-0.22394139363027152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3.6678828992283211E-2"/>
                  <c:y val="-0.14897877504234441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3354146884063348"/>
                  <c:y val="0.19578542589195091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3572.2</c:v>
                </c:pt>
                <c:pt idx="1">
                  <c:v>136.19999999999999</c:v>
                </c:pt>
                <c:pt idx="2">
                  <c:v>3107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4919795355"/>
          <c:y val="0.2345173715504259"/>
          <c:w val="0.31011073399593497"/>
          <c:h val="0.59879162784442963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9251276209939212E-2"/>
          <c:y val="4.1495193300174787E-2"/>
          <c:w val="0.93387599301487456"/>
          <c:h val="0.958504806699827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3.1841257463564067E-3"/>
                  <c:y val="-0.571048414524209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406 944,3   </a:t>
                    </a:r>
                    <a:r>
                      <a:rPr lang="en-US" dirty="0"/>
                      <a:t>82%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9.2570818721937273E-3"/>
                  <c:y val="-8.022206017545618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89 </a:t>
                    </a:r>
                    <a:r>
                      <a:rPr lang="en-US" dirty="0" smtClean="0"/>
                      <a:t>117,8   18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 w="952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Лист1!$B$2:$B$3</c:f>
              <c:numCache>
                <c:formatCode>_-* #,##0.00\ _₽_-;\-* #,##0.00\ _₽_-;_-* "-"??\ _₽_-;_-@_-</c:formatCode>
                <c:ptCount val="2"/>
                <c:pt idx="0">
                  <c:v>406944.3</c:v>
                </c:pt>
                <c:pt idx="1">
                  <c:v>89117.8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75.067570060357426</c:v>
                </c:pt>
                <c:pt idx="1">
                  <c:v>16.439244130277586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5.8217996339926512E-2"/>
          <c:y val="0.8613900147178748"/>
          <c:w val="0.86191450335646369"/>
          <c:h val="0.13635916593283121"/>
        </c:manualLayout>
      </c:layout>
      <c:txPr>
        <a:bodyPr/>
        <a:lstStyle/>
        <a:p>
          <a:pPr>
            <a:defRPr sz="12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160" b="1" i="0" u="none" strike="noStrike" kern="1200" baseline="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 на 2025 год                    (6 051,4 млн. руб.)</a:t>
            </a:r>
          </a:p>
        </c:rich>
      </c:tx>
      <c:layout/>
    </c:title>
    <c:view3D>
      <c:rotX val="30"/>
      <c:rotY val="140"/>
      <c:perspective val="30"/>
    </c:view3D>
    <c:plotArea>
      <c:layout>
        <c:manualLayout>
          <c:layoutTarget val="inner"/>
          <c:xMode val="edge"/>
          <c:yMode val="edge"/>
          <c:x val="6.475518833390613E-3"/>
          <c:y val="0.23211865954066874"/>
          <c:w val="0.6902799484030343"/>
          <c:h val="0.759278970895274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00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18912080961416822"/>
                  <c:y val="-0.2156423769169336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 </a:t>
                    </a:r>
                    <a:r>
                      <a:rPr lang="en-US" dirty="0" smtClean="0"/>
                      <a:t>253,2; </a:t>
                    </a:r>
                    <a:r>
                      <a:rPr lang="en-US" dirty="0"/>
                      <a:t>37%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1.2650221378874131E-3"/>
                  <c:y val="-8.58855186821457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189,4; </a:t>
                    </a:r>
                    <a:r>
                      <a:rPr lang="en-US"/>
                      <a:t>3%</a:t>
                    </a: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-0.13916120067534254"/>
                  <c:y val="0.1442182413457753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3 </a:t>
                    </a:r>
                    <a:r>
                      <a:rPr lang="en-US" smtClean="0"/>
                      <a:t>608,8; </a:t>
                    </a:r>
                    <a:r>
                      <a:rPr lang="en-US"/>
                      <a:t>60%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2253.1867699999989</c:v>
                </c:pt>
                <c:pt idx="1">
                  <c:v>189.37171000000001</c:v>
                </c:pt>
                <c:pt idx="2">
                  <c:v>3608.812100000001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9058076469094087"/>
          <c:y val="0.22676422477447664"/>
          <c:w val="0.29423896965441004"/>
          <c:h val="0.71477915906434664"/>
        </c:manualLayout>
      </c:layout>
      <c:txPr>
        <a:bodyPr/>
        <a:lstStyle/>
        <a:p>
          <a:pPr>
            <a:defRPr sz="16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50"/>
      <c:perspective val="10"/>
    </c:view3D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2.1903896628306101E-2"/>
          <c:y val="4.7163457967636518E-2"/>
          <c:w val="0.66583646274984865"/>
          <c:h val="0.904793162871504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за 2023 год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361950" prst="coolSlant"/>
              <a:bevelB w="69850"/>
            </a:sp3d>
          </c:spPr>
          <c:dLbls>
            <c:dLbl>
              <c:idx val="0"/>
              <c:layout>
                <c:manualLayout>
                  <c:x val="1.0256410256410249E-2"/>
                  <c:y val="-3.461538199459554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1271433.2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за 2024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2.0512820512820492E-2"/>
                  <c:y val="-2.884615166216297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1553579.5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на 2025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8461538461538472E-3"/>
                  <c:y val="-2.019230616351408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1818656.7660000001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на 2026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2.9487179487179764E-2"/>
                  <c:y val="-1.730769099729777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3107317.3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на 2027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6.2820512820512833E-2"/>
                  <c:y val="-8.6538454986489575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2353898.9</c:v>
                </c:pt>
              </c:numCache>
            </c:numRef>
          </c:val>
        </c:ser>
        <c:gapWidth val="71"/>
        <c:gapDepth val="60"/>
        <c:shape val="cylinder"/>
        <c:axId val="143204736"/>
        <c:axId val="143206272"/>
        <c:axId val="143158784"/>
      </c:bar3DChart>
      <c:catAx>
        <c:axId val="143204736"/>
        <c:scaling>
          <c:orientation val="minMax"/>
        </c:scaling>
        <c:delete val="1"/>
        <c:axPos val="b"/>
        <c:numFmt formatCode="General" sourceLinked="1"/>
        <c:tickLblPos val="none"/>
        <c:crossAx val="143206272"/>
        <c:crosses val="autoZero"/>
        <c:auto val="1"/>
        <c:lblAlgn val="ctr"/>
        <c:lblOffset val="100"/>
      </c:catAx>
      <c:valAx>
        <c:axId val="143206272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143204736"/>
        <c:crosses val="autoZero"/>
        <c:crossBetween val="between"/>
      </c:valAx>
      <c:serAx>
        <c:axId val="143158784"/>
        <c:scaling>
          <c:orientation val="minMax"/>
        </c:scaling>
        <c:delete val="1"/>
        <c:axPos val="b"/>
        <c:tickLblPos val="none"/>
        <c:crossAx val="143206272"/>
        <c:crosses val="autoZero"/>
      </c:ser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71923076923076878"/>
          <c:y val="0.18887483427658733"/>
          <c:w val="0.27307692307692327"/>
          <c:h val="0.55301934032258171"/>
        </c:manualLayout>
      </c:layout>
      <c:txPr>
        <a:bodyPr/>
        <a:lstStyle/>
        <a:p>
          <a:pPr>
            <a:defRPr sz="1600">
              <a:solidFill>
                <a:schemeClr val="accent6">
                  <a:lumMod val="5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20"/>
      <c:rotY val="60"/>
      <c:depthPercent val="100"/>
      <c:perspective val="30"/>
    </c:view3D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1.3026494051112825E-2"/>
          <c:y val="3.9382749692826506E-2"/>
          <c:w val="0.96854498672897971"/>
          <c:h val="0.9455126157360592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2.3512335219700916E-2"/>
                  <c:y val="-3.1996243073656012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115256.17590000006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Ожидаемое исполнение 2024 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3.3401921806187736E-2"/>
                  <c:y val="-1.28015396270107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Ожидаемое исполнение 2024 </a:t>
                    </a:r>
                    <a:r>
                      <a:rPr lang="ru-RU" dirty="0" smtClean="0"/>
                      <a:t>г.;       118 </a:t>
                    </a:r>
                    <a:r>
                      <a:rPr lang="ru-RU" dirty="0"/>
                      <a:t>599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118599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2.1760633036597383E-2"/>
                  <c:y val="-5.7692303324326181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134805</c:v>
                </c:pt>
              </c:numCache>
            </c:numRef>
          </c:val>
          <c:shape val="cylinder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1.9782393669634184E-2"/>
                  <c:y val="2.8846151662162956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142068</c:v>
                </c:pt>
              </c:numCache>
            </c:numRef>
          </c:val>
          <c:shape val="cylinder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 План 2027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9.4955489614243785E-2"/>
                  <c:y val="-8.653845498648957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План </a:t>
                    </a:r>
                    <a:r>
                      <a:rPr lang="ru-RU" dirty="0"/>
                      <a:t>2027 год;  </a:t>
                    </a:r>
                    <a:r>
                      <a:rPr lang="ru-RU" dirty="0" smtClean="0"/>
                      <a:t>152 </a:t>
                    </a:r>
                    <a:r>
                      <a:rPr lang="ru-RU" dirty="0"/>
                      <a:t>243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152243</c:v>
                </c:pt>
              </c:numCache>
            </c:numRef>
          </c:val>
          <c:shape val="cylinder"/>
        </c:ser>
        <c:gapWidth val="0"/>
        <c:gapDepth val="47"/>
        <c:shape val="cone"/>
        <c:axId val="144503936"/>
        <c:axId val="144505472"/>
        <c:axId val="143216128"/>
      </c:bar3DChart>
      <c:catAx>
        <c:axId val="144503936"/>
        <c:scaling>
          <c:orientation val="minMax"/>
        </c:scaling>
        <c:delete val="1"/>
        <c:axPos val="b"/>
        <c:tickLblPos val="none"/>
        <c:crossAx val="144505472"/>
        <c:crosses val="autoZero"/>
        <c:auto val="1"/>
        <c:lblAlgn val="ctr"/>
        <c:lblOffset val="100"/>
      </c:catAx>
      <c:valAx>
        <c:axId val="144505472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144503936"/>
        <c:crosses val="autoZero"/>
        <c:crossBetween val="between"/>
      </c:valAx>
      <c:serAx>
        <c:axId val="143216128"/>
        <c:scaling>
          <c:orientation val="minMax"/>
        </c:scaling>
        <c:delete val="1"/>
        <c:axPos val="b"/>
        <c:tickLblPos val="none"/>
        <c:crossAx val="14450547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90"/>
      <c:perspective val="30"/>
    </c:view3D>
    <c:sideWall>
      <c:spPr>
        <a:noFill/>
        <a:ln>
          <a:noFill/>
        </a:ln>
      </c:spPr>
    </c:sideWall>
    <c:plotArea>
      <c:layout>
        <c:manualLayout>
          <c:layoutTarget val="inner"/>
          <c:xMode val="edge"/>
          <c:yMode val="edge"/>
          <c:x val="1.6632131509877151E-3"/>
          <c:y val="5.3741489995474383E-3"/>
          <c:w val="0.95435651793525589"/>
          <c:h val="0.9684015084138486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 Факт 2023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0" dirty="0" smtClean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rPr>
                      <a:t>Ф</a:t>
                    </a:r>
                    <a:r>
                      <a:rPr lang="ru-RU" dirty="0" smtClean="0"/>
                      <a:t>акт </a:t>
                    </a:r>
                    <a:r>
                      <a:rPr lang="ru-RU" dirty="0"/>
                      <a:t>2023 г</a:t>
                    </a:r>
                    <a:r>
                      <a:rPr lang="ru-RU" dirty="0" smtClean="0"/>
                      <a:t>.  </a:t>
                    </a:r>
                    <a:r>
                      <a:rPr lang="ru-RU" dirty="0"/>
                      <a:t>105 154,4   </a:t>
                    </a:r>
                  </a:p>
                </c:rich>
              </c:tx>
              <c:showVal val="1"/>
              <c:showSerName val="1"/>
              <c:separator> </c:separator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  <c:separator> </c:separato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105154.42022999999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0" dirty="0"/>
                      <a:t>О</a:t>
                    </a:r>
                    <a:r>
                      <a:rPr lang="ru-RU" dirty="0"/>
                      <a:t>жидаемое исполнение 2024 г</a:t>
                    </a:r>
                    <a:r>
                      <a:rPr lang="ru-RU" dirty="0" smtClean="0"/>
                      <a:t>.        246 </a:t>
                    </a:r>
                    <a:r>
                      <a:rPr lang="ru-RU" dirty="0"/>
                      <a:t>921,4   </a:t>
                    </a:r>
                  </a:p>
                </c:rich>
              </c:tx>
              <c:showVal val="1"/>
              <c:showCatName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246921.35699999987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0" dirty="0"/>
                      <a:t>П</a:t>
                    </a:r>
                    <a:r>
                      <a:rPr lang="ru-RU" dirty="0"/>
                      <a:t>лан 2025 г</a:t>
                    </a:r>
                    <a:r>
                      <a:rPr lang="ru-RU" dirty="0" smtClean="0"/>
                      <a:t>.   </a:t>
                    </a:r>
                    <a:r>
                      <a:rPr lang="ru-RU" dirty="0"/>
                      <a:t>191 459,0   </a:t>
                    </a:r>
                  </a:p>
                </c:rich>
              </c:tx>
              <c:showVal val="1"/>
              <c:showCatName val="1"/>
              <c:showSerName val="1"/>
              <c:separator> </c:separator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191459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663300"/>
            </a:solidFill>
          </c:spPr>
          <c:dLbls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SerName val="1"/>
            <c:separator> </c:separato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213361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4.1666666666666664E-2"/>
                  <c:y val="-1.1556983512036855E-2"/>
                </c:manualLayout>
              </c:layout>
              <c:showVal val="1"/>
              <c:showSerName val="1"/>
              <c:separator> </c:separator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  <c:separator> </c:separato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238841</c:v>
                </c:pt>
              </c:numCache>
            </c:numRef>
          </c:val>
        </c:ser>
        <c:shape val="cylinder"/>
        <c:axId val="144566912"/>
        <c:axId val="144580992"/>
        <c:axId val="143339008"/>
      </c:bar3DChart>
      <c:catAx>
        <c:axId val="144566912"/>
        <c:scaling>
          <c:orientation val="minMax"/>
        </c:scaling>
        <c:axPos val="b"/>
        <c:numFmt formatCode="General" sourceLinked="1"/>
        <c:tickLblPos val="nextTo"/>
        <c:crossAx val="144580992"/>
        <c:crosses val="autoZero"/>
        <c:auto val="1"/>
        <c:lblAlgn val="ctr"/>
        <c:lblOffset val="100"/>
      </c:catAx>
      <c:valAx>
        <c:axId val="144580992"/>
        <c:scaling>
          <c:orientation val="minMax"/>
        </c:scaling>
        <c:delete val="1"/>
        <c:axPos val="r"/>
        <c:majorGridlines/>
        <c:numFmt formatCode="_-* #,##0.0\ _₽_-;\-* #,##0.0\ _₽_-;_-* &quot;-&quot;??\ _₽_-;_-@_-" sourceLinked="1"/>
        <c:tickLblPos val="none"/>
        <c:crossAx val="144566912"/>
        <c:crosses val="autoZero"/>
        <c:crossBetween val="between"/>
      </c:valAx>
      <c:serAx>
        <c:axId val="143339008"/>
        <c:scaling>
          <c:orientation val="minMax"/>
        </c:scaling>
        <c:delete val="1"/>
        <c:axPos val="b"/>
        <c:tickLblPos val="none"/>
        <c:crossAx val="14458099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5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9.8720292504571011E-2"/>
                  <c:y val="9.557523455860006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Факт 2023г.  </a:t>
                    </a:r>
                    <a:r>
                      <a:rPr lang="ru-RU" dirty="0"/>
                      <a:t>99 441,5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99441.500849999968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8.9947071210458834E-2"/>
                  <c:y val="5.3097352532555575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234000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1.5873012566551558E-2"/>
                  <c:y val="-3.1858411519533371E-2"/>
                </c:manualLayout>
              </c:layout>
              <c:tx>
                <c:rich>
                  <a:bodyPr/>
                  <a:lstStyle/>
                  <a:p>
                    <a:r>
                      <a:rPr err="1"/>
                      <a:t>План</a:t>
                    </a:r>
                    <a:r>
                      <a:rPr/>
                      <a:t> </a:t>
                    </a:r>
                    <a:r>
                      <a:rPr smtClean="0"/>
                      <a:t>2025г.    </a:t>
                    </a:r>
                    <a:r>
                      <a:t>177 824,0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177824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2025 г.2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7.9515044053859091E-2"/>
                  <c:y val="0.5946903483646224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</a:t>
                    </a:r>
                    <a:r>
                      <a:rPr dirty="0" smtClean="0"/>
                      <a:t>2025г.;   </a:t>
                    </a:r>
                    <a:r>
                      <a:rPr dirty="0"/>
                      <a:t>199 163,0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199163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dLbls>
            <c:dLbl>
              <c:idx val="0"/>
              <c:layout>
                <c:manualLayout>
                  <c:x val="0.1450916249861216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2027г.     </a:t>
                    </a:r>
                    <a:r>
                      <a:rPr dirty="0"/>
                      <a:t>224 058,0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224058</c:v>
                </c:pt>
              </c:numCache>
            </c:numRef>
          </c:val>
        </c:ser>
        <c:shape val="cylinder"/>
        <c:axId val="144643968"/>
        <c:axId val="144645504"/>
        <c:axId val="144579648"/>
      </c:bar3DChart>
      <c:catAx>
        <c:axId val="144643968"/>
        <c:scaling>
          <c:orientation val="minMax"/>
        </c:scaling>
        <c:axPos val="b"/>
        <c:numFmt formatCode="General" sourceLinked="1"/>
        <c:tickLblPos val="nextTo"/>
        <c:crossAx val="144645504"/>
        <c:crosses val="autoZero"/>
        <c:auto val="1"/>
        <c:lblAlgn val="ctr"/>
        <c:lblOffset val="100"/>
      </c:catAx>
      <c:valAx>
        <c:axId val="144645504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44643968"/>
        <c:crosses val="autoZero"/>
        <c:crossBetween val="between"/>
      </c:valAx>
      <c:serAx>
        <c:axId val="144579648"/>
        <c:scaling>
          <c:orientation val="minMax"/>
        </c:scaling>
        <c:delete val="1"/>
        <c:axPos val="b"/>
        <c:tickLblPos val="none"/>
        <c:crossAx val="144645504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rotY val="8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6.5784282494157589E-2"/>
                  <c:y val="0.1130742049469965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Факт 2023г.  </a:t>
                    </a:r>
                    <a:r>
                      <a:rPr lang="ru-RU" dirty="0"/>
                      <a:t>470,7   </a:t>
                    </a:r>
                  </a:p>
                </c:rich>
              </c:tx>
              <c:showVal val="1"/>
              <c:showSerName val="1"/>
              <c:separator>
</c:separator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  <c:separator>
</c:separato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470.7249999999998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7.9488819766924887E-2"/>
                  <c:y val="9.422850412249730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Ожидаемое </a:t>
                    </a:r>
                    <a:r>
                      <a:rPr lang="ru-RU" dirty="0"/>
                      <a:t>исполнение 2024 г.; </a:t>
                    </a:r>
                    <a:r>
                      <a:rPr lang="ru-RU" dirty="0" smtClean="0"/>
                      <a:t>          -</a:t>
                    </a:r>
                    <a:r>
                      <a:rPr lang="ru-RU" dirty="0"/>
                      <a:t>395,0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3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-395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2024г.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2.74099378506638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2024г</a:t>
                    </a:r>
                    <a:r>
                      <a:rPr lang="ru-RU" dirty="0" smtClean="0"/>
                      <a:t>.  </a:t>
                    </a:r>
                    <a:r>
                      <a:rPr lang="ru-RU" dirty="0"/>
                      <a:t>40,0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40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4.23892100192678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2025г</a:t>
                    </a:r>
                    <a:r>
                      <a:rPr lang="ru-RU" dirty="0" smtClean="0"/>
                      <a:t>.  </a:t>
                    </a:r>
                    <a:r>
                      <a:rPr lang="ru-RU" dirty="0"/>
                      <a:t>59,0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59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0000"/>
            </a:solidFill>
          </c:spPr>
          <c:dLbls>
            <c:dLbl>
              <c:idx val="0"/>
              <c:layout>
                <c:manualLayout>
                  <c:x val="0.11560693641618541"/>
                  <c:y val="1.41342756183745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2026г</a:t>
                    </a:r>
                    <a:r>
                      <a:rPr lang="ru-RU" dirty="0" smtClean="0"/>
                      <a:t>.  </a:t>
                    </a:r>
                    <a:r>
                      <a:rPr lang="ru-RU" dirty="0"/>
                      <a:t>78,0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78</c:v>
                </c:pt>
              </c:numCache>
            </c:numRef>
          </c:val>
        </c:ser>
        <c:shape val="box"/>
        <c:axId val="144733312"/>
        <c:axId val="144734848"/>
        <c:axId val="144648832"/>
      </c:bar3DChart>
      <c:catAx>
        <c:axId val="144733312"/>
        <c:scaling>
          <c:orientation val="minMax"/>
        </c:scaling>
        <c:axPos val="b"/>
        <c:numFmt formatCode="General" sourceLinked="1"/>
        <c:tickLblPos val="nextTo"/>
        <c:crossAx val="144734848"/>
        <c:crosses val="autoZero"/>
        <c:auto val="1"/>
        <c:lblAlgn val="ctr"/>
        <c:lblOffset val="100"/>
      </c:catAx>
      <c:valAx>
        <c:axId val="144734848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44733312"/>
        <c:crosses val="autoZero"/>
        <c:crossBetween val="between"/>
      </c:valAx>
      <c:serAx>
        <c:axId val="144648832"/>
        <c:scaling>
          <c:orientation val="minMax"/>
        </c:scaling>
        <c:delete val="1"/>
        <c:axPos val="b"/>
        <c:tickLblPos val="none"/>
        <c:crossAx val="144734848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6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80F36-7D2C-4FDC-8D1B-1A1BA025F4AE}" type="doc">
      <dgm:prSet loTypeId="urn:microsoft.com/office/officeart/2005/8/layout/chevron1" loCatId="process" qsTypeId="urn:microsoft.com/office/officeart/2005/8/quickstyle/simple1#76" qsCatId="simple" csTypeId="urn:microsoft.com/office/officeart/2005/8/colors/accent1_2#59" csCatId="accent1" phldr="1"/>
      <dgm:spPr/>
      <dgm:t>
        <a:bodyPr/>
        <a:lstStyle/>
        <a:p>
          <a:endParaRPr lang="ru-RU"/>
        </a:p>
      </dgm:t>
    </dgm:pt>
    <dgm:pt modelId="{EADCEFD1-487A-4F70-BB33-9D665A94F11D}" type="pres">
      <dgm:prSet presAssocID="{24480F36-7D2C-4FDC-8D1B-1A1BA025F4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3B29B7-9964-4646-8F07-7FAB23BD1C8F}" type="presOf" srcId="{24480F36-7D2C-4FDC-8D1B-1A1BA025F4AE}" destId="{EADCEFD1-487A-4F70-BB33-9D665A94F11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73A9C-A470-48A3-807C-63D57BCE685E}" type="doc">
      <dgm:prSet loTypeId="urn:microsoft.com/office/officeart/2005/8/layout/chevron1" loCatId="process" qsTypeId="urn:microsoft.com/office/officeart/2005/8/quickstyle/simple1#77" qsCatId="simple" csTypeId="urn:microsoft.com/office/officeart/2005/8/colors/accent1_2#60" csCatId="accent1" phldr="1"/>
      <dgm:spPr/>
      <dgm:t>
        <a:bodyPr/>
        <a:lstStyle/>
        <a:p>
          <a:endParaRPr lang="ru-RU"/>
        </a:p>
      </dgm:t>
    </dgm:pt>
    <dgm:pt modelId="{1780C12A-D3DF-4014-B705-C729CEC7D011}" type="pres">
      <dgm:prSet presAssocID="{00773A9C-A470-48A3-807C-63D57BCE68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676DAA-DD53-4148-A52E-3539782C5CF4}" type="presOf" srcId="{00773A9C-A470-48A3-807C-63D57BCE685E}" destId="{1780C12A-D3DF-4014-B705-C729CEC7D01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146C5-0F31-4DAB-B62B-64235478899E}" type="doc">
      <dgm:prSet loTypeId="urn:microsoft.com/office/officeart/2005/8/layout/chevron1" loCatId="process" qsTypeId="urn:microsoft.com/office/officeart/2005/8/quickstyle/simple1#78" qsCatId="simple" csTypeId="urn:microsoft.com/office/officeart/2005/8/colors/accent1_2#61" csCatId="accent1"/>
      <dgm:spPr/>
      <dgm:t>
        <a:bodyPr/>
        <a:lstStyle/>
        <a:p>
          <a:endParaRPr lang="ru-RU"/>
        </a:p>
      </dgm:t>
    </dgm:pt>
    <dgm:pt modelId="{083265B2-1CBD-490B-B17A-521C8239F607}" type="pres">
      <dgm:prSet presAssocID="{C87146C5-0F31-4DAB-B62B-6423547889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DD39370-C012-4FB5-BA65-86F02AF1D177}" type="presOf" srcId="{C87146C5-0F31-4DAB-B62B-64235478899E}" destId="{083265B2-1CBD-490B-B17A-521C8239F60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226EE7-1DFE-4A0A-971F-E0BA1E79FCF6}" type="doc">
      <dgm:prSet loTypeId="urn:microsoft.com/office/officeart/2005/8/layout/hierarchy1" loCatId="hierarchy" qsTypeId="urn:microsoft.com/office/officeart/2005/8/quickstyle/simple1#10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82E420A-D6D2-410F-AFB2-76B0D427306B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9C1C7DE6-E5E5-4D7A-B943-4BF55B904A96}" type="parTrans" cxnId="{C4FD9162-017E-4AD0-9B44-543683FB0D36}">
      <dgm:prSet/>
      <dgm:spPr/>
      <dgm:t>
        <a:bodyPr/>
        <a:lstStyle/>
        <a:p>
          <a:endParaRPr lang="ru-RU"/>
        </a:p>
      </dgm:t>
    </dgm:pt>
    <dgm:pt modelId="{15B0CB26-335D-4649-BB9C-A919B95FD2CA}" type="sibTrans" cxnId="{C4FD9162-017E-4AD0-9B44-543683FB0D36}">
      <dgm:prSet/>
      <dgm:spPr/>
      <dgm:t>
        <a:bodyPr/>
        <a:lstStyle/>
        <a:p>
          <a:endParaRPr lang="ru-RU"/>
        </a:p>
      </dgm:t>
    </dgm:pt>
    <dgm:pt modelId="{272747BF-FA02-40EF-BBCC-9AA717615EA2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824E78E3-5E18-415E-B872-B3AE41E10FD2}" type="parTrans" cxnId="{A859F4BA-4B0E-4BAF-BA36-5C90AF500B87}">
      <dgm:prSet/>
      <dgm:spPr/>
      <dgm:t>
        <a:bodyPr/>
        <a:lstStyle/>
        <a:p>
          <a:endParaRPr lang="ru-RU" dirty="0"/>
        </a:p>
      </dgm:t>
    </dgm:pt>
    <dgm:pt modelId="{63F37BFA-D743-41B2-9912-9A0C25348815}" type="sibTrans" cxnId="{A859F4BA-4B0E-4BAF-BA36-5C90AF500B87}">
      <dgm:prSet/>
      <dgm:spPr/>
      <dgm:t>
        <a:bodyPr/>
        <a:lstStyle/>
        <a:p>
          <a:endParaRPr lang="ru-RU"/>
        </a:p>
      </dgm:t>
    </dgm:pt>
    <dgm:pt modelId="{DE168795-2B8F-4560-9E71-61539F573F9C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0521BAA5-F9B0-4360-93D9-193D2C2AE48F}" type="parTrans" cxnId="{DD9742A3-B16C-4239-8699-A0560A0D14D8}">
      <dgm:prSet/>
      <dgm:spPr/>
      <dgm:t>
        <a:bodyPr/>
        <a:lstStyle/>
        <a:p>
          <a:endParaRPr lang="ru-RU" dirty="0"/>
        </a:p>
      </dgm:t>
    </dgm:pt>
    <dgm:pt modelId="{F29401AE-1259-4B94-9BBC-7D7AC1690D60}" type="sibTrans" cxnId="{DD9742A3-B16C-4239-8699-A0560A0D14D8}">
      <dgm:prSet/>
      <dgm:spPr/>
      <dgm:t>
        <a:bodyPr/>
        <a:lstStyle/>
        <a:p>
          <a:endParaRPr lang="ru-RU"/>
        </a:p>
      </dgm:t>
    </dgm:pt>
    <dgm:pt modelId="{8CE499FD-CD75-407F-B579-74D52125BDDB}" type="pres">
      <dgm:prSet presAssocID="{4E226EE7-1DFE-4A0A-971F-E0BA1E79FCF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70C73F-7E3F-48E9-A92E-958D6363EE7A}" type="pres">
      <dgm:prSet presAssocID="{082E420A-D6D2-410F-AFB2-76B0D427306B}" presName="hierRoot1" presStyleCnt="0"/>
      <dgm:spPr/>
    </dgm:pt>
    <dgm:pt modelId="{8D8E7ADA-F94E-4E52-866F-D41016EC9855}" type="pres">
      <dgm:prSet presAssocID="{082E420A-D6D2-410F-AFB2-76B0D427306B}" presName="composite" presStyleCnt="0"/>
      <dgm:spPr/>
    </dgm:pt>
    <dgm:pt modelId="{17927DD6-8EBA-4C78-9051-F5CD613766E8}" type="pres">
      <dgm:prSet presAssocID="{082E420A-D6D2-410F-AFB2-76B0D427306B}" presName="background" presStyleLbl="node0" presStyleIdx="0" presStyleCnt="1"/>
      <dgm:spPr/>
    </dgm:pt>
    <dgm:pt modelId="{C3484C02-0457-4C1A-8F49-6A2D2265A3A5}" type="pres">
      <dgm:prSet presAssocID="{082E420A-D6D2-410F-AFB2-76B0D427306B}" presName="text" presStyleLbl="fgAcc0" presStyleIdx="0" presStyleCnt="1" custAng="0" custScaleX="115139" custScaleY="72088" custLinFactNeighborY="-9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95BE5-73F0-499E-B9CC-A8F9C9AA5E6A}" type="pres">
      <dgm:prSet presAssocID="{082E420A-D6D2-410F-AFB2-76B0D427306B}" presName="hierChild2" presStyleCnt="0"/>
      <dgm:spPr/>
    </dgm:pt>
    <dgm:pt modelId="{302A5DE3-7F6E-48FD-8B57-A0F0C01AEB95}" type="pres">
      <dgm:prSet presAssocID="{824E78E3-5E18-415E-B872-B3AE41E10FD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BDB955-3EAB-4481-A5B6-F486CD077364}" type="pres">
      <dgm:prSet presAssocID="{272747BF-FA02-40EF-BBCC-9AA717615EA2}" presName="hierRoot2" presStyleCnt="0"/>
      <dgm:spPr/>
    </dgm:pt>
    <dgm:pt modelId="{0A957975-E38C-448E-BA75-FEBF5628B7D3}" type="pres">
      <dgm:prSet presAssocID="{272747BF-FA02-40EF-BBCC-9AA717615EA2}" presName="composite2" presStyleCnt="0"/>
      <dgm:spPr/>
    </dgm:pt>
    <dgm:pt modelId="{E62E68AE-F5DA-4C44-BC58-38C32D812652}" type="pres">
      <dgm:prSet presAssocID="{272747BF-FA02-40EF-BBCC-9AA717615EA2}" presName="background2" presStyleLbl="node2" presStyleIdx="0" presStyleCnt="2"/>
      <dgm:spPr/>
    </dgm:pt>
    <dgm:pt modelId="{DE63542A-7E25-4D76-847C-5EB4AC6E237F}" type="pres">
      <dgm:prSet presAssocID="{272747BF-FA02-40EF-BBCC-9AA717615EA2}" presName="text2" presStyleLbl="fgAcc2" presStyleIdx="0" presStyleCnt="2" custScaleX="93125" custScaleY="3381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987379-2601-45DC-BFBC-4E8F10B20398}" type="pres">
      <dgm:prSet presAssocID="{272747BF-FA02-40EF-BBCC-9AA717615EA2}" presName="hierChild3" presStyleCnt="0"/>
      <dgm:spPr/>
    </dgm:pt>
    <dgm:pt modelId="{4D4C2DEE-FFA7-4187-8073-2FD98D6EFD74}" type="pres">
      <dgm:prSet presAssocID="{0521BAA5-F9B0-4360-93D9-193D2C2AE48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6F7117-C652-40F5-B6BA-93DAD1E1830A}" type="pres">
      <dgm:prSet presAssocID="{DE168795-2B8F-4560-9E71-61539F573F9C}" presName="hierRoot2" presStyleCnt="0"/>
      <dgm:spPr/>
    </dgm:pt>
    <dgm:pt modelId="{AFFCDBF7-CE23-45B7-A8AB-0814FF99468B}" type="pres">
      <dgm:prSet presAssocID="{DE168795-2B8F-4560-9E71-61539F573F9C}" presName="composite2" presStyleCnt="0"/>
      <dgm:spPr/>
    </dgm:pt>
    <dgm:pt modelId="{6429BFDC-FEC0-4ECD-8AC1-A1B4A5C0CE5E}" type="pres">
      <dgm:prSet presAssocID="{DE168795-2B8F-4560-9E71-61539F573F9C}" presName="background2" presStyleLbl="node2" presStyleIdx="1" presStyleCnt="2"/>
      <dgm:spPr/>
    </dgm:pt>
    <dgm:pt modelId="{5B7BC628-9802-4CDC-AF14-0BB893014268}" type="pres">
      <dgm:prSet presAssocID="{DE168795-2B8F-4560-9E71-61539F573F9C}" presName="text2" presStyleLbl="fgAcc2" presStyleIdx="1" presStyleCnt="2" custScaleX="103407" custScaleY="341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2F4538-500B-469E-B71C-D251308334F5}" type="pres">
      <dgm:prSet presAssocID="{DE168795-2B8F-4560-9E71-61539F573F9C}" presName="hierChild3" presStyleCnt="0"/>
      <dgm:spPr/>
    </dgm:pt>
  </dgm:ptLst>
  <dgm:cxnLst>
    <dgm:cxn modelId="{49BA3C5D-B29D-4EF3-884C-7D49FAD282D8}" type="presOf" srcId="{4E226EE7-1DFE-4A0A-971F-E0BA1E79FCF6}" destId="{8CE499FD-CD75-407F-B579-74D52125BDDB}" srcOrd="0" destOrd="0" presId="urn:microsoft.com/office/officeart/2005/8/layout/hierarchy1"/>
    <dgm:cxn modelId="{7227F16F-F031-45E4-8607-29DA0412811E}" type="presOf" srcId="{0521BAA5-F9B0-4360-93D9-193D2C2AE48F}" destId="{4D4C2DEE-FFA7-4187-8073-2FD98D6EFD74}" srcOrd="0" destOrd="0" presId="urn:microsoft.com/office/officeart/2005/8/layout/hierarchy1"/>
    <dgm:cxn modelId="{C4FD9162-017E-4AD0-9B44-543683FB0D36}" srcId="{4E226EE7-1DFE-4A0A-971F-E0BA1E79FCF6}" destId="{082E420A-D6D2-410F-AFB2-76B0D427306B}" srcOrd="0" destOrd="0" parTransId="{9C1C7DE6-E5E5-4D7A-B943-4BF55B904A96}" sibTransId="{15B0CB26-335D-4649-BB9C-A919B95FD2CA}"/>
    <dgm:cxn modelId="{DD9742A3-B16C-4239-8699-A0560A0D14D8}" srcId="{082E420A-D6D2-410F-AFB2-76B0D427306B}" destId="{DE168795-2B8F-4560-9E71-61539F573F9C}" srcOrd="1" destOrd="0" parTransId="{0521BAA5-F9B0-4360-93D9-193D2C2AE48F}" sibTransId="{F29401AE-1259-4B94-9BBC-7D7AC1690D60}"/>
    <dgm:cxn modelId="{4777B591-6C4C-47E8-8F32-319886633E4C}" type="presOf" srcId="{DE168795-2B8F-4560-9E71-61539F573F9C}" destId="{5B7BC628-9802-4CDC-AF14-0BB893014268}" srcOrd="0" destOrd="0" presId="urn:microsoft.com/office/officeart/2005/8/layout/hierarchy1"/>
    <dgm:cxn modelId="{BAF54E66-3547-473A-AB1F-1FDFC3BAD706}" type="presOf" srcId="{082E420A-D6D2-410F-AFB2-76B0D427306B}" destId="{C3484C02-0457-4C1A-8F49-6A2D2265A3A5}" srcOrd="0" destOrd="0" presId="urn:microsoft.com/office/officeart/2005/8/layout/hierarchy1"/>
    <dgm:cxn modelId="{A859F4BA-4B0E-4BAF-BA36-5C90AF500B87}" srcId="{082E420A-D6D2-410F-AFB2-76B0D427306B}" destId="{272747BF-FA02-40EF-BBCC-9AA717615EA2}" srcOrd="0" destOrd="0" parTransId="{824E78E3-5E18-415E-B872-B3AE41E10FD2}" sibTransId="{63F37BFA-D743-41B2-9912-9A0C25348815}"/>
    <dgm:cxn modelId="{9F4DD834-C69C-4129-8048-B9FAF35F1C7A}" type="presOf" srcId="{272747BF-FA02-40EF-BBCC-9AA717615EA2}" destId="{DE63542A-7E25-4D76-847C-5EB4AC6E237F}" srcOrd="0" destOrd="0" presId="urn:microsoft.com/office/officeart/2005/8/layout/hierarchy1"/>
    <dgm:cxn modelId="{E6FEA3C7-0356-4AED-B47D-0A4D6AACC144}" type="presOf" srcId="{824E78E3-5E18-415E-B872-B3AE41E10FD2}" destId="{302A5DE3-7F6E-48FD-8B57-A0F0C01AEB95}" srcOrd="0" destOrd="0" presId="urn:microsoft.com/office/officeart/2005/8/layout/hierarchy1"/>
    <dgm:cxn modelId="{8F67F240-B5BD-493D-9FC2-7A69AC4849D3}" type="presParOf" srcId="{8CE499FD-CD75-407F-B579-74D52125BDDB}" destId="{7D70C73F-7E3F-48E9-A92E-958D6363EE7A}" srcOrd="0" destOrd="0" presId="urn:microsoft.com/office/officeart/2005/8/layout/hierarchy1"/>
    <dgm:cxn modelId="{51F19B04-8C63-480A-979A-ACDF2706CFB1}" type="presParOf" srcId="{7D70C73F-7E3F-48E9-A92E-958D6363EE7A}" destId="{8D8E7ADA-F94E-4E52-866F-D41016EC9855}" srcOrd="0" destOrd="0" presId="urn:microsoft.com/office/officeart/2005/8/layout/hierarchy1"/>
    <dgm:cxn modelId="{327575A6-EA54-40BE-A30A-9122D6123B37}" type="presParOf" srcId="{8D8E7ADA-F94E-4E52-866F-D41016EC9855}" destId="{17927DD6-8EBA-4C78-9051-F5CD613766E8}" srcOrd="0" destOrd="0" presId="urn:microsoft.com/office/officeart/2005/8/layout/hierarchy1"/>
    <dgm:cxn modelId="{C46E9AEB-250E-4606-9EC6-9CCC5D271EBA}" type="presParOf" srcId="{8D8E7ADA-F94E-4E52-866F-D41016EC9855}" destId="{C3484C02-0457-4C1A-8F49-6A2D2265A3A5}" srcOrd="1" destOrd="0" presId="urn:microsoft.com/office/officeart/2005/8/layout/hierarchy1"/>
    <dgm:cxn modelId="{8F658650-78DA-4A35-A4EF-3C741E1D13A6}" type="presParOf" srcId="{7D70C73F-7E3F-48E9-A92E-958D6363EE7A}" destId="{50795BE5-73F0-499E-B9CC-A8F9C9AA5E6A}" srcOrd="1" destOrd="0" presId="urn:microsoft.com/office/officeart/2005/8/layout/hierarchy1"/>
    <dgm:cxn modelId="{A1636C1B-73E7-42E6-83D4-4A3934F27AEB}" type="presParOf" srcId="{50795BE5-73F0-499E-B9CC-A8F9C9AA5E6A}" destId="{302A5DE3-7F6E-48FD-8B57-A0F0C01AEB95}" srcOrd="0" destOrd="0" presId="urn:microsoft.com/office/officeart/2005/8/layout/hierarchy1"/>
    <dgm:cxn modelId="{CA159966-393D-47C4-A988-E9728E123102}" type="presParOf" srcId="{50795BE5-73F0-499E-B9CC-A8F9C9AA5E6A}" destId="{63BDB955-3EAB-4481-A5B6-F486CD077364}" srcOrd="1" destOrd="0" presId="urn:microsoft.com/office/officeart/2005/8/layout/hierarchy1"/>
    <dgm:cxn modelId="{423D4741-88AE-4750-8341-564AD5153011}" type="presParOf" srcId="{63BDB955-3EAB-4481-A5B6-F486CD077364}" destId="{0A957975-E38C-448E-BA75-FEBF5628B7D3}" srcOrd="0" destOrd="0" presId="urn:microsoft.com/office/officeart/2005/8/layout/hierarchy1"/>
    <dgm:cxn modelId="{ED1EEDEF-9BB8-44C6-B2F7-79B6CC3F35D6}" type="presParOf" srcId="{0A957975-E38C-448E-BA75-FEBF5628B7D3}" destId="{E62E68AE-F5DA-4C44-BC58-38C32D812652}" srcOrd="0" destOrd="0" presId="urn:microsoft.com/office/officeart/2005/8/layout/hierarchy1"/>
    <dgm:cxn modelId="{43749041-6C62-4BC3-B8CF-072082AB1EEF}" type="presParOf" srcId="{0A957975-E38C-448E-BA75-FEBF5628B7D3}" destId="{DE63542A-7E25-4D76-847C-5EB4AC6E237F}" srcOrd="1" destOrd="0" presId="urn:microsoft.com/office/officeart/2005/8/layout/hierarchy1"/>
    <dgm:cxn modelId="{3E446F4B-CCFC-479B-BF9F-736CE5972ADB}" type="presParOf" srcId="{63BDB955-3EAB-4481-A5B6-F486CD077364}" destId="{A5987379-2601-45DC-BFBC-4E8F10B20398}" srcOrd="1" destOrd="0" presId="urn:microsoft.com/office/officeart/2005/8/layout/hierarchy1"/>
    <dgm:cxn modelId="{15E4E278-BBAC-4E3C-908C-6AEC80FCB098}" type="presParOf" srcId="{50795BE5-73F0-499E-B9CC-A8F9C9AA5E6A}" destId="{4D4C2DEE-FFA7-4187-8073-2FD98D6EFD74}" srcOrd="2" destOrd="0" presId="urn:microsoft.com/office/officeart/2005/8/layout/hierarchy1"/>
    <dgm:cxn modelId="{97521594-9272-4F0F-8D63-4E69B4534D2B}" type="presParOf" srcId="{50795BE5-73F0-499E-B9CC-A8F9C9AA5E6A}" destId="{D16F7117-C652-40F5-B6BA-93DAD1E1830A}" srcOrd="3" destOrd="0" presId="urn:microsoft.com/office/officeart/2005/8/layout/hierarchy1"/>
    <dgm:cxn modelId="{69B6240D-38E1-4140-91E4-CDCE14E707EB}" type="presParOf" srcId="{D16F7117-C652-40F5-B6BA-93DAD1E1830A}" destId="{AFFCDBF7-CE23-45B7-A8AB-0814FF99468B}" srcOrd="0" destOrd="0" presId="urn:microsoft.com/office/officeart/2005/8/layout/hierarchy1"/>
    <dgm:cxn modelId="{7B1E00D7-C55A-43D5-AFAD-D296CA7A959C}" type="presParOf" srcId="{AFFCDBF7-CE23-45B7-A8AB-0814FF99468B}" destId="{6429BFDC-FEC0-4ECD-8AC1-A1B4A5C0CE5E}" srcOrd="0" destOrd="0" presId="urn:microsoft.com/office/officeart/2005/8/layout/hierarchy1"/>
    <dgm:cxn modelId="{CAE3E9BC-607D-4266-AAC7-C6EF7144939B}" type="presParOf" srcId="{AFFCDBF7-CE23-45B7-A8AB-0814FF99468B}" destId="{5B7BC628-9802-4CDC-AF14-0BB893014268}" srcOrd="1" destOrd="0" presId="urn:microsoft.com/office/officeart/2005/8/layout/hierarchy1"/>
    <dgm:cxn modelId="{429289D4-5D24-42B7-9197-6C9663B964FB}" type="presParOf" srcId="{D16F7117-C652-40F5-B6BA-93DAD1E1830A}" destId="{A02F4538-500B-469E-B71C-D251308334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4C2DEE-FFA7-4187-8073-2FD98D6EFD74}">
      <dsp:nvSpPr>
        <dsp:cNvPr id="0" name=""/>
        <dsp:cNvSpPr/>
      </dsp:nvSpPr>
      <dsp:spPr>
        <a:xfrm>
          <a:off x="1710611" y="1116883"/>
          <a:ext cx="901079" cy="552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171"/>
              </a:lnTo>
              <a:lnTo>
                <a:pt x="901079" y="408171"/>
              </a:lnTo>
              <a:lnTo>
                <a:pt x="901079" y="5529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A5DE3-7F6E-48FD-8B57-A0F0C01AEB95}">
      <dsp:nvSpPr>
        <dsp:cNvPr id="0" name=""/>
        <dsp:cNvSpPr/>
      </dsp:nvSpPr>
      <dsp:spPr>
        <a:xfrm>
          <a:off x="729210" y="1116883"/>
          <a:ext cx="981401" cy="552908"/>
        </a:xfrm>
        <a:custGeom>
          <a:avLst/>
          <a:gdLst/>
          <a:ahLst/>
          <a:cxnLst/>
          <a:rect l="0" t="0" r="0" b="0"/>
          <a:pathLst>
            <a:path>
              <a:moveTo>
                <a:pt x="981401" y="0"/>
              </a:moveTo>
              <a:lnTo>
                <a:pt x="981401" y="408171"/>
              </a:lnTo>
              <a:lnTo>
                <a:pt x="0" y="408171"/>
              </a:lnTo>
              <a:lnTo>
                <a:pt x="0" y="5529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27DD6-8EBA-4C78-9051-F5CD613766E8}">
      <dsp:nvSpPr>
        <dsp:cNvPr id="0" name=""/>
        <dsp:cNvSpPr/>
      </dsp:nvSpPr>
      <dsp:spPr>
        <a:xfrm>
          <a:off x="811158" y="401691"/>
          <a:ext cx="1798906" cy="7151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84C02-0457-4C1A-8F49-6A2D2265A3A5}">
      <dsp:nvSpPr>
        <dsp:cNvPr id="0" name=""/>
        <dsp:cNvSpPr/>
      </dsp:nvSpPr>
      <dsp:spPr>
        <a:xfrm>
          <a:off x="984756" y="566609"/>
          <a:ext cx="1798906" cy="715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984756" y="566609"/>
        <a:ext cx="1798906" cy="715192"/>
      </dsp:txXfrm>
    </dsp:sp>
    <dsp:sp modelId="{E62E68AE-F5DA-4C44-BC58-38C32D812652}">
      <dsp:nvSpPr>
        <dsp:cNvPr id="0" name=""/>
        <dsp:cNvSpPr/>
      </dsp:nvSpPr>
      <dsp:spPr>
        <a:xfrm>
          <a:off x="1727" y="1669792"/>
          <a:ext cx="1454964" cy="33552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3542A-7E25-4D76-847C-5EB4AC6E237F}">
      <dsp:nvSpPr>
        <dsp:cNvPr id="0" name=""/>
        <dsp:cNvSpPr/>
      </dsp:nvSpPr>
      <dsp:spPr>
        <a:xfrm>
          <a:off x="175325" y="1834709"/>
          <a:ext cx="1454964" cy="33552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75325" y="1834709"/>
        <a:ext cx="1454964" cy="3355276"/>
      </dsp:txXfrm>
    </dsp:sp>
    <dsp:sp modelId="{6429BFDC-FEC0-4ECD-8AC1-A1B4A5C0CE5E}">
      <dsp:nvSpPr>
        <dsp:cNvPr id="0" name=""/>
        <dsp:cNvSpPr/>
      </dsp:nvSpPr>
      <dsp:spPr>
        <a:xfrm>
          <a:off x="1803887" y="1669792"/>
          <a:ext cx="1615608" cy="33851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BC628-9802-4CDC-AF14-0BB893014268}">
      <dsp:nvSpPr>
        <dsp:cNvPr id="0" name=""/>
        <dsp:cNvSpPr/>
      </dsp:nvSpPr>
      <dsp:spPr>
        <a:xfrm>
          <a:off x="1977484" y="1834709"/>
          <a:ext cx="1615608" cy="3385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977484" y="1834709"/>
        <a:ext cx="1615608" cy="3385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7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0.00829</cdr:x>
      <cdr:y>0.01539</cdr:y>
    </cdr:from>
    <cdr:to>
      <cdr:x>0.21443</cdr:x>
      <cdr:y>0.14972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104775"/>
          <a:ext cx="189547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solidFill>
              <a:schemeClr val="accent4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B9D926-AD25-4574-8807-E134BA6CD9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748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32B9B-DC2A-4308-980B-56E6775CD8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8048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8499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90B634-0D63-4A6A-A554-9E239666CA16}" type="slidenum">
              <a:rPr lang="ru-RU" smtClean="0"/>
              <a:pPr/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4941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3BE2F3-E9FF-466F-850A-8B61D38B08DD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15557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FA3EEF-A4EB-4DC1-9487-CC2C6ADB6B8E}" type="slidenum">
              <a:rPr lang="ru-RU" smtClean="0"/>
              <a:pPr/>
              <a:t>12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87426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Может не надо</a:t>
            </a:r>
            <a:r>
              <a:rPr lang="ru-RU" baseline="0" dirty="0" smtClean="0"/>
              <a:t> посмотреть в рекомендациях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08547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D45F77-9878-4B92-903C-DA4750CAB495}" type="slidenum">
              <a:rPr lang="ru-RU" smtClean="0"/>
              <a:pPr/>
              <a:t>60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417939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421467"/>
            <a:ext cx="5829300" cy="264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B470A-EA78-41FA-8E74-427D3A4B84F8}" type="datetime1">
              <a:rPr lang="ru-RU" smtClean="0"/>
              <a:pPr>
                <a:defRPr/>
              </a:pPr>
              <a:t>28.02.2025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F4F2-C683-4005-920A-D3F761CA2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>
                <a:alpha val="54000"/>
              </a:srgbClr>
            </a:gs>
            <a:gs pos="100000">
              <a:srgbClr val="E6DCAC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3810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FA26DC4-0FB8-4B44-B061-04BFABC0871D}" type="datetime1">
              <a:rPr lang="ru-RU" smtClean="0"/>
              <a:pPr>
                <a:defRPr/>
              </a:pPr>
              <a:t>28.02.2025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2C9856A-3900-401A-B9A0-2FD7C91185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</p:sldLayoutIdLst>
  <p:transition spd="slow"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27.jpeg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1.jpe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1.jpeg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mailto:fd@adm-serov.ru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0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WordArt 21"/>
          <p:cNvSpPr>
            <a:spLocks noChangeArrowheads="1" noChangeShapeType="1" noTextEdit="1"/>
          </p:cNvSpPr>
          <p:nvPr/>
        </p:nvSpPr>
        <p:spPr bwMode="auto">
          <a:xfrm>
            <a:off x="847390" y="2406515"/>
            <a:ext cx="7772551" cy="11619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44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33CC">
                  <a:alpha val="98038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9" name="Picture 25" descr="1 (15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3563600" y="-8915400"/>
            <a:ext cx="30591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569297" y="6273225"/>
            <a:ext cx="2371443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2024 </a:t>
            </a:r>
            <a:r>
              <a:rPr lang="ru-RU" sz="1600" b="1" dirty="0">
                <a:solidFill>
                  <a:schemeClr val="bg1"/>
                </a:solidFill>
              </a:rPr>
              <a:t>год                            г. Серов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33350"/>
            <a:ext cx="990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5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 </a:t>
            </a:r>
            <a:r>
              <a:rPr lang="ru-RU" sz="45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</a:t>
            </a:r>
            <a:r>
              <a:rPr lang="ru-RU" sz="45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ГРАЖДАН</a:t>
            </a:r>
          </a:p>
        </p:txBody>
      </p:sp>
      <p:sp>
        <p:nvSpPr>
          <p:cNvPr id="5133" name="Заголовок 11"/>
          <p:cNvSpPr>
            <a:spLocks noGrp="1"/>
          </p:cNvSpPr>
          <p:nvPr>
            <p:ph type="ctrTitle" sz="quarter"/>
          </p:nvPr>
        </p:nvSpPr>
        <p:spPr>
          <a:xfrm>
            <a:off x="209550" y="5100637"/>
            <a:ext cx="9534525" cy="1252538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Решения Думы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Серовского городского округа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 10.12.2024 № 187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«О бюджете Серовского муниципального округа на 20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5 год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плановый период 2026 и 2027годов»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6852062" y="3895107"/>
            <a:ext cx="2897580" cy="23513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" y="8277"/>
            <a:ext cx="530736" cy="5498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868363" y="223838"/>
            <a:ext cx="8816975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Гражданин и его участие в бюджетном процессе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0917" y="4073236"/>
            <a:ext cx="2788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Получает социальные гарантии – расходная часть бюджета (образование, социальные выплаты и др.)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308655"/>
            <a:ext cx="40376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- как налогоплательщик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Constant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8889" y="1187532"/>
            <a:ext cx="463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– как  получатель  социальных гарантий</a:t>
            </a:r>
          </a:p>
        </p:txBody>
      </p:sp>
      <p:pic>
        <p:nvPicPr>
          <p:cNvPr id="8193" name="Picture 1" descr="X:\Нелюбина - отчеты\картинки для бюджета\бюджет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338" y="4952010"/>
            <a:ext cx="3640783" cy="1905990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166254" y="3883231"/>
            <a:ext cx="3004457" cy="236319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13756" y="4085112"/>
            <a:ext cx="3099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Помогает формировать доходную часть бюджета (налог на доходы физических лиц, транспортный налог и другие виды налогов)</a:t>
            </a:r>
            <a:endParaRPr lang="ru-RU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5" name="Выгнутая вправо стрелка 24"/>
          <p:cNvSpPr/>
          <p:nvPr/>
        </p:nvSpPr>
        <p:spPr>
          <a:xfrm rot="17078864">
            <a:off x="2463066" y="1535146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 rot="15310544">
            <a:off x="6071186" y="1461915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Заголовок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"/>
            <a:ext cx="8553450" cy="116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2525" cy="5581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5078942" y="1443568"/>
            <a:ext cx="4827058" cy="1200329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</a:t>
            </a:r>
            <a:r>
              <a:rPr lang="ru-RU" dirty="0">
                <a:solidFill>
                  <a:srgbClr val="000000"/>
                </a:solidFill>
              </a:rPr>
              <a:t>по проекту бюджета Серовского </a:t>
            </a:r>
            <a:r>
              <a:rPr lang="ru-RU" dirty="0" smtClean="0">
                <a:solidFill>
                  <a:srgbClr val="000000"/>
                </a:solidFill>
              </a:rPr>
              <a:t>муниципального округа на очередной финансовый год и плановый период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4648200" y="2861205"/>
            <a:ext cx="5257800" cy="92333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по отчету об исполнении бюджета Серовского муниципального округа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00570"/>
            <a:ext cx="4089400" cy="646331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обсуждениях по объектам благоустройства территории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4030133" y="14732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6841067" y="37084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9" name="Picture 9" descr="https://static7.depositphotos.com/1228953/719/i/950/depositphotos_7195204-stock-photo-workplace.jpg"/>
          <p:cNvPicPr>
            <a:picLocks noChangeAspect="1" noChangeArrowheads="1"/>
          </p:cNvPicPr>
          <p:nvPr/>
        </p:nvPicPr>
        <p:blipFill>
          <a:blip r:embed="rId4" cstate="print">
            <a:lum bright="-50000" contrast="14000"/>
          </a:blip>
          <a:srcRect/>
          <a:stretch>
            <a:fillRect/>
          </a:stretch>
        </p:blipFill>
        <p:spPr bwMode="auto">
          <a:xfrm>
            <a:off x="887944" y="4749800"/>
            <a:ext cx="2169645" cy="2108200"/>
          </a:xfrm>
          <a:prstGeom prst="rect">
            <a:avLst/>
          </a:prstGeom>
          <a:noFill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88904">
            <a:off x="1715571" y="5274975"/>
            <a:ext cx="325097" cy="38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 rot="5400000">
            <a:off x="1735667" y="3987801"/>
            <a:ext cx="702732" cy="770467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92530"/>
            <a:ext cx="3895887" cy="217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8082" y="4876800"/>
            <a:ext cx="437359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 rot="5400000">
            <a:off x="6187282" y="3139281"/>
            <a:ext cx="6858000" cy="579437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Основы составления проекта бюджета 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-1525639" y="3470410"/>
            <a:ext cx="8488414" cy="1015663"/>
          </a:xfrm>
          <a:prstGeom prst="rect">
            <a:avLst/>
          </a:prstGeom>
          <a:solidFill>
            <a:schemeClr val="lt1"/>
          </a:solidFill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</a:bodyPr>
          <a:lstStyle/>
          <a:p>
            <a:pPr algn="ctr">
              <a:defRPr/>
            </a:pPr>
            <a:r>
              <a:rPr lang="ru-RU" sz="3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</a:t>
            </a:r>
            <a:r>
              <a:rPr lang="ru-RU" sz="3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</a:p>
        </p:txBody>
      </p:sp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376740" y="838646"/>
            <a:ext cx="2030106" cy="2076950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/>
          <p:cNvSpPr>
            <a:spLocks noChangeArrowheads="1"/>
          </p:cNvSpPr>
          <p:nvPr/>
        </p:nvSpPr>
        <p:spPr bwMode="auto">
          <a:xfrm>
            <a:off x="2735445" y="613782"/>
            <a:ext cx="2126872" cy="2194126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Прогноз социально-экономического развития </a:t>
            </a:r>
            <a:r>
              <a:rPr lang="ru-RU" sz="1600" b="1" dirty="0" smtClean="0">
                <a:solidFill>
                  <a:schemeClr val="bg2"/>
                </a:solidFill>
              </a:rPr>
              <a:t>муниципального </a:t>
            </a:r>
            <a:r>
              <a:rPr lang="ru-RU" sz="1600" b="1" dirty="0">
                <a:solidFill>
                  <a:schemeClr val="bg2"/>
                </a:solidFill>
              </a:rPr>
              <a:t>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7197714" y="442555"/>
            <a:ext cx="1952409" cy="258106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Муниципальные программы </a:t>
            </a:r>
            <a:r>
              <a:rPr lang="ru-RU" sz="1600" b="1" dirty="0" smtClean="0">
                <a:solidFill>
                  <a:schemeClr val="bg2"/>
                </a:solidFill>
              </a:rPr>
              <a:t>муниципального </a:t>
            </a:r>
            <a:r>
              <a:rPr lang="ru-RU" sz="1600" b="1" dirty="0">
                <a:solidFill>
                  <a:schemeClr val="bg2"/>
                </a:solidFill>
              </a:rPr>
              <a:t>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138514" y="423778"/>
            <a:ext cx="1960621" cy="2579904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Основные направления бюджетной и налоговой политики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94" y="8290"/>
            <a:ext cx="494370" cy="5528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08" y="4868884"/>
            <a:ext cx="2599083" cy="162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76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9464" y="4893968"/>
            <a:ext cx="2790702" cy="162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900000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2822" y="4904510"/>
            <a:ext cx="2981366" cy="167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99" rev="0"/>
            </a:camera>
            <a:lightRig rig="balanced" dir="t"/>
          </a:scene3d>
          <a:sp3d extrusionH="101600" contourW="12700" prstMaterial="softEdge">
            <a:bevelT w="107950" h="101600" prst="coolSlant"/>
            <a:bevelB w="107950" h="127000"/>
            <a:contourClr>
              <a:schemeClr val="accent4">
                <a:lumMod val="90000"/>
              </a:schemeClr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19063"/>
            <a:ext cx="9906000" cy="3376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- 97,473 тыс. чел.- численность населения на 01.01.2025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- 107,3 - индекс потребительских цен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Char char="-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65000"/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- 17 556,00 </a:t>
            </a:r>
            <a:r>
              <a:rPr lang="ru-RU" sz="2400" b="1" dirty="0" err="1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руб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. - прожиточный минимум</a:t>
            </a:r>
          </a:p>
          <a:p>
            <a:pPr marL="342900" lvl="0" indent="-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65000"/>
              <a:buFontTx/>
              <a:buChar char="-"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65000"/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- 22 440,00 рублей - минимальный размер оплаты труда в Свердловской области в 2025 году составит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Tx/>
              <a:buChar char="-"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248025"/>
            <a:ext cx="9906000" cy="2305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Доходы на 1 жителя составляют 62 082,53 руб.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endParaRPr lang="ru-RU" sz="2400" b="1" dirty="0" smtClean="0">
              <a:solidFill>
                <a:schemeClr val="accent4">
                  <a:lumMod val="10000"/>
                </a:schemeClr>
              </a:solidFill>
              <a:latin typeface="Bookman Old Style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Расходы на 1 жителя составляют 63 310,23 руб.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59906" y="3059906"/>
            <a:ext cx="6858000" cy="73818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72532" y="0"/>
          <a:ext cx="9133468" cy="6772275"/>
        </p:xfrm>
        <a:graphic>
          <a:graphicData uri="http://schemas.openxmlformats.org/drawingml/2006/table">
            <a:tbl>
              <a:tblPr/>
              <a:tblGrid>
                <a:gridCol w="389518"/>
                <a:gridCol w="1295400"/>
                <a:gridCol w="923925"/>
                <a:gridCol w="857250"/>
                <a:gridCol w="838200"/>
                <a:gridCol w="885825"/>
                <a:gridCol w="790575"/>
                <a:gridCol w="857250"/>
                <a:gridCol w="838200"/>
                <a:gridCol w="714375"/>
                <a:gridCol w="742950"/>
              </a:tblGrid>
              <a:tr h="12065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Номер строки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измер</a:t>
                      </a: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Факт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2023г.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Оценка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2024г.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2025г.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2026г.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2027г.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1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крупных и средних организаций всего,  в том числе по видам экономической деятельности: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101 359,6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100 346,0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104 761,2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105 254,4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109 685,0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110 548,0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114 840,2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116 167,3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 algn="just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добыча полезных ископаемых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обрабатывающие производства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68 564,5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65 479,1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68 687,6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69 473,3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71 915,9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73 433,3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75 295,9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77 472,1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81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3810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обеспечение электрической энергией, газом и паром                 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16 946,2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16 776,7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16 223,1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16 273,4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16 093,3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16 208,3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16 141,6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16 338,0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строительство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812,3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894,3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949,8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963,2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1 003,0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1 031,6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1 058,1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1 102,8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129,7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оптовая и розничная торговля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13 127,0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15 358,6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16 310,8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16 541,2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17 224,2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17 715,6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18 171,6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18 938,0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транспортировка и хранение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628,1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1 035,2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1 099,4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1 114,9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1 160,9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1 194,1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1 224,8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1 276,5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84,3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164,8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Объем инвестиций за счет всех источников финансирования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5 802,1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4 542,5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4 439,4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4 519,4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5 684,1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5 784,1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3 711,1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3 811,1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78,3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128,0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128,0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65,3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65,9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01082" y="0"/>
          <a:ext cx="9304917" cy="6697980"/>
        </p:xfrm>
        <a:graphic>
          <a:graphicData uri="http://schemas.openxmlformats.org/drawingml/2006/table">
            <a:tbl>
              <a:tblPr/>
              <a:tblGrid>
                <a:gridCol w="396830"/>
                <a:gridCol w="1364288"/>
                <a:gridCol w="896698"/>
                <a:gridCol w="873342"/>
                <a:gridCol w="853934"/>
                <a:gridCol w="902453"/>
                <a:gridCol w="805415"/>
                <a:gridCol w="873342"/>
                <a:gridCol w="853934"/>
                <a:gridCol w="727785"/>
                <a:gridCol w="75689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Прибыль  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7 612,3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7 460,4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5 744,5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5 802,1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5 744,5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5 976,3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5 802,0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6 069,5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60,3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77,8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розничной торговли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12 274,2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14 017,1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15 012,4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15 180,6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16 018,2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16 425,4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17 075,4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17 624,4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119,5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114,2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общественного питания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125,0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82,3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114,2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занятых в экономике округа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40 970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41 789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41 789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41 998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41 873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42 292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41 873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42 377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102,0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Среднесписочная численность работников крупных и средних организаций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чел.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22 204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22 648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22 648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22 761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22 693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22 921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22 693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22 966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102,0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 том числе в промышленном производстве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95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9 551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10 125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10 125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10 176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10 145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10 247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10 145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10 268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безработных, зарегистрированных в органах службы занятости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Уровень официально зарегистрированной безработицы   (в % к экономически активному населению)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0,39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Фонд оплаты труда в целом по округу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17 157,9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20 604,5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23 082,3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23 820,8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29 776,2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41 211,1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31 218,8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44 137,1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124,8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120,1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 том числе в промышленном производстве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8 088,0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10 898,4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12 217,1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12 587,6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15 626,5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21 560,1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16 403,9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23 179,9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132,7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127,9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171,3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1083" y="0"/>
          <a:ext cx="9304917" cy="6553200"/>
        </p:xfrm>
        <a:graphic>
          <a:graphicData uri="http://schemas.openxmlformats.org/drawingml/2006/table">
            <a:tbl>
              <a:tblPr/>
              <a:tblGrid>
                <a:gridCol w="396830"/>
                <a:gridCol w="1319717"/>
                <a:gridCol w="941269"/>
                <a:gridCol w="873342"/>
                <a:gridCol w="853934"/>
                <a:gridCol w="902453"/>
                <a:gridCol w="805415"/>
                <a:gridCol w="873342"/>
                <a:gridCol w="853934"/>
                <a:gridCol w="727785"/>
                <a:gridCol w="75689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35.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Инфляция (сводный индекс потребительских цен) 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107,27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36.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Ввод в действие жилых домов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тыс. кв.м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12,05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84,6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постоянного населения (на конец года)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98 415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97 931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97 281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97 481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96 631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97 031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96 001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96 601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Среднегодовая численность населения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98 874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98 173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97 606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97 706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96 956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97 256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96 316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96 816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 моложе трудоспособного возраста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19 524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19 428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19 299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19 339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19 249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19 045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19 164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 в трудоспособном возрасте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58 482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58 194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57 808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57 927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57 422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57 660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57 048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57 404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 старше трудоспособного возраста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20 409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20 309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20 174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20 215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20 039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20 122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19 908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20 033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Число родившихся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646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Общий коэффициент рождаемости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 на тысячу населения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6,53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320" indent="635" algn="ctr">
                        <a:spcAft>
                          <a:spcPts val="0"/>
                        </a:spcAft>
                        <a:tabLst>
                          <a:tab pos="201930" algn="l"/>
                        </a:tabLs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Число умерших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1 207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1 074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1 130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1 030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Денежные доходы населения всего,  из них: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26 305,6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30 299,2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33 327,0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34 070,6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40 627,8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52 070,1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42 725,6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55 653,7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121,9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152,8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010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доходы от предпринимательской деятельности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748,7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855,0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915,7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920,8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980,7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988,1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1 046,4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1 056,2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6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оплата труда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17 157,9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20 604,5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23 082,3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23 820,8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29 776,2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41 211,1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31 218,8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44 137,1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6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социальные выплаты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8 399,0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8 839,7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9 329,0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9 329,0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9 870,9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9 870,9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10 460,4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10 460,4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1083" y="0"/>
          <a:ext cx="9304917" cy="1676400"/>
        </p:xfrm>
        <a:graphic>
          <a:graphicData uri="http://schemas.openxmlformats.org/drawingml/2006/table">
            <a:tbl>
              <a:tblPr/>
              <a:tblGrid>
                <a:gridCol w="396830"/>
                <a:gridCol w="1319717"/>
                <a:gridCol w="882770"/>
                <a:gridCol w="931841"/>
                <a:gridCol w="853934"/>
                <a:gridCol w="902453"/>
                <a:gridCol w="805415"/>
                <a:gridCol w="873342"/>
                <a:gridCol w="853934"/>
                <a:gridCol w="727785"/>
                <a:gridCol w="75689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51.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Среднедушевые денежные доходы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(в месяц) 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руб./чел.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22 171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25 719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28 454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29 059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34 919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44 616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36 967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47 903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122,7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153,5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Среднемесячная начисленная заработная плата работников по полному кругу организаций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59 868,8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74 526,6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83 618,8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85 854,6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107 466,3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147 755,8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112 517,2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157 729,3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122,4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128,5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subTitle" sz="quarter" idx="1"/>
          </p:nvPr>
        </p:nvSpPr>
        <p:spPr>
          <a:xfrm rot="16200000">
            <a:off x="-3031331" y="3031331"/>
            <a:ext cx="6858000" cy="795337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Основные характеристики  бюджета Серовского муниципального округа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ahoma" pitchFamily="34" charset="0"/>
              </a:rPr>
              <a:t> 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на 20</a:t>
            </a:r>
            <a:r>
              <a:rPr lang="en-US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2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5 год и плановый период 2026 и 2027 годов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            </a:t>
            </a:r>
          </a:p>
        </p:txBody>
      </p:sp>
      <p:graphicFrame>
        <p:nvGraphicFramePr>
          <p:cNvPr id="1026" name="Object 30"/>
          <p:cNvGraphicFramePr>
            <a:graphicFrameLocks noChangeAspect="1"/>
          </p:cNvGraphicFramePr>
          <p:nvPr/>
        </p:nvGraphicFramePr>
        <p:xfrm>
          <a:off x="2090738" y="933450"/>
          <a:ext cx="366712" cy="246063"/>
        </p:xfrm>
        <a:graphic>
          <a:graphicData uri="http://schemas.openxmlformats.org/presentationml/2006/ole">
            <p:oleObj spid="_x0000_s1135" name="Диаграмма" r:id="rId3" imgW="6600943" imgH="4400468" progId="MSGraph.Chart.8">
              <p:embed followColorScheme="full"/>
            </p:oleObj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6176" y="0"/>
          <a:ext cx="9119824" cy="6857999"/>
        </p:xfrm>
        <a:graphic>
          <a:graphicData uri="http://schemas.openxmlformats.org/drawingml/2006/table">
            <a:tbl>
              <a:tblPr/>
              <a:tblGrid>
                <a:gridCol w="2899999"/>
                <a:gridCol w="2095500"/>
                <a:gridCol w="2038350"/>
                <a:gridCol w="2085975"/>
              </a:tblGrid>
              <a:tr h="700276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Наименование показателя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Всего бюджет Серовского муниципального округа    на 2025 год, тыс. руб.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Всего бюджет Серовского муниципального  округа  на 2026 год, тыс. руб.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Всего бюджет Серовского муниципального  округа  на 2027 год, тыс. руб.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ДОХОДЫ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6 051 370,58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6 815 366,11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6 151 853,34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40244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Налоговые и неналоговые доходы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2 442 558,48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3 708 376,41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2 993 502,84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6864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Безвозмездные поступления от других бюджетов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3 608 812,10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3 106 989,70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3 158 350,50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70027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Дотации бюджетам городских округов на выравнивание бюджетной обеспеченности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1 100 970,00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475 183,00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349 096,00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РАСХОДЫ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6 171 038,50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6 863 237,54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6 119 793,08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40244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Общегосударственные расходы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445 726,92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430 453,48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315 778,08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6864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52 023,59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47 514,34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49 389,92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Национальная экономика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446 013,21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908 652,38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414 380,31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Жилищно-коммунальное хозяйство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570 959,75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432 634,61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138 325,19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Охрана окружающей среды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13 518,78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11 537,29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11 918,78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Образование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3 516 390,37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3 761 561,83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3 899 242,15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Культура, кинематография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528 246,88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434 864,17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440 734,33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Социальная политика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307 661,20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307 620,02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316 754,71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40244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Физическая культура и спорт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276 335,90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514 740,30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519 502,49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7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Средства массовой информации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9 161,91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8 659,11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8 767,11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46864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Обслуживание государственного и муниципального долга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161616"/>
                          </a:solidFill>
                          <a:latin typeface="Liberation Serif"/>
                        </a:rPr>
                        <a:t>5 000,00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5 000,00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161616"/>
                          </a:solidFill>
                          <a:latin typeface="Liberation Serif"/>
                        </a:rPr>
                        <a:t>5 000,00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215241" y="3215243"/>
            <a:ext cx="6858000" cy="427514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18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параметры бюджета Серовского муниципального округа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81025" y="0"/>
          <a:ext cx="9324974" cy="6803844"/>
        </p:xfrm>
        <a:graphic>
          <a:graphicData uri="http://schemas.openxmlformats.org/drawingml/2006/table">
            <a:tbl>
              <a:tblPr/>
              <a:tblGrid>
                <a:gridCol w="1932522"/>
                <a:gridCol w="1848113"/>
                <a:gridCol w="1848113"/>
                <a:gridCol w="1848113"/>
                <a:gridCol w="1848113"/>
              </a:tblGrid>
              <a:tr h="489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План 2024 год, уточненный бюджет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2025 год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2026 год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2027 год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Доходы - всего  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6 351 489,58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6 051 370,58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6 815 366,11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6 151 853,34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89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Налоговые и неналоговые доходы: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2 193 995,70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2 442 558,48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3 708 376,41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2 993 502,84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налоговые доходы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2 018 233,85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2 253 186,77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3 572 218,35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2 859 851,86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неналоговые доходы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175 761,85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189 371,71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136 158,06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133 650,98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безвозмездные поступления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4 157 493,88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3 608 812,10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3 106 989,70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3 158 350,50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- всего,  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6 714 289,29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6 171 038,49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6 863 237,54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6 621 077,16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89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собственных доходов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3 097 289,50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3 663 196,39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4 231 430,84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3 310 538,58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9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целевых безвозмездных поступлений (субсидии, субвенции, межбюджетные трансферты)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3 616 999,80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2 507 842,10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2 631 806,70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3 310 538,58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Дефицит (-), профицит(+)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-362 799,71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-119 667,91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-153 657,20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-133 466,67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89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Источники финансирования дефицита бюджета - всего,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362 799,71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119 667,91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153 657,20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133 466,67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кредиты - всего,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-40 891,33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119 667,91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153 657,20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133 466,67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т.ч. - получение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390 559,25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416 385,04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380 544,50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- погашение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40 891,33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270 891,33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262 727,83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247 077,83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изменение остатков средств бюджета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403 691,05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иные источники финансирования дефицита бюджета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Отношение дефицита бюджета к доходам, %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33,97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9,83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9,87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9,89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66627" y="997527"/>
            <a:ext cx="958215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для граждан </a:t>
            </a:r>
            <a:r>
              <a:rPr lang="ru-RU" sz="1900" dirty="0">
                <a:solidFill>
                  <a:srgbClr val="000099"/>
                </a:solidFill>
              </a:rPr>
              <a:t>– документ, содержащий основные положения решения о бюджете в доступной для широкого круга  заинтересованных пользователей форме, разработанной  в целях ознакомления граждан  с основными целями, задачами бюджетной политики, планируемыми и достигнутыми результатами использования бюджетных средств.</a:t>
            </a:r>
          </a:p>
          <a:p>
            <a:endParaRPr lang="ru-RU" sz="1000" b="1" u="sng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 –</a:t>
            </a:r>
            <a:r>
              <a:rPr lang="ru-RU" sz="1900" b="1" dirty="0">
                <a:solidFill>
                  <a:srgbClr val="000099"/>
                </a:solidFill>
              </a:rPr>
              <a:t>  </a:t>
            </a:r>
            <a:r>
              <a:rPr lang="ru-RU" sz="1900" dirty="0">
                <a:solidFill>
                  <a:srgbClr val="000099"/>
                </a:solidFill>
              </a:rPr>
              <a:t>форма  образования  и  расходования  денежных  средств,  предназначенных для  финансового  обеспечения  задач  и  функций  государства  и  местного самоуправления.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Доходы  бюджета  –</a:t>
            </a:r>
            <a:r>
              <a:rPr lang="ru-RU" sz="1900" dirty="0">
                <a:solidFill>
                  <a:srgbClr val="000099"/>
                </a:solidFill>
              </a:rPr>
              <a:t>  поступающие  в  бюджет  денежные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</a:t>
            </a:r>
            <a:r>
              <a:rPr lang="ru-RU" sz="1900" dirty="0">
                <a:solidFill>
                  <a:srgbClr val="000099"/>
                </a:solidFill>
              </a:rPr>
              <a:t>средства,  за  исключением источников финансирования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дефицита </a:t>
            </a:r>
            <a:r>
              <a:rPr lang="ru-RU" sz="1900" dirty="0">
                <a:solidFill>
                  <a:srgbClr val="000099"/>
                </a:solidFill>
              </a:rPr>
              <a:t>бюджета.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Расходы  бюджета  –</a:t>
            </a:r>
            <a:r>
              <a:rPr lang="ru-RU" sz="1900" dirty="0">
                <a:solidFill>
                  <a:srgbClr val="000099"/>
                </a:solidFill>
              </a:rPr>
              <a:t>  выплачиваемые  из  бюджета 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              денежные средства</a:t>
            </a:r>
            <a:r>
              <a:rPr lang="ru-RU" sz="1900" dirty="0">
                <a:solidFill>
                  <a:srgbClr val="000099"/>
                </a:solidFill>
              </a:rPr>
              <a:t>,  за исключением источников финансирования дефицита бюджета</a:t>
            </a:r>
            <a:r>
              <a:rPr lang="ru-RU" sz="1900" dirty="0" smtClean="0">
                <a:solidFill>
                  <a:srgbClr val="000099"/>
                </a:solidFill>
              </a:rPr>
              <a:t>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Дефицит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расходов  бюджета над его доходами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 err="1">
                <a:solidFill>
                  <a:srgbClr val="000099"/>
                </a:solidFill>
              </a:rPr>
              <a:t>Профицит</a:t>
            </a:r>
            <a:r>
              <a:rPr lang="ru-RU" sz="1900" b="1" u="sng" dirty="0">
                <a:solidFill>
                  <a:srgbClr val="000099"/>
                </a:solidFill>
              </a:rPr>
              <a:t>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доходов бюджета над его </a:t>
            </a:r>
            <a:r>
              <a:rPr lang="ru-RU" sz="1900" dirty="0" smtClean="0">
                <a:solidFill>
                  <a:srgbClr val="000099"/>
                </a:solidFill>
              </a:rPr>
              <a:t>расходами</a:t>
            </a:r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4" y="8134"/>
            <a:ext cx="645455" cy="64501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6426" y="2994397"/>
            <a:ext cx="3469574" cy="16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0" y="0"/>
            <a:ext cx="9906000" cy="5349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 бюджета Серовского муниципального округа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563563"/>
            <a:ext cx="9632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</a:rPr>
              <a:t>муниципального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732320" y="1147210"/>
            <a:ext cx="9914719" cy="1025164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extLst/>
        </p:spPr>
        <p:txBody>
          <a:bodyPr wrap="none" anchor="ctr"/>
          <a:lstStyle/>
          <a:p>
            <a:pPr algn="ctr"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Доходы – денежные средства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поступающие в бюджет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                        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unga" panose="020B0502040204020203" pitchFamily="34" charset="0"/>
              <a:cs typeface="+mn-cs"/>
            </a:endParaRPr>
          </a:p>
        </p:txBody>
      </p:sp>
      <p:pic>
        <p:nvPicPr>
          <p:cNvPr id="26628" name="Picture 8" descr="Сним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9488"/>
            <a:ext cx="9906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40062" y="3040062"/>
            <a:ext cx="6858000" cy="777875"/>
          </a:xfr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Сравнительный анализ налоговых доходов,       неналоговых доходов и безвозмездных поступлений в бюджет Серовского муниципального 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190" cy="6531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Диаграмма 7"/>
          <p:cNvGraphicFramePr/>
          <p:nvPr/>
        </p:nvGraphicFramePr>
        <p:xfrm>
          <a:off x="665346" y="0"/>
          <a:ext cx="924065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957" y="0"/>
            <a:ext cx="3835730" cy="383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 rot="16200000">
            <a:off x="-3102429" y="3102426"/>
            <a:ext cx="6858003" cy="653141"/>
          </a:xfrm>
          <a:solidFill>
            <a:srgbClr val="FFC000"/>
          </a:solidFill>
        </p:spPr>
        <p:txBody>
          <a:bodyPr/>
          <a:lstStyle/>
          <a:p>
            <a:pPr algn="l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доходов бюджета на 2025 год и плановый период 2026 и 2027 годов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250872" y="3150177"/>
          <a:ext cx="4655128" cy="3117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629392" y="3734790"/>
          <a:ext cx="484748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5029" y="1828799"/>
            <a:ext cx="247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</a:t>
            </a:r>
            <a:endParaRPr lang="ru-RU" sz="40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9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6888" cy="4868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0" name="Диаграмма 9"/>
          <p:cNvGraphicFramePr/>
          <p:nvPr/>
        </p:nvGraphicFramePr>
        <p:xfrm>
          <a:off x="4714875" y="0"/>
          <a:ext cx="5019675" cy="3220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71500" y="129659"/>
            <a:ext cx="93345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FF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ПРИБЫЛЬ, ДОХОДЫ   </a:t>
            </a:r>
            <a:r>
              <a:rPr lang="ru-RU" sz="2000" b="1" dirty="0" smtClean="0">
                <a:solidFill>
                  <a:srgbClr val="00FF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dirty="0">
              <a:solidFill>
                <a:srgbClr val="00FF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67577"/>
            <a:ext cx="9906000" cy="279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0" y="275166"/>
          <a:ext cx="9906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ТОВАРЫ (РАБОТЫ, УСЛУГИ), </a:t>
            </a:r>
          </a:p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РЕАЛИЗУЕМЫЕ НА ТЕРРИТОРИИ РОССИЙСКОЙ ФЕДЕРАЦИИ</a:t>
            </a:r>
            <a:endParaRPr lang="ru-RU" sz="2600" b="1" cap="none" spc="0" dirty="0">
              <a:ln w="17780" cmpd="sng">
                <a:noFill/>
                <a:prstDash val="solid"/>
                <a:miter lim="800000"/>
              </a:ln>
              <a:gradFill flip="none" rotWithShape="1">
                <a:gsLst>
                  <a:gs pos="0">
                    <a:srgbClr val="FF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  <a:tileRect r="-100000" b="-1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771775" y="922866"/>
          <a:ext cx="6772275" cy="4601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5029200"/>
            <a:ext cx="27667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942975"/>
            <a:ext cx="273104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4625" y="4792782"/>
            <a:ext cx="2752725" cy="206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238125" y="0"/>
            <a:ext cx="96678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СОВОКУПНЫЙ ДОХОД</a:t>
            </a:r>
          </a:p>
          <a:p>
            <a:pPr algn="ctr"/>
            <a:r>
              <a:rPr lang="ru-RU" sz="1600" b="1" cap="none" spc="0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1600" b="1" cap="none" spc="0" dirty="0">
              <a:ln w="11430">
                <a:solidFill>
                  <a:schemeClr val="accent4">
                    <a:lumMod val="10000"/>
                  </a:schemeClr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646642"/>
          <a:ext cx="5791200" cy="3296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3629710"/>
            <a:ext cx="4702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упрощенной системы налогообложения</a:t>
            </a:r>
            <a:endParaRPr lang="ru-RU" sz="1600" b="1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03917" y="3731717"/>
            <a:ext cx="3493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Единый сельскохозяйственный налог</a:t>
            </a:r>
            <a:endParaRPr lang="ru-RU" sz="1600" b="1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-1" y="4466167"/>
          <a:ext cx="4800601" cy="239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272645" y="4162425"/>
          <a:ext cx="4633356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219825" y="619810"/>
            <a:ext cx="3686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патентной системы налогообложения</a:t>
            </a:r>
            <a:endParaRPr lang="ru-RU" sz="1600" b="1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5276851" y="1209676"/>
          <a:ext cx="4629150" cy="2519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533400" y="0"/>
            <a:ext cx="923071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</a:t>
            </a:r>
            <a:r>
              <a:rPr lang="ru-RU" sz="48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АЛОГИ НА ИМУЩЕСТВО </a:t>
            </a:r>
            <a:r>
              <a:rPr lang="ru-RU" sz="20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cap="none" spc="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-748145" y="1211284"/>
          <a:ext cx="9013370" cy="5349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0827" y="4384068"/>
            <a:ext cx="2555174" cy="247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7456" y="1600200"/>
            <a:ext cx="249854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011387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ГОСУДАРСТВЕННАЯ ПОШЛИНА </a:t>
            </a: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-171450" y="1456268"/>
          <a:ext cx="4963886" cy="4706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237018" y="0"/>
            <a:ext cx="4668982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ШТРАФЫ, САНКЦИИ, ВОЗМЕЩЕНИЕ УЩЕРБА</a:t>
            </a:r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4641273" y="1032658"/>
          <a:ext cx="5417127" cy="503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724400"/>
            <a:ext cx="31963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1476" y="0"/>
            <a:ext cx="94107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sz="2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Диаграмма 6"/>
          <p:cNvGraphicFramePr/>
          <p:nvPr/>
        </p:nvGraphicFramePr>
        <p:xfrm>
          <a:off x="4600575" y="1475316"/>
          <a:ext cx="5305425" cy="42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38250"/>
            <a:ext cx="2637146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00125" y="26193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Аренда земли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53135"/>
            <a:ext cx="3314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доходы от использования имущества и прав, находящихся в государственной и муниципальной собственности</a:t>
            </a:r>
            <a:endParaRPr lang="ru-RU" sz="16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5400000">
            <a:off x="2933700" y="1762125"/>
            <a:ext cx="542925" cy="4667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5400000">
            <a:off x="3209925" y="5429250"/>
            <a:ext cx="542925" cy="4667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3619500" y="1933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3819525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019550" y="19621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4019550" y="21717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010025" y="23907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010025" y="26098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029075" y="3000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038600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048125" y="41148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4048125" y="43053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4057650" y="4524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4048125" y="4714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4057650" y="4905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4067175" y="50863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4067175" y="5267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37147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38671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4010025" y="28194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4038600" y="55721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3448050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4067175" y="5429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4895850" y="3571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>
            <a:off x="4219575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узел 43"/>
          <p:cNvSpPr/>
          <p:nvPr/>
        </p:nvSpPr>
        <p:spPr>
          <a:xfrm>
            <a:off x="4381500" y="32670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>
            <a:off x="4562475" y="3362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4762500" y="3457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Блок-схема: узел 47"/>
          <p:cNvSpPr/>
          <p:nvPr/>
        </p:nvSpPr>
        <p:spPr>
          <a:xfrm>
            <a:off x="4210050" y="4067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>
            <a:off x="4752975" y="3686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>
            <a:off x="4619625" y="38100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>
            <a:off x="4486275" y="3905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>
            <a:off x="4352925" y="39814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9111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ПЛАТЕЖИ ПРИ ПОЛЬЗОВАНИИ ПРИРОДНЫМИ РЕСУРСАМИ (тыс. руб.)</a:t>
            </a:r>
            <a:endParaRPr lang="ru-RU" sz="2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533650" y="1122891"/>
          <a:ext cx="6534150" cy="3811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7276"/>
            <a:ext cx="24083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4996609"/>
            <a:ext cx="2714625" cy="186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5179243"/>
            <a:ext cx="2962275" cy="16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углом вверх 10"/>
          <p:cNvSpPr/>
          <p:nvPr/>
        </p:nvSpPr>
        <p:spPr>
          <a:xfrm rot="5400000">
            <a:off x="1259680" y="2307436"/>
            <a:ext cx="966789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5400000" flipH="1">
            <a:off x="1289175" y="3902141"/>
            <a:ext cx="908182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8144438">
            <a:off x="7742290" y="3991575"/>
            <a:ext cx="502408" cy="11163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902524"/>
            <a:ext cx="99060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Бюджетный процесс</a:t>
            </a:r>
            <a:r>
              <a:rPr lang="ru-RU" sz="1900" b="1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  <a:p>
            <a:endParaRPr lang="ru-RU" sz="1000" b="1" u="sng" dirty="0" smtClean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Сводная </a:t>
            </a:r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бюджетная роспись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документ, который составляется и ведется финансовым органом в целях организации исполнения бюджета по доходам, расходам и источникам финансирования дефицита бюджета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Бюджетные обязательства –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расходные обязательства, подлежащие исполнению в  соответствующем финансовом году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Расходные обязательства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возникающие на  основе закона, иного нормативного правового акта, договора или соглашения, обязанности публично-правого образования (Российской Федерации, субъекта Российской Федерации,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образования)  или действующего от его имени  казенного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        учреждения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предоставить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физическому или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юридическому             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лицу, иному публично-правовому образованию,  субъекту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международного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права средства из соответствующего бюджета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pPr algn="just"/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633572" cy="6331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0183" y="5034278"/>
            <a:ext cx="3255818" cy="182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ДОХОДЫ ОТ ОКАЗАНИЯ ПЛАТНЫХ УСЛУГ И КОМПЕНСАЦИИ ЗАТРАТ ГОСУДАРСТВА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9595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ДОХОДЫ ОТ ПРОДАЖИ МАТЕРИАЛЬНЫХ И НЕМАТЕРИАЛЬНЫХ АКТИВОВ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970616"/>
          <a:ext cx="4781550" cy="4258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581525" y="2012427"/>
          <a:ext cx="5324475" cy="443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7" name="AutoShape 13"/>
          <p:cNvGrpSpPr>
            <a:grpSpLocks/>
          </p:cNvGrpSpPr>
          <p:nvPr/>
        </p:nvGrpSpPr>
        <p:grpSpPr bwMode="auto">
          <a:xfrm>
            <a:off x="5797550" y="-142504"/>
            <a:ext cx="4600575" cy="4033467"/>
            <a:chOff x="3886" y="204"/>
            <a:chExt cx="2346" cy="1413"/>
          </a:xfrm>
        </p:grpSpPr>
        <p:pic>
          <p:nvPicPr>
            <p:cNvPr id="90132" name="AutoShape 1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6" y="204"/>
              <a:ext cx="2346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3" name="Text Box 10"/>
            <p:cNvSpPr txBox="1">
              <a:spLocks noChangeArrowheads="1"/>
            </p:cNvSpPr>
            <p:nvPr/>
          </p:nvSpPr>
          <p:spPr bwMode="auto">
            <a:xfrm>
              <a:off x="4449" y="521"/>
              <a:ext cx="1329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Проведение работы по принудительному прекращению прав  на земельный участок лиц, не использующих его или использующих не в соответствии с его целевым назначением, с последующим оформлением земельного участка в муниципальную собственность и предоставление иным, более заинтересованным в его надлежащем использовании, а так же проведение мероприятий по привлечению лиц к гражданско-правовой ответственности, самовольно занимающих земельные участки, и взысканию с них сумм неосновательного обогащения </a:t>
              </a:r>
            </a:p>
          </p:txBody>
        </p:sp>
      </p:grpSp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53340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мероприятия по дополнительной мобилизации доходов бюджета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0995" y="1237920"/>
            <a:ext cx="2622673" cy="274630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6394" name="AutoShape 10"/>
          <p:cNvGrpSpPr>
            <a:grpSpLocks/>
          </p:cNvGrpSpPr>
          <p:nvPr/>
        </p:nvGrpSpPr>
        <p:grpSpPr bwMode="auto">
          <a:xfrm>
            <a:off x="6238875" y="2540000"/>
            <a:ext cx="3971925" cy="4613275"/>
            <a:chOff x="3924" y="1244"/>
            <a:chExt cx="2496" cy="3080"/>
          </a:xfrm>
        </p:grpSpPr>
        <p:pic>
          <p:nvPicPr>
            <p:cNvPr id="90136" name="AutoShape 10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244"/>
              <a:ext cx="2496" cy="3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7" name="Text Box 4"/>
            <p:cNvSpPr txBox="1">
              <a:spLocks noChangeArrowheads="1"/>
            </p:cNvSpPr>
            <p:nvPr/>
          </p:nvSpPr>
          <p:spPr bwMode="auto">
            <a:xfrm>
              <a:off x="4868" y="1808"/>
              <a:ext cx="1137" cy="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Организация работы по выявлению резервов поступлений в бюджет округа налога на доходы физических лиц путем проведения работы с руководителями организаций  по вопросам установления заработной платы в размере не ниже величины прожиточного минимума, установленного для трудоспособного населения Свердловской области, или среднего уровня по видам экономической деятельности, а так же своевременности выплаты заработной платы и перечисления налоговыми агентами удержанных сумм налога на доходы физических лиц (в том числе проведение комиссий  по легализации заработной платы). </a:t>
              </a:r>
            </a:p>
          </p:txBody>
        </p:sp>
      </p:grpSp>
      <p:grpSp>
        <p:nvGrpSpPr>
          <p:cNvPr id="16395" name="AutoShape 11"/>
          <p:cNvGrpSpPr>
            <a:grpSpLocks/>
          </p:cNvGrpSpPr>
          <p:nvPr/>
        </p:nvGrpSpPr>
        <p:grpSpPr bwMode="auto">
          <a:xfrm>
            <a:off x="3962400" y="3606800"/>
            <a:ext cx="4076700" cy="3438525"/>
            <a:chOff x="2934" y="2404"/>
            <a:chExt cx="2142" cy="2112"/>
          </a:xfrm>
        </p:grpSpPr>
        <p:pic>
          <p:nvPicPr>
            <p:cNvPr id="90134" name="AutoShape 11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34" y="2404"/>
              <a:ext cx="2142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Text Box 7"/>
            <p:cNvSpPr txBox="1">
              <a:spLocks noChangeArrowheads="1"/>
            </p:cNvSpPr>
            <p:nvPr/>
          </p:nvSpPr>
          <p:spPr bwMode="auto">
            <a:xfrm>
              <a:off x="3380" y="3246"/>
              <a:ext cx="125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Проведение работы с управляющими компаниями по выявлению физических лиц, сдающих в наем или аренду собственные жилые помещения, гаражи, иные объекты недвижимого имущества, в целях вовлечения доходов от сдачи в аренду в налогооблагаемый оборот</a:t>
              </a:r>
              <a:endParaRPr lang="ru-RU" sz="9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6398" name="AutoShape 14"/>
          <p:cNvGrpSpPr>
            <a:grpSpLocks/>
          </p:cNvGrpSpPr>
          <p:nvPr/>
        </p:nvGrpSpPr>
        <p:grpSpPr bwMode="auto">
          <a:xfrm>
            <a:off x="-320675" y="1878013"/>
            <a:ext cx="4754563" cy="3082925"/>
            <a:chOff x="-184" y="1993"/>
            <a:chExt cx="2665" cy="2116"/>
          </a:xfrm>
        </p:grpSpPr>
        <p:pic>
          <p:nvPicPr>
            <p:cNvPr id="90130" name="AutoShape 14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184" y="1993"/>
              <a:ext cx="2665" cy="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1" name="Text Box 13"/>
            <p:cNvSpPr txBox="1">
              <a:spLocks noChangeArrowheads="1"/>
            </p:cNvSpPr>
            <p:nvPr/>
          </p:nvSpPr>
          <p:spPr bwMode="auto">
            <a:xfrm>
              <a:off x="324" y="2414"/>
              <a:ext cx="1566" cy="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endParaRPr lang="ru-RU" sz="1000" b="1" dirty="0">
                <a:solidFill>
                  <a:srgbClr val="203F61"/>
                </a:solidFill>
                <a:cs typeface="Times New Roman" pitchFamily="18" charset="0"/>
              </a:endParaRPr>
            </a:p>
            <a:p>
              <a:pPr algn="ctr"/>
              <a:r>
                <a:rPr lang="ru-RU" sz="1000" b="1" dirty="0">
                  <a:solidFill>
                    <a:srgbClr val="000000"/>
                  </a:solidFill>
                  <a:cs typeface="Times New Roman" pitchFamily="18" charset="0"/>
                </a:rPr>
                <a:t>    </a:t>
              </a:r>
              <a:r>
                <a:rPr lang="ru-RU" sz="900" b="1" dirty="0">
                  <a:solidFill>
                    <a:srgbClr val="000000"/>
                  </a:solidFill>
                </a:rPr>
                <a:t>Проведение в отношении организаций и индивидуальных предпринимателей, осуществляющих использование имущества, находящегося в собственности муниципального образования, комплекса мероприятий по осуществлению контроля за своевременностью и полнотой перечисления в бюджет Серовского </a:t>
              </a:r>
              <a:r>
                <a:rPr lang="ru-RU" sz="900" b="1" dirty="0" smtClean="0">
                  <a:solidFill>
                    <a:srgbClr val="000000"/>
                  </a:solidFill>
                </a:rPr>
                <a:t>муниципального </a:t>
              </a:r>
              <a:r>
                <a:rPr lang="ru-RU" sz="900" b="1" dirty="0">
                  <a:solidFill>
                    <a:srgbClr val="000000"/>
                  </a:solidFill>
                </a:rPr>
                <a:t>округа средств от использования муниципального имущества:</a:t>
              </a:r>
            </a:p>
            <a:p>
              <a:pPr algn="ctr"/>
              <a:r>
                <a:rPr lang="ru-RU" sz="900" b="1" dirty="0">
                  <a:solidFill>
                    <a:srgbClr val="000000"/>
                  </a:solidFill>
                </a:rPr>
                <a:t>- доходов от сдачи в аренду имущества, находящегося в муниципальной собственности;</a:t>
              </a:r>
            </a:p>
            <a:p>
              <a:pPr algn="ctr"/>
              <a:r>
                <a:rPr lang="ru-RU" sz="900" b="1" dirty="0">
                  <a:solidFill>
                    <a:srgbClr val="000000"/>
                  </a:solidFill>
                </a:rPr>
                <a:t>- доходов от арендной платы  за земельные участки.</a:t>
              </a:r>
            </a:p>
          </p:txBody>
        </p:sp>
      </p:grp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27662" y="2668429"/>
            <a:ext cx="893842" cy="6511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86191" y="892998"/>
            <a:ext cx="886827" cy="6503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62091" y="4114461"/>
            <a:ext cx="887706" cy="6514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17917" y="620015"/>
            <a:ext cx="3024788" cy="1808108"/>
          </a:xfrm>
          <a:prstGeom prst="wedgeEllipseCallout">
            <a:avLst>
              <a:gd name="adj1" fmla="val 69527"/>
              <a:gd name="adj2" fmla="val -12641"/>
            </a:avLst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ru-RU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3" name="AutoShape 11"/>
          <p:cNvGrpSpPr>
            <a:grpSpLocks/>
          </p:cNvGrpSpPr>
          <p:nvPr/>
        </p:nvGrpSpPr>
        <p:grpSpPr bwMode="auto">
          <a:xfrm rot="856449">
            <a:off x="996950" y="3297238"/>
            <a:ext cx="3941763" cy="3827462"/>
            <a:chOff x="1505" y="2511"/>
            <a:chExt cx="1982" cy="1855"/>
          </a:xfrm>
        </p:grpSpPr>
        <p:pic>
          <p:nvPicPr>
            <p:cNvPr id="90128" name="AutoShape 11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05" y="2511"/>
              <a:ext cx="1982" cy="1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9" name="Text Box 22"/>
            <p:cNvSpPr txBox="1">
              <a:spLocks noChangeArrowheads="1"/>
            </p:cNvSpPr>
            <p:nvPr/>
          </p:nvSpPr>
          <p:spPr bwMode="auto">
            <a:xfrm>
              <a:off x="1925" y="3352"/>
              <a:ext cx="1144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 dirty="0">
                  <a:solidFill>
                    <a:srgbClr val="000000"/>
                  </a:solidFill>
                </a:rPr>
                <a:t>Осуществление контроля за перечислением налога на доходы физических лиц налоговыми агентами, зарегистрированными за пределами Серовского </a:t>
              </a:r>
              <a:r>
                <a:rPr lang="ru-RU" sz="900" b="1" dirty="0" smtClean="0">
                  <a:solidFill>
                    <a:srgbClr val="000000"/>
                  </a:solidFill>
                </a:rPr>
                <a:t>муниципального </a:t>
              </a:r>
              <a:r>
                <a:rPr lang="ru-RU" sz="900" b="1" dirty="0">
                  <a:solidFill>
                    <a:srgbClr val="000000"/>
                  </a:solidFill>
                </a:rPr>
                <a:t>округа, то есть по месту нахождения обособленных подразделений на территории Серовского </a:t>
              </a:r>
              <a:r>
                <a:rPr lang="ru-RU" sz="900" b="1" dirty="0" smtClean="0">
                  <a:solidFill>
                    <a:srgbClr val="000000"/>
                  </a:solidFill>
                </a:rPr>
                <a:t>муниципального </a:t>
              </a:r>
              <a:r>
                <a:rPr lang="ru-RU" sz="900" b="1" dirty="0">
                  <a:solidFill>
                    <a:srgbClr val="000000"/>
                  </a:solidFill>
                </a:rPr>
                <a:t>округа </a:t>
              </a:r>
            </a:p>
          </p:txBody>
        </p:sp>
      </p:grpSp>
      <p:sp>
        <p:nvSpPr>
          <p:cNvPr id="90126" name="Rectangle 26"/>
          <p:cNvSpPr>
            <a:spLocks noChangeArrowheads="1"/>
          </p:cNvSpPr>
          <p:nvPr/>
        </p:nvSpPr>
        <p:spPr bwMode="auto">
          <a:xfrm>
            <a:off x="142875" y="852999"/>
            <a:ext cx="2624138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900" b="1" dirty="0">
                <a:solidFill>
                  <a:srgbClr val="000000"/>
                </a:solidFill>
              </a:rPr>
              <a:t>Проведение работы с </a:t>
            </a:r>
            <a:r>
              <a:rPr lang="ru-RU" sz="900" b="1" dirty="0" err="1">
                <a:solidFill>
                  <a:srgbClr val="000000"/>
                </a:solidFill>
              </a:rPr>
              <a:t>налогоплательшиками</a:t>
            </a:r>
            <a:r>
              <a:rPr lang="ru-RU" sz="900" b="1" dirty="0">
                <a:solidFill>
                  <a:srgbClr val="000000"/>
                </a:solidFill>
              </a:rPr>
              <a:t> по погашению задолженности   по налогам, поступающим в бюджет округа,   путем</a:t>
            </a:r>
          </a:p>
          <a:p>
            <a:pPr algn="ctr"/>
            <a:r>
              <a:rPr lang="ru-RU" sz="900" b="1" dirty="0">
                <a:solidFill>
                  <a:srgbClr val="000000"/>
                </a:solidFill>
              </a:rPr>
              <a:t> заслушивания руководителей и собственников организаций на заседаниях Межведомственной территориальной комиссии при главе Серовского </a:t>
            </a:r>
            <a:r>
              <a:rPr lang="ru-RU" sz="900" b="1" dirty="0" smtClean="0">
                <a:solidFill>
                  <a:srgbClr val="000000"/>
                </a:solidFill>
              </a:rPr>
              <a:t>муниципального </a:t>
            </a:r>
            <a:r>
              <a:rPr lang="ru-RU" sz="900" b="1" dirty="0">
                <a:solidFill>
                  <a:srgbClr val="000000"/>
                </a:solidFill>
              </a:rPr>
              <a:t>округа.</a:t>
            </a:r>
          </a:p>
          <a:p>
            <a:pPr algn="ctr"/>
            <a:endParaRPr lang="ru-RU" sz="900" b="1" dirty="0">
              <a:solidFill>
                <a:srgbClr val="000000"/>
              </a:solidFill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 descr="спутниковая карта свердловской области онлай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" y="5984"/>
            <a:ext cx="7554874" cy="68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 rot="5400000">
            <a:off x="6049169" y="3001169"/>
            <a:ext cx="6858000" cy="855662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</p:txBody>
      </p:sp>
      <p:sp>
        <p:nvSpPr>
          <p:cNvPr id="82947" name="Объект 2"/>
          <p:cNvSpPr>
            <a:spLocks noGrp="1"/>
          </p:cNvSpPr>
          <p:nvPr>
            <p:ph type="subTitle" sz="quarter" idx="1"/>
          </p:nvPr>
        </p:nvSpPr>
        <p:spPr>
          <a:xfrm>
            <a:off x="4167188" y="0"/>
            <a:ext cx="4943475" cy="6858000"/>
          </a:xfrm>
          <a:gradFill rotWithShape="0">
            <a:gsLst>
              <a:gs pos="0">
                <a:srgbClr val="8DA5DD"/>
              </a:gs>
              <a:gs pos="20000">
                <a:srgbClr val="8DA5DD"/>
              </a:gs>
              <a:gs pos="25000">
                <a:srgbClr val="8488C4"/>
              </a:gs>
              <a:gs pos="59000">
                <a:srgbClr val="99CCFF"/>
              </a:gs>
              <a:gs pos="100000">
                <a:srgbClr val="8488C4"/>
              </a:gs>
            </a:gsLst>
            <a:lin ang="5400000" scaled="1"/>
          </a:gradFill>
        </p:spPr>
        <p:txBody>
          <a:bodyPr/>
          <a:lstStyle/>
          <a:p>
            <a:endParaRPr lang="ru-RU" sz="20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 областного бюджета в бюджет муниципального округа перечисляются межбюджетные трансферты в форме: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Дотаций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без определения конкретной цели их использования</a:t>
            </a:r>
          </a:p>
          <a:p>
            <a:pPr algn="just">
              <a:buFont typeface="Arial" charset="0"/>
              <a:buChar char="•"/>
            </a:pPr>
            <a:endParaRPr lang="ru-RU" sz="20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Субсидий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в целях софинансирования расходных обязательств муниципального образования по вопросам местного значения</a:t>
            </a:r>
          </a:p>
          <a:p>
            <a:pPr algn="just">
              <a:buFont typeface="Arial" charset="0"/>
              <a:buChar char="•"/>
            </a:pPr>
            <a:endParaRPr lang="ru-RU" sz="20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Субвенций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на выполнение переданных государственных полномочий Российской Федерации и Свердловской области</a:t>
            </a:r>
          </a:p>
          <a:p>
            <a:pPr algn="just">
              <a:buFont typeface="Arial" charset="0"/>
              <a:buChar char="•"/>
            </a:pPr>
            <a:endParaRPr lang="ru-RU" sz="20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Иных межбюджетных трансфертов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495844"/>
            <a:ext cx="3343275" cy="291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14325" y="0"/>
            <a:ext cx="95916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4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БЕЗВОЗМЕЗДНЫЕ ПОСТУПЛЕНИЯ</a:t>
            </a:r>
            <a:endParaRPr lang="ru-RU" sz="1600" b="1" cap="none" spc="0" dirty="0">
              <a:ln w="11430"/>
              <a:solidFill>
                <a:schemeClr val="accent4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857898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7" y="886473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4488071"/>
            <a:ext cx="2718955" cy="236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048500" y="1795760"/>
            <a:ext cx="1928710" cy="7283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8567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Субвенции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8778" y="5554423"/>
            <a:ext cx="1568780" cy="5664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867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Иные межбюджетные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трансферты</a:t>
            </a:r>
            <a:endParaRPr lang="ru-RU" sz="5400" b="1" cap="none" spc="0" dirty="0">
              <a:ln w="1905"/>
              <a:solidFill>
                <a:schemeClr val="accent4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3849" y="1919586"/>
            <a:ext cx="1481035" cy="6521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0721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Субсидии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4875" y="1900535"/>
            <a:ext cx="1519134" cy="6235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28105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Дотации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6693" y="3457575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1 821 660,9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2 065 344,5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2 262 849,4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2 465 297,9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2027г. – 2 636 085,2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0093" y="3028950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1 094 185,9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609 413,1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241 992,7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166 508,8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2027г. – 173 169,3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218" y="2981325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611 702,3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951 118,2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1 100 970,0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475 183,0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2027г. – 349 096,0 тыс. руб. 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9157" y="5209222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318 415,5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559 830,9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3 000,0 тыс.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2103" y="5171122"/>
            <a:ext cx="3933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безвозмездные поступления</a:t>
            </a:r>
          </a:p>
          <a:p>
            <a:endParaRPr lang="ru-RU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1 500,0 тыс. руб.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бюджету Серовского муниципального округа из областного бюджета в 2025 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48150" y="5288340"/>
            <a:ext cx="2914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осуществление мероприятий  по обеспечению условий реализации муниципальными общеобразовательными организациями образовательных программ естественно-научного цикла и профориентационной работы в размере 2 250,0 тыс. руб.</a:t>
            </a:r>
          </a:p>
        </p:txBody>
      </p:sp>
      <p:sp>
        <p:nvSpPr>
          <p:cNvPr id="7" name="Овал 6"/>
          <p:cNvSpPr/>
          <p:nvPr/>
        </p:nvSpPr>
        <p:spPr>
          <a:xfrm>
            <a:off x="3324225" y="2667000"/>
            <a:ext cx="2990850" cy="17430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241 992,7 тыс.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96175" y="2819311"/>
            <a:ext cx="2257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осуществление мероприятий по обеспечению питанием обучающихся в муниципальных общеобразовательных организациях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121 151,0 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43751" y="5473005"/>
            <a:ext cx="2647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 осуществление мероприятий по обеспечению организации отдыха детей в каникулярное время, включая мероприятия по обеспечению безопасности их жизни и здоровья в размере 38 953,1 тыс. руб.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09886"/>
            <a:ext cx="2752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в муниципальных общеобразовательных организациях условий для организации горячего питания обучающихся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541,8 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85586" y="4277763"/>
            <a:ext cx="2020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организацию военно-патриотического воспитания и допризывной подготовки молодых граждан в размере 531,5  тыс.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771846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организацию и проведение мероприятий в сфере молодежной политики в размере  688,4 тыс.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276386"/>
            <a:ext cx="2390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реализацию мероприятий по поэтапному внедрению Всероссийского физкультурно-спортивного комплекса "Готов к труду и обороне" (ГТО) в размере  120,3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00435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поддержку муниципальных учреждений спортивной направленности по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адаптивной физической культуре и спорту в размере 74,8 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33625" y="990511"/>
            <a:ext cx="32861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государственную поддержку муниципальных организаций, реализующих дополнительные образовательные программы спортивной подготовки в размере 769,4 тыс. руб.</a:t>
            </a:r>
          </a:p>
        </p:txBody>
      </p:sp>
      <p:sp>
        <p:nvSpPr>
          <p:cNvPr id="16" name="Стрелка вниз 15"/>
          <p:cNvSpPr/>
          <p:nvPr/>
        </p:nvSpPr>
        <p:spPr>
          <a:xfrm rot="5400000">
            <a:off x="6813229" y="2978160"/>
            <a:ext cx="266700" cy="119517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6800466">
            <a:off x="6821971" y="3545601"/>
            <a:ext cx="266700" cy="158398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20830507">
            <a:off x="4086842" y="1866899"/>
            <a:ext cx="266700" cy="73415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213274">
            <a:off x="2793050" y="1757346"/>
            <a:ext cx="266700" cy="157417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7128494">
            <a:off x="2557058" y="2563591"/>
            <a:ext cx="266700" cy="122189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2104975">
            <a:off x="3626883" y="4425809"/>
            <a:ext cx="266700" cy="12091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4667865" y="4457699"/>
            <a:ext cx="266700" cy="86677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7684318">
            <a:off x="6372794" y="4112745"/>
            <a:ext cx="266700" cy="160288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5823235">
            <a:off x="2716164" y="3460413"/>
            <a:ext cx="266700" cy="9739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4000887">
            <a:off x="6626460" y="2049615"/>
            <a:ext cx="266700" cy="134828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372350" y="1808887"/>
            <a:ext cx="241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муниципальных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округов на государственную поддержку организаций, входящих в систему спортивной подготовки 137,4 тыс. руб.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636478"/>
            <a:ext cx="2047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модельных муниципальных библиотек в размере  8 000,0 тыс. руб.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33999" y="966311"/>
            <a:ext cx="42957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муниципальных округов на поддержку творческой деятельности и укрепление материально-технической базы муниципальных театров в населенных пунктах с численностью населения до 300 тысяч человек в размере 1 645,5 тыс. руб.</a:t>
            </a:r>
          </a:p>
        </p:txBody>
      </p:sp>
      <p:sp>
        <p:nvSpPr>
          <p:cNvPr id="29" name="Стрелка вниз 28"/>
          <p:cNvSpPr/>
          <p:nvPr/>
        </p:nvSpPr>
        <p:spPr>
          <a:xfrm rot="2552156">
            <a:off x="6028664" y="1855741"/>
            <a:ext cx="266700" cy="10450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047875" y="5657671"/>
            <a:ext cx="2181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муниципальных округов на реализацию программ формирования современной городской среды в размере 30 000,0 тыс. руб.</a:t>
            </a:r>
          </a:p>
        </p:txBody>
      </p:sp>
      <p:sp>
        <p:nvSpPr>
          <p:cNvPr id="31" name="Стрелка вниз 30"/>
          <p:cNvSpPr/>
          <p:nvPr/>
        </p:nvSpPr>
        <p:spPr>
          <a:xfrm rot="13702976">
            <a:off x="2616323" y="4044623"/>
            <a:ext cx="266700" cy="202216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14154771">
            <a:off x="2556092" y="3768488"/>
            <a:ext cx="266700" cy="163658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бюджету Серовского муниципального округа из областного бюджета в 2025 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133725" y="2828925"/>
            <a:ext cx="3095625" cy="1828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2 262 849,4 тыс.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89737"/>
            <a:ext cx="2514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хранению, комплектованию, учету и использованию архивных документов, относящихся к государственной собственности Свердловской области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2 135,0 тыс. руб.</a:t>
            </a:r>
            <a:endParaRPr lang="ru-RU" sz="1200" b="1" i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05049" y="994886"/>
            <a:ext cx="2238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отдельным категориям граждан компенсаций расходов на оплату жилого помещения и коммунальных услуг в размере 145 644,6 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10450" y="967085"/>
            <a:ext cx="2495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созданию административных комиссий в размере  176,8 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57702" y="970687"/>
            <a:ext cx="28003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гражданам, проживающим на территории Свердловской области, меры социальной поддержки по частичному освобождению от платы за коммунальные услуги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6 411,0 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48525" y="1604486"/>
            <a:ext cx="2657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мероприятий при осуществлении деятельности по обращению с животными без владельцев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2 538,7 тыс.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29401" y="4160699"/>
            <a:ext cx="327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и обеспечение отдыха и оздоровления детей (за исключением детей-сирот и детей, оставшихся без попечения родителей, детей, находящихся в трудной жизненной ситуации) в учебное время, включая мероприятия по обеспечению безопасности их жизни и здоровья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4 655,8 тыс. руб.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05625" y="2823686"/>
            <a:ext cx="3000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осуществление государственного полномочия Свердловской области по организации проведения на территории Свердловской области мероприятий по предупреждению и ликвидации болезней животных в размере 196,9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19350" y="5288340"/>
            <a:ext cx="3552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и финансовое обеспечение дополнительного образования детей в муниципальных общеобразовательных организациях в размере  1 208 456,0 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585162"/>
            <a:ext cx="2562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 образования в муниципальных дошкольных образовательных организациях в размере  786 947,0 тыс. 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653260"/>
            <a:ext cx="243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предоставление гражданам субсидий на оплату жилого помещения и коммунальных услуг 47 012,9 тыс. руб.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3500735"/>
            <a:ext cx="2409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бюджетам муниципальных округов на оплату жилищно-коммунальных услуг отдельным категориям граждан в размере 47 931,7 тыс. руб.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5381625" y="2343150"/>
            <a:ext cx="180975" cy="514352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790950" y="2419350"/>
            <a:ext cx="180975" cy="476251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895475" y="2162175"/>
            <a:ext cx="1419225" cy="1009651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1952625" y="3886200"/>
            <a:ext cx="1085850" cy="15240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219325" y="4295775"/>
            <a:ext cx="1028700" cy="81915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1952625" y="4610100"/>
            <a:ext cx="1543050" cy="123825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4791075" y="4819650"/>
            <a:ext cx="76200" cy="495303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2" idx="1"/>
          </p:cNvCxnSpPr>
          <p:nvPr/>
        </p:nvCxnSpPr>
        <p:spPr>
          <a:xfrm flipH="1" flipV="1">
            <a:off x="5905501" y="4362450"/>
            <a:ext cx="723900" cy="675412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3" idx="1"/>
          </p:cNvCxnSpPr>
          <p:nvPr/>
        </p:nvCxnSpPr>
        <p:spPr>
          <a:xfrm flipH="1" flipV="1">
            <a:off x="6257928" y="3495676"/>
            <a:ext cx="647697" cy="20508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219827" y="2324100"/>
            <a:ext cx="1047748" cy="1047751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9" idx="1"/>
          </p:cNvCxnSpPr>
          <p:nvPr/>
        </p:nvCxnSpPr>
        <p:spPr>
          <a:xfrm flipH="1">
            <a:off x="6010276" y="1290251"/>
            <a:ext cx="1400174" cy="18815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0" y="2314486"/>
            <a:ext cx="2390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компенсацию отдельным категориям граждан оплаты взноса на капитальный ремонт общего имущества в многоквартирном доме 151,6 тыс. руб.</a:t>
            </a: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1971675" y="3228975"/>
            <a:ext cx="1133475" cy="2762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6067425" y="6027003"/>
            <a:ext cx="3838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получение общедоступного и бесплатного дошкольного образования в муниципальных дошкольных образовательных организациях в размере 797 101,0 тыс. руб.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flipH="1" flipV="1">
            <a:off x="5600700" y="4686300"/>
            <a:ext cx="895351" cy="1323112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485775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муниципального округа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447675"/>
            <a:ext cx="9905999" cy="771525"/>
          </a:xfrm>
        </p:spPr>
        <p:txBody>
          <a:bodyPr/>
          <a:lstStyle/>
          <a:p>
            <a:pPr indent="176213" algn="just" eaLnBrk="1" hangingPunct="1"/>
            <a:r>
              <a:rPr lang="ru-RU" sz="1900" b="1" dirty="0" smtClean="0">
                <a:solidFill>
                  <a:srgbClr val="00206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– выплачиваемые из бюджета денежные средства, за исключением средств, являющихся  источниками финансирования дефицита бюджета</a:t>
            </a:r>
            <a:r>
              <a:rPr lang="ru-RU" sz="1900" b="1" dirty="0" smtClean="0">
                <a:solidFill>
                  <a:schemeClr val="accent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  <a:r>
              <a:rPr lang="ru-RU" sz="1900" b="1" dirty="0" smtClean="0"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91139" name="AutoShape 11"/>
          <p:cNvSpPr>
            <a:spLocks noChangeArrowheads="1"/>
          </p:cNvSpPr>
          <p:nvPr/>
        </p:nvSpPr>
        <p:spPr bwMode="auto">
          <a:xfrm>
            <a:off x="201613" y="1306513"/>
            <a:ext cx="5033962" cy="7826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 распределены по:</a:t>
            </a:r>
            <a:endParaRPr lang="ru-RU" dirty="0">
              <a:solidFill>
                <a:schemeClr val="bg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2335213"/>
            <a:ext cx="1649412" cy="969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разделам бюджетной классификации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8800" y="2344738"/>
            <a:ext cx="1592263" cy="96996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главным распорядителям бюджетных средств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5952280" y="1131779"/>
          <a:ext cx="3594821" cy="572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Блок-схема: внутренняя память 9"/>
          <p:cNvSpPr/>
          <p:nvPr/>
        </p:nvSpPr>
        <p:spPr>
          <a:xfrm>
            <a:off x="180927" y="3591801"/>
            <a:ext cx="2576062" cy="2902922"/>
          </a:xfrm>
          <a:prstGeom prst="flowChartInternalStorage">
            <a:avLst/>
          </a:prstGeom>
          <a:ln w="9525"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</a:t>
            </a:r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ориентированы на выполнение действующих расходных обязательств  и обеспечение объема и качества предоставления муниципальных услуг  отраслей социально -  культурной сферы.</a:t>
            </a:r>
          </a:p>
        </p:txBody>
      </p:sp>
      <p:sp>
        <p:nvSpPr>
          <p:cNvPr id="11" name="Блок-схема: внутренняя память 10"/>
          <p:cNvSpPr/>
          <p:nvPr/>
        </p:nvSpPr>
        <p:spPr>
          <a:xfrm>
            <a:off x="2834768" y="3626134"/>
            <a:ext cx="2401030" cy="2823055"/>
          </a:xfrm>
          <a:prstGeom prst="flowChartInternalStorage">
            <a:avLst/>
          </a:prstGeom>
          <a:ln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Мероприятия муниципальных программ Серовского </a:t>
            </a:r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направлены на  достижение конкретных показателей и на повышение  эффективности расходования бюджетных средств.</a:t>
            </a:r>
          </a:p>
        </p:txBody>
      </p:sp>
      <p:grpSp>
        <p:nvGrpSpPr>
          <p:cNvPr id="91149" name="Скругленный прямоугольник 7"/>
          <p:cNvGrpSpPr>
            <a:grpSpLocks/>
          </p:cNvGrpSpPr>
          <p:nvPr/>
        </p:nvGrpSpPr>
        <p:grpSpPr bwMode="auto">
          <a:xfrm>
            <a:off x="3371850" y="2216150"/>
            <a:ext cx="2041525" cy="1206500"/>
            <a:chOff x="1075" y="1402"/>
            <a:chExt cx="1152" cy="760"/>
          </a:xfrm>
        </p:grpSpPr>
        <p:pic>
          <p:nvPicPr>
            <p:cNvPr id="91151" name="Скругленный прямоугольник 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5" y="1402"/>
              <a:ext cx="115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2" name="Text Box 31"/>
            <p:cNvSpPr txBox="1">
              <a:spLocks noChangeArrowheads="1"/>
            </p:cNvSpPr>
            <p:nvPr/>
          </p:nvSpPr>
          <p:spPr bwMode="auto">
            <a:xfrm>
              <a:off x="1182" y="1507"/>
              <a:ext cx="943" cy="551"/>
            </a:xfrm>
            <a:prstGeom prst="rect">
              <a:avLst/>
            </a:prstGeom>
            <a:solidFill>
              <a:srgbClr val="66FF9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16 </a:t>
              </a:r>
              <a:endPara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endParaRPr>
            </a:p>
            <a:p>
              <a:pPr algn="ctr"/>
              <a:r>
                <a:rPr lang="ru-RU" sz="1300" b="1" dirty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муниципальным программам </a:t>
              </a:r>
              <a:r>
                <a:rPr lang="ru-RU" sz="1300" b="1" dirty="0" smtClean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СМО</a:t>
              </a:r>
              <a:endParaRPr lang="ru-RU" sz="13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endParaRP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трелка вправо 54"/>
          <p:cNvSpPr/>
          <p:nvPr/>
        </p:nvSpPr>
        <p:spPr>
          <a:xfrm rot="21066457">
            <a:off x="6324266" y="2994310"/>
            <a:ext cx="2078801" cy="1087028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1" name="Picture 7" descr="C:\Users\Nelubina\Pictures\бюджет 2022\kisspng-money-bag-computer-icons-clip-art-bag-5abb0e8fb06f92.75421704152220839972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742" y="1314306"/>
            <a:ext cx="2740025" cy="3730625"/>
          </a:xfrm>
          <a:prstGeom prst="rect">
            <a:avLst/>
          </a:prstGeom>
          <a:noFill/>
        </p:spPr>
      </p:pic>
      <p:sp>
        <p:nvSpPr>
          <p:cNvPr id="35" name="Стрелка вправо 34"/>
          <p:cNvSpPr/>
          <p:nvPr/>
        </p:nvSpPr>
        <p:spPr>
          <a:xfrm rot="11186992">
            <a:off x="2000693" y="2518605"/>
            <a:ext cx="1863692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97" y="967036"/>
            <a:ext cx="1035861" cy="117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трелка вправо 27"/>
          <p:cNvSpPr/>
          <p:nvPr/>
        </p:nvSpPr>
        <p:spPr>
          <a:xfrm rot="11722251">
            <a:off x="1579129" y="1305848"/>
            <a:ext cx="2675249" cy="1330046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784" y="2576944"/>
            <a:ext cx="1392634" cy="71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 rot="16200000">
            <a:off x="-3127375" y="3127375"/>
            <a:ext cx="6858000" cy="603250"/>
          </a:xfr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Серовского муниципального округа на 2025 год </a:t>
            </a: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4052852" y="3315586"/>
            <a:ext cx="19525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</a:t>
            </a:r>
          </a:p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6 171 038,5</a:t>
            </a:r>
            <a:endParaRPr lang="ru-RU" sz="28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998" y="0"/>
            <a:ext cx="1198111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право 13"/>
          <p:cNvSpPr/>
          <p:nvPr/>
        </p:nvSpPr>
        <p:spPr>
          <a:xfrm rot="11996449">
            <a:off x="1888456" y="411985"/>
            <a:ext cx="2590675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199199">
            <a:off x="2127393" y="533549"/>
            <a:ext cx="216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вопросы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175512">
            <a:off x="3253840" y="463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445 726,9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926448">
            <a:off x="1864948" y="1615484"/>
            <a:ext cx="2658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безопасность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правоохранительная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деятельность</a:t>
            </a:r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956861">
            <a:off x="2917683" y="137555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52 023,6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432563">
            <a:off x="2315690" y="2719448"/>
            <a:ext cx="1494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экономика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467222">
            <a:off x="2572988" y="24304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446 013,2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568" y="3681351"/>
            <a:ext cx="1700365" cy="11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Стрелка вправо 28"/>
          <p:cNvSpPr/>
          <p:nvPr/>
        </p:nvSpPr>
        <p:spPr>
          <a:xfrm rot="20944779">
            <a:off x="5455814" y="271324"/>
            <a:ext cx="2965931" cy="1061974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908935">
            <a:off x="6284417" y="4242514"/>
            <a:ext cx="2122019" cy="83975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933218">
            <a:off x="5919923" y="5131421"/>
            <a:ext cx="2163423" cy="1053871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2666941">
            <a:off x="4707352" y="5058448"/>
            <a:ext cx="1462632" cy="800190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9256073">
            <a:off x="2212263" y="5227514"/>
            <a:ext cx="2189119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1134672">
            <a:off x="2253067" y="3810413"/>
            <a:ext cx="1399500" cy="739152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 rot="315702">
            <a:off x="2731325" y="401386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ЖКХ</a:t>
            </a:r>
            <a:endParaRPr lang="ru-RU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298117">
            <a:off x="2582887" y="35922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570 959,7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568" y="5533900"/>
            <a:ext cx="1727893" cy="106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20109963">
            <a:off x="2382394" y="5345813"/>
            <a:ext cx="224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Охрана окружающей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102280">
            <a:off x="2697989" y="501534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13 518,8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504" y="5925786"/>
            <a:ext cx="1601750" cy="9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93381" y="5771408"/>
            <a:ext cx="1473232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3119" y="4405746"/>
            <a:ext cx="1552881" cy="106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66123" y="2695699"/>
            <a:ext cx="1539877" cy="102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31481" y="1233567"/>
            <a:ext cx="1474519" cy="126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8865" y="0"/>
            <a:ext cx="1517135" cy="10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 rot="2665311">
            <a:off x="4762007" y="5225141"/>
            <a:ext cx="1310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Образование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651271">
            <a:off x="5182248" y="514758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3 516 390,4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859890">
            <a:off x="6274947" y="5387040"/>
            <a:ext cx="1669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Культура,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кинематография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07357">
            <a:off x="6511639" y="49797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528 246,8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884436">
            <a:off x="6282045" y="4500748"/>
            <a:ext cx="209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Социальная политика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984319">
            <a:off x="6723415" y="41345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307 661,2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21137299">
            <a:off x="6353299" y="3253840"/>
            <a:ext cx="2054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Физическая культура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и спорт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4" name="Стрелка вправо 53"/>
          <p:cNvSpPr/>
          <p:nvPr/>
        </p:nvSpPr>
        <p:spPr>
          <a:xfrm rot="21232153">
            <a:off x="5884178" y="1536579"/>
            <a:ext cx="2229321" cy="1114795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21084223">
            <a:off x="6628414" y="2887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276 335,9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21182977">
            <a:off x="5992553" y="1843914"/>
            <a:ext cx="189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Средства массовой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информации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21139862">
            <a:off x="6373715" y="13894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9 161,9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20907428">
            <a:off x="5367647" y="546264"/>
            <a:ext cx="2927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Обслуживание государственного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муниципального долга</a:t>
            </a:r>
            <a:endParaRPr lang="ru-RU" sz="15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20892435">
            <a:off x="5861095" y="2474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5 000,0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Динамика распределения расходов бюджета Серовского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93726" y="0"/>
          <a:ext cx="9312274" cy="6857997"/>
        </p:xfrm>
        <a:graphic>
          <a:graphicData uri="http://schemas.openxmlformats.org/drawingml/2006/table">
            <a:tbl>
              <a:tblPr/>
              <a:tblGrid>
                <a:gridCol w="2490049"/>
                <a:gridCol w="1364445"/>
                <a:gridCol w="1364445"/>
                <a:gridCol w="1364445"/>
                <a:gridCol w="1364445"/>
                <a:gridCol w="1364445"/>
              </a:tblGrid>
              <a:tr h="58787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2023 год факт тыс. руб.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2024 год план тыс. руб.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2025 год план тыс. руб.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2026 год план тыс. руб.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2027 год план тыс. руб.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52471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Общегосударственные вопросы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259 534,47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340 849,74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445 726,92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430 453,48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315 778,08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78418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30 007,54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41 530,19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52 023,59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47 514,34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49 389,92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4751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экономика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422 907,24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881 064,52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446 013,21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908 652,38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414 380,31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69502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Жилищно-коммунальное хозяйство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476 173,95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1 012 732,50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570 959,75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432 634,61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138 325,19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69502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Охрана окружающей среды и природных ресурсов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12 068,71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13 296,19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13 518,78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11 537,29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11 918,78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4751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Образование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3 236 413,29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3 327 707,28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3 516 390,37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3 761 561,83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3 899 242,15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4751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Культура, кинематография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303 613,36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460 351,61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528 246,88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434 864,17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440 734,33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4751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Социальная политика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286 660,31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328 376,02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307 661,20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307 620,02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316 754,71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52471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Физическая культура и спорт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183 950,60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292 677,65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276 335,90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514 740,30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519 502,49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52471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Средства массовой информации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13194,97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453,60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9 161,91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8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659,11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8 767,11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7841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309,45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250,00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5 000,00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5 000,00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5 000,00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4751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ВСЕГО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224 833,89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6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714 289,29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6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171 038,49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6 863 237,54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6 119 793,08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2025 год и плановый период 2026 и 2027 годов (млн. руб.)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03419782"/>
              </p:ext>
            </p:extLst>
          </p:nvPr>
        </p:nvGraphicFramePr>
        <p:xfrm>
          <a:off x="711201" y="0"/>
          <a:ext cx="9194799" cy="680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133350" y="1075423"/>
            <a:ext cx="96012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обязательства</a:t>
            </a:r>
            <a:r>
              <a:rPr lang="ru-RU" sz="1900" b="1" dirty="0" smtClean="0">
                <a:solidFill>
                  <a:srgbClr val="000099"/>
                </a:solidFill>
              </a:rPr>
              <a:t> </a:t>
            </a:r>
            <a:r>
              <a:rPr lang="ru-RU" sz="1900" dirty="0" smtClean="0">
                <a:solidFill>
                  <a:srgbClr val="000099"/>
                </a:solidFill>
              </a:rPr>
              <a:t>– возникающие на  основе закона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НПА размере или установленный указанным законом, актом порядок его определения (расчета, индексации).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нормативные обязательства</a:t>
            </a:r>
            <a:r>
              <a:rPr lang="ru-RU" sz="1900" dirty="0" smtClean="0">
                <a:solidFill>
                  <a:srgbClr val="000099"/>
                </a:solidFill>
              </a:rPr>
              <a:t> – это публичные обязательства  перед физическим лицом, подлежащие исполнению в денежной форме  в установленном соответствующим законом, иным НПА размере или имеющие  установленный порядок его индексации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Межбюджетные  </a:t>
            </a:r>
            <a:r>
              <a:rPr lang="ru-RU" sz="1900" b="1" u="sng" dirty="0">
                <a:solidFill>
                  <a:srgbClr val="000099"/>
                </a:solidFill>
              </a:rPr>
              <a:t>трансферты  –</a:t>
            </a:r>
            <a:r>
              <a:rPr lang="ru-RU" sz="1900" dirty="0">
                <a:solidFill>
                  <a:srgbClr val="000099"/>
                </a:solidFill>
              </a:rPr>
              <a:t>  денежные  средства,  направляемые  из  одного уровня бюджетной системы в другой</a:t>
            </a:r>
          </a:p>
          <a:p>
            <a:pPr algn="just"/>
            <a:endParaRPr lang="ru-RU" sz="1900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Дотации -</a:t>
            </a:r>
            <a:r>
              <a:rPr lang="ru-RU" sz="1900" dirty="0">
                <a:solidFill>
                  <a:srgbClr val="000099"/>
                </a:solidFill>
              </a:rPr>
              <a:t>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4" y="8134"/>
            <a:ext cx="648319" cy="6478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0375" y="0"/>
            <a:ext cx="9445625" cy="504825"/>
          </a:xfrm>
          <a:noFill/>
        </p:spPr>
        <p:txBody>
          <a:bodyPr/>
          <a:lstStyle/>
          <a:p>
            <a:r>
              <a:rPr lang="ru-RU" sz="32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 вопросы</a:t>
            </a:r>
            <a:r>
              <a:rPr lang="ru-RU" sz="40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48598" y="569910"/>
          <a:ext cx="9457400" cy="6288089"/>
        </p:xfrm>
        <a:graphic>
          <a:graphicData uri="http://schemas.openxmlformats.org/drawingml/2006/table">
            <a:tbl>
              <a:tblPr/>
              <a:tblGrid>
                <a:gridCol w="2685127"/>
                <a:gridCol w="1314450"/>
                <a:gridCol w="1371600"/>
                <a:gridCol w="1400175"/>
                <a:gridCol w="1323975"/>
                <a:gridCol w="1362073"/>
              </a:tblGrid>
              <a:tr h="4510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2023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факт (тыс.руб.)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2024 план (тыс.руб.)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2025 план (тыс.руб.)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2026 план (тыс.руб.)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2027 план (тыс.руб.)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89674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4 709,3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5 488,5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6 161,5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6 408,0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664,3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134240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Функционирование законодательных (представительных) органов  государственной власти  и представительных органов  муниципальных образований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9 051,4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9 099,8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17 052,4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17 783,1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18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354,2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4240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Функционирование Правительства Российской Федерации, высших 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149 453,6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172 814,6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198 170,7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205 881,4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214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477,9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282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Судебная система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10,9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   41,3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   41,4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492,9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47,7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11957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Обеспечение деятельности 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17 658,1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20 209,9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27 104,3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28 105,1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29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293,5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82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Резервные фонды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       -  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18 500,0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16 655,2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10 000,0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10 000,0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4510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Другие общегосударственные вопросы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79 651,2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114 695,6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180 541,4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161 783,0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 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36 940,4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</a:tr>
              <a:tr h="2282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259 534,5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340 849,7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445 726,9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430 453,5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 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315 778,1   </a:t>
                      </a:r>
                    </a:p>
                  </a:txBody>
                  <a:tcPr marL="5204" marR="5204" marT="520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7333" name="Rectangle 51"/>
          <p:cNvSpPr>
            <a:spLocks noChangeArrowheads="1"/>
          </p:cNvSpPr>
          <p:nvPr/>
        </p:nvSpPr>
        <p:spPr bwMode="auto">
          <a:xfrm>
            <a:off x="498475" y="0"/>
            <a:ext cx="940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Национальная безопасность и </a:t>
            </a:r>
            <a:r>
              <a:rPr lang="ru-RU" sz="2400" b="1" dirty="0" smtClean="0">
                <a:solidFill>
                  <a:srgbClr val="000000"/>
                </a:solidFill>
              </a:rPr>
              <a:t>правоохранительная </a:t>
            </a:r>
            <a:r>
              <a:rPr lang="ru-RU" sz="2400" b="1" dirty="0">
                <a:solidFill>
                  <a:srgbClr val="000000"/>
                </a:solidFill>
              </a:rPr>
              <a:t>деятельность</a:t>
            </a:r>
          </a:p>
        </p:txBody>
      </p:sp>
      <p:pic>
        <p:nvPicPr>
          <p:cNvPr id="97334" name="Рисунок 10" descr="2013-12-19_06-30-27-e138743464256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71738" y="5153025"/>
            <a:ext cx="18129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5" name="Picture 109" descr="Снимок"/>
          <p:cNvPicPr>
            <a:picLocks noChangeAspect="1" noChangeArrowheads="1"/>
          </p:cNvPicPr>
          <p:nvPr/>
        </p:nvPicPr>
        <p:blipFill>
          <a:blip r:embed="rId4" cstate="print">
            <a:lum bright="-30000" contrast="46000"/>
          </a:blip>
          <a:srcRect/>
          <a:stretch>
            <a:fillRect/>
          </a:stretch>
        </p:blipFill>
        <p:spPr bwMode="auto">
          <a:xfrm>
            <a:off x="8228013" y="5229225"/>
            <a:ext cx="16779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6" name="Picture 110" descr="IMG_02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79900" y="4735513"/>
            <a:ext cx="19494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7" name="Picture 111" descr="Снимок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665788"/>
            <a:ext cx="1995488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8" name="Picture 112" descr="2016-04-27_12-56-2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86488" y="4211638"/>
            <a:ext cx="20701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5852162"/>
              </p:ext>
            </p:extLst>
          </p:nvPr>
        </p:nvGraphicFramePr>
        <p:xfrm>
          <a:off x="507998" y="630885"/>
          <a:ext cx="9312275" cy="3461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645"/>
                <a:gridCol w="1360326"/>
                <a:gridCol w="1360326"/>
                <a:gridCol w="1360326"/>
                <a:gridCol w="1360326"/>
                <a:gridCol w="1360326"/>
              </a:tblGrid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2993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Гражданская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оборона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Защита населения и территории  от чрезвычайных ситуаций природного и техногенного характера, пожарная безопасность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29 499,1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49  833,9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45 237,1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47 021,6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15299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2 189,6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2 277,2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2 368,3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rgbClr val="FF9900"/>
          </a:solidFill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2" name="Рисунок 11" descr="1201d66e6a13a3947323cc28c454abb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3726" y="5753100"/>
            <a:ext cx="1690240" cy="11049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8309" name="Text Box 155"/>
          <p:cNvSpPr txBox="1">
            <a:spLocks noChangeArrowheads="1"/>
          </p:cNvSpPr>
          <p:nvPr/>
        </p:nvSpPr>
        <p:spPr bwMode="auto">
          <a:xfrm>
            <a:off x="1284288" y="0"/>
            <a:ext cx="8086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Расходы на национальную экономику</a:t>
            </a:r>
            <a:r>
              <a:rPr lang="ru-RU" sz="2800" b="1" dirty="0"/>
              <a:t> </a:t>
            </a:r>
          </a:p>
        </p:txBody>
      </p:sp>
      <p:pic>
        <p:nvPicPr>
          <p:cNvPr id="95234" name="Picture 2" descr="http://i2.wp.com/serov112.ru/wp-content/uploads/2018/08/Gidrouzel.jpg?fit=721%2C48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35201" y="4810438"/>
            <a:ext cx="1612900" cy="1076012"/>
          </a:xfrm>
          <a:prstGeom prst="rect">
            <a:avLst/>
          </a:prstGeom>
          <a:noFill/>
        </p:spPr>
      </p:pic>
      <p:pic>
        <p:nvPicPr>
          <p:cNvPr id="95236" name="Picture 4" descr="http://radius72.ru/uploads/images/00/02/17/2014/01/28/bd831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67360" y="4234176"/>
            <a:ext cx="1728786" cy="1152524"/>
          </a:xfrm>
          <a:prstGeom prst="rect">
            <a:avLst/>
          </a:prstGeom>
          <a:noFill/>
        </p:spPr>
      </p:pic>
      <p:pic>
        <p:nvPicPr>
          <p:cNvPr id="95238" name="Picture 6" descr="http://rio-serov.ucoz.ru/00_2015/04/123/news_18-04-2015_0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11952" y="5361053"/>
            <a:ext cx="1895474" cy="1263649"/>
          </a:xfrm>
          <a:prstGeom prst="rect">
            <a:avLst/>
          </a:prstGeom>
          <a:noFill/>
        </p:spPr>
      </p:pic>
      <p:pic>
        <p:nvPicPr>
          <p:cNvPr id="95240" name="Picture 8" descr="https://avatars.mds.yandex.net/get-marketpic/373800/market_xDsInggjQmdVfuAYjO7P5A/ori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07426" y="5127757"/>
            <a:ext cx="1298574" cy="1730243"/>
          </a:xfrm>
          <a:prstGeom prst="rect">
            <a:avLst/>
          </a:prstGeom>
          <a:noFill/>
        </p:spPr>
      </p:pic>
      <p:pic>
        <p:nvPicPr>
          <p:cNvPr id="95242" name="Picture 10" descr="http://old.serovglobus.ru/wp-content/uploads/2015/08/2015-08-21_07-21-30-600x40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52849" y="4070483"/>
            <a:ext cx="1814511" cy="1209674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091254"/>
              </p:ext>
            </p:extLst>
          </p:nvPr>
        </p:nvGraphicFramePr>
        <p:xfrm>
          <a:off x="603251" y="523220"/>
          <a:ext cx="9302748" cy="3547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654"/>
                <a:gridCol w="1334170"/>
                <a:gridCol w="1299286"/>
                <a:gridCol w="1281989"/>
                <a:gridCol w="1228725"/>
                <a:gridCol w="1304924"/>
              </a:tblGrid>
              <a:tr h="67571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рыболовство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4 201,7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5 245,1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5 262,7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5 219,9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5 319,3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7 443,0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10 603,1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6 746,3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6 985,1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Лесное 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340 ,0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998,0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1 037,9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1 079,4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12 538,4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2 407,8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333 235,9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770 557,6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284 104,4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756 885,4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267 738,0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5 337,3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4 727,9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4 741,2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64594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экономики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78 585,5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92 889,9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127 169,2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131 627,1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128 517,3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9389" name="Rectangle 56"/>
          <p:cNvSpPr>
            <a:spLocks noChangeArrowheads="1"/>
          </p:cNvSpPr>
          <p:nvPr/>
        </p:nvSpPr>
        <p:spPr bwMode="auto">
          <a:xfrm>
            <a:off x="739775" y="0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Жилищно-коммунальное хозяйство</a:t>
            </a:r>
          </a:p>
        </p:txBody>
      </p:sp>
      <p:sp>
        <p:nvSpPr>
          <p:cNvPr id="99390" name="Rectangle 56"/>
          <p:cNvSpPr>
            <a:spLocks noChangeArrowheads="1"/>
          </p:cNvSpPr>
          <p:nvPr/>
        </p:nvSpPr>
        <p:spPr bwMode="auto">
          <a:xfrm>
            <a:off x="716270" y="4028563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Охрана окружающей среды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6478147"/>
              </p:ext>
            </p:extLst>
          </p:nvPr>
        </p:nvGraphicFramePr>
        <p:xfrm>
          <a:off x="471127" y="481105"/>
          <a:ext cx="9434872" cy="2842198"/>
        </p:xfrm>
        <a:graphic>
          <a:graphicData uri="http://schemas.openxmlformats.org/drawingml/2006/table">
            <a:tbl>
              <a:tblPr/>
              <a:tblGrid>
                <a:gridCol w="2483322"/>
                <a:gridCol w="1390310"/>
                <a:gridCol w="1390310"/>
                <a:gridCol w="1390310"/>
                <a:gridCol w="1390310"/>
                <a:gridCol w="1390310"/>
              </a:tblGrid>
              <a:tr h="77293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192350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144 852,6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331 780,9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42 192,0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18 284,8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18 457,9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121 052,8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353 036,9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225 553,0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204 400,7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6 943,9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Благоустройство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149 488,8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307 045,1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302 111,8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208 828,6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111 784,7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88711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жилищно-коммунального хозяйства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60 779,8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20 869,6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1 102,9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1 120,4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1 138,7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5518589"/>
              </p:ext>
            </p:extLst>
          </p:nvPr>
        </p:nvGraphicFramePr>
        <p:xfrm>
          <a:off x="461297" y="4604125"/>
          <a:ext cx="9444705" cy="1816480"/>
        </p:xfrm>
        <a:graphic>
          <a:graphicData uri="http://schemas.openxmlformats.org/drawingml/2006/table">
            <a:tbl>
              <a:tblPr/>
              <a:tblGrid>
                <a:gridCol w="2485910"/>
                <a:gridCol w="1391759"/>
                <a:gridCol w="1391759"/>
                <a:gridCol w="1391759"/>
                <a:gridCol w="1391759"/>
                <a:gridCol w="1391759"/>
              </a:tblGrid>
              <a:tr h="5204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52045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11 065,7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13 024,4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11 618,8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11 537,3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11 918,8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7755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1 003,0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271,7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1 900,0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46073601_tqqxkvugihfb1ld-2016.jpeg"/>
          <p:cNvPicPr>
            <a:picLocks noChangeAspect="1"/>
          </p:cNvPicPr>
          <p:nvPr/>
        </p:nvPicPr>
        <p:blipFill>
          <a:blip r:embed="rId2" cstate="screen">
            <a:lum bright="1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22513" y="4218788"/>
            <a:ext cx="1644081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127375" y="3127375"/>
            <a:ext cx="6858000" cy="603250"/>
          </a:xfrm>
          <a:prstGeom prst="rect">
            <a:avLst/>
          </a:prstGeom>
          <a:gradFill rotWithShape="1">
            <a:gsLst>
              <a:gs pos="0">
                <a:srgbClr val="66FF99">
                  <a:gamma/>
                  <a:shade val="46275"/>
                  <a:invGamma/>
                </a:srgbClr>
              </a:gs>
              <a:gs pos="100000">
                <a:srgbClr val="66FF99"/>
              </a:gs>
            </a:gsLst>
            <a:lin ang="5400000" scaled="1"/>
          </a:gra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00422" name="Рисунок 11" descr="дет са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654675"/>
            <a:ext cx="20764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86" name="Picture 2" descr="http://old.serovglobus.ru/wp-content/uploads/2013/07/%D0%92%D0%BE%D1%80%D0%BE%D1%82%D0%B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9225" y="4170378"/>
            <a:ext cx="2232025" cy="1484297"/>
          </a:xfrm>
          <a:prstGeom prst="rect">
            <a:avLst/>
          </a:prstGeom>
          <a:noFill/>
        </p:spPr>
      </p:pic>
      <p:pic>
        <p:nvPicPr>
          <p:cNvPr id="93188" name="Picture 4" descr="http://xn----7sbaib7aldgvn3ba3g.xn--p1ai/uploads/images/0000/31008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050" y="4703762"/>
            <a:ext cx="1905000" cy="1552575"/>
          </a:xfrm>
          <a:prstGeom prst="rect">
            <a:avLst/>
          </a:prstGeom>
          <a:noFill/>
        </p:spPr>
      </p:pic>
      <p:pic>
        <p:nvPicPr>
          <p:cNvPr id="93190" name="Picture 6" descr="http://dhsh19.ru/sites/default/files/images/444/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31150" y="5154692"/>
            <a:ext cx="1974850" cy="1703308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2072023"/>
              </p:ext>
            </p:extLst>
          </p:nvPr>
        </p:nvGraphicFramePr>
        <p:xfrm>
          <a:off x="638277" y="117987"/>
          <a:ext cx="9267724" cy="3909321"/>
        </p:xfrm>
        <a:graphic>
          <a:graphicData uri="http://schemas.openxmlformats.org/drawingml/2006/table">
            <a:tbl>
              <a:tblPr/>
              <a:tblGrid>
                <a:gridCol w="2471316"/>
                <a:gridCol w="1329903"/>
                <a:gridCol w="1275064"/>
                <a:gridCol w="1371035"/>
                <a:gridCol w="1439587"/>
                <a:gridCol w="1380819"/>
              </a:tblGrid>
              <a:tr h="7487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Дошкольное образование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1 029 024,7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1 259 551,0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1 441 548,0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1 614 457,0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1 659 592,3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651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Общее образование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1 836 367,6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и662 737,8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1 653 510,5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1 709 087,6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1 812 107,1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190 852,7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210 488,3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247 073,9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236 846,5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221 923,1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159,0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555,9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572,0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588,6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Молодежная политика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6 719,9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6 662,7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11 510,7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17 536,1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15 973,1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474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образования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173 413,2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188 108,5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162 191,4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183 062,6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189 057,0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2403" name="Rectangle 65"/>
          <p:cNvSpPr>
            <a:spLocks noChangeArrowheads="1"/>
          </p:cNvSpPr>
          <p:nvPr/>
        </p:nvSpPr>
        <p:spPr bwMode="auto">
          <a:xfrm>
            <a:off x="3257491" y="89633"/>
            <a:ext cx="469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Культура, кинематография</a:t>
            </a:r>
          </a:p>
        </p:txBody>
      </p:sp>
      <p:graphicFrame>
        <p:nvGraphicFramePr>
          <p:cNvPr id="107590" name="Group 7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2036609639"/>
              </p:ext>
            </p:extLst>
          </p:nvPr>
        </p:nvGraphicFramePr>
        <p:xfrm>
          <a:off x="438151" y="1171576"/>
          <a:ext cx="9458582" cy="1006982"/>
        </p:xfrm>
        <a:graphic>
          <a:graphicData uri="http://schemas.openxmlformats.org/drawingml/2006/table">
            <a:tbl>
              <a:tblPr/>
              <a:tblGrid>
                <a:gridCol w="2913656"/>
                <a:gridCol w="1234219"/>
                <a:gridCol w="1264274"/>
                <a:gridCol w="1277425"/>
                <a:gridCol w="1307483"/>
                <a:gridCol w="1461525"/>
              </a:tblGrid>
              <a:tr h="6717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798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303 613,4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460 351,6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528 246,9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434 864,2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440 734,3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soc-zas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96275" y="3076404"/>
            <a:ext cx="1609725" cy="120647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481" name="Rectangle 76"/>
          <p:cNvSpPr>
            <a:spLocks noChangeArrowheads="1"/>
          </p:cNvSpPr>
          <p:nvPr/>
        </p:nvSpPr>
        <p:spPr bwMode="auto">
          <a:xfrm>
            <a:off x="1947863" y="3220686"/>
            <a:ext cx="617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Социальная политика</a:t>
            </a:r>
          </a:p>
        </p:txBody>
      </p:sp>
      <p:pic>
        <p:nvPicPr>
          <p:cNvPr id="102482" name="Picture 125" descr="maxresdefaul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4662" y="1"/>
            <a:ext cx="2083369" cy="117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3980513"/>
              </p:ext>
            </p:extLst>
          </p:nvPr>
        </p:nvGraphicFramePr>
        <p:xfrm>
          <a:off x="438151" y="4514653"/>
          <a:ext cx="9422072" cy="2343347"/>
        </p:xfrm>
        <a:graphic>
          <a:graphicData uri="http://schemas.openxmlformats.org/drawingml/2006/table">
            <a:tbl>
              <a:tblPr/>
              <a:tblGrid>
                <a:gridCol w="2249486"/>
                <a:gridCol w="1579563"/>
                <a:gridCol w="1371600"/>
                <a:gridCol w="1362075"/>
                <a:gridCol w="1495425"/>
                <a:gridCol w="1363923"/>
              </a:tblGrid>
              <a:tr h="4878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96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Пенсионное обеспечение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18 069,5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20 980,8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25 125,6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26 395,3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27 619,3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4555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252 143,8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287 859,5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263 615,2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262 647,7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270 010,4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146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семьи и детства</a:t>
                      </a:r>
                      <a:endParaRPr lang="ru-RU" sz="1600" b="0" i="0" u="none" strike="noStrike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664,7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709,6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6869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15 782,2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18 826,2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18 920,5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18 577,0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19 124,9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3429" name="Rectangle 59"/>
          <p:cNvSpPr>
            <a:spLocks noChangeArrowheads="1"/>
          </p:cNvSpPr>
          <p:nvPr/>
        </p:nvSpPr>
        <p:spPr bwMode="auto">
          <a:xfrm>
            <a:off x="2557463" y="0"/>
            <a:ext cx="391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Физическая культура и спорт</a:t>
            </a:r>
          </a:p>
        </p:txBody>
      </p:sp>
      <p:pic>
        <p:nvPicPr>
          <p:cNvPr id="103430" name="Рисунок 10" descr="59303Bi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31200" y="0"/>
            <a:ext cx="1574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436" name="Group 2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9862146"/>
              </p:ext>
            </p:extLst>
          </p:nvPr>
        </p:nvGraphicFramePr>
        <p:xfrm>
          <a:off x="436563" y="827088"/>
          <a:ext cx="9469438" cy="1531303"/>
        </p:xfrm>
        <a:graphic>
          <a:graphicData uri="http://schemas.openxmlformats.org/drawingml/2006/table">
            <a:tbl>
              <a:tblPr/>
              <a:tblGrid>
                <a:gridCol w="2917000"/>
                <a:gridCol w="1235635"/>
                <a:gridCol w="1265726"/>
                <a:gridCol w="1278892"/>
                <a:gridCol w="1308983"/>
                <a:gridCol w="1463202"/>
              </a:tblGrid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Физическая культура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0,0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5 473,4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5 473,4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5 692,4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5 711,4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Массовый спорт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82 742,7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177 083,0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132 598,9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357 674,3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360 237,6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 высших достижений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101 207,8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110 121,2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138 205,6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151 373,6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153 553,6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3457" name="Rectangle 76"/>
          <p:cNvSpPr>
            <a:spLocks noChangeArrowheads="1"/>
          </p:cNvSpPr>
          <p:nvPr/>
        </p:nvSpPr>
        <p:spPr bwMode="auto">
          <a:xfrm>
            <a:off x="3124200" y="2384425"/>
            <a:ext cx="438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Средства массовой информации</a:t>
            </a:r>
          </a:p>
        </p:txBody>
      </p:sp>
      <p:sp>
        <p:nvSpPr>
          <p:cNvPr id="103500" name="Rectangle 79"/>
          <p:cNvSpPr>
            <a:spLocks noChangeArrowheads="1"/>
          </p:cNvSpPr>
          <p:nvPr/>
        </p:nvSpPr>
        <p:spPr bwMode="auto">
          <a:xfrm>
            <a:off x="685800" y="4973638"/>
            <a:ext cx="889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Обслуживание государственного и муниципального долга</a:t>
            </a:r>
          </a:p>
        </p:txBody>
      </p:sp>
      <p:graphicFrame>
        <p:nvGraphicFramePr>
          <p:cNvPr id="50449" name="Group 2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1291523"/>
              </p:ext>
            </p:extLst>
          </p:nvPr>
        </p:nvGraphicFramePr>
        <p:xfrm>
          <a:off x="474663" y="5425440"/>
          <a:ext cx="9431337" cy="1318167"/>
        </p:xfrm>
        <a:graphic>
          <a:graphicData uri="http://schemas.openxmlformats.org/drawingml/2006/table">
            <a:tbl>
              <a:tblPr/>
              <a:tblGrid>
                <a:gridCol w="3124423"/>
                <a:gridCol w="1219424"/>
                <a:gridCol w="1248915"/>
                <a:gridCol w="1219200"/>
                <a:gridCol w="1204336"/>
                <a:gridCol w="1415039"/>
              </a:tblGrid>
              <a:tr h="403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 внутреннего и муниципального долга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309,4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365020"/>
              </p:ext>
            </p:extLst>
          </p:nvPr>
        </p:nvGraphicFramePr>
        <p:xfrm>
          <a:off x="508000" y="2838450"/>
          <a:ext cx="9398000" cy="2024807"/>
        </p:xfrm>
        <a:graphic>
          <a:graphicData uri="http://schemas.openxmlformats.org/drawingml/2006/table">
            <a:tbl>
              <a:tblPr/>
              <a:tblGrid>
                <a:gridCol w="2629810"/>
                <a:gridCol w="1353638"/>
                <a:gridCol w="1353638"/>
                <a:gridCol w="1353638"/>
                <a:gridCol w="1353638"/>
                <a:gridCol w="1353638"/>
              </a:tblGrid>
              <a:tr h="36195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536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Телевидение и радиовещание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436,0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481,8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481,8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481,8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0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2 556,2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2 909,2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3 511,0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3 008,2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3 116,2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5821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10 201,4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12 108,4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5 169,1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5 169,1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5 169,1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муниципальных программ Серовского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в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руб.)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Диаграмма 4"/>
          <p:cNvGraphicFramePr/>
          <p:nvPr/>
        </p:nvGraphicFramePr>
        <p:xfrm>
          <a:off x="790574" y="0"/>
          <a:ext cx="911542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906000" cy="725493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муниципальной службы в Серовском муниципальном округе» на 2023 - 2027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169" y="4516499"/>
            <a:ext cx="3730831" cy="234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1025784"/>
          <a:ext cx="9906000" cy="167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5417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13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Совершенствование муниципального управления и муниципальной службы в Серовском </a:t>
                      </a:r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</a:t>
                      </a:r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округе.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4379" y="2913963"/>
          <a:ext cx="9607138" cy="1384905"/>
        </p:xfrm>
        <a:graphic>
          <a:graphicData uri="http://schemas.openxmlformats.org/drawingml/2006/table">
            <a:tbl>
              <a:tblPr/>
              <a:tblGrid>
                <a:gridCol w="6057968"/>
                <a:gridCol w="1184966"/>
                <a:gridCol w="1216266"/>
                <a:gridCol w="1147938"/>
              </a:tblGrid>
              <a:tr h="331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"Совершенствование муниципального управления и муниципальной службы в Серовском муниципальном округе"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32 597,6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34 433,1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39 460,4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Рисунок 14" descr="opeka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41330" y="997528"/>
            <a:ext cx="2664670" cy="171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Заголовок 1"/>
          <p:cNvSpPr txBox="1">
            <a:spLocks/>
          </p:cNvSpPr>
          <p:nvPr/>
        </p:nvSpPr>
        <p:spPr bwMode="auto">
          <a:xfrm>
            <a:off x="0" y="0"/>
            <a:ext cx="9906000" cy="923926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      </a:t>
            </a:r>
            <a:r>
              <a:rPr lang="ru-RU" sz="23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«Дополнительные </a:t>
            </a:r>
            <a:r>
              <a:rPr lang="ru-RU" sz="23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меры социальной </a:t>
            </a:r>
            <a:endParaRPr lang="ru-RU" sz="2300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 eaLnBrk="0" hangingPunct="0"/>
            <a:r>
              <a:rPr lang="ru-RU" sz="23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поддержки  отдельных </a:t>
            </a:r>
            <a:r>
              <a:rPr lang="ru-RU" sz="23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категорий граждан  Серовского </a:t>
            </a:r>
            <a:r>
              <a:rPr lang="ru-RU" sz="23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округа» на 2023-2027 годы</a:t>
            </a:r>
            <a:endParaRPr lang="ru-RU" sz="23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934793"/>
          <a:ext cx="7232073" cy="5923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2073"/>
              </a:tblGrid>
              <a:tr h="47235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4643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социальной поддержке малообеспеченных, неполных, многодетных семей, детей с ограниченными возможностями здоровья и членов их семей, детей-сирот и детей, оставшихся без попечения родителей, а также детей работников бюджетной сферы, мобилизованных лиц, принимающих участие в специальной военной операции на территории Украины, Луганской Народной Республики, Донецкой Народной Республики.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540079">
                <a:tc>
                  <a:txBody>
                    <a:bodyPr/>
                    <a:lstStyle/>
                    <a:p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повышению общественной значимости семьи, профилактике социального сиротства в Серовском муниципальном округе.</a:t>
                      </a:r>
                    </a:p>
                  </a:txBody>
                  <a:tcPr>
                    <a:solidFill>
                      <a:srgbClr val="F99DCB"/>
                    </a:solidFill>
                  </a:tcPr>
                </a:tc>
              </a:tr>
              <a:tr h="551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оказанию материальной помощи отдельным категориям граждан Серовского муниципального округа.</a:t>
                      </a:r>
                    </a:p>
                  </a:txBody>
                  <a:tcPr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поддержке деятельности общественных организаций, занятых социальной поддержкой населения Серовского муниципального округа.</a:t>
                      </a:r>
                    </a:p>
                  </a:txBody>
                  <a:tcPr>
                    <a:solidFill>
                      <a:srgbClr val="92D05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поддержки отдельных категорий граждан Серовского муниципального округа путем проведения тематических мероприятий, имеющих социальную значимость.</a:t>
                      </a:r>
                    </a:p>
                  </a:txBody>
                  <a:tcPr>
                    <a:solidFill>
                      <a:srgbClr val="F99DCB">
                        <a:alpha val="91000"/>
                      </a:srgbClr>
                    </a:solidFill>
                  </a:tcPr>
                </a:tc>
              </a:tr>
              <a:tr h="383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Привлечение и закрепление молодых специалистов в Серовском муниципальном округе.</a:t>
                      </a:r>
                    </a:p>
                  </a:txBody>
                  <a:tcPr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ограничению распространения ВИЧ-инфекции, </a:t>
                      </a:r>
                      <a:r>
                        <a:rPr lang="ru-RU" sz="1500" kern="1200" baseline="0" dirty="0" err="1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вакцинопрофилактике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инфекционных заболеваний среди населения Серовского муниципального округа.</a:t>
                      </a:r>
                    </a:p>
                  </a:txBody>
                  <a:tcPr>
                    <a:solidFill>
                      <a:srgbClr val="92D050">
                        <a:alpha val="91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6085" y="2861951"/>
            <a:ext cx="2659915" cy="181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3267" y="4732317"/>
            <a:ext cx="2632733" cy="19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58750" y="898525"/>
            <a:ext cx="9585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Субвенции</a:t>
            </a:r>
            <a:r>
              <a:rPr lang="ru-RU" sz="1900" dirty="0" smtClean="0">
                <a:solidFill>
                  <a:srgbClr val="000099"/>
                </a:solidFill>
              </a:rPr>
              <a:t>  –  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Субсидии  –</a:t>
            </a:r>
            <a:r>
              <a:rPr lang="ru-RU" sz="1900" dirty="0" smtClean="0">
                <a:solidFill>
                  <a:srgbClr val="000099"/>
                </a:solidFill>
              </a:rPr>
              <a:t>  межбюджетные трансферты, предоставляемые бюджетам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Дорожный фо</a:t>
            </a:r>
            <a:r>
              <a:rPr lang="ru-RU" sz="1900" u="sng" dirty="0" smtClean="0">
                <a:solidFill>
                  <a:srgbClr val="000099"/>
                </a:solidFill>
              </a:rPr>
              <a:t>нд </a:t>
            </a:r>
            <a:r>
              <a:rPr lang="ru-RU" sz="1900" dirty="0" smtClean="0">
                <a:solidFill>
                  <a:srgbClr val="000099"/>
                </a:solidFill>
              </a:rPr>
              <a:t>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</a:t>
            </a:r>
          </a:p>
          <a:p>
            <a:endParaRPr lang="ru-RU" sz="1400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Государственный (муниципальный) долг –</a:t>
            </a:r>
            <a:r>
              <a:rPr lang="ru-RU" sz="1900" dirty="0" smtClean="0">
                <a:solidFill>
                  <a:srgbClr val="000099"/>
                </a:solidFill>
              </a:rPr>
              <a:t> обязательства                                     публично-правового образования по полученным кредитам,                                          выпущенным ценным бумагам, предоставленным гарантиям                                                         перед третьими лицами</a:t>
            </a:r>
          </a:p>
          <a:p>
            <a:endParaRPr lang="ru-RU" sz="1900" b="1" u="sng" dirty="0" smtClean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577067" cy="5766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17" y="5176033"/>
            <a:ext cx="2887683" cy="168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23826" y="85725"/>
          <a:ext cx="9658349" cy="4457792"/>
        </p:xfrm>
        <a:graphic>
          <a:graphicData uri="http://schemas.openxmlformats.org/drawingml/2006/table">
            <a:tbl>
              <a:tblPr/>
              <a:tblGrid>
                <a:gridCol w="4531995"/>
                <a:gridCol w="1491721"/>
                <a:gridCol w="1717995"/>
                <a:gridCol w="1916638"/>
              </a:tblGrid>
              <a:tr h="341794">
                <a:tc>
                  <a:txBody>
                    <a:bodyPr/>
                    <a:lstStyle/>
                    <a:p>
                      <a:pPr algn="l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2025 год (тыс.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2026 год (тыс.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2027 год (тыс.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7754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"Социальная поддержка малообеспеченных, неполных, многодетных семей, детей с ограниченными возможностями здоровья и членов их семей, детей-сирот, детей, оставшихся без попечения родителей, а также детей работников бюджетной сферы, мобилизованных лиц, принимающих участие в специальной военной операции на территории Украины, Луганской Народной Республики, Донецкой Народной Республики"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13 360,02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12 390,31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12 390,31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51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"Повышение общественной значимости семьи, профилактика социального сиротства"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336,10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336,10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336,10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759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"Оказание материальной помощи отдельным категориям граждан"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8 695,41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7 262,0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7 262,0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75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"Социальная поддержка общественных организаций"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6 306,17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4 356,17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4 356,17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75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"Социально значимые мероприятия"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1 537,15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1 537,15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1 537,15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5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"Привлечение молодых специалистов для работы в муниципальных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учреждениях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социальной сферы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3 757,85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3 570,00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3 570,00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5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"Дополнительные меры по ограничению распространения ВИЧ-инфекции среди населения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390,00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390,00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390,00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51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34 382,70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841,7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29 841,7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412" y="2438400"/>
            <a:ext cx="325573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38_bi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83712" y="659452"/>
            <a:ext cx="2922188" cy="178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1" descr="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72251" y="2365168"/>
            <a:ext cx="3333750" cy="204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--2_1_~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2726500"/>
            <a:ext cx="2376701" cy="164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70" name="Заголовок 1"/>
          <p:cNvSpPr txBox="1">
            <a:spLocks/>
          </p:cNvSpPr>
          <p:nvPr/>
        </p:nvSpPr>
        <p:spPr bwMode="auto">
          <a:xfrm>
            <a:off x="0" y="0"/>
            <a:ext cx="9906000" cy="665018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культуры в Серовском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округе» на 2021-2027 годы 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700203"/>
          <a:ext cx="6172200" cy="2048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</a:tblGrid>
              <a:tr h="767389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2806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Укрепление и дальнейшее развитие культуры в Серовском муниципальном округе путем совершенствования механизмов ее поддержки, духовно-нравственное развитие населения Серовского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80973" y="4866410"/>
          <a:ext cx="9725027" cy="1239159"/>
        </p:xfrm>
        <a:graphic>
          <a:graphicData uri="http://schemas.openxmlformats.org/drawingml/2006/table">
            <a:tbl>
              <a:tblPr/>
              <a:tblGrid>
                <a:gridCol w="5469194"/>
                <a:gridCol w="1418611"/>
                <a:gridCol w="1418611"/>
                <a:gridCol w="1418611"/>
              </a:tblGrid>
              <a:tr h="498763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74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Муниципальная программа "Развитие физической культуры и спорта в Серовском муниципальном округе" на 2021 - 2027 годы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534 333,0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440 950,3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446 820 ,4</a:t>
                      </a:r>
                      <a:endParaRPr lang="ru-RU" sz="16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540" y="1874322"/>
            <a:ext cx="1914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3" descr="D:\Бассейн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179800" y="-9750425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9" name="Заголовок 1"/>
          <p:cNvSpPr txBox="1">
            <a:spLocks/>
          </p:cNvSpPr>
          <p:nvPr/>
        </p:nvSpPr>
        <p:spPr bwMode="auto">
          <a:xfrm>
            <a:off x="0" y="0"/>
            <a:ext cx="9906000" cy="660400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физической культуры и спорта в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Серовском муниципальном округе» на 2021-2027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" y="681401"/>
          <a:ext cx="591391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91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32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развития физической культуры и спорта в Серовском муниципальном округе, в том числе для лиц с ограниченными возможностями здоровья и инвалидов.</a:t>
                      </a: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развития детско-юношеского спорта, подготовки спортивного резерва сборных команд Серовского муниципального округа, Свердловской области и Российской Федерации, совершенствование системы спорта высших достижений.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условий, обеспечивающих доступность к спортивной инфраструктуре Серовского муниципального 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01880" y="4469629"/>
          <a:ext cx="9533906" cy="2038733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4925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2025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(тыс.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2026 год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(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2027 год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(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01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"Развитие физической культуры и спорта в Серовском муниципальном округе"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235 729,44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251 740,30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256 243,96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99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"Развитие инфраструктуры объектов спорта муниципальной собственности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41 110,8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263 000,0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263 258,5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99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276 840,3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514 740,3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519 502,5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3911" y="2934195"/>
            <a:ext cx="3992089" cy="148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1" name="Picture 1" descr="X:\Нелюбина - отчеты\фото города\Бассей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7626" y="670607"/>
            <a:ext cx="2388374" cy="178758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6" name="Рисунок 9" descr="Jocuri-pe-trambulina-pentru-adolescent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47772" y="712519"/>
            <a:ext cx="2958228" cy="160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813" y="2315689"/>
            <a:ext cx="3030188" cy="19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0634" y="11756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795646"/>
          <a:ext cx="6935190" cy="3548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5190"/>
              </a:tblGrid>
              <a:tr h="60204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32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29468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Повышение уровня созидательной активности и успешной самореализации молодых граждан Серовского муниципального округа. Повышение уровня творческого, физического, социального и духовного развития детей, подростков, молодых граждан на территории Серовского муниципального округа. Улучшение жилищных условий молодых граждан и молодых семей, проживающих на территории Серовского муниципального 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504" y="4322618"/>
          <a:ext cx="9533906" cy="2284082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519246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молодежной политики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6 228,0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5 179,8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5 447,3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дополнительного образования в сфере молодежной политики"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104 709,2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120 559,5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124 194,5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"Стимулирование развития жилищного строительства"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2 589,0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2 589,0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2 589,0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Итого</a:t>
                      </a:r>
                      <a:endParaRPr lang="ru-RU" sz="16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113 526,2</a:t>
                      </a:r>
                      <a:endParaRPr lang="ru-RU" sz="1600" b="1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128 328,3</a:t>
                      </a:r>
                      <a:endParaRPr lang="ru-RU" sz="1600" b="1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132 230,7</a:t>
                      </a:r>
                      <a:endParaRPr lang="ru-RU" sz="1600" b="1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2643" name="Заголовок 1"/>
          <p:cNvSpPr txBox="1">
            <a:spLocks/>
          </p:cNvSpPr>
          <p:nvPr/>
        </p:nvSpPr>
        <p:spPr bwMode="auto">
          <a:xfrm>
            <a:off x="0" y="-1"/>
            <a:ext cx="9906000" cy="6887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Муниципальная программа «Реализация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молодежной политики в Серовском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округе» на 2021-2027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31274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«Управление собственностью Серовского муниципального округа» на 2021-2027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859531"/>
          <a:ext cx="9906000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1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экономической основы для социально-экономического развития Серовского муниципального округа в части управления имуществом и земельными ресурсами.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доходов бюджета Серовского муниципального округа от использования муниципального имущества. Создание условий для устойчивого и комплексного развития территории Серовского муниципального округа, совершенствование и развитие системы управления градостроительной деятельностью. Обеспечение населения Серовского муниципального округа доступным и комфортным жильем путем реализации механизмов поддержки и развития жилищного строительства и стимулирования спроса на рынке жилья.</a:t>
                      </a:r>
                      <a:endParaRPr lang="ru-RU" sz="16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455843" y="3240108"/>
            <a:ext cx="500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Учет муниципальной собственности</a:t>
            </a:r>
            <a:endParaRPr lang="ru-RU" sz="2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4" name="Picture 6" descr="https://catalog.lot-online.ru/cdn/bkr/ghallery_485399.jpg?t=1&amp;i=4853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18" y="3896785"/>
            <a:ext cx="1341911" cy="753743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50" y="3646589"/>
            <a:ext cx="1490105" cy="126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0083" y="3703824"/>
            <a:ext cx="2116422" cy="79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73775" y="4667003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Земля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3272" y="6334780"/>
            <a:ext cx="2144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Объекты незавершенного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строительства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6671" y="6550223"/>
            <a:ext cx="226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Недвижимое  имущество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093" y="6309756"/>
            <a:ext cx="1136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Сооружения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510" y="5559633"/>
            <a:ext cx="1054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Здания и 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помещения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7699" y="4536374"/>
            <a:ext cx="1892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Движимое имущество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9046" y="5486401"/>
            <a:ext cx="644058" cy="52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0570" y="6201243"/>
            <a:ext cx="999503" cy="48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72606" y="5735781"/>
            <a:ext cx="1490216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00467" y="5214436"/>
            <a:ext cx="949767" cy="117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2018805" y="4251366"/>
            <a:ext cx="2090057" cy="1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5866410" y="4263241"/>
            <a:ext cx="1235034" cy="35627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5937662" y="6103917"/>
            <a:ext cx="1615044" cy="0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762993" y="6412675"/>
            <a:ext cx="1476498" cy="7919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59133" y="5860476"/>
            <a:ext cx="1689017" cy="16449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047013" y="4952010"/>
            <a:ext cx="11875" cy="771898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2725" y="132291"/>
          <a:ext cx="9533906" cy="3152091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472272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(тыс. руб.)</a:t>
                      </a:r>
                      <a:endParaRPr lang="ru-RU" sz="16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(тыс. руб.)</a:t>
                      </a:r>
                      <a:endParaRPr lang="ru-RU" sz="16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(тыс. руб.)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383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"Управление имуществом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181 837,9</a:t>
                      </a:r>
                      <a:endParaRPr lang="ru-RU" sz="16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146 178,60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17 411,10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383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"Управление земельными ресурсами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6 838,20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3 302,70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3 432,00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383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"Осуществление градостроительной деятельности"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15 285,90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15 577,30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7 880,30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5746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муниципальной программы "Управление собственностью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16 788,69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17 081,69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17 123,27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9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Итого</a:t>
                      </a:r>
                      <a:endParaRPr lang="ru-RU" sz="16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182 450,73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182 140,29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45 846,67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43148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"Развитие системы образования в Серовском муниципальном округе" на 2023-2027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00050" y="8820150"/>
            <a:ext cx="6245225" cy="0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762000"/>
          <a:ext cx="99060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43092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531475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Обеспечение доступности дошкольного образования для детей в возрасте до 3 лет.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Обеспечение доступности качественного общего образования, соответствующего требованиям инновационного социально-экономического развития Серовского муниципального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Повышение качества общего образования.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Обеспечение доступности качественных образовательных услуг в сфере дополнительного образования в Серовском муниципальном округе.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Приведение условий содержания зданий муниципальных образовательных организаций и прилегающих к ним территорий в соответствие с требованиями пожарной безопасности и санитарного законодательства.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Создание в муниципальных образовательных организациях условий для получения без дискриминации качественного образования лицами с ограниченными возможностями здоровья и инвалидностью.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7. Совершенствование архитектурно-художественной городской среды, размещение средств информационного оформления (вывесок) на территории Серовского муниципального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8. Обеспечение доступности качественного образования, соответствующего требованиям инновационного социально-экономического развития Серовского муниципального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9. Создание условия для сохранения здоровья и развития детей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10. Обеспечение общегородских мероприятий, направленных на социальную и государственную поддержку педагогических работников.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11. Создание условий для подготовки специалистов с высшим профессиональным образованием для органов местного самоуправления Серовского муниципального округа, муниципальных образовательных организаций, расположенных на территории Серовского муниципального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12. Организация и профориентация обучающихся в технической среде.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13. Создание мест для реализации основных и дополнительных общеобразовательных программ цифрового, естественно-научного, технологического и гуманитарного профилей в муниципальных образовательных организациях, расположенных в сельской местности.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14. Обеспечение общегородских мероприятий, направленных на социальную и государственную поддержку талантливых детей.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63138"/>
            <a:ext cx="9906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15. Распространение актуального педагогического опыта по профилактике детского дорожно-транспортного травматизма, пожарной безопасности, гражданской обороне и действиям при ЧС, обеспечивающего формирование устойчивых теоретических, практических умений и навыков безопасного поведения воспитанников и обучающихся в повседневной жизни.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16. Комплексное развитие и совершенствование системы патриотического воспитания граждан на территории Серовского муниципального округа, направленное на создание условий для повышения гражданской ответственности и воспитание граждан, имеющих активную гражданскую позицию.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17. Формирование воспитательной среды в образовательной организации, способствующей позитивной социализации обучающихся, их духовно-нравственному развитию на основе национальных идеалов и ценностей.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18. Материально-техническое обеспечение системы образования в Серовском муниципальном округе в соответствии с требованиями ФГОС.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19. Укрепление и развитие системы образования путем совершенствования механизмов ее поддержки.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Цели программы:</a:t>
            </a:r>
            <a:endParaRPr lang="ru-RU" sz="2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505" y="3020841"/>
          <a:ext cx="9595261" cy="3085323"/>
        </p:xfrm>
        <a:graphic>
          <a:graphicData uri="http://schemas.openxmlformats.org/drawingml/2006/table">
            <a:tbl>
              <a:tblPr/>
              <a:tblGrid>
                <a:gridCol w="5416678"/>
                <a:gridCol w="1392861"/>
                <a:gridCol w="1392861"/>
                <a:gridCol w="1392861"/>
              </a:tblGrid>
              <a:tr h="45948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183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"Качество образования, как основа благополучия"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3 232 753,50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3 419 363,10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3 572 082,97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183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"Организация отдыха детей и молодежи"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112 702,57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129 778,51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133 798,33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183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"Педагогические кадры XXI века"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789,71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789,71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789,71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183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"Реализация проекта "Уральская инженерная школа"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7 545,14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28 540,27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3 540,27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366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системы поддержки талантливых и одаренных детей и подростков"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4 154,41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3 688,23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3 611,80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366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"Патриотическое воспитание молодежи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2 245,31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3 553,37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3 675,76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481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муниципальной программы "Развитие системы образования в Серовском муниципальном округе"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45 226,12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50 182,85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52 266,40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4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3 405 416,8</a:t>
                      </a:r>
                      <a:endParaRPr lang="ru-RU" sz="1400" b="1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3 635 896,0</a:t>
                      </a:r>
                      <a:endParaRPr lang="ru-RU" sz="1400" b="1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3 769 765,2</a:t>
                      </a:r>
                      <a:endParaRPr lang="ru-RU" sz="1400" b="1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-1"/>
            <a:ext cx="9906000" cy="795647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«Обеспечение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общественной безопасности на территории Серовского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округа» на 2021-2027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823905"/>
          <a:ext cx="9906000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Организация и осуществление мероприятий по территориальной обороне и гражданской обороне, защите населения и территории Серовского муниципального округа от чрезвычайных ситуаций природного и техногенного характера.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Участие в предупреждении и ликвидации последствий чрезвычайных ситуаций в границах Серовского муниципального округа, построение и развитие единой информационно-коммуникационной системы, обеспечивающей реализацию комплекса мер, направленных на предупреждение и ликвидацию возможных угроз природного, техногенного и социального характера.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Обеспечение первичных мер пожарной безопасности в границах Серовского муниципального округа.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Участие в профилактике терроризма и экстремизма, а также в минимизации и (или) ликвидации последствий проявлений терроризма и экстремизма в границах Серовского муниципального округа.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Обеспечение реализации муниципальной программы "Обеспечение общественной безопасности на территории Серовского муниципального округа</a:t>
                      </a:r>
                      <a:endParaRPr lang="ru-RU" sz="15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0" y="3911489"/>
          <a:ext cx="9906000" cy="2836686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8972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528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"Защита от чрезвычайных ситуаций и обеспечение безопасности на территории Серовского муниципального округа и обеспечение функционирования аппаратно-программного комплекса "Безопасный город"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5 329,28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5 542,45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5 764,15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первичных мер пожарной безопасности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10 643,65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3 836,69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3 909,73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"Профилактика правонарушений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310,50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310,50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310,50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муниципальной программы "Обеспечение общественной безопасности на территории Серовского муниципального округа" на 2021-2027 годы"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33 711,01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35 857,97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37 347,72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49 994,44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45 547,60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47 332,10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Заголовок 1"/>
          <p:cNvSpPr txBox="1">
            <a:spLocks/>
          </p:cNvSpPr>
          <p:nvPr/>
        </p:nvSpPr>
        <p:spPr bwMode="auto">
          <a:xfrm>
            <a:off x="0" y="0"/>
            <a:ext cx="9906000" cy="724395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жилищно-коммунального хозяйства, охрана окружающей среды и повышение энергетической эффективности на территории  Серовского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округа» на 2021-2028 годы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764528"/>
          <a:ext cx="99060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благоприятных условий проживания населения за счет обеспечения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населения коммунальными услугами надлежащего качества, капитального ремонта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жилищного фонда, удержание изменения размера вносимой гражданами платы за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коммунальные услуги в пределах утвержденного предельного (максимального)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индекса роста цен.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Повышение надежности систем коммунальной инфраструктуры, качества и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безопасности предоставляемых коммунальных услуг.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Обеспечение растущих потребностей населения современными условиями комфортности жилья.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Повышение уровня энергетического комфорта проживания населения Серовского муниципального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Создание благоприятных комфортных условий проживания населения за счет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обеспечения населения коммунальными услугами надлежащего качества,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Сохранения и восстановления природных систем.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Создание условий для реализации муниципальной программы.</a:t>
                      </a:r>
                      <a:endParaRPr lang="ru-RU" sz="1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16742" name="Рисунок 18" descr="hom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9674" y="736271"/>
            <a:ext cx="3316326" cy="165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Рисунок 19" descr="d_0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34327" y="2379491"/>
            <a:ext cx="1971673" cy="106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7" name="Рисунок 20" descr="gaz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01454" y="3301218"/>
            <a:ext cx="1800310" cy="83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4211348"/>
          <a:ext cx="9906000" cy="2584436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66743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3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5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"Улучшение жилищных условий, создание благоприятной среды для проживания граждан округа, прочие мероприятия в области коммунального хозяйства"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21 468,61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12 909,21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13 116,68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и модернизация объектов коммунального комплекса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217 583,83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199 417,77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1 926,88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"Энергосбережение и повышение энергоэффективности объектов жилищно-коммунального комплекса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690,00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"Чистая вода"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2 640,09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2 000,00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2 000,00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972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муниципальных программ, ответственным исполнителем которых является отраслевой орган администрации Серовского муниципального округа "Комитет по энергетике, транспорту, связи и жилищно-коммунальному хозяйству"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74 999,43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77 999,41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81 119,38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-1" y="970148"/>
            <a:ext cx="9761517" cy="3696855"/>
          </a:xfrm>
        </p:spPr>
        <p:txBody>
          <a:bodyPr/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Текущий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период). (В рамках данной брошюры «Бюджет для граждан» - 2024 год  является текущим)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Очередной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следующий за текущим финансовым годом. (В рамках данной брошюры «Бюджет для граждан» - 20</a:t>
            </a:r>
            <a:r>
              <a:rPr lang="en-US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2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5 год  является очередным)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Плановый период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два финансовых года, следующие за очередным финансовым годом. (В рамках данной брошюры «Бюджет для граждан»  - 2026 и 2027 годы являются плановым периодом)</a:t>
            </a:r>
          </a:p>
        </p:txBody>
      </p:sp>
      <p:pic>
        <p:nvPicPr>
          <p:cNvPr id="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586038" cy="58563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18586" y="229611"/>
            <a:ext cx="8081673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11" y="6431"/>
            <a:ext cx="541948" cy="6704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600950" y="573405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71688" y="2455863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20" rIns="914112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3" name="Заголовок 1"/>
          <p:cNvSpPr txBox="1">
            <a:spLocks/>
          </p:cNvSpPr>
          <p:nvPr/>
        </p:nvSpPr>
        <p:spPr bwMode="auto">
          <a:xfrm>
            <a:off x="0" y="1"/>
            <a:ext cx="9906000" cy="700644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 </a:t>
            </a:r>
            <a:r>
              <a:rPr lang="ru-RU" sz="19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транспорта, дорожного хозяйства, благоустройства и социально-бытового обслуживания </a:t>
            </a:r>
            <a:r>
              <a:rPr lang="ru-RU" sz="19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населения» на 2021-2027 годы</a:t>
            </a:r>
            <a:endParaRPr lang="ru-RU" sz="19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740778"/>
          <a:ext cx="844335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3356"/>
              </a:tblGrid>
              <a:tr h="36186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212181">
                <a:tc>
                  <a:txBody>
                    <a:bodyPr/>
                    <a:lstStyle/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комфортных условий проживания на основе улучшения качества окружающей среды на территории округа, снижение влияния на окружающую среду деятельности человека, связанной с обращением твердых коммунальных отходов.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Создание благоприятных условий как для автомобилистов, так и для пешеходов, пассажиров.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Развитие объектов транспортной инфраструктуры, удовлетворяющих потребностям экономики </a:t>
                      </a:r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</a:t>
                      </a:r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округа, отвечающей требуемым показателям надежности, безопасности и доступности для населения и субъектов предпринимательской деятельности округа.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Обеспечение стойкого эпизоотического и ветеринарно-санитарного благополучия в Серовском </a:t>
                      </a:r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 </a:t>
                      </a:r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округе.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Сохранение и улучшение здоровья населения Серовского муниципального округа на основе создания условий для ведения здорового образа жизни, обеспечения населения доступной медицинской помощью.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Увеличение доли дворовых территорий Серовского муниципального округа, благоустройство которых соответствует современным требованиям, по отношению к их общему количеству.</a:t>
                      </a:r>
                      <a:endParaRPr lang="ru-RU" sz="15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4369019"/>
          <a:ext cx="9906000" cy="2374681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3079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426">
                <a:tc>
                  <a:txBody>
                    <a:bodyPr/>
                    <a:lstStyle/>
                    <a:p>
                      <a:pPr marL="85725" indent="0" algn="l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"Благоустройство"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123 065,84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132 893,64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117 667,79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426">
                <a:tc>
                  <a:txBody>
                    <a:bodyPr/>
                    <a:lstStyle/>
                    <a:p>
                      <a:pPr marL="85725" indent="0" algn="l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"Транспортное обслуживание, водное и дорожное хозяйство"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170 927,50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139 362,01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140 963,42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33">
                <a:tc>
                  <a:txBody>
                    <a:bodyPr/>
                    <a:lstStyle/>
                    <a:p>
                      <a:pPr marL="85725" indent="0" algn="l" defTabSz="914400" rtl="0" eaLnBrk="1" fontAlgn="t" latinLnBrk="0" hangingPunct="1">
                        <a:tabLst>
                          <a:tab pos="85725" algn="l"/>
                        </a:tabLst>
                      </a:pPr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и обеспечение сохранности сети автомобильных дорог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128 518,46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626 677,56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133 759,68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213">
                <a:tc>
                  <a:txBody>
                    <a:bodyPr/>
                    <a:lstStyle/>
                    <a:p>
                      <a:pPr marL="85725" indent="0" algn="l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безопасности людей от неблагоприятного воздействия животных и предупреждение распространения заболеваний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5 363,02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5 321,68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5 319,27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262">
                <a:tc>
                  <a:txBody>
                    <a:bodyPr/>
                    <a:lstStyle/>
                    <a:p>
                      <a:pPr marL="85725" indent="0" algn="l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"Комплексное благоустройство объектов социальной и жилищной сферы"</a:t>
                      </a:r>
                      <a:endParaRPr lang="ru-RU" sz="1400" b="0" i="0" u="none" strike="noStrike" kern="1200" spc="0" baseline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7 800,00</a:t>
                      </a:r>
                      <a:endParaRPr lang="ru-RU" sz="1400" b="0" i="0" u="none" strike="noStrike" kern="1200" spc="0" baseline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  <a:endParaRPr lang="ru-RU" sz="1400" b="0" i="0" u="none" strike="noStrike" kern="1200" spc="0" baseline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  <a:endParaRPr lang="ru-RU" sz="1400" b="0" i="0" u="none" strike="noStrike" kern="1200" spc="0" baseline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7526" name="Рисунок 6" descr="otoyol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04344" y="1367456"/>
            <a:ext cx="2001655" cy="132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Рисунок 10" descr="782535554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07314" y="2838203"/>
            <a:ext cx="1898686" cy="127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9570" name="Заголовок 1"/>
          <p:cNvSpPr txBox="1">
            <a:spLocks/>
          </p:cNvSpPr>
          <p:nvPr/>
        </p:nvSpPr>
        <p:spPr bwMode="auto">
          <a:xfrm>
            <a:off x="0" y="0"/>
            <a:ext cx="9906000" cy="688769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Реализация основных направлений в строительном комплексе на территории Серовского муниципального округа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» на 2021-2027 годы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" y="740777"/>
          <a:ext cx="990599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99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условий для реализации стратегических направлений социально-экономического развития в части создания комфортной среды для жизни жителей Серовского муниципального округа.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Обеспечение устойчивого сокращения непригодного для проживания жилищного фонда.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2370666"/>
          <a:ext cx="9906000" cy="883840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"Переселение граждан из аварийного жилищного фонда и жилых помещений, признанных непригодными для проживания"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67945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«Социальная поддержка и социальное обслуживание населения на территории Серовского муниципального округа» на 2021-2027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693276"/>
          <a:ext cx="99060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</a:t>
                      </a:r>
                      <a:r>
                        <a:rPr lang="ru-RU" sz="1800" baseline="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программы:</a:t>
                      </a:r>
                      <a:endParaRPr lang="ru-RU" sz="1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177800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Обеспечение выполнения переданных государственных полномочий Свердловской области по предоставлению гражданам субсидий на оплату жилого помещения и коммунальных услуг, переданных государственных полномочий Российской Федерации и Свердловской области по предоставлению гражданам компенсации расходов отдельным категориям граждан на оплату жилого помещения и коммунальных услуг.</a:t>
                      </a:r>
                    </a:p>
                    <a:p>
                      <a:pPr marL="0" indent="177800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Создание условий для поддержания стабильного качества жизни отдельных категорий граждан Серовского муниципального округа.</a:t>
                      </a:r>
                      <a:endParaRPr lang="ru-RU" sz="16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23824" y="2723091"/>
          <a:ext cx="9658352" cy="914240"/>
        </p:xfrm>
        <a:graphic>
          <a:graphicData uri="http://schemas.openxmlformats.org/drawingml/2006/table">
            <a:tbl>
              <a:tblPr/>
              <a:tblGrid>
                <a:gridCol w="6148153"/>
                <a:gridCol w="1169422"/>
                <a:gridCol w="1192581"/>
                <a:gridCol w="114819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12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Социальная поддержка и социальное обслуживание населения на территории Серовского </a:t>
                      </a: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</a:t>
                      </a:r>
                      <a:r>
                        <a:rPr lang="ru-RU" sz="14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</a:t>
                      </a:r>
                      <a:endParaRPr lang="ru-RU" sz="14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278 468,5</a:t>
                      </a:r>
                      <a:endParaRPr lang="ru-RU" sz="14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286 483,5</a:t>
                      </a:r>
                      <a:endParaRPr lang="ru-RU" sz="14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296 006,8</a:t>
                      </a:r>
                      <a:endParaRPr lang="ru-RU" sz="1400" b="0" i="0" u="none" strike="noStrike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116221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67945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«Управление муниципальными финансами Серовского муниципального округа до 2027 года»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-1" y="669526"/>
          <a:ext cx="517207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207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Укрепление доходной базы бюджета Серовского 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округа, развитие доходного потенциала Серовского муниципального округа.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Рациональное управление средствами бюджета Серовского муниципального округа, повышение эффективности бюджетных расходов.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Эффективное управление муниципальным долгом на территории Серовского муниципального округа.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Осуществление предварительного финансового контроля за исполнением бюджета Серовского муниципального округа, последующего внутреннего муниципального финансового контроля за соблюдением бюджетного законодательства и контроля за соблюдением законодательства о контрактной системе в сфере закупок товаров, работ, услуг.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Обеспечение условий для реализации мероприятий муниципальной программы в соответствии с установленными сроками и задачами.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702630" y="665018"/>
          <a:ext cx="4963884" cy="2614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23855" y="4583875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0120" y="100742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8720" y="443741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0" y="3859481"/>
          <a:ext cx="4880758" cy="2998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5070764" y="3479470"/>
          <a:ext cx="4835236" cy="337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23398561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906000" cy="783771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"Содействие развитию малого и среднего предпринимательства в Серовском муниципальном округе до 2027 года"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942657"/>
          <a:ext cx="9906000" cy="1238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9063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7812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Содействие развитию малого и среднего предпринимательства в Серовском муниципальном округе.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0" y="2458192"/>
          <a:ext cx="8534400" cy="4218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3631835" y="242778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-1"/>
            <a:ext cx="9906000" cy="653143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«Формирование современной городской среды на территории Серовского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2018-2030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-1" y="681402"/>
          <a:ext cx="990600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Повышение уровня комфорта городской среды для улучшения условий проживания населения Серовского </a:t>
                      </a: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Увековечение памяти погибших при защите Отечества.</a:t>
                      </a:r>
                      <a:endParaRPr lang="ru-RU" sz="14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3571875" y="2880509"/>
          <a:ext cx="6334125" cy="334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8649620" y="2189411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09355"/>
            <a:ext cx="1364075" cy="217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110916"/>
            <a:ext cx="1938338" cy="312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03077482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468" y="4191989"/>
            <a:ext cx="3173532" cy="128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3963" y="5467774"/>
            <a:ext cx="1853112" cy="139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4667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Муниципальная программа "Профилактика терроризма, минимизация и (или) ликвидация последствий его проявлений, профилактика экстремизма в Серовском муниципальном округе" на 2022-2027 годы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847656"/>
          <a:ext cx="4572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Реализация государственной политики в области профилактики терроризма, минимизации и (или) ликвидации последствий его проявлений, а также защита личности, общества и государства от террористических актов и иных проявлений терроризма на территории Серовского муниципального  округа.</a:t>
                      </a:r>
                    </a:p>
                    <a:p>
                      <a:pPr marL="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Защита основ конституционного строя Российской Федерации, государственной и общественной безопасности, прав и свобод граждан от экстремистских угроз.</a:t>
                      </a:r>
                      <a:endParaRPr lang="ru-RU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797631" y="812031"/>
          <a:ext cx="5108369" cy="318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0" y="3776353"/>
          <a:ext cx="5130140" cy="308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2"/>
          <p:cNvSpPr txBox="1"/>
          <p:nvPr/>
        </p:nvSpPr>
        <p:spPr>
          <a:xfrm>
            <a:off x="9068720" y="1382754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4092959" y="4007202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54362" y="3154362"/>
            <a:ext cx="6858000" cy="549275"/>
          </a:xfrm>
          <a:noFill/>
          <a:ln w="12700" cap="flat" algn="ctr">
            <a:solidFill>
              <a:srgbClr val="23496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07999" y="0"/>
            <a:ext cx="9398002" cy="1243013"/>
          </a:xfrm>
        </p:spPr>
        <p:txBody>
          <a:bodyPr/>
          <a:lstStyle/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В процессе принятия и исполнения бюджета города большое значение приобретает сбалансированность доходов и расходов. Если доходы превышают расходы, то возникает профицит. </a:t>
            </a:r>
          </a:p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Но чаще всего расходы превышают доходы. В таком случае возникает дефицит.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792635" y="2886316"/>
            <a:ext cx="2351440" cy="1710747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муниципальные займы,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осуществляемые путем выпуска муниципальных ценных бумаг от имени муниципального образования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393166" y="2893679"/>
            <a:ext cx="1953401" cy="172420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бюджетные кредиты,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бюджетов других уровней бюджетной системы РФ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545042" y="2890673"/>
            <a:ext cx="1852246" cy="171764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кредиты,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кредитных организаций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7667780" y="2898884"/>
            <a:ext cx="1749063" cy="1694636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изменение остатков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средств на счетах по учету средств  бюджета</a:t>
            </a: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2353320" y="5379762"/>
            <a:ext cx="3424697" cy="860321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муниципальный долг,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то есть совокупность долговых обязательств муниципального образования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8365263" y="2131866"/>
            <a:ext cx="233168" cy="751894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>
            <a:off x="1840373" y="2072649"/>
            <a:ext cx="226725" cy="777478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>
            <a:off x="4229811" y="2121855"/>
            <a:ext cx="232265" cy="771920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>
            <a:off x="6307028" y="2122357"/>
            <a:ext cx="204672" cy="759853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035366" y="1627966"/>
            <a:ext cx="8214770" cy="483679"/>
          </a:xfrm>
          <a:prstGeom prst="rect">
            <a:avLst/>
          </a:prstGeom>
          <a:solidFill>
            <a:srgbClr val="99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cs typeface="+mn-cs"/>
              </a:rPr>
              <a:t>Источниками финансирования дефицита бюджета </a:t>
            </a:r>
          </a:p>
        </p:txBody>
      </p:sp>
      <p:grpSp>
        <p:nvGrpSpPr>
          <p:cNvPr id="117793" name="Правая фигурная скобка 33"/>
          <p:cNvGrpSpPr>
            <a:grpSpLocks/>
          </p:cNvGrpSpPr>
          <p:nvPr/>
        </p:nvGrpSpPr>
        <p:grpSpPr bwMode="auto">
          <a:xfrm>
            <a:off x="1223963" y="4591050"/>
            <a:ext cx="5399087" cy="735013"/>
            <a:chOff x="534" y="4178"/>
            <a:chExt cx="2354" cy="668"/>
          </a:xfrm>
        </p:grpSpPr>
        <p:pic>
          <p:nvPicPr>
            <p:cNvPr id="117795" name="Правая фигурная скобка 3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4" y="4178"/>
              <a:ext cx="2354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34"/>
            <p:cNvSpPr txBox="1">
              <a:spLocks noChangeArrowheads="1"/>
            </p:cNvSpPr>
            <p:nvPr/>
          </p:nvSpPr>
          <p:spPr bwMode="auto">
            <a:xfrm rot="5400000">
              <a:off x="1615" y="3217"/>
              <a:ext cx="192" cy="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eaLnBrk="0" hangingPunct="0">
                <a:defRPr/>
              </a:pPr>
              <a:endParaRPr lang="ru-R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70225" y="3070225"/>
            <a:ext cx="6858000" cy="71755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Параметры муниципального  долга  Серовского  муниципального  округа  на 2025 год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798793"/>
            <a:ext cx="914571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</a:t>
            </a:r>
            <a:r>
              <a:rPr lang="ru-RU" sz="2000" b="1" spc="50" dirty="0" smtClean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Group 1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23340869"/>
              </p:ext>
            </p:extLst>
          </p:nvPr>
        </p:nvGraphicFramePr>
        <p:xfrm>
          <a:off x="777875" y="204788"/>
          <a:ext cx="9128125" cy="2265626"/>
        </p:xfrm>
        <a:graphic>
          <a:graphicData uri="http://schemas.openxmlformats.org/drawingml/2006/table">
            <a:tbl>
              <a:tblPr/>
              <a:tblGrid>
                <a:gridCol w="4660900"/>
                <a:gridCol w="2216150"/>
                <a:gridCol w="2251075"/>
              </a:tblGrid>
              <a:tr h="9794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Наименование вида муниципальных заимствований </a:t>
                      </a:r>
                    </a:p>
                  </a:txBody>
                  <a:tcPr marL="63300" marR="63300" marT="66039" marB="660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290 559,2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</a:p>
                  </a:txBody>
                  <a:tcPr marL="63300" marR="63300" marT="66039" marB="660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170 891,3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952625" y="32988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01.01.2024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263 628,3 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6362700" y="3348038"/>
            <a:ext cx="231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01.01.2025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   </a:t>
            </a: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222 737,0 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5332022" y="3871356"/>
          <a:ext cx="4573978" cy="298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809624" y="4056592"/>
          <a:ext cx="4457701" cy="252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 rot="16200000">
            <a:off x="-3070225" y="3070225"/>
            <a:ext cx="6858000" cy="71755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Параметры муниципального  долга  Серовского  муниципального  округа  на 2026 и 2027 годы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5984" name="Rectangle 159"/>
          <p:cNvSpPr>
            <a:spLocks noChangeArrowheads="1"/>
          </p:cNvSpPr>
          <p:nvPr/>
        </p:nvSpPr>
        <p:spPr bwMode="auto">
          <a:xfrm>
            <a:off x="0" y="53943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60285" y="2208243"/>
            <a:ext cx="914571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</a:t>
            </a:r>
            <a:r>
              <a:rPr lang="ru-RU" sz="2000" b="1" spc="50" dirty="0" smtClean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округа</a:t>
            </a:r>
          </a:p>
        </p:txBody>
      </p:sp>
      <p:graphicFrame>
        <p:nvGraphicFramePr>
          <p:cNvPr id="11" name="Group 2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7946514"/>
              </p:ext>
            </p:extLst>
          </p:nvPr>
        </p:nvGraphicFramePr>
        <p:xfrm>
          <a:off x="720726" y="0"/>
          <a:ext cx="9040792" cy="1931988"/>
        </p:xfrm>
        <a:graphic>
          <a:graphicData uri="http://schemas.openxmlformats.org/drawingml/2006/table">
            <a:tbl>
              <a:tblPr/>
              <a:tblGrid>
                <a:gridCol w="4593835"/>
                <a:gridCol w="1073458"/>
                <a:gridCol w="1132833"/>
                <a:gridCol w="1001581"/>
                <a:gridCol w="1239085"/>
              </a:tblGrid>
              <a:tr h="879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муниципальных заимствований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316 385,04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280 544,5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162 727,83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147 077,83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825625" y="29432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01.01.2026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342 404,9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283325" y="2897188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01.01.2027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496 062,1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748144" y="3598223"/>
          <a:ext cx="4441373" cy="325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640779" y="3491345"/>
          <a:ext cx="4265221" cy="3366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2"/>
          <p:cNvSpPr>
            <a:spLocks noChangeArrowheads="1" noChangeShapeType="1" noTextEdit="1"/>
          </p:cNvSpPr>
          <p:nvPr/>
        </p:nvSpPr>
        <p:spPr bwMode="auto">
          <a:xfrm>
            <a:off x="2566988" y="180975"/>
            <a:ext cx="3467100" cy="74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Бюджет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60350" y="852797"/>
            <a:ext cx="9486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99"/>
                </a:solidFill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pic>
        <p:nvPicPr>
          <p:cNvPr id="10" name="Рисунок 9" descr="вес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9079" y="1572673"/>
            <a:ext cx="2665379" cy="227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36551" y="1698625"/>
            <a:ext cx="2929164" cy="204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Narkisim" pitchFamily="34" charset="-79"/>
              </a:rPr>
              <a:t>ДОХОДЫ</a:t>
            </a:r>
          </a:p>
          <a:p>
            <a:pPr algn="ctr"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  <a:cs typeface="Narkisim" pitchFamily="34" charset="-79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0066"/>
                </a:solidFill>
                <a:latin typeface="Constantia" pitchFamily="18" charset="0"/>
                <a:cs typeface="Narkisim" pitchFamily="34" charset="-79"/>
              </a:rPr>
              <a:t>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  <a:cs typeface="Narkisim" pitchFamily="34" charset="-79"/>
              </a:rPr>
              <a:t> 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624638" y="1614488"/>
            <a:ext cx="293846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РАСХОДЫ</a:t>
            </a:r>
          </a:p>
          <a:p>
            <a:pPr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выплачиваемые из бюджета денежные средства (социальные выплаты населению, содержание муниципальных учреждений, капитальное строительство и др.)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14342" name="Picture 10" descr="про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5122863"/>
            <a:ext cx="26003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90513" y="3984625"/>
            <a:ext cx="2706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Профицит</a:t>
            </a: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доходов над расходами</a:t>
            </a:r>
          </a:p>
        </p:txBody>
      </p:sp>
      <p:pic>
        <p:nvPicPr>
          <p:cNvPr id="14344" name="Picture 12" descr="Деф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1150" y="5216525"/>
            <a:ext cx="2951163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615113" y="4073525"/>
            <a:ext cx="29876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Дефицит</a:t>
            </a: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расходов над доходами</a:t>
            </a: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3106738" y="4729986"/>
            <a:ext cx="3505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>
                <a:solidFill>
                  <a:srgbClr val="000066"/>
                </a:solidFill>
              </a:rPr>
              <a:t>Сбалансированность бюджета</a:t>
            </a:r>
            <a:r>
              <a:rPr lang="ru-RU" sz="1600" dirty="0">
                <a:solidFill>
                  <a:srgbClr val="000066"/>
                </a:solidFill>
              </a:rPr>
              <a:t> - паритетное соотношение между расходными и доходными статьями бюджета. Сбалансированность бюджета означает положение, когда все расходы бюджеты покрыты его доходами, т.е. расходы уравновешены доходами 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443434" cy="4431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31800" y="188913"/>
            <a:ext cx="8915400" cy="6032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Bookman Old Style" pitchFamily="18" charset="0"/>
              </a:rPr>
              <a:t>Контактная информация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5438" y="1281113"/>
            <a:ext cx="8589962" cy="4833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Финансовое управление администрации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Серовского </a:t>
            </a: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Адрес: 624992, Свердловская область, г. Серов, ул. Ленина, 140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Телефон: 8 (34385) 75-633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Е-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mail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: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  <a:hlinkClick r:id="rId2"/>
              </a:rPr>
              <a:t>fd@adm-serov.ru</a:t>
            </a: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Заместитель главы администрации Серовского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- начальник функционального органа «Финансовое управление администрации Серовского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Иванова Наталья Витальевна,</a:t>
            </a:r>
            <a:endParaRPr lang="en-US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Время приема граждан: понедельник с 15.00 до 17.00 часов.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65138" y="949325"/>
            <a:ext cx="8448675" cy="1588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 rot="5400000">
            <a:off x="6219825" y="3171825"/>
            <a:ext cx="6858000" cy="514350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Контактная информация для граждан</a:t>
            </a:r>
            <a:endParaRPr lang="ru-RU" sz="20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6" descr="бюдж процесс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620077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87436" y="1600200"/>
            <a:ext cx="861774" cy="5192598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0" tIns="0" rIns="0" bIns="36000" anchor="b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Бюджетный процесс </a:t>
            </a:r>
            <a:r>
              <a:rPr lang="ru-RU" sz="1400" dirty="0"/>
              <a:t> представляет собой деятельность по составлению проекта бюджета, его рассмотрению,  утверждению,  исполнению, составлению отчета об исполнении и его утверждению.</a:t>
            </a:r>
          </a:p>
        </p:txBody>
      </p:sp>
      <p:graphicFrame>
        <p:nvGraphicFramePr>
          <p:cNvPr id="28" name="Схема 27"/>
          <p:cNvGraphicFramePr/>
          <p:nvPr/>
        </p:nvGraphicFramePr>
        <p:xfrm>
          <a:off x="3347864" y="3356992"/>
          <a:ext cx="18002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Схема 28"/>
          <p:cNvGraphicFramePr/>
          <p:nvPr/>
        </p:nvGraphicFramePr>
        <p:xfrm>
          <a:off x="5004048" y="3212976"/>
          <a:ext cx="165618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8104" y="4293096"/>
          <a:ext cx="331236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390" name="TextBox 20"/>
          <p:cNvSpPr txBox="1">
            <a:spLocks noChangeArrowheads="1"/>
          </p:cNvSpPr>
          <p:nvPr/>
        </p:nvSpPr>
        <p:spPr bwMode="auto">
          <a:xfrm>
            <a:off x="5473700" y="1008063"/>
            <a:ext cx="3455988" cy="911225"/>
          </a:xfrm>
          <a:prstGeom prst="rect">
            <a:avLst/>
          </a:prstGeom>
          <a:solidFill>
            <a:schemeClr val="bg1"/>
          </a:solidFill>
          <a:ln w="57150">
            <a:solidFill>
              <a:srgbClr val="33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chemeClr val="tx1"/>
                </a:solidFill>
                <a:latin typeface="Constantia" pitchFamily="18" charset="0"/>
              </a:rPr>
              <a:t>Составляется прогноз социально-экономического развития, определяются  основные характеристики бюджета, налоговая и бюджетная политика, распределяются бюджетные ассигнования на очередной финансовый год и плановый период.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8838" y="2068513"/>
            <a:ext cx="3001962" cy="1062037"/>
          </a:xfrm>
          <a:prstGeom prst="rect">
            <a:avLst/>
          </a:prstGeom>
          <a:solidFill>
            <a:schemeClr val="bg1"/>
          </a:solidFill>
          <a:ln w="57150">
            <a:solidFill>
              <a:srgbClr val="3366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Проект местного бюджета рассматривается Думой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 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в одном чтении. Сроки рассмотрения и принятия решения о местном бюджете должны обеспечивать вступление в силу указанного решения с 01 января очередного финансового года.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8413" y="3289300"/>
            <a:ext cx="2592387" cy="10636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Исполнение местного бюджета обеспечивается администрацией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, а организует исполнение Финансовое управление в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. Исполнение организуется на основе сводной бюджетной росписи и кассового плана.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6313" y="4613275"/>
            <a:ext cx="2884487" cy="106362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Подготовка и составление участниками бюджетного процесса, а также рассмотрение и утверждение отчетов об исполнении местного бюджета за первый квартал, полугодие, девять месяцев</a:t>
            </a:r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 и за отчетный финансовый год.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1975" y="5895975"/>
            <a:ext cx="3322638" cy="5778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Деятельность , направленная на обеспечение соблюдения бюджетного законодательства и иных нормативных правовых актов.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2588" y="5762625"/>
            <a:ext cx="2997200" cy="8223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0099"/>
                </a:solidFill>
                <a:latin typeface="Constantia" pitchFamily="18" charset="0"/>
              </a:rPr>
              <a:t>Публичные слушания </a:t>
            </a:r>
          </a:p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  <a:latin typeface="Constantia" pitchFamily="18" charset="0"/>
              </a:rPr>
              <a:t>по проекту бюджета проводятся  до момента принятия проекта решения о бюджете в первом чтении.</a:t>
            </a:r>
          </a:p>
        </p:txBody>
      </p:sp>
      <p:sp>
        <p:nvSpPr>
          <p:cNvPr id="32" name="Номер слайда 31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6214D184-6A37-4AB9-BCB9-D4424502CF35}" type="slidenum">
              <a:rPr lang="ru-RU" sz="1200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8</a:t>
            </a:fld>
            <a:endParaRPr lang="ru-RU" sz="1200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pic>
        <p:nvPicPr>
          <p:cNvPr id="16397" name="Заголовок 32"/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6100" y="0"/>
            <a:ext cx="83216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Соединительная линия уступом 38"/>
          <p:cNvCxnSpPr/>
          <p:nvPr/>
        </p:nvCxnSpPr>
        <p:spPr>
          <a:xfrm>
            <a:off x="1196975" y="1841500"/>
            <a:ext cx="1244600" cy="363538"/>
          </a:xfrm>
          <a:prstGeom prst="bentConnector3">
            <a:avLst>
              <a:gd name="adj1" fmla="val 75000"/>
            </a:avLst>
          </a:prstGeom>
          <a:ln w="9525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99" name="TextBox 45"/>
          <p:cNvSpPr txBox="1">
            <a:spLocks noChangeArrowheads="1"/>
          </p:cNvSpPr>
          <p:nvPr/>
        </p:nvSpPr>
        <p:spPr bwMode="auto">
          <a:xfrm>
            <a:off x="1119188" y="1541463"/>
            <a:ext cx="108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Arial" charset="0"/>
              </a:rPr>
              <a:t>Контроль</a:t>
            </a:r>
          </a:p>
        </p:txBody>
      </p:sp>
      <p:cxnSp>
        <p:nvCxnSpPr>
          <p:cNvPr id="64" name="Соединительная линия уступом 63"/>
          <p:cNvCxnSpPr/>
          <p:nvPr/>
        </p:nvCxnSpPr>
        <p:spPr>
          <a:xfrm flipV="1">
            <a:off x="1196975" y="4851400"/>
            <a:ext cx="1244600" cy="449263"/>
          </a:xfrm>
          <a:prstGeom prst="bentConnector3">
            <a:avLst>
              <a:gd name="adj1" fmla="val 84375"/>
            </a:avLst>
          </a:prstGeom>
          <a:ln w="95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TextBox 65"/>
          <p:cNvSpPr txBox="1">
            <a:spLocks noChangeArrowheads="1"/>
          </p:cNvSpPr>
          <p:nvPr/>
        </p:nvSpPr>
        <p:spPr bwMode="auto">
          <a:xfrm>
            <a:off x="1060450" y="5000625"/>
            <a:ext cx="1400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  <a:latin typeface="Arial" charset="0"/>
              </a:rPr>
              <a:t>Отчетность</a:t>
            </a:r>
          </a:p>
        </p:txBody>
      </p:sp>
      <p:cxnSp>
        <p:nvCxnSpPr>
          <p:cNvPr id="70" name="Соединительная линия уступом 69"/>
          <p:cNvCxnSpPr/>
          <p:nvPr/>
        </p:nvCxnSpPr>
        <p:spPr>
          <a:xfrm rot="10800000" flipV="1">
            <a:off x="3348038" y="1841500"/>
            <a:ext cx="1301750" cy="650875"/>
          </a:xfrm>
          <a:prstGeom prst="bentConnector3">
            <a:avLst>
              <a:gd name="adj1" fmla="val 100060"/>
            </a:avLst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3" name="TextBox 81"/>
          <p:cNvSpPr txBox="1">
            <a:spLocks noChangeArrowheads="1"/>
          </p:cNvSpPr>
          <p:nvPr/>
        </p:nvSpPr>
        <p:spPr bwMode="auto">
          <a:xfrm>
            <a:off x="3348038" y="1550988"/>
            <a:ext cx="1511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99"/>
                </a:solidFill>
                <a:latin typeface="Arial" charset="0"/>
              </a:rPr>
              <a:t>Исполнение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rot="10800000">
            <a:off x="2957513" y="2665413"/>
            <a:ext cx="2849562" cy="1587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48163" y="2370138"/>
            <a:ext cx="16144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Рассмотрение и утверждение</a:t>
            </a:r>
          </a:p>
        </p:txBody>
      </p:sp>
      <p:cxnSp>
        <p:nvCxnSpPr>
          <p:cNvPr id="90" name="Прямая со стрелкой 89"/>
          <p:cNvCxnSpPr>
            <a:stCxn id="16407" idx="3"/>
          </p:cNvCxnSpPr>
          <p:nvPr/>
        </p:nvCxnSpPr>
        <p:spPr>
          <a:xfrm flipH="1" flipV="1">
            <a:off x="3851275" y="4292600"/>
            <a:ext cx="2349500" cy="1588"/>
          </a:xfrm>
          <a:prstGeom prst="straightConnector1">
            <a:avLst/>
          </a:prstGeom>
          <a:ln w="95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TextBox 90"/>
          <p:cNvSpPr txBox="1">
            <a:spLocks noChangeArrowheads="1"/>
          </p:cNvSpPr>
          <p:nvPr/>
        </p:nvSpPr>
        <p:spPr bwMode="auto">
          <a:xfrm>
            <a:off x="4649788" y="4002088"/>
            <a:ext cx="1550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70C0"/>
                </a:solidFill>
                <a:latin typeface="Arial" charset="0"/>
              </a:rPr>
              <a:t>Составление</a:t>
            </a:r>
          </a:p>
          <a:p>
            <a:endParaRPr lang="ru-RU" sz="160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4" y="9010"/>
            <a:ext cx="538901" cy="5966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val 23"/>
          <p:cNvSpPr>
            <a:spLocks noChangeArrowheads="1"/>
          </p:cNvSpPr>
          <p:nvPr/>
        </p:nvSpPr>
        <p:spPr bwMode="auto">
          <a:xfrm>
            <a:off x="1412875" y="1031875"/>
            <a:ext cx="6162675" cy="42878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" name="Блок-схема: узел 21"/>
          <p:cNvSpPr>
            <a:spLocks noChangeArrowheads="1"/>
          </p:cNvSpPr>
          <p:nvPr/>
        </p:nvSpPr>
        <p:spPr bwMode="auto">
          <a:xfrm>
            <a:off x="3365500" y="1895475"/>
            <a:ext cx="2425700" cy="2219325"/>
          </a:xfrm>
          <a:prstGeom prst="flowChartConnector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1905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Constantia" pitchFamily="18" charset="0"/>
              </a:rPr>
              <a:t>Участники бюджетного процесса Серовского </a:t>
            </a:r>
            <a:r>
              <a:rPr lang="ru-RU" sz="1400" b="1" dirty="0" smtClean="0">
                <a:latin typeface="Constantia" pitchFamily="18" charset="0"/>
              </a:rPr>
              <a:t>муниципального </a:t>
            </a:r>
            <a:r>
              <a:rPr lang="ru-RU" sz="1400" b="1" dirty="0">
                <a:latin typeface="Constantia" pitchFamily="18" charset="0"/>
              </a:rPr>
              <a:t>округа</a:t>
            </a:r>
          </a:p>
        </p:txBody>
      </p:sp>
      <p:sp>
        <p:nvSpPr>
          <p:cNvPr id="17412" name="WordArt 7"/>
          <p:cNvSpPr>
            <a:spLocks noChangeArrowheads="1" noChangeShapeType="1" noTextEdit="1"/>
          </p:cNvSpPr>
          <p:nvPr/>
        </p:nvSpPr>
        <p:spPr bwMode="auto">
          <a:xfrm>
            <a:off x="915988" y="177800"/>
            <a:ext cx="8780462" cy="608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Участники бюджетного процесса</a:t>
            </a:r>
          </a:p>
        </p:txBody>
      </p:sp>
      <p:pic>
        <p:nvPicPr>
          <p:cNvPr id="17413" name="Picture 8" descr="297574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72313" y="5086350"/>
            <a:ext cx="28336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3444875" y="831850"/>
            <a:ext cx="1922463" cy="8556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Представительный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орган СГО  -  Дума</a:t>
            </a:r>
          </a:p>
        </p:txBody>
      </p:sp>
      <p:sp>
        <p:nvSpPr>
          <p:cNvPr id="17415" name="AutoShape 11"/>
          <p:cNvSpPr>
            <a:spLocks noChangeArrowheads="1"/>
          </p:cNvSpPr>
          <p:nvPr/>
        </p:nvSpPr>
        <p:spPr bwMode="auto">
          <a:xfrm>
            <a:off x="6284913" y="2093913"/>
            <a:ext cx="1876425" cy="9017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rgbClr val="000099"/>
                </a:solidFill>
              </a:rPr>
              <a:t>Исполнительно-</a:t>
            </a:r>
          </a:p>
          <a:p>
            <a:pPr algn="ctr"/>
            <a:r>
              <a:rPr lang="ru-RU" sz="1200" dirty="0">
                <a:solidFill>
                  <a:srgbClr val="000099"/>
                </a:solidFill>
              </a:rPr>
              <a:t>распорядительный </a:t>
            </a:r>
          </a:p>
          <a:p>
            <a:pPr algn="ctr"/>
            <a:r>
              <a:rPr lang="ru-RU" sz="1200" dirty="0">
                <a:solidFill>
                  <a:srgbClr val="000099"/>
                </a:solidFill>
              </a:rPr>
              <a:t>орган </a:t>
            </a:r>
            <a:r>
              <a:rPr lang="ru-RU" sz="1200" dirty="0" smtClean="0">
                <a:solidFill>
                  <a:srgbClr val="000099"/>
                </a:solidFill>
              </a:rPr>
              <a:t>СМО </a:t>
            </a:r>
            <a:r>
              <a:rPr lang="ru-RU" sz="1200" dirty="0">
                <a:solidFill>
                  <a:srgbClr val="000099"/>
                </a:solidFill>
              </a:rPr>
              <a:t>– </a:t>
            </a:r>
          </a:p>
          <a:p>
            <a:pPr algn="ctr"/>
            <a:r>
              <a:rPr lang="ru-RU" sz="1200" dirty="0">
                <a:solidFill>
                  <a:srgbClr val="000099"/>
                </a:solidFill>
              </a:rPr>
              <a:t>Администрация </a:t>
            </a:r>
            <a:r>
              <a:rPr lang="ru-RU" sz="1200" dirty="0" smtClean="0">
                <a:solidFill>
                  <a:srgbClr val="000099"/>
                </a:solidFill>
              </a:rPr>
              <a:t>СМО</a:t>
            </a:r>
            <a:endParaRPr lang="ru-RU" sz="1200" dirty="0">
              <a:solidFill>
                <a:srgbClr val="000099"/>
              </a:solidFill>
            </a:endParaRPr>
          </a:p>
        </p:txBody>
      </p:sp>
      <p:sp>
        <p:nvSpPr>
          <p:cNvPr id="17416" name="AutoShape 12"/>
          <p:cNvSpPr>
            <a:spLocks noChangeArrowheads="1"/>
          </p:cNvSpPr>
          <p:nvPr/>
        </p:nvSpPr>
        <p:spPr bwMode="auto">
          <a:xfrm>
            <a:off x="6335713" y="3390900"/>
            <a:ext cx="2149475" cy="854075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Финансовый орган –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Финансовое управление </a:t>
            </a:r>
            <a:r>
              <a:rPr lang="ru-RU" sz="1200" dirty="0" smtClean="0">
                <a:solidFill>
                  <a:schemeClr val="tx1"/>
                </a:solidFill>
              </a:rPr>
              <a:t>АСМО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417" name="AutoShape 14"/>
          <p:cNvSpPr>
            <a:spLocks noChangeArrowheads="1"/>
          </p:cNvSpPr>
          <p:nvPr/>
        </p:nvSpPr>
        <p:spPr bwMode="auto">
          <a:xfrm>
            <a:off x="473075" y="3357563"/>
            <a:ext cx="2101850" cy="10207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доходов местного бюджета</a:t>
            </a:r>
          </a:p>
        </p:txBody>
      </p:sp>
      <p:sp>
        <p:nvSpPr>
          <p:cNvPr id="17418" name="AutoShape 15"/>
          <p:cNvSpPr>
            <a:spLocks noChangeArrowheads="1"/>
          </p:cNvSpPr>
          <p:nvPr/>
        </p:nvSpPr>
        <p:spPr bwMode="auto">
          <a:xfrm>
            <a:off x="392113" y="2149475"/>
            <a:ext cx="2171700" cy="877888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источников финансирования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дефицита  местного бюджета</a:t>
            </a:r>
          </a:p>
        </p:txBody>
      </p:sp>
      <p:sp>
        <p:nvSpPr>
          <p:cNvPr id="17419" name="AutoShape 16"/>
          <p:cNvSpPr>
            <a:spLocks noChangeArrowheads="1"/>
          </p:cNvSpPr>
          <p:nvPr/>
        </p:nvSpPr>
        <p:spPr bwMode="auto">
          <a:xfrm>
            <a:off x="1014413" y="1119188"/>
            <a:ext cx="1995487" cy="831850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Получатели средств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местного бюджета</a:t>
            </a:r>
          </a:p>
        </p:txBody>
      </p:sp>
      <p:sp>
        <p:nvSpPr>
          <p:cNvPr id="17420" name="AutoShape 17"/>
          <p:cNvSpPr>
            <a:spLocks noChangeArrowheads="1"/>
          </p:cNvSpPr>
          <p:nvPr/>
        </p:nvSpPr>
        <p:spPr bwMode="auto">
          <a:xfrm>
            <a:off x="1555750" y="4722813"/>
            <a:ext cx="2100263" cy="87947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Главные распорядители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расходов местного бюджета</a:t>
            </a:r>
          </a:p>
        </p:txBody>
      </p:sp>
      <p:sp>
        <p:nvSpPr>
          <p:cNvPr id="17421" name="AutoShape 18"/>
          <p:cNvSpPr>
            <a:spLocks noChangeArrowheads="1"/>
          </p:cNvSpPr>
          <p:nvPr/>
        </p:nvSpPr>
        <p:spPr bwMode="auto">
          <a:xfrm>
            <a:off x="4564063" y="4665663"/>
            <a:ext cx="2147887" cy="1141412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</a:rPr>
              <a:t>Орган внешнего 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муниципального 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финансового контроля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 Контрольно-ревизионная 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Комиссия </a:t>
            </a:r>
            <a:r>
              <a:rPr lang="ru-RU" sz="1200" dirty="0" smtClean="0">
                <a:solidFill>
                  <a:schemeClr val="tx1"/>
                </a:solidFill>
              </a:rPr>
              <a:t>СМО</a:t>
            </a:r>
            <a:endParaRPr lang="ru-RU" sz="1200" dirty="0">
              <a:solidFill>
                <a:schemeClr val="tx1"/>
              </a:solidFill>
            </a:endParaRPr>
          </a:p>
          <a:p>
            <a:pPr algn="just"/>
            <a:endParaRPr lang="ru-RU" sz="1200" u="sng" dirty="0">
              <a:solidFill>
                <a:schemeClr val="tx1"/>
              </a:solidFill>
            </a:endParaRPr>
          </a:p>
        </p:txBody>
      </p:sp>
      <p:sp>
        <p:nvSpPr>
          <p:cNvPr id="17422" name="AutoShape 10"/>
          <p:cNvSpPr>
            <a:spLocks noChangeArrowheads="1"/>
          </p:cNvSpPr>
          <p:nvPr/>
        </p:nvSpPr>
        <p:spPr bwMode="auto">
          <a:xfrm>
            <a:off x="5654675" y="1035050"/>
            <a:ext cx="1900238" cy="81915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Высшее должностное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 лицо МО  - Глава </a:t>
            </a:r>
            <a:r>
              <a:rPr lang="ru-RU" sz="1200" dirty="0" smtClean="0">
                <a:solidFill>
                  <a:schemeClr val="tx1"/>
                </a:solidFill>
              </a:rPr>
              <a:t>СМО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_Текстур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95423</TotalTime>
  <Words>9641</Words>
  <Application>Microsoft Office PowerPoint</Application>
  <PresentationFormat>Лист A4 (210x297 мм)</PresentationFormat>
  <Paragraphs>2118</Paragraphs>
  <Slides>70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2" baseType="lpstr">
      <vt:lpstr>2_Текстура</vt:lpstr>
      <vt:lpstr>Диаграмма</vt:lpstr>
      <vt:lpstr>Решения Думы  Серовского городского округа от 10.12.2024 № 187  «О бюджете Серовского муниципального округа на 2025 год и плановый период 2026 и 2027годов»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Основы составления проекта бюджета </vt:lpstr>
      <vt:lpstr>Слайд 13</vt:lpstr>
      <vt:lpstr>Основные показатели социально – экономического развития</vt:lpstr>
      <vt:lpstr>Слайд 15</vt:lpstr>
      <vt:lpstr>Слайд 16</vt:lpstr>
      <vt:lpstr>Слайд 17</vt:lpstr>
      <vt:lpstr>Слайд 18</vt:lpstr>
      <vt:lpstr>Основные параметры бюджета Серовского муниципального округа</vt:lpstr>
      <vt:lpstr>Доходы бюджета Серовского муниципального округа </vt:lpstr>
      <vt:lpstr>Сравнительный анализ налоговых доходов,       неналоговых доходов и безвозмездных поступлений в бюджет Серовского муниципального  округа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         Основные мероприятия по дополнительной мобилизации доходов бюджета</vt:lpstr>
      <vt:lpstr>Слайд 32</vt:lpstr>
      <vt:lpstr>Слайд 33</vt:lpstr>
      <vt:lpstr>Слайд 34</vt:lpstr>
      <vt:lpstr>Слайд 35</vt:lpstr>
      <vt:lpstr>Расходы бюджета Серовского муниципального округа</vt:lpstr>
      <vt:lpstr>Структура расходов бюджета Серовского муниципального округа на 2025 год (ТЫС. РУБ.)</vt:lpstr>
      <vt:lpstr>Слайд 38</vt:lpstr>
      <vt:lpstr>Слайд 39</vt:lpstr>
      <vt:lpstr>Общегосударственные вопросы 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      Муниципальная программа «Развитие муниципальной службы в Серовском муниципальном округе» на 2023 - 2027 годы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Муниципальная программа "Содействие развитию малого и среднего предпринимательства в Серовском муниципальном округе до 2027 года"</vt:lpstr>
      <vt:lpstr>Слайд 65</vt:lpstr>
      <vt:lpstr>Слайд 66</vt:lpstr>
      <vt:lpstr>Источники финансирования дефицита бюджета</vt:lpstr>
      <vt:lpstr>Параметры муниципального  долга  Серовского  муниципального  округа  на 2025 год</vt:lpstr>
      <vt:lpstr>Параметры муниципального  долга  Серовского  муниципального  округа  на 2026 и 2027 годы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Решению Думы  Серовского городского округа от г. №   «О бюджете Серовского городского округа на 2020 год и плановый период 2021-2022 годов»</dc:title>
  <dc:creator>Нелюбина Елена Юрьевна</dc:creator>
  <cp:lastModifiedBy>Nelubina</cp:lastModifiedBy>
  <cp:revision>2043</cp:revision>
  <dcterms:created xsi:type="dcterms:W3CDTF">2013-10-23T10:56:41Z</dcterms:created>
  <dcterms:modified xsi:type="dcterms:W3CDTF">2025-02-28T09:47:28Z</dcterms:modified>
</cp:coreProperties>
</file>