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media/image16.jpg" ContentType="image/jpg"/>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889" r:id="rId1"/>
  </p:sldMasterIdLst>
  <p:notesMasterIdLst>
    <p:notesMasterId r:id="rId35"/>
  </p:notesMasterIdLst>
  <p:handoutMasterIdLst>
    <p:handoutMasterId r:id="rId36"/>
  </p:handoutMasterIdLst>
  <p:sldIdLst>
    <p:sldId id="1408" r:id="rId2"/>
    <p:sldId id="1419" r:id="rId3"/>
    <p:sldId id="1418" r:id="rId4"/>
    <p:sldId id="1361" r:id="rId5"/>
    <p:sldId id="1377" r:id="rId6"/>
    <p:sldId id="1356" r:id="rId7"/>
    <p:sldId id="1386" r:id="rId8"/>
    <p:sldId id="1427" r:id="rId9"/>
    <p:sldId id="1355" r:id="rId10"/>
    <p:sldId id="1391" r:id="rId11"/>
    <p:sldId id="1439" r:id="rId12"/>
    <p:sldId id="1435" r:id="rId13"/>
    <p:sldId id="1443" r:id="rId14"/>
    <p:sldId id="1444" r:id="rId15"/>
    <p:sldId id="1378" r:id="rId16"/>
    <p:sldId id="1362" r:id="rId17"/>
    <p:sldId id="1398" r:id="rId18"/>
    <p:sldId id="1392" r:id="rId19"/>
    <p:sldId id="1400" r:id="rId20"/>
    <p:sldId id="1415" r:id="rId21"/>
    <p:sldId id="1417" r:id="rId22"/>
    <p:sldId id="1428" r:id="rId23"/>
    <p:sldId id="1429" r:id="rId24"/>
    <p:sldId id="1448" r:id="rId25"/>
    <p:sldId id="1450" r:id="rId26"/>
    <p:sldId id="1449" r:id="rId27"/>
    <p:sldId id="1451" r:id="rId28"/>
    <p:sldId id="1436" r:id="rId29"/>
    <p:sldId id="1446" r:id="rId30"/>
    <p:sldId id="1447" r:id="rId31"/>
    <p:sldId id="1452" r:id="rId32"/>
    <p:sldId id="1445" r:id="rId33"/>
    <p:sldId id="1366" r:id="rId34"/>
  </p:sldIdLst>
  <p:sldSz cx="12599988" cy="8640763"/>
  <p:notesSz cx="6797675" cy="9926638"/>
  <p:defaultTextStyle>
    <a:defPPr>
      <a:defRPr lang="en-US"/>
    </a:defPPr>
    <a:lvl1pPr algn="l" rtl="0" fontAlgn="base">
      <a:spcBef>
        <a:spcPct val="0"/>
      </a:spcBef>
      <a:spcAft>
        <a:spcPct val="0"/>
      </a:spcAft>
      <a:defRPr sz="2119" kern="1200">
        <a:solidFill>
          <a:schemeClr val="tx1"/>
        </a:solidFill>
        <a:latin typeface="Arial" pitchFamily="34" charset="0"/>
        <a:ea typeface="+mn-ea"/>
        <a:cs typeface="Arial" pitchFamily="34" charset="0"/>
      </a:defRPr>
    </a:lvl1pPr>
    <a:lvl2pPr marL="479191" algn="l" rtl="0" fontAlgn="base">
      <a:spcBef>
        <a:spcPct val="0"/>
      </a:spcBef>
      <a:spcAft>
        <a:spcPct val="0"/>
      </a:spcAft>
      <a:defRPr sz="2119" kern="1200">
        <a:solidFill>
          <a:schemeClr val="tx1"/>
        </a:solidFill>
        <a:latin typeface="Arial" pitchFamily="34" charset="0"/>
        <a:ea typeface="+mn-ea"/>
        <a:cs typeface="Arial" pitchFamily="34" charset="0"/>
      </a:defRPr>
    </a:lvl2pPr>
    <a:lvl3pPr marL="958383" algn="l" rtl="0" fontAlgn="base">
      <a:spcBef>
        <a:spcPct val="0"/>
      </a:spcBef>
      <a:spcAft>
        <a:spcPct val="0"/>
      </a:spcAft>
      <a:defRPr sz="2119" kern="1200">
        <a:solidFill>
          <a:schemeClr val="tx1"/>
        </a:solidFill>
        <a:latin typeface="Arial" pitchFamily="34" charset="0"/>
        <a:ea typeface="+mn-ea"/>
        <a:cs typeface="Arial" pitchFamily="34" charset="0"/>
      </a:defRPr>
    </a:lvl3pPr>
    <a:lvl4pPr marL="1437574" algn="l" rtl="0" fontAlgn="base">
      <a:spcBef>
        <a:spcPct val="0"/>
      </a:spcBef>
      <a:spcAft>
        <a:spcPct val="0"/>
      </a:spcAft>
      <a:defRPr sz="2119" kern="1200">
        <a:solidFill>
          <a:schemeClr val="tx1"/>
        </a:solidFill>
        <a:latin typeface="Arial" pitchFamily="34" charset="0"/>
        <a:ea typeface="+mn-ea"/>
        <a:cs typeface="Arial" pitchFamily="34" charset="0"/>
      </a:defRPr>
    </a:lvl4pPr>
    <a:lvl5pPr marL="1916765" algn="l" rtl="0" fontAlgn="base">
      <a:spcBef>
        <a:spcPct val="0"/>
      </a:spcBef>
      <a:spcAft>
        <a:spcPct val="0"/>
      </a:spcAft>
      <a:defRPr sz="2119" kern="1200">
        <a:solidFill>
          <a:schemeClr val="tx1"/>
        </a:solidFill>
        <a:latin typeface="Arial" pitchFamily="34" charset="0"/>
        <a:ea typeface="+mn-ea"/>
        <a:cs typeface="Arial" pitchFamily="34" charset="0"/>
      </a:defRPr>
    </a:lvl5pPr>
    <a:lvl6pPr marL="2395957" algn="l" defTabSz="958383" rtl="0" eaLnBrk="1" latinLnBrk="0" hangingPunct="1">
      <a:defRPr sz="2119" kern="1200">
        <a:solidFill>
          <a:schemeClr val="tx1"/>
        </a:solidFill>
        <a:latin typeface="Arial" pitchFamily="34" charset="0"/>
        <a:ea typeface="+mn-ea"/>
        <a:cs typeface="Arial" pitchFamily="34" charset="0"/>
      </a:defRPr>
    </a:lvl6pPr>
    <a:lvl7pPr marL="2875148" algn="l" defTabSz="958383" rtl="0" eaLnBrk="1" latinLnBrk="0" hangingPunct="1">
      <a:defRPr sz="2119" kern="1200">
        <a:solidFill>
          <a:schemeClr val="tx1"/>
        </a:solidFill>
        <a:latin typeface="Arial" pitchFamily="34" charset="0"/>
        <a:ea typeface="+mn-ea"/>
        <a:cs typeface="Arial" pitchFamily="34" charset="0"/>
      </a:defRPr>
    </a:lvl7pPr>
    <a:lvl8pPr marL="3354339" algn="l" defTabSz="958383" rtl="0" eaLnBrk="1" latinLnBrk="0" hangingPunct="1">
      <a:defRPr sz="2119" kern="1200">
        <a:solidFill>
          <a:schemeClr val="tx1"/>
        </a:solidFill>
        <a:latin typeface="Arial" pitchFamily="34" charset="0"/>
        <a:ea typeface="+mn-ea"/>
        <a:cs typeface="Arial" pitchFamily="34" charset="0"/>
      </a:defRPr>
    </a:lvl8pPr>
    <a:lvl9pPr marL="3833531" algn="l" defTabSz="958383" rtl="0" eaLnBrk="1" latinLnBrk="0" hangingPunct="1">
      <a:defRPr sz="2119"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476" userDrawn="1">
          <p15:clr>
            <a:srgbClr val="A4A3A4"/>
          </p15:clr>
        </p15:guide>
        <p15:guide id="2" orient="horz" pos="839" userDrawn="1">
          <p15:clr>
            <a:srgbClr val="A4A3A4"/>
          </p15:clr>
        </p15:guide>
        <p15:guide id="3" orient="horz" pos="5103" userDrawn="1">
          <p15:clr>
            <a:srgbClr val="A4A3A4"/>
          </p15:clr>
        </p15:guide>
        <p15:guide id="4" orient="horz" pos="522" userDrawn="1">
          <p15:clr>
            <a:srgbClr val="A4A3A4"/>
          </p15:clr>
        </p15:guide>
        <p15:guide id="5" orient="horz" pos="1950" userDrawn="1">
          <p15:clr>
            <a:srgbClr val="A4A3A4"/>
          </p15:clr>
        </p15:guide>
        <p15:guide id="6" orient="horz" pos="1497" userDrawn="1">
          <p15:clr>
            <a:srgbClr val="A4A3A4"/>
          </p15:clr>
        </p15:guide>
        <p15:guide id="7" pos="229" userDrawn="1">
          <p15:clr>
            <a:srgbClr val="A4A3A4"/>
          </p15:clr>
        </p15:guide>
        <p15:guide id="8" pos="3878" userDrawn="1">
          <p15:clr>
            <a:srgbClr val="A4A3A4"/>
          </p15:clr>
        </p15:guide>
        <p15:guide id="9" pos="4694" userDrawn="1">
          <p15:clr>
            <a:srgbClr val="A4A3A4"/>
          </p15:clr>
        </p15:guide>
        <p15:guide id="10" pos="3288" userDrawn="1">
          <p15:clr>
            <a:srgbClr val="A4A3A4"/>
          </p15:clr>
        </p15:guide>
        <p15:guide id="11" pos="7688" userDrawn="1">
          <p15:clr>
            <a:srgbClr val="A4A3A4"/>
          </p15:clr>
        </p15:guide>
        <p15:guide id="12" pos="4150" userDrawn="1">
          <p15:clr>
            <a:srgbClr val="A4A3A4"/>
          </p15:clr>
        </p15:guide>
        <p15:guide id="13" pos="1610"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vova" initials="AL"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E79"/>
    <a:srgbClr val="EFF5FF"/>
    <a:srgbClr val="F7FAFF"/>
    <a:srgbClr val="CCECFF"/>
    <a:srgbClr val="00A1DE"/>
    <a:srgbClr val="72C7E7"/>
    <a:srgbClr val="0070C0"/>
    <a:srgbClr val="E7F5FE"/>
    <a:srgbClr val="FCD7B9"/>
    <a:srgbClr val="3C8A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27" autoAdjust="0"/>
    <p:restoredTop sz="87209" autoAdjust="0"/>
  </p:normalViewPr>
  <p:slideViewPr>
    <p:cSldViewPr snapToGrid="0" showGuides="1">
      <p:cViewPr varScale="1">
        <p:scale>
          <a:sx n="75" d="100"/>
          <a:sy n="75" d="100"/>
        </p:scale>
        <p:origin x="60" y="318"/>
      </p:cViewPr>
      <p:guideLst>
        <p:guide orient="horz" pos="476"/>
        <p:guide orient="horz" pos="839"/>
        <p:guide orient="horz" pos="5103"/>
        <p:guide orient="horz" pos="522"/>
        <p:guide orient="horz" pos="1950"/>
        <p:guide orient="horz" pos="1497"/>
        <p:guide pos="229"/>
        <p:guide pos="3878"/>
        <p:guide pos="4694"/>
        <p:guide pos="3288"/>
        <p:guide pos="7688"/>
        <p:guide pos="4150"/>
        <p:guide pos="161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snapToGrid="0" showGuides="1">
      <p:cViewPr varScale="1">
        <p:scale>
          <a:sx n="53" d="100"/>
          <a:sy n="53" d="100"/>
        </p:scale>
        <p:origin x="-2580" y="-90"/>
      </p:cViewPr>
      <p:guideLst>
        <p:guide orient="horz" pos="3127"/>
        <p:guide pos="214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D6E543-D1E5-49FA-8209-021D517975D8}"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ru-RU"/>
        </a:p>
      </dgm:t>
    </dgm:pt>
    <dgm:pt modelId="{437AB23B-13B0-4AE3-924E-BFAE5EAE00A9}">
      <dgm:prSet phldrT="[Текст]" custT="1">
        <dgm:style>
          <a:lnRef idx="3">
            <a:schemeClr val="lt1"/>
          </a:lnRef>
          <a:fillRef idx="1">
            <a:schemeClr val="accent1"/>
          </a:fillRef>
          <a:effectRef idx="1">
            <a:schemeClr val="accent1"/>
          </a:effectRef>
          <a:fontRef idx="minor">
            <a:schemeClr val="lt1"/>
          </a:fontRef>
        </dgm:style>
      </dgm:prSet>
      <dgm:spPr>
        <a:xfrm>
          <a:off x="820383" y="2432605"/>
          <a:ext cx="1511084" cy="600908"/>
        </a:xfrm>
        <a:prstGeom prst="roundRect">
          <a:avLst>
            <a:gd name="adj" fmla="val 10000"/>
          </a:avLst>
        </a:prstGeom>
        <a:solidFill>
          <a:srgbClr val="1F4E79"/>
        </a:solidFill>
        <a:ln w="38100" cap="flat" cmpd="sng" algn="ctr">
          <a:solidFill>
            <a:sysClr val="window" lastClr="FFFFFF"/>
          </a:solidFill>
          <a:prstDash val="solid"/>
        </a:ln>
        <a:effectLst>
          <a:outerShdw blurRad="40000" dist="20000" dir="5400000" rotWithShape="0">
            <a:srgbClr val="000000">
              <a:alpha val="38000"/>
            </a:srgbClr>
          </a:outerShdw>
        </a:effectLst>
      </dgm:spPr>
      <dgm:t>
        <a:bodyPr/>
        <a:lstStyle/>
        <a:p>
          <a:r>
            <a:rPr lang="ru-RU" sz="2000" dirty="0" smtClean="0">
              <a:solidFill>
                <a:sysClr val="window" lastClr="FFFFFF"/>
              </a:solidFill>
              <a:latin typeface="Arial Narrow" panose="020B0606020202030204" pitchFamily="34" charset="0"/>
              <a:ea typeface="+mn-ea"/>
              <a:cs typeface="Arial" panose="020B0604020202020204" pitchFamily="34" charset="0"/>
            </a:rPr>
            <a:t>Заемщик</a:t>
          </a:r>
          <a:endParaRPr lang="ru-RU" sz="2000" dirty="0">
            <a:solidFill>
              <a:sysClr val="window" lastClr="FFFFFF"/>
            </a:solidFill>
            <a:latin typeface="Arial Narrow" panose="020B0606020202030204" pitchFamily="34" charset="0"/>
            <a:ea typeface="+mn-ea"/>
            <a:cs typeface="Arial" panose="020B0604020202020204" pitchFamily="34" charset="0"/>
          </a:endParaRPr>
        </a:p>
      </dgm:t>
    </dgm:pt>
    <dgm:pt modelId="{39F77678-62E8-4A19-A41A-E19A68EAA443}" type="parTrans" cxnId="{CF1C8B41-3EE3-49BA-87CA-7C17A5407209}">
      <dgm:prSet/>
      <dgm:spPr/>
      <dgm:t>
        <a:bodyPr/>
        <a:lstStyle/>
        <a:p>
          <a:endParaRPr lang="ru-RU">
            <a:latin typeface="Arial" panose="020B0604020202020204" pitchFamily="34" charset="0"/>
            <a:cs typeface="Arial" panose="020B0604020202020204" pitchFamily="34" charset="0"/>
          </a:endParaRPr>
        </a:p>
      </dgm:t>
    </dgm:pt>
    <dgm:pt modelId="{4DEF7991-DB3B-4EFB-B409-20A96B442569}" type="sibTrans" cxnId="{CF1C8B41-3EE3-49BA-87CA-7C17A5407209}">
      <dgm:prSet/>
      <dgm:spPr>
        <a:xfrm>
          <a:off x="1431323" y="1887774"/>
          <a:ext cx="1566254" cy="1566254"/>
        </a:xfrm>
        <a:prstGeom prst="leftCircularArrow">
          <a:avLst>
            <a:gd name="adj1" fmla="val 2877"/>
            <a:gd name="adj2" fmla="val 351808"/>
            <a:gd name="adj3" fmla="val 2127319"/>
            <a:gd name="adj4" fmla="val 9024489"/>
            <a:gd name="adj5" fmla="val 3357"/>
          </a:avLst>
        </a:prstGeom>
        <a:solidFill>
          <a:srgbClr val="1F497D">
            <a:lumMod val="40000"/>
            <a:lumOff val="60000"/>
          </a:srgbClr>
        </a:solidFill>
        <a:ln>
          <a:noFill/>
        </a:ln>
        <a:effectLst/>
      </dgm:spPr>
      <dgm:t>
        <a:bodyPr/>
        <a:lstStyle/>
        <a:p>
          <a:endParaRPr lang="ru-RU">
            <a:solidFill>
              <a:schemeClr val="tx2">
                <a:lumMod val="50000"/>
              </a:schemeClr>
            </a:solidFill>
            <a:latin typeface="Arial" panose="020B0604020202020204" pitchFamily="34" charset="0"/>
            <a:cs typeface="Arial" panose="020B0604020202020204" pitchFamily="34" charset="0"/>
          </a:endParaRPr>
        </a:p>
      </dgm:t>
    </dgm:pt>
    <dgm:pt modelId="{E214BA6D-6E14-4C83-A785-B4FF1581D05E}">
      <dgm:prSet phldrT="[Текст]" custT="1">
        <dgm:style>
          <a:lnRef idx="3">
            <a:schemeClr val="lt1"/>
          </a:lnRef>
          <a:fillRef idx="1">
            <a:schemeClr val="accent1"/>
          </a:fillRef>
          <a:effectRef idx="1">
            <a:schemeClr val="accent1"/>
          </a:effectRef>
          <a:fontRef idx="minor">
            <a:schemeClr val="lt1"/>
          </a:fontRef>
        </dgm:style>
      </dgm:prSet>
      <dgm:spPr>
        <a:xfrm>
          <a:off x="2701236" y="1030485"/>
          <a:ext cx="1511084" cy="600908"/>
        </a:xfrm>
        <a:prstGeom prst="roundRect">
          <a:avLst>
            <a:gd name="adj" fmla="val 10000"/>
          </a:avLst>
        </a:prstGeom>
        <a:solidFill>
          <a:srgbClr val="1F4E79"/>
        </a:solidFill>
        <a:ln w="38100" cap="flat" cmpd="sng" algn="ctr">
          <a:solidFill>
            <a:sysClr val="window" lastClr="FFFFFF"/>
          </a:solidFill>
          <a:prstDash val="solid"/>
        </a:ln>
        <a:effectLst>
          <a:outerShdw blurRad="40000" dist="20000" dir="5400000" rotWithShape="0">
            <a:srgbClr val="000000">
              <a:alpha val="38000"/>
            </a:srgbClr>
          </a:outerShdw>
        </a:effectLst>
      </dgm:spPr>
      <dgm:t>
        <a:bodyPr/>
        <a:lstStyle/>
        <a:p>
          <a:r>
            <a:rPr lang="ru-RU" sz="2000" smtClean="0">
              <a:solidFill>
                <a:sysClr val="window" lastClr="FFFFFF"/>
              </a:solidFill>
              <a:latin typeface="Arial Narrow" panose="020B0606020202030204" pitchFamily="34" charset="0"/>
              <a:ea typeface="+mn-ea"/>
              <a:cs typeface="Arial" panose="020B0604020202020204" pitchFamily="34" charset="0"/>
            </a:rPr>
            <a:t>Банк / Организация партнер</a:t>
          </a:r>
          <a:endParaRPr lang="ru-RU" sz="2000" dirty="0">
            <a:solidFill>
              <a:sysClr val="window" lastClr="FFFFFF"/>
            </a:solidFill>
            <a:latin typeface="Arial Narrow" panose="020B0606020202030204" pitchFamily="34" charset="0"/>
            <a:ea typeface="+mn-ea"/>
            <a:cs typeface="Arial" panose="020B0604020202020204" pitchFamily="34" charset="0"/>
          </a:endParaRPr>
        </a:p>
      </dgm:t>
    </dgm:pt>
    <dgm:pt modelId="{331F2735-C458-4AA1-88E7-CD44B12E69A7}" type="parTrans" cxnId="{3CA67ACF-7279-4B62-AA0F-285F82224669}">
      <dgm:prSet/>
      <dgm:spPr/>
      <dgm:t>
        <a:bodyPr/>
        <a:lstStyle/>
        <a:p>
          <a:endParaRPr lang="ru-RU">
            <a:latin typeface="Arial" panose="020B0604020202020204" pitchFamily="34" charset="0"/>
            <a:cs typeface="Arial" panose="020B0604020202020204" pitchFamily="34" charset="0"/>
          </a:endParaRPr>
        </a:p>
      </dgm:t>
    </dgm:pt>
    <dgm:pt modelId="{19A2954C-5C74-4380-B53D-3134DFD2BD93}" type="sibTrans" cxnId="{3CA67ACF-7279-4B62-AA0F-285F82224669}">
      <dgm:prSet/>
      <dgm:spPr>
        <a:xfrm>
          <a:off x="3299270" y="559887"/>
          <a:ext cx="1764140" cy="1764140"/>
        </a:xfrm>
        <a:prstGeom prst="circularArrow">
          <a:avLst>
            <a:gd name="adj1" fmla="val 2555"/>
            <a:gd name="adj2" fmla="val 310003"/>
            <a:gd name="adj3" fmla="val 19514486"/>
            <a:gd name="adj4" fmla="val 12575511"/>
            <a:gd name="adj5" fmla="val 2980"/>
          </a:avLst>
        </a:prstGeom>
        <a:solidFill>
          <a:srgbClr val="1F497D">
            <a:lumMod val="40000"/>
            <a:lumOff val="60000"/>
          </a:srgbClr>
        </a:solidFill>
        <a:ln>
          <a:noFill/>
        </a:ln>
        <a:effectLst/>
      </dgm:spPr>
      <dgm:t>
        <a:bodyPr/>
        <a:lstStyle/>
        <a:p>
          <a:endParaRPr lang="ru-RU">
            <a:solidFill>
              <a:schemeClr val="tx2">
                <a:lumMod val="50000"/>
              </a:schemeClr>
            </a:solidFill>
            <a:latin typeface="Arial" panose="020B0604020202020204" pitchFamily="34" charset="0"/>
            <a:cs typeface="Arial" panose="020B0604020202020204" pitchFamily="34" charset="0"/>
          </a:endParaRPr>
        </a:p>
      </dgm:t>
    </dgm:pt>
    <dgm:pt modelId="{A911B4F7-8BC9-47D7-9642-A633630B2A46}">
      <dgm:prSet phldrT="[Текст]" custT="1"/>
      <dgm:spPr>
        <a:xfrm>
          <a:off x="2404636" y="1330940"/>
          <a:ext cx="1633331" cy="1402119"/>
        </a:xfrm>
        <a:prstGeom prst="roundRect">
          <a:avLst>
            <a:gd name="adj" fmla="val 10000"/>
          </a:avLst>
        </a:prstGeom>
        <a:solidFill>
          <a:sysClr val="window" lastClr="FFFFFF">
            <a:alpha val="90000"/>
            <a:hueOff val="0"/>
            <a:satOff val="0"/>
            <a:lumOff val="0"/>
            <a:alphaOff val="0"/>
          </a:sysClr>
        </a:solidFill>
        <a:ln w="25400" cap="flat" cmpd="sng" algn="ctr">
          <a:solidFill>
            <a:srgbClr val="1F4E79"/>
          </a:solidFill>
          <a:prstDash val="solid"/>
        </a:ln>
        <a:effectLst/>
      </dgm:spPr>
      <dgm:t>
        <a:bodyPr/>
        <a:lstStyle/>
        <a:p>
          <a:r>
            <a:rPr lang="ru-RU" sz="1600" dirty="0" smtClean="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rPr>
            <a:t>Принимает решение о предоставлении кредита / займа</a:t>
          </a:r>
          <a:endParaRPr lang="ru-RU" sz="1600" dirty="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endParaRPr>
        </a:p>
      </dgm:t>
    </dgm:pt>
    <dgm:pt modelId="{8D5408A1-1638-4F9F-AA8B-CC4D59B50ACA}" type="parTrans" cxnId="{9B38B6DE-04C6-4C12-ADCE-BBE11D2B3F4C}">
      <dgm:prSet/>
      <dgm:spPr/>
      <dgm:t>
        <a:bodyPr/>
        <a:lstStyle/>
        <a:p>
          <a:endParaRPr lang="ru-RU">
            <a:latin typeface="Arial" panose="020B0604020202020204" pitchFamily="34" charset="0"/>
            <a:cs typeface="Arial" panose="020B0604020202020204" pitchFamily="34" charset="0"/>
          </a:endParaRPr>
        </a:p>
      </dgm:t>
    </dgm:pt>
    <dgm:pt modelId="{4EC37A6F-9EFF-487C-B57D-353931C1D383}" type="sibTrans" cxnId="{9B38B6DE-04C6-4C12-ADCE-BBE11D2B3F4C}">
      <dgm:prSet/>
      <dgm:spPr/>
      <dgm:t>
        <a:bodyPr/>
        <a:lstStyle/>
        <a:p>
          <a:endParaRPr lang="ru-RU">
            <a:latin typeface="Arial" panose="020B0604020202020204" pitchFamily="34" charset="0"/>
            <a:cs typeface="Arial" panose="020B0604020202020204" pitchFamily="34" charset="0"/>
          </a:endParaRPr>
        </a:p>
      </dgm:t>
    </dgm:pt>
    <dgm:pt modelId="{4BA94C8C-63E7-4819-9483-BDD6924D3746}">
      <dgm:prSet phldrT="[Текст]" custT="1">
        <dgm:style>
          <a:lnRef idx="3">
            <a:schemeClr val="lt1"/>
          </a:lnRef>
          <a:fillRef idx="1">
            <a:schemeClr val="accent1"/>
          </a:fillRef>
          <a:effectRef idx="1">
            <a:schemeClr val="accent1"/>
          </a:effectRef>
          <a:fontRef idx="minor">
            <a:schemeClr val="lt1"/>
          </a:fontRef>
        </dgm:style>
      </dgm:prSet>
      <dgm:spPr>
        <a:xfrm>
          <a:off x="4584915" y="2432605"/>
          <a:ext cx="1511084" cy="600908"/>
        </a:xfrm>
        <a:prstGeom prst="roundRect">
          <a:avLst>
            <a:gd name="adj" fmla="val 10000"/>
          </a:avLst>
        </a:prstGeom>
        <a:solidFill>
          <a:srgbClr val="1F4E79"/>
        </a:solidFill>
        <a:ln w="38100" cap="flat" cmpd="sng" algn="ctr">
          <a:solidFill>
            <a:sysClr val="window" lastClr="FFFFFF"/>
          </a:solidFill>
          <a:prstDash val="solid"/>
        </a:ln>
        <a:effectLst>
          <a:outerShdw blurRad="40000" dist="20000" dir="5400000" rotWithShape="0">
            <a:srgbClr val="000000">
              <a:alpha val="38000"/>
            </a:srgbClr>
          </a:outerShdw>
        </a:effectLst>
      </dgm:spPr>
      <dgm:t>
        <a:bodyPr/>
        <a:lstStyle/>
        <a:p>
          <a:r>
            <a:rPr lang="ru-RU" sz="2000" smtClean="0">
              <a:solidFill>
                <a:sysClr val="window" lastClr="FFFFFF"/>
              </a:solidFill>
              <a:latin typeface="Arial Narrow" panose="020B0606020202030204" pitchFamily="34" charset="0"/>
              <a:ea typeface="+mn-ea"/>
              <a:cs typeface="Arial" panose="020B0604020202020204" pitchFamily="34" charset="0"/>
            </a:rPr>
            <a:t>Участник НГС</a:t>
          </a:r>
          <a:endParaRPr lang="ru-RU" sz="2000" dirty="0">
            <a:solidFill>
              <a:sysClr val="window" lastClr="FFFFFF"/>
            </a:solidFill>
            <a:latin typeface="Arial Narrow" panose="020B0606020202030204" pitchFamily="34" charset="0"/>
            <a:ea typeface="+mn-ea"/>
            <a:cs typeface="Arial" panose="020B0604020202020204" pitchFamily="34" charset="0"/>
          </a:endParaRPr>
        </a:p>
      </dgm:t>
    </dgm:pt>
    <dgm:pt modelId="{4F14D56A-292C-4BF3-8983-5BC9A05A7FFB}" type="parTrans" cxnId="{16AAB086-F2EE-4519-8B56-87BEF348903A}">
      <dgm:prSet/>
      <dgm:spPr/>
      <dgm:t>
        <a:bodyPr/>
        <a:lstStyle/>
        <a:p>
          <a:endParaRPr lang="ru-RU">
            <a:latin typeface="Arial" panose="020B0604020202020204" pitchFamily="34" charset="0"/>
            <a:cs typeface="Arial" panose="020B0604020202020204" pitchFamily="34" charset="0"/>
          </a:endParaRPr>
        </a:p>
      </dgm:t>
    </dgm:pt>
    <dgm:pt modelId="{45C901A8-7DD6-4DD3-B25E-FEE59C9B66D4}" type="sibTrans" cxnId="{16AAB086-F2EE-4519-8B56-87BEF348903A}">
      <dgm:prSet/>
      <dgm:spPr/>
      <dgm:t>
        <a:bodyPr/>
        <a:lstStyle/>
        <a:p>
          <a:endParaRPr lang="ru-RU">
            <a:latin typeface="Arial" panose="020B0604020202020204" pitchFamily="34" charset="0"/>
            <a:cs typeface="Arial" panose="020B0604020202020204" pitchFamily="34" charset="0"/>
          </a:endParaRPr>
        </a:p>
      </dgm:t>
    </dgm:pt>
    <dgm:pt modelId="{8A8884EC-BED0-4A5D-9FB1-F77856440A7A}">
      <dgm:prSet phldrT="[Текст]" custT="1"/>
      <dgm:spPr>
        <a:xfrm>
          <a:off x="2404636" y="1330940"/>
          <a:ext cx="1633331" cy="1402119"/>
        </a:xfrm>
        <a:prstGeom prst="roundRect">
          <a:avLst>
            <a:gd name="adj" fmla="val 10000"/>
          </a:avLst>
        </a:prstGeom>
        <a:solidFill>
          <a:sysClr val="window" lastClr="FFFFFF">
            <a:alpha val="90000"/>
            <a:hueOff val="0"/>
            <a:satOff val="0"/>
            <a:lumOff val="0"/>
            <a:alphaOff val="0"/>
          </a:sysClr>
        </a:solidFill>
        <a:ln w="25400" cap="flat" cmpd="sng" algn="ctr">
          <a:solidFill>
            <a:srgbClr val="1F4E79"/>
          </a:solidFill>
          <a:prstDash val="solid"/>
        </a:ln>
        <a:effectLst/>
      </dgm:spPr>
      <dgm:t>
        <a:bodyPr/>
        <a:lstStyle/>
        <a:p>
          <a:r>
            <a:rPr lang="ru-RU" sz="1600" dirty="0" smtClean="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rPr>
            <a:t>Направляет пакет документов </a:t>
          </a:r>
          <a:r>
            <a:rPr lang="ru-RU" sz="1600" smtClean="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rPr>
            <a:t>Клиента Участнику НГС для </a:t>
          </a:r>
          <a:r>
            <a:rPr lang="ru-RU" sz="1600" dirty="0" smtClean="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rPr>
            <a:t>получения гарантии</a:t>
          </a:r>
          <a:endParaRPr lang="ru-RU" sz="1600" dirty="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endParaRPr>
        </a:p>
      </dgm:t>
    </dgm:pt>
    <dgm:pt modelId="{27D65953-E682-4B97-ACB4-A58EB1A1359A}" type="parTrans" cxnId="{023C0A92-B3C0-45B9-8C86-AB829527B4BC}">
      <dgm:prSet/>
      <dgm:spPr/>
      <dgm:t>
        <a:bodyPr/>
        <a:lstStyle/>
        <a:p>
          <a:endParaRPr lang="ru-RU">
            <a:latin typeface="Arial" panose="020B0604020202020204" pitchFamily="34" charset="0"/>
            <a:cs typeface="Arial" panose="020B0604020202020204" pitchFamily="34" charset="0"/>
          </a:endParaRPr>
        </a:p>
      </dgm:t>
    </dgm:pt>
    <dgm:pt modelId="{A4FD3ACB-92D8-44FF-B568-32BD884EDF42}" type="sibTrans" cxnId="{023C0A92-B3C0-45B9-8C86-AB829527B4BC}">
      <dgm:prSet/>
      <dgm:spPr/>
      <dgm:t>
        <a:bodyPr/>
        <a:lstStyle/>
        <a:p>
          <a:endParaRPr lang="ru-RU">
            <a:latin typeface="Arial" panose="020B0604020202020204" pitchFamily="34" charset="0"/>
            <a:cs typeface="Arial" panose="020B0604020202020204" pitchFamily="34" charset="0"/>
          </a:endParaRPr>
        </a:p>
      </dgm:t>
    </dgm:pt>
    <dgm:pt modelId="{60526FAA-63B2-4ADE-AAB0-F298E6F23F64}">
      <dgm:prSet phldrT="[Текст]" custT="1"/>
      <dgm:spPr>
        <a:xfrm>
          <a:off x="515375" y="1330940"/>
          <a:ext cx="1605196" cy="1402119"/>
        </a:xfrm>
        <a:prstGeom prst="roundRect">
          <a:avLst>
            <a:gd name="adj" fmla="val 10000"/>
          </a:avLst>
        </a:prstGeom>
        <a:solidFill>
          <a:sysClr val="window" lastClr="FFFFFF">
            <a:alpha val="90000"/>
            <a:hueOff val="0"/>
            <a:satOff val="0"/>
            <a:lumOff val="0"/>
            <a:alphaOff val="0"/>
          </a:sysClr>
        </a:solidFill>
        <a:ln w="25400" cap="flat" cmpd="sng" algn="ctr">
          <a:solidFill>
            <a:srgbClr val="1F4E79"/>
          </a:solidFill>
          <a:prstDash val="solid"/>
        </a:ln>
        <a:effectLst/>
      </dgm:spPr>
      <dgm:t>
        <a:bodyPr/>
        <a:lstStyle/>
        <a:p>
          <a:r>
            <a:rPr lang="ru-RU" sz="1600" dirty="0" smtClean="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rPr>
            <a:t>Обращается </a:t>
          </a:r>
          <a:r>
            <a:rPr lang="ru-RU" sz="1600" smtClean="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rPr>
            <a:t>в Банк/организацию партнер с </a:t>
          </a:r>
          <a:r>
            <a:rPr lang="ru-RU" sz="1600" dirty="0" smtClean="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rPr>
            <a:t>заявкой на получение кредита</a:t>
          </a:r>
          <a:endParaRPr lang="ru-RU" sz="1500" dirty="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endParaRPr>
        </a:p>
      </dgm:t>
    </dgm:pt>
    <dgm:pt modelId="{003CB98F-C436-430F-8E2B-DFED7A3DE3CA}" type="parTrans" cxnId="{F3B1C539-6EB3-49AC-9439-6E0ACBED773E}">
      <dgm:prSet/>
      <dgm:spPr/>
      <dgm:t>
        <a:bodyPr/>
        <a:lstStyle/>
        <a:p>
          <a:endParaRPr lang="ru-RU"/>
        </a:p>
      </dgm:t>
    </dgm:pt>
    <dgm:pt modelId="{05924E85-815B-4F4E-9231-7F0B8C8D17BB}" type="sibTrans" cxnId="{F3B1C539-6EB3-49AC-9439-6E0ACBED773E}">
      <dgm:prSet/>
      <dgm:spPr/>
      <dgm:t>
        <a:bodyPr/>
        <a:lstStyle/>
        <a:p>
          <a:endParaRPr lang="ru-RU"/>
        </a:p>
      </dgm:t>
    </dgm:pt>
    <dgm:pt modelId="{63B2E526-0BFE-4FA5-A8D7-298406FAE965}">
      <dgm:prSet phldrT="[Текст]"/>
      <dgm:spPr>
        <a:xfrm>
          <a:off x="4345092" y="1330940"/>
          <a:ext cx="1480503" cy="1402119"/>
        </a:xfrm>
        <a:prstGeom prst="roundRect">
          <a:avLst>
            <a:gd name="adj" fmla="val 10000"/>
          </a:avLst>
        </a:prstGeom>
        <a:solidFill>
          <a:sysClr val="window" lastClr="FFFFFF">
            <a:alpha val="90000"/>
            <a:hueOff val="0"/>
            <a:satOff val="0"/>
            <a:lumOff val="0"/>
            <a:alphaOff val="0"/>
          </a:sysClr>
        </a:solidFill>
        <a:ln w="25400" cap="flat" cmpd="sng" algn="ctr">
          <a:solidFill>
            <a:srgbClr val="1F4E79"/>
          </a:solidFill>
          <a:prstDash val="solid"/>
        </a:ln>
        <a:effectLst/>
      </dgm:spPr>
      <dgm:t>
        <a:bodyPr/>
        <a:lstStyle/>
        <a:p>
          <a:endParaRPr lang="ru-RU" sz="17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endParaRPr>
        </a:p>
      </dgm:t>
    </dgm:pt>
    <dgm:pt modelId="{57A5F5D4-98C2-4C16-9F39-F6287D891ABE}" type="parTrans" cxnId="{15E9255D-F264-4FF3-A457-4FE4DFA7BC18}">
      <dgm:prSet/>
      <dgm:spPr/>
      <dgm:t>
        <a:bodyPr/>
        <a:lstStyle/>
        <a:p>
          <a:endParaRPr lang="ru-RU"/>
        </a:p>
      </dgm:t>
    </dgm:pt>
    <dgm:pt modelId="{1E4685F7-B719-48A5-8C55-EDBA33AD99D6}" type="sibTrans" cxnId="{15E9255D-F264-4FF3-A457-4FE4DFA7BC18}">
      <dgm:prSet/>
      <dgm:spPr/>
      <dgm:t>
        <a:bodyPr/>
        <a:lstStyle/>
        <a:p>
          <a:endParaRPr lang="ru-RU"/>
        </a:p>
      </dgm:t>
    </dgm:pt>
    <dgm:pt modelId="{01D23FA9-EC24-4459-84B6-F0EA42D78154}">
      <dgm:prSet phldrT="[Текст]" custT="1"/>
      <dgm:spPr>
        <a:xfrm>
          <a:off x="4345092" y="1330940"/>
          <a:ext cx="1480503" cy="1402119"/>
        </a:xfrm>
        <a:prstGeom prst="roundRect">
          <a:avLst>
            <a:gd name="adj" fmla="val 10000"/>
          </a:avLst>
        </a:prstGeom>
        <a:solidFill>
          <a:sysClr val="window" lastClr="FFFFFF">
            <a:alpha val="90000"/>
            <a:hueOff val="0"/>
            <a:satOff val="0"/>
            <a:lumOff val="0"/>
            <a:alphaOff val="0"/>
          </a:sysClr>
        </a:solidFill>
        <a:ln w="25400" cap="flat" cmpd="sng" algn="ctr">
          <a:solidFill>
            <a:srgbClr val="1F4E79"/>
          </a:solidFill>
          <a:prstDash val="solid"/>
        </a:ln>
        <a:effectLst/>
      </dgm:spPr>
      <dgm:t>
        <a:bodyPr/>
        <a:lstStyle/>
        <a:p>
          <a:r>
            <a:rPr lang="ru-RU" sz="1600" dirty="0" smtClean="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rPr>
            <a:t>Принимает решение о предоставлении гарантии</a:t>
          </a:r>
          <a:endParaRPr lang="ru-RU" sz="1700" dirty="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endParaRPr>
        </a:p>
      </dgm:t>
    </dgm:pt>
    <dgm:pt modelId="{1EAFB972-9367-44F6-B75E-CAD6F4A9855C}" type="parTrans" cxnId="{3EE9A413-4839-4763-919B-12467B3A636F}">
      <dgm:prSet/>
      <dgm:spPr/>
      <dgm:t>
        <a:bodyPr/>
        <a:lstStyle/>
        <a:p>
          <a:endParaRPr lang="ru-RU"/>
        </a:p>
      </dgm:t>
    </dgm:pt>
    <dgm:pt modelId="{FCF1BCA6-0B6D-40E7-A1D4-8FBB7ED152A2}" type="sibTrans" cxnId="{3EE9A413-4839-4763-919B-12467B3A636F}">
      <dgm:prSet/>
      <dgm:spPr/>
      <dgm:t>
        <a:bodyPr/>
        <a:lstStyle/>
        <a:p>
          <a:endParaRPr lang="ru-RU"/>
        </a:p>
      </dgm:t>
    </dgm:pt>
    <dgm:pt modelId="{625D5B61-73EB-4687-B366-E6F70F0FDF74}" type="pres">
      <dgm:prSet presAssocID="{AED6E543-D1E5-49FA-8209-021D517975D8}" presName="Name0" presStyleCnt="0">
        <dgm:presLayoutVars>
          <dgm:dir/>
          <dgm:animLvl val="lvl"/>
          <dgm:resizeHandles val="exact"/>
        </dgm:presLayoutVars>
      </dgm:prSet>
      <dgm:spPr/>
      <dgm:t>
        <a:bodyPr/>
        <a:lstStyle/>
        <a:p>
          <a:endParaRPr lang="ru-RU"/>
        </a:p>
      </dgm:t>
    </dgm:pt>
    <dgm:pt modelId="{6AB74C41-EE21-414F-B880-C91960AE5EC4}" type="pres">
      <dgm:prSet presAssocID="{AED6E543-D1E5-49FA-8209-021D517975D8}" presName="tSp" presStyleCnt="0"/>
      <dgm:spPr/>
    </dgm:pt>
    <dgm:pt modelId="{BC05A9D6-CA71-4512-9D58-2019022C136A}" type="pres">
      <dgm:prSet presAssocID="{AED6E543-D1E5-49FA-8209-021D517975D8}" presName="bSp" presStyleCnt="0"/>
      <dgm:spPr/>
    </dgm:pt>
    <dgm:pt modelId="{901CFE09-8308-4CB6-B42D-B87DA4DB62C7}" type="pres">
      <dgm:prSet presAssocID="{AED6E543-D1E5-49FA-8209-021D517975D8}" presName="process" presStyleCnt="0"/>
      <dgm:spPr/>
    </dgm:pt>
    <dgm:pt modelId="{574BB2E0-F6FB-4BB5-8728-33C0181856D8}" type="pres">
      <dgm:prSet presAssocID="{437AB23B-13B0-4AE3-924E-BFAE5EAE00A9}" presName="composite1" presStyleCnt="0"/>
      <dgm:spPr/>
    </dgm:pt>
    <dgm:pt modelId="{324361FE-5E04-4D56-84CD-3FBAD654CDE0}" type="pres">
      <dgm:prSet presAssocID="{437AB23B-13B0-4AE3-924E-BFAE5EAE00A9}" presName="dummyNode1" presStyleLbl="node1" presStyleIdx="0" presStyleCnt="3"/>
      <dgm:spPr/>
    </dgm:pt>
    <dgm:pt modelId="{358BADB0-A89A-48CE-B619-DA3839D44E0F}" type="pres">
      <dgm:prSet presAssocID="{437AB23B-13B0-4AE3-924E-BFAE5EAE00A9}" presName="childNode1" presStyleLbl="bgAcc1" presStyleIdx="0" presStyleCnt="3" custScaleX="102965" custScaleY="95173" custLinFactNeighborX="28441" custLinFactNeighborY="1114">
        <dgm:presLayoutVars>
          <dgm:bulletEnabled val="1"/>
        </dgm:presLayoutVars>
      </dgm:prSet>
      <dgm:spPr>
        <a:prstGeom prst="roundRect">
          <a:avLst>
            <a:gd name="adj" fmla="val 10000"/>
          </a:avLst>
        </a:prstGeom>
      </dgm:spPr>
      <dgm:t>
        <a:bodyPr/>
        <a:lstStyle/>
        <a:p>
          <a:endParaRPr lang="ru-RU"/>
        </a:p>
      </dgm:t>
    </dgm:pt>
    <dgm:pt modelId="{44CE7E4B-B570-41DA-97BE-9F7D5574F4E3}" type="pres">
      <dgm:prSet presAssocID="{437AB23B-13B0-4AE3-924E-BFAE5EAE00A9}" presName="childNode1tx" presStyleLbl="bgAcc1" presStyleIdx="0" presStyleCnt="3">
        <dgm:presLayoutVars>
          <dgm:bulletEnabled val="1"/>
        </dgm:presLayoutVars>
      </dgm:prSet>
      <dgm:spPr/>
      <dgm:t>
        <a:bodyPr/>
        <a:lstStyle/>
        <a:p>
          <a:endParaRPr lang="ru-RU"/>
        </a:p>
      </dgm:t>
    </dgm:pt>
    <dgm:pt modelId="{0FFF5994-F4E1-424D-B972-4AA99AE9B8C2}" type="pres">
      <dgm:prSet presAssocID="{437AB23B-13B0-4AE3-924E-BFAE5EAE00A9}" presName="parentNode1" presStyleLbl="node1" presStyleIdx="0" presStyleCnt="3" custLinFactNeighborX="25169" custLinFactNeighborY="-2280">
        <dgm:presLayoutVars>
          <dgm:chMax val="1"/>
          <dgm:bulletEnabled val="1"/>
        </dgm:presLayoutVars>
      </dgm:prSet>
      <dgm:spPr/>
      <dgm:t>
        <a:bodyPr/>
        <a:lstStyle/>
        <a:p>
          <a:endParaRPr lang="ru-RU"/>
        </a:p>
      </dgm:t>
    </dgm:pt>
    <dgm:pt modelId="{F268AAC0-5B1D-4FF2-A23A-A4120CB7760F}" type="pres">
      <dgm:prSet presAssocID="{437AB23B-13B0-4AE3-924E-BFAE5EAE00A9}" presName="connSite1" presStyleCnt="0"/>
      <dgm:spPr/>
    </dgm:pt>
    <dgm:pt modelId="{F827665D-69F4-4582-BEB2-A5794CA30A06}" type="pres">
      <dgm:prSet presAssocID="{4DEF7991-DB3B-4EFB-B409-20A96B442569}" presName="Name9" presStyleLbl="sibTrans2D1" presStyleIdx="0" presStyleCnt="2" custLinFactNeighborX="3197" custLinFactNeighborY="-11883"/>
      <dgm:spPr/>
      <dgm:t>
        <a:bodyPr/>
        <a:lstStyle/>
        <a:p>
          <a:endParaRPr lang="ru-RU"/>
        </a:p>
      </dgm:t>
    </dgm:pt>
    <dgm:pt modelId="{0FDFAFA8-BEF1-4EA4-AABF-56E29002ACCE}" type="pres">
      <dgm:prSet presAssocID="{E214BA6D-6E14-4C83-A785-B4FF1581D05E}" presName="composite2" presStyleCnt="0"/>
      <dgm:spPr/>
    </dgm:pt>
    <dgm:pt modelId="{1406CEDF-8E1C-46FB-9CFF-1DA3A113C7FE}" type="pres">
      <dgm:prSet presAssocID="{E214BA6D-6E14-4C83-A785-B4FF1581D05E}" presName="dummyNode2" presStyleLbl="node1" presStyleIdx="0" presStyleCnt="3"/>
      <dgm:spPr/>
    </dgm:pt>
    <dgm:pt modelId="{86DDBEE2-8B91-44ED-B629-4631F9E18A12}" type="pres">
      <dgm:prSet presAssocID="{E214BA6D-6E14-4C83-A785-B4FF1581D05E}" presName="childNode2" presStyleLbl="bgAcc1" presStyleIdx="1" presStyleCnt="3" custScaleX="159349" custLinFactNeighborX="9629">
        <dgm:presLayoutVars>
          <dgm:bulletEnabled val="1"/>
        </dgm:presLayoutVars>
      </dgm:prSet>
      <dgm:spPr/>
      <dgm:t>
        <a:bodyPr/>
        <a:lstStyle/>
        <a:p>
          <a:endParaRPr lang="ru-RU"/>
        </a:p>
      </dgm:t>
    </dgm:pt>
    <dgm:pt modelId="{7CE3F8E3-8C1C-421D-98A7-8FA69EF747B1}" type="pres">
      <dgm:prSet presAssocID="{E214BA6D-6E14-4C83-A785-B4FF1581D05E}" presName="childNode2tx" presStyleLbl="bgAcc1" presStyleIdx="1" presStyleCnt="3">
        <dgm:presLayoutVars>
          <dgm:bulletEnabled val="1"/>
        </dgm:presLayoutVars>
      </dgm:prSet>
      <dgm:spPr/>
      <dgm:t>
        <a:bodyPr/>
        <a:lstStyle/>
        <a:p>
          <a:endParaRPr lang="ru-RU"/>
        </a:p>
      </dgm:t>
    </dgm:pt>
    <dgm:pt modelId="{C18F92D0-DEF2-4832-8FA1-278D95B6B3A0}" type="pres">
      <dgm:prSet presAssocID="{E214BA6D-6E14-4C83-A785-B4FF1581D05E}" presName="parentNode2" presStyleLbl="node1" presStyleIdx="1" presStyleCnt="3" custScaleX="109607" custScaleY="133205" custLinFactNeighborX="20594">
        <dgm:presLayoutVars>
          <dgm:chMax val="0"/>
          <dgm:bulletEnabled val="1"/>
        </dgm:presLayoutVars>
      </dgm:prSet>
      <dgm:spPr/>
      <dgm:t>
        <a:bodyPr/>
        <a:lstStyle/>
        <a:p>
          <a:endParaRPr lang="ru-RU"/>
        </a:p>
      </dgm:t>
    </dgm:pt>
    <dgm:pt modelId="{DCDC6411-C29A-4982-8684-1D1BFC24E8FE}" type="pres">
      <dgm:prSet presAssocID="{E214BA6D-6E14-4C83-A785-B4FF1581D05E}" presName="connSite2" presStyleCnt="0"/>
      <dgm:spPr/>
    </dgm:pt>
    <dgm:pt modelId="{CDCAD455-EB6B-402B-B181-8BA63311810D}" type="pres">
      <dgm:prSet presAssocID="{19A2954C-5C74-4380-B53D-3134DFD2BD93}" presName="Name18" presStyleLbl="sibTrans2D1" presStyleIdx="1" presStyleCnt="2" custLinFactNeighborY="14000"/>
      <dgm:spPr/>
      <dgm:t>
        <a:bodyPr/>
        <a:lstStyle/>
        <a:p>
          <a:endParaRPr lang="ru-RU"/>
        </a:p>
      </dgm:t>
    </dgm:pt>
    <dgm:pt modelId="{F894E1F7-CE39-4E50-B696-64D75C9AA8FE}" type="pres">
      <dgm:prSet presAssocID="{4BA94C8C-63E7-4819-9483-BDD6924D3746}" presName="composite1" presStyleCnt="0"/>
      <dgm:spPr/>
    </dgm:pt>
    <dgm:pt modelId="{E1925DF0-50A4-41B2-A5A0-A320ADC8C4E2}" type="pres">
      <dgm:prSet presAssocID="{4BA94C8C-63E7-4819-9483-BDD6924D3746}" presName="dummyNode1" presStyleLbl="node1" presStyleIdx="1" presStyleCnt="3"/>
      <dgm:spPr/>
    </dgm:pt>
    <dgm:pt modelId="{F32D151A-7816-4D8F-AF44-C36440897AD6}" type="pres">
      <dgm:prSet presAssocID="{4BA94C8C-63E7-4819-9483-BDD6924D3746}" presName="childNode1" presStyleLbl="bgAcc1" presStyleIdx="2" presStyleCnt="3" custScaleX="92073" custLinFactNeighborX="7192" custLinFactNeighborY="4456">
        <dgm:presLayoutVars>
          <dgm:bulletEnabled val="1"/>
        </dgm:presLayoutVars>
      </dgm:prSet>
      <dgm:spPr/>
      <dgm:t>
        <a:bodyPr/>
        <a:lstStyle/>
        <a:p>
          <a:endParaRPr lang="ru-RU"/>
        </a:p>
      </dgm:t>
    </dgm:pt>
    <dgm:pt modelId="{1A5E6DB2-5944-4C01-A9F4-4A069AB36B67}" type="pres">
      <dgm:prSet presAssocID="{4BA94C8C-63E7-4819-9483-BDD6924D3746}" presName="childNode1tx" presStyleLbl="bgAcc1" presStyleIdx="2" presStyleCnt="3">
        <dgm:presLayoutVars>
          <dgm:bulletEnabled val="1"/>
        </dgm:presLayoutVars>
      </dgm:prSet>
      <dgm:spPr/>
      <dgm:t>
        <a:bodyPr/>
        <a:lstStyle/>
        <a:p>
          <a:endParaRPr lang="ru-RU"/>
        </a:p>
      </dgm:t>
    </dgm:pt>
    <dgm:pt modelId="{92BF8A00-5694-4464-90D9-1154141BC261}" type="pres">
      <dgm:prSet presAssocID="{4BA94C8C-63E7-4819-9483-BDD6924D3746}" presName="parentNode1" presStyleLbl="node1" presStyleIdx="2" presStyleCnt="3" custLinFactNeighborX="-637" custLinFactNeighborY="27774">
        <dgm:presLayoutVars>
          <dgm:chMax val="1"/>
          <dgm:bulletEnabled val="1"/>
        </dgm:presLayoutVars>
      </dgm:prSet>
      <dgm:spPr/>
      <dgm:t>
        <a:bodyPr/>
        <a:lstStyle/>
        <a:p>
          <a:endParaRPr lang="ru-RU"/>
        </a:p>
      </dgm:t>
    </dgm:pt>
    <dgm:pt modelId="{014686AA-5AC4-408F-9ACA-399D799902FE}" type="pres">
      <dgm:prSet presAssocID="{4BA94C8C-63E7-4819-9483-BDD6924D3746}" presName="connSite1" presStyleCnt="0"/>
      <dgm:spPr/>
    </dgm:pt>
  </dgm:ptLst>
  <dgm:cxnLst>
    <dgm:cxn modelId="{9B38B6DE-04C6-4C12-ADCE-BBE11D2B3F4C}" srcId="{E214BA6D-6E14-4C83-A785-B4FF1581D05E}" destId="{A911B4F7-8BC9-47D7-9642-A633630B2A46}" srcOrd="0" destOrd="0" parTransId="{8D5408A1-1638-4F9F-AA8B-CC4D59B50ACA}" sibTransId="{4EC37A6F-9EFF-487C-B57D-353931C1D383}"/>
    <dgm:cxn modelId="{C6284C04-F373-421D-B00C-951E83B91677}" type="presOf" srcId="{A911B4F7-8BC9-47D7-9642-A633630B2A46}" destId="{86DDBEE2-8B91-44ED-B629-4631F9E18A12}" srcOrd="0" destOrd="0" presId="urn:microsoft.com/office/officeart/2005/8/layout/hProcess4"/>
    <dgm:cxn modelId="{1501C540-B400-4C59-9DAC-D64FBE8A660C}" type="presOf" srcId="{4BA94C8C-63E7-4819-9483-BDD6924D3746}" destId="{92BF8A00-5694-4464-90D9-1154141BC261}" srcOrd="0" destOrd="0" presId="urn:microsoft.com/office/officeart/2005/8/layout/hProcess4"/>
    <dgm:cxn modelId="{023C0A92-B3C0-45B9-8C86-AB829527B4BC}" srcId="{E214BA6D-6E14-4C83-A785-B4FF1581D05E}" destId="{8A8884EC-BED0-4A5D-9FB1-F77856440A7A}" srcOrd="1" destOrd="0" parTransId="{27D65953-E682-4B97-ACB4-A58EB1A1359A}" sibTransId="{A4FD3ACB-92D8-44FF-B568-32BD884EDF42}"/>
    <dgm:cxn modelId="{15E9255D-F264-4FF3-A457-4FE4DFA7BC18}" srcId="{4BA94C8C-63E7-4819-9483-BDD6924D3746}" destId="{63B2E526-0BFE-4FA5-A8D7-298406FAE965}" srcOrd="0" destOrd="0" parTransId="{57A5F5D4-98C2-4C16-9F39-F6287D891ABE}" sibTransId="{1E4685F7-B719-48A5-8C55-EDBA33AD99D6}"/>
    <dgm:cxn modelId="{9B8F273A-7734-4F66-9B24-9C396369A824}" type="presOf" srcId="{60526FAA-63B2-4ADE-AAB0-F298E6F23F64}" destId="{358BADB0-A89A-48CE-B619-DA3839D44E0F}" srcOrd="0" destOrd="0" presId="urn:microsoft.com/office/officeart/2005/8/layout/hProcess4"/>
    <dgm:cxn modelId="{13AD084F-B97A-4653-B873-0E3BDE4672B1}" type="presOf" srcId="{437AB23B-13B0-4AE3-924E-BFAE5EAE00A9}" destId="{0FFF5994-F4E1-424D-B972-4AA99AE9B8C2}" srcOrd="0" destOrd="0" presId="urn:microsoft.com/office/officeart/2005/8/layout/hProcess4"/>
    <dgm:cxn modelId="{32F6310B-9B6C-4F77-B7BC-F3C2A3B46007}" type="presOf" srcId="{8A8884EC-BED0-4A5D-9FB1-F77856440A7A}" destId="{86DDBEE2-8B91-44ED-B629-4631F9E18A12}" srcOrd="0" destOrd="1" presId="urn:microsoft.com/office/officeart/2005/8/layout/hProcess4"/>
    <dgm:cxn modelId="{458F19E9-3288-4B1D-B6EB-B59DC6233E61}" type="presOf" srcId="{AED6E543-D1E5-49FA-8209-021D517975D8}" destId="{625D5B61-73EB-4687-B366-E6F70F0FDF74}" srcOrd="0" destOrd="0" presId="urn:microsoft.com/office/officeart/2005/8/layout/hProcess4"/>
    <dgm:cxn modelId="{EAC61BCB-91CF-458D-8DE6-B75F857D6322}" type="presOf" srcId="{4DEF7991-DB3B-4EFB-B409-20A96B442569}" destId="{F827665D-69F4-4582-BEB2-A5794CA30A06}" srcOrd="0" destOrd="0" presId="urn:microsoft.com/office/officeart/2005/8/layout/hProcess4"/>
    <dgm:cxn modelId="{3EE9A413-4839-4763-919B-12467B3A636F}" srcId="{4BA94C8C-63E7-4819-9483-BDD6924D3746}" destId="{01D23FA9-EC24-4459-84B6-F0EA42D78154}" srcOrd="1" destOrd="0" parTransId="{1EAFB972-9367-44F6-B75E-CAD6F4A9855C}" sibTransId="{FCF1BCA6-0B6D-40E7-A1D4-8FBB7ED152A2}"/>
    <dgm:cxn modelId="{A3CD0832-9689-4028-BD60-CB681D6A04E9}" type="presOf" srcId="{63B2E526-0BFE-4FA5-A8D7-298406FAE965}" destId="{F32D151A-7816-4D8F-AF44-C36440897AD6}" srcOrd="0" destOrd="0" presId="urn:microsoft.com/office/officeart/2005/8/layout/hProcess4"/>
    <dgm:cxn modelId="{2E65FFDB-6336-4792-BA1D-060C7170E6FC}" type="presOf" srcId="{01D23FA9-EC24-4459-84B6-F0EA42D78154}" destId="{F32D151A-7816-4D8F-AF44-C36440897AD6}" srcOrd="0" destOrd="1" presId="urn:microsoft.com/office/officeart/2005/8/layout/hProcess4"/>
    <dgm:cxn modelId="{CF1C8B41-3EE3-49BA-87CA-7C17A5407209}" srcId="{AED6E543-D1E5-49FA-8209-021D517975D8}" destId="{437AB23B-13B0-4AE3-924E-BFAE5EAE00A9}" srcOrd="0" destOrd="0" parTransId="{39F77678-62E8-4A19-A41A-E19A68EAA443}" sibTransId="{4DEF7991-DB3B-4EFB-B409-20A96B442569}"/>
    <dgm:cxn modelId="{73A16509-1765-4041-B0ED-4DF964645DA7}" type="presOf" srcId="{60526FAA-63B2-4ADE-AAB0-F298E6F23F64}" destId="{44CE7E4B-B570-41DA-97BE-9F7D5574F4E3}" srcOrd="1" destOrd="0" presId="urn:microsoft.com/office/officeart/2005/8/layout/hProcess4"/>
    <dgm:cxn modelId="{FF952FDA-03BB-428A-A171-648B1548E607}" type="presOf" srcId="{01D23FA9-EC24-4459-84B6-F0EA42D78154}" destId="{1A5E6DB2-5944-4C01-A9F4-4A069AB36B67}" srcOrd="1" destOrd="1" presId="urn:microsoft.com/office/officeart/2005/8/layout/hProcess4"/>
    <dgm:cxn modelId="{3D0AB51B-E5C7-4247-A4E7-7062BAA385C2}" type="presOf" srcId="{63B2E526-0BFE-4FA5-A8D7-298406FAE965}" destId="{1A5E6DB2-5944-4C01-A9F4-4A069AB36B67}" srcOrd="1" destOrd="0" presId="urn:microsoft.com/office/officeart/2005/8/layout/hProcess4"/>
    <dgm:cxn modelId="{D0450FDA-BC76-47C2-988D-45F9EB26A779}" type="presOf" srcId="{8A8884EC-BED0-4A5D-9FB1-F77856440A7A}" destId="{7CE3F8E3-8C1C-421D-98A7-8FA69EF747B1}" srcOrd="1" destOrd="1" presId="urn:microsoft.com/office/officeart/2005/8/layout/hProcess4"/>
    <dgm:cxn modelId="{15B7F6F7-94F0-4A4C-AAAC-4EA87065D1FA}" type="presOf" srcId="{E214BA6D-6E14-4C83-A785-B4FF1581D05E}" destId="{C18F92D0-DEF2-4832-8FA1-278D95B6B3A0}" srcOrd="0" destOrd="0" presId="urn:microsoft.com/office/officeart/2005/8/layout/hProcess4"/>
    <dgm:cxn modelId="{CAB8C65F-80BD-4F77-BAB1-263B314301EC}" type="presOf" srcId="{A911B4F7-8BC9-47D7-9642-A633630B2A46}" destId="{7CE3F8E3-8C1C-421D-98A7-8FA69EF747B1}" srcOrd="1" destOrd="0" presId="urn:microsoft.com/office/officeart/2005/8/layout/hProcess4"/>
    <dgm:cxn modelId="{F3B1C539-6EB3-49AC-9439-6E0ACBED773E}" srcId="{437AB23B-13B0-4AE3-924E-BFAE5EAE00A9}" destId="{60526FAA-63B2-4ADE-AAB0-F298E6F23F64}" srcOrd="0" destOrd="0" parTransId="{003CB98F-C436-430F-8E2B-DFED7A3DE3CA}" sibTransId="{05924E85-815B-4F4E-9231-7F0B8C8D17BB}"/>
    <dgm:cxn modelId="{1277ADD3-18CB-4A79-A6A0-F531EAD63892}" type="presOf" srcId="{19A2954C-5C74-4380-B53D-3134DFD2BD93}" destId="{CDCAD455-EB6B-402B-B181-8BA63311810D}" srcOrd="0" destOrd="0" presId="urn:microsoft.com/office/officeart/2005/8/layout/hProcess4"/>
    <dgm:cxn modelId="{3CA67ACF-7279-4B62-AA0F-285F82224669}" srcId="{AED6E543-D1E5-49FA-8209-021D517975D8}" destId="{E214BA6D-6E14-4C83-A785-B4FF1581D05E}" srcOrd="1" destOrd="0" parTransId="{331F2735-C458-4AA1-88E7-CD44B12E69A7}" sibTransId="{19A2954C-5C74-4380-B53D-3134DFD2BD93}"/>
    <dgm:cxn modelId="{16AAB086-F2EE-4519-8B56-87BEF348903A}" srcId="{AED6E543-D1E5-49FA-8209-021D517975D8}" destId="{4BA94C8C-63E7-4819-9483-BDD6924D3746}" srcOrd="2" destOrd="0" parTransId="{4F14D56A-292C-4BF3-8983-5BC9A05A7FFB}" sibTransId="{45C901A8-7DD6-4DD3-B25E-FEE59C9B66D4}"/>
    <dgm:cxn modelId="{147E48B3-5186-48AD-ACF9-917346AA255A}" type="presParOf" srcId="{625D5B61-73EB-4687-B366-E6F70F0FDF74}" destId="{6AB74C41-EE21-414F-B880-C91960AE5EC4}" srcOrd="0" destOrd="0" presId="urn:microsoft.com/office/officeart/2005/8/layout/hProcess4"/>
    <dgm:cxn modelId="{46A04AB2-4E9A-4F53-92CB-093223AE9F1B}" type="presParOf" srcId="{625D5B61-73EB-4687-B366-E6F70F0FDF74}" destId="{BC05A9D6-CA71-4512-9D58-2019022C136A}" srcOrd="1" destOrd="0" presId="urn:microsoft.com/office/officeart/2005/8/layout/hProcess4"/>
    <dgm:cxn modelId="{0ED9E5B0-2868-435B-AC52-2308EE60F069}" type="presParOf" srcId="{625D5B61-73EB-4687-B366-E6F70F0FDF74}" destId="{901CFE09-8308-4CB6-B42D-B87DA4DB62C7}" srcOrd="2" destOrd="0" presId="urn:microsoft.com/office/officeart/2005/8/layout/hProcess4"/>
    <dgm:cxn modelId="{E84663C9-B058-4D2C-A340-B9721BBB242D}" type="presParOf" srcId="{901CFE09-8308-4CB6-B42D-B87DA4DB62C7}" destId="{574BB2E0-F6FB-4BB5-8728-33C0181856D8}" srcOrd="0" destOrd="0" presId="urn:microsoft.com/office/officeart/2005/8/layout/hProcess4"/>
    <dgm:cxn modelId="{A679F199-7016-4621-9E84-1313BDD2B8BE}" type="presParOf" srcId="{574BB2E0-F6FB-4BB5-8728-33C0181856D8}" destId="{324361FE-5E04-4D56-84CD-3FBAD654CDE0}" srcOrd="0" destOrd="0" presId="urn:microsoft.com/office/officeart/2005/8/layout/hProcess4"/>
    <dgm:cxn modelId="{94689B40-D694-42F6-8523-D516019C9F39}" type="presParOf" srcId="{574BB2E0-F6FB-4BB5-8728-33C0181856D8}" destId="{358BADB0-A89A-48CE-B619-DA3839D44E0F}" srcOrd="1" destOrd="0" presId="urn:microsoft.com/office/officeart/2005/8/layout/hProcess4"/>
    <dgm:cxn modelId="{1DB85FE2-AB0F-4069-952D-8411F8A40E1D}" type="presParOf" srcId="{574BB2E0-F6FB-4BB5-8728-33C0181856D8}" destId="{44CE7E4B-B570-41DA-97BE-9F7D5574F4E3}" srcOrd="2" destOrd="0" presId="urn:microsoft.com/office/officeart/2005/8/layout/hProcess4"/>
    <dgm:cxn modelId="{7A8E8673-D68F-4609-A9DF-184A5583041C}" type="presParOf" srcId="{574BB2E0-F6FB-4BB5-8728-33C0181856D8}" destId="{0FFF5994-F4E1-424D-B972-4AA99AE9B8C2}" srcOrd="3" destOrd="0" presId="urn:microsoft.com/office/officeart/2005/8/layout/hProcess4"/>
    <dgm:cxn modelId="{38973EEE-F71B-4431-945A-0341A1B7A3F2}" type="presParOf" srcId="{574BB2E0-F6FB-4BB5-8728-33C0181856D8}" destId="{F268AAC0-5B1D-4FF2-A23A-A4120CB7760F}" srcOrd="4" destOrd="0" presId="urn:microsoft.com/office/officeart/2005/8/layout/hProcess4"/>
    <dgm:cxn modelId="{C2B38A50-990A-4EB1-A3A3-1C07C8F9065C}" type="presParOf" srcId="{901CFE09-8308-4CB6-B42D-B87DA4DB62C7}" destId="{F827665D-69F4-4582-BEB2-A5794CA30A06}" srcOrd="1" destOrd="0" presId="urn:microsoft.com/office/officeart/2005/8/layout/hProcess4"/>
    <dgm:cxn modelId="{5A2DC437-786D-49E0-85B4-0859553912D7}" type="presParOf" srcId="{901CFE09-8308-4CB6-B42D-B87DA4DB62C7}" destId="{0FDFAFA8-BEF1-4EA4-AABF-56E29002ACCE}" srcOrd="2" destOrd="0" presId="urn:microsoft.com/office/officeart/2005/8/layout/hProcess4"/>
    <dgm:cxn modelId="{F81F95AD-8830-482B-83A1-00B49767600A}" type="presParOf" srcId="{0FDFAFA8-BEF1-4EA4-AABF-56E29002ACCE}" destId="{1406CEDF-8E1C-46FB-9CFF-1DA3A113C7FE}" srcOrd="0" destOrd="0" presId="urn:microsoft.com/office/officeart/2005/8/layout/hProcess4"/>
    <dgm:cxn modelId="{3C67AEE3-F471-492E-B03F-610EB52E768F}" type="presParOf" srcId="{0FDFAFA8-BEF1-4EA4-AABF-56E29002ACCE}" destId="{86DDBEE2-8B91-44ED-B629-4631F9E18A12}" srcOrd="1" destOrd="0" presId="urn:microsoft.com/office/officeart/2005/8/layout/hProcess4"/>
    <dgm:cxn modelId="{01E996E0-1E2B-4E71-9695-D797C3493935}" type="presParOf" srcId="{0FDFAFA8-BEF1-4EA4-AABF-56E29002ACCE}" destId="{7CE3F8E3-8C1C-421D-98A7-8FA69EF747B1}" srcOrd="2" destOrd="0" presId="urn:microsoft.com/office/officeart/2005/8/layout/hProcess4"/>
    <dgm:cxn modelId="{7AC910AD-9EF3-4E3E-B310-C43D5FE927AC}" type="presParOf" srcId="{0FDFAFA8-BEF1-4EA4-AABF-56E29002ACCE}" destId="{C18F92D0-DEF2-4832-8FA1-278D95B6B3A0}" srcOrd="3" destOrd="0" presId="urn:microsoft.com/office/officeart/2005/8/layout/hProcess4"/>
    <dgm:cxn modelId="{A657B56C-432F-433D-A8E2-507EB5431802}" type="presParOf" srcId="{0FDFAFA8-BEF1-4EA4-AABF-56E29002ACCE}" destId="{DCDC6411-C29A-4982-8684-1D1BFC24E8FE}" srcOrd="4" destOrd="0" presId="urn:microsoft.com/office/officeart/2005/8/layout/hProcess4"/>
    <dgm:cxn modelId="{A62DFE8F-BC13-4A9F-B325-5E292ED56AE3}" type="presParOf" srcId="{901CFE09-8308-4CB6-B42D-B87DA4DB62C7}" destId="{CDCAD455-EB6B-402B-B181-8BA63311810D}" srcOrd="3" destOrd="0" presId="urn:microsoft.com/office/officeart/2005/8/layout/hProcess4"/>
    <dgm:cxn modelId="{2F2056A6-AC7F-4B05-AAFB-920B0C219106}" type="presParOf" srcId="{901CFE09-8308-4CB6-B42D-B87DA4DB62C7}" destId="{F894E1F7-CE39-4E50-B696-64D75C9AA8FE}" srcOrd="4" destOrd="0" presId="urn:microsoft.com/office/officeart/2005/8/layout/hProcess4"/>
    <dgm:cxn modelId="{CF25E489-A262-4BE4-B54F-57E1DC1AC643}" type="presParOf" srcId="{F894E1F7-CE39-4E50-B696-64D75C9AA8FE}" destId="{E1925DF0-50A4-41B2-A5A0-A320ADC8C4E2}" srcOrd="0" destOrd="0" presId="urn:microsoft.com/office/officeart/2005/8/layout/hProcess4"/>
    <dgm:cxn modelId="{3B016C72-CF43-4D1C-A403-CEA6A632A4AF}" type="presParOf" srcId="{F894E1F7-CE39-4E50-B696-64D75C9AA8FE}" destId="{F32D151A-7816-4D8F-AF44-C36440897AD6}" srcOrd="1" destOrd="0" presId="urn:microsoft.com/office/officeart/2005/8/layout/hProcess4"/>
    <dgm:cxn modelId="{69C628A7-EAB2-4822-AFB7-6C86A2115D4A}" type="presParOf" srcId="{F894E1F7-CE39-4E50-B696-64D75C9AA8FE}" destId="{1A5E6DB2-5944-4C01-A9F4-4A069AB36B67}" srcOrd="2" destOrd="0" presId="urn:microsoft.com/office/officeart/2005/8/layout/hProcess4"/>
    <dgm:cxn modelId="{61EDF9CB-8C96-4AAE-9479-8B3A4C5434A9}" type="presParOf" srcId="{F894E1F7-CE39-4E50-B696-64D75C9AA8FE}" destId="{92BF8A00-5694-4464-90D9-1154141BC261}" srcOrd="3" destOrd="0" presId="urn:microsoft.com/office/officeart/2005/8/layout/hProcess4"/>
    <dgm:cxn modelId="{017AE39D-00AD-4F82-8B20-974A98F36E1A}" type="presParOf" srcId="{F894E1F7-CE39-4E50-B696-64D75C9AA8FE}" destId="{014686AA-5AC4-408F-9ACA-399D799902FE}"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1"/>
            <a:ext cx="2946598" cy="496332"/>
          </a:xfrm>
          <a:prstGeom prst="rect">
            <a:avLst/>
          </a:prstGeom>
          <a:noFill/>
          <a:ln w="9525">
            <a:noFill/>
            <a:miter lim="800000"/>
            <a:headEnd/>
            <a:tailEnd/>
          </a:ln>
        </p:spPr>
        <p:txBody>
          <a:bodyPr vert="horz" wrap="square" lIns="62650" tIns="31327" rIns="62650" bIns="31327" numCol="1" anchor="t" anchorCtr="0" compatLnSpc="1">
            <a:prstTxWarp prst="textNoShape">
              <a:avLst/>
            </a:prstTxWarp>
          </a:bodyPr>
          <a:lstStyle>
            <a:lvl1pPr defTabSz="627065">
              <a:defRPr sz="800"/>
            </a:lvl1pPr>
          </a:lstStyle>
          <a:p>
            <a:endParaRPr lang="en-GB" dirty="0"/>
          </a:p>
        </p:txBody>
      </p:sp>
      <p:sp>
        <p:nvSpPr>
          <p:cNvPr id="3" name="Date Placeholder 2"/>
          <p:cNvSpPr>
            <a:spLocks noGrp="1"/>
          </p:cNvSpPr>
          <p:nvPr>
            <p:ph type="dt" sz="quarter" idx="1"/>
          </p:nvPr>
        </p:nvSpPr>
        <p:spPr bwMode="auto">
          <a:xfrm>
            <a:off x="3851078" y="1"/>
            <a:ext cx="2945033" cy="496332"/>
          </a:xfrm>
          <a:prstGeom prst="rect">
            <a:avLst/>
          </a:prstGeom>
          <a:noFill/>
          <a:ln w="9525">
            <a:noFill/>
            <a:miter lim="800000"/>
            <a:headEnd/>
            <a:tailEnd/>
          </a:ln>
        </p:spPr>
        <p:txBody>
          <a:bodyPr vert="horz" wrap="square" lIns="62650" tIns="31327" rIns="62650" bIns="31327" numCol="1" anchor="t" anchorCtr="0" compatLnSpc="1">
            <a:prstTxWarp prst="textNoShape">
              <a:avLst/>
            </a:prstTxWarp>
          </a:bodyPr>
          <a:lstStyle>
            <a:lvl1pPr algn="r" defTabSz="627065">
              <a:defRPr sz="800"/>
            </a:lvl1pPr>
          </a:lstStyle>
          <a:p>
            <a:fld id="{42B58284-BD55-477D-829B-0D8B66B41141}" type="datetimeFigureOut">
              <a:rPr lang="en-US"/>
              <a:pPr/>
              <a:t>4/18/2018</a:t>
            </a:fld>
            <a:endParaRPr lang="en-GB" dirty="0"/>
          </a:p>
        </p:txBody>
      </p:sp>
      <p:sp>
        <p:nvSpPr>
          <p:cNvPr id="4" name="Footer Placeholder 3"/>
          <p:cNvSpPr>
            <a:spLocks noGrp="1"/>
          </p:cNvSpPr>
          <p:nvPr>
            <p:ph type="ftr" sz="quarter" idx="2"/>
          </p:nvPr>
        </p:nvSpPr>
        <p:spPr bwMode="auto">
          <a:xfrm>
            <a:off x="1" y="9428736"/>
            <a:ext cx="2946598" cy="496332"/>
          </a:xfrm>
          <a:prstGeom prst="rect">
            <a:avLst/>
          </a:prstGeom>
          <a:noFill/>
          <a:ln w="9525">
            <a:noFill/>
            <a:miter lim="800000"/>
            <a:headEnd/>
            <a:tailEnd/>
          </a:ln>
        </p:spPr>
        <p:txBody>
          <a:bodyPr vert="horz" wrap="square" lIns="62650" tIns="31327" rIns="62650" bIns="31327" numCol="1" anchor="b" anchorCtr="0" compatLnSpc="1">
            <a:prstTxWarp prst="textNoShape">
              <a:avLst/>
            </a:prstTxWarp>
          </a:bodyPr>
          <a:lstStyle>
            <a:lvl1pPr defTabSz="627065">
              <a:defRPr sz="800"/>
            </a:lvl1pPr>
          </a:lstStyle>
          <a:p>
            <a:endParaRPr lang="en-GB" dirty="0"/>
          </a:p>
        </p:txBody>
      </p:sp>
      <p:sp>
        <p:nvSpPr>
          <p:cNvPr id="5" name="Slide Number Placeholder 4"/>
          <p:cNvSpPr>
            <a:spLocks noGrp="1"/>
          </p:cNvSpPr>
          <p:nvPr>
            <p:ph type="sldNum" sz="quarter" idx="3"/>
          </p:nvPr>
        </p:nvSpPr>
        <p:spPr bwMode="auto">
          <a:xfrm>
            <a:off x="3851078" y="9428736"/>
            <a:ext cx="2945033" cy="496332"/>
          </a:xfrm>
          <a:prstGeom prst="rect">
            <a:avLst/>
          </a:prstGeom>
          <a:noFill/>
          <a:ln w="9525">
            <a:noFill/>
            <a:miter lim="800000"/>
            <a:headEnd/>
            <a:tailEnd/>
          </a:ln>
        </p:spPr>
        <p:txBody>
          <a:bodyPr vert="horz" wrap="square" lIns="62650" tIns="31327" rIns="62650" bIns="31327" numCol="1" anchor="b" anchorCtr="0" compatLnSpc="1">
            <a:prstTxWarp prst="textNoShape">
              <a:avLst/>
            </a:prstTxWarp>
          </a:bodyPr>
          <a:lstStyle>
            <a:lvl1pPr algn="r" defTabSz="627065">
              <a:defRPr sz="800"/>
            </a:lvl1pPr>
          </a:lstStyle>
          <a:p>
            <a:fld id="{B000AF5B-B840-4C36-ABEB-C07F7C1C287A}" type="slidenum">
              <a:rPr lang="en-GB"/>
              <a:pPr/>
              <a:t>‹#›</a:t>
            </a:fld>
            <a:endParaRPr lang="en-GB" dirty="0"/>
          </a:p>
        </p:txBody>
      </p:sp>
    </p:spTree>
    <p:extLst>
      <p:ext uri="{BB962C8B-B14F-4D97-AF65-F5344CB8AC3E}">
        <p14:creationId xmlns:p14="http://schemas.microsoft.com/office/powerpoint/2010/main" val="2190745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1"/>
            <a:ext cx="2946598" cy="496332"/>
          </a:xfrm>
          <a:prstGeom prst="rect">
            <a:avLst/>
          </a:prstGeom>
          <a:noFill/>
          <a:ln w="9525">
            <a:noFill/>
            <a:miter lim="800000"/>
            <a:headEnd/>
            <a:tailEnd/>
          </a:ln>
        </p:spPr>
        <p:txBody>
          <a:bodyPr vert="horz" wrap="square" lIns="95516" tIns="47759" rIns="95516" bIns="47759" numCol="1" anchor="t" anchorCtr="0" compatLnSpc="1">
            <a:prstTxWarp prst="textNoShape">
              <a:avLst/>
            </a:prstTxWarp>
          </a:bodyPr>
          <a:lstStyle>
            <a:lvl1pPr defTabSz="627065">
              <a:defRPr sz="1100">
                <a:latin typeface="Calibri" pitchFamily="34" charset="0"/>
              </a:defRPr>
            </a:lvl1pPr>
          </a:lstStyle>
          <a:p>
            <a:endParaRPr lang="en-GB" dirty="0"/>
          </a:p>
        </p:txBody>
      </p:sp>
      <p:sp>
        <p:nvSpPr>
          <p:cNvPr id="3" name="Date Placeholder 2"/>
          <p:cNvSpPr>
            <a:spLocks noGrp="1"/>
          </p:cNvSpPr>
          <p:nvPr>
            <p:ph type="dt" idx="1"/>
          </p:nvPr>
        </p:nvSpPr>
        <p:spPr bwMode="auto">
          <a:xfrm>
            <a:off x="3851078" y="1"/>
            <a:ext cx="2945033" cy="496332"/>
          </a:xfrm>
          <a:prstGeom prst="rect">
            <a:avLst/>
          </a:prstGeom>
          <a:noFill/>
          <a:ln w="9525">
            <a:noFill/>
            <a:miter lim="800000"/>
            <a:headEnd/>
            <a:tailEnd/>
          </a:ln>
        </p:spPr>
        <p:txBody>
          <a:bodyPr vert="horz" wrap="square" lIns="95516" tIns="47759" rIns="95516" bIns="47759" numCol="1" anchor="t" anchorCtr="0" compatLnSpc="1">
            <a:prstTxWarp prst="textNoShape">
              <a:avLst/>
            </a:prstTxWarp>
          </a:bodyPr>
          <a:lstStyle>
            <a:lvl1pPr algn="r" defTabSz="627065">
              <a:defRPr sz="1100">
                <a:latin typeface="Calibri" pitchFamily="34" charset="0"/>
              </a:defRPr>
            </a:lvl1pPr>
          </a:lstStyle>
          <a:p>
            <a:fld id="{660D0E8B-676B-4AF2-96B6-20F8C726C38A}" type="datetimeFigureOut">
              <a:rPr lang="en-US"/>
              <a:pPr/>
              <a:t>4/18/2018</a:t>
            </a:fld>
            <a:endParaRPr lang="en-GB" dirty="0"/>
          </a:p>
        </p:txBody>
      </p:sp>
      <p:sp>
        <p:nvSpPr>
          <p:cNvPr id="4" name="Slide Image Placeholder 3"/>
          <p:cNvSpPr>
            <a:spLocks noGrp="1" noRot="1" noChangeAspect="1"/>
          </p:cNvSpPr>
          <p:nvPr>
            <p:ph type="sldImg" idx="2"/>
          </p:nvPr>
        </p:nvSpPr>
        <p:spPr>
          <a:xfrm>
            <a:off x="685800" y="744538"/>
            <a:ext cx="5427663" cy="3722687"/>
          </a:xfrm>
          <a:prstGeom prst="rect">
            <a:avLst/>
          </a:prstGeom>
          <a:noFill/>
          <a:ln w="12700">
            <a:solidFill>
              <a:prstClr val="black"/>
            </a:solidFill>
          </a:ln>
        </p:spPr>
        <p:txBody>
          <a:bodyPr vert="horz" lIns="137648" tIns="68827" rIns="137648" bIns="68827" rtlCol="0" anchor="ctr"/>
          <a:lstStyle/>
          <a:p>
            <a:pPr lvl="0"/>
            <a:endParaRPr lang="en-GB" noProof="0" dirty="0"/>
          </a:p>
        </p:txBody>
      </p:sp>
      <p:sp>
        <p:nvSpPr>
          <p:cNvPr id="5" name="Notes Placeholder 4"/>
          <p:cNvSpPr>
            <a:spLocks noGrp="1"/>
          </p:cNvSpPr>
          <p:nvPr>
            <p:ph type="body" sz="quarter" idx="3"/>
          </p:nvPr>
        </p:nvSpPr>
        <p:spPr bwMode="auto">
          <a:xfrm>
            <a:off x="679143" y="4715157"/>
            <a:ext cx="5439391" cy="4466987"/>
          </a:xfrm>
          <a:prstGeom prst="rect">
            <a:avLst/>
          </a:prstGeom>
          <a:noFill/>
          <a:ln w="9525">
            <a:noFill/>
            <a:miter lim="800000"/>
            <a:headEnd/>
            <a:tailEnd/>
          </a:ln>
        </p:spPr>
        <p:txBody>
          <a:bodyPr vert="horz" wrap="square" lIns="95516" tIns="47759" rIns="95516" bIns="47759" numCol="1" anchor="t" anchorCtr="0" compatLnSpc="1">
            <a:prstTxWarp prst="textNoShape">
              <a:avLst/>
            </a:prstTxWarp>
          </a:bodyPr>
          <a:lstStyle/>
          <a:p>
            <a:pPr lvl="0"/>
            <a:r>
              <a:rPr lang="en-US" smtClean="0"/>
              <a:t>Click to edit Master text styles</a:t>
            </a:r>
          </a:p>
          <a:p>
            <a:pPr lvl="0"/>
            <a:r>
              <a:rPr lang="en-US" smtClean="0"/>
              <a:t>Second level</a:t>
            </a:r>
          </a:p>
          <a:p>
            <a:pPr lvl="0"/>
            <a:r>
              <a:rPr lang="en-US" smtClean="0"/>
              <a:t>Third level</a:t>
            </a:r>
          </a:p>
          <a:p>
            <a:pPr lvl="0"/>
            <a:r>
              <a:rPr lang="en-US" smtClean="0"/>
              <a:t>Fourth level</a:t>
            </a:r>
          </a:p>
          <a:p>
            <a:pPr lvl="0"/>
            <a:r>
              <a:rPr lang="en-US" smtClean="0"/>
              <a:t>Fifth level</a:t>
            </a:r>
            <a:endParaRPr lang="en-GB" smtClean="0"/>
          </a:p>
        </p:txBody>
      </p:sp>
      <p:sp>
        <p:nvSpPr>
          <p:cNvPr id="6" name="Footer Placeholder 5"/>
          <p:cNvSpPr>
            <a:spLocks noGrp="1"/>
          </p:cNvSpPr>
          <p:nvPr>
            <p:ph type="ftr" sz="quarter" idx="4"/>
          </p:nvPr>
        </p:nvSpPr>
        <p:spPr bwMode="auto">
          <a:xfrm>
            <a:off x="1" y="9428736"/>
            <a:ext cx="2946598" cy="496332"/>
          </a:xfrm>
          <a:prstGeom prst="rect">
            <a:avLst/>
          </a:prstGeom>
          <a:noFill/>
          <a:ln w="9525">
            <a:noFill/>
            <a:miter lim="800000"/>
            <a:headEnd/>
            <a:tailEnd/>
          </a:ln>
        </p:spPr>
        <p:txBody>
          <a:bodyPr vert="horz" wrap="square" lIns="95516" tIns="47759" rIns="95516" bIns="47759" numCol="1" anchor="b" anchorCtr="0" compatLnSpc="1">
            <a:prstTxWarp prst="textNoShape">
              <a:avLst/>
            </a:prstTxWarp>
          </a:bodyPr>
          <a:lstStyle>
            <a:lvl1pPr defTabSz="627065">
              <a:defRPr sz="1100">
                <a:latin typeface="Calibri" pitchFamily="34" charset="0"/>
              </a:defRPr>
            </a:lvl1pPr>
          </a:lstStyle>
          <a:p>
            <a:endParaRPr lang="en-GB" dirty="0"/>
          </a:p>
        </p:txBody>
      </p:sp>
      <p:sp>
        <p:nvSpPr>
          <p:cNvPr id="7" name="Slide Number Placeholder 6"/>
          <p:cNvSpPr>
            <a:spLocks noGrp="1"/>
          </p:cNvSpPr>
          <p:nvPr>
            <p:ph type="sldNum" sz="quarter" idx="5"/>
          </p:nvPr>
        </p:nvSpPr>
        <p:spPr bwMode="auto">
          <a:xfrm>
            <a:off x="3851078" y="9428736"/>
            <a:ext cx="2945033" cy="496332"/>
          </a:xfrm>
          <a:prstGeom prst="rect">
            <a:avLst/>
          </a:prstGeom>
          <a:noFill/>
          <a:ln w="9525">
            <a:noFill/>
            <a:miter lim="800000"/>
            <a:headEnd/>
            <a:tailEnd/>
          </a:ln>
        </p:spPr>
        <p:txBody>
          <a:bodyPr vert="horz" wrap="square" lIns="95516" tIns="47759" rIns="95516" bIns="47759" numCol="1" anchor="b" anchorCtr="0" compatLnSpc="1">
            <a:prstTxWarp prst="textNoShape">
              <a:avLst/>
            </a:prstTxWarp>
          </a:bodyPr>
          <a:lstStyle>
            <a:lvl1pPr algn="r" defTabSz="627065">
              <a:defRPr sz="1100">
                <a:latin typeface="Calibri" pitchFamily="34" charset="0"/>
              </a:defRPr>
            </a:lvl1pPr>
          </a:lstStyle>
          <a:p>
            <a:fld id="{7712EFF2-E535-4F8D-9276-91B171A78362}" type="slidenum">
              <a:rPr lang="en-GB"/>
              <a:pPr/>
              <a:t>‹#›</a:t>
            </a:fld>
            <a:endParaRPr lang="en-GB" dirty="0"/>
          </a:p>
        </p:txBody>
      </p:sp>
    </p:spTree>
    <p:extLst>
      <p:ext uri="{BB962C8B-B14F-4D97-AF65-F5344CB8AC3E}">
        <p14:creationId xmlns:p14="http://schemas.microsoft.com/office/powerpoint/2010/main" val="84424812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27" kern="1200">
        <a:solidFill>
          <a:schemeClr val="tx1"/>
        </a:solidFill>
        <a:latin typeface="+mn-lt"/>
        <a:ea typeface="+mn-ea"/>
        <a:cs typeface="+mn-cs"/>
      </a:defRPr>
    </a:lvl1pPr>
    <a:lvl2pPr marL="778686" indent="-299495" algn="l" rtl="0" eaLnBrk="0" fontAlgn="base" hangingPunct="0">
      <a:spcBef>
        <a:spcPct val="30000"/>
      </a:spcBef>
      <a:spcAft>
        <a:spcPct val="0"/>
      </a:spcAft>
      <a:defRPr sz="1227" kern="1200">
        <a:solidFill>
          <a:schemeClr val="tx1"/>
        </a:solidFill>
        <a:latin typeface="+mn-lt"/>
        <a:ea typeface="+mn-ea"/>
        <a:cs typeface="+mn-cs"/>
      </a:defRPr>
    </a:lvl2pPr>
    <a:lvl3pPr marL="1197978" indent="-239596" algn="l" rtl="0" eaLnBrk="0" fontAlgn="base" hangingPunct="0">
      <a:spcBef>
        <a:spcPct val="30000"/>
      </a:spcBef>
      <a:spcAft>
        <a:spcPct val="0"/>
      </a:spcAft>
      <a:defRPr sz="1227" kern="1200">
        <a:solidFill>
          <a:schemeClr val="tx1"/>
        </a:solidFill>
        <a:latin typeface="+mn-lt"/>
        <a:ea typeface="+mn-ea"/>
        <a:cs typeface="+mn-cs"/>
      </a:defRPr>
    </a:lvl3pPr>
    <a:lvl4pPr marL="1677170" indent="-239596" algn="l" rtl="0" eaLnBrk="0" fontAlgn="base" hangingPunct="0">
      <a:spcBef>
        <a:spcPct val="30000"/>
      </a:spcBef>
      <a:spcAft>
        <a:spcPct val="0"/>
      </a:spcAft>
      <a:defRPr sz="1227" kern="1200">
        <a:solidFill>
          <a:schemeClr val="tx1"/>
        </a:solidFill>
        <a:latin typeface="+mn-lt"/>
        <a:ea typeface="+mn-ea"/>
        <a:cs typeface="+mn-cs"/>
      </a:defRPr>
    </a:lvl4pPr>
    <a:lvl5pPr marL="2156361" indent="-239596" algn="l" rtl="0" eaLnBrk="0" fontAlgn="base" hangingPunct="0">
      <a:spcBef>
        <a:spcPct val="30000"/>
      </a:spcBef>
      <a:spcAft>
        <a:spcPct val="0"/>
      </a:spcAft>
      <a:defRPr sz="1227" kern="1200">
        <a:solidFill>
          <a:schemeClr val="tx1"/>
        </a:solidFill>
        <a:latin typeface="+mn-lt"/>
        <a:ea typeface="+mn-ea"/>
        <a:cs typeface="+mn-cs"/>
      </a:defRPr>
    </a:lvl5pPr>
    <a:lvl6pPr marL="2395957" algn="l" defTabSz="958383" rtl="0" eaLnBrk="1" latinLnBrk="0" hangingPunct="1">
      <a:defRPr sz="1227" kern="1200">
        <a:solidFill>
          <a:schemeClr val="tx1"/>
        </a:solidFill>
        <a:latin typeface="+mn-lt"/>
        <a:ea typeface="+mn-ea"/>
        <a:cs typeface="+mn-cs"/>
      </a:defRPr>
    </a:lvl6pPr>
    <a:lvl7pPr marL="2875148" algn="l" defTabSz="958383" rtl="0" eaLnBrk="1" latinLnBrk="0" hangingPunct="1">
      <a:defRPr sz="1227" kern="1200">
        <a:solidFill>
          <a:schemeClr val="tx1"/>
        </a:solidFill>
        <a:latin typeface="+mn-lt"/>
        <a:ea typeface="+mn-ea"/>
        <a:cs typeface="+mn-cs"/>
      </a:defRPr>
    </a:lvl7pPr>
    <a:lvl8pPr marL="3354339" algn="l" defTabSz="958383" rtl="0" eaLnBrk="1" latinLnBrk="0" hangingPunct="1">
      <a:defRPr sz="1227" kern="1200">
        <a:solidFill>
          <a:schemeClr val="tx1"/>
        </a:solidFill>
        <a:latin typeface="+mn-lt"/>
        <a:ea typeface="+mn-ea"/>
        <a:cs typeface="+mn-cs"/>
      </a:defRPr>
    </a:lvl8pPr>
    <a:lvl9pPr marL="3833531" algn="l" defTabSz="958383" rtl="0" eaLnBrk="1" latinLnBrk="0" hangingPunct="1">
      <a:defRPr sz="122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71991" tIns="35995" rIns="71991" bIns="35995">
            <a:normAutofit/>
          </a:bodyPr>
          <a:lstStyle/>
          <a:p>
            <a:endParaRPr dirty="0"/>
          </a:p>
        </p:txBody>
      </p:sp>
    </p:spTree>
    <p:extLst>
      <p:ext uri="{BB962C8B-B14F-4D97-AF65-F5344CB8AC3E}">
        <p14:creationId xmlns:p14="http://schemas.microsoft.com/office/powerpoint/2010/main" val="1815491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dirty="0" smtClean="0"/>
          </a:p>
          <a:p>
            <a:endParaRPr lang="ru-RU" dirty="0"/>
          </a:p>
        </p:txBody>
      </p:sp>
      <p:sp>
        <p:nvSpPr>
          <p:cNvPr id="4" name="Номер слайда 3"/>
          <p:cNvSpPr>
            <a:spLocks noGrp="1"/>
          </p:cNvSpPr>
          <p:nvPr>
            <p:ph type="sldNum" sz="quarter" idx="10"/>
          </p:nvPr>
        </p:nvSpPr>
        <p:spPr/>
        <p:txBody>
          <a:bodyPr/>
          <a:lstStyle/>
          <a:p>
            <a:fld id="{7712EFF2-E535-4F8D-9276-91B171A78362}" type="slidenum">
              <a:rPr lang="en-GB" smtClean="0"/>
              <a:pPr/>
              <a:t>13</a:t>
            </a:fld>
            <a:endParaRPr lang="en-GB" dirty="0"/>
          </a:p>
        </p:txBody>
      </p:sp>
    </p:spTree>
    <p:extLst>
      <p:ext uri="{BB962C8B-B14F-4D97-AF65-F5344CB8AC3E}">
        <p14:creationId xmlns:p14="http://schemas.microsoft.com/office/powerpoint/2010/main" val="1914028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712EFF2-E535-4F8D-9276-91B171A78362}" type="slidenum">
              <a:rPr lang="en-GB" smtClean="0"/>
              <a:pPr/>
              <a:t>18</a:t>
            </a:fld>
            <a:endParaRPr lang="en-GB" dirty="0"/>
          </a:p>
        </p:txBody>
      </p:sp>
    </p:spTree>
    <p:extLst>
      <p:ext uri="{BB962C8B-B14F-4D97-AF65-F5344CB8AC3E}">
        <p14:creationId xmlns:p14="http://schemas.microsoft.com/office/powerpoint/2010/main" val="3702714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712EFF2-E535-4F8D-9276-91B171A78362}" type="slidenum">
              <a:rPr lang="en-GB" smtClean="0"/>
              <a:pPr/>
              <a:t>32</a:t>
            </a:fld>
            <a:endParaRPr lang="en-GB" dirty="0"/>
          </a:p>
        </p:txBody>
      </p:sp>
    </p:spTree>
    <p:extLst>
      <p:ext uri="{BB962C8B-B14F-4D97-AF65-F5344CB8AC3E}">
        <p14:creationId xmlns:p14="http://schemas.microsoft.com/office/powerpoint/2010/main" val="2142370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712EFF2-E535-4F8D-9276-91B171A78362}" type="slidenum">
              <a:rPr lang="en-GB" smtClean="0"/>
              <a:pPr/>
              <a:t>33</a:t>
            </a:fld>
            <a:endParaRPr lang="en-GB" dirty="0"/>
          </a:p>
        </p:txBody>
      </p:sp>
    </p:spTree>
    <p:extLst>
      <p:ext uri="{BB962C8B-B14F-4D97-AF65-F5344CB8AC3E}">
        <p14:creationId xmlns:p14="http://schemas.microsoft.com/office/powerpoint/2010/main" val="21281376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7" name="Title Placeholder 1"/>
          <p:cNvSpPr>
            <a:spLocks noGrp="1"/>
          </p:cNvSpPr>
          <p:nvPr>
            <p:ph type="title"/>
          </p:nvPr>
        </p:nvSpPr>
        <p:spPr bwMode="auto">
          <a:xfrm>
            <a:off x="1299374" y="3243722"/>
            <a:ext cx="10001242" cy="2153327"/>
          </a:xfrm>
          <a:prstGeom prst="rect">
            <a:avLst/>
          </a:prstGeom>
          <a:effectLst>
            <a:outerShdw blurRad="63500" sx="102000" sy="102000" algn="ctr" rotWithShape="0">
              <a:prstClr val="black">
                <a:alpha val="40000"/>
              </a:prstClr>
            </a:outerShdw>
          </a:effectLst>
        </p:spPr>
        <p:txBody>
          <a:bodyPr>
            <a:noAutofit/>
          </a:bodyPr>
          <a:lstStyle>
            <a:lvl1pPr algn="ctr">
              <a:defRPr lang="en-US" sz="3200" b="1" kern="1200" dirty="0" smtClean="0">
                <a:solidFill>
                  <a:srgbClr val="5B9BD5">
                    <a:lumMod val="50000"/>
                  </a:srgbClr>
                </a:solidFill>
                <a:latin typeface="Calibri"/>
                <a:ea typeface="+mn-ea"/>
                <a:cs typeface="+mn-cs"/>
              </a:defRPr>
            </a:lvl1pPr>
          </a:lstStyle>
          <a:p>
            <a:pPr marL="0" lvl="0" algn="ctr" defTabSz="1163111" eaLnBrk="1" fontAlgn="auto" latinLnBrk="0" hangingPunct="1">
              <a:spcBef>
                <a:spcPts val="0"/>
              </a:spcBef>
              <a:spcAft>
                <a:spcPts val="0"/>
              </a:spcAft>
            </a:pPr>
            <a:endParaRPr lang="en-US" dirty="0" smtClean="0"/>
          </a:p>
        </p:txBody>
      </p:sp>
      <p:pic>
        <p:nvPicPr>
          <p:cNvPr id="10" name="Рисунок 9"/>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0" y="-4926"/>
            <a:ext cx="12599988" cy="2667103"/>
          </a:xfrm>
          <a:prstGeom prst="rect">
            <a:avLst/>
          </a:prstGeom>
        </p:spPr>
      </p:pic>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Basic">
    <p:spTree>
      <p:nvGrpSpPr>
        <p:cNvPr id="1" name=""/>
        <p:cNvGrpSpPr/>
        <p:nvPr/>
      </p:nvGrpSpPr>
      <p:grpSpPr>
        <a:xfrm>
          <a:off x="0" y="0"/>
          <a:ext cx="0" cy="0"/>
          <a:chOff x="0" y="0"/>
          <a:chExt cx="0" cy="0"/>
        </a:xfrm>
      </p:grpSpPr>
      <p:sp>
        <p:nvSpPr>
          <p:cNvPr id="9" name="Rectangle 8"/>
          <p:cNvSpPr>
            <a:spLocks noChangeArrowheads="1"/>
          </p:cNvSpPr>
          <p:nvPr userDrawn="1"/>
        </p:nvSpPr>
        <p:spPr bwMode="auto">
          <a:xfrm>
            <a:off x="11866933" y="8257871"/>
            <a:ext cx="387770" cy="181745"/>
          </a:xfrm>
          <a:prstGeom prst="rect">
            <a:avLst/>
          </a:prstGeom>
          <a:noFill/>
          <a:ln w="25400" algn="ctr">
            <a:noFill/>
            <a:miter lim="800000"/>
            <a:headEnd/>
            <a:tailEnd/>
          </a:ln>
        </p:spPr>
        <p:txBody>
          <a:bodyPr lIns="0" tIns="0" rIns="0" bIns="0"/>
          <a:lstStyle/>
          <a:p>
            <a:pPr marL="0" marR="0" lvl="0" indent="0" algn="r" defTabSz="1093324" rtl="0" eaLnBrk="1" fontAlgn="base" latinLnBrk="0" hangingPunct="1">
              <a:lnSpc>
                <a:spcPts val="1434"/>
              </a:lnSpc>
              <a:spcBef>
                <a:spcPct val="0"/>
              </a:spcBef>
              <a:spcAft>
                <a:spcPct val="0"/>
              </a:spcAft>
              <a:buClrTx/>
              <a:buSzTx/>
              <a:buFontTx/>
              <a:buNone/>
              <a:tabLst/>
              <a:defRPr/>
            </a:pPr>
            <a:fld id="{21747F3F-2E8A-4EAB-A46A-01A88D87E637}" type="slidenum">
              <a:rPr kumimoji="0" lang="en-US" sz="1272" b="0" i="0" u="none" strike="noStrike" kern="1200" cap="none" spc="0" normalizeH="0" baseline="0" noProof="0" smtClean="0">
                <a:ln>
                  <a:noFill/>
                </a:ln>
                <a:solidFill>
                  <a:schemeClr val="bg1">
                    <a:lumMod val="50000"/>
                  </a:schemeClr>
                </a:solidFill>
                <a:effectLst/>
                <a:uLnTx/>
                <a:uFillTx/>
                <a:latin typeface="Arial" pitchFamily="34" charset="0"/>
                <a:ea typeface="+mn-ea"/>
                <a:cs typeface="Arial" pitchFamily="34" charset="0"/>
              </a:rPr>
              <a:pPr marL="0" marR="0" lvl="0" indent="0" algn="r" defTabSz="1093324" rtl="0" eaLnBrk="1" fontAlgn="base" latinLnBrk="0" hangingPunct="1">
                <a:lnSpc>
                  <a:spcPts val="1434"/>
                </a:lnSpc>
                <a:spcBef>
                  <a:spcPct val="0"/>
                </a:spcBef>
                <a:spcAft>
                  <a:spcPct val="0"/>
                </a:spcAft>
                <a:buClrTx/>
                <a:buSzTx/>
                <a:buFontTx/>
                <a:buNone/>
                <a:tabLst/>
                <a:defRPr/>
              </a:pPr>
              <a:t>‹#›</a:t>
            </a:fld>
            <a:endParaRPr kumimoji="0" lang="en-US" sz="1272" b="0" i="0" u="none" strike="noStrike" kern="1200" cap="none" spc="0" normalizeH="0" baseline="0" noProof="0" dirty="0">
              <a:ln>
                <a:noFill/>
              </a:ln>
              <a:solidFill>
                <a:schemeClr val="bg1">
                  <a:lumMod val="50000"/>
                </a:schemeClr>
              </a:solidFill>
              <a:effectLst/>
              <a:uLnTx/>
              <a:uFillTx/>
              <a:latin typeface="Arial" pitchFamily="34" charset="0"/>
              <a:ea typeface="+mn-ea"/>
              <a:cs typeface="Arial" pitchFamily="34" charset="0"/>
            </a:endParaRPr>
          </a:p>
        </p:txBody>
      </p:sp>
      <p:sp>
        <p:nvSpPr>
          <p:cNvPr id="10" name="Title Placeholder 1"/>
          <p:cNvSpPr>
            <a:spLocks noGrp="1"/>
          </p:cNvSpPr>
          <p:nvPr>
            <p:ph type="title"/>
          </p:nvPr>
        </p:nvSpPr>
        <p:spPr bwMode="auto">
          <a:xfrm>
            <a:off x="3427288" y="152402"/>
            <a:ext cx="8827415" cy="698685"/>
          </a:xfrm>
          <a:prstGeom prst="rect">
            <a:avLst/>
          </a:prstGeom>
          <a:noFill/>
          <a:ln w="9525">
            <a:noFill/>
            <a:miter lim="800000"/>
            <a:headEnd/>
            <a:tailEnd/>
          </a:ln>
        </p:spPr>
        <p:txBody>
          <a:bodyPr vert="horz" wrap="square" lIns="91440" tIns="45720" rIns="91440" bIns="45720" rtlCol="0" anchor="ctr">
            <a:noAutofit/>
          </a:bodyPr>
          <a:lstStyle>
            <a:lvl1pPr>
              <a:lnSpc>
                <a:spcPct val="100000"/>
              </a:lnSpc>
              <a:defRPr lang="en-US" sz="2400" kern="1200" dirty="0" smtClean="0">
                <a:solidFill>
                  <a:srgbClr val="1F4E79"/>
                </a:solidFill>
                <a:latin typeface="Arial Narrow" pitchFamily="34" charset="0"/>
                <a:ea typeface="+mn-ea"/>
                <a:cs typeface="+mn-cs"/>
              </a:defRPr>
            </a:lvl1pPr>
          </a:lstStyle>
          <a:p>
            <a:pPr marL="0" lvl="0" defTabSz="1163111" eaLnBrk="1" fontAlgn="auto" latinLnBrk="0" hangingPunct="1">
              <a:spcBef>
                <a:spcPts val="0"/>
              </a:spcBef>
              <a:spcAft>
                <a:spcPts val="0"/>
              </a:spcAft>
              <a:buNone/>
            </a:pPr>
            <a:endParaRPr lang="en-US" dirty="0" smtClean="0"/>
          </a:p>
        </p:txBody>
      </p:sp>
      <p:sp>
        <p:nvSpPr>
          <p:cNvPr id="3" name="Text Placeholder 2"/>
          <p:cNvSpPr>
            <a:spLocks noGrp="1"/>
          </p:cNvSpPr>
          <p:nvPr>
            <p:ph type="body" sz="quarter" idx="10"/>
          </p:nvPr>
        </p:nvSpPr>
        <p:spPr>
          <a:xfrm>
            <a:off x="351350" y="1062099"/>
            <a:ext cx="11903353" cy="725733"/>
          </a:xfrm>
          <a:prstGeom prst="rect">
            <a:avLst/>
          </a:prstGeom>
        </p:spPr>
        <p:txBody>
          <a:bodyPr lIns="0" tIns="0" rIns="0" bIns="0"/>
          <a:lstStyle>
            <a:lvl1pPr marL="0" indent="0">
              <a:buNone/>
              <a:defRPr sz="2000">
                <a:solidFill>
                  <a:schemeClr val="tx1"/>
                </a:solidFill>
              </a:defRPr>
            </a:lvl1pPr>
            <a:lvl2pPr marL="0" indent="0">
              <a:buNone/>
              <a:defRPr>
                <a:solidFill>
                  <a:schemeClr val="tx1"/>
                </a:solidFill>
              </a:defRPr>
            </a:lvl2pPr>
            <a:lvl3pPr marL="242962" indent="0">
              <a:buNone/>
              <a:defRPr>
                <a:solidFill>
                  <a:schemeClr val="tx1"/>
                </a:solidFill>
              </a:defRPr>
            </a:lvl3pPr>
            <a:lvl4pPr marL="476432" indent="0">
              <a:buNone/>
              <a:defRPr>
                <a:solidFill>
                  <a:schemeClr val="tx1"/>
                </a:solidFill>
              </a:defRPr>
            </a:lvl4pPr>
            <a:lvl5pPr marL="719391" indent="0">
              <a:buNone/>
              <a:defRPr>
                <a:solidFill>
                  <a:schemeClr val="tx1"/>
                </a:solidFill>
              </a:defRPr>
            </a:lvl5pPr>
          </a:lstStyle>
          <a:p>
            <a:pPr lvl="0"/>
            <a:endParaRPr lang="en-US" dirty="0"/>
          </a:p>
        </p:txBody>
      </p:sp>
      <p:pic>
        <p:nvPicPr>
          <p:cNvPr id="8" name="Рисунок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 y="-4926"/>
            <a:ext cx="3427287" cy="856011"/>
          </a:xfrm>
          <a:prstGeom prst="rect">
            <a:avLst/>
          </a:prstGeom>
        </p:spPr>
      </p:pic>
    </p:spTree>
    <p:extLst>
      <p:ext uri="{BB962C8B-B14F-4D97-AF65-F5344CB8AC3E}">
        <p14:creationId xmlns:p14="http://schemas.microsoft.com/office/powerpoint/2010/main" val="313611897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721" userDrawn="1">
          <p15:clr>
            <a:srgbClr val="FBAE40"/>
          </p15:clr>
        </p15:guide>
        <p15:guide id="2" pos="396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ivider">
    <p:spTree>
      <p:nvGrpSpPr>
        <p:cNvPr id="1" name=""/>
        <p:cNvGrpSpPr/>
        <p:nvPr/>
      </p:nvGrpSpPr>
      <p:grpSpPr>
        <a:xfrm>
          <a:off x="0" y="0"/>
          <a:ext cx="0" cy="0"/>
          <a:chOff x="0" y="0"/>
          <a:chExt cx="0" cy="0"/>
        </a:xfrm>
      </p:grpSpPr>
      <p:sp>
        <p:nvSpPr>
          <p:cNvPr id="6" name="Прямоугольник 5"/>
          <p:cNvSpPr/>
          <p:nvPr userDrawn="1"/>
        </p:nvSpPr>
        <p:spPr>
          <a:xfrm>
            <a:off x="2" y="2059367"/>
            <a:ext cx="12599986" cy="4134370"/>
          </a:xfrm>
          <a:prstGeom prst="rect">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fontAlgn="auto">
              <a:spcBef>
                <a:spcPts val="0"/>
              </a:spcBef>
              <a:spcAft>
                <a:spcPts val="0"/>
              </a:spcAft>
              <a:defRPr/>
            </a:pPr>
            <a:endParaRPr lang="ru-RU" sz="2118" dirty="0"/>
          </a:p>
        </p:txBody>
      </p:sp>
      <p:sp>
        <p:nvSpPr>
          <p:cNvPr id="10" name="Title Placeholder 1"/>
          <p:cNvSpPr>
            <a:spLocks noGrp="1"/>
          </p:cNvSpPr>
          <p:nvPr>
            <p:ph type="title"/>
          </p:nvPr>
        </p:nvSpPr>
        <p:spPr bwMode="auto">
          <a:xfrm>
            <a:off x="1886287" y="2059367"/>
            <a:ext cx="8827415" cy="4134370"/>
          </a:xfrm>
          <a:prstGeom prst="rect">
            <a:avLst/>
          </a:prstGeom>
          <a:noFill/>
          <a:ln w="9525">
            <a:noFill/>
            <a:miter lim="800000"/>
            <a:headEnd/>
            <a:tailEnd/>
          </a:ln>
        </p:spPr>
        <p:txBody>
          <a:bodyPr vert="horz" wrap="square" lIns="91440" tIns="45720" rIns="91440" bIns="45720" rtlCol="0" anchor="ctr">
            <a:noAutofit/>
          </a:bodyPr>
          <a:lstStyle>
            <a:lvl1pPr algn="ctr">
              <a:lnSpc>
                <a:spcPct val="100000"/>
              </a:lnSpc>
              <a:defRPr lang="en-US" sz="3200" kern="1200" dirty="0" smtClean="0">
                <a:solidFill>
                  <a:schemeClr val="bg1"/>
                </a:solidFill>
                <a:effectLst>
                  <a:outerShdw blurRad="38100" dist="38100" dir="2700000" algn="tl">
                    <a:srgbClr val="000000">
                      <a:alpha val="43137"/>
                    </a:srgbClr>
                  </a:outerShdw>
                </a:effectLst>
                <a:latin typeface="Arial Narrow" pitchFamily="34" charset="0"/>
                <a:ea typeface="+mn-ea"/>
                <a:cs typeface="+mn-cs"/>
              </a:defRPr>
            </a:lvl1pPr>
          </a:lstStyle>
          <a:p>
            <a:pPr marL="0" lvl="0" defTabSz="1163111" eaLnBrk="1" fontAlgn="auto" latinLnBrk="0" hangingPunct="1">
              <a:spcBef>
                <a:spcPts val="0"/>
              </a:spcBef>
              <a:spcAft>
                <a:spcPts val="0"/>
              </a:spcAft>
              <a:buNone/>
            </a:pPr>
            <a:endParaRPr lang="en-US" dirty="0" smtClean="0"/>
          </a:p>
        </p:txBody>
      </p:sp>
      <p:pic>
        <p:nvPicPr>
          <p:cNvPr id="8" name="Рисунок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 y="-4926"/>
            <a:ext cx="3427287" cy="856011"/>
          </a:xfrm>
          <a:prstGeom prst="rect">
            <a:avLst/>
          </a:prstGeom>
        </p:spPr>
      </p:pic>
    </p:spTree>
    <p:extLst>
      <p:ext uri="{BB962C8B-B14F-4D97-AF65-F5344CB8AC3E}">
        <p14:creationId xmlns:p14="http://schemas.microsoft.com/office/powerpoint/2010/main" val="26443091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721" userDrawn="1">
          <p15:clr>
            <a:srgbClr val="FBAE40"/>
          </p15:clr>
        </p15:guide>
        <p15:guide id="2" pos="396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rgbClr val="1F4E79"/>
                </a:solidFill>
                <a:latin typeface="Arial Narrow"/>
                <a:cs typeface="Arial Narrow"/>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5168238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907" r:id="rId1"/>
    <p:sldLayoutId id="2147483920" r:id="rId2"/>
    <p:sldLayoutId id="2147483921" r:id="rId3"/>
    <p:sldLayoutId id="2147483924" r:id="rId4"/>
  </p:sldLayoutIdLst>
  <p:transition/>
  <p:timing>
    <p:tnLst>
      <p:par>
        <p:cTn id="1" dur="indefinite" restart="never" nodeType="tmRoot"/>
      </p:par>
    </p:tnLst>
  </p:timing>
  <p:hf hdr="0" ftr="0" dt="0"/>
  <p:txStyles>
    <p:titleStyle>
      <a:lvl1pPr algn="l" defTabSz="1218602" rtl="0" fontAlgn="base">
        <a:lnSpc>
          <a:spcPts val="4066"/>
        </a:lnSpc>
        <a:spcBef>
          <a:spcPct val="0"/>
        </a:spcBef>
        <a:spcAft>
          <a:spcPct val="0"/>
        </a:spcAft>
        <a:defRPr sz="2926" b="1">
          <a:solidFill>
            <a:schemeClr val="tx1"/>
          </a:solidFill>
          <a:latin typeface="+mj-lt"/>
          <a:ea typeface="+mj-ea"/>
          <a:cs typeface="+mj-cs"/>
        </a:defRPr>
      </a:lvl1pPr>
      <a:lvl2pPr algn="l" defTabSz="1218602" rtl="0" fontAlgn="base">
        <a:lnSpc>
          <a:spcPts val="4066"/>
        </a:lnSpc>
        <a:spcBef>
          <a:spcPct val="0"/>
        </a:spcBef>
        <a:spcAft>
          <a:spcPct val="0"/>
        </a:spcAft>
        <a:defRPr sz="2926" b="1">
          <a:solidFill>
            <a:schemeClr val="tx1"/>
          </a:solidFill>
          <a:latin typeface="Arial" pitchFamily="34" charset="0"/>
        </a:defRPr>
      </a:lvl2pPr>
      <a:lvl3pPr algn="l" defTabSz="1218602" rtl="0" fontAlgn="base">
        <a:lnSpc>
          <a:spcPts val="4066"/>
        </a:lnSpc>
        <a:spcBef>
          <a:spcPct val="0"/>
        </a:spcBef>
        <a:spcAft>
          <a:spcPct val="0"/>
        </a:spcAft>
        <a:defRPr sz="2926" b="1">
          <a:solidFill>
            <a:schemeClr val="tx1"/>
          </a:solidFill>
          <a:latin typeface="Arial" pitchFamily="34" charset="0"/>
        </a:defRPr>
      </a:lvl3pPr>
      <a:lvl4pPr algn="l" defTabSz="1218602" rtl="0" fontAlgn="base">
        <a:lnSpc>
          <a:spcPts val="4066"/>
        </a:lnSpc>
        <a:spcBef>
          <a:spcPct val="0"/>
        </a:spcBef>
        <a:spcAft>
          <a:spcPct val="0"/>
        </a:spcAft>
        <a:defRPr sz="2926" b="1">
          <a:solidFill>
            <a:schemeClr val="tx1"/>
          </a:solidFill>
          <a:latin typeface="Arial" pitchFamily="34" charset="0"/>
        </a:defRPr>
      </a:lvl4pPr>
      <a:lvl5pPr algn="l" defTabSz="1218602" rtl="0" fontAlgn="base">
        <a:lnSpc>
          <a:spcPts val="4066"/>
        </a:lnSpc>
        <a:spcBef>
          <a:spcPct val="0"/>
        </a:spcBef>
        <a:spcAft>
          <a:spcPct val="0"/>
        </a:spcAft>
        <a:defRPr sz="2926" b="1">
          <a:solidFill>
            <a:schemeClr val="tx1"/>
          </a:solidFill>
          <a:latin typeface="Arial" pitchFamily="34" charset="0"/>
        </a:defRPr>
      </a:lvl5pPr>
      <a:lvl6pPr marL="546662" algn="l" defTabSz="1218602" rtl="0" fontAlgn="base">
        <a:lnSpc>
          <a:spcPts val="4066"/>
        </a:lnSpc>
        <a:spcBef>
          <a:spcPct val="0"/>
        </a:spcBef>
        <a:spcAft>
          <a:spcPct val="0"/>
        </a:spcAft>
        <a:defRPr sz="2926" b="1">
          <a:solidFill>
            <a:schemeClr val="tx1"/>
          </a:solidFill>
          <a:latin typeface="Arial" pitchFamily="34" charset="0"/>
        </a:defRPr>
      </a:lvl6pPr>
      <a:lvl7pPr marL="1093324" algn="l" defTabSz="1218602" rtl="0" fontAlgn="base">
        <a:lnSpc>
          <a:spcPts val="4066"/>
        </a:lnSpc>
        <a:spcBef>
          <a:spcPct val="0"/>
        </a:spcBef>
        <a:spcAft>
          <a:spcPct val="0"/>
        </a:spcAft>
        <a:defRPr sz="2926" b="1">
          <a:solidFill>
            <a:schemeClr val="tx1"/>
          </a:solidFill>
          <a:latin typeface="Arial" pitchFamily="34" charset="0"/>
        </a:defRPr>
      </a:lvl7pPr>
      <a:lvl8pPr marL="1639986" algn="l" defTabSz="1218602" rtl="0" fontAlgn="base">
        <a:lnSpc>
          <a:spcPts val="4066"/>
        </a:lnSpc>
        <a:spcBef>
          <a:spcPct val="0"/>
        </a:spcBef>
        <a:spcAft>
          <a:spcPct val="0"/>
        </a:spcAft>
        <a:defRPr sz="2926" b="1">
          <a:solidFill>
            <a:schemeClr val="tx1"/>
          </a:solidFill>
          <a:latin typeface="Arial" pitchFamily="34" charset="0"/>
        </a:defRPr>
      </a:lvl8pPr>
      <a:lvl9pPr marL="2186649" algn="l" defTabSz="1218602" rtl="0" fontAlgn="base">
        <a:lnSpc>
          <a:spcPts val="4066"/>
        </a:lnSpc>
        <a:spcBef>
          <a:spcPct val="0"/>
        </a:spcBef>
        <a:spcAft>
          <a:spcPct val="0"/>
        </a:spcAft>
        <a:defRPr sz="2926" b="1">
          <a:solidFill>
            <a:schemeClr val="tx1"/>
          </a:solidFill>
          <a:latin typeface="Arial" pitchFamily="34" charset="0"/>
        </a:defRPr>
      </a:lvl9pPr>
    </p:titleStyle>
    <p:bodyStyle>
      <a:lvl1pPr marL="457450" indent="-457450" algn="l" defTabSz="1218602" rtl="0" fontAlgn="base">
        <a:spcBef>
          <a:spcPct val="0"/>
        </a:spcBef>
        <a:spcAft>
          <a:spcPts val="359"/>
        </a:spcAft>
        <a:buFont typeface="Arial" pitchFamily="34" charset="0"/>
        <a:buChar char="•"/>
        <a:defRPr sz="1272">
          <a:solidFill>
            <a:schemeClr val="tx1"/>
          </a:solidFill>
          <a:latin typeface="+mn-lt"/>
          <a:ea typeface="+mn-ea"/>
          <a:cs typeface="+mn-cs"/>
        </a:defRPr>
      </a:lvl1pPr>
      <a:lvl2pPr marL="242962" indent="-242962" algn="l" defTabSz="1218602" rtl="0" fontAlgn="base">
        <a:spcBef>
          <a:spcPct val="0"/>
        </a:spcBef>
        <a:spcAft>
          <a:spcPts val="359"/>
        </a:spcAft>
        <a:buFont typeface="Arial" pitchFamily="34" charset="0"/>
        <a:buChar char="•"/>
        <a:defRPr sz="1272">
          <a:solidFill>
            <a:schemeClr val="tx1"/>
          </a:solidFill>
          <a:latin typeface="+mn-lt"/>
        </a:defRPr>
      </a:lvl2pPr>
      <a:lvl3pPr marL="476432" indent="-233471" algn="l" defTabSz="1218602" rtl="0" fontAlgn="base">
        <a:spcBef>
          <a:spcPct val="0"/>
        </a:spcBef>
        <a:spcAft>
          <a:spcPts val="359"/>
        </a:spcAft>
        <a:buFont typeface="Arial" pitchFamily="34" charset="0"/>
        <a:buChar char="‒"/>
        <a:defRPr sz="1272">
          <a:solidFill>
            <a:schemeClr val="tx1"/>
          </a:solidFill>
          <a:latin typeface="+mn-lt"/>
        </a:defRPr>
      </a:lvl3pPr>
      <a:lvl4pPr marL="719392" indent="-242962" algn="l" defTabSz="1218602" rtl="0" fontAlgn="base">
        <a:spcBef>
          <a:spcPct val="0"/>
        </a:spcBef>
        <a:spcAft>
          <a:spcPts val="359"/>
        </a:spcAft>
        <a:buFont typeface="Arial" pitchFamily="34" charset="0"/>
        <a:buChar char="•"/>
        <a:defRPr sz="1145">
          <a:solidFill>
            <a:schemeClr val="tx1"/>
          </a:solidFill>
          <a:latin typeface="+mn-lt"/>
        </a:defRPr>
      </a:lvl4pPr>
      <a:lvl5pPr marL="949067" indent="-229675" algn="l" defTabSz="1218602" rtl="0" fontAlgn="base">
        <a:spcBef>
          <a:spcPct val="0"/>
        </a:spcBef>
        <a:spcAft>
          <a:spcPts val="359"/>
        </a:spcAft>
        <a:buFont typeface="Arial" pitchFamily="34" charset="0"/>
        <a:buChar char="‒"/>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p:bodyStyle>
    <p:otherStyle>
      <a:defPPr>
        <a:defRPr lang="en-US"/>
      </a:defPPr>
      <a:lvl1pPr marL="0" algn="l" defTabSz="1093324" rtl="0" eaLnBrk="1" latinLnBrk="0" hangingPunct="1">
        <a:defRPr sz="2162" kern="1200">
          <a:solidFill>
            <a:schemeClr val="tx1"/>
          </a:solidFill>
          <a:latin typeface="+mn-lt"/>
          <a:ea typeface="+mn-ea"/>
          <a:cs typeface="+mn-cs"/>
        </a:defRPr>
      </a:lvl1pPr>
      <a:lvl2pPr marL="546662" algn="l" defTabSz="1093324" rtl="0" eaLnBrk="1" latinLnBrk="0" hangingPunct="1">
        <a:defRPr sz="2162" kern="1200">
          <a:solidFill>
            <a:schemeClr val="tx1"/>
          </a:solidFill>
          <a:latin typeface="+mn-lt"/>
          <a:ea typeface="+mn-ea"/>
          <a:cs typeface="+mn-cs"/>
        </a:defRPr>
      </a:lvl2pPr>
      <a:lvl3pPr marL="1093324" algn="l" defTabSz="1093324" rtl="0" eaLnBrk="1" latinLnBrk="0" hangingPunct="1">
        <a:defRPr sz="2162" kern="1200">
          <a:solidFill>
            <a:schemeClr val="tx1"/>
          </a:solidFill>
          <a:latin typeface="+mn-lt"/>
          <a:ea typeface="+mn-ea"/>
          <a:cs typeface="+mn-cs"/>
        </a:defRPr>
      </a:lvl3pPr>
      <a:lvl4pPr marL="1639986" algn="l" defTabSz="1093324" rtl="0" eaLnBrk="1" latinLnBrk="0" hangingPunct="1">
        <a:defRPr sz="2162" kern="1200">
          <a:solidFill>
            <a:schemeClr val="tx1"/>
          </a:solidFill>
          <a:latin typeface="+mn-lt"/>
          <a:ea typeface="+mn-ea"/>
          <a:cs typeface="+mn-cs"/>
        </a:defRPr>
      </a:lvl4pPr>
      <a:lvl5pPr marL="2186649" algn="l" defTabSz="1093324" rtl="0" eaLnBrk="1" latinLnBrk="0" hangingPunct="1">
        <a:defRPr sz="2162" kern="1200">
          <a:solidFill>
            <a:schemeClr val="tx1"/>
          </a:solidFill>
          <a:latin typeface="+mn-lt"/>
          <a:ea typeface="+mn-ea"/>
          <a:cs typeface="+mn-cs"/>
        </a:defRPr>
      </a:lvl5pPr>
      <a:lvl6pPr marL="2733311" algn="l" defTabSz="1093324" rtl="0" eaLnBrk="1" latinLnBrk="0" hangingPunct="1">
        <a:defRPr sz="2162" kern="1200">
          <a:solidFill>
            <a:schemeClr val="tx1"/>
          </a:solidFill>
          <a:latin typeface="+mn-lt"/>
          <a:ea typeface="+mn-ea"/>
          <a:cs typeface="+mn-cs"/>
        </a:defRPr>
      </a:lvl6pPr>
      <a:lvl7pPr marL="3279973" algn="l" defTabSz="1093324" rtl="0" eaLnBrk="1" latinLnBrk="0" hangingPunct="1">
        <a:defRPr sz="2162" kern="1200">
          <a:solidFill>
            <a:schemeClr val="tx1"/>
          </a:solidFill>
          <a:latin typeface="+mn-lt"/>
          <a:ea typeface="+mn-ea"/>
          <a:cs typeface="+mn-cs"/>
        </a:defRPr>
      </a:lvl7pPr>
      <a:lvl8pPr marL="3826635" algn="l" defTabSz="1093324" rtl="0" eaLnBrk="1" latinLnBrk="0" hangingPunct="1">
        <a:defRPr sz="2162" kern="1200">
          <a:solidFill>
            <a:schemeClr val="tx1"/>
          </a:solidFill>
          <a:latin typeface="+mn-lt"/>
          <a:ea typeface="+mn-ea"/>
          <a:cs typeface="+mn-cs"/>
        </a:defRPr>
      </a:lvl8pPr>
      <a:lvl9pPr marL="4373297" algn="l" defTabSz="1093324" rtl="0" eaLnBrk="1" latinLnBrk="0" hangingPunct="1">
        <a:defRPr sz="21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0.pn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hyperlink" Target="https://smbn.ru/" TargetMode="External"/><Relationship Id="rId5" Type="http://schemas.openxmlformats.org/officeDocument/2006/relationships/image" Target="../media/image16.jpg"/><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3.jpg"/><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3.jp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7.pn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3.jpg"/></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7.pn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3.jpg"/></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7.png"/></Relationships>
</file>

<file path=ppt/slides/_rels/slide30.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8" Type="http://schemas.openxmlformats.org/officeDocument/2006/relationships/image" Target="../media/image16.jpg"/><Relationship Id="rId3" Type="http://schemas.openxmlformats.org/officeDocument/2006/relationships/image" Target="../media/image18.png"/><Relationship Id="rId7" Type="http://schemas.openxmlformats.org/officeDocument/2006/relationships/image" Target="../media/image22.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gif"/><Relationship Id="rId4" Type="http://schemas.openxmlformats.org/officeDocument/2006/relationships/image" Target="../media/image19.png"/><Relationship Id="rId9" Type="http://schemas.openxmlformats.org/officeDocument/2006/relationships/image" Target="../media/image23.png"/></Relationships>
</file>

<file path=ppt/slides/_rels/slide3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mailto:info@corpmsp.ru"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5.pn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9376" y="3809778"/>
            <a:ext cx="10674910" cy="2153327"/>
          </a:xfrm>
        </p:spPr>
        <p:txBody>
          <a:bodyPr/>
          <a:lstStyle/>
          <a:p>
            <a:pPr>
              <a:lnSpc>
                <a:spcPct val="100000"/>
              </a:lnSpc>
            </a:pPr>
            <a:r>
              <a:rPr lang="ru-RU" sz="4400" dirty="0">
                <a:latin typeface="Arial Black" panose="020B0A04020102020204" pitchFamily="34" charset="0"/>
              </a:rPr>
              <a:t>Финансовая поддержка субъектов МСП</a:t>
            </a:r>
          </a:p>
        </p:txBody>
      </p:sp>
      <p:sp>
        <p:nvSpPr>
          <p:cNvPr id="3" name="Заголовок 1"/>
          <p:cNvSpPr txBox="1">
            <a:spLocks/>
          </p:cNvSpPr>
          <p:nvPr/>
        </p:nvSpPr>
        <p:spPr bwMode="auto">
          <a:xfrm>
            <a:off x="1299376" y="7168450"/>
            <a:ext cx="10001242" cy="527754"/>
          </a:xfrm>
          <a:prstGeom prst="rect">
            <a:avLst/>
          </a:prstGeom>
          <a:effectLst>
            <a:outerShdw blurRad="63500" sx="102000" sy="102000" algn="ctr" rotWithShape="0">
              <a:prstClr val="black">
                <a:alpha val="40000"/>
              </a:prstClr>
            </a:outerShdw>
          </a:effectLst>
        </p:spPr>
        <p:txBody>
          <a:bodyPr>
            <a:noAutofit/>
          </a:bodyPr>
          <a:lstStyle>
            <a:lvl1pPr algn="ctr" defTabSz="1218638" rtl="0" fontAlgn="base">
              <a:lnSpc>
                <a:spcPts val="4066"/>
              </a:lnSpc>
              <a:spcBef>
                <a:spcPct val="0"/>
              </a:spcBef>
              <a:spcAft>
                <a:spcPct val="0"/>
              </a:spcAft>
              <a:defRPr lang="en-US" sz="3200" b="1" kern="1200" dirty="0" smtClean="0">
                <a:solidFill>
                  <a:srgbClr val="5B9BD5">
                    <a:lumMod val="50000"/>
                  </a:srgbClr>
                </a:solidFill>
                <a:latin typeface="Calibri"/>
                <a:ea typeface="+mn-ea"/>
                <a:cs typeface="+mn-cs"/>
              </a:defRPr>
            </a:lvl1pPr>
            <a:lvl2pPr algn="l" defTabSz="1218638" rtl="0" fontAlgn="base">
              <a:lnSpc>
                <a:spcPts val="4066"/>
              </a:lnSpc>
              <a:spcBef>
                <a:spcPct val="0"/>
              </a:spcBef>
              <a:spcAft>
                <a:spcPct val="0"/>
              </a:spcAft>
              <a:defRPr sz="2926" b="1">
                <a:solidFill>
                  <a:schemeClr val="tx1"/>
                </a:solidFill>
                <a:latin typeface="Arial" pitchFamily="34" charset="0"/>
              </a:defRPr>
            </a:lvl2pPr>
            <a:lvl3pPr algn="l" defTabSz="1218638" rtl="0" fontAlgn="base">
              <a:lnSpc>
                <a:spcPts val="4066"/>
              </a:lnSpc>
              <a:spcBef>
                <a:spcPct val="0"/>
              </a:spcBef>
              <a:spcAft>
                <a:spcPct val="0"/>
              </a:spcAft>
              <a:defRPr sz="2926" b="1">
                <a:solidFill>
                  <a:schemeClr val="tx1"/>
                </a:solidFill>
                <a:latin typeface="Arial" pitchFamily="34" charset="0"/>
              </a:defRPr>
            </a:lvl3pPr>
            <a:lvl4pPr algn="l" defTabSz="1218638" rtl="0" fontAlgn="base">
              <a:lnSpc>
                <a:spcPts val="4066"/>
              </a:lnSpc>
              <a:spcBef>
                <a:spcPct val="0"/>
              </a:spcBef>
              <a:spcAft>
                <a:spcPct val="0"/>
              </a:spcAft>
              <a:defRPr sz="2926" b="1">
                <a:solidFill>
                  <a:schemeClr val="tx1"/>
                </a:solidFill>
                <a:latin typeface="Arial" pitchFamily="34" charset="0"/>
              </a:defRPr>
            </a:lvl4pPr>
            <a:lvl5pPr algn="l" defTabSz="1218638" rtl="0" fontAlgn="base">
              <a:lnSpc>
                <a:spcPts val="4066"/>
              </a:lnSpc>
              <a:spcBef>
                <a:spcPct val="0"/>
              </a:spcBef>
              <a:spcAft>
                <a:spcPct val="0"/>
              </a:spcAft>
              <a:defRPr sz="2926" b="1">
                <a:solidFill>
                  <a:schemeClr val="tx1"/>
                </a:solidFill>
                <a:latin typeface="Arial" pitchFamily="34" charset="0"/>
              </a:defRPr>
            </a:lvl5pPr>
            <a:lvl6pPr marL="546678" algn="l" defTabSz="1218638" rtl="0" fontAlgn="base">
              <a:lnSpc>
                <a:spcPts val="4066"/>
              </a:lnSpc>
              <a:spcBef>
                <a:spcPct val="0"/>
              </a:spcBef>
              <a:spcAft>
                <a:spcPct val="0"/>
              </a:spcAft>
              <a:defRPr sz="2926" b="1">
                <a:solidFill>
                  <a:schemeClr val="tx1"/>
                </a:solidFill>
                <a:latin typeface="Arial" pitchFamily="34" charset="0"/>
              </a:defRPr>
            </a:lvl6pPr>
            <a:lvl7pPr marL="1093357" algn="l" defTabSz="1218638" rtl="0" fontAlgn="base">
              <a:lnSpc>
                <a:spcPts val="4066"/>
              </a:lnSpc>
              <a:spcBef>
                <a:spcPct val="0"/>
              </a:spcBef>
              <a:spcAft>
                <a:spcPct val="0"/>
              </a:spcAft>
              <a:defRPr sz="2926" b="1">
                <a:solidFill>
                  <a:schemeClr val="tx1"/>
                </a:solidFill>
                <a:latin typeface="Arial" pitchFamily="34" charset="0"/>
              </a:defRPr>
            </a:lvl7pPr>
            <a:lvl8pPr marL="1640035" algn="l" defTabSz="1218638" rtl="0" fontAlgn="base">
              <a:lnSpc>
                <a:spcPts val="4066"/>
              </a:lnSpc>
              <a:spcBef>
                <a:spcPct val="0"/>
              </a:spcBef>
              <a:spcAft>
                <a:spcPct val="0"/>
              </a:spcAft>
              <a:defRPr sz="2926" b="1">
                <a:solidFill>
                  <a:schemeClr val="tx1"/>
                </a:solidFill>
                <a:latin typeface="Arial" pitchFamily="34" charset="0"/>
              </a:defRPr>
            </a:lvl8pPr>
            <a:lvl9pPr marL="2186714" algn="l" defTabSz="1218638" rtl="0" fontAlgn="base">
              <a:lnSpc>
                <a:spcPts val="4066"/>
              </a:lnSpc>
              <a:spcBef>
                <a:spcPct val="0"/>
              </a:spcBef>
              <a:spcAft>
                <a:spcPct val="0"/>
              </a:spcAft>
              <a:defRPr sz="2926" b="1">
                <a:solidFill>
                  <a:schemeClr val="tx1"/>
                </a:solidFill>
                <a:latin typeface="Arial" pitchFamily="34" charset="0"/>
              </a:defRPr>
            </a:lvl9pPr>
          </a:lstStyle>
          <a:p>
            <a:r>
              <a:rPr lang="ru-RU" sz="2000" dirty="0">
                <a:latin typeface="Arial Narrow" panose="020B0606020202030204" pitchFamily="34" charset="0"/>
              </a:rPr>
              <a:t>Москва, </a:t>
            </a:r>
            <a:r>
              <a:rPr lang="ru-RU" sz="2000" dirty="0" smtClean="0">
                <a:latin typeface="Arial Narrow" panose="020B0606020202030204" pitchFamily="34" charset="0"/>
              </a:rPr>
              <a:t>2018 </a:t>
            </a:r>
            <a:r>
              <a:rPr lang="ru-RU" sz="2000" dirty="0">
                <a:latin typeface="Arial Narrow" panose="020B0606020202030204" pitchFamily="34" charset="0"/>
              </a:rPr>
              <a:t>г.</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7656" y="229506"/>
            <a:ext cx="7091076" cy="3225800"/>
          </a:xfrm>
          <a:prstGeom prst="rect">
            <a:avLst/>
          </a:prstGeom>
        </p:spPr>
      </p:pic>
    </p:spTree>
    <p:extLst>
      <p:ext uri="{BB962C8B-B14F-4D97-AF65-F5344CB8AC3E}">
        <p14:creationId xmlns:p14="http://schemas.microsoft.com/office/powerpoint/2010/main" val="342229418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9" name="Рисунок 5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075" y="69717"/>
            <a:ext cx="2717800" cy="1236354"/>
          </a:xfrm>
          <a:prstGeom prst="rect">
            <a:avLst/>
          </a:prstGeom>
        </p:spPr>
      </p:pic>
      <p:sp>
        <p:nvSpPr>
          <p:cNvPr id="2" name="Заголовок 1"/>
          <p:cNvSpPr>
            <a:spLocks noGrp="1"/>
          </p:cNvSpPr>
          <p:nvPr>
            <p:ph type="title"/>
          </p:nvPr>
        </p:nvSpPr>
        <p:spPr>
          <a:xfrm>
            <a:off x="3813251" y="338819"/>
            <a:ext cx="8586593" cy="698685"/>
          </a:xfrm>
        </p:spPr>
        <p:txBody>
          <a:bodyPr/>
          <a:lstStyle/>
          <a:p>
            <a:r>
              <a:rPr lang="ru-RU" dirty="0"/>
              <a:t>Целевое использование </a:t>
            </a:r>
            <a:r>
              <a:rPr lang="ru-RU" dirty="0" smtClean="0"/>
              <a:t>финансирования </a:t>
            </a:r>
            <a:br>
              <a:rPr lang="ru-RU" dirty="0" smtClean="0"/>
            </a:br>
            <a:r>
              <a:rPr lang="ru-RU" dirty="0" smtClean="0"/>
              <a:t>с </a:t>
            </a:r>
            <a:r>
              <a:rPr lang="ru-RU" dirty="0"/>
              <a:t>независимой гарантией </a:t>
            </a:r>
            <a:r>
              <a:rPr lang="ru-RU" dirty="0" smtClean="0"/>
              <a:t>Корпорации</a:t>
            </a:r>
            <a:endParaRPr lang="ru-RU" dirty="0"/>
          </a:p>
        </p:txBody>
      </p:sp>
      <p:sp>
        <p:nvSpPr>
          <p:cNvPr id="15" name="Текст 2"/>
          <p:cNvSpPr>
            <a:spLocks noGrp="1"/>
          </p:cNvSpPr>
          <p:nvPr>
            <p:ph type="body" sz="quarter" idx="10"/>
          </p:nvPr>
        </p:nvSpPr>
        <p:spPr>
          <a:xfrm>
            <a:off x="341931" y="847907"/>
            <a:ext cx="11884197" cy="725733"/>
          </a:xfrm>
        </p:spPr>
        <p:txBody>
          <a:bodyPr anchor="b"/>
          <a:lstStyle/>
          <a:p>
            <a:pPr defTabSz="914373" fontAlgn="auto">
              <a:spcBef>
                <a:spcPts val="0"/>
              </a:spcBef>
              <a:spcAft>
                <a:spcPts val="0"/>
              </a:spcAft>
            </a:pPr>
            <a:r>
              <a:rPr lang="ru-RU" b="1" dirty="0" smtClean="0"/>
              <a:t>Продукты</a:t>
            </a:r>
            <a:endParaRPr lang="ru-RU" b="1" dirty="0"/>
          </a:p>
        </p:txBody>
      </p:sp>
      <p:cxnSp>
        <p:nvCxnSpPr>
          <p:cNvPr id="16" name="Прямая соединительная линия 15"/>
          <p:cNvCxnSpPr/>
          <p:nvPr/>
        </p:nvCxnSpPr>
        <p:spPr>
          <a:xfrm>
            <a:off x="363538" y="1656565"/>
            <a:ext cx="799218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Прямоугольник 53"/>
          <p:cNvSpPr/>
          <p:nvPr/>
        </p:nvSpPr>
        <p:spPr>
          <a:xfrm>
            <a:off x="12117668" y="10973081"/>
            <a:ext cx="5112568" cy="820786"/>
          </a:xfrm>
          <a:prstGeom prst="rect">
            <a:avLst/>
          </a:prstGeom>
          <a:noFill/>
        </p:spPr>
      </p:sp>
      <p:sp>
        <p:nvSpPr>
          <p:cNvPr id="75" name="Текст 2"/>
          <p:cNvSpPr txBox="1">
            <a:spLocks/>
          </p:cNvSpPr>
          <p:nvPr/>
        </p:nvSpPr>
        <p:spPr>
          <a:xfrm>
            <a:off x="8758783" y="838385"/>
            <a:ext cx="3896694"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pPr defTabSz="914373" fontAlgn="auto">
              <a:spcBef>
                <a:spcPts val="0"/>
              </a:spcBef>
              <a:spcAft>
                <a:spcPts val="0"/>
              </a:spcAft>
            </a:pPr>
            <a:r>
              <a:rPr lang="ru-RU" b="1" kern="0" dirty="0" smtClean="0"/>
              <a:t>Условия</a:t>
            </a:r>
            <a:endParaRPr lang="ru-RU" b="1" kern="0" dirty="0"/>
          </a:p>
        </p:txBody>
      </p:sp>
      <p:cxnSp>
        <p:nvCxnSpPr>
          <p:cNvPr id="76" name="Прямая соединительная линия 75"/>
          <p:cNvCxnSpPr/>
          <p:nvPr/>
        </p:nvCxnSpPr>
        <p:spPr>
          <a:xfrm>
            <a:off x="8751814" y="1656565"/>
            <a:ext cx="350288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 name="Группа 2"/>
          <p:cNvGrpSpPr/>
          <p:nvPr/>
        </p:nvGrpSpPr>
        <p:grpSpPr>
          <a:xfrm>
            <a:off x="323751" y="1789021"/>
            <a:ext cx="12076093" cy="6360160"/>
            <a:chOff x="323751" y="2021245"/>
            <a:chExt cx="12076093" cy="6360160"/>
          </a:xfrm>
        </p:grpSpPr>
        <p:sp>
          <p:nvSpPr>
            <p:cNvPr id="124" name="Скругленный прямоугольник 123"/>
            <p:cNvSpPr/>
            <p:nvPr/>
          </p:nvSpPr>
          <p:spPr>
            <a:xfrm>
              <a:off x="8704807" y="2071304"/>
              <a:ext cx="3613720" cy="6310101"/>
            </a:xfrm>
            <a:prstGeom prst="roundRect">
              <a:avLst>
                <a:gd name="adj" fmla="val 2995"/>
              </a:avLst>
            </a:prstGeom>
            <a:solidFill>
              <a:schemeClr val="bg1">
                <a:lumMod val="95000"/>
              </a:schemeClr>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sz="1100" b="1" dirty="0" smtClean="0">
                <a:solidFill>
                  <a:schemeClr val="tx1"/>
                </a:solidFill>
              </a:endParaRPr>
            </a:p>
          </p:txBody>
        </p:sp>
        <p:sp>
          <p:nvSpPr>
            <p:cNvPr id="13" name="Прямоугольник 12"/>
            <p:cNvSpPr/>
            <p:nvPr/>
          </p:nvSpPr>
          <p:spPr>
            <a:xfrm>
              <a:off x="3722085" y="2456637"/>
              <a:ext cx="4687613" cy="668303"/>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Прямая гарантия для инвестиций</a:t>
              </a: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Прямая гарантия для обеспечения кредитов для неторгового сектора с целью пополнения оборотных средств</a:t>
              </a: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Прямая гарантия для лизинга</a:t>
              </a:r>
            </a:p>
            <a:p>
              <a:pPr marL="171450" indent="-171450" defTabSz="957263">
                <a:lnSpc>
                  <a:spcPct val="106000"/>
                </a:lnSpc>
                <a:spcBef>
                  <a:spcPts val="300"/>
                </a:spcBef>
                <a:buFont typeface="Arial" panose="020B0604020202020204" pitchFamily="34" charset="0"/>
                <a:buChar char="•"/>
              </a:pPr>
              <a:r>
                <a:rPr lang="ru-RU" sz="1200" dirty="0" err="1" smtClean="0">
                  <a:latin typeface="+mj-lt"/>
                  <a:cs typeface="+mn-cs"/>
                </a:rPr>
                <a:t>Согарантия</a:t>
              </a:r>
              <a:endParaRPr lang="ru-RU" sz="1200" dirty="0" smtClean="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Синдицированная гарантия</a:t>
              </a:r>
            </a:p>
          </p:txBody>
        </p:sp>
        <p:sp>
          <p:nvSpPr>
            <p:cNvPr id="14" name="Скругленный прямоугольник 13"/>
            <p:cNvSpPr/>
            <p:nvPr/>
          </p:nvSpPr>
          <p:spPr>
            <a:xfrm>
              <a:off x="363537" y="2021245"/>
              <a:ext cx="3297603" cy="1687728"/>
            </a:xfrm>
            <a:prstGeom prst="roundRect">
              <a:avLst>
                <a:gd name="adj" fmla="val 4144"/>
              </a:avLst>
            </a:prstGeom>
            <a:solidFill>
              <a:srgbClr val="E7F5FE"/>
            </a:solidFill>
            <a:ln w="25400" cap="flat" cmpd="sng" algn="ctr">
              <a:noFill/>
              <a:prstDash val="solid"/>
            </a:ln>
            <a:effectLst/>
          </p:spPr>
          <p:txBody>
            <a:bodyPr lIns="1044000" rIns="72000" rtlCol="0" anchor="ctr"/>
            <a:lstStyle/>
            <a:p>
              <a:pPr defTabSz="914373" fontAlgn="auto">
                <a:spcBef>
                  <a:spcPts val="0"/>
                </a:spcBef>
                <a:spcAft>
                  <a:spcPts val="0"/>
                </a:spcAft>
              </a:pPr>
              <a:r>
                <a:rPr lang="ru-RU" sz="1200" b="1" kern="0" dirty="0" smtClean="0">
                  <a:latin typeface="+mj-lt"/>
                </a:rPr>
                <a:t>Основные</a:t>
              </a:r>
              <a:r>
                <a:rPr lang="ru-RU" sz="1200" kern="0" dirty="0" smtClean="0">
                  <a:latin typeface="+mj-lt"/>
                </a:rPr>
                <a:t> продукты </a:t>
              </a:r>
            </a:p>
            <a:p>
              <a:pPr defTabSz="914373" fontAlgn="auto">
                <a:spcBef>
                  <a:spcPts val="0"/>
                </a:spcBef>
                <a:spcAft>
                  <a:spcPts val="0"/>
                </a:spcAft>
              </a:pPr>
              <a:r>
                <a:rPr lang="ru-RU" sz="1200" kern="0" dirty="0" smtClean="0">
                  <a:latin typeface="+mj-lt"/>
                </a:rPr>
                <a:t>(для субъектов МСП)</a:t>
              </a:r>
              <a:endParaRPr lang="ru-RU" sz="1200" kern="0" dirty="0">
                <a:latin typeface="+mj-lt"/>
              </a:endParaRPr>
            </a:p>
          </p:txBody>
        </p:sp>
        <p:sp>
          <p:nvSpPr>
            <p:cNvPr id="17" name="Прямоугольник 16"/>
            <p:cNvSpPr/>
            <p:nvPr/>
          </p:nvSpPr>
          <p:spPr>
            <a:xfrm>
              <a:off x="3722086" y="3867134"/>
              <a:ext cx="4687613" cy="808646"/>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для обеспечения гарантии исполнения контракта</a:t>
              </a:r>
            </a:p>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для обеспечения кредитов на исполнение контрактов</a:t>
              </a:r>
            </a:p>
          </p:txBody>
        </p:sp>
        <p:sp>
          <p:nvSpPr>
            <p:cNvPr id="18" name="Скругленный прямоугольник 17"/>
            <p:cNvSpPr/>
            <p:nvPr/>
          </p:nvSpPr>
          <p:spPr>
            <a:xfrm>
              <a:off x="363538" y="3839729"/>
              <a:ext cx="3297602" cy="866338"/>
            </a:xfrm>
            <a:prstGeom prst="roundRect">
              <a:avLst>
                <a:gd name="adj" fmla="val 4144"/>
              </a:avLst>
            </a:prstGeom>
            <a:solidFill>
              <a:srgbClr val="E7F5FE"/>
            </a:solidFill>
            <a:ln w="25400" cap="flat" cmpd="sng" algn="ctr">
              <a:noFill/>
              <a:prstDash val="solid"/>
            </a:ln>
            <a:effectLst/>
          </p:spPr>
          <p:txBody>
            <a:bodyPr lIns="1044000" rIns="72000" rtlCol="0" anchor="ctr"/>
            <a:lstStyle/>
            <a:p>
              <a:pPr defTabSz="914373" fontAlgn="auto">
                <a:spcBef>
                  <a:spcPts val="0"/>
                </a:spcBef>
                <a:spcAft>
                  <a:spcPts val="0"/>
                </a:spcAft>
              </a:pPr>
              <a:r>
                <a:rPr lang="ru-RU" sz="1200" kern="0" dirty="0" smtClean="0">
                  <a:latin typeface="+mj-lt"/>
                </a:rPr>
                <a:t>Продукты для участников </a:t>
              </a:r>
              <a:r>
                <a:rPr lang="ru-RU" sz="1200" b="1" kern="0" dirty="0" smtClean="0">
                  <a:latin typeface="+mj-lt"/>
                </a:rPr>
                <a:t>государственных </a:t>
              </a:r>
              <a:r>
                <a:rPr lang="ru-RU" sz="1200" kern="0" dirty="0" smtClean="0">
                  <a:latin typeface="+mj-lt"/>
                </a:rPr>
                <a:t>и</a:t>
              </a:r>
              <a:r>
                <a:rPr lang="ru-RU" sz="1200" b="1" kern="0" dirty="0" smtClean="0">
                  <a:latin typeface="+mj-lt"/>
                </a:rPr>
                <a:t> муниципальных закупок </a:t>
              </a:r>
              <a:r>
                <a:rPr lang="ru-RU" sz="1200" kern="0" dirty="0" smtClean="0">
                  <a:latin typeface="+mj-lt"/>
                </a:rPr>
                <a:t>(44-ФЗ и 223-ФЗ)</a:t>
              </a:r>
              <a:endParaRPr lang="ru-RU" sz="1200" kern="0" dirty="0">
                <a:latin typeface="+mj-lt"/>
              </a:endParaRPr>
            </a:p>
          </p:txBody>
        </p:sp>
        <p:sp>
          <p:nvSpPr>
            <p:cNvPr id="19" name="Прямоугольник 18"/>
            <p:cNvSpPr/>
            <p:nvPr/>
          </p:nvSpPr>
          <p:spPr>
            <a:xfrm>
              <a:off x="3708784" y="5009356"/>
              <a:ext cx="4687613" cy="889511"/>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для застройщиков</a:t>
              </a:r>
            </a:p>
            <a:p>
              <a:pPr marL="171450" indent="-171450" defTabSz="957263">
                <a:lnSpc>
                  <a:spcPct val="106000"/>
                </a:lnSpc>
                <a:spcBef>
                  <a:spcPts val="300"/>
                </a:spcBef>
                <a:buFont typeface="Arial" panose="020B0604020202020204" pitchFamily="34" charset="0"/>
                <a:buChar char="•"/>
              </a:pPr>
              <a:r>
                <a:rPr lang="ru-RU" sz="1200" dirty="0" err="1" smtClean="0">
                  <a:latin typeface="+mj-lt"/>
                  <a:cs typeface="+mn-cs"/>
                </a:rPr>
                <a:t>Согарантия</a:t>
              </a:r>
              <a:r>
                <a:rPr lang="ru-RU" sz="1200" dirty="0" smtClean="0">
                  <a:latin typeface="+mj-lt"/>
                  <a:cs typeface="+mn-cs"/>
                </a:rPr>
                <a:t> для экспортеров</a:t>
              </a:r>
            </a:p>
            <a:p>
              <a:pPr marL="171450" indent="-171450" defTabSz="957263">
                <a:lnSpc>
                  <a:spcPct val="106000"/>
                </a:lnSpc>
                <a:spcBef>
                  <a:spcPts val="300"/>
                </a:spcBef>
                <a:buFont typeface="Arial" panose="020B0604020202020204" pitchFamily="34" charset="0"/>
                <a:buChar char="•"/>
              </a:pPr>
              <a:r>
                <a:rPr lang="ru-RU" sz="1200" dirty="0" err="1" smtClean="0">
                  <a:latin typeface="+mj-lt"/>
                  <a:cs typeface="+mn-cs"/>
                </a:rPr>
                <a:t>Согарантия</a:t>
              </a:r>
              <a:r>
                <a:rPr lang="ru-RU" sz="1200" dirty="0" smtClean="0">
                  <a:latin typeface="+mj-lt"/>
                  <a:cs typeface="+mn-cs"/>
                </a:rPr>
                <a:t> для сельхозкооперативов</a:t>
              </a:r>
            </a:p>
          </p:txBody>
        </p:sp>
        <p:sp>
          <p:nvSpPr>
            <p:cNvPr id="20" name="Скругленный прямоугольник 19"/>
            <p:cNvSpPr/>
            <p:nvPr/>
          </p:nvSpPr>
          <p:spPr>
            <a:xfrm>
              <a:off x="370506" y="4830775"/>
              <a:ext cx="3297602" cy="1131554"/>
            </a:xfrm>
            <a:prstGeom prst="roundRect">
              <a:avLst>
                <a:gd name="adj" fmla="val 4144"/>
              </a:avLst>
            </a:prstGeom>
            <a:solidFill>
              <a:srgbClr val="E7F5FE"/>
            </a:solidFill>
            <a:ln w="25400" cap="flat" cmpd="sng" algn="ctr">
              <a:noFill/>
              <a:prstDash val="solid"/>
            </a:ln>
            <a:effectLst/>
          </p:spPr>
          <p:txBody>
            <a:bodyPr lIns="1044000" rIns="72000" rtlCol="0" anchor="ctr"/>
            <a:lstStyle/>
            <a:p>
              <a:pPr defTabSz="914373" fontAlgn="auto">
                <a:spcBef>
                  <a:spcPts val="0"/>
                </a:spcBef>
                <a:spcAft>
                  <a:spcPts val="0"/>
                </a:spcAft>
              </a:pPr>
              <a:r>
                <a:rPr lang="ru-RU" sz="1200" kern="0" dirty="0" smtClean="0">
                  <a:latin typeface="+mj-lt"/>
                </a:rPr>
                <a:t>Продукты для </a:t>
              </a:r>
              <a:r>
                <a:rPr lang="ru-RU" sz="1200" b="1" kern="0" dirty="0" smtClean="0">
                  <a:latin typeface="+mj-lt"/>
                </a:rPr>
                <a:t>субъектов МСП в приоритетных сферах деятельности</a:t>
              </a:r>
              <a:endParaRPr lang="ru-RU" sz="1200" b="1" kern="0" dirty="0">
                <a:latin typeface="+mj-lt"/>
              </a:endParaRPr>
            </a:p>
          </p:txBody>
        </p:sp>
        <p:sp>
          <p:nvSpPr>
            <p:cNvPr id="71" name="Прямоугольник 70"/>
            <p:cNvSpPr/>
            <p:nvPr/>
          </p:nvSpPr>
          <p:spPr>
            <a:xfrm>
              <a:off x="3722085" y="6184883"/>
              <a:ext cx="4687613" cy="1076308"/>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t>Прямая гарантия для обеспечения кредитов предприятиям, зарегистрированным в Республике Крым и/или городе федерального значения </a:t>
              </a:r>
              <a:r>
                <a:rPr lang="ru-RU" sz="1200" dirty="0" smtClean="0"/>
                <a:t>Севастополь</a:t>
              </a:r>
            </a:p>
            <a:p>
              <a:pPr marL="171450" indent="-171450" defTabSz="957263">
                <a:lnSpc>
                  <a:spcPct val="106000"/>
                </a:lnSpc>
                <a:spcBef>
                  <a:spcPts val="300"/>
                </a:spcBef>
                <a:buFont typeface="Arial" panose="020B0604020202020204" pitchFamily="34" charset="0"/>
                <a:buChar char="•"/>
              </a:pPr>
              <a:r>
                <a:rPr lang="ru-RU" sz="1200" dirty="0" err="1"/>
                <a:t>Согарантия</a:t>
              </a:r>
              <a:r>
                <a:rPr lang="ru-RU" sz="1200" dirty="0"/>
                <a:t> для Дальнего Востока и </a:t>
              </a:r>
              <a:r>
                <a:rPr lang="ru-RU" sz="1200" dirty="0" smtClean="0"/>
                <a:t>моногородов</a:t>
              </a:r>
              <a:endParaRPr lang="ru-RU" sz="1200" dirty="0"/>
            </a:p>
          </p:txBody>
        </p:sp>
        <p:sp>
          <p:nvSpPr>
            <p:cNvPr id="72" name="Скругленный прямоугольник 71"/>
            <p:cNvSpPr/>
            <p:nvPr/>
          </p:nvSpPr>
          <p:spPr>
            <a:xfrm>
              <a:off x="370506" y="6158282"/>
              <a:ext cx="3297602" cy="1153096"/>
            </a:xfrm>
            <a:prstGeom prst="roundRect">
              <a:avLst>
                <a:gd name="adj" fmla="val 4144"/>
              </a:avLst>
            </a:prstGeom>
            <a:solidFill>
              <a:srgbClr val="E7F5FE"/>
            </a:solidFill>
            <a:ln w="25400" cap="flat" cmpd="sng" algn="ctr">
              <a:noFill/>
              <a:prstDash val="solid"/>
            </a:ln>
            <a:effectLst/>
          </p:spPr>
          <p:txBody>
            <a:bodyPr lIns="1044000" rIns="72000" rtlCol="0" anchor="ctr"/>
            <a:lstStyle/>
            <a:p>
              <a:pPr defTabSz="914373" fontAlgn="auto">
                <a:spcBef>
                  <a:spcPts val="0"/>
                </a:spcBef>
                <a:spcAft>
                  <a:spcPts val="0"/>
                </a:spcAft>
              </a:pPr>
              <a:r>
                <a:rPr lang="ru-RU" sz="1200" kern="0" dirty="0" smtClean="0">
                  <a:latin typeface="+mj-lt"/>
                </a:rPr>
                <a:t>Продукты для субъектов МСП, </a:t>
              </a:r>
              <a:r>
                <a:rPr lang="ru-RU" sz="1200" b="1" kern="0" dirty="0" smtClean="0">
                  <a:latin typeface="+mj-lt"/>
                </a:rPr>
                <a:t>зарегистрированных</a:t>
              </a:r>
              <a:r>
                <a:rPr lang="ru-RU" sz="1200" kern="0" dirty="0" smtClean="0">
                  <a:latin typeface="+mj-lt"/>
                </a:rPr>
                <a:t> в </a:t>
              </a:r>
              <a:r>
                <a:rPr lang="ru-RU" sz="1200" b="1" kern="0" dirty="0" smtClean="0">
                  <a:latin typeface="+mj-lt"/>
                </a:rPr>
                <a:t>приоритетных регионах и городах</a:t>
              </a:r>
              <a:endParaRPr lang="ru-RU" sz="1200" b="1" kern="0" dirty="0">
                <a:latin typeface="+mj-lt"/>
              </a:endParaRPr>
            </a:p>
          </p:txBody>
        </p:sp>
        <p:sp>
          <p:nvSpPr>
            <p:cNvPr id="73" name="Прямоугольник 72"/>
            <p:cNvSpPr/>
            <p:nvPr/>
          </p:nvSpPr>
          <p:spPr>
            <a:xfrm>
              <a:off x="3668110" y="7353519"/>
              <a:ext cx="4874409" cy="808646"/>
            </a:xfrm>
            <a:prstGeom prst="rect">
              <a:avLst/>
            </a:prstGeom>
          </p:spPr>
          <p:txBody>
            <a:bodyPr wrap="square" lIns="72000" tIns="0" rIns="36000" bIns="0" anchor="ctr">
              <a:noAutofit/>
            </a:bodyPr>
            <a:lstStyle/>
            <a:p>
              <a:pPr defTabSz="957263">
                <a:lnSpc>
                  <a:spcPct val="106000"/>
                </a:lnSpc>
                <a:spcBef>
                  <a:spcPts val="300"/>
                </a:spcBef>
              </a:pPr>
              <a:endParaRPr lang="ru-RU" sz="1200" dirty="0" smtClean="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a:t>Прямая гарантия для обеспечения финансирования индустриальных парков</a:t>
              </a: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Прямая гарантия для </a:t>
              </a:r>
              <a:r>
                <a:rPr lang="ru-RU" sz="1200" dirty="0" err="1" smtClean="0">
                  <a:latin typeface="+mj-lt"/>
                  <a:cs typeface="+mn-cs"/>
                </a:rPr>
                <a:t>микрофинансовых</a:t>
              </a:r>
              <a:r>
                <a:rPr lang="ru-RU" sz="1200" dirty="0" smtClean="0">
                  <a:latin typeface="+mj-lt"/>
                  <a:cs typeface="+mn-cs"/>
                </a:rPr>
                <a:t> организаций</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err="1" smtClean="0">
                  <a:latin typeface="+mj-lt"/>
                  <a:cs typeface="+mn-cs"/>
                </a:rPr>
                <a:t>Согарантия</a:t>
              </a:r>
              <a:r>
                <a:rPr lang="ru-RU" sz="1200" dirty="0" smtClean="0">
                  <a:latin typeface="+mj-lt"/>
                  <a:cs typeface="+mn-cs"/>
                </a:rPr>
                <a:t> (применяется для </a:t>
              </a:r>
              <a:r>
                <a:rPr lang="ru-RU" sz="1200" dirty="0" err="1" smtClean="0">
                  <a:latin typeface="+mj-lt"/>
                  <a:cs typeface="+mn-cs"/>
                </a:rPr>
                <a:t>микрофинансовых</a:t>
              </a:r>
              <a:r>
                <a:rPr lang="ru-RU" sz="1200" dirty="0" smtClean="0">
                  <a:latin typeface="+mj-lt"/>
                  <a:cs typeface="+mn-cs"/>
                </a:rPr>
                <a:t> организаций)</a:t>
              </a:r>
              <a:endParaRPr lang="ru-RU" sz="1200" dirty="0">
                <a:latin typeface="+mj-lt"/>
                <a:cs typeface="+mn-cs"/>
              </a:endParaRPr>
            </a:p>
          </p:txBody>
        </p:sp>
        <p:sp>
          <p:nvSpPr>
            <p:cNvPr id="74" name="Скругленный прямоугольник 73"/>
            <p:cNvSpPr/>
            <p:nvPr/>
          </p:nvSpPr>
          <p:spPr>
            <a:xfrm>
              <a:off x="370506" y="7453867"/>
              <a:ext cx="3297602" cy="866338"/>
            </a:xfrm>
            <a:prstGeom prst="roundRect">
              <a:avLst>
                <a:gd name="adj" fmla="val 4144"/>
              </a:avLst>
            </a:prstGeom>
            <a:solidFill>
              <a:srgbClr val="E7F5FE"/>
            </a:solidFill>
            <a:ln w="25400" cap="flat" cmpd="sng" algn="ctr">
              <a:noFill/>
              <a:prstDash val="solid"/>
            </a:ln>
            <a:effectLst/>
          </p:spPr>
          <p:txBody>
            <a:bodyPr lIns="1044000" rIns="72000" rtlCol="0" anchor="ctr"/>
            <a:lstStyle/>
            <a:p>
              <a:pPr defTabSz="914373" fontAlgn="auto">
                <a:spcBef>
                  <a:spcPts val="0"/>
                </a:spcBef>
                <a:spcAft>
                  <a:spcPts val="0"/>
                </a:spcAft>
              </a:pPr>
              <a:r>
                <a:rPr lang="ru-RU" sz="1200" kern="0" dirty="0" smtClean="0">
                  <a:latin typeface="+mj-lt"/>
                </a:rPr>
                <a:t>Продукты для </a:t>
              </a:r>
              <a:r>
                <a:rPr lang="ru-RU" sz="1200" b="1" kern="0" dirty="0" smtClean="0">
                  <a:latin typeface="+mj-lt"/>
                </a:rPr>
                <a:t>организаций, образующих инфраструктуру поддержки субъектов МСП</a:t>
              </a:r>
              <a:endParaRPr lang="ru-RU" sz="1200" kern="0" dirty="0">
                <a:latin typeface="+mj-lt"/>
              </a:endParaRPr>
            </a:p>
          </p:txBody>
        </p:sp>
        <p:sp>
          <p:nvSpPr>
            <p:cNvPr id="70" name="TextBox 69"/>
            <p:cNvSpPr txBox="1"/>
            <p:nvPr/>
          </p:nvSpPr>
          <p:spPr>
            <a:xfrm>
              <a:off x="9452775" y="7777771"/>
              <a:ext cx="2801927" cy="504343"/>
            </a:xfrm>
            <a:prstGeom prst="rect">
              <a:avLst/>
            </a:prstGeom>
            <a:noFill/>
            <a:ln>
              <a:noFill/>
            </a:ln>
          </p:spPr>
          <p:txBody>
            <a:bodyPr wrap="square" rtlCol="0">
              <a:noAutofit/>
            </a:bodyPr>
            <a:lstStyle/>
            <a:p>
              <a:pPr defTabSz="914373" fontAlgn="auto">
                <a:spcBef>
                  <a:spcPts val="0"/>
                </a:spcBef>
                <a:spcAft>
                  <a:spcPts val="0"/>
                </a:spcAft>
              </a:pPr>
              <a:r>
                <a:rPr lang="ru-RU" sz="1200" b="1" kern="0" dirty="0" smtClean="0">
                  <a:solidFill>
                    <a:srgbClr val="1F4E79"/>
                  </a:solidFill>
                  <a:latin typeface="Arial Narrow" panose="020B0606020202030204" pitchFamily="34" charset="0"/>
                </a:rPr>
                <a:t>С подробным описанием гарантийных продуктов можно ознакомиться на </a:t>
              </a:r>
              <a:r>
                <a:rPr lang="ru-RU" sz="1200" b="1" kern="0" dirty="0">
                  <a:solidFill>
                    <a:srgbClr val="1F4E79"/>
                  </a:solidFill>
                  <a:latin typeface="Arial Narrow" panose="020B0606020202030204" pitchFamily="34" charset="0"/>
                </a:rPr>
                <a:t>официальном сайте Корпорации</a:t>
              </a:r>
            </a:p>
          </p:txBody>
        </p:sp>
        <p:sp>
          <p:nvSpPr>
            <p:cNvPr id="77" name="Прямоугольник 76"/>
            <p:cNvSpPr/>
            <p:nvPr/>
          </p:nvSpPr>
          <p:spPr>
            <a:xfrm>
              <a:off x="8758783" y="2375253"/>
              <a:ext cx="1492693" cy="402670"/>
            </a:xfrm>
            <a:prstGeom prst="rect">
              <a:avLst/>
            </a:prstGeom>
            <a:noFill/>
            <a:ln w="25400" cap="flat" cmpd="sng" algn="ctr">
              <a:noFill/>
              <a:prstDash val="solid"/>
            </a:ln>
            <a:effectLst/>
          </p:spPr>
          <p:txBody>
            <a:bodyPr tIns="0" rtlCol="0" anchor="t"/>
            <a:lstStyle/>
            <a:p>
              <a:pPr algn="r" defTabSz="914373" fontAlgn="auto">
                <a:spcBef>
                  <a:spcPts val="0"/>
                </a:spcBef>
                <a:spcAft>
                  <a:spcPts val="0"/>
                </a:spcAft>
              </a:pPr>
              <a:r>
                <a:rPr lang="ru-RU" sz="1400" b="1" kern="0" dirty="0">
                  <a:solidFill>
                    <a:srgbClr val="1F497D">
                      <a:lumMod val="50000"/>
                    </a:srgbClr>
                  </a:solidFill>
                  <a:latin typeface="Arial Narrow" panose="020B0606020202030204" pitchFamily="34" charset="0"/>
                  <a:cs typeface="+mn-cs"/>
                </a:rPr>
                <a:t>Срок гарантии</a:t>
              </a:r>
            </a:p>
          </p:txBody>
        </p:sp>
        <p:sp>
          <p:nvSpPr>
            <p:cNvPr id="78" name="Прямоугольник 77"/>
            <p:cNvSpPr/>
            <p:nvPr/>
          </p:nvSpPr>
          <p:spPr>
            <a:xfrm>
              <a:off x="10251476" y="2372834"/>
              <a:ext cx="2003227" cy="402670"/>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600" kern="0" dirty="0">
                  <a:solidFill>
                    <a:srgbClr val="1F497D">
                      <a:lumMod val="50000"/>
                    </a:srgbClr>
                  </a:solidFill>
                  <a:latin typeface="Arial Narrow" panose="020B0606020202030204" pitchFamily="34" charset="0"/>
                  <a:cs typeface="+mn-cs"/>
                </a:rPr>
                <a:t>до 15 лет </a:t>
              </a:r>
              <a:endParaRPr lang="ru-RU" sz="1600" kern="0" dirty="0" smtClean="0">
                <a:solidFill>
                  <a:srgbClr val="1F497D">
                    <a:lumMod val="50000"/>
                  </a:srgbClr>
                </a:solidFill>
                <a:latin typeface="Arial Narrow" panose="020B0606020202030204" pitchFamily="34" charset="0"/>
                <a:cs typeface="+mn-cs"/>
              </a:endParaRPr>
            </a:p>
            <a:p>
              <a:pPr defTabSz="914373" fontAlgn="auto">
                <a:spcBef>
                  <a:spcPts val="0"/>
                </a:spcBef>
                <a:spcAft>
                  <a:spcPts val="0"/>
                </a:spcAft>
              </a:pPr>
              <a:r>
                <a:rPr lang="ru-RU" sz="1200" kern="0" dirty="0" smtClean="0">
                  <a:solidFill>
                    <a:srgbClr val="1F497D">
                      <a:lumMod val="50000"/>
                    </a:srgbClr>
                  </a:solidFill>
                  <a:latin typeface="Arial Narrow" panose="020B0606020202030204" pitchFamily="34" charset="0"/>
                  <a:cs typeface="+mn-cs"/>
                </a:rPr>
                <a:t>в </a:t>
              </a:r>
              <a:r>
                <a:rPr lang="ru-RU" sz="1200" kern="0" dirty="0">
                  <a:solidFill>
                    <a:srgbClr val="1F497D">
                      <a:lumMod val="50000"/>
                    </a:srgbClr>
                  </a:solidFill>
                  <a:latin typeface="Arial Narrow" panose="020B0606020202030204" pitchFamily="34" charset="0"/>
                  <a:cs typeface="+mn-cs"/>
                </a:rPr>
                <a:t>зависимости от условий конкретного </a:t>
              </a:r>
              <a:r>
                <a:rPr lang="ru-RU" sz="1200" kern="0" dirty="0" smtClean="0">
                  <a:solidFill>
                    <a:srgbClr val="1F497D">
                      <a:lumMod val="50000"/>
                    </a:srgbClr>
                  </a:solidFill>
                  <a:latin typeface="Arial Narrow" panose="020B0606020202030204" pitchFamily="34" charset="0"/>
                  <a:cs typeface="+mn-cs"/>
                </a:rPr>
                <a:t>продукта</a:t>
              </a:r>
              <a:endParaRPr lang="ru-RU" sz="1200" kern="0" dirty="0">
                <a:solidFill>
                  <a:srgbClr val="1F497D">
                    <a:lumMod val="50000"/>
                  </a:srgbClr>
                </a:solidFill>
                <a:latin typeface="Arial Narrow" panose="020B0606020202030204" pitchFamily="34" charset="0"/>
                <a:cs typeface="+mn-cs"/>
              </a:endParaRPr>
            </a:p>
          </p:txBody>
        </p:sp>
        <p:cxnSp>
          <p:nvCxnSpPr>
            <p:cNvPr id="79" name="Прямая соединительная линия 78"/>
            <p:cNvCxnSpPr/>
            <p:nvPr/>
          </p:nvCxnSpPr>
          <p:spPr>
            <a:xfrm>
              <a:off x="10251476" y="2258188"/>
              <a:ext cx="0" cy="668303"/>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sp>
          <p:nvSpPr>
            <p:cNvPr id="109" name="Прямоугольник 108"/>
            <p:cNvSpPr/>
            <p:nvPr/>
          </p:nvSpPr>
          <p:spPr>
            <a:xfrm>
              <a:off x="8758783" y="3037173"/>
              <a:ext cx="1492693" cy="784690"/>
            </a:xfrm>
            <a:prstGeom prst="rect">
              <a:avLst/>
            </a:prstGeom>
            <a:noFill/>
            <a:ln w="25400" cap="flat" cmpd="sng" algn="ctr">
              <a:noFill/>
              <a:prstDash val="solid"/>
            </a:ln>
            <a:effectLst/>
          </p:spPr>
          <p:txBody>
            <a:bodyPr tIns="0" rtlCol="0" anchor="t"/>
            <a:lstStyle/>
            <a:p>
              <a:pPr algn="r" defTabSz="914373" fontAlgn="auto">
                <a:spcBef>
                  <a:spcPts val="0"/>
                </a:spcBef>
                <a:spcAft>
                  <a:spcPts val="0"/>
                </a:spcAft>
              </a:pPr>
              <a:r>
                <a:rPr lang="ru-RU" sz="1400" b="1" kern="0" dirty="0">
                  <a:solidFill>
                    <a:srgbClr val="1F497D">
                      <a:lumMod val="50000"/>
                    </a:srgbClr>
                  </a:solidFill>
                  <a:latin typeface="Arial Narrow" panose="020B0606020202030204" pitchFamily="34" charset="0"/>
                  <a:cs typeface="+mn-cs"/>
                </a:rPr>
                <a:t>Вознаграждение за гарантию</a:t>
              </a:r>
            </a:p>
          </p:txBody>
        </p:sp>
        <p:sp>
          <p:nvSpPr>
            <p:cNvPr id="110" name="Прямоугольник 109"/>
            <p:cNvSpPr/>
            <p:nvPr/>
          </p:nvSpPr>
          <p:spPr>
            <a:xfrm>
              <a:off x="10251476" y="3032459"/>
              <a:ext cx="2003227" cy="784690"/>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600" kern="0" dirty="0" smtClean="0">
                  <a:solidFill>
                    <a:srgbClr val="1F497D">
                      <a:lumMod val="50000"/>
                    </a:srgbClr>
                  </a:solidFill>
                  <a:latin typeface="Arial Narrow" panose="020B0606020202030204" pitchFamily="34" charset="0"/>
                  <a:cs typeface="+mn-cs"/>
                </a:rPr>
                <a:t>0,75</a:t>
              </a:r>
              <a:r>
                <a:rPr lang="ru-RU" sz="1600" kern="0" dirty="0">
                  <a:solidFill>
                    <a:srgbClr val="1F497D">
                      <a:lumMod val="50000"/>
                    </a:srgbClr>
                  </a:solidFill>
                  <a:latin typeface="Arial Narrow" panose="020B0606020202030204" pitchFamily="34" charset="0"/>
                  <a:cs typeface="+mn-cs"/>
                </a:rPr>
                <a:t>%</a:t>
              </a:r>
              <a:r>
                <a:rPr lang="ru-RU" sz="1100" kern="0" dirty="0">
                  <a:solidFill>
                    <a:srgbClr val="1F497D">
                      <a:lumMod val="50000"/>
                    </a:srgbClr>
                  </a:solidFill>
                  <a:latin typeface="Arial Narrow" panose="020B0606020202030204" pitchFamily="34" charset="0"/>
                  <a:cs typeface="+mn-cs"/>
                </a:rPr>
                <a:t> </a:t>
              </a:r>
              <a:r>
                <a:rPr lang="ru-RU" sz="1600" kern="0" dirty="0" smtClean="0">
                  <a:solidFill>
                    <a:srgbClr val="1F497D">
                      <a:lumMod val="50000"/>
                    </a:srgbClr>
                  </a:solidFill>
                  <a:latin typeface="Arial Narrow" panose="020B0606020202030204" pitchFamily="34" charset="0"/>
                  <a:cs typeface="+mn-cs"/>
                </a:rPr>
                <a:t>годовых</a:t>
              </a:r>
              <a:r>
                <a:rPr lang="ru-RU" sz="1100" kern="0" dirty="0" smtClean="0">
                  <a:solidFill>
                    <a:srgbClr val="1F497D">
                      <a:lumMod val="50000"/>
                    </a:srgbClr>
                  </a:solidFill>
                  <a:latin typeface="Arial Narrow" panose="020B0606020202030204" pitchFamily="34" charset="0"/>
                  <a:cs typeface="+mn-cs"/>
                </a:rPr>
                <a:t> </a:t>
              </a:r>
            </a:p>
            <a:p>
              <a:pPr defTabSz="914373" fontAlgn="auto">
                <a:spcBef>
                  <a:spcPts val="0"/>
                </a:spcBef>
                <a:spcAft>
                  <a:spcPts val="0"/>
                </a:spcAft>
              </a:pPr>
              <a:r>
                <a:rPr lang="ru-RU" sz="1200" kern="0" dirty="0" smtClean="0">
                  <a:solidFill>
                    <a:srgbClr val="1F497D">
                      <a:lumMod val="50000"/>
                    </a:srgbClr>
                  </a:solidFill>
                  <a:latin typeface="Arial Narrow" panose="020B0606020202030204" pitchFamily="34" charset="0"/>
                  <a:cs typeface="+mn-cs"/>
                </a:rPr>
                <a:t>от </a:t>
              </a:r>
              <a:r>
                <a:rPr lang="ru-RU" sz="1200" kern="0" dirty="0">
                  <a:solidFill>
                    <a:srgbClr val="1F497D">
                      <a:lumMod val="50000"/>
                    </a:srgbClr>
                  </a:solidFill>
                  <a:latin typeface="Arial Narrow" panose="020B0606020202030204" pitchFamily="34" charset="0"/>
                  <a:cs typeface="+mn-cs"/>
                </a:rPr>
                <a:t>суммы гарантии за весь срок действия гарантии</a:t>
              </a:r>
            </a:p>
          </p:txBody>
        </p:sp>
        <p:cxnSp>
          <p:nvCxnSpPr>
            <p:cNvPr id="111" name="Прямая соединительная линия 110"/>
            <p:cNvCxnSpPr/>
            <p:nvPr/>
          </p:nvCxnSpPr>
          <p:spPr>
            <a:xfrm>
              <a:off x="10251476" y="3032459"/>
              <a:ext cx="0" cy="784690"/>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sp>
          <p:nvSpPr>
            <p:cNvPr id="113" name="Прямоугольник 112"/>
            <p:cNvSpPr/>
            <p:nvPr/>
          </p:nvSpPr>
          <p:spPr>
            <a:xfrm>
              <a:off x="8758783" y="3903294"/>
              <a:ext cx="1492693" cy="589549"/>
            </a:xfrm>
            <a:prstGeom prst="rect">
              <a:avLst/>
            </a:prstGeom>
            <a:noFill/>
            <a:ln w="25400" cap="flat" cmpd="sng" algn="ctr">
              <a:noFill/>
              <a:prstDash val="solid"/>
            </a:ln>
            <a:effectLst/>
          </p:spPr>
          <p:txBody>
            <a:bodyPr tIns="0" rtlCol="0" anchor="t"/>
            <a:lstStyle/>
            <a:p>
              <a:pPr algn="r" defTabSz="914373" fontAlgn="auto">
                <a:spcBef>
                  <a:spcPts val="0"/>
                </a:spcBef>
                <a:spcAft>
                  <a:spcPts val="0"/>
                </a:spcAft>
              </a:pPr>
              <a:r>
                <a:rPr lang="ru-RU" sz="1400" b="1" kern="0" dirty="0">
                  <a:solidFill>
                    <a:srgbClr val="1F497D">
                      <a:lumMod val="50000"/>
                    </a:srgbClr>
                  </a:solidFill>
                  <a:latin typeface="Arial Narrow" panose="020B0606020202030204" pitchFamily="34" charset="0"/>
                  <a:cs typeface="+mn-cs"/>
                </a:rPr>
                <a:t>Порядок уплаты вознаграждения</a:t>
              </a:r>
            </a:p>
          </p:txBody>
        </p:sp>
        <p:sp>
          <p:nvSpPr>
            <p:cNvPr id="114" name="Прямоугольник 113"/>
            <p:cNvSpPr/>
            <p:nvPr/>
          </p:nvSpPr>
          <p:spPr>
            <a:xfrm>
              <a:off x="10251476" y="3816624"/>
              <a:ext cx="2003227" cy="589549"/>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200" kern="0" dirty="0">
                  <a:solidFill>
                    <a:srgbClr val="1F497D">
                      <a:lumMod val="50000"/>
                    </a:srgbClr>
                  </a:solidFill>
                  <a:latin typeface="Arial Narrow" panose="020B0606020202030204" pitchFamily="34" charset="0"/>
                  <a:cs typeface="+mn-cs"/>
                </a:rPr>
                <a:t>Единовременно / ежегодно / 1 раз в полгода / ежеквартально</a:t>
              </a:r>
            </a:p>
          </p:txBody>
        </p:sp>
        <p:cxnSp>
          <p:nvCxnSpPr>
            <p:cNvPr id="115" name="Прямая соединительная линия 114"/>
            <p:cNvCxnSpPr/>
            <p:nvPr/>
          </p:nvCxnSpPr>
          <p:spPr>
            <a:xfrm>
              <a:off x="10251476" y="3899752"/>
              <a:ext cx="0" cy="589549"/>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sp>
          <p:nvSpPr>
            <p:cNvPr id="117" name="Прямоугольник 116"/>
            <p:cNvSpPr/>
            <p:nvPr/>
          </p:nvSpPr>
          <p:spPr>
            <a:xfrm>
              <a:off x="8758783" y="5677949"/>
              <a:ext cx="1492693" cy="1682053"/>
            </a:xfrm>
            <a:prstGeom prst="rect">
              <a:avLst/>
            </a:prstGeom>
            <a:noFill/>
            <a:ln w="25400" cap="flat" cmpd="sng" algn="ctr">
              <a:noFill/>
              <a:prstDash val="solid"/>
            </a:ln>
            <a:effectLst/>
          </p:spPr>
          <p:txBody>
            <a:bodyPr tIns="0" rtlCol="0" anchor="t"/>
            <a:lstStyle/>
            <a:p>
              <a:pPr algn="r" defTabSz="914373" fontAlgn="auto">
                <a:spcBef>
                  <a:spcPts val="0"/>
                </a:spcBef>
                <a:spcAft>
                  <a:spcPts val="0"/>
                </a:spcAft>
              </a:pPr>
              <a:r>
                <a:rPr lang="ru-RU" sz="1400" b="1" kern="0" dirty="0">
                  <a:solidFill>
                    <a:srgbClr val="1F497D">
                      <a:lumMod val="50000"/>
                    </a:srgbClr>
                  </a:solidFill>
                  <a:latin typeface="Arial Narrow" panose="020B0606020202030204" pitchFamily="34" charset="0"/>
                  <a:cs typeface="+mn-cs"/>
                </a:rPr>
                <a:t>Сумма </a:t>
              </a:r>
              <a:r>
                <a:rPr lang="ru-RU" sz="1400" b="1" kern="0" dirty="0" smtClean="0">
                  <a:solidFill>
                    <a:srgbClr val="1F497D">
                      <a:lumMod val="50000"/>
                    </a:srgbClr>
                  </a:solidFill>
                  <a:latin typeface="Arial Narrow" panose="020B0606020202030204" pitchFamily="34" charset="0"/>
                  <a:cs typeface="+mn-cs"/>
                </a:rPr>
                <a:t>гарантийного покрытия</a:t>
              </a:r>
              <a:endParaRPr lang="ru-RU" sz="1400" b="1" kern="0" dirty="0">
                <a:solidFill>
                  <a:srgbClr val="1F497D">
                    <a:lumMod val="50000"/>
                  </a:srgbClr>
                </a:solidFill>
                <a:latin typeface="Arial Narrow" panose="020B0606020202030204" pitchFamily="34" charset="0"/>
                <a:cs typeface="+mn-cs"/>
              </a:endParaRPr>
            </a:p>
          </p:txBody>
        </p:sp>
        <p:sp>
          <p:nvSpPr>
            <p:cNvPr id="118" name="Прямоугольник 117"/>
            <p:cNvSpPr/>
            <p:nvPr/>
          </p:nvSpPr>
          <p:spPr>
            <a:xfrm>
              <a:off x="10251476" y="5115414"/>
              <a:ext cx="2148368" cy="1682053"/>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600" kern="0" dirty="0">
                  <a:solidFill>
                    <a:srgbClr val="1F497D">
                      <a:lumMod val="50000"/>
                    </a:srgbClr>
                  </a:solidFill>
                  <a:latin typeface="Arial Narrow" panose="020B0606020202030204" pitchFamily="34" charset="0"/>
                  <a:cs typeface="+mn-cs"/>
                </a:rPr>
                <a:t>до 50% </a:t>
              </a:r>
              <a:r>
                <a:rPr lang="ru-RU" sz="1200" kern="0" dirty="0">
                  <a:solidFill>
                    <a:srgbClr val="1F497D">
                      <a:lumMod val="50000"/>
                    </a:srgbClr>
                  </a:solidFill>
                  <a:latin typeface="Arial Narrow" panose="020B0606020202030204" pitchFamily="34" charset="0"/>
                  <a:cs typeface="+mn-cs"/>
                </a:rPr>
                <a:t>от суммы кредита </a:t>
              </a:r>
              <a:endParaRPr lang="ru-RU" sz="1200" kern="0" dirty="0" smtClean="0">
                <a:solidFill>
                  <a:srgbClr val="1F497D">
                    <a:lumMod val="50000"/>
                  </a:srgbClr>
                </a:solidFill>
                <a:latin typeface="Arial Narrow" panose="020B0606020202030204" pitchFamily="34" charset="0"/>
                <a:cs typeface="+mn-cs"/>
              </a:endParaRPr>
            </a:p>
            <a:p>
              <a:pPr defTabSz="914373" fontAlgn="auto">
                <a:spcBef>
                  <a:spcPts val="0"/>
                </a:spcBef>
                <a:spcAft>
                  <a:spcPts val="0"/>
                </a:spcAft>
              </a:pPr>
              <a:endParaRPr lang="ru-RU" sz="1200" kern="0" dirty="0">
                <a:solidFill>
                  <a:srgbClr val="1F497D">
                    <a:lumMod val="50000"/>
                  </a:srgbClr>
                </a:solidFill>
                <a:latin typeface="Arial Narrow" panose="020B0606020202030204" pitchFamily="34" charset="0"/>
                <a:cs typeface="+mn-cs"/>
              </a:endParaRPr>
            </a:p>
            <a:p>
              <a:pPr defTabSz="914373" fontAlgn="auto">
                <a:spcBef>
                  <a:spcPts val="0"/>
                </a:spcBef>
                <a:spcAft>
                  <a:spcPts val="0"/>
                </a:spcAft>
              </a:pPr>
              <a:r>
                <a:rPr lang="ru-RU" sz="1600" kern="0" dirty="0" smtClean="0">
                  <a:solidFill>
                    <a:srgbClr val="1F497D">
                      <a:lumMod val="50000"/>
                    </a:srgbClr>
                  </a:solidFill>
                  <a:latin typeface="Arial Narrow" panose="020B0606020202030204" pitchFamily="34" charset="0"/>
                  <a:cs typeface="+mn-cs"/>
                </a:rPr>
                <a:t>до </a:t>
              </a:r>
              <a:r>
                <a:rPr lang="ru-RU" sz="1600" kern="0" dirty="0">
                  <a:solidFill>
                    <a:srgbClr val="1F497D">
                      <a:lumMod val="50000"/>
                    </a:srgbClr>
                  </a:solidFill>
                  <a:latin typeface="Arial Narrow" panose="020B0606020202030204" pitchFamily="34" charset="0"/>
                  <a:cs typeface="+mn-cs"/>
                </a:rPr>
                <a:t>70% </a:t>
              </a:r>
              <a:r>
                <a:rPr lang="ru-RU" sz="1200" kern="0" dirty="0">
                  <a:solidFill>
                    <a:srgbClr val="1F497D">
                      <a:lumMod val="50000"/>
                    </a:srgbClr>
                  </a:solidFill>
                  <a:latin typeface="Arial Narrow" panose="020B0606020202030204" pitchFamily="34" charset="0"/>
                  <a:cs typeface="+mn-cs"/>
                </a:rPr>
                <a:t>в рамках продуктов для участников государственных </a:t>
              </a:r>
              <a:endParaRPr lang="ru-RU" sz="1200" kern="0" dirty="0" smtClean="0">
                <a:solidFill>
                  <a:srgbClr val="1F497D">
                    <a:lumMod val="50000"/>
                  </a:srgbClr>
                </a:solidFill>
                <a:latin typeface="Arial Narrow" panose="020B0606020202030204" pitchFamily="34" charset="0"/>
                <a:cs typeface="+mn-cs"/>
              </a:endParaRPr>
            </a:p>
            <a:p>
              <a:pPr defTabSz="914373" fontAlgn="auto">
                <a:spcBef>
                  <a:spcPts val="0"/>
                </a:spcBef>
                <a:spcAft>
                  <a:spcPts val="0"/>
                </a:spcAft>
              </a:pPr>
              <a:r>
                <a:rPr lang="ru-RU" sz="1200" kern="0" dirty="0" smtClean="0">
                  <a:solidFill>
                    <a:srgbClr val="1F497D">
                      <a:lumMod val="50000"/>
                    </a:srgbClr>
                  </a:solidFill>
                  <a:latin typeface="Arial Narrow" panose="020B0606020202030204" pitchFamily="34" charset="0"/>
                  <a:cs typeface="+mn-cs"/>
                </a:rPr>
                <a:t>и </a:t>
              </a:r>
              <a:r>
                <a:rPr lang="ru-RU" sz="1200" kern="0" dirty="0">
                  <a:solidFill>
                    <a:srgbClr val="1F497D">
                      <a:lumMod val="50000"/>
                    </a:srgbClr>
                  </a:solidFill>
                  <a:latin typeface="Arial Narrow" panose="020B0606020202030204" pitchFamily="34" charset="0"/>
                  <a:cs typeface="+mn-cs"/>
                </a:rPr>
                <a:t>муниципальных закупок </a:t>
              </a:r>
              <a:endParaRPr lang="ru-RU" sz="1200" kern="0" dirty="0" smtClean="0">
                <a:solidFill>
                  <a:srgbClr val="1F497D">
                    <a:lumMod val="50000"/>
                  </a:srgbClr>
                </a:solidFill>
                <a:latin typeface="Arial Narrow" panose="020B0606020202030204" pitchFamily="34" charset="0"/>
                <a:cs typeface="+mn-cs"/>
              </a:endParaRPr>
            </a:p>
            <a:p>
              <a:pPr defTabSz="914373" fontAlgn="auto">
                <a:spcBef>
                  <a:spcPts val="0"/>
                </a:spcBef>
                <a:spcAft>
                  <a:spcPts val="0"/>
                </a:spcAft>
              </a:pPr>
              <a:r>
                <a:rPr lang="ru-RU" sz="1200" kern="0" dirty="0" smtClean="0">
                  <a:solidFill>
                    <a:srgbClr val="1F497D">
                      <a:lumMod val="50000"/>
                    </a:srgbClr>
                  </a:solidFill>
                  <a:latin typeface="Arial Narrow" panose="020B0606020202030204" pitchFamily="34" charset="0"/>
                  <a:cs typeface="+mn-cs"/>
                </a:rPr>
                <a:t>и </a:t>
              </a:r>
              <a:r>
                <a:rPr lang="ru-RU" sz="1200" kern="0" dirty="0">
                  <a:solidFill>
                    <a:srgbClr val="1F497D">
                      <a:lumMod val="50000"/>
                    </a:srgbClr>
                  </a:solidFill>
                  <a:latin typeface="Arial Narrow" panose="020B0606020202030204" pitchFamily="34" charset="0"/>
                  <a:cs typeface="+mn-cs"/>
                </a:rPr>
                <a:t>в рамках продукта «</a:t>
              </a:r>
              <a:r>
                <a:rPr lang="ru-RU" sz="1200" kern="0" dirty="0" err="1">
                  <a:solidFill>
                    <a:srgbClr val="1F497D">
                      <a:lumMod val="50000"/>
                    </a:srgbClr>
                  </a:solidFill>
                  <a:latin typeface="Arial Narrow" panose="020B0606020202030204" pitchFamily="34" charset="0"/>
                  <a:cs typeface="+mn-cs"/>
                </a:rPr>
                <a:t>Согарантия</a:t>
              </a:r>
              <a:r>
                <a:rPr lang="ru-RU" sz="1200" kern="0" dirty="0" smtClean="0">
                  <a:solidFill>
                    <a:srgbClr val="1F497D">
                      <a:lumMod val="50000"/>
                    </a:srgbClr>
                  </a:solidFill>
                  <a:latin typeface="Arial Narrow" panose="020B0606020202030204" pitchFamily="34" charset="0"/>
                  <a:cs typeface="+mn-cs"/>
                </a:rPr>
                <a:t>»</a:t>
              </a:r>
            </a:p>
            <a:p>
              <a:pPr defTabSz="914373" fontAlgn="auto">
                <a:spcBef>
                  <a:spcPts val="0"/>
                </a:spcBef>
                <a:spcAft>
                  <a:spcPts val="0"/>
                </a:spcAft>
              </a:pPr>
              <a:endParaRPr lang="ru-RU" sz="1200" kern="0" dirty="0">
                <a:solidFill>
                  <a:srgbClr val="1F497D">
                    <a:lumMod val="50000"/>
                  </a:srgbClr>
                </a:solidFill>
                <a:latin typeface="Arial Narrow" panose="020B0606020202030204" pitchFamily="34" charset="0"/>
                <a:cs typeface="+mn-cs"/>
              </a:endParaRPr>
            </a:p>
            <a:p>
              <a:pPr defTabSz="914373" fontAlgn="auto">
                <a:spcBef>
                  <a:spcPts val="0"/>
                </a:spcBef>
                <a:spcAft>
                  <a:spcPts val="0"/>
                </a:spcAft>
              </a:pPr>
              <a:r>
                <a:rPr lang="ru-RU" sz="1600" kern="0" dirty="0">
                  <a:solidFill>
                    <a:srgbClr val="1F497D">
                      <a:lumMod val="50000"/>
                    </a:srgbClr>
                  </a:solidFill>
                  <a:latin typeface="Arial Narrow" panose="020B0606020202030204" pitchFamily="34" charset="0"/>
                </a:rPr>
                <a:t>до </a:t>
              </a:r>
              <a:r>
                <a:rPr lang="ru-RU" sz="1600" kern="0" dirty="0" smtClean="0">
                  <a:solidFill>
                    <a:srgbClr val="1F497D">
                      <a:lumMod val="50000"/>
                    </a:srgbClr>
                  </a:solidFill>
                  <a:latin typeface="Arial Narrow" panose="020B0606020202030204" pitchFamily="34" charset="0"/>
                </a:rPr>
                <a:t>75% </a:t>
              </a:r>
              <a:r>
                <a:rPr lang="ru-RU" sz="1200" kern="0" dirty="0">
                  <a:solidFill>
                    <a:srgbClr val="1F497D">
                      <a:lumMod val="50000"/>
                    </a:srgbClr>
                  </a:solidFill>
                  <a:latin typeface="Arial Narrow" panose="020B0606020202030204" pitchFamily="34" charset="0"/>
                </a:rPr>
                <a:t>в рамках </a:t>
              </a:r>
              <a:r>
                <a:rPr lang="ru-RU" sz="1200" kern="0" dirty="0" smtClean="0">
                  <a:solidFill>
                    <a:srgbClr val="1F497D">
                      <a:lumMod val="50000"/>
                    </a:srgbClr>
                  </a:solidFill>
                  <a:latin typeface="Arial Narrow" panose="020B0606020202030204" pitchFamily="34" charset="0"/>
                </a:rPr>
                <a:t>продуктов «</a:t>
              </a:r>
              <a:r>
                <a:rPr lang="ru-RU" sz="1200" kern="0" dirty="0" err="1" smtClean="0">
                  <a:solidFill>
                    <a:srgbClr val="1F497D">
                      <a:lumMod val="50000"/>
                    </a:srgbClr>
                  </a:solidFill>
                  <a:latin typeface="Arial Narrow" panose="020B0606020202030204" pitchFamily="34" charset="0"/>
                </a:rPr>
                <a:t>Согарантия</a:t>
              </a:r>
              <a:r>
                <a:rPr lang="ru-RU" sz="1200" kern="0" dirty="0" smtClean="0">
                  <a:solidFill>
                    <a:srgbClr val="1F497D">
                      <a:lumMod val="50000"/>
                    </a:srgbClr>
                  </a:solidFill>
                  <a:latin typeface="Arial Narrow" panose="020B0606020202030204" pitchFamily="34" charset="0"/>
                </a:rPr>
                <a:t> для Дальнего Востока и моногородов», </a:t>
              </a:r>
            </a:p>
            <a:p>
              <a:pPr defTabSz="914373" fontAlgn="auto">
                <a:spcBef>
                  <a:spcPts val="0"/>
                </a:spcBef>
                <a:spcAft>
                  <a:spcPts val="0"/>
                </a:spcAft>
              </a:pPr>
              <a:r>
                <a:rPr lang="ru-RU" sz="1200" kern="0" dirty="0" smtClean="0">
                  <a:solidFill>
                    <a:srgbClr val="1F497D">
                      <a:lumMod val="50000"/>
                    </a:srgbClr>
                  </a:solidFill>
                  <a:latin typeface="Arial Narrow" panose="020B0606020202030204" pitchFamily="34" charset="0"/>
                </a:rPr>
                <a:t>«</a:t>
              </a:r>
              <a:r>
                <a:rPr lang="ru-RU" sz="1200" kern="0" dirty="0" err="1" smtClean="0">
                  <a:solidFill>
                    <a:srgbClr val="1F497D">
                      <a:lumMod val="50000"/>
                    </a:srgbClr>
                  </a:solidFill>
                  <a:latin typeface="Arial Narrow" panose="020B0606020202030204" pitchFamily="34" charset="0"/>
                </a:rPr>
                <a:t>Согарантия</a:t>
              </a:r>
              <a:r>
                <a:rPr lang="ru-RU" sz="1200" kern="0" dirty="0">
                  <a:solidFill>
                    <a:srgbClr val="1F497D">
                      <a:lumMod val="50000"/>
                    </a:srgbClr>
                  </a:solidFill>
                  <a:latin typeface="Arial Narrow" panose="020B0606020202030204" pitchFamily="34" charset="0"/>
                </a:rPr>
                <a:t> </a:t>
              </a:r>
              <a:r>
                <a:rPr lang="ru-RU" sz="1200" kern="0" dirty="0" smtClean="0">
                  <a:solidFill>
                    <a:srgbClr val="1F497D">
                      <a:lumMod val="50000"/>
                    </a:srgbClr>
                  </a:solidFill>
                  <a:latin typeface="Arial Narrow" panose="020B0606020202030204" pitchFamily="34" charset="0"/>
                </a:rPr>
                <a:t>для экспортеров»,</a:t>
              </a:r>
            </a:p>
            <a:p>
              <a:pPr defTabSz="914373" fontAlgn="auto">
                <a:spcBef>
                  <a:spcPts val="0"/>
                </a:spcBef>
                <a:spcAft>
                  <a:spcPts val="0"/>
                </a:spcAft>
              </a:pPr>
              <a:r>
                <a:rPr lang="ru-RU" sz="1200" kern="0" dirty="0" smtClean="0">
                  <a:solidFill>
                    <a:srgbClr val="1F497D">
                      <a:lumMod val="50000"/>
                    </a:srgbClr>
                  </a:solidFill>
                  <a:latin typeface="Arial Narrow" panose="020B0606020202030204" pitchFamily="34" charset="0"/>
                </a:rPr>
                <a:t>«</a:t>
              </a:r>
              <a:r>
                <a:rPr lang="ru-RU" sz="1200" kern="0" dirty="0" err="1" smtClean="0">
                  <a:solidFill>
                    <a:srgbClr val="1F497D">
                      <a:lumMod val="50000"/>
                    </a:srgbClr>
                  </a:solidFill>
                  <a:latin typeface="Arial Narrow" panose="020B0606020202030204" pitchFamily="34" charset="0"/>
                </a:rPr>
                <a:t>Согарантия</a:t>
              </a:r>
              <a:r>
                <a:rPr lang="ru-RU" sz="1200" kern="0" dirty="0" smtClean="0">
                  <a:solidFill>
                    <a:srgbClr val="1F497D">
                      <a:lumMod val="50000"/>
                    </a:srgbClr>
                  </a:solidFill>
                  <a:latin typeface="Arial Narrow" panose="020B0606020202030204" pitchFamily="34" charset="0"/>
                </a:rPr>
                <a:t> для сельхозкооперативов»</a:t>
              </a:r>
              <a:endParaRPr lang="ru-RU" sz="1200" kern="0" dirty="0">
                <a:solidFill>
                  <a:srgbClr val="1F497D">
                    <a:lumMod val="50000"/>
                  </a:srgbClr>
                </a:solidFill>
                <a:latin typeface="Arial Narrow" panose="020B0606020202030204" pitchFamily="34" charset="0"/>
              </a:endParaRPr>
            </a:p>
          </p:txBody>
        </p:sp>
        <p:cxnSp>
          <p:nvCxnSpPr>
            <p:cNvPr id="119" name="Прямая соединительная линия 118"/>
            <p:cNvCxnSpPr/>
            <p:nvPr/>
          </p:nvCxnSpPr>
          <p:spPr>
            <a:xfrm>
              <a:off x="10251476" y="4637969"/>
              <a:ext cx="0" cy="2671917"/>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sp>
          <p:nvSpPr>
            <p:cNvPr id="121" name="Прямоугольник 120"/>
            <p:cNvSpPr/>
            <p:nvPr/>
          </p:nvSpPr>
          <p:spPr>
            <a:xfrm>
              <a:off x="8758783" y="7439089"/>
              <a:ext cx="1492693" cy="402670"/>
            </a:xfrm>
            <a:prstGeom prst="rect">
              <a:avLst/>
            </a:prstGeom>
            <a:noFill/>
            <a:ln w="25400" cap="flat" cmpd="sng" algn="ctr">
              <a:noFill/>
              <a:prstDash val="solid"/>
            </a:ln>
            <a:effectLst/>
          </p:spPr>
          <p:txBody>
            <a:bodyPr tIns="0" rtlCol="0" anchor="ctr"/>
            <a:lstStyle/>
            <a:p>
              <a:pPr algn="r" defTabSz="914373" fontAlgn="auto">
                <a:spcBef>
                  <a:spcPts val="0"/>
                </a:spcBef>
                <a:spcAft>
                  <a:spcPts val="0"/>
                </a:spcAft>
              </a:pPr>
              <a:r>
                <a:rPr lang="ru-RU" sz="1400" b="1" kern="0" dirty="0">
                  <a:solidFill>
                    <a:srgbClr val="1F497D">
                      <a:lumMod val="50000"/>
                    </a:srgbClr>
                  </a:solidFill>
                  <a:latin typeface="Arial Narrow" panose="020B0606020202030204" pitchFamily="34" charset="0"/>
                  <a:cs typeface="+mn-cs"/>
                </a:rPr>
                <a:t>Обеспечение</a:t>
              </a:r>
            </a:p>
          </p:txBody>
        </p:sp>
        <p:sp>
          <p:nvSpPr>
            <p:cNvPr id="122" name="Прямоугольник 121"/>
            <p:cNvSpPr/>
            <p:nvPr/>
          </p:nvSpPr>
          <p:spPr>
            <a:xfrm>
              <a:off x="10251476" y="7419834"/>
              <a:ext cx="2003227" cy="402670"/>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600" kern="0" dirty="0">
                  <a:solidFill>
                    <a:srgbClr val="1F497D">
                      <a:lumMod val="50000"/>
                    </a:srgbClr>
                  </a:solidFill>
                  <a:latin typeface="Arial Narrow" panose="020B0606020202030204" pitchFamily="34" charset="0"/>
                  <a:cs typeface="+mn-cs"/>
                </a:rPr>
                <a:t>не требуется</a:t>
              </a:r>
            </a:p>
          </p:txBody>
        </p:sp>
        <p:cxnSp>
          <p:nvCxnSpPr>
            <p:cNvPr id="123" name="Прямая соединительная линия 122"/>
            <p:cNvCxnSpPr/>
            <p:nvPr/>
          </p:nvCxnSpPr>
          <p:spPr>
            <a:xfrm>
              <a:off x="10251476" y="7415159"/>
              <a:ext cx="0" cy="402670"/>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grpSp>
          <p:nvGrpSpPr>
            <p:cNvPr id="125" name="Группа 124"/>
            <p:cNvGrpSpPr/>
            <p:nvPr/>
          </p:nvGrpSpPr>
          <p:grpSpPr>
            <a:xfrm>
              <a:off x="8957035" y="7904927"/>
              <a:ext cx="431915" cy="461932"/>
              <a:chOff x="200025" y="6074472"/>
              <a:chExt cx="475107" cy="508125"/>
            </a:xfrm>
          </p:grpSpPr>
          <p:sp>
            <p:nvSpPr>
              <p:cNvPr id="126" name="Равнобедренный треугольник 125"/>
              <p:cNvSpPr/>
              <p:nvPr/>
            </p:nvSpPr>
            <p:spPr>
              <a:xfrm>
                <a:off x="200025" y="6074472"/>
                <a:ext cx="475107" cy="409576"/>
              </a:xfrm>
              <a:prstGeom prst="triangle">
                <a:avLst/>
              </a:prstGeom>
              <a:noFill/>
              <a:ln w="19050">
                <a:solidFill>
                  <a:srgbClr val="1F4E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00" dirty="0">
                  <a:solidFill>
                    <a:srgbClr val="00A1DE"/>
                  </a:solidFill>
                </a:endParaRPr>
              </a:p>
            </p:txBody>
          </p:sp>
          <p:sp>
            <p:nvSpPr>
              <p:cNvPr id="127" name="Прямоугольник 126"/>
              <p:cNvSpPr/>
              <p:nvPr/>
            </p:nvSpPr>
            <p:spPr>
              <a:xfrm>
                <a:off x="270234" y="6074765"/>
                <a:ext cx="296589" cy="507832"/>
              </a:xfrm>
              <a:prstGeom prst="rect">
                <a:avLst/>
              </a:prstGeom>
            </p:spPr>
            <p:txBody>
              <a:bodyPr wrap="none">
                <a:spAutoFit/>
              </a:bodyPr>
              <a:lstStyle/>
              <a:p>
                <a:pPr algn="ctr"/>
                <a:r>
                  <a:rPr lang="en-US" sz="2400" i="1" dirty="0" err="1" smtClean="0">
                    <a:solidFill>
                      <a:srgbClr val="1F4E79"/>
                    </a:solidFill>
                    <a:latin typeface="Book Antiqua" panose="02040602050305030304" pitchFamily="18" charset="0"/>
                    <a:cs typeface="Aparajita" panose="020B0604020202020204" pitchFamily="34" charset="0"/>
                  </a:rPr>
                  <a:t>i</a:t>
                </a:r>
                <a:endParaRPr lang="ru-RU" sz="2400" i="1" dirty="0">
                  <a:solidFill>
                    <a:srgbClr val="1F4E79"/>
                  </a:solidFill>
                  <a:latin typeface="Book Antiqua" panose="02040602050305030304" pitchFamily="18" charset="0"/>
                  <a:cs typeface="Aparajita" panose="020B0604020202020204" pitchFamily="34" charset="0"/>
                </a:endParaRPr>
              </a:p>
            </p:txBody>
          </p:sp>
        </p:grpSp>
        <p:cxnSp>
          <p:nvCxnSpPr>
            <p:cNvPr id="48" name="Прямая соединительная линия 47"/>
            <p:cNvCxnSpPr/>
            <p:nvPr/>
          </p:nvCxnSpPr>
          <p:spPr>
            <a:xfrm>
              <a:off x="3573517" y="3757886"/>
              <a:ext cx="4782206" cy="0"/>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Прямая соединительная линия 48"/>
            <p:cNvCxnSpPr/>
            <p:nvPr/>
          </p:nvCxnSpPr>
          <p:spPr>
            <a:xfrm>
              <a:off x="3614191" y="4768290"/>
              <a:ext cx="4782206" cy="0"/>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Прямая соединительная линия 49"/>
            <p:cNvCxnSpPr/>
            <p:nvPr/>
          </p:nvCxnSpPr>
          <p:spPr>
            <a:xfrm>
              <a:off x="3573517" y="6087037"/>
              <a:ext cx="4782206" cy="0"/>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Прямая соединительная линия 50"/>
            <p:cNvCxnSpPr/>
            <p:nvPr/>
          </p:nvCxnSpPr>
          <p:spPr>
            <a:xfrm>
              <a:off x="3573517" y="7309886"/>
              <a:ext cx="4782206" cy="0"/>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sp>
          <p:nvSpPr>
            <p:cNvPr id="67" name="Прямоугольник 66"/>
            <p:cNvSpPr/>
            <p:nvPr/>
          </p:nvSpPr>
          <p:spPr>
            <a:xfrm>
              <a:off x="323751" y="6731343"/>
              <a:ext cx="1048200" cy="524186"/>
            </a:xfrm>
            <a:prstGeom prst="rect">
              <a:avLst/>
            </a:prstGeom>
            <a:noFill/>
          </p:spPr>
          <p:txBody>
            <a:bodyPr wrap="square" lIns="72000" tIns="0" rIns="36000" bIns="0" anchor="ctr">
              <a:noAutofit/>
            </a:bodyPr>
            <a:lstStyle/>
            <a:p>
              <a:pPr algn="ctr" defTabSz="957263">
                <a:lnSpc>
                  <a:spcPct val="106000"/>
                </a:lnSpc>
                <a:spcBef>
                  <a:spcPts val="1800"/>
                </a:spcBef>
              </a:pPr>
              <a:r>
                <a:rPr lang="ru-RU" sz="800" b="1" dirty="0" smtClean="0">
                  <a:latin typeface="+mj-lt"/>
                  <a:cs typeface="+mn-cs"/>
                </a:rPr>
                <a:t>КРЫМ </a:t>
              </a:r>
              <a:r>
                <a:rPr lang="ru-RU" sz="800" b="1" dirty="0">
                  <a:latin typeface="+mj-lt"/>
                  <a:cs typeface="+mn-cs"/>
                </a:rPr>
                <a:t> </a:t>
              </a:r>
              <a:r>
                <a:rPr lang="ru-RU" sz="800" b="1" dirty="0" smtClean="0">
                  <a:latin typeface="+mj-lt"/>
                  <a:cs typeface="+mn-cs"/>
                </a:rPr>
                <a:t>                      ДФО МОНОГОРОДА</a:t>
              </a:r>
            </a:p>
          </p:txBody>
        </p:sp>
        <p:sp>
          <p:nvSpPr>
            <p:cNvPr id="68" name="Freeform 6"/>
            <p:cNvSpPr>
              <a:spLocks noEditPoints="1"/>
            </p:cNvSpPr>
            <p:nvPr/>
          </p:nvSpPr>
          <p:spPr bwMode="auto">
            <a:xfrm>
              <a:off x="694615" y="6296809"/>
              <a:ext cx="306472" cy="467500"/>
            </a:xfrm>
            <a:custGeom>
              <a:avLst/>
              <a:gdLst>
                <a:gd name="T0" fmla="*/ 48 w 96"/>
                <a:gd name="T1" fmla="*/ 147 h 147"/>
                <a:gd name="T2" fmla="*/ 43 w 96"/>
                <a:gd name="T3" fmla="*/ 144 h 147"/>
                <a:gd name="T4" fmla="*/ 0 w 96"/>
                <a:gd name="T5" fmla="*/ 48 h 147"/>
                <a:gd name="T6" fmla="*/ 48 w 96"/>
                <a:gd name="T7" fmla="*/ 0 h 147"/>
                <a:gd name="T8" fmla="*/ 96 w 96"/>
                <a:gd name="T9" fmla="*/ 48 h 147"/>
                <a:gd name="T10" fmla="*/ 52 w 96"/>
                <a:gd name="T11" fmla="*/ 144 h 147"/>
                <a:gd name="T12" fmla="*/ 48 w 96"/>
                <a:gd name="T13" fmla="*/ 147 h 147"/>
                <a:gd name="T14" fmla="*/ 48 w 96"/>
                <a:gd name="T15" fmla="*/ 12 h 147"/>
                <a:gd name="T16" fmla="*/ 12 w 96"/>
                <a:gd name="T17" fmla="*/ 48 h 147"/>
                <a:gd name="T18" fmla="*/ 48 w 96"/>
                <a:gd name="T19" fmla="*/ 131 h 147"/>
                <a:gd name="T20" fmla="*/ 84 w 96"/>
                <a:gd name="T21" fmla="*/ 48 h 147"/>
                <a:gd name="T22" fmla="*/ 48 w 96"/>
                <a:gd name="T23" fmla="*/ 12 h 147"/>
                <a:gd name="T24" fmla="*/ 48 w 96"/>
                <a:gd name="T25" fmla="*/ 77 h 147"/>
                <a:gd name="T26" fmla="*/ 19 w 96"/>
                <a:gd name="T27" fmla="*/ 49 h 147"/>
                <a:gd name="T28" fmla="*/ 48 w 96"/>
                <a:gd name="T29" fmla="*/ 20 h 147"/>
                <a:gd name="T30" fmla="*/ 76 w 96"/>
                <a:gd name="T31" fmla="*/ 49 h 147"/>
                <a:gd name="T32" fmla="*/ 48 w 96"/>
                <a:gd name="T33" fmla="*/ 77 h 147"/>
                <a:gd name="T34" fmla="*/ 48 w 96"/>
                <a:gd name="T35" fmla="*/ 32 h 147"/>
                <a:gd name="T36" fmla="*/ 31 w 96"/>
                <a:gd name="T37" fmla="*/ 49 h 147"/>
                <a:gd name="T38" fmla="*/ 48 w 96"/>
                <a:gd name="T39" fmla="*/ 65 h 147"/>
                <a:gd name="T40" fmla="*/ 64 w 96"/>
                <a:gd name="T41" fmla="*/ 49 h 147"/>
                <a:gd name="T42" fmla="*/ 48 w 96"/>
                <a:gd name="T43" fmla="*/ 32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6" h="147">
                  <a:moveTo>
                    <a:pt x="48" y="147"/>
                  </a:moveTo>
                  <a:cubicBezTo>
                    <a:pt x="46" y="147"/>
                    <a:pt x="44" y="146"/>
                    <a:pt x="43" y="144"/>
                  </a:cubicBezTo>
                  <a:cubicBezTo>
                    <a:pt x="41" y="142"/>
                    <a:pt x="0" y="90"/>
                    <a:pt x="0" y="48"/>
                  </a:cubicBezTo>
                  <a:cubicBezTo>
                    <a:pt x="0" y="22"/>
                    <a:pt x="21" y="0"/>
                    <a:pt x="48" y="0"/>
                  </a:cubicBezTo>
                  <a:cubicBezTo>
                    <a:pt x="74" y="0"/>
                    <a:pt x="96" y="22"/>
                    <a:pt x="96" y="48"/>
                  </a:cubicBezTo>
                  <a:cubicBezTo>
                    <a:pt x="96" y="90"/>
                    <a:pt x="54" y="142"/>
                    <a:pt x="52" y="144"/>
                  </a:cubicBezTo>
                  <a:cubicBezTo>
                    <a:pt x="51" y="146"/>
                    <a:pt x="49" y="147"/>
                    <a:pt x="48" y="147"/>
                  </a:cubicBezTo>
                  <a:close/>
                  <a:moveTo>
                    <a:pt x="48" y="12"/>
                  </a:moveTo>
                  <a:cubicBezTo>
                    <a:pt x="28" y="12"/>
                    <a:pt x="12" y="28"/>
                    <a:pt x="12" y="48"/>
                  </a:cubicBezTo>
                  <a:cubicBezTo>
                    <a:pt x="12" y="78"/>
                    <a:pt x="37" y="116"/>
                    <a:pt x="48" y="131"/>
                  </a:cubicBezTo>
                  <a:cubicBezTo>
                    <a:pt x="58" y="116"/>
                    <a:pt x="84" y="78"/>
                    <a:pt x="84" y="48"/>
                  </a:cubicBezTo>
                  <a:cubicBezTo>
                    <a:pt x="84" y="28"/>
                    <a:pt x="67" y="12"/>
                    <a:pt x="48" y="12"/>
                  </a:cubicBezTo>
                  <a:close/>
                  <a:moveTo>
                    <a:pt x="48" y="77"/>
                  </a:moveTo>
                  <a:cubicBezTo>
                    <a:pt x="32" y="77"/>
                    <a:pt x="19" y="64"/>
                    <a:pt x="19" y="49"/>
                  </a:cubicBezTo>
                  <a:cubicBezTo>
                    <a:pt x="19" y="33"/>
                    <a:pt x="32" y="20"/>
                    <a:pt x="48" y="20"/>
                  </a:cubicBezTo>
                  <a:cubicBezTo>
                    <a:pt x="63" y="20"/>
                    <a:pt x="76" y="33"/>
                    <a:pt x="76" y="49"/>
                  </a:cubicBezTo>
                  <a:cubicBezTo>
                    <a:pt x="76" y="64"/>
                    <a:pt x="63" y="77"/>
                    <a:pt x="48" y="77"/>
                  </a:cubicBezTo>
                  <a:close/>
                  <a:moveTo>
                    <a:pt x="48" y="32"/>
                  </a:moveTo>
                  <a:cubicBezTo>
                    <a:pt x="38" y="32"/>
                    <a:pt x="31" y="39"/>
                    <a:pt x="31" y="49"/>
                  </a:cubicBezTo>
                  <a:cubicBezTo>
                    <a:pt x="31" y="58"/>
                    <a:pt x="38" y="65"/>
                    <a:pt x="48" y="65"/>
                  </a:cubicBezTo>
                  <a:cubicBezTo>
                    <a:pt x="57" y="65"/>
                    <a:pt x="64" y="58"/>
                    <a:pt x="64" y="49"/>
                  </a:cubicBezTo>
                  <a:cubicBezTo>
                    <a:pt x="64" y="39"/>
                    <a:pt x="57" y="32"/>
                    <a:pt x="48" y="32"/>
                  </a:cubicBezTo>
                  <a:close/>
                </a:path>
              </a:pathLst>
            </a:custGeom>
            <a:solidFill>
              <a:schemeClr val="tx1"/>
            </a:solidFill>
            <a:ln>
              <a:noFill/>
            </a:ln>
          </p:spPr>
          <p:txBody>
            <a:bodyPr vert="horz" wrap="square" lIns="89533" tIns="44766" rIns="89533" bIns="44766" numCol="1" anchor="t" anchorCtr="0" compatLnSpc="1">
              <a:prstTxWarp prst="textNoShape">
                <a:avLst/>
              </a:prstTxWarp>
            </a:bodyPr>
            <a:lstStyle/>
            <a:p>
              <a:pPr defTabSz="1020833"/>
              <a:endParaRPr lang="en-US" sz="2073" dirty="0">
                <a:cs typeface="Arial" pitchFamily="34" charset="0"/>
              </a:endParaRPr>
            </a:p>
          </p:txBody>
        </p:sp>
        <p:sp>
          <p:nvSpPr>
            <p:cNvPr id="81" name="Скругленный прямоугольник 80"/>
            <p:cNvSpPr/>
            <p:nvPr/>
          </p:nvSpPr>
          <p:spPr>
            <a:xfrm>
              <a:off x="404228" y="8080392"/>
              <a:ext cx="867582" cy="239813"/>
            </a:xfrm>
            <a:prstGeom prst="roundRect">
              <a:avLst/>
            </a:prstGeom>
            <a:noFill/>
            <a:ln w="25400" cap="flat" cmpd="sng" algn="ctr">
              <a:noFill/>
              <a:prstDash val="solid"/>
            </a:ln>
            <a:effectLst/>
          </p:spPr>
          <p:txBody>
            <a:bodyPr lIns="0" rIns="0" anchor="ctr"/>
            <a:lstStyle/>
            <a:p>
              <a:pPr algn="ctr" defTabSz="914373" fontAlgn="auto">
                <a:spcBef>
                  <a:spcPts val="0"/>
                </a:spcBef>
                <a:spcAft>
                  <a:spcPts val="0"/>
                </a:spcAft>
                <a:defRPr/>
              </a:pPr>
              <a:r>
                <a:rPr lang="ru-RU" sz="800" b="1" kern="0" dirty="0" smtClean="0">
                  <a:latin typeface="Arial Narrow" panose="020B0606020202030204" pitchFamily="34" charset="0"/>
                  <a:cs typeface="Times New Roman" pitchFamily="18" charset="0"/>
                </a:rPr>
                <a:t>ИНФРАСТРУКТУРА МСП</a:t>
              </a:r>
              <a:endParaRPr lang="ru-RU" sz="1050" b="1" kern="0" dirty="0">
                <a:latin typeface="Arial Narrow" panose="020B0606020202030204" pitchFamily="34" charset="0"/>
                <a:cs typeface="Times New Roman" pitchFamily="18" charset="0"/>
              </a:endParaRPr>
            </a:p>
          </p:txBody>
        </p:sp>
        <p:sp>
          <p:nvSpPr>
            <p:cNvPr id="93" name="Freeform 9"/>
            <p:cNvSpPr>
              <a:spLocks noEditPoints="1"/>
            </p:cNvSpPr>
            <p:nvPr/>
          </p:nvSpPr>
          <p:spPr bwMode="auto">
            <a:xfrm>
              <a:off x="566274" y="4104098"/>
              <a:ext cx="506770" cy="408169"/>
            </a:xfrm>
            <a:custGeom>
              <a:avLst/>
              <a:gdLst>
                <a:gd name="T0" fmla="*/ 308 w 445"/>
                <a:gd name="T1" fmla="*/ 41 h 358"/>
                <a:gd name="T2" fmla="*/ 288 w 445"/>
                <a:gd name="T3" fmla="*/ 12 h 358"/>
                <a:gd name="T4" fmla="*/ 183 w 445"/>
                <a:gd name="T5" fmla="*/ 31 h 358"/>
                <a:gd name="T6" fmla="*/ 89 w 445"/>
                <a:gd name="T7" fmla="*/ 49 h 358"/>
                <a:gd name="T8" fmla="*/ 34 w 445"/>
                <a:gd name="T9" fmla="*/ 158 h 358"/>
                <a:gd name="T10" fmla="*/ 223 w 445"/>
                <a:gd name="T11" fmla="*/ 355 h 358"/>
                <a:gd name="T12" fmla="*/ 239 w 445"/>
                <a:gd name="T13" fmla="*/ 354 h 358"/>
                <a:gd name="T14" fmla="*/ 68 w 445"/>
                <a:gd name="T15" fmla="*/ 193 h 358"/>
                <a:gd name="T16" fmla="*/ 72 w 445"/>
                <a:gd name="T17" fmla="*/ 102 h 358"/>
                <a:gd name="T18" fmla="*/ 175 w 445"/>
                <a:gd name="T19" fmla="*/ 53 h 358"/>
                <a:gd name="T20" fmla="*/ 252 w 445"/>
                <a:gd name="T21" fmla="*/ 35 h 358"/>
                <a:gd name="T22" fmla="*/ 271 w 445"/>
                <a:gd name="T23" fmla="*/ 48 h 358"/>
                <a:gd name="T24" fmla="*/ 227 w 445"/>
                <a:gd name="T25" fmla="*/ 72 h 358"/>
                <a:gd name="T26" fmla="*/ 159 w 445"/>
                <a:gd name="T27" fmla="*/ 95 h 358"/>
                <a:gd name="T28" fmla="*/ 131 w 445"/>
                <a:gd name="T29" fmla="*/ 144 h 358"/>
                <a:gd name="T30" fmla="*/ 234 w 445"/>
                <a:gd name="T31" fmla="*/ 153 h 358"/>
                <a:gd name="T32" fmla="*/ 357 w 445"/>
                <a:gd name="T33" fmla="*/ 256 h 358"/>
                <a:gd name="T34" fmla="*/ 364 w 445"/>
                <a:gd name="T35" fmla="*/ 237 h 358"/>
                <a:gd name="T36" fmla="*/ 220 w 445"/>
                <a:gd name="T37" fmla="*/ 132 h 358"/>
                <a:gd name="T38" fmla="*/ 143 w 445"/>
                <a:gd name="T39" fmla="*/ 121 h 358"/>
                <a:gd name="T40" fmla="*/ 230 w 445"/>
                <a:gd name="T41" fmla="*/ 96 h 358"/>
                <a:gd name="T42" fmla="*/ 305 w 445"/>
                <a:gd name="T43" fmla="*/ 63 h 358"/>
                <a:gd name="T44" fmla="*/ 390 w 445"/>
                <a:gd name="T45" fmla="*/ 111 h 358"/>
                <a:gd name="T46" fmla="*/ 360 w 445"/>
                <a:gd name="T47" fmla="*/ 205 h 358"/>
                <a:gd name="T48" fmla="*/ 378 w 445"/>
                <a:gd name="T49" fmla="*/ 217 h 358"/>
                <a:gd name="T50" fmla="*/ 407 w 445"/>
                <a:gd name="T51" fmla="*/ 97 h 358"/>
                <a:gd name="T52" fmla="*/ 85 w 445"/>
                <a:gd name="T53" fmla="*/ 40 h 358"/>
                <a:gd name="T54" fmla="*/ 73 w 445"/>
                <a:gd name="T55" fmla="*/ 21 h 358"/>
                <a:gd name="T56" fmla="*/ 13 w 445"/>
                <a:gd name="T57" fmla="*/ 160 h 358"/>
                <a:gd name="T58" fmla="*/ 24 w 445"/>
                <a:gd name="T59" fmla="*/ 149 h 358"/>
                <a:gd name="T60" fmla="*/ 443 w 445"/>
                <a:gd name="T61" fmla="*/ 95 h 358"/>
                <a:gd name="T62" fmla="*/ 314 w 445"/>
                <a:gd name="T63" fmla="*/ 16 h 358"/>
                <a:gd name="T64" fmla="*/ 422 w 445"/>
                <a:gd name="T65" fmla="*/ 102 h 358"/>
                <a:gd name="T66" fmla="*/ 436 w 445"/>
                <a:gd name="T67" fmla="*/ 109 h 358"/>
                <a:gd name="T68" fmla="*/ 249 w 445"/>
                <a:gd name="T69" fmla="*/ 188 h 358"/>
                <a:gd name="T70" fmla="*/ 234 w 445"/>
                <a:gd name="T71" fmla="*/ 205 h 358"/>
                <a:gd name="T72" fmla="*/ 336 w 445"/>
                <a:gd name="T73" fmla="*/ 292 h 358"/>
                <a:gd name="T74" fmla="*/ 344 w 445"/>
                <a:gd name="T75" fmla="*/ 272 h 358"/>
                <a:gd name="T76" fmla="*/ 217 w 445"/>
                <a:gd name="T77" fmla="*/ 214 h 358"/>
                <a:gd name="T78" fmla="*/ 202 w 445"/>
                <a:gd name="T79" fmla="*/ 231 h 358"/>
                <a:gd name="T80" fmla="*/ 308 w 445"/>
                <a:gd name="T81" fmla="*/ 318 h 358"/>
                <a:gd name="T82" fmla="*/ 315 w 445"/>
                <a:gd name="T83" fmla="*/ 299 h 358"/>
                <a:gd name="T84" fmla="*/ 180 w 445"/>
                <a:gd name="T85" fmla="*/ 237 h 358"/>
                <a:gd name="T86" fmla="*/ 166 w 445"/>
                <a:gd name="T87" fmla="*/ 254 h 358"/>
                <a:gd name="T88" fmla="*/ 273 w 445"/>
                <a:gd name="T89" fmla="*/ 340 h 358"/>
                <a:gd name="T90" fmla="*/ 280 w 445"/>
                <a:gd name="T91" fmla="*/ 321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45" h="358">
                  <a:moveTo>
                    <a:pt x="361" y="57"/>
                  </a:moveTo>
                  <a:cubicBezTo>
                    <a:pt x="341" y="47"/>
                    <a:pt x="310" y="41"/>
                    <a:pt x="308" y="41"/>
                  </a:cubicBezTo>
                  <a:cubicBezTo>
                    <a:pt x="304" y="41"/>
                    <a:pt x="300" y="41"/>
                    <a:pt x="296" y="41"/>
                  </a:cubicBezTo>
                  <a:cubicBezTo>
                    <a:pt x="297" y="31"/>
                    <a:pt x="294" y="20"/>
                    <a:pt x="288" y="12"/>
                  </a:cubicBezTo>
                  <a:cubicBezTo>
                    <a:pt x="280" y="0"/>
                    <a:pt x="265" y="6"/>
                    <a:pt x="244" y="14"/>
                  </a:cubicBezTo>
                  <a:cubicBezTo>
                    <a:pt x="226" y="21"/>
                    <a:pt x="204" y="29"/>
                    <a:pt x="183" y="31"/>
                  </a:cubicBezTo>
                  <a:cubicBezTo>
                    <a:pt x="181" y="31"/>
                    <a:pt x="178" y="31"/>
                    <a:pt x="174" y="31"/>
                  </a:cubicBezTo>
                  <a:cubicBezTo>
                    <a:pt x="139" y="33"/>
                    <a:pt x="105" y="35"/>
                    <a:pt x="89" y="49"/>
                  </a:cubicBezTo>
                  <a:cubicBezTo>
                    <a:pt x="88" y="50"/>
                    <a:pt x="65" y="71"/>
                    <a:pt x="53" y="91"/>
                  </a:cubicBezTo>
                  <a:cubicBezTo>
                    <a:pt x="42" y="110"/>
                    <a:pt x="36" y="138"/>
                    <a:pt x="34" y="158"/>
                  </a:cubicBezTo>
                  <a:cubicBezTo>
                    <a:pt x="32" y="177"/>
                    <a:pt x="39" y="196"/>
                    <a:pt x="54" y="209"/>
                  </a:cubicBezTo>
                  <a:cubicBezTo>
                    <a:pt x="223" y="355"/>
                    <a:pt x="223" y="355"/>
                    <a:pt x="223" y="355"/>
                  </a:cubicBezTo>
                  <a:cubicBezTo>
                    <a:pt x="225" y="357"/>
                    <a:pt x="228" y="358"/>
                    <a:pt x="230" y="358"/>
                  </a:cubicBezTo>
                  <a:cubicBezTo>
                    <a:pt x="234" y="358"/>
                    <a:pt x="237" y="356"/>
                    <a:pt x="239" y="354"/>
                  </a:cubicBezTo>
                  <a:cubicBezTo>
                    <a:pt x="243" y="349"/>
                    <a:pt x="242" y="342"/>
                    <a:pt x="238" y="338"/>
                  </a:cubicBezTo>
                  <a:cubicBezTo>
                    <a:pt x="68" y="193"/>
                    <a:pt x="68" y="193"/>
                    <a:pt x="68" y="193"/>
                  </a:cubicBezTo>
                  <a:cubicBezTo>
                    <a:pt x="59" y="185"/>
                    <a:pt x="55" y="173"/>
                    <a:pt x="56" y="161"/>
                  </a:cubicBezTo>
                  <a:cubicBezTo>
                    <a:pt x="59" y="135"/>
                    <a:pt x="65" y="115"/>
                    <a:pt x="72" y="102"/>
                  </a:cubicBezTo>
                  <a:cubicBezTo>
                    <a:pt x="82" y="85"/>
                    <a:pt x="104" y="66"/>
                    <a:pt x="104" y="66"/>
                  </a:cubicBezTo>
                  <a:cubicBezTo>
                    <a:pt x="115" y="56"/>
                    <a:pt x="154" y="54"/>
                    <a:pt x="175" y="53"/>
                  </a:cubicBezTo>
                  <a:cubicBezTo>
                    <a:pt x="179" y="53"/>
                    <a:pt x="182" y="53"/>
                    <a:pt x="184" y="53"/>
                  </a:cubicBezTo>
                  <a:cubicBezTo>
                    <a:pt x="209" y="51"/>
                    <a:pt x="234" y="42"/>
                    <a:pt x="252" y="35"/>
                  </a:cubicBezTo>
                  <a:cubicBezTo>
                    <a:pt x="259" y="32"/>
                    <a:pt x="267" y="29"/>
                    <a:pt x="272" y="27"/>
                  </a:cubicBezTo>
                  <a:cubicBezTo>
                    <a:pt x="275" y="34"/>
                    <a:pt x="274" y="43"/>
                    <a:pt x="271" y="48"/>
                  </a:cubicBezTo>
                  <a:cubicBezTo>
                    <a:pt x="271" y="48"/>
                    <a:pt x="271" y="49"/>
                    <a:pt x="270" y="49"/>
                  </a:cubicBezTo>
                  <a:cubicBezTo>
                    <a:pt x="257" y="55"/>
                    <a:pt x="242" y="63"/>
                    <a:pt x="227" y="72"/>
                  </a:cubicBezTo>
                  <a:cubicBezTo>
                    <a:pt x="219" y="76"/>
                    <a:pt x="219" y="76"/>
                    <a:pt x="219" y="76"/>
                  </a:cubicBezTo>
                  <a:cubicBezTo>
                    <a:pt x="201" y="87"/>
                    <a:pt x="178" y="91"/>
                    <a:pt x="159" y="95"/>
                  </a:cubicBezTo>
                  <a:cubicBezTo>
                    <a:pt x="137" y="99"/>
                    <a:pt x="121" y="102"/>
                    <a:pt x="120" y="117"/>
                  </a:cubicBezTo>
                  <a:cubicBezTo>
                    <a:pt x="120" y="128"/>
                    <a:pt x="124" y="138"/>
                    <a:pt x="131" y="144"/>
                  </a:cubicBezTo>
                  <a:cubicBezTo>
                    <a:pt x="152" y="163"/>
                    <a:pt x="196" y="158"/>
                    <a:pt x="223" y="154"/>
                  </a:cubicBezTo>
                  <a:cubicBezTo>
                    <a:pt x="227" y="154"/>
                    <a:pt x="231" y="153"/>
                    <a:pt x="234" y="153"/>
                  </a:cubicBezTo>
                  <a:cubicBezTo>
                    <a:pt x="251" y="168"/>
                    <a:pt x="325" y="233"/>
                    <a:pt x="350" y="254"/>
                  </a:cubicBezTo>
                  <a:cubicBezTo>
                    <a:pt x="352" y="256"/>
                    <a:pt x="354" y="256"/>
                    <a:pt x="357" y="256"/>
                  </a:cubicBezTo>
                  <a:cubicBezTo>
                    <a:pt x="360" y="256"/>
                    <a:pt x="363" y="255"/>
                    <a:pt x="365" y="253"/>
                  </a:cubicBezTo>
                  <a:cubicBezTo>
                    <a:pt x="369" y="248"/>
                    <a:pt x="369" y="241"/>
                    <a:pt x="364" y="237"/>
                  </a:cubicBezTo>
                  <a:cubicBezTo>
                    <a:pt x="319" y="198"/>
                    <a:pt x="251" y="139"/>
                    <a:pt x="247" y="135"/>
                  </a:cubicBezTo>
                  <a:cubicBezTo>
                    <a:pt x="242" y="129"/>
                    <a:pt x="236" y="130"/>
                    <a:pt x="220" y="132"/>
                  </a:cubicBezTo>
                  <a:cubicBezTo>
                    <a:pt x="200" y="135"/>
                    <a:pt x="159" y="140"/>
                    <a:pt x="146" y="128"/>
                  </a:cubicBezTo>
                  <a:cubicBezTo>
                    <a:pt x="145" y="127"/>
                    <a:pt x="143" y="125"/>
                    <a:pt x="143" y="121"/>
                  </a:cubicBezTo>
                  <a:cubicBezTo>
                    <a:pt x="147" y="120"/>
                    <a:pt x="156" y="118"/>
                    <a:pt x="163" y="117"/>
                  </a:cubicBezTo>
                  <a:cubicBezTo>
                    <a:pt x="182" y="113"/>
                    <a:pt x="208" y="108"/>
                    <a:pt x="230" y="96"/>
                  </a:cubicBezTo>
                  <a:cubicBezTo>
                    <a:pt x="232" y="94"/>
                    <a:pt x="235" y="93"/>
                    <a:pt x="238" y="91"/>
                  </a:cubicBezTo>
                  <a:cubicBezTo>
                    <a:pt x="256" y="81"/>
                    <a:pt x="290" y="61"/>
                    <a:pt x="305" y="63"/>
                  </a:cubicBezTo>
                  <a:cubicBezTo>
                    <a:pt x="305" y="63"/>
                    <a:pt x="334" y="68"/>
                    <a:pt x="352" y="77"/>
                  </a:cubicBezTo>
                  <a:cubicBezTo>
                    <a:pt x="363" y="83"/>
                    <a:pt x="376" y="95"/>
                    <a:pt x="390" y="111"/>
                  </a:cubicBezTo>
                  <a:cubicBezTo>
                    <a:pt x="401" y="123"/>
                    <a:pt x="402" y="140"/>
                    <a:pt x="394" y="152"/>
                  </a:cubicBezTo>
                  <a:cubicBezTo>
                    <a:pt x="360" y="205"/>
                    <a:pt x="360" y="205"/>
                    <a:pt x="360" y="205"/>
                  </a:cubicBezTo>
                  <a:cubicBezTo>
                    <a:pt x="356" y="210"/>
                    <a:pt x="358" y="217"/>
                    <a:pt x="363" y="220"/>
                  </a:cubicBezTo>
                  <a:cubicBezTo>
                    <a:pt x="368" y="223"/>
                    <a:pt x="375" y="222"/>
                    <a:pt x="378" y="217"/>
                  </a:cubicBezTo>
                  <a:cubicBezTo>
                    <a:pt x="412" y="164"/>
                    <a:pt x="412" y="164"/>
                    <a:pt x="412" y="164"/>
                  </a:cubicBezTo>
                  <a:cubicBezTo>
                    <a:pt x="426" y="143"/>
                    <a:pt x="424" y="116"/>
                    <a:pt x="407" y="97"/>
                  </a:cubicBezTo>
                  <a:cubicBezTo>
                    <a:pt x="391" y="78"/>
                    <a:pt x="375" y="64"/>
                    <a:pt x="361" y="57"/>
                  </a:cubicBezTo>
                  <a:close/>
                  <a:moveTo>
                    <a:pt x="85" y="40"/>
                  </a:moveTo>
                  <a:cubicBezTo>
                    <a:pt x="90" y="36"/>
                    <a:pt x="92" y="29"/>
                    <a:pt x="88" y="24"/>
                  </a:cubicBezTo>
                  <a:cubicBezTo>
                    <a:pt x="85" y="19"/>
                    <a:pt x="78" y="18"/>
                    <a:pt x="73" y="21"/>
                  </a:cubicBezTo>
                  <a:cubicBezTo>
                    <a:pt x="38" y="44"/>
                    <a:pt x="0" y="105"/>
                    <a:pt x="2" y="150"/>
                  </a:cubicBezTo>
                  <a:cubicBezTo>
                    <a:pt x="2" y="156"/>
                    <a:pt x="7" y="160"/>
                    <a:pt x="13" y="160"/>
                  </a:cubicBezTo>
                  <a:cubicBezTo>
                    <a:pt x="13" y="160"/>
                    <a:pt x="13" y="160"/>
                    <a:pt x="13" y="160"/>
                  </a:cubicBezTo>
                  <a:cubicBezTo>
                    <a:pt x="19" y="160"/>
                    <a:pt x="24" y="155"/>
                    <a:pt x="24" y="149"/>
                  </a:cubicBezTo>
                  <a:cubicBezTo>
                    <a:pt x="22" y="113"/>
                    <a:pt x="56" y="59"/>
                    <a:pt x="85" y="40"/>
                  </a:cubicBezTo>
                  <a:close/>
                  <a:moveTo>
                    <a:pt x="443" y="95"/>
                  </a:moveTo>
                  <a:cubicBezTo>
                    <a:pt x="428" y="51"/>
                    <a:pt x="366" y="16"/>
                    <a:pt x="327" y="8"/>
                  </a:cubicBezTo>
                  <a:cubicBezTo>
                    <a:pt x="321" y="7"/>
                    <a:pt x="316" y="10"/>
                    <a:pt x="314" y="16"/>
                  </a:cubicBezTo>
                  <a:cubicBezTo>
                    <a:pt x="313" y="22"/>
                    <a:pt x="317" y="28"/>
                    <a:pt x="323" y="30"/>
                  </a:cubicBezTo>
                  <a:cubicBezTo>
                    <a:pt x="357" y="37"/>
                    <a:pt x="411" y="68"/>
                    <a:pt x="422" y="102"/>
                  </a:cubicBezTo>
                  <a:cubicBezTo>
                    <a:pt x="424" y="106"/>
                    <a:pt x="428" y="109"/>
                    <a:pt x="433" y="109"/>
                  </a:cubicBezTo>
                  <a:cubicBezTo>
                    <a:pt x="434" y="109"/>
                    <a:pt x="435" y="109"/>
                    <a:pt x="436" y="109"/>
                  </a:cubicBezTo>
                  <a:cubicBezTo>
                    <a:pt x="442" y="107"/>
                    <a:pt x="445" y="100"/>
                    <a:pt x="443" y="95"/>
                  </a:cubicBezTo>
                  <a:close/>
                  <a:moveTo>
                    <a:pt x="249" y="188"/>
                  </a:moveTo>
                  <a:cubicBezTo>
                    <a:pt x="244" y="184"/>
                    <a:pt x="237" y="184"/>
                    <a:pt x="233" y="189"/>
                  </a:cubicBezTo>
                  <a:cubicBezTo>
                    <a:pt x="229" y="194"/>
                    <a:pt x="229" y="201"/>
                    <a:pt x="234" y="205"/>
                  </a:cubicBezTo>
                  <a:cubicBezTo>
                    <a:pt x="329" y="289"/>
                    <a:pt x="329" y="289"/>
                    <a:pt x="329" y="289"/>
                  </a:cubicBezTo>
                  <a:cubicBezTo>
                    <a:pt x="331" y="291"/>
                    <a:pt x="334" y="292"/>
                    <a:pt x="336" y="292"/>
                  </a:cubicBezTo>
                  <a:cubicBezTo>
                    <a:pt x="339" y="292"/>
                    <a:pt x="343" y="290"/>
                    <a:pt x="345" y="288"/>
                  </a:cubicBezTo>
                  <a:cubicBezTo>
                    <a:pt x="349" y="283"/>
                    <a:pt x="348" y="276"/>
                    <a:pt x="344" y="272"/>
                  </a:cubicBezTo>
                  <a:lnTo>
                    <a:pt x="249" y="188"/>
                  </a:lnTo>
                  <a:close/>
                  <a:moveTo>
                    <a:pt x="217" y="214"/>
                  </a:moveTo>
                  <a:cubicBezTo>
                    <a:pt x="212" y="210"/>
                    <a:pt x="205" y="210"/>
                    <a:pt x="201" y="215"/>
                  </a:cubicBezTo>
                  <a:cubicBezTo>
                    <a:pt x="197" y="220"/>
                    <a:pt x="198" y="227"/>
                    <a:pt x="202" y="231"/>
                  </a:cubicBezTo>
                  <a:cubicBezTo>
                    <a:pt x="301" y="315"/>
                    <a:pt x="301" y="315"/>
                    <a:pt x="301" y="315"/>
                  </a:cubicBezTo>
                  <a:cubicBezTo>
                    <a:pt x="303" y="317"/>
                    <a:pt x="306" y="318"/>
                    <a:pt x="308" y="318"/>
                  </a:cubicBezTo>
                  <a:cubicBezTo>
                    <a:pt x="311" y="318"/>
                    <a:pt x="314" y="317"/>
                    <a:pt x="316" y="314"/>
                  </a:cubicBezTo>
                  <a:cubicBezTo>
                    <a:pt x="320" y="310"/>
                    <a:pt x="320" y="303"/>
                    <a:pt x="315" y="299"/>
                  </a:cubicBezTo>
                  <a:lnTo>
                    <a:pt x="217" y="214"/>
                  </a:lnTo>
                  <a:close/>
                  <a:moveTo>
                    <a:pt x="180" y="237"/>
                  </a:moveTo>
                  <a:cubicBezTo>
                    <a:pt x="175" y="233"/>
                    <a:pt x="168" y="233"/>
                    <a:pt x="165" y="238"/>
                  </a:cubicBezTo>
                  <a:cubicBezTo>
                    <a:pt x="161" y="243"/>
                    <a:pt x="161" y="250"/>
                    <a:pt x="166" y="254"/>
                  </a:cubicBezTo>
                  <a:cubicBezTo>
                    <a:pt x="266" y="338"/>
                    <a:pt x="266" y="338"/>
                    <a:pt x="266" y="338"/>
                  </a:cubicBezTo>
                  <a:cubicBezTo>
                    <a:pt x="268" y="339"/>
                    <a:pt x="270" y="340"/>
                    <a:pt x="273" y="340"/>
                  </a:cubicBezTo>
                  <a:cubicBezTo>
                    <a:pt x="276" y="340"/>
                    <a:pt x="279" y="339"/>
                    <a:pt x="281" y="336"/>
                  </a:cubicBezTo>
                  <a:cubicBezTo>
                    <a:pt x="285" y="332"/>
                    <a:pt x="285" y="325"/>
                    <a:pt x="280" y="321"/>
                  </a:cubicBezTo>
                  <a:lnTo>
                    <a:pt x="180" y="237"/>
                  </a:lnTo>
                  <a:close/>
                </a:path>
              </a:pathLst>
            </a:custGeom>
            <a:solidFill>
              <a:schemeClr val="tx1"/>
            </a:solidFill>
            <a:ln>
              <a:noFill/>
            </a:ln>
            <a:extLst/>
          </p:spPr>
          <p:txBody>
            <a:bodyPr vert="horz" wrap="square" lIns="89533" tIns="44766" rIns="89533" bIns="44766" numCol="1" anchor="t" anchorCtr="0" compatLnSpc="1">
              <a:prstTxWarp prst="textNoShape">
                <a:avLst/>
              </a:prstTxWarp>
            </a:bodyPr>
            <a:lstStyle/>
            <a:p>
              <a:pPr defTabSz="1020833"/>
              <a:endParaRPr lang="en-US" sz="2073" dirty="0">
                <a:cs typeface="Arial" pitchFamily="34" charset="0"/>
              </a:endParaRPr>
            </a:p>
          </p:txBody>
        </p:sp>
        <p:pic>
          <p:nvPicPr>
            <p:cNvPr id="12" name="Рисунок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7118" y="4911972"/>
              <a:ext cx="464917" cy="464917"/>
            </a:xfrm>
            <a:prstGeom prst="rect">
              <a:avLst/>
            </a:prstGeom>
          </p:spPr>
        </p:pic>
        <p:pic>
          <p:nvPicPr>
            <p:cNvPr id="23" name="Рисунок 2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4491" y="2473884"/>
              <a:ext cx="855087" cy="855087"/>
            </a:xfrm>
            <a:prstGeom prst="rect">
              <a:avLst/>
            </a:prstGeom>
          </p:spPr>
        </p:pic>
        <p:pic>
          <p:nvPicPr>
            <p:cNvPr id="94" name="Рисунок 9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2994" y="7502304"/>
              <a:ext cx="569715" cy="545027"/>
            </a:xfrm>
            <a:prstGeom prst="rect">
              <a:avLst/>
            </a:prstGeom>
          </p:spPr>
        </p:pic>
      </p:grpSp>
      <p:sp>
        <p:nvSpPr>
          <p:cNvPr id="60" name="TextBox 59"/>
          <p:cNvSpPr txBox="1"/>
          <p:nvPr/>
        </p:nvSpPr>
        <p:spPr>
          <a:xfrm>
            <a:off x="12102955" y="8163060"/>
            <a:ext cx="523982" cy="307777"/>
          </a:xfrm>
          <a:prstGeom prst="rect">
            <a:avLst/>
          </a:prstGeom>
          <a:noFill/>
        </p:spPr>
        <p:txBody>
          <a:bodyPr wrap="square" rtlCol="0">
            <a:spAutoFit/>
          </a:bodyPr>
          <a:lstStyle/>
          <a:p>
            <a:r>
              <a:rPr lang="ru-RU" sz="1400" dirty="0" smtClean="0">
                <a:latin typeface="Arial Narrow" panose="020B0606020202030204" pitchFamily="34" charset="0"/>
              </a:rPr>
              <a:t>10</a:t>
            </a:r>
            <a:endParaRPr lang="ru-RU" sz="1400" dirty="0">
              <a:latin typeface="Arial Narrow" panose="020B0606020202030204" pitchFamily="34" charset="0"/>
            </a:endParaRPr>
          </a:p>
        </p:txBody>
      </p:sp>
      <p:pic>
        <p:nvPicPr>
          <p:cNvPr id="7" name="Рисунок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45977" y="5081501"/>
            <a:ext cx="585142" cy="585142"/>
          </a:xfrm>
          <a:prstGeom prst="rect">
            <a:avLst/>
          </a:prstGeom>
        </p:spPr>
      </p:pic>
    </p:spTree>
    <p:extLst>
      <p:ext uri="{BB962C8B-B14F-4D97-AF65-F5344CB8AC3E}">
        <p14:creationId xmlns:p14="http://schemas.microsoft.com/office/powerpoint/2010/main" val="33458767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 name="Скругленный прямоугольник 20"/>
          <p:cNvSpPr/>
          <p:nvPr/>
        </p:nvSpPr>
        <p:spPr>
          <a:xfrm>
            <a:off x="5842000" y="2327561"/>
            <a:ext cx="6376191" cy="3169227"/>
          </a:xfrm>
          <a:prstGeom prst="roundRect">
            <a:avLst>
              <a:gd name="adj" fmla="val 2995"/>
            </a:avLst>
          </a:prstGeom>
          <a:solidFill>
            <a:srgbClr val="E7F5FE"/>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sz="1100" b="1" dirty="0" smtClean="0">
              <a:solidFill>
                <a:schemeClr val="tx1"/>
              </a:solidFill>
            </a:endParaRPr>
          </a:p>
        </p:txBody>
      </p:sp>
      <p:sp>
        <p:nvSpPr>
          <p:cNvPr id="2" name="Заголовок 1"/>
          <p:cNvSpPr>
            <a:spLocks noGrp="1"/>
          </p:cNvSpPr>
          <p:nvPr>
            <p:ph type="title"/>
          </p:nvPr>
        </p:nvSpPr>
        <p:spPr>
          <a:xfrm>
            <a:off x="2947781" y="404706"/>
            <a:ext cx="8608254" cy="698685"/>
          </a:xfrm>
        </p:spPr>
        <p:txBody>
          <a:bodyPr/>
          <a:lstStyle/>
          <a:p>
            <a:pPr algn="ctr"/>
            <a:r>
              <a:rPr lang="ru-RU" dirty="0"/>
              <a:t>Технология предоставления </a:t>
            </a:r>
            <a:r>
              <a:rPr lang="ru-RU" dirty="0" smtClean="0"/>
              <a:t>гарантий участниками НГС.</a:t>
            </a:r>
            <a:br>
              <a:rPr lang="ru-RU" dirty="0" smtClean="0"/>
            </a:br>
            <a:r>
              <a:rPr lang="ru-RU" dirty="0" smtClean="0"/>
              <a:t>Стандартная процедура</a:t>
            </a:r>
            <a:endParaRPr lang="ru-RU" dirty="0"/>
          </a:p>
        </p:txBody>
      </p:sp>
      <p:sp>
        <p:nvSpPr>
          <p:cNvPr id="3" name="Текст 2"/>
          <p:cNvSpPr>
            <a:spLocks noGrp="1"/>
          </p:cNvSpPr>
          <p:nvPr>
            <p:ph type="body" sz="quarter" idx="10"/>
          </p:nvPr>
        </p:nvSpPr>
        <p:spPr>
          <a:xfrm>
            <a:off x="354111" y="1286436"/>
            <a:ext cx="11854653" cy="725733"/>
          </a:xfrm>
        </p:spPr>
        <p:txBody>
          <a:bodyPr/>
          <a:lstStyle/>
          <a:p>
            <a:pPr marL="342900" indent="-342900" algn="just">
              <a:buFont typeface="Arial" panose="020B0604020202020204" pitchFamily="34" charset="0"/>
              <a:buChar char="•"/>
            </a:pPr>
            <a:r>
              <a:rPr lang="ru-RU" sz="1600" dirty="0"/>
              <a:t>Взаимодействие с </a:t>
            </a:r>
            <a:r>
              <a:rPr lang="ru-RU" sz="1600" dirty="0" smtClean="0"/>
              <a:t>участниками НГС </a:t>
            </a:r>
            <a:r>
              <a:rPr lang="ru-RU" sz="1600" dirty="0"/>
              <a:t>по вопросу получения гарантии осуществляет </a:t>
            </a:r>
            <a:r>
              <a:rPr lang="ru-RU" sz="1600" dirty="0" smtClean="0"/>
              <a:t>Банк-партнер или Организация-партнер</a:t>
            </a:r>
          </a:p>
          <a:p>
            <a:pPr marL="342900" indent="-342900" algn="just">
              <a:buFont typeface="Arial" panose="020B0604020202020204" pitchFamily="34" charset="0"/>
              <a:buChar char="•"/>
            </a:pPr>
            <a:r>
              <a:rPr lang="ru-RU" sz="1600" dirty="0" smtClean="0"/>
              <a:t>Комплект документов для получения гарантии аналогичен комплекту документов для получения кредита (дополнительные документы не запрашиваются)</a:t>
            </a:r>
            <a:endParaRPr lang="ru-RU" sz="1600" dirty="0"/>
          </a:p>
        </p:txBody>
      </p:sp>
      <p:graphicFrame>
        <p:nvGraphicFramePr>
          <p:cNvPr id="11" name="Схема 10"/>
          <p:cNvGraphicFramePr/>
          <p:nvPr>
            <p:extLst/>
          </p:nvPr>
        </p:nvGraphicFramePr>
        <p:xfrm>
          <a:off x="-228600" y="1261087"/>
          <a:ext cx="8414764" cy="53631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46" name="Группа 45"/>
          <p:cNvGrpSpPr/>
          <p:nvPr/>
        </p:nvGrpSpPr>
        <p:grpSpPr>
          <a:xfrm>
            <a:off x="8728436" y="2408957"/>
            <a:ext cx="3223715" cy="2823297"/>
            <a:chOff x="9033236" y="2527589"/>
            <a:chExt cx="3223715" cy="2823297"/>
          </a:xfrm>
        </p:grpSpPr>
        <p:grpSp>
          <p:nvGrpSpPr>
            <p:cNvPr id="47" name="Группа 46"/>
            <p:cNvGrpSpPr/>
            <p:nvPr/>
          </p:nvGrpSpPr>
          <p:grpSpPr>
            <a:xfrm>
              <a:off x="9036234" y="2527589"/>
              <a:ext cx="3220716" cy="2823297"/>
              <a:chOff x="7124699" y="2596568"/>
              <a:chExt cx="2556218" cy="1911995"/>
            </a:xfrm>
            <a:solidFill>
              <a:srgbClr val="5B9BD5">
                <a:lumMod val="60000"/>
                <a:lumOff val="40000"/>
              </a:srgbClr>
            </a:solidFill>
          </p:grpSpPr>
          <p:sp>
            <p:nvSpPr>
              <p:cNvPr id="57" name="Rectangle 1"/>
              <p:cNvSpPr>
                <a:spLocks/>
              </p:cNvSpPr>
              <p:nvPr/>
            </p:nvSpPr>
            <p:spPr bwMode="auto">
              <a:xfrm rot="5400000">
                <a:off x="8277423" y="3105069"/>
                <a:ext cx="1911995" cy="894993"/>
              </a:xfrm>
              <a:prstGeom prst="rect">
                <a:avLst/>
              </a:prstGeom>
              <a:grpFill/>
              <a:ln>
                <a:noFill/>
              </a:ln>
              <a:extLst/>
            </p:spPr>
            <p:txBody>
              <a:bodyPr lIns="0" tIns="0" rIns="0" bIns="0"/>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512" b="0" i="0" u="none" strike="noStrike" kern="0" cap="none" spc="0" normalizeH="0" baseline="0" noProof="0" dirty="0">
                  <a:ln>
                    <a:noFill/>
                  </a:ln>
                  <a:solidFill>
                    <a:srgbClr val="0070C0"/>
                  </a:solidFill>
                  <a:effectLst/>
                  <a:uLnTx/>
                  <a:uFillTx/>
                  <a:latin typeface="Calibri"/>
                  <a:cs typeface="+mn-cs"/>
                </a:endParaRPr>
              </a:p>
            </p:txBody>
          </p:sp>
          <p:sp>
            <p:nvSpPr>
              <p:cNvPr id="58" name="Прямоугольник 57"/>
              <p:cNvSpPr/>
              <p:nvPr/>
            </p:nvSpPr>
            <p:spPr>
              <a:xfrm rot="5400000">
                <a:off x="6940280" y="3554518"/>
                <a:ext cx="1137564" cy="768726"/>
              </a:xfrm>
              <a:prstGeom prst="rect">
                <a:avLst/>
              </a:prstGeom>
              <a:grp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ru-RU" sz="1512" b="0" i="0" u="none" strike="noStrike" kern="0" cap="none" spc="0" normalizeH="0" baseline="0" noProof="0">
                  <a:ln>
                    <a:noFill/>
                  </a:ln>
                  <a:solidFill>
                    <a:prstClr val="white"/>
                  </a:solidFill>
                  <a:effectLst/>
                  <a:uLnTx/>
                  <a:uFillTx/>
                  <a:latin typeface="Calibri"/>
                  <a:ea typeface="+mn-ea"/>
                  <a:cs typeface="+mn-cs"/>
                </a:endParaRPr>
              </a:p>
            </p:txBody>
          </p:sp>
          <p:sp>
            <p:nvSpPr>
              <p:cNvPr id="59" name="Rectangle 1"/>
              <p:cNvSpPr>
                <a:spLocks/>
              </p:cNvSpPr>
              <p:nvPr/>
            </p:nvSpPr>
            <p:spPr bwMode="auto">
              <a:xfrm rot="5400000">
                <a:off x="7612597" y="3310747"/>
                <a:ext cx="1452920" cy="820202"/>
              </a:xfrm>
              <a:prstGeom prst="rect">
                <a:avLst/>
              </a:prstGeom>
              <a:grpFill/>
              <a:ln>
                <a:noFill/>
              </a:ln>
              <a:extLst/>
            </p:spPr>
            <p:txBody>
              <a:bodyPr lIns="0" tIns="0" rIns="0" bIns="0"/>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512" b="0" i="0" u="none" strike="noStrike" kern="0" cap="none" spc="0" normalizeH="0" baseline="0" noProof="0">
                  <a:ln>
                    <a:noFill/>
                  </a:ln>
                  <a:solidFill>
                    <a:prstClr val="black"/>
                  </a:solidFill>
                  <a:effectLst/>
                  <a:uLnTx/>
                  <a:uFillTx/>
                  <a:latin typeface="Calibri"/>
                  <a:cs typeface="+mn-cs"/>
                </a:endParaRPr>
              </a:p>
            </p:txBody>
          </p:sp>
        </p:grpSp>
        <p:sp>
          <p:nvSpPr>
            <p:cNvPr id="48" name="Rectangle 6"/>
            <p:cNvSpPr>
              <a:spLocks noChangeArrowheads="1"/>
            </p:cNvSpPr>
            <p:nvPr/>
          </p:nvSpPr>
          <p:spPr bwMode="auto">
            <a:xfrm>
              <a:off x="9053637" y="4015033"/>
              <a:ext cx="962918" cy="465341"/>
            </a:xfrm>
            <a:prstGeom prst="rect">
              <a:avLst/>
            </a:prstGeom>
            <a:solidFill>
              <a:srgbClr val="5B9BD5">
                <a:lumMod val="60000"/>
                <a:lumOff val="40000"/>
              </a:srgbClr>
            </a:solidFill>
            <a:ln w="9525">
              <a:noFill/>
              <a:miter lim="800000"/>
              <a:headEnd/>
              <a:tailEnd/>
            </a:ln>
            <a:effectLst/>
          </p:spPr>
          <p:txBody>
            <a:bodyPr wrap="square" lIns="0" tIns="0" rIns="0" bIns="0" anchor="ctr">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764" b="1" i="0" u="none" strike="noStrike" kern="0" cap="none" spc="0" normalizeH="0" baseline="0" noProof="0" dirty="0">
                  <a:ln>
                    <a:noFill/>
                  </a:ln>
                  <a:solidFill>
                    <a:prstClr val="black"/>
                  </a:solidFill>
                  <a:effectLst/>
                  <a:uLnTx/>
                  <a:uFillTx/>
                  <a:latin typeface="Arial Narrow" panose="020B0606020202030204" pitchFamily="34" charset="0"/>
                  <a:cs typeface="+mn-cs"/>
                </a:rPr>
                <a:t>&lt; </a:t>
              </a:r>
              <a:r>
                <a:rPr kumimoji="0" lang="ru-RU" sz="1764" b="1" i="0" u="none" strike="noStrike" kern="0" cap="none" spc="0" normalizeH="0" baseline="0" noProof="0" dirty="0" smtClean="0">
                  <a:ln>
                    <a:noFill/>
                  </a:ln>
                  <a:solidFill>
                    <a:prstClr val="black"/>
                  </a:solidFill>
                  <a:effectLst/>
                  <a:uLnTx/>
                  <a:uFillTx/>
                  <a:latin typeface="Arial Narrow" panose="020B0606020202030204" pitchFamily="34" charset="0"/>
                  <a:cs typeface="+mn-cs"/>
                </a:rPr>
                <a:t>2</a:t>
              </a:r>
              <a:r>
                <a:rPr kumimoji="0" lang="en-US" sz="1764" b="1" i="0" u="none" strike="noStrike" kern="0" cap="none" spc="0" normalizeH="0" baseline="0" noProof="0" dirty="0" smtClean="0">
                  <a:ln>
                    <a:noFill/>
                  </a:ln>
                  <a:solidFill>
                    <a:prstClr val="black"/>
                  </a:solidFill>
                  <a:effectLst/>
                  <a:uLnTx/>
                  <a:uFillTx/>
                  <a:latin typeface="Arial Narrow" panose="020B0606020202030204" pitchFamily="34" charset="0"/>
                  <a:cs typeface="+mn-cs"/>
                </a:rPr>
                <a:t>5 </a:t>
              </a:r>
              <a:endParaRPr kumimoji="0" lang="ru-RU" sz="1764" b="1" i="0" u="none" strike="noStrike" kern="0" cap="none" spc="0" normalizeH="0" baseline="0" noProof="0" dirty="0">
                <a:ln>
                  <a:noFill/>
                </a:ln>
                <a:solidFill>
                  <a:prstClr val="black"/>
                </a:solidFill>
                <a:effectLst/>
                <a:uLnTx/>
                <a:uFillTx/>
                <a:latin typeface="Arial Narrow" panose="020B0606020202030204" pitchFamily="34" charset="0"/>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0" u="none" strike="noStrike" kern="0" cap="none" spc="0" normalizeH="0" baseline="0" noProof="0" dirty="0">
                  <a:ln>
                    <a:noFill/>
                  </a:ln>
                  <a:solidFill>
                    <a:prstClr val="black"/>
                  </a:solidFill>
                  <a:effectLst/>
                  <a:uLnTx/>
                  <a:uFillTx/>
                  <a:latin typeface="Arial Narrow" panose="020B0606020202030204" pitchFamily="34" charset="0"/>
                  <a:cs typeface="+mn-cs"/>
                </a:rPr>
                <a:t>млн руб.</a:t>
              </a:r>
            </a:p>
            <a:p>
              <a:pPr marL="0" marR="0" lvl="0" indent="0" algn="ctr" defTabSz="457200" eaLnBrk="1" fontAlgn="auto" latinLnBrk="0" hangingPunct="1">
                <a:lnSpc>
                  <a:spcPct val="100000"/>
                </a:lnSpc>
                <a:spcBef>
                  <a:spcPts val="0"/>
                </a:spcBef>
                <a:spcAft>
                  <a:spcPts val="0"/>
                </a:spcAft>
                <a:buClrTx/>
                <a:buSzTx/>
                <a:buFontTx/>
                <a:buNone/>
                <a:tabLst/>
                <a:defRPr/>
              </a:pPr>
              <a:endParaRPr kumimoji="0" lang="ru-RU" sz="1323" b="1" i="0" u="none" strike="noStrike" kern="0" cap="none" spc="0" normalizeH="0" baseline="0" noProof="0" dirty="0">
                <a:ln>
                  <a:noFill/>
                </a:ln>
                <a:solidFill>
                  <a:prstClr val="black"/>
                </a:solidFill>
                <a:effectLst/>
                <a:uLnTx/>
                <a:uFillTx/>
                <a:latin typeface="Arial Narrow" panose="020B0606020202030204" pitchFamily="34" charset="0"/>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1" u="none" strike="noStrike" kern="0" cap="none" spc="0" normalizeH="0" baseline="0" noProof="0" dirty="0">
                  <a:ln>
                    <a:noFill/>
                  </a:ln>
                  <a:solidFill>
                    <a:prstClr val="black"/>
                  </a:solidFill>
                  <a:effectLst/>
                  <a:uLnTx/>
                  <a:uFillTx/>
                  <a:latin typeface="Arial Narrow" panose="020B0606020202030204" pitchFamily="34" charset="0"/>
                  <a:cs typeface="+mn-cs"/>
                </a:rPr>
                <a:t>до </a:t>
              </a:r>
              <a:r>
                <a:rPr kumimoji="0" lang="ru-RU" sz="2400" b="1" i="1" u="none" strike="noStrike" kern="0" cap="none" spc="0" normalizeH="0" baseline="0" noProof="0" dirty="0">
                  <a:ln>
                    <a:noFill/>
                  </a:ln>
                  <a:solidFill>
                    <a:prstClr val="black"/>
                  </a:solidFill>
                  <a:effectLst/>
                  <a:uLnTx/>
                  <a:uFillTx/>
                  <a:latin typeface="Arial Narrow" panose="020B0606020202030204" pitchFamily="34" charset="0"/>
                  <a:cs typeface="+mn-cs"/>
                </a:rPr>
                <a:t>3</a:t>
              </a:r>
              <a:r>
                <a:rPr kumimoji="0" lang="ru-RU" sz="1323" b="1" i="1" u="none" strike="noStrike" kern="0" cap="none" spc="0" normalizeH="0" baseline="0" noProof="0" dirty="0">
                  <a:ln>
                    <a:noFill/>
                  </a:ln>
                  <a:solidFill>
                    <a:prstClr val="black"/>
                  </a:solidFill>
                  <a:effectLst/>
                  <a:uLnTx/>
                  <a:uFillTx/>
                  <a:latin typeface="Arial Narrow" panose="020B0606020202030204" pitchFamily="34" charset="0"/>
                  <a:cs typeface="+mn-cs"/>
                </a:rPr>
                <a:t> дней</a:t>
              </a:r>
            </a:p>
          </p:txBody>
        </p:sp>
        <p:sp>
          <p:nvSpPr>
            <p:cNvPr id="49" name="Rectangle 6"/>
            <p:cNvSpPr>
              <a:spLocks noChangeArrowheads="1"/>
            </p:cNvSpPr>
            <p:nvPr/>
          </p:nvSpPr>
          <p:spPr bwMode="auto">
            <a:xfrm>
              <a:off x="10075294" y="3447537"/>
              <a:ext cx="1006844" cy="465341"/>
            </a:xfrm>
            <a:prstGeom prst="rect">
              <a:avLst/>
            </a:prstGeom>
            <a:noFill/>
            <a:ln w="9525">
              <a:noFill/>
              <a:miter lim="800000"/>
              <a:headEnd/>
              <a:tailEnd/>
            </a:ln>
            <a:effectLst/>
          </p:spPr>
          <p:txBody>
            <a:bodyPr wrap="square" lIns="0" tIns="0" rIns="0" bIns="0" anchor="ctr">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764" b="1" i="0" u="none" strike="noStrike" kern="0" cap="none" spc="0" normalizeH="0" baseline="0" noProof="0" dirty="0" smtClean="0">
                  <a:ln>
                    <a:noFill/>
                  </a:ln>
                  <a:solidFill>
                    <a:prstClr val="black"/>
                  </a:solidFill>
                  <a:effectLst/>
                  <a:uLnTx/>
                  <a:uFillTx/>
                  <a:latin typeface="Arial Narrow" panose="020B0606020202030204" pitchFamily="34" charset="0"/>
                  <a:cs typeface="+mn-cs"/>
                </a:rPr>
                <a:t>25 </a:t>
              </a:r>
              <a:r>
                <a:rPr kumimoji="0" lang="ru-RU" sz="1764" b="1" i="0" u="none" strike="noStrike" kern="0" cap="none" spc="0" normalizeH="0" baseline="0" noProof="0" dirty="0">
                  <a:ln>
                    <a:noFill/>
                  </a:ln>
                  <a:solidFill>
                    <a:prstClr val="black"/>
                  </a:solidFill>
                  <a:effectLst/>
                  <a:uLnTx/>
                  <a:uFillTx/>
                  <a:latin typeface="Arial Narrow" panose="020B0606020202030204" pitchFamily="34" charset="0"/>
                  <a:cs typeface="+mn-cs"/>
                </a:rPr>
                <a:t>-</a:t>
              </a:r>
              <a:r>
                <a:rPr kumimoji="0" lang="en-US" sz="1764" b="1" i="0" u="none" strike="noStrike" kern="0" cap="none" spc="0" normalizeH="0" baseline="0" noProof="0" dirty="0">
                  <a:ln>
                    <a:noFill/>
                  </a:ln>
                  <a:solidFill>
                    <a:prstClr val="black"/>
                  </a:solidFill>
                  <a:effectLst/>
                  <a:uLnTx/>
                  <a:uFillTx/>
                  <a:latin typeface="Arial Narrow" panose="020B0606020202030204" pitchFamily="34" charset="0"/>
                  <a:cs typeface="+mn-cs"/>
                </a:rPr>
                <a:t> </a:t>
              </a:r>
              <a:r>
                <a:rPr kumimoji="0" lang="ru-RU" sz="1764" b="1" i="0" u="none" strike="noStrike" kern="0" cap="none" spc="0" normalizeH="0" baseline="0" noProof="0" dirty="0" smtClean="0">
                  <a:ln>
                    <a:noFill/>
                  </a:ln>
                  <a:solidFill>
                    <a:prstClr val="black"/>
                  </a:solidFill>
                  <a:effectLst/>
                  <a:uLnTx/>
                  <a:uFillTx/>
                  <a:latin typeface="Arial Narrow" panose="020B0606020202030204" pitchFamily="34" charset="0"/>
                  <a:cs typeface="+mn-cs"/>
                </a:rPr>
                <a:t>10</a:t>
              </a:r>
              <a:r>
                <a:rPr kumimoji="0" lang="en-US" sz="1764" b="1" i="0" u="none" strike="noStrike" kern="0" cap="none" spc="0" normalizeH="0" baseline="0" noProof="0" dirty="0" smtClean="0">
                  <a:ln>
                    <a:noFill/>
                  </a:ln>
                  <a:solidFill>
                    <a:prstClr val="black"/>
                  </a:solidFill>
                  <a:effectLst/>
                  <a:uLnTx/>
                  <a:uFillTx/>
                  <a:latin typeface="Arial Narrow" panose="020B0606020202030204" pitchFamily="34" charset="0"/>
                  <a:cs typeface="+mn-cs"/>
                </a:rPr>
                <a:t>0 </a:t>
              </a:r>
              <a:endParaRPr kumimoji="0" lang="ru-RU" sz="1764" b="1" i="0" u="none" strike="noStrike" kern="0" cap="none" spc="0" normalizeH="0" baseline="0" noProof="0" dirty="0">
                <a:ln>
                  <a:noFill/>
                </a:ln>
                <a:solidFill>
                  <a:prstClr val="black"/>
                </a:solidFill>
                <a:effectLst/>
                <a:uLnTx/>
                <a:uFillTx/>
                <a:latin typeface="Arial Narrow" panose="020B0606020202030204" pitchFamily="34" charset="0"/>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0" u="none" strike="noStrike" kern="0" cap="none" spc="0" normalizeH="0" baseline="0" noProof="0" dirty="0">
                  <a:ln>
                    <a:noFill/>
                  </a:ln>
                  <a:solidFill>
                    <a:prstClr val="black"/>
                  </a:solidFill>
                  <a:effectLst/>
                  <a:uLnTx/>
                  <a:uFillTx/>
                  <a:latin typeface="Arial Narrow" panose="020B0606020202030204" pitchFamily="34" charset="0"/>
                  <a:cs typeface="+mn-cs"/>
                </a:rPr>
                <a:t>млн руб. </a:t>
              </a:r>
            </a:p>
            <a:p>
              <a:pPr marL="0" marR="0" lvl="0" indent="0" algn="ctr" defTabSz="457200" eaLnBrk="1" fontAlgn="auto" latinLnBrk="0" hangingPunct="1">
                <a:lnSpc>
                  <a:spcPct val="100000"/>
                </a:lnSpc>
                <a:spcBef>
                  <a:spcPts val="0"/>
                </a:spcBef>
                <a:spcAft>
                  <a:spcPts val="0"/>
                </a:spcAft>
                <a:buClrTx/>
                <a:buSzTx/>
                <a:buFontTx/>
                <a:buNone/>
                <a:tabLst/>
                <a:defRPr/>
              </a:pPr>
              <a:endParaRPr kumimoji="0" lang="ru-RU" sz="1323" b="1" i="0" u="none" strike="noStrike" kern="0" cap="none" spc="0" normalizeH="0" baseline="0" noProof="0" dirty="0">
                <a:ln>
                  <a:noFill/>
                </a:ln>
                <a:solidFill>
                  <a:prstClr val="black"/>
                </a:solidFill>
                <a:effectLst/>
                <a:uLnTx/>
                <a:uFillTx/>
                <a:latin typeface="Arial Narrow" panose="020B0606020202030204" pitchFamily="34" charset="0"/>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1" u="none" strike="noStrike" kern="0" cap="none" spc="0" normalizeH="0" baseline="0" noProof="0" dirty="0">
                  <a:ln>
                    <a:noFill/>
                  </a:ln>
                  <a:solidFill>
                    <a:prstClr val="black"/>
                  </a:solidFill>
                  <a:effectLst/>
                  <a:uLnTx/>
                  <a:uFillTx/>
                  <a:latin typeface="Arial Narrow" panose="020B0606020202030204" pitchFamily="34" charset="0"/>
                  <a:cs typeface="+mn-cs"/>
                </a:rPr>
                <a:t>до </a:t>
              </a:r>
              <a:r>
                <a:rPr kumimoji="0" lang="ru-RU" sz="2400" b="1" i="1" u="none" strike="noStrike" kern="0" cap="none" spc="0" normalizeH="0" baseline="0" noProof="0" dirty="0">
                  <a:ln>
                    <a:noFill/>
                  </a:ln>
                  <a:solidFill>
                    <a:prstClr val="black"/>
                  </a:solidFill>
                  <a:effectLst/>
                  <a:uLnTx/>
                  <a:uFillTx/>
                  <a:latin typeface="Arial Narrow" panose="020B0606020202030204" pitchFamily="34" charset="0"/>
                  <a:cs typeface="+mn-cs"/>
                </a:rPr>
                <a:t>5</a:t>
              </a:r>
              <a:r>
                <a:rPr kumimoji="0" lang="ru-RU" sz="1323" b="1" i="1" u="none" strike="noStrike" kern="0" cap="none" spc="0" normalizeH="0" baseline="0" noProof="0" dirty="0">
                  <a:ln>
                    <a:noFill/>
                  </a:ln>
                  <a:solidFill>
                    <a:prstClr val="black"/>
                  </a:solidFill>
                  <a:effectLst/>
                  <a:uLnTx/>
                  <a:uFillTx/>
                  <a:latin typeface="Arial Narrow" panose="020B0606020202030204" pitchFamily="34" charset="0"/>
                  <a:cs typeface="+mn-cs"/>
                </a:rPr>
                <a:t> дней</a:t>
              </a:r>
            </a:p>
          </p:txBody>
        </p:sp>
        <p:sp>
          <p:nvSpPr>
            <p:cNvPr id="50" name="Rectangle 6"/>
            <p:cNvSpPr>
              <a:spLocks noChangeArrowheads="1"/>
            </p:cNvSpPr>
            <p:nvPr/>
          </p:nvSpPr>
          <p:spPr bwMode="auto">
            <a:xfrm>
              <a:off x="11155742" y="2967925"/>
              <a:ext cx="1081451" cy="465341"/>
            </a:xfrm>
            <a:prstGeom prst="rect">
              <a:avLst/>
            </a:prstGeom>
            <a:solidFill>
              <a:srgbClr val="5B9BD5">
                <a:lumMod val="60000"/>
                <a:lumOff val="40000"/>
              </a:srgbClr>
            </a:solidFill>
            <a:ln w="9525">
              <a:noFill/>
              <a:miter lim="800000"/>
              <a:headEnd/>
              <a:tailEnd/>
            </a:ln>
            <a:effectLst/>
          </p:spPr>
          <p:txBody>
            <a:bodyPr wrap="square" lIns="0" tIns="0" rIns="0" bIns="0" anchor="ctr">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764" b="1" i="0" u="none" strike="noStrike" kern="0" cap="none" spc="0" normalizeH="0" baseline="0" noProof="0" dirty="0">
                  <a:ln>
                    <a:noFill/>
                  </a:ln>
                  <a:solidFill>
                    <a:prstClr val="black"/>
                  </a:solidFill>
                  <a:effectLst/>
                  <a:uLnTx/>
                  <a:uFillTx/>
                  <a:latin typeface="Arial Narrow" panose="020B0606020202030204" pitchFamily="34" charset="0"/>
                  <a:cs typeface="+mn-cs"/>
                </a:rPr>
                <a:t>&gt; </a:t>
              </a:r>
              <a:r>
                <a:rPr kumimoji="0" lang="ru-RU" sz="1764" b="1" i="0" u="none" strike="noStrike" kern="0" cap="none" spc="0" normalizeH="0" baseline="0" noProof="0" dirty="0" smtClean="0">
                  <a:ln>
                    <a:noFill/>
                  </a:ln>
                  <a:solidFill>
                    <a:prstClr val="black"/>
                  </a:solidFill>
                  <a:effectLst/>
                  <a:uLnTx/>
                  <a:uFillTx/>
                  <a:latin typeface="Arial Narrow" panose="020B0606020202030204" pitchFamily="34" charset="0"/>
                  <a:cs typeface="+mn-cs"/>
                </a:rPr>
                <a:t>10</a:t>
              </a:r>
              <a:r>
                <a:rPr kumimoji="0" lang="en-US" sz="1764" b="1" i="0" u="none" strike="noStrike" kern="0" cap="none" spc="0" normalizeH="0" baseline="0" noProof="0" dirty="0" smtClean="0">
                  <a:ln>
                    <a:noFill/>
                  </a:ln>
                  <a:solidFill>
                    <a:prstClr val="black"/>
                  </a:solidFill>
                  <a:effectLst/>
                  <a:uLnTx/>
                  <a:uFillTx/>
                  <a:latin typeface="Arial Narrow" panose="020B0606020202030204" pitchFamily="34" charset="0"/>
                  <a:cs typeface="+mn-cs"/>
                </a:rPr>
                <a:t>0 </a:t>
              </a:r>
              <a:endParaRPr kumimoji="0" lang="ru-RU" sz="1764" b="1" i="0" u="none" strike="noStrike" kern="0" cap="none" spc="0" normalizeH="0" baseline="0" noProof="0" dirty="0">
                <a:ln>
                  <a:noFill/>
                </a:ln>
                <a:solidFill>
                  <a:prstClr val="black"/>
                </a:solidFill>
                <a:effectLst/>
                <a:uLnTx/>
                <a:uFillTx/>
                <a:latin typeface="Arial Narrow" panose="020B0606020202030204" pitchFamily="34" charset="0"/>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0" u="none" strike="noStrike" kern="0" cap="none" spc="0" normalizeH="0" baseline="0" noProof="0" dirty="0">
                  <a:ln>
                    <a:noFill/>
                  </a:ln>
                  <a:solidFill>
                    <a:prstClr val="black"/>
                  </a:solidFill>
                  <a:effectLst/>
                  <a:uLnTx/>
                  <a:uFillTx/>
                  <a:latin typeface="Arial Narrow" panose="020B0606020202030204" pitchFamily="34" charset="0"/>
                  <a:cs typeface="+mn-cs"/>
                </a:rPr>
                <a:t>млн руб. </a:t>
              </a:r>
            </a:p>
            <a:p>
              <a:pPr marL="0" marR="0" lvl="0" indent="0" algn="ctr" defTabSz="457200" eaLnBrk="1" fontAlgn="auto" latinLnBrk="0" hangingPunct="1">
                <a:lnSpc>
                  <a:spcPct val="100000"/>
                </a:lnSpc>
                <a:spcBef>
                  <a:spcPts val="0"/>
                </a:spcBef>
                <a:spcAft>
                  <a:spcPts val="0"/>
                </a:spcAft>
                <a:buClrTx/>
                <a:buSzTx/>
                <a:buFontTx/>
                <a:buNone/>
                <a:tabLst/>
                <a:defRPr/>
              </a:pPr>
              <a:endParaRPr kumimoji="0" lang="ru-RU" sz="1323" b="1" i="0" u="none" strike="noStrike" kern="0" cap="none" spc="0" normalizeH="0" baseline="0" noProof="0" dirty="0">
                <a:ln>
                  <a:noFill/>
                </a:ln>
                <a:solidFill>
                  <a:prstClr val="black"/>
                </a:solidFill>
                <a:effectLst/>
                <a:uLnTx/>
                <a:uFillTx/>
                <a:latin typeface="Arial Narrow" panose="020B0606020202030204" pitchFamily="34" charset="0"/>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1" u="none" strike="noStrike" kern="0" cap="none" spc="0" normalizeH="0" baseline="0" noProof="0" dirty="0">
                  <a:ln>
                    <a:noFill/>
                  </a:ln>
                  <a:solidFill>
                    <a:prstClr val="black"/>
                  </a:solidFill>
                  <a:effectLst/>
                  <a:uLnTx/>
                  <a:uFillTx/>
                  <a:latin typeface="Arial Narrow" panose="020B0606020202030204" pitchFamily="34" charset="0"/>
                  <a:cs typeface="+mn-cs"/>
                </a:rPr>
                <a:t>до </a:t>
              </a:r>
              <a:r>
                <a:rPr kumimoji="0" lang="ru-RU" sz="2400" b="1" i="1" u="none" strike="noStrike" kern="0" cap="none" spc="0" normalizeH="0" baseline="0" noProof="0" dirty="0">
                  <a:ln>
                    <a:noFill/>
                  </a:ln>
                  <a:solidFill>
                    <a:prstClr val="black"/>
                  </a:solidFill>
                  <a:effectLst/>
                  <a:uLnTx/>
                  <a:uFillTx/>
                  <a:latin typeface="Arial Narrow" panose="020B0606020202030204" pitchFamily="34" charset="0"/>
                  <a:cs typeface="+mn-cs"/>
                </a:rPr>
                <a:t>10</a:t>
              </a:r>
              <a:r>
                <a:rPr kumimoji="0" lang="ru-RU" sz="1323" b="1" i="1" u="none" strike="noStrike" kern="0" cap="none" spc="0" normalizeH="0" baseline="0" noProof="0" dirty="0">
                  <a:ln>
                    <a:noFill/>
                  </a:ln>
                  <a:solidFill>
                    <a:prstClr val="black"/>
                  </a:solidFill>
                  <a:effectLst/>
                  <a:uLnTx/>
                  <a:uFillTx/>
                  <a:latin typeface="Arial Narrow" panose="020B0606020202030204" pitchFamily="34" charset="0"/>
                  <a:cs typeface="+mn-cs"/>
                </a:rPr>
                <a:t> дней</a:t>
              </a:r>
            </a:p>
          </p:txBody>
        </p:sp>
        <p:sp>
          <p:nvSpPr>
            <p:cNvPr id="51" name="Прямоугольник 50"/>
            <p:cNvSpPr/>
            <p:nvPr/>
          </p:nvSpPr>
          <p:spPr>
            <a:xfrm rot="10800000">
              <a:off x="9033236" y="4875129"/>
              <a:ext cx="3223715" cy="475755"/>
            </a:xfrm>
            <a:prstGeom prst="rect">
              <a:avLst/>
            </a:prstGeom>
            <a:solidFill>
              <a:srgbClr val="00206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ru-RU" sz="1512" b="0" i="0" u="none" strike="noStrike" kern="0" cap="none" spc="0" normalizeH="0" baseline="0" noProof="0">
                <a:ln>
                  <a:noFill/>
                </a:ln>
                <a:solidFill>
                  <a:prstClr val="white"/>
                </a:solidFill>
                <a:effectLst/>
                <a:uLnTx/>
                <a:uFillTx/>
                <a:latin typeface="Calibri"/>
                <a:ea typeface="+mn-ea"/>
                <a:cs typeface="+mn-cs"/>
              </a:endParaRPr>
            </a:p>
          </p:txBody>
        </p:sp>
        <p:sp>
          <p:nvSpPr>
            <p:cNvPr id="52" name="Rectangle 6"/>
            <p:cNvSpPr>
              <a:spLocks noChangeArrowheads="1"/>
            </p:cNvSpPr>
            <p:nvPr/>
          </p:nvSpPr>
          <p:spPr bwMode="auto">
            <a:xfrm>
              <a:off x="9037697" y="5013468"/>
              <a:ext cx="978858" cy="203582"/>
            </a:xfrm>
            <a:prstGeom prst="rect">
              <a:avLst/>
            </a:prstGeom>
            <a:noFill/>
            <a:ln w="9525">
              <a:noFill/>
              <a:miter lim="800000"/>
              <a:headEnd/>
              <a:tailEnd/>
            </a:ln>
            <a:effectLst/>
          </p:spPr>
          <p:txBody>
            <a:bodyPr wrap="square" lIns="0" tIns="0" rIns="0" bIns="0" anchor="ctr">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0" u="none" strike="noStrike" kern="0" cap="none" spc="0" normalizeH="0" baseline="0" noProof="0" dirty="0" smtClean="0">
                  <a:ln>
                    <a:noFill/>
                  </a:ln>
                  <a:solidFill>
                    <a:prstClr val="white"/>
                  </a:solidFill>
                  <a:effectLst/>
                  <a:uLnTx/>
                  <a:uFillTx/>
                  <a:latin typeface="Calibri"/>
                  <a:cs typeface="+mn-cs"/>
                </a:rPr>
                <a:t>РГО</a:t>
              </a:r>
              <a:endParaRPr kumimoji="0" lang="ru-RU" sz="1323" b="1" i="0" u="none" strike="noStrike" kern="0" cap="none" spc="0" normalizeH="0" baseline="0" noProof="0" dirty="0">
                <a:ln>
                  <a:noFill/>
                </a:ln>
                <a:solidFill>
                  <a:prstClr val="white"/>
                </a:solidFill>
                <a:effectLst/>
                <a:uLnTx/>
                <a:uFillTx/>
                <a:latin typeface="Calibri"/>
                <a:cs typeface="+mn-cs"/>
              </a:endParaRPr>
            </a:p>
          </p:txBody>
        </p:sp>
        <p:sp>
          <p:nvSpPr>
            <p:cNvPr id="53" name="Rectangle 1"/>
            <p:cNvSpPr>
              <a:spLocks/>
            </p:cNvSpPr>
            <p:nvPr/>
          </p:nvSpPr>
          <p:spPr bwMode="auto">
            <a:xfrm rot="5400000">
              <a:off x="8914158" y="4200908"/>
              <a:ext cx="2239697" cy="57604"/>
            </a:xfrm>
            <a:prstGeom prst="rect">
              <a:avLst/>
            </a:prstGeom>
            <a:solidFill>
              <a:sysClr val="window" lastClr="FFFFFF"/>
            </a:solidFill>
            <a:ln>
              <a:noFill/>
            </a:ln>
            <a:extLst/>
          </p:spPr>
          <p:txBody>
            <a:bodyPr lIns="0" tIns="0" rIns="0" bIns="0"/>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512" b="0" i="0" u="none" strike="noStrike" kern="0" cap="none" spc="0" normalizeH="0" baseline="0" noProof="0">
                <a:ln>
                  <a:noFill/>
                </a:ln>
                <a:solidFill>
                  <a:prstClr val="black"/>
                </a:solidFill>
                <a:effectLst/>
                <a:uLnTx/>
                <a:uFillTx/>
                <a:latin typeface="Calibri"/>
                <a:cs typeface="+mn-cs"/>
              </a:endParaRPr>
            </a:p>
          </p:txBody>
        </p:sp>
        <p:sp>
          <p:nvSpPr>
            <p:cNvPr id="54" name="Rectangle 1"/>
            <p:cNvSpPr>
              <a:spLocks/>
            </p:cNvSpPr>
            <p:nvPr/>
          </p:nvSpPr>
          <p:spPr bwMode="auto">
            <a:xfrm rot="5400000">
              <a:off x="9699957" y="3909773"/>
              <a:ext cx="2821968" cy="57604"/>
            </a:xfrm>
            <a:prstGeom prst="rect">
              <a:avLst/>
            </a:prstGeom>
            <a:solidFill>
              <a:sysClr val="window" lastClr="FFFFFF"/>
            </a:solidFill>
            <a:ln>
              <a:noFill/>
            </a:ln>
            <a:extLst/>
          </p:spPr>
          <p:txBody>
            <a:bodyPr lIns="0" tIns="0" rIns="0" bIns="0"/>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512" b="0" i="0" u="none" strike="noStrike" kern="0" cap="none" spc="0" normalizeH="0" baseline="0" noProof="0">
                <a:ln>
                  <a:noFill/>
                </a:ln>
                <a:solidFill>
                  <a:prstClr val="black"/>
                </a:solidFill>
                <a:effectLst/>
                <a:uLnTx/>
                <a:uFillTx/>
                <a:latin typeface="Calibri"/>
                <a:cs typeface="+mn-cs"/>
              </a:endParaRPr>
            </a:p>
          </p:txBody>
        </p:sp>
        <p:sp>
          <p:nvSpPr>
            <p:cNvPr id="55" name="Rectangle 6"/>
            <p:cNvSpPr>
              <a:spLocks noChangeArrowheads="1"/>
            </p:cNvSpPr>
            <p:nvPr/>
          </p:nvSpPr>
          <p:spPr bwMode="auto">
            <a:xfrm>
              <a:off x="10076839" y="4911678"/>
              <a:ext cx="978858" cy="407163"/>
            </a:xfrm>
            <a:prstGeom prst="rect">
              <a:avLst/>
            </a:prstGeom>
            <a:noFill/>
            <a:ln w="9525">
              <a:noFill/>
              <a:miter lim="800000"/>
              <a:headEnd/>
              <a:tailEnd/>
            </a:ln>
            <a:effectLst/>
          </p:spPr>
          <p:txBody>
            <a:bodyPr wrap="square" lIns="0" tIns="0" rIns="0" bIns="0" anchor="ctr">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0" u="none" strike="noStrike" kern="0" cap="none" spc="0" normalizeH="0" baseline="0" noProof="0" dirty="0" smtClean="0">
                  <a:ln>
                    <a:noFill/>
                  </a:ln>
                  <a:solidFill>
                    <a:prstClr val="white"/>
                  </a:solidFill>
                  <a:effectLst/>
                  <a:uLnTx/>
                  <a:uFillTx/>
                  <a:latin typeface="Calibri"/>
                  <a:cs typeface="+mn-cs"/>
                </a:rPr>
                <a:t>АО «МСП Банк»</a:t>
              </a:r>
              <a:endParaRPr kumimoji="0" lang="ru-RU" sz="1323" b="1" i="0" u="none" strike="noStrike" kern="0" cap="none" spc="0" normalizeH="0" baseline="0" noProof="0" dirty="0">
                <a:ln>
                  <a:noFill/>
                </a:ln>
                <a:solidFill>
                  <a:prstClr val="white"/>
                </a:solidFill>
                <a:effectLst/>
                <a:uLnTx/>
                <a:uFillTx/>
                <a:latin typeface="Calibri"/>
                <a:cs typeface="+mn-cs"/>
              </a:endParaRPr>
            </a:p>
          </p:txBody>
        </p:sp>
        <p:sp>
          <p:nvSpPr>
            <p:cNvPr id="56" name="Rectangle 6"/>
            <p:cNvSpPr>
              <a:spLocks noChangeArrowheads="1"/>
            </p:cNvSpPr>
            <p:nvPr/>
          </p:nvSpPr>
          <p:spPr bwMode="auto">
            <a:xfrm>
              <a:off x="11187250" y="5013468"/>
              <a:ext cx="978858" cy="203582"/>
            </a:xfrm>
            <a:prstGeom prst="rect">
              <a:avLst/>
            </a:prstGeom>
            <a:noFill/>
            <a:ln w="9525">
              <a:noFill/>
              <a:miter lim="800000"/>
              <a:headEnd/>
              <a:tailEnd/>
            </a:ln>
            <a:effectLst/>
          </p:spPr>
          <p:txBody>
            <a:bodyPr wrap="square" lIns="0" tIns="0" rIns="0" bIns="0" anchor="ctr">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0" u="none" strike="noStrike" kern="0" cap="none" spc="0" normalizeH="0" baseline="0" noProof="0" dirty="0" smtClean="0">
                  <a:ln>
                    <a:noFill/>
                  </a:ln>
                  <a:solidFill>
                    <a:prstClr val="white"/>
                  </a:solidFill>
                  <a:effectLst/>
                  <a:uLnTx/>
                  <a:uFillTx/>
                  <a:latin typeface="Calibri"/>
                  <a:cs typeface="+mn-cs"/>
                </a:rPr>
                <a:t>Корпорация</a:t>
              </a:r>
              <a:endParaRPr kumimoji="0" lang="ru-RU" sz="1323" b="1" i="0" u="none" strike="noStrike" kern="0" cap="none" spc="0" normalizeH="0" baseline="0" noProof="0" dirty="0">
                <a:ln>
                  <a:noFill/>
                </a:ln>
                <a:solidFill>
                  <a:prstClr val="white"/>
                </a:solidFill>
                <a:effectLst/>
                <a:uLnTx/>
                <a:uFillTx/>
                <a:latin typeface="Calibri"/>
                <a:cs typeface="+mn-cs"/>
              </a:endParaRPr>
            </a:p>
          </p:txBody>
        </p:sp>
      </p:grpSp>
      <p:pic>
        <p:nvPicPr>
          <p:cNvPr id="20" name="Рисунок 1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2" name="TextBox 21"/>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11</a:t>
            </a:r>
            <a:endParaRPr lang="ru-RU" sz="1400" dirty="0">
              <a:latin typeface="Arial Narrow" panose="020B0606020202030204" pitchFamily="34" charset="0"/>
            </a:endParaRPr>
          </a:p>
        </p:txBody>
      </p:sp>
      <p:sp>
        <p:nvSpPr>
          <p:cNvPr id="23" name="Прямоугольник 22"/>
          <p:cNvSpPr/>
          <p:nvPr/>
        </p:nvSpPr>
        <p:spPr>
          <a:xfrm>
            <a:off x="103532" y="6348845"/>
            <a:ext cx="12344777" cy="1749199"/>
          </a:xfrm>
          <a:prstGeom prst="rect">
            <a:avLst/>
          </a:prstGeom>
          <a:solidFill>
            <a:srgbClr val="EFF5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Текст 2"/>
          <p:cNvSpPr txBox="1">
            <a:spLocks/>
          </p:cNvSpPr>
          <p:nvPr/>
        </p:nvSpPr>
        <p:spPr>
          <a:xfrm>
            <a:off x="182166" y="6315966"/>
            <a:ext cx="7220546" cy="1687601"/>
          </a:xfrm>
          <a:prstGeom prst="rect">
            <a:avLst/>
          </a:prstGeom>
        </p:spPr>
        <p:txBody>
          <a:bodyPr lIns="0" tIns="0" rIns="0" bIns="0"/>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pPr lvl="0" algn="just"/>
            <a:r>
              <a:rPr lang="ru-RU" sz="1400" b="1" dirty="0" smtClean="0">
                <a:latin typeface="Arial" panose="020B0604020202020204" pitchFamily="34" charset="0"/>
                <a:cs typeface="Arial" panose="020B0604020202020204" pitchFamily="34" charset="0"/>
              </a:rPr>
              <a:t>Этапы рассмотрения заявок:</a:t>
            </a:r>
          </a:p>
          <a:p>
            <a:pPr lvl="0" algn="just"/>
            <a:endParaRPr lang="ru-RU" sz="400" b="1" dirty="0">
              <a:latin typeface="Arial" panose="020B0604020202020204" pitchFamily="34" charset="0"/>
              <a:cs typeface="Arial" panose="020B0604020202020204" pitchFamily="34" charset="0"/>
            </a:endParaRPr>
          </a:p>
          <a:p>
            <a:r>
              <a:rPr lang="ru-RU" sz="1400" dirty="0" smtClean="0">
                <a:latin typeface="Arial" panose="020B0604020202020204" pitchFamily="34" charset="0"/>
                <a:cs typeface="Arial" panose="020B0604020202020204" pitchFamily="34" charset="0"/>
              </a:rPr>
              <a:t>Шаг 1 – Получение Корпорацией заявки на гарантию от аккредитованного Банка-партнера с сокращенным пакетом документов </a:t>
            </a:r>
          </a:p>
          <a:p>
            <a:r>
              <a:rPr lang="ru-RU" sz="1400" dirty="0" smtClean="0">
                <a:latin typeface="Arial" panose="020B0604020202020204" pitchFamily="34" charset="0"/>
                <a:cs typeface="Arial" panose="020B0604020202020204" pitchFamily="34" charset="0"/>
              </a:rPr>
              <a:t>Шаг 2 – Верификация заявки и идентификация заемщика.</a:t>
            </a:r>
          </a:p>
          <a:p>
            <a:r>
              <a:rPr lang="ru-RU" sz="1400" dirty="0" smtClean="0">
                <a:latin typeface="Arial" panose="020B0604020202020204" pitchFamily="34" charset="0"/>
                <a:cs typeface="Arial" panose="020B0604020202020204" pitchFamily="34" charset="0"/>
              </a:rPr>
              <a:t>Шаг 3 – Принятие решения о выдаче гарантии и информирование Банка-партнера.</a:t>
            </a:r>
            <a:endParaRPr lang="ru-RU" sz="1400" dirty="0">
              <a:latin typeface="Arial" panose="020B0604020202020204" pitchFamily="34" charset="0"/>
              <a:cs typeface="Arial" panose="020B0604020202020204" pitchFamily="34" charset="0"/>
            </a:endParaRPr>
          </a:p>
        </p:txBody>
      </p:sp>
      <p:sp>
        <p:nvSpPr>
          <p:cNvPr id="25" name="Правая фигурная скобка 24"/>
          <p:cNvSpPr/>
          <p:nvPr/>
        </p:nvSpPr>
        <p:spPr>
          <a:xfrm>
            <a:off x="7900827" y="6777642"/>
            <a:ext cx="205482" cy="936365"/>
          </a:xfrm>
          <a:prstGeom prst="rightBrace">
            <a:avLst/>
          </a:prstGeom>
          <a:ln w="22225"/>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dirty="0"/>
          </a:p>
        </p:txBody>
      </p:sp>
      <p:sp>
        <p:nvSpPr>
          <p:cNvPr id="26" name="TextBox 25"/>
          <p:cNvSpPr txBox="1"/>
          <p:nvPr/>
        </p:nvSpPr>
        <p:spPr>
          <a:xfrm>
            <a:off x="8728435" y="6790678"/>
            <a:ext cx="3223715" cy="923330"/>
          </a:xfrm>
          <a:prstGeom prst="rect">
            <a:avLst/>
          </a:prstGeom>
          <a:solidFill>
            <a:srgbClr val="CCECFF"/>
          </a:solidFill>
        </p:spPr>
        <p:txBody>
          <a:bodyPr wrap="square" rtlCol="0">
            <a:spAutoFit/>
          </a:bodyPr>
          <a:lstStyle/>
          <a:p>
            <a:pPr algn="ctr"/>
            <a:r>
              <a:rPr lang="ru-RU" sz="1800" dirty="0" smtClean="0"/>
              <a:t>Срок рассмотрения </a:t>
            </a:r>
          </a:p>
          <a:p>
            <a:pPr algn="ctr"/>
            <a:r>
              <a:rPr lang="ru-RU" sz="1800" dirty="0" smtClean="0"/>
              <a:t>заявки – </a:t>
            </a:r>
          </a:p>
          <a:p>
            <a:pPr algn="ctr"/>
            <a:r>
              <a:rPr lang="ru-RU" sz="1800" b="1" dirty="0" smtClean="0"/>
              <a:t>3 рабочих дня</a:t>
            </a:r>
            <a:endParaRPr lang="ru-RU" sz="1800" b="1" dirty="0"/>
          </a:p>
        </p:txBody>
      </p:sp>
      <p:sp>
        <p:nvSpPr>
          <p:cNvPr id="28" name="Заголовок 1"/>
          <p:cNvSpPr txBox="1">
            <a:spLocks/>
          </p:cNvSpPr>
          <p:nvPr/>
        </p:nvSpPr>
        <p:spPr bwMode="auto">
          <a:xfrm>
            <a:off x="354111" y="5650160"/>
            <a:ext cx="11748844" cy="698685"/>
          </a:xfrm>
          <a:prstGeom prst="rect">
            <a:avLst/>
          </a:prstGeom>
          <a:noFill/>
          <a:ln w="9525">
            <a:noFill/>
            <a:miter lim="800000"/>
            <a:headEnd/>
            <a:tailEnd/>
          </a:ln>
        </p:spPr>
        <p:txBody>
          <a:bodyPr vert="horz" wrap="square" lIns="91440" tIns="45720" rIns="91440" bIns="45720" rtlCol="0" anchor="ctr">
            <a:noAutofit/>
          </a:bodyPr>
          <a:lstStyle>
            <a:lvl1pPr algn="l" defTabSz="1218602" rtl="0" fontAlgn="base">
              <a:lnSpc>
                <a:spcPct val="100000"/>
              </a:lnSpc>
              <a:spcBef>
                <a:spcPct val="0"/>
              </a:spcBef>
              <a:spcAft>
                <a:spcPct val="0"/>
              </a:spcAft>
              <a:defRPr lang="en-US" sz="2400" b="1" kern="1200" dirty="0" smtClean="0">
                <a:solidFill>
                  <a:srgbClr val="1F4E79"/>
                </a:solidFill>
                <a:latin typeface="Arial Narrow" pitchFamily="34" charset="0"/>
                <a:ea typeface="+mn-ea"/>
                <a:cs typeface="+mn-cs"/>
              </a:defRPr>
            </a:lvl1pPr>
            <a:lvl2pPr algn="l" defTabSz="1218602" rtl="0" fontAlgn="base">
              <a:lnSpc>
                <a:spcPts val="4066"/>
              </a:lnSpc>
              <a:spcBef>
                <a:spcPct val="0"/>
              </a:spcBef>
              <a:spcAft>
                <a:spcPct val="0"/>
              </a:spcAft>
              <a:defRPr sz="2926" b="1">
                <a:solidFill>
                  <a:schemeClr val="tx1"/>
                </a:solidFill>
                <a:latin typeface="Arial" pitchFamily="34" charset="0"/>
              </a:defRPr>
            </a:lvl2pPr>
            <a:lvl3pPr algn="l" defTabSz="1218602" rtl="0" fontAlgn="base">
              <a:lnSpc>
                <a:spcPts val="4066"/>
              </a:lnSpc>
              <a:spcBef>
                <a:spcPct val="0"/>
              </a:spcBef>
              <a:spcAft>
                <a:spcPct val="0"/>
              </a:spcAft>
              <a:defRPr sz="2926" b="1">
                <a:solidFill>
                  <a:schemeClr val="tx1"/>
                </a:solidFill>
                <a:latin typeface="Arial" pitchFamily="34" charset="0"/>
              </a:defRPr>
            </a:lvl3pPr>
            <a:lvl4pPr algn="l" defTabSz="1218602" rtl="0" fontAlgn="base">
              <a:lnSpc>
                <a:spcPts val="4066"/>
              </a:lnSpc>
              <a:spcBef>
                <a:spcPct val="0"/>
              </a:spcBef>
              <a:spcAft>
                <a:spcPct val="0"/>
              </a:spcAft>
              <a:defRPr sz="2926" b="1">
                <a:solidFill>
                  <a:schemeClr val="tx1"/>
                </a:solidFill>
                <a:latin typeface="Arial" pitchFamily="34" charset="0"/>
              </a:defRPr>
            </a:lvl4pPr>
            <a:lvl5pPr algn="l" defTabSz="1218602" rtl="0" fontAlgn="base">
              <a:lnSpc>
                <a:spcPts val="4066"/>
              </a:lnSpc>
              <a:spcBef>
                <a:spcPct val="0"/>
              </a:spcBef>
              <a:spcAft>
                <a:spcPct val="0"/>
              </a:spcAft>
              <a:defRPr sz="2926" b="1">
                <a:solidFill>
                  <a:schemeClr val="tx1"/>
                </a:solidFill>
                <a:latin typeface="Arial" pitchFamily="34" charset="0"/>
              </a:defRPr>
            </a:lvl5pPr>
            <a:lvl6pPr marL="546662" algn="l" defTabSz="1218602" rtl="0" fontAlgn="base">
              <a:lnSpc>
                <a:spcPts val="4066"/>
              </a:lnSpc>
              <a:spcBef>
                <a:spcPct val="0"/>
              </a:spcBef>
              <a:spcAft>
                <a:spcPct val="0"/>
              </a:spcAft>
              <a:defRPr sz="2926" b="1">
                <a:solidFill>
                  <a:schemeClr val="tx1"/>
                </a:solidFill>
                <a:latin typeface="Arial" pitchFamily="34" charset="0"/>
              </a:defRPr>
            </a:lvl6pPr>
            <a:lvl7pPr marL="1093324" algn="l" defTabSz="1218602" rtl="0" fontAlgn="base">
              <a:lnSpc>
                <a:spcPts val="4066"/>
              </a:lnSpc>
              <a:spcBef>
                <a:spcPct val="0"/>
              </a:spcBef>
              <a:spcAft>
                <a:spcPct val="0"/>
              </a:spcAft>
              <a:defRPr sz="2926" b="1">
                <a:solidFill>
                  <a:schemeClr val="tx1"/>
                </a:solidFill>
                <a:latin typeface="Arial" pitchFamily="34" charset="0"/>
              </a:defRPr>
            </a:lvl7pPr>
            <a:lvl8pPr marL="1639986" algn="l" defTabSz="1218602" rtl="0" fontAlgn="base">
              <a:lnSpc>
                <a:spcPts val="4066"/>
              </a:lnSpc>
              <a:spcBef>
                <a:spcPct val="0"/>
              </a:spcBef>
              <a:spcAft>
                <a:spcPct val="0"/>
              </a:spcAft>
              <a:defRPr sz="2926" b="1">
                <a:solidFill>
                  <a:schemeClr val="tx1"/>
                </a:solidFill>
                <a:latin typeface="Arial" pitchFamily="34" charset="0"/>
              </a:defRPr>
            </a:lvl8pPr>
            <a:lvl9pPr marL="2186649" algn="l" defTabSz="1218602" rtl="0" fontAlgn="base">
              <a:lnSpc>
                <a:spcPts val="4066"/>
              </a:lnSpc>
              <a:spcBef>
                <a:spcPct val="0"/>
              </a:spcBef>
              <a:spcAft>
                <a:spcPct val="0"/>
              </a:spcAft>
              <a:defRPr sz="2926" b="1">
                <a:solidFill>
                  <a:schemeClr val="tx1"/>
                </a:solidFill>
                <a:latin typeface="Arial" pitchFamily="34" charset="0"/>
              </a:defRPr>
            </a:lvl9pPr>
          </a:lstStyle>
          <a:p>
            <a:pPr algn="ctr"/>
            <a:r>
              <a:rPr lang="ru-RU" dirty="0"/>
              <a:t>Процедура </a:t>
            </a:r>
            <a:r>
              <a:rPr lang="ru-RU" dirty="0" smtClean="0"/>
              <a:t>предоставления гарантий Корпорации без </a:t>
            </a:r>
            <a:r>
              <a:rPr lang="ru-RU" dirty="0"/>
              <a:t>повторного </a:t>
            </a:r>
            <a:r>
              <a:rPr lang="ru-RU" dirty="0" err="1"/>
              <a:t>андеррайтинга</a:t>
            </a:r>
            <a:endParaRPr lang="ru-RU" dirty="0"/>
          </a:p>
        </p:txBody>
      </p:sp>
    </p:spTree>
    <p:extLst>
      <p:ext uri="{BB962C8B-B14F-4D97-AF65-F5344CB8AC3E}">
        <p14:creationId xmlns:p14="http://schemas.microsoft.com/office/powerpoint/2010/main" val="6571186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object 9"/>
          <p:cNvSpPr/>
          <p:nvPr/>
        </p:nvSpPr>
        <p:spPr>
          <a:xfrm>
            <a:off x="1478952" y="7569508"/>
            <a:ext cx="2180765" cy="501610"/>
          </a:xfrm>
          <a:custGeom>
            <a:avLst/>
            <a:gdLst/>
            <a:ahLst/>
            <a:cxnLst/>
            <a:rect l="l" t="t" r="r" b="b"/>
            <a:pathLst>
              <a:path w="1904364" h="593090">
                <a:moveTo>
                  <a:pt x="57657" y="0"/>
                </a:moveTo>
                <a:lnTo>
                  <a:pt x="0" y="32638"/>
                </a:lnTo>
                <a:lnTo>
                  <a:pt x="12264" y="53693"/>
                </a:lnTo>
                <a:lnTo>
                  <a:pt x="24974" y="74449"/>
                </a:lnTo>
                <a:lnTo>
                  <a:pt x="51707" y="115035"/>
                </a:lnTo>
                <a:lnTo>
                  <a:pt x="80151" y="154347"/>
                </a:lnTo>
                <a:lnTo>
                  <a:pt x="110260" y="192335"/>
                </a:lnTo>
                <a:lnTo>
                  <a:pt x="141985" y="228949"/>
                </a:lnTo>
                <a:lnTo>
                  <a:pt x="175281" y="264137"/>
                </a:lnTo>
                <a:lnTo>
                  <a:pt x="210099" y="297850"/>
                </a:lnTo>
                <a:lnTo>
                  <a:pt x="246500" y="330128"/>
                </a:lnTo>
                <a:lnTo>
                  <a:pt x="284113" y="360650"/>
                </a:lnTo>
                <a:lnTo>
                  <a:pt x="323214" y="389636"/>
                </a:lnTo>
                <a:lnTo>
                  <a:pt x="399452" y="439070"/>
                </a:lnTo>
                <a:lnTo>
                  <a:pt x="478167" y="481502"/>
                </a:lnTo>
                <a:lnTo>
                  <a:pt x="558963" y="516998"/>
                </a:lnTo>
                <a:lnTo>
                  <a:pt x="641443" y="545627"/>
                </a:lnTo>
                <a:lnTo>
                  <a:pt x="725209" y="567457"/>
                </a:lnTo>
                <a:lnTo>
                  <a:pt x="809865" y="582557"/>
                </a:lnTo>
                <a:lnTo>
                  <a:pt x="895014" y="590993"/>
                </a:lnTo>
                <a:lnTo>
                  <a:pt x="980258" y="592836"/>
                </a:lnTo>
                <a:lnTo>
                  <a:pt x="1065200" y="588151"/>
                </a:lnTo>
                <a:lnTo>
                  <a:pt x="1149445" y="577008"/>
                </a:lnTo>
                <a:lnTo>
                  <a:pt x="1232594" y="559475"/>
                </a:lnTo>
                <a:lnTo>
                  <a:pt x="1314250" y="535619"/>
                </a:lnTo>
                <a:lnTo>
                  <a:pt x="1339477" y="526097"/>
                </a:lnTo>
                <a:lnTo>
                  <a:pt x="1003167" y="526097"/>
                </a:lnTo>
                <a:lnTo>
                  <a:pt x="922725" y="526065"/>
                </a:lnTo>
                <a:lnTo>
                  <a:pt x="842781" y="519850"/>
                </a:lnTo>
                <a:lnTo>
                  <a:pt x="763779" y="507565"/>
                </a:lnTo>
                <a:lnTo>
                  <a:pt x="686006" y="489299"/>
                </a:lnTo>
                <a:lnTo>
                  <a:pt x="609853" y="465155"/>
                </a:lnTo>
                <a:lnTo>
                  <a:pt x="535686" y="435236"/>
                </a:lnTo>
                <a:lnTo>
                  <a:pt x="463869" y="399640"/>
                </a:lnTo>
                <a:lnTo>
                  <a:pt x="394768" y="358469"/>
                </a:lnTo>
                <a:lnTo>
                  <a:pt x="328749" y="311824"/>
                </a:lnTo>
                <a:lnTo>
                  <a:pt x="266176" y="259805"/>
                </a:lnTo>
                <a:lnTo>
                  <a:pt x="207416" y="202512"/>
                </a:lnTo>
                <a:lnTo>
                  <a:pt x="152832" y="140047"/>
                </a:lnTo>
                <a:lnTo>
                  <a:pt x="102791" y="72509"/>
                </a:lnTo>
                <a:lnTo>
                  <a:pt x="57657" y="0"/>
                </a:lnTo>
                <a:close/>
              </a:path>
              <a:path w="1904364" h="593090">
                <a:moveTo>
                  <a:pt x="1896236" y="16256"/>
                </a:moveTo>
                <a:lnTo>
                  <a:pt x="1769998" y="70738"/>
                </a:lnTo>
                <a:lnTo>
                  <a:pt x="1808225" y="92456"/>
                </a:lnTo>
                <a:lnTo>
                  <a:pt x="1794872" y="110646"/>
                </a:lnTo>
                <a:lnTo>
                  <a:pt x="1767046" y="146087"/>
                </a:lnTo>
                <a:lnTo>
                  <a:pt x="1737764" y="180236"/>
                </a:lnTo>
                <a:lnTo>
                  <a:pt x="1707073" y="213052"/>
                </a:lnTo>
                <a:lnTo>
                  <a:pt x="1675017" y="244492"/>
                </a:lnTo>
                <a:lnTo>
                  <a:pt x="1641644" y="274513"/>
                </a:lnTo>
                <a:lnTo>
                  <a:pt x="1606997" y="303073"/>
                </a:lnTo>
                <a:lnTo>
                  <a:pt x="1571124" y="330128"/>
                </a:lnTo>
                <a:lnTo>
                  <a:pt x="1534070" y="355637"/>
                </a:lnTo>
                <a:lnTo>
                  <a:pt x="1495881" y="379555"/>
                </a:lnTo>
                <a:lnTo>
                  <a:pt x="1400457" y="430058"/>
                </a:lnTo>
                <a:lnTo>
                  <a:pt x="1322873" y="462428"/>
                </a:lnTo>
                <a:lnTo>
                  <a:pt x="1243986" y="488116"/>
                </a:lnTo>
                <a:lnTo>
                  <a:pt x="1164163" y="507223"/>
                </a:lnTo>
                <a:lnTo>
                  <a:pt x="1083716" y="519854"/>
                </a:lnTo>
                <a:lnTo>
                  <a:pt x="1003167" y="526097"/>
                </a:lnTo>
                <a:lnTo>
                  <a:pt x="1339477" y="526097"/>
                </a:lnTo>
                <a:lnTo>
                  <a:pt x="1394018" y="505510"/>
                </a:lnTo>
                <a:lnTo>
                  <a:pt x="1471498" y="469214"/>
                </a:lnTo>
                <a:lnTo>
                  <a:pt x="1546296" y="426801"/>
                </a:lnTo>
                <a:lnTo>
                  <a:pt x="1618013" y="378338"/>
                </a:lnTo>
                <a:lnTo>
                  <a:pt x="1686253" y="323893"/>
                </a:lnTo>
                <a:lnTo>
                  <a:pt x="1750618" y="263534"/>
                </a:lnTo>
                <a:lnTo>
                  <a:pt x="1810712" y="197330"/>
                </a:lnTo>
                <a:lnTo>
                  <a:pt x="1866137" y="125349"/>
                </a:lnTo>
                <a:lnTo>
                  <a:pt x="1903015" y="125349"/>
                </a:lnTo>
                <a:lnTo>
                  <a:pt x="1896236" y="16256"/>
                </a:lnTo>
                <a:close/>
              </a:path>
              <a:path w="1904364" h="593090">
                <a:moveTo>
                  <a:pt x="1903015" y="125349"/>
                </a:moveTo>
                <a:lnTo>
                  <a:pt x="1866137" y="125349"/>
                </a:lnTo>
                <a:lnTo>
                  <a:pt x="1904365" y="147065"/>
                </a:lnTo>
                <a:lnTo>
                  <a:pt x="1903015" y="125349"/>
                </a:lnTo>
                <a:close/>
              </a:path>
            </a:pathLst>
          </a:custGeom>
          <a:solidFill>
            <a:srgbClr val="8EB4E2"/>
          </a:solidFill>
        </p:spPr>
        <p:txBody>
          <a:bodyPr wrap="square" lIns="0" tIns="0" rIns="0" bIns="0" rtlCol="0"/>
          <a:lstStyle/>
          <a:p>
            <a:endParaRPr/>
          </a:p>
        </p:txBody>
      </p:sp>
      <p:sp>
        <p:nvSpPr>
          <p:cNvPr id="42" name="object 9"/>
          <p:cNvSpPr/>
          <p:nvPr/>
        </p:nvSpPr>
        <p:spPr>
          <a:xfrm>
            <a:off x="8444571" y="7892037"/>
            <a:ext cx="2180765" cy="501610"/>
          </a:xfrm>
          <a:custGeom>
            <a:avLst/>
            <a:gdLst/>
            <a:ahLst/>
            <a:cxnLst/>
            <a:rect l="l" t="t" r="r" b="b"/>
            <a:pathLst>
              <a:path w="1904364" h="593090">
                <a:moveTo>
                  <a:pt x="57657" y="0"/>
                </a:moveTo>
                <a:lnTo>
                  <a:pt x="0" y="32638"/>
                </a:lnTo>
                <a:lnTo>
                  <a:pt x="12264" y="53693"/>
                </a:lnTo>
                <a:lnTo>
                  <a:pt x="24974" y="74449"/>
                </a:lnTo>
                <a:lnTo>
                  <a:pt x="51707" y="115035"/>
                </a:lnTo>
                <a:lnTo>
                  <a:pt x="80151" y="154347"/>
                </a:lnTo>
                <a:lnTo>
                  <a:pt x="110260" y="192335"/>
                </a:lnTo>
                <a:lnTo>
                  <a:pt x="141985" y="228949"/>
                </a:lnTo>
                <a:lnTo>
                  <a:pt x="175281" y="264137"/>
                </a:lnTo>
                <a:lnTo>
                  <a:pt x="210099" y="297850"/>
                </a:lnTo>
                <a:lnTo>
                  <a:pt x="246500" y="330128"/>
                </a:lnTo>
                <a:lnTo>
                  <a:pt x="284113" y="360650"/>
                </a:lnTo>
                <a:lnTo>
                  <a:pt x="323214" y="389636"/>
                </a:lnTo>
                <a:lnTo>
                  <a:pt x="399452" y="439070"/>
                </a:lnTo>
                <a:lnTo>
                  <a:pt x="478167" y="481502"/>
                </a:lnTo>
                <a:lnTo>
                  <a:pt x="558963" y="516998"/>
                </a:lnTo>
                <a:lnTo>
                  <a:pt x="641443" y="545627"/>
                </a:lnTo>
                <a:lnTo>
                  <a:pt x="725209" y="567457"/>
                </a:lnTo>
                <a:lnTo>
                  <a:pt x="809865" y="582557"/>
                </a:lnTo>
                <a:lnTo>
                  <a:pt x="895014" y="590993"/>
                </a:lnTo>
                <a:lnTo>
                  <a:pt x="980258" y="592836"/>
                </a:lnTo>
                <a:lnTo>
                  <a:pt x="1065200" y="588151"/>
                </a:lnTo>
                <a:lnTo>
                  <a:pt x="1149445" y="577008"/>
                </a:lnTo>
                <a:lnTo>
                  <a:pt x="1232594" y="559475"/>
                </a:lnTo>
                <a:lnTo>
                  <a:pt x="1314250" y="535619"/>
                </a:lnTo>
                <a:lnTo>
                  <a:pt x="1339477" y="526097"/>
                </a:lnTo>
                <a:lnTo>
                  <a:pt x="1003167" y="526097"/>
                </a:lnTo>
                <a:lnTo>
                  <a:pt x="922725" y="526065"/>
                </a:lnTo>
                <a:lnTo>
                  <a:pt x="842781" y="519850"/>
                </a:lnTo>
                <a:lnTo>
                  <a:pt x="763779" y="507565"/>
                </a:lnTo>
                <a:lnTo>
                  <a:pt x="686006" y="489299"/>
                </a:lnTo>
                <a:lnTo>
                  <a:pt x="609853" y="465155"/>
                </a:lnTo>
                <a:lnTo>
                  <a:pt x="535686" y="435236"/>
                </a:lnTo>
                <a:lnTo>
                  <a:pt x="463869" y="399640"/>
                </a:lnTo>
                <a:lnTo>
                  <a:pt x="394768" y="358469"/>
                </a:lnTo>
                <a:lnTo>
                  <a:pt x="328749" y="311824"/>
                </a:lnTo>
                <a:lnTo>
                  <a:pt x="266176" y="259805"/>
                </a:lnTo>
                <a:lnTo>
                  <a:pt x="207416" y="202512"/>
                </a:lnTo>
                <a:lnTo>
                  <a:pt x="152832" y="140047"/>
                </a:lnTo>
                <a:lnTo>
                  <a:pt x="102791" y="72509"/>
                </a:lnTo>
                <a:lnTo>
                  <a:pt x="57657" y="0"/>
                </a:lnTo>
                <a:close/>
              </a:path>
              <a:path w="1904364" h="593090">
                <a:moveTo>
                  <a:pt x="1896236" y="16256"/>
                </a:moveTo>
                <a:lnTo>
                  <a:pt x="1769998" y="70738"/>
                </a:lnTo>
                <a:lnTo>
                  <a:pt x="1808225" y="92456"/>
                </a:lnTo>
                <a:lnTo>
                  <a:pt x="1794872" y="110646"/>
                </a:lnTo>
                <a:lnTo>
                  <a:pt x="1767046" y="146087"/>
                </a:lnTo>
                <a:lnTo>
                  <a:pt x="1737764" y="180236"/>
                </a:lnTo>
                <a:lnTo>
                  <a:pt x="1707073" y="213052"/>
                </a:lnTo>
                <a:lnTo>
                  <a:pt x="1675017" y="244492"/>
                </a:lnTo>
                <a:lnTo>
                  <a:pt x="1641644" y="274513"/>
                </a:lnTo>
                <a:lnTo>
                  <a:pt x="1606997" y="303073"/>
                </a:lnTo>
                <a:lnTo>
                  <a:pt x="1571124" y="330128"/>
                </a:lnTo>
                <a:lnTo>
                  <a:pt x="1534070" y="355637"/>
                </a:lnTo>
                <a:lnTo>
                  <a:pt x="1495881" y="379555"/>
                </a:lnTo>
                <a:lnTo>
                  <a:pt x="1400457" y="430058"/>
                </a:lnTo>
                <a:lnTo>
                  <a:pt x="1322873" y="462428"/>
                </a:lnTo>
                <a:lnTo>
                  <a:pt x="1243986" y="488116"/>
                </a:lnTo>
                <a:lnTo>
                  <a:pt x="1164163" y="507223"/>
                </a:lnTo>
                <a:lnTo>
                  <a:pt x="1083716" y="519854"/>
                </a:lnTo>
                <a:lnTo>
                  <a:pt x="1003167" y="526097"/>
                </a:lnTo>
                <a:lnTo>
                  <a:pt x="1339477" y="526097"/>
                </a:lnTo>
                <a:lnTo>
                  <a:pt x="1394018" y="505510"/>
                </a:lnTo>
                <a:lnTo>
                  <a:pt x="1471498" y="469214"/>
                </a:lnTo>
                <a:lnTo>
                  <a:pt x="1546296" y="426801"/>
                </a:lnTo>
                <a:lnTo>
                  <a:pt x="1618013" y="378338"/>
                </a:lnTo>
                <a:lnTo>
                  <a:pt x="1686253" y="323893"/>
                </a:lnTo>
                <a:lnTo>
                  <a:pt x="1750618" y="263534"/>
                </a:lnTo>
                <a:lnTo>
                  <a:pt x="1810712" y="197330"/>
                </a:lnTo>
                <a:lnTo>
                  <a:pt x="1866137" y="125349"/>
                </a:lnTo>
                <a:lnTo>
                  <a:pt x="1903015" y="125349"/>
                </a:lnTo>
                <a:lnTo>
                  <a:pt x="1896236" y="16256"/>
                </a:lnTo>
                <a:close/>
              </a:path>
              <a:path w="1904364" h="593090">
                <a:moveTo>
                  <a:pt x="1903015" y="125349"/>
                </a:moveTo>
                <a:lnTo>
                  <a:pt x="1866137" y="125349"/>
                </a:lnTo>
                <a:lnTo>
                  <a:pt x="1904365" y="147065"/>
                </a:lnTo>
                <a:lnTo>
                  <a:pt x="1903015" y="125349"/>
                </a:lnTo>
                <a:close/>
              </a:path>
            </a:pathLst>
          </a:custGeom>
          <a:solidFill>
            <a:srgbClr val="8EB4E2"/>
          </a:solidFill>
        </p:spPr>
        <p:txBody>
          <a:bodyPr wrap="square" lIns="0" tIns="0" rIns="0" bIns="0" rtlCol="0"/>
          <a:lstStyle/>
          <a:p>
            <a:endParaRPr/>
          </a:p>
        </p:txBody>
      </p:sp>
      <p:sp>
        <p:nvSpPr>
          <p:cNvPr id="2" name="object 2"/>
          <p:cNvSpPr/>
          <p:nvPr/>
        </p:nvSpPr>
        <p:spPr>
          <a:xfrm>
            <a:off x="5875671" y="3780807"/>
            <a:ext cx="6329029" cy="3834695"/>
          </a:xfrm>
          <a:custGeom>
            <a:avLst/>
            <a:gdLst/>
            <a:ahLst/>
            <a:cxnLst/>
            <a:rect l="l" t="t" r="r" b="b"/>
            <a:pathLst>
              <a:path w="6376670" h="3835400">
                <a:moveTo>
                  <a:pt x="6261354" y="0"/>
                </a:moveTo>
                <a:lnTo>
                  <a:pt x="103285" y="571"/>
                </a:lnTo>
                <a:lnTo>
                  <a:pt x="62691" y="12497"/>
                </a:lnTo>
                <a:lnTo>
                  <a:pt x="29904" y="37552"/>
                </a:lnTo>
                <a:lnTo>
                  <a:pt x="7986" y="72677"/>
                </a:lnTo>
                <a:lnTo>
                  <a:pt x="0" y="114807"/>
                </a:lnTo>
                <a:lnTo>
                  <a:pt x="571" y="3732114"/>
                </a:lnTo>
                <a:lnTo>
                  <a:pt x="12497" y="3772708"/>
                </a:lnTo>
                <a:lnTo>
                  <a:pt x="37552" y="3805495"/>
                </a:lnTo>
                <a:lnTo>
                  <a:pt x="72677" y="3827413"/>
                </a:lnTo>
                <a:lnTo>
                  <a:pt x="114808" y="3835400"/>
                </a:lnTo>
                <a:lnTo>
                  <a:pt x="6272876" y="3834828"/>
                </a:lnTo>
                <a:lnTo>
                  <a:pt x="6313470" y="3822902"/>
                </a:lnTo>
                <a:lnTo>
                  <a:pt x="6346257" y="3797847"/>
                </a:lnTo>
                <a:lnTo>
                  <a:pt x="6368175" y="3762722"/>
                </a:lnTo>
                <a:lnTo>
                  <a:pt x="6376161" y="3720591"/>
                </a:lnTo>
                <a:lnTo>
                  <a:pt x="6375590" y="103285"/>
                </a:lnTo>
                <a:lnTo>
                  <a:pt x="6363664" y="62691"/>
                </a:lnTo>
                <a:lnTo>
                  <a:pt x="6338609" y="29904"/>
                </a:lnTo>
                <a:lnTo>
                  <a:pt x="6303484" y="7986"/>
                </a:lnTo>
                <a:lnTo>
                  <a:pt x="6261354" y="0"/>
                </a:lnTo>
                <a:close/>
              </a:path>
            </a:pathLst>
          </a:custGeom>
          <a:solidFill>
            <a:srgbClr val="E7F5FD"/>
          </a:solidFill>
        </p:spPr>
        <p:txBody>
          <a:bodyPr wrap="square" lIns="0" tIns="0" rIns="0" bIns="0" rtlCol="0"/>
          <a:lstStyle/>
          <a:p>
            <a:endParaRPr/>
          </a:p>
        </p:txBody>
      </p:sp>
      <p:sp>
        <p:nvSpPr>
          <p:cNvPr id="3" name="object 3"/>
          <p:cNvSpPr/>
          <p:nvPr/>
        </p:nvSpPr>
        <p:spPr>
          <a:xfrm>
            <a:off x="5858397" y="3780807"/>
            <a:ext cx="6346304" cy="3834695"/>
          </a:xfrm>
          <a:custGeom>
            <a:avLst/>
            <a:gdLst/>
            <a:ahLst/>
            <a:cxnLst/>
            <a:rect l="l" t="t" r="r" b="b"/>
            <a:pathLst>
              <a:path w="6376670" h="3835400">
                <a:moveTo>
                  <a:pt x="0" y="114807"/>
                </a:moveTo>
                <a:lnTo>
                  <a:pt x="7986" y="72677"/>
                </a:lnTo>
                <a:lnTo>
                  <a:pt x="29904" y="37552"/>
                </a:lnTo>
                <a:lnTo>
                  <a:pt x="62691" y="12497"/>
                </a:lnTo>
                <a:lnTo>
                  <a:pt x="103285" y="571"/>
                </a:lnTo>
                <a:lnTo>
                  <a:pt x="6261354" y="0"/>
                </a:lnTo>
                <a:lnTo>
                  <a:pt x="6275987" y="925"/>
                </a:lnTo>
                <a:lnTo>
                  <a:pt x="6316122" y="13895"/>
                </a:lnTo>
                <a:lnTo>
                  <a:pt x="6348231" y="39776"/>
                </a:lnTo>
                <a:lnTo>
                  <a:pt x="6369250" y="75506"/>
                </a:lnTo>
                <a:lnTo>
                  <a:pt x="6376161" y="3720591"/>
                </a:lnTo>
                <a:lnTo>
                  <a:pt x="6375236" y="3735225"/>
                </a:lnTo>
                <a:lnTo>
                  <a:pt x="6362266" y="3775360"/>
                </a:lnTo>
                <a:lnTo>
                  <a:pt x="6336385" y="3807469"/>
                </a:lnTo>
                <a:lnTo>
                  <a:pt x="6300655" y="3828488"/>
                </a:lnTo>
                <a:lnTo>
                  <a:pt x="114808" y="3835400"/>
                </a:lnTo>
                <a:lnTo>
                  <a:pt x="100174" y="3834474"/>
                </a:lnTo>
                <a:lnTo>
                  <a:pt x="60039" y="3821504"/>
                </a:lnTo>
                <a:lnTo>
                  <a:pt x="27930" y="3795623"/>
                </a:lnTo>
                <a:lnTo>
                  <a:pt x="6911" y="3759893"/>
                </a:lnTo>
                <a:lnTo>
                  <a:pt x="0" y="114807"/>
                </a:lnTo>
                <a:close/>
              </a:path>
            </a:pathLst>
          </a:custGeom>
          <a:ln w="3175">
            <a:solidFill>
              <a:srgbClr val="7E7E7E"/>
            </a:solidFill>
          </a:ln>
        </p:spPr>
        <p:txBody>
          <a:bodyPr wrap="square" lIns="0" tIns="0" rIns="0" bIns="0" rtlCol="0"/>
          <a:lstStyle/>
          <a:p>
            <a:endParaRPr/>
          </a:p>
        </p:txBody>
      </p:sp>
      <p:sp>
        <p:nvSpPr>
          <p:cNvPr id="4" name="object 4"/>
          <p:cNvSpPr txBox="1">
            <a:spLocks noGrp="1"/>
          </p:cNvSpPr>
          <p:nvPr>
            <p:ph type="title"/>
          </p:nvPr>
        </p:nvSpPr>
        <p:spPr>
          <a:xfrm>
            <a:off x="666617" y="388530"/>
            <a:ext cx="11614413" cy="738664"/>
          </a:xfrm>
          <a:prstGeom prst="rect">
            <a:avLst/>
          </a:prstGeom>
        </p:spPr>
        <p:txBody>
          <a:bodyPr vert="horz" wrap="square" lIns="0" tIns="0" rIns="0" bIns="0" rtlCol="0">
            <a:spAutoFit/>
          </a:bodyPr>
          <a:lstStyle/>
          <a:p>
            <a:pPr marL="3247375">
              <a:lnSpc>
                <a:spcPct val="100000"/>
              </a:lnSpc>
            </a:pPr>
            <a:r>
              <a:rPr lang="ru-RU" spc="45" dirty="0" smtClean="0"/>
              <a:t>Технология предоставления гарантий.</a:t>
            </a:r>
            <a:br>
              <a:rPr lang="ru-RU" spc="45" dirty="0" smtClean="0"/>
            </a:br>
            <a:r>
              <a:rPr lang="ru-RU" dirty="0" smtClean="0"/>
              <a:t>«Корпоративный» канал</a:t>
            </a:r>
            <a:endParaRPr dirty="0"/>
          </a:p>
        </p:txBody>
      </p:sp>
      <p:sp>
        <p:nvSpPr>
          <p:cNvPr id="6" name="object 6"/>
          <p:cNvSpPr/>
          <p:nvPr/>
        </p:nvSpPr>
        <p:spPr>
          <a:xfrm>
            <a:off x="361151" y="4833701"/>
            <a:ext cx="1871121" cy="1824654"/>
          </a:xfrm>
          <a:custGeom>
            <a:avLst/>
            <a:gdLst/>
            <a:ahLst/>
            <a:cxnLst/>
            <a:rect l="l" t="t" r="r" b="b"/>
            <a:pathLst>
              <a:path w="1703070" h="1824989">
                <a:moveTo>
                  <a:pt x="0" y="170306"/>
                </a:moveTo>
                <a:lnTo>
                  <a:pt x="5492" y="127218"/>
                </a:lnTo>
                <a:lnTo>
                  <a:pt x="21045" y="88204"/>
                </a:lnTo>
                <a:lnTo>
                  <a:pt x="45270" y="54648"/>
                </a:lnTo>
                <a:lnTo>
                  <a:pt x="76779" y="27936"/>
                </a:lnTo>
                <a:lnTo>
                  <a:pt x="114184" y="9452"/>
                </a:lnTo>
                <a:lnTo>
                  <a:pt x="156096" y="582"/>
                </a:lnTo>
                <a:lnTo>
                  <a:pt x="1532547" y="0"/>
                </a:lnTo>
                <a:lnTo>
                  <a:pt x="1547257" y="627"/>
                </a:lnTo>
                <a:lnTo>
                  <a:pt x="1589107" y="9622"/>
                </a:lnTo>
                <a:lnTo>
                  <a:pt x="1626447" y="28213"/>
                </a:lnTo>
                <a:lnTo>
                  <a:pt x="1657886" y="55014"/>
                </a:lnTo>
                <a:lnTo>
                  <a:pt x="1682029" y="88641"/>
                </a:lnTo>
                <a:lnTo>
                  <a:pt x="1697482" y="127709"/>
                </a:lnTo>
                <a:lnTo>
                  <a:pt x="1702854" y="1654428"/>
                </a:lnTo>
                <a:lnTo>
                  <a:pt x="1702226" y="1669139"/>
                </a:lnTo>
                <a:lnTo>
                  <a:pt x="1693217" y="1710989"/>
                </a:lnTo>
                <a:lnTo>
                  <a:pt x="1674608" y="1748329"/>
                </a:lnTo>
                <a:lnTo>
                  <a:pt x="1647789" y="1779768"/>
                </a:lnTo>
                <a:lnTo>
                  <a:pt x="1614156" y="1803911"/>
                </a:lnTo>
                <a:lnTo>
                  <a:pt x="1575102" y="1819364"/>
                </a:lnTo>
                <a:lnTo>
                  <a:pt x="170281" y="1824735"/>
                </a:lnTo>
                <a:lnTo>
                  <a:pt x="155560" y="1824107"/>
                </a:lnTo>
                <a:lnTo>
                  <a:pt x="113695" y="1815098"/>
                </a:lnTo>
                <a:lnTo>
                  <a:pt x="76354" y="1796485"/>
                </a:lnTo>
                <a:lnTo>
                  <a:pt x="44926" y="1769664"/>
                </a:lnTo>
                <a:lnTo>
                  <a:pt x="20799" y="1736026"/>
                </a:lnTo>
                <a:lnTo>
                  <a:pt x="5361" y="1696967"/>
                </a:lnTo>
                <a:lnTo>
                  <a:pt x="0" y="170306"/>
                </a:lnTo>
                <a:close/>
              </a:path>
            </a:pathLst>
          </a:custGeom>
          <a:ln w="25400">
            <a:solidFill>
              <a:srgbClr val="1F4E79"/>
            </a:solidFill>
          </a:ln>
        </p:spPr>
        <p:txBody>
          <a:bodyPr wrap="square" lIns="0" tIns="0" rIns="0" bIns="0" rtlCol="0"/>
          <a:lstStyle/>
          <a:p>
            <a:endParaRPr/>
          </a:p>
        </p:txBody>
      </p:sp>
      <p:sp>
        <p:nvSpPr>
          <p:cNvPr id="7" name="object 7"/>
          <p:cNvSpPr txBox="1"/>
          <p:nvPr/>
        </p:nvSpPr>
        <p:spPr>
          <a:xfrm>
            <a:off x="619482" y="5093301"/>
            <a:ext cx="1535797" cy="984885"/>
          </a:xfrm>
          <a:prstGeom prst="rect">
            <a:avLst/>
          </a:prstGeom>
        </p:spPr>
        <p:txBody>
          <a:bodyPr vert="horz" wrap="square" lIns="0" tIns="0" rIns="0" bIns="0" rtlCol="0">
            <a:spAutoFit/>
          </a:bodyPr>
          <a:lstStyle/>
          <a:p>
            <a:pPr marL="12697">
              <a:tabLst>
                <a:tab pos="185383" algn="l"/>
              </a:tabLst>
            </a:pPr>
            <a:r>
              <a:rPr lang="ru-RU" sz="1600" spc="-10" dirty="0" smtClean="0">
                <a:latin typeface="Arial Narrow"/>
                <a:cs typeface="Arial Narrow"/>
              </a:rPr>
              <a:t>Заявка </a:t>
            </a:r>
            <a:endParaRPr lang="en-US" sz="1600" spc="-10" dirty="0" smtClean="0">
              <a:latin typeface="Arial Narrow"/>
              <a:cs typeface="Arial Narrow"/>
            </a:endParaRPr>
          </a:p>
          <a:p>
            <a:pPr marL="12697">
              <a:tabLst>
                <a:tab pos="185383" algn="l"/>
              </a:tabLst>
            </a:pPr>
            <a:r>
              <a:rPr lang="ru-RU" sz="1600" spc="-10" dirty="0" smtClean="0">
                <a:latin typeface="Arial Narrow"/>
                <a:cs typeface="Arial Narrow"/>
              </a:rPr>
              <a:t>по каналам </a:t>
            </a:r>
            <a:endParaRPr lang="en-US" sz="1600" spc="-10" dirty="0" smtClean="0">
              <a:latin typeface="Arial Narrow"/>
              <a:cs typeface="Arial Narrow"/>
            </a:endParaRPr>
          </a:p>
          <a:p>
            <a:pPr marL="12697">
              <a:tabLst>
                <a:tab pos="185383" algn="l"/>
              </a:tabLst>
            </a:pPr>
            <a:r>
              <a:rPr lang="ru-RU" sz="1600" spc="-10" dirty="0" smtClean="0">
                <a:latin typeface="Arial Narrow"/>
                <a:cs typeface="Arial Narrow"/>
              </a:rPr>
              <a:t>продаж поступает </a:t>
            </a:r>
            <a:endParaRPr lang="en-US" sz="1600" spc="-10" dirty="0" smtClean="0">
              <a:latin typeface="Arial Narrow"/>
              <a:cs typeface="Arial Narrow"/>
            </a:endParaRPr>
          </a:p>
          <a:p>
            <a:pPr marL="12697">
              <a:tabLst>
                <a:tab pos="185383" algn="l"/>
              </a:tabLst>
            </a:pPr>
            <a:r>
              <a:rPr lang="ru-RU" sz="1600" spc="-10" dirty="0" smtClean="0">
                <a:latin typeface="Arial Narrow"/>
                <a:cs typeface="Arial Narrow"/>
              </a:rPr>
              <a:t>в Корпорацию</a:t>
            </a:r>
            <a:endParaRPr sz="1600" dirty="0">
              <a:latin typeface="Arial Narrow"/>
              <a:cs typeface="Arial Narrow"/>
            </a:endParaRPr>
          </a:p>
        </p:txBody>
      </p:sp>
      <p:sp>
        <p:nvSpPr>
          <p:cNvPr id="10" name="object 10"/>
          <p:cNvSpPr/>
          <p:nvPr/>
        </p:nvSpPr>
        <p:spPr>
          <a:xfrm>
            <a:off x="539325" y="6318516"/>
            <a:ext cx="2147664" cy="1488538"/>
          </a:xfrm>
          <a:prstGeom prst="rect">
            <a:avLst/>
          </a:prstGeom>
          <a:blipFill>
            <a:blip r:embed="rId3"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a:p>
        </p:txBody>
      </p:sp>
      <p:sp>
        <p:nvSpPr>
          <p:cNvPr id="11" name="object 11"/>
          <p:cNvSpPr/>
          <p:nvPr/>
        </p:nvSpPr>
        <p:spPr>
          <a:xfrm>
            <a:off x="637379" y="6350731"/>
            <a:ext cx="1966234" cy="1314221"/>
          </a:xfrm>
          <a:custGeom>
            <a:avLst/>
            <a:gdLst/>
            <a:ahLst/>
            <a:cxnLst/>
            <a:rect l="l" t="t" r="r" b="b"/>
            <a:pathLst>
              <a:path w="1966595" h="782320">
                <a:moveTo>
                  <a:pt x="1888261" y="0"/>
                </a:moveTo>
                <a:lnTo>
                  <a:pt x="67819" y="684"/>
                </a:lnTo>
                <a:lnTo>
                  <a:pt x="29537" y="16998"/>
                </a:lnTo>
                <a:lnTo>
                  <a:pt x="5213" y="50098"/>
                </a:lnTo>
                <a:lnTo>
                  <a:pt x="0" y="78232"/>
                </a:lnTo>
                <a:lnTo>
                  <a:pt x="671" y="714123"/>
                </a:lnTo>
                <a:lnTo>
                  <a:pt x="16949" y="752414"/>
                </a:lnTo>
                <a:lnTo>
                  <a:pt x="50050" y="776729"/>
                </a:lnTo>
                <a:lnTo>
                  <a:pt x="78206" y="781938"/>
                </a:lnTo>
                <a:lnTo>
                  <a:pt x="1898571" y="781266"/>
                </a:lnTo>
                <a:lnTo>
                  <a:pt x="1936899" y="765017"/>
                </a:lnTo>
                <a:lnTo>
                  <a:pt x="1961268" y="731967"/>
                </a:lnTo>
                <a:lnTo>
                  <a:pt x="1966493" y="703834"/>
                </a:lnTo>
                <a:lnTo>
                  <a:pt x="1965806" y="67828"/>
                </a:lnTo>
                <a:lnTo>
                  <a:pt x="1949487" y="29549"/>
                </a:lnTo>
                <a:lnTo>
                  <a:pt x="1916390" y="5216"/>
                </a:lnTo>
                <a:lnTo>
                  <a:pt x="1888261" y="0"/>
                </a:lnTo>
                <a:close/>
              </a:path>
            </a:pathLst>
          </a:custGeom>
          <a:solidFill>
            <a:srgbClr val="1F4E79"/>
          </a:solidFill>
        </p:spPr>
        <p:txBody>
          <a:bodyPr wrap="square" lIns="0" tIns="0" rIns="0" bIns="0" rtlCol="0"/>
          <a:lstStyle/>
          <a:p>
            <a:endParaRPr/>
          </a:p>
        </p:txBody>
      </p:sp>
      <p:sp>
        <p:nvSpPr>
          <p:cNvPr id="13" name="object 13"/>
          <p:cNvSpPr txBox="1"/>
          <p:nvPr/>
        </p:nvSpPr>
        <p:spPr>
          <a:xfrm>
            <a:off x="659490" y="6408493"/>
            <a:ext cx="1894431" cy="1231106"/>
          </a:xfrm>
          <a:prstGeom prst="rect">
            <a:avLst/>
          </a:prstGeom>
        </p:spPr>
        <p:txBody>
          <a:bodyPr vert="horz" wrap="square" lIns="0" tIns="0" rIns="0" bIns="0" rtlCol="0">
            <a:spAutoFit/>
          </a:bodyPr>
          <a:lstStyle/>
          <a:p>
            <a:pPr marL="12697" algn="ctr"/>
            <a:r>
              <a:rPr lang="ru-RU" sz="2000" dirty="0" smtClean="0">
                <a:solidFill>
                  <a:srgbClr val="FFFFFF"/>
                </a:solidFill>
                <a:latin typeface="Arial Narrow"/>
                <a:cs typeface="Arial Narrow"/>
              </a:rPr>
              <a:t>Администрация региона/</a:t>
            </a:r>
            <a:r>
              <a:rPr sz="2000" dirty="0" err="1" smtClean="0">
                <a:solidFill>
                  <a:srgbClr val="FFFFFF"/>
                </a:solidFill>
                <a:latin typeface="Arial Narrow"/>
                <a:cs typeface="Arial Narrow"/>
              </a:rPr>
              <a:t>За</a:t>
            </a:r>
            <a:r>
              <a:rPr sz="2000" spc="5" dirty="0" err="1" smtClean="0">
                <a:solidFill>
                  <a:srgbClr val="FFFFFF"/>
                </a:solidFill>
                <a:latin typeface="Arial Narrow"/>
                <a:cs typeface="Arial Narrow"/>
              </a:rPr>
              <a:t>е</a:t>
            </a:r>
            <a:r>
              <a:rPr sz="2000" dirty="0" err="1" smtClean="0">
                <a:solidFill>
                  <a:srgbClr val="FFFFFF"/>
                </a:solidFill>
                <a:latin typeface="Arial Narrow"/>
                <a:cs typeface="Arial Narrow"/>
              </a:rPr>
              <a:t>мщик</a:t>
            </a:r>
            <a:r>
              <a:rPr lang="ru-RU" sz="2000" dirty="0" smtClean="0">
                <a:solidFill>
                  <a:srgbClr val="FFFFFF"/>
                </a:solidFill>
                <a:latin typeface="Arial Narrow"/>
                <a:cs typeface="Arial Narrow"/>
              </a:rPr>
              <a:t>/Организация партнер</a:t>
            </a:r>
            <a:endParaRPr sz="2000" dirty="0">
              <a:latin typeface="Arial Narrow"/>
              <a:cs typeface="Arial Narrow"/>
            </a:endParaRPr>
          </a:p>
        </p:txBody>
      </p:sp>
      <p:sp>
        <p:nvSpPr>
          <p:cNvPr id="15" name="object 15"/>
          <p:cNvSpPr/>
          <p:nvPr/>
        </p:nvSpPr>
        <p:spPr>
          <a:xfrm>
            <a:off x="2838070" y="4826846"/>
            <a:ext cx="2905861" cy="1824654"/>
          </a:xfrm>
          <a:custGeom>
            <a:avLst/>
            <a:gdLst/>
            <a:ahLst/>
            <a:cxnLst/>
            <a:rect l="l" t="t" r="r" b="b"/>
            <a:pathLst>
              <a:path w="2906395" h="1824989">
                <a:moveTo>
                  <a:pt x="0" y="182499"/>
                </a:moveTo>
                <a:lnTo>
                  <a:pt x="5308" y="138627"/>
                </a:lnTo>
                <a:lnTo>
                  <a:pt x="20385" y="98609"/>
                </a:lnTo>
                <a:lnTo>
                  <a:pt x="43957" y="63711"/>
                </a:lnTo>
                <a:lnTo>
                  <a:pt x="74752" y="35198"/>
                </a:lnTo>
                <a:lnTo>
                  <a:pt x="111496" y="14335"/>
                </a:lnTo>
                <a:lnTo>
                  <a:pt x="152916" y="2387"/>
                </a:lnTo>
                <a:lnTo>
                  <a:pt x="182499" y="0"/>
                </a:lnTo>
                <a:lnTo>
                  <a:pt x="2723642" y="0"/>
                </a:lnTo>
                <a:lnTo>
                  <a:pt x="2767464" y="5301"/>
                </a:lnTo>
                <a:lnTo>
                  <a:pt x="2807447" y="20361"/>
                </a:lnTo>
                <a:lnTo>
                  <a:pt x="2842323" y="43915"/>
                </a:lnTo>
                <a:lnTo>
                  <a:pt x="2870823" y="74697"/>
                </a:lnTo>
                <a:lnTo>
                  <a:pt x="2891680" y="111442"/>
                </a:lnTo>
                <a:lnTo>
                  <a:pt x="2903626" y="152885"/>
                </a:lnTo>
                <a:lnTo>
                  <a:pt x="2906014" y="182499"/>
                </a:lnTo>
                <a:lnTo>
                  <a:pt x="2906014" y="1642237"/>
                </a:lnTo>
                <a:lnTo>
                  <a:pt x="2900713" y="1686067"/>
                </a:lnTo>
                <a:lnTo>
                  <a:pt x="2885656" y="1726070"/>
                </a:lnTo>
                <a:lnTo>
                  <a:pt x="2862110" y="1760972"/>
                </a:lnTo>
                <a:lnTo>
                  <a:pt x="2831344" y="1789501"/>
                </a:lnTo>
                <a:lnTo>
                  <a:pt x="2794625" y="1810383"/>
                </a:lnTo>
                <a:lnTo>
                  <a:pt x="2753221" y="1822345"/>
                </a:lnTo>
                <a:lnTo>
                  <a:pt x="2723642" y="1824735"/>
                </a:lnTo>
                <a:lnTo>
                  <a:pt x="182499" y="1824735"/>
                </a:lnTo>
                <a:lnTo>
                  <a:pt x="138668" y="1819427"/>
                </a:lnTo>
                <a:lnTo>
                  <a:pt x="98665" y="1804350"/>
                </a:lnTo>
                <a:lnTo>
                  <a:pt x="63763" y="1780778"/>
                </a:lnTo>
                <a:lnTo>
                  <a:pt x="35234" y="1749983"/>
                </a:lnTo>
                <a:lnTo>
                  <a:pt x="14352" y="1713239"/>
                </a:lnTo>
                <a:lnTo>
                  <a:pt x="2390" y="1671819"/>
                </a:lnTo>
                <a:lnTo>
                  <a:pt x="0" y="1642237"/>
                </a:lnTo>
                <a:lnTo>
                  <a:pt x="0" y="182499"/>
                </a:lnTo>
                <a:close/>
              </a:path>
            </a:pathLst>
          </a:custGeom>
          <a:ln w="25400">
            <a:solidFill>
              <a:srgbClr val="1F4E79"/>
            </a:solidFill>
          </a:ln>
        </p:spPr>
        <p:txBody>
          <a:bodyPr wrap="square" lIns="0" tIns="0" rIns="0" bIns="0" rtlCol="0"/>
          <a:lstStyle/>
          <a:p>
            <a:endParaRPr/>
          </a:p>
        </p:txBody>
      </p:sp>
      <p:sp>
        <p:nvSpPr>
          <p:cNvPr id="16" name="object 16"/>
          <p:cNvSpPr txBox="1"/>
          <p:nvPr/>
        </p:nvSpPr>
        <p:spPr>
          <a:xfrm>
            <a:off x="3019445" y="5204119"/>
            <a:ext cx="2550326" cy="1084015"/>
          </a:xfrm>
          <a:prstGeom prst="rect">
            <a:avLst/>
          </a:prstGeom>
        </p:spPr>
        <p:txBody>
          <a:bodyPr vert="horz" wrap="square" lIns="0" tIns="0" rIns="0" bIns="0" rtlCol="0">
            <a:spAutoFit/>
          </a:bodyPr>
          <a:lstStyle/>
          <a:p>
            <a:pPr marL="184748" marR="419650" indent="-172051">
              <a:lnSpc>
                <a:spcPts val="1639"/>
              </a:lnSpc>
              <a:buFont typeface="Arial Narrow"/>
              <a:buChar char="•"/>
              <a:tabLst>
                <a:tab pos="185383" algn="l"/>
              </a:tabLst>
            </a:pPr>
            <a:r>
              <a:rPr sz="1600" spc="-10" dirty="0" err="1">
                <a:latin typeface="Arial Narrow"/>
                <a:cs typeface="Arial Narrow"/>
              </a:rPr>
              <a:t>П</a:t>
            </a:r>
            <a:r>
              <a:rPr sz="1600" spc="-5" dirty="0" err="1">
                <a:latin typeface="Arial Narrow"/>
                <a:cs typeface="Arial Narrow"/>
              </a:rPr>
              <a:t>р</a:t>
            </a:r>
            <a:r>
              <a:rPr sz="1600" spc="-10" dirty="0" err="1">
                <a:latin typeface="Arial Narrow"/>
                <a:cs typeface="Arial Narrow"/>
              </a:rPr>
              <a:t>инима</a:t>
            </a:r>
            <a:r>
              <a:rPr sz="1600" spc="-5" dirty="0" err="1">
                <a:latin typeface="Arial Narrow"/>
                <a:cs typeface="Arial Narrow"/>
              </a:rPr>
              <a:t>е</a:t>
            </a:r>
            <a:r>
              <a:rPr sz="1600" spc="-10" dirty="0" err="1">
                <a:latin typeface="Arial Narrow"/>
                <a:cs typeface="Arial Narrow"/>
              </a:rPr>
              <a:t>т</a:t>
            </a:r>
            <a:r>
              <a:rPr sz="1600" spc="5" dirty="0">
                <a:latin typeface="Arial Narrow"/>
                <a:cs typeface="Arial Narrow"/>
              </a:rPr>
              <a:t> </a:t>
            </a:r>
            <a:r>
              <a:rPr lang="ru-RU" sz="1600" spc="5" dirty="0" smtClean="0">
                <a:latin typeface="Arial Narrow"/>
                <a:cs typeface="Arial Narrow"/>
              </a:rPr>
              <a:t>решение</a:t>
            </a:r>
            <a:r>
              <a:rPr sz="1600" dirty="0" smtClean="0">
                <a:latin typeface="Arial Narrow"/>
                <a:cs typeface="Arial Narrow"/>
              </a:rPr>
              <a:t> </a:t>
            </a:r>
            <a:r>
              <a:rPr sz="1600" spc="-10" dirty="0" smtClean="0">
                <a:latin typeface="Arial Narrow"/>
                <a:cs typeface="Arial Narrow"/>
              </a:rPr>
              <a:t>о </a:t>
            </a:r>
            <a:r>
              <a:rPr lang="ru-RU" sz="1600" spc="-10" dirty="0">
                <a:latin typeface="Arial Narrow"/>
                <a:cs typeface="Arial Narrow"/>
              </a:rPr>
              <a:t>сопровождении Проекта</a:t>
            </a:r>
            <a:endParaRPr sz="1600" dirty="0">
              <a:latin typeface="Arial Narrow"/>
              <a:cs typeface="Arial Narrow"/>
            </a:endParaRPr>
          </a:p>
          <a:p>
            <a:pPr marL="184748" marR="5079" indent="-172051">
              <a:lnSpc>
                <a:spcPct val="85900"/>
              </a:lnSpc>
              <a:spcBef>
                <a:spcPts val="275"/>
              </a:spcBef>
              <a:buFont typeface="Arial Narrow"/>
              <a:buChar char="•"/>
              <a:tabLst>
                <a:tab pos="185383" algn="l"/>
              </a:tabLst>
            </a:pPr>
            <a:r>
              <a:rPr sz="1600" spc="-10" dirty="0">
                <a:latin typeface="Arial Narrow"/>
                <a:cs typeface="Arial Narrow"/>
              </a:rPr>
              <a:t>Н</a:t>
            </a:r>
            <a:r>
              <a:rPr sz="1600" spc="-5" dirty="0">
                <a:latin typeface="Arial Narrow"/>
                <a:cs typeface="Arial Narrow"/>
              </a:rPr>
              <a:t>а</a:t>
            </a:r>
            <a:r>
              <a:rPr sz="1600" spc="-10" dirty="0">
                <a:latin typeface="Arial Narrow"/>
                <a:cs typeface="Arial Narrow"/>
              </a:rPr>
              <a:t>пр</a:t>
            </a:r>
            <a:r>
              <a:rPr sz="1600" spc="-5" dirty="0">
                <a:latin typeface="Arial Narrow"/>
                <a:cs typeface="Arial Narrow"/>
              </a:rPr>
              <a:t>а</a:t>
            </a:r>
            <a:r>
              <a:rPr sz="1600" spc="-10" dirty="0">
                <a:latin typeface="Arial Narrow"/>
                <a:cs typeface="Arial Narrow"/>
              </a:rPr>
              <a:t>вляет</a:t>
            </a:r>
            <a:r>
              <a:rPr sz="1600" dirty="0">
                <a:latin typeface="Arial Narrow"/>
                <a:cs typeface="Arial Narrow"/>
              </a:rPr>
              <a:t> </a:t>
            </a:r>
            <a:r>
              <a:rPr sz="1600" spc="-10" dirty="0">
                <a:latin typeface="Arial Narrow"/>
                <a:cs typeface="Arial Narrow"/>
              </a:rPr>
              <a:t>пак</a:t>
            </a:r>
            <a:r>
              <a:rPr sz="1600" spc="-5" dirty="0">
                <a:latin typeface="Arial Narrow"/>
                <a:cs typeface="Arial Narrow"/>
              </a:rPr>
              <a:t>е</a:t>
            </a:r>
            <a:r>
              <a:rPr sz="1600" spc="-10" dirty="0">
                <a:latin typeface="Arial Narrow"/>
                <a:cs typeface="Arial Narrow"/>
              </a:rPr>
              <a:t>т</a:t>
            </a:r>
            <a:r>
              <a:rPr sz="1600" spc="-5" dirty="0">
                <a:latin typeface="Arial Narrow"/>
                <a:cs typeface="Arial Narrow"/>
              </a:rPr>
              <a:t> </a:t>
            </a:r>
            <a:r>
              <a:rPr sz="1600" spc="-10" dirty="0">
                <a:latin typeface="Arial Narrow"/>
                <a:cs typeface="Arial Narrow"/>
              </a:rPr>
              <a:t>док</a:t>
            </a:r>
            <a:r>
              <a:rPr sz="1600" spc="-5" dirty="0">
                <a:latin typeface="Arial Narrow"/>
                <a:cs typeface="Arial Narrow"/>
              </a:rPr>
              <a:t>у</a:t>
            </a:r>
            <a:r>
              <a:rPr sz="1600" spc="-10" dirty="0">
                <a:latin typeface="Arial Narrow"/>
                <a:cs typeface="Arial Narrow"/>
              </a:rPr>
              <a:t>ментов</a:t>
            </a:r>
            <a:r>
              <a:rPr sz="1600" spc="-5" dirty="0">
                <a:latin typeface="Arial Narrow"/>
                <a:cs typeface="Arial Narrow"/>
              </a:rPr>
              <a:t> </a:t>
            </a:r>
            <a:r>
              <a:rPr sz="1600" spc="-15" dirty="0">
                <a:latin typeface="Arial Narrow"/>
                <a:cs typeface="Arial Narrow"/>
              </a:rPr>
              <a:t>К</a:t>
            </a:r>
            <a:r>
              <a:rPr sz="1600" spc="-10" dirty="0">
                <a:latin typeface="Arial Narrow"/>
                <a:cs typeface="Arial Narrow"/>
              </a:rPr>
              <a:t>лиента</a:t>
            </a:r>
            <a:r>
              <a:rPr sz="1600" spc="5" dirty="0">
                <a:latin typeface="Arial Narrow"/>
                <a:cs typeface="Arial Narrow"/>
              </a:rPr>
              <a:t> </a:t>
            </a:r>
            <a:r>
              <a:rPr sz="1600" spc="-10" dirty="0">
                <a:latin typeface="Arial Narrow"/>
                <a:cs typeface="Arial Narrow"/>
              </a:rPr>
              <a:t>в</a:t>
            </a:r>
            <a:r>
              <a:rPr sz="1600" spc="-5" dirty="0">
                <a:latin typeface="Arial Narrow"/>
                <a:cs typeface="Arial Narrow"/>
              </a:rPr>
              <a:t> </a:t>
            </a:r>
            <a:r>
              <a:rPr lang="ru-RU" sz="1600" spc="-20" dirty="0">
                <a:latin typeface="Arial Narrow"/>
                <a:cs typeface="Arial Narrow"/>
              </a:rPr>
              <a:t>аккредитованные Банки</a:t>
            </a:r>
            <a:endParaRPr sz="1600" dirty="0">
              <a:latin typeface="Arial Narrow"/>
              <a:cs typeface="Arial Narrow"/>
            </a:endParaRPr>
          </a:p>
        </p:txBody>
      </p:sp>
      <p:sp>
        <p:nvSpPr>
          <p:cNvPr id="17" name="object 17"/>
          <p:cNvSpPr/>
          <p:nvPr/>
        </p:nvSpPr>
        <p:spPr>
          <a:xfrm>
            <a:off x="4637264" y="3791378"/>
            <a:ext cx="2049111" cy="464326"/>
          </a:xfrm>
          <a:custGeom>
            <a:avLst/>
            <a:gdLst/>
            <a:ahLst/>
            <a:cxnLst/>
            <a:rect l="l" t="t" r="r" b="b"/>
            <a:pathLst>
              <a:path w="2271395" h="701039">
                <a:moveTo>
                  <a:pt x="1197700" y="0"/>
                </a:moveTo>
                <a:lnTo>
                  <a:pt x="1095815" y="44"/>
                </a:lnTo>
                <a:lnTo>
                  <a:pt x="994592" y="7914"/>
                </a:lnTo>
                <a:lnTo>
                  <a:pt x="894496" y="23481"/>
                </a:lnTo>
                <a:lnTo>
                  <a:pt x="795988" y="46618"/>
                </a:lnTo>
                <a:lnTo>
                  <a:pt x="699531" y="77197"/>
                </a:lnTo>
                <a:lnTo>
                  <a:pt x="605586" y="115093"/>
                </a:lnTo>
                <a:lnTo>
                  <a:pt x="514618" y="160176"/>
                </a:lnTo>
                <a:lnTo>
                  <a:pt x="427087" y="212321"/>
                </a:lnTo>
                <a:lnTo>
                  <a:pt x="343457" y="271400"/>
                </a:lnTo>
                <a:lnTo>
                  <a:pt x="264190" y="337285"/>
                </a:lnTo>
                <a:lnTo>
                  <a:pt x="189748" y="409849"/>
                </a:lnTo>
                <a:lnTo>
                  <a:pt x="120594" y="488966"/>
                </a:lnTo>
                <a:lnTo>
                  <a:pt x="57191" y="574507"/>
                </a:lnTo>
                <a:lnTo>
                  <a:pt x="0" y="666346"/>
                </a:lnTo>
                <a:lnTo>
                  <a:pt x="60706" y="700890"/>
                </a:lnTo>
                <a:lnTo>
                  <a:pt x="74740" y="676791"/>
                </a:lnTo>
                <a:lnTo>
                  <a:pt x="89294" y="653039"/>
                </a:lnTo>
                <a:lnTo>
                  <a:pt x="119929" y="606605"/>
                </a:lnTo>
                <a:lnTo>
                  <a:pt x="152555" y="561650"/>
                </a:lnTo>
                <a:lnTo>
                  <a:pt x="187114" y="518233"/>
                </a:lnTo>
                <a:lnTo>
                  <a:pt x="223551" y="476417"/>
                </a:lnTo>
                <a:lnTo>
                  <a:pt x="261809" y="436263"/>
                </a:lnTo>
                <a:lnTo>
                  <a:pt x="301833" y="397830"/>
                </a:lnTo>
                <a:lnTo>
                  <a:pt x="343564" y="361180"/>
                </a:lnTo>
                <a:lnTo>
                  <a:pt x="386947" y="326375"/>
                </a:lnTo>
                <a:lnTo>
                  <a:pt x="431926" y="293474"/>
                </a:lnTo>
                <a:lnTo>
                  <a:pt x="518258" y="238289"/>
                </a:lnTo>
                <a:lnTo>
                  <a:pt x="607333" y="191020"/>
                </a:lnTo>
                <a:lnTo>
                  <a:pt x="698704" y="151586"/>
                </a:lnTo>
                <a:lnTo>
                  <a:pt x="791925" y="119910"/>
                </a:lnTo>
                <a:lnTo>
                  <a:pt x="886547" y="95910"/>
                </a:lnTo>
                <a:lnTo>
                  <a:pt x="982123" y="79507"/>
                </a:lnTo>
                <a:lnTo>
                  <a:pt x="1078207" y="70621"/>
                </a:lnTo>
                <a:lnTo>
                  <a:pt x="1174350" y="69174"/>
                </a:lnTo>
                <a:lnTo>
                  <a:pt x="1567495" y="69174"/>
                </a:lnTo>
                <a:lnTo>
                  <a:pt x="1502713" y="48085"/>
                </a:lnTo>
                <a:lnTo>
                  <a:pt x="1401612" y="23893"/>
                </a:lnTo>
                <a:lnTo>
                  <a:pt x="1299787" y="7906"/>
                </a:lnTo>
                <a:lnTo>
                  <a:pt x="1197700" y="0"/>
                </a:lnTo>
                <a:close/>
              </a:path>
              <a:path w="2271395" h="701039">
                <a:moveTo>
                  <a:pt x="1567495" y="69174"/>
                </a:moveTo>
                <a:lnTo>
                  <a:pt x="1174350" y="69174"/>
                </a:lnTo>
                <a:lnTo>
                  <a:pt x="1270106" y="75084"/>
                </a:lnTo>
                <a:lnTo>
                  <a:pt x="1365027" y="88274"/>
                </a:lnTo>
                <a:lnTo>
                  <a:pt x="1458666" y="108662"/>
                </a:lnTo>
                <a:lnTo>
                  <a:pt x="1550576" y="136170"/>
                </a:lnTo>
                <a:lnTo>
                  <a:pt x="1640309" y="170717"/>
                </a:lnTo>
                <a:lnTo>
                  <a:pt x="1727418" y="212225"/>
                </a:lnTo>
                <a:lnTo>
                  <a:pt x="1811456" y="260613"/>
                </a:lnTo>
                <a:lnTo>
                  <a:pt x="1891975" y="315802"/>
                </a:lnTo>
                <a:lnTo>
                  <a:pt x="1968529" y="377712"/>
                </a:lnTo>
                <a:lnTo>
                  <a:pt x="2040669" y="446263"/>
                </a:lnTo>
                <a:lnTo>
                  <a:pt x="2107949" y="521377"/>
                </a:lnTo>
                <a:lnTo>
                  <a:pt x="2169921" y="602973"/>
                </a:lnTo>
                <a:lnTo>
                  <a:pt x="2129663" y="625833"/>
                </a:lnTo>
                <a:lnTo>
                  <a:pt x="2261996" y="683618"/>
                </a:lnTo>
                <a:lnTo>
                  <a:pt x="2269520" y="568429"/>
                </a:lnTo>
                <a:lnTo>
                  <a:pt x="2230755" y="568429"/>
                </a:lnTo>
                <a:lnTo>
                  <a:pt x="2213573" y="544120"/>
                </a:lnTo>
                <a:lnTo>
                  <a:pt x="2177643" y="496780"/>
                </a:lnTo>
                <a:lnTo>
                  <a:pt x="2139682" y="451190"/>
                </a:lnTo>
                <a:lnTo>
                  <a:pt x="2099756" y="407412"/>
                </a:lnTo>
                <a:lnTo>
                  <a:pt x="2057934" y="365506"/>
                </a:lnTo>
                <a:lnTo>
                  <a:pt x="2014284" y="325532"/>
                </a:lnTo>
                <a:lnTo>
                  <a:pt x="1968873" y="287551"/>
                </a:lnTo>
                <a:lnTo>
                  <a:pt x="1921769" y="251621"/>
                </a:lnTo>
                <a:lnTo>
                  <a:pt x="1873041" y="217805"/>
                </a:lnTo>
                <a:lnTo>
                  <a:pt x="1822755" y="186161"/>
                </a:lnTo>
                <a:lnTo>
                  <a:pt x="1700895" y="121598"/>
                </a:lnTo>
                <a:lnTo>
                  <a:pt x="1602628" y="80611"/>
                </a:lnTo>
                <a:lnTo>
                  <a:pt x="1567495" y="69174"/>
                </a:lnTo>
                <a:close/>
              </a:path>
              <a:path w="2271395" h="701039">
                <a:moveTo>
                  <a:pt x="2271014" y="545569"/>
                </a:moveTo>
                <a:lnTo>
                  <a:pt x="2230755" y="568429"/>
                </a:lnTo>
                <a:lnTo>
                  <a:pt x="2269520" y="568429"/>
                </a:lnTo>
                <a:lnTo>
                  <a:pt x="2271014" y="545569"/>
                </a:lnTo>
                <a:close/>
              </a:path>
            </a:pathLst>
          </a:custGeom>
          <a:solidFill>
            <a:srgbClr val="8EB4E2"/>
          </a:solidFill>
        </p:spPr>
        <p:txBody>
          <a:bodyPr wrap="square" lIns="0" tIns="0" rIns="0" bIns="0" rtlCol="0"/>
          <a:lstStyle/>
          <a:p>
            <a:endParaRPr/>
          </a:p>
        </p:txBody>
      </p:sp>
      <p:sp>
        <p:nvSpPr>
          <p:cNvPr id="18" name="object 18"/>
          <p:cNvSpPr/>
          <p:nvPr/>
        </p:nvSpPr>
        <p:spPr>
          <a:xfrm>
            <a:off x="3431368" y="4188211"/>
            <a:ext cx="2089020" cy="905090"/>
          </a:xfrm>
          <a:prstGeom prst="rect">
            <a:avLst/>
          </a:prstGeom>
          <a:blipFill>
            <a:blip r:embed="rId4"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a:p>
        </p:txBody>
      </p:sp>
      <p:sp>
        <p:nvSpPr>
          <p:cNvPr id="19" name="object 19"/>
          <p:cNvSpPr/>
          <p:nvPr/>
        </p:nvSpPr>
        <p:spPr>
          <a:xfrm>
            <a:off x="3499463" y="4239903"/>
            <a:ext cx="1966234" cy="782176"/>
          </a:xfrm>
          <a:custGeom>
            <a:avLst/>
            <a:gdLst/>
            <a:ahLst/>
            <a:cxnLst/>
            <a:rect l="l" t="t" r="r" b="b"/>
            <a:pathLst>
              <a:path w="1966595" h="782320">
                <a:moveTo>
                  <a:pt x="1888363" y="0"/>
                </a:moveTo>
                <a:lnTo>
                  <a:pt x="67828" y="686"/>
                </a:lnTo>
                <a:lnTo>
                  <a:pt x="29549" y="17005"/>
                </a:lnTo>
                <a:lnTo>
                  <a:pt x="5216" y="50103"/>
                </a:lnTo>
                <a:lnTo>
                  <a:pt x="0" y="78232"/>
                </a:lnTo>
                <a:lnTo>
                  <a:pt x="686" y="714237"/>
                </a:lnTo>
                <a:lnTo>
                  <a:pt x="17005" y="752516"/>
                </a:lnTo>
                <a:lnTo>
                  <a:pt x="50103" y="776849"/>
                </a:lnTo>
                <a:lnTo>
                  <a:pt x="78232" y="782065"/>
                </a:lnTo>
                <a:lnTo>
                  <a:pt x="1898670" y="781391"/>
                </a:lnTo>
                <a:lnTo>
                  <a:pt x="1936951" y="765095"/>
                </a:lnTo>
                <a:lnTo>
                  <a:pt x="1961260" y="731984"/>
                </a:lnTo>
                <a:lnTo>
                  <a:pt x="1966468" y="703834"/>
                </a:lnTo>
                <a:lnTo>
                  <a:pt x="1965795" y="67921"/>
                </a:lnTo>
                <a:lnTo>
                  <a:pt x="1949546" y="29593"/>
                </a:lnTo>
                <a:lnTo>
                  <a:pt x="1916496" y="5224"/>
                </a:lnTo>
                <a:lnTo>
                  <a:pt x="1888363" y="0"/>
                </a:lnTo>
                <a:close/>
              </a:path>
            </a:pathLst>
          </a:custGeom>
          <a:solidFill>
            <a:srgbClr val="1F4E79"/>
          </a:solidFill>
        </p:spPr>
        <p:txBody>
          <a:bodyPr wrap="square" lIns="0" tIns="0" rIns="0" bIns="0" rtlCol="0"/>
          <a:lstStyle/>
          <a:p>
            <a:endParaRPr/>
          </a:p>
        </p:txBody>
      </p:sp>
      <p:sp>
        <p:nvSpPr>
          <p:cNvPr id="20" name="object 20"/>
          <p:cNvSpPr/>
          <p:nvPr/>
        </p:nvSpPr>
        <p:spPr>
          <a:xfrm>
            <a:off x="3507450" y="4233306"/>
            <a:ext cx="1966234" cy="782176"/>
          </a:xfrm>
          <a:custGeom>
            <a:avLst/>
            <a:gdLst/>
            <a:ahLst/>
            <a:cxnLst/>
            <a:rect l="l" t="t" r="r" b="b"/>
            <a:pathLst>
              <a:path w="1966595" h="782320">
                <a:moveTo>
                  <a:pt x="0" y="78232"/>
                </a:moveTo>
                <a:lnTo>
                  <a:pt x="11370" y="37613"/>
                </a:lnTo>
                <a:lnTo>
                  <a:pt x="41085" y="9375"/>
                </a:lnTo>
                <a:lnTo>
                  <a:pt x="1888363" y="0"/>
                </a:lnTo>
                <a:lnTo>
                  <a:pt x="1902877" y="1347"/>
                </a:lnTo>
                <a:lnTo>
                  <a:pt x="1940073" y="19593"/>
                </a:lnTo>
                <a:lnTo>
                  <a:pt x="1962650" y="54003"/>
                </a:lnTo>
                <a:lnTo>
                  <a:pt x="1966468" y="703834"/>
                </a:lnTo>
                <a:lnTo>
                  <a:pt x="1965125" y="718353"/>
                </a:lnTo>
                <a:lnTo>
                  <a:pt x="1946930" y="755600"/>
                </a:lnTo>
                <a:lnTo>
                  <a:pt x="1912579" y="778236"/>
                </a:lnTo>
                <a:lnTo>
                  <a:pt x="78232" y="782065"/>
                </a:lnTo>
                <a:lnTo>
                  <a:pt x="63724" y="780721"/>
                </a:lnTo>
                <a:lnTo>
                  <a:pt x="26499" y="762502"/>
                </a:lnTo>
                <a:lnTo>
                  <a:pt x="3854" y="728139"/>
                </a:lnTo>
                <a:lnTo>
                  <a:pt x="0" y="78232"/>
                </a:lnTo>
                <a:close/>
              </a:path>
            </a:pathLst>
          </a:custGeom>
          <a:ln w="38100">
            <a:solidFill>
              <a:srgbClr val="FFFFFF"/>
            </a:solidFill>
          </a:ln>
        </p:spPr>
        <p:txBody>
          <a:bodyPr wrap="square" lIns="0" tIns="0" rIns="0" bIns="0" rtlCol="0"/>
          <a:lstStyle/>
          <a:p>
            <a:endParaRPr/>
          </a:p>
        </p:txBody>
      </p:sp>
      <p:sp>
        <p:nvSpPr>
          <p:cNvPr id="22" name="object 22"/>
          <p:cNvSpPr/>
          <p:nvPr/>
        </p:nvSpPr>
        <p:spPr>
          <a:xfrm>
            <a:off x="6546866" y="4893324"/>
            <a:ext cx="1859572" cy="1824654"/>
          </a:xfrm>
          <a:custGeom>
            <a:avLst/>
            <a:gdLst/>
            <a:ahLst/>
            <a:cxnLst/>
            <a:rect l="l" t="t" r="r" b="b"/>
            <a:pathLst>
              <a:path w="1859915" h="1824989">
                <a:moveTo>
                  <a:pt x="1677288" y="0"/>
                </a:moveTo>
                <a:lnTo>
                  <a:pt x="182499" y="0"/>
                </a:lnTo>
                <a:lnTo>
                  <a:pt x="167524" y="604"/>
                </a:lnTo>
                <a:lnTo>
                  <a:pt x="124797" y="9299"/>
                </a:lnTo>
                <a:lnTo>
                  <a:pt x="86345" y="27331"/>
                </a:lnTo>
                <a:lnTo>
                  <a:pt x="53435" y="53435"/>
                </a:lnTo>
                <a:lnTo>
                  <a:pt x="27331" y="86345"/>
                </a:lnTo>
                <a:lnTo>
                  <a:pt x="9299" y="124797"/>
                </a:lnTo>
                <a:lnTo>
                  <a:pt x="604" y="167524"/>
                </a:lnTo>
                <a:lnTo>
                  <a:pt x="0" y="182499"/>
                </a:lnTo>
                <a:lnTo>
                  <a:pt x="0" y="1642237"/>
                </a:lnTo>
                <a:lnTo>
                  <a:pt x="5301" y="1686067"/>
                </a:lnTo>
                <a:lnTo>
                  <a:pt x="20361" y="1726070"/>
                </a:lnTo>
                <a:lnTo>
                  <a:pt x="43915" y="1760972"/>
                </a:lnTo>
                <a:lnTo>
                  <a:pt x="74697" y="1789501"/>
                </a:lnTo>
                <a:lnTo>
                  <a:pt x="111442" y="1810383"/>
                </a:lnTo>
                <a:lnTo>
                  <a:pt x="152885" y="1822345"/>
                </a:lnTo>
                <a:lnTo>
                  <a:pt x="182499" y="1824735"/>
                </a:lnTo>
                <a:lnTo>
                  <a:pt x="1677288" y="1824735"/>
                </a:lnTo>
                <a:lnTo>
                  <a:pt x="1721160" y="1819427"/>
                </a:lnTo>
                <a:lnTo>
                  <a:pt x="1761178" y="1804350"/>
                </a:lnTo>
                <a:lnTo>
                  <a:pt x="1796076" y="1780778"/>
                </a:lnTo>
                <a:lnTo>
                  <a:pt x="1824589" y="1749983"/>
                </a:lnTo>
                <a:lnTo>
                  <a:pt x="1845452" y="1713239"/>
                </a:lnTo>
                <a:lnTo>
                  <a:pt x="1857400" y="1671819"/>
                </a:lnTo>
                <a:lnTo>
                  <a:pt x="1859787" y="1642237"/>
                </a:lnTo>
                <a:lnTo>
                  <a:pt x="1859787" y="182499"/>
                </a:lnTo>
                <a:lnTo>
                  <a:pt x="1854486" y="138627"/>
                </a:lnTo>
                <a:lnTo>
                  <a:pt x="1839426" y="98609"/>
                </a:lnTo>
                <a:lnTo>
                  <a:pt x="1815872" y="63711"/>
                </a:lnTo>
                <a:lnTo>
                  <a:pt x="1785090" y="35198"/>
                </a:lnTo>
                <a:lnTo>
                  <a:pt x="1748345" y="14335"/>
                </a:lnTo>
                <a:lnTo>
                  <a:pt x="1706902" y="2387"/>
                </a:lnTo>
                <a:lnTo>
                  <a:pt x="1677288" y="0"/>
                </a:lnTo>
                <a:close/>
              </a:path>
            </a:pathLst>
          </a:custGeom>
          <a:solidFill>
            <a:srgbClr val="FFFFFF"/>
          </a:solidFill>
        </p:spPr>
        <p:txBody>
          <a:bodyPr wrap="square" lIns="0" tIns="0" rIns="0" bIns="0" rtlCol="0"/>
          <a:lstStyle/>
          <a:p>
            <a:endParaRPr/>
          </a:p>
        </p:txBody>
      </p:sp>
      <p:sp>
        <p:nvSpPr>
          <p:cNvPr id="23" name="object 23"/>
          <p:cNvSpPr/>
          <p:nvPr/>
        </p:nvSpPr>
        <p:spPr>
          <a:xfrm>
            <a:off x="6530219" y="4859388"/>
            <a:ext cx="1859572" cy="1824654"/>
          </a:xfrm>
          <a:custGeom>
            <a:avLst/>
            <a:gdLst/>
            <a:ahLst/>
            <a:cxnLst/>
            <a:rect l="l" t="t" r="r" b="b"/>
            <a:pathLst>
              <a:path w="1859915" h="1824989">
                <a:moveTo>
                  <a:pt x="0" y="182499"/>
                </a:moveTo>
                <a:lnTo>
                  <a:pt x="5301" y="138627"/>
                </a:lnTo>
                <a:lnTo>
                  <a:pt x="20361" y="98609"/>
                </a:lnTo>
                <a:lnTo>
                  <a:pt x="43915" y="63711"/>
                </a:lnTo>
                <a:lnTo>
                  <a:pt x="74697" y="35198"/>
                </a:lnTo>
                <a:lnTo>
                  <a:pt x="111442" y="14335"/>
                </a:lnTo>
                <a:lnTo>
                  <a:pt x="152885" y="2387"/>
                </a:lnTo>
                <a:lnTo>
                  <a:pt x="182499" y="0"/>
                </a:lnTo>
                <a:lnTo>
                  <a:pt x="1677288" y="0"/>
                </a:lnTo>
                <a:lnTo>
                  <a:pt x="1721160" y="5301"/>
                </a:lnTo>
                <a:lnTo>
                  <a:pt x="1761178" y="20361"/>
                </a:lnTo>
                <a:lnTo>
                  <a:pt x="1796076" y="43915"/>
                </a:lnTo>
                <a:lnTo>
                  <a:pt x="1824589" y="74697"/>
                </a:lnTo>
                <a:lnTo>
                  <a:pt x="1845452" y="111442"/>
                </a:lnTo>
                <a:lnTo>
                  <a:pt x="1857400" y="152885"/>
                </a:lnTo>
                <a:lnTo>
                  <a:pt x="1859787" y="182499"/>
                </a:lnTo>
                <a:lnTo>
                  <a:pt x="1859787" y="1642237"/>
                </a:lnTo>
                <a:lnTo>
                  <a:pt x="1854486" y="1686067"/>
                </a:lnTo>
                <a:lnTo>
                  <a:pt x="1839426" y="1726070"/>
                </a:lnTo>
                <a:lnTo>
                  <a:pt x="1815872" y="1760972"/>
                </a:lnTo>
                <a:lnTo>
                  <a:pt x="1785090" y="1789501"/>
                </a:lnTo>
                <a:lnTo>
                  <a:pt x="1748345" y="1810383"/>
                </a:lnTo>
                <a:lnTo>
                  <a:pt x="1706902" y="1822345"/>
                </a:lnTo>
                <a:lnTo>
                  <a:pt x="1677288" y="1824735"/>
                </a:lnTo>
                <a:lnTo>
                  <a:pt x="182499" y="1824735"/>
                </a:lnTo>
                <a:lnTo>
                  <a:pt x="138627" y="1819427"/>
                </a:lnTo>
                <a:lnTo>
                  <a:pt x="98609" y="1804350"/>
                </a:lnTo>
                <a:lnTo>
                  <a:pt x="63711" y="1780778"/>
                </a:lnTo>
                <a:lnTo>
                  <a:pt x="35198" y="1749983"/>
                </a:lnTo>
                <a:lnTo>
                  <a:pt x="14335" y="1713239"/>
                </a:lnTo>
                <a:lnTo>
                  <a:pt x="2387" y="1671819"/>
                </a:lnTo>
                <a:lnTo>
                  <a:pt x="0" y="1642237"/>
                </a:lnTo>
                <a:lnTo>
                  <a:pt x="0" y="182499"/>
                </a:lnTo>
                <a:close/>
              </a:path>
            </a:pathLst>
          </a:custGeom>
          <a:ln w="25400">
            <a:solidFill>
              <a:srgbClr val="1F4E79"/>
            </a:solidFill>
          </a:ln>
        </p:spPr>
        <p:txBody>
          <a:bodyPr wrap="square" lIns="0" tIns="0" rIns="0" bIns="0" rtlCol="0"/>
          <a:lstStyle/>
          <a:p>
            <a:endParaRPr/>
          </a:p>
        </p:txBody>
      </p:sp>
      <p:sp>
        <p:nvSpPr>
          <p:cNvPr id="24" name="object 24"/>
          <p:cNvSpPr txBox="1"/>
          <p:nvPr/>
        </p:nvSpPr>
        <p:spPr>
          <a:xfrm>
            <a:off x="6651424" y="4944236"/>
            <a:ext cx="1755014" cy="1230880"/>
          </a:xfrm>
          <a:prstGeom prst="rect">
            <a:avLst/>
          </a:prstGeom>
        </p:spPr>
        <p:txBody>
          <a:bodyPr vert="horz" wrap="square" lIns="0" tIns="0" rIns="0" bIns="0" rtlCol="0">
            <a:spAutoFit/>
          </a:bodyPr>
          <a:lstStyle/>
          <a:p>
            <a:pPr marL="184748" indent="-172051">
              <a:buFont typeface="Arial Narrow"/>
              <a:buChar char="•"/>
              <a:tabLst>
                <a:tab pos="185383" algn="l"/>
              </a:tabLst>
            </a:pPr>
            <a:r>
              <a:rPr lang="ru-RU" sz="1600" b="1" dirty="0">
                <a:latin typeface="Arial Narrow"/>
                <a:cs typeface="Arial Narrow"/>
              </a:rPr>
              <a:t>Одновременное</a:t>
            </a:r>
            <a:r>
              <a:rPr lang="ru-RU" sz="1600" dirty="0">
                <a:latin typeface="Arial Narrow"/>
                <a:cs typeface="Arial Narrow"/>
              </a:rPr>
              <a:t> рассмотрение Проекта аккредитованными Банками</a:t>
            </a:r>
            <a:endParaRPr sz="1600" dirty="0">
              <a:latin typeface="Arial Narrow"/>
              <a:cs typeface="Arial Narrow"/>
            </a:endParaRPr>
          </a:p>
        </p:txBody>
      </p:sp>
      <p:sp>
        <p:nvSpPr>
          <p:cNvPr id="26" name="object 26"/>
          <p:cNvSpPr/>
          <p:nvPr/>
        </p:nvSpPr>
        <p:spPr>
          <a:xfrm>
            <a:off x="7230713" y="7264988"/>
            <a:ext cx="2089020" cy="905090"/>
          </a:xfrm>
          <a:prstGeom prst="rect">
            <a:avLst/>
          </a:prstGeom>
          <a:blipFill>
            <a:blip r:embed="rId3"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a:p>
        </p:txBody>
      </p:sp>
      <p:sp>
        <p:nvSpPr>
          <p:cNvPr id="28" name="object 28"/>
          <p:cNvSpPr/>
          <p:nvPr/>
        </p:nvSpPr>
        <p:spPr>
          <a:xfrm>
            <a:off x="7307520" y="7314607"/>
            <a:ext cx="1966234" cy="782176"/>
          </a:xfrm>
          <a:custGeom>
            <a:avLst/>
            <a:gdLst/>
            <a:ahLst/>
            <a:cxnLst/>
            <a:rect l="l" t="t" r="r" b="b"/>
            <a:pathLst>
              <a:path w="1966595" h="782320">
                <a:moveTo>
                  <a:pt x="1888235" y="0"/>
                </a:moveTo>
                <a:lnTo>
                  <a:pt x="67802" y="686"/>
                </a:lnTo>
                <a:lnTo>
                  <a:pt x="29496" y="17005"/>
                </a:lnTo>
                <a:lnTo>
                  <a:pt x="5201" y="50103"/>
                </a:lnTo>
                <a:lnTo>
                  <a:pt x="0" y="78232"/>
                </a:lnTo>
                <a:lnTo>
                  <a:pt x="672" y="714141"/>
                </a:lnTo>
                <a:lnTo>
                  <a:pt x="16931" y="752422"/>
                </a:lnTo>
                <a:lnTo>
                  <a:pt x="50029" y="776731"/>
                </a:lnTo>
                <a:lnTo>
                  <a:pt x="78231" y="781938"/>
                </a:lnTo>
                <a:lnTo>
                  <a:pt x="1898546" y="781266"/>
                </a:lnTo>
                <a:lnTo>
                  <a:pt x="1936874" y="765017"/>
                </a:lnTo>
                <a:lnTo>
                  <a:pt x="1961243" y="731967"/>
                </a:lnTo>
                <a:lnTo>
                  <a:pt x="1966468" y="703834"/>
                </a:lnTo>
                <a:lnTo>
                  <a:pt x="1965781" y="67828"/>
                </a:lnTo>
                <a:lnTo>
                  <a:pt x="1949462" y="29549"/>
                </a:lnTo>
                <a:lnTo>
                  <a:pt x="1916364" y="5216"/>
                </a:lnTo>
                <a:lnTo>
                  <a:pt x="1888235" y="0"/>
                </a:lnTo>
                <a:close/>
              </a:path>
            </a:pathLst>
          </a:custGeom>
          <a:solidFill>
            <a:srgbClr val="1F4E79"/>
          </a:solidFill>
        </p:spPr>
        <p:txBody>
          <a:bodyPr wrap="square" lIns="0" tIns="0" rIns="0" bIns="0" rtlCol="0"/>
          <a:lstStyle/>
          <a:p>
            <a:endParaRPr/>
          </a:p>
        </p:txBody>
      </p:sp>
      <p:sp>
        <p:nvSpPr>
          <p:cNvPr id="44" name="object 44"/>
          <p:cNvSpPr/>
          <p:nvPr/>
        </p:nvSpPr>
        <p:spPr>
          <a:xfrm>
            <a:off x="103532" y="69697"/>
            <a:ext cx="2717301" cy="1236130"/>
          </a:xfrm>
          <a:prstGeom prst="rect">
            <a:avLst/>
          </a:prstGeom>
          <a:blipFill>
            <a:blip r:embed="rId5"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a:p>
        </p:txBody>
      </p:sp>
      <p:sp>
        <p:nvSpPr>
          <p:cNvPr id="33" name="object 26"/>
          <p:cNvSpPr/>
          <p:nvPr/>
        </p:nvSpPr>
        <p:spPr>
          <a:xfrm>
            <a:off x="6691762" y="6213976"/>
            <a:ext cx="2089020" cy="905090"/>
          </a:xfrm>
          <a:prstGeom prst="rect">
            <a:avLst/>
          </a:prstGeom>
          <a:blipFill>
            <a:blip r:embed="rId3"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a:p>
        </p:txBody>
      </p:sp>
      <p:sp>
        <p:nvSpPr>
          <p:cNvPr id="38" name="object 26"/>
          <p:cNvSpPr/>
          <p:nvPr/>
        </p:nvSpPr>
        <p:spPr>
          <a:xfrm>
            <a:off x="7246127" y="7244488"/>
            <a:ext cx="2089020" cy="905090"/>
          </a:xfrm>
          <a:prstGeom prst="rect">
            <a:avLst/>
          </a:prstGeom>
          <a:blipFill>
            <a:blip r:embed="rId3"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a:p>
        </p:txBody>
      </p:sp>
      <p:sp>
        <p:nvSpPr>
          <p:cNvPr id="32" name="object 28"/>
          <p:cNvSpPr/>
          <p:nvPr/>
        </p:nvSpPr>
        <p:spPr>
          <a:xfrm>
            <a:off x="7030906" y="6777597"/>
            <a:ext cx="1966234" cy="782176"/>
          </a:xfrm>
          <a:custGeom>
            <a:avLst/>
            <a:gdLst/>
            <a:ahLst/>
            <a:cxnLst/>
            <a:rect l="l" t="t" r="r" b="b"/>
            <a:pathLst>
              <a:path w="1966595" h="782320">
                <a:moveTo>
                  <a:pt x="1888235" y="0"/>
                </a:moveTo>
                <a:lnTo>
                  <a:pt x="67802" y="686"/>
                </a:lnTo>
                <a:lnTo>
                  <a:pt x="29496" y="17005"/>
                </a:lnTo>
                <a:lnTo>
                  <a:pt x="5201" y="50103"/>
                </a:lnTo>
                <a:lnTo>
                  <a:pt x="0" y="78232"/>
                </a:lnTo>
                <a:lnTo>
                  <a:pt x="672" y="714141"/>
                </a:lnTo>
                <a:lnTo>
                  <a:pt x="16931" y="752422"/>
                </a:lnTo>
                <a:lnTo>
                  <a:pt x="50029" y="776731"/>
                </a:lnTo>
                <a:lnTo>
                  <a:pt x="78231" y="781938"/>
                </a:lnTo>
                <a:lnTo>
                  <a:pt x="1898546" y="781266"/>
                </a:lnTo>
                <a:lnTo>
                  <a:pt x="1936874" y="765017"/>
                </a:lnTo>
                <a:lnTo>
                  <a:pt x="1961243" y="731967"/>
                </a:lnTo>
                <a:lnTo>
                  <a:pt x="1966468" y="703834"/>
                </a:lnTo>
                <a:lnTo>
                  <a:pt x="1965781" y="67828"/>
                </a:lnTo>
                <a:lnTo>
                  <a:pt x="1949462" y="29549"/>
                </a:lnTo>
                <a:lnTo>
                  <a:pt x="1916364" y="5216"/>
                </a:lnTo>
                <a:lnTo>
                  <a:pt x="1888235" y="0"/>
                </a:lnTo>
                <a:close/>
              </a:path>
            </a:pathLst>
          </a:custGeom>
          <a:solidFill>
            <a:srgbClr val="1F4E79"/>
          </a:solidFill>
          <a:ln>
            <a:solidFill>
              <a:schemeClr val="tx1"/>
            </a:solidFill>
          </a:ln>
        </p:spPr>
        <p:txBody>
          <a:bodyPr wrap="square" lIns="0" tIns="0" rIns="0" bIns="0" rtlCol="0"/>
          <a:lstStyle/>
          <a:p>
            <a:endParaRPr/>
          </a:p>
        </p:txBody>
      </p:sp>
      <p:sp>
        <p:nvSpPr>
          <p:cNvPr id="36" name="object 28"/>
          <p:cNvSpPr/>
          <p:nvPr/>
        </p:nvSpPr>
        <p:spPr>
          <a:xfrm>
            <a:off x="6761566" y="6282446"/>
            <a:ext cx="1966234" cy="782176"/>
          </a:xfrm>
          <a:custGeom>
            <a:avLst/>
            <a:gdLst/>
            <a:ahLst/>
            <a:cxnLst/>
            <a:rect l="l" t="t" r="r" b="b"/>
            <a:pathLst>
              <a:path w="1966595" h="782320">
                <a:moveTo>
                  <a:pt x="1888235" y="0"/>
                </a:moveTo>
                <a:lnTo>
                  <a:pt x="67802" y="686"/>
                </a:lnTo>
                <a:lnTo>
                  <a:pt x="29496" y="17005"/>
                </a:lnTo>
                <a:lnTo>
                  <a:pt x="5201" y="50103"/>
                </a:lnTo>
                <a:lnTo>
                  <a:pt x="0" y="78232"/>
                </a:lnTo>
                <a:lnTo>
                  <a:pt x="672" y="714141"/>
                </a:lnTo>
                <a:lnTo>
                  <a:pt x="16931" y="752422"/>
                </a:lnTo>
                <a:lnTo>
                  <a:pt x="50029" y="776731"/>
                </a:lnTo>
                <a:lnTo>
                  <a:pt x="78231" y="781938"/>
                </a:lnTo>
                <a:lnTo>
                  <a:pt x="1898546" y="781266"/>
                </a:lnTo>
                <a:lnTo>
                  <a:pt x="1936874" y="765017"/>
                </a:lnTo>
                <a:lnTo>
                  <a:pt x="1961243" y="731967"/>
                </a:lnTo>
                <a:lnTo>
                  <a:pt x="1966468" y="703834"/>
                </a:lnTo>
                <a:lnTo>
                  <a:pt x="1965781" y="67828"/>
                </a:lnTo>
                <a:lnTo>
                  <a:pt x="1949462" y="29549"/>
                </a:lnTo>
                <a:lnTo>
                  <a:pt x="1916364" y="5216"/>
                </a:lnTo>
                <a:lnTo>
                  <a:pt x="1888235" y="0"/>
                </a:lnTo>
                <a:close/>
              </a:path>
            </a:pathLst>
          </a:custGeom>
          <a:solidFill>
            <a:srgbClr val="1F4E79"/>
          </a:solidFill>
          <a:ln>
            <a:solidFill>
              <a:schemeClr val="tx1"/>
            </a:solidFill>
          </a:ln>
        </p:spPr>
        <p:txBody>
          <a:bodyPr wrap="square" lIns="0" tIns="0" rIns="0" bIns="0" rtlCol="0"/>
          <a:lstStyle/>
          <a:p>
            <a:endParaRPr/>
          </a:p>
        </p:txBody>
      </p:sp>
      <p:sp>
        <p:nvSpPr>
          <p:cNvPr id="39" name="object 30"/>
          <p:cNvSpPr txBox="1"/>
          <p:nvPr/>
        </p:nvSpPr>
        <p:spPr>
          <a:xfrm>
            <a:off x="7452697" y="6421105"/>
            <a:ext cx="1366269" cy="353878"/>
          </a:xfrm>
          <a:prstGeom prst="rect">
            <a:avLst/>
          </a:prstGeom>
        </p:spPr>
        <p:txBody>
          <a:bodyPr vert="horz" wrap="square" lIns="0" tIns="0" rIns="0" bIns="0" rtlCol="0">
            <a:spAutoFit/>
          </a:bodyPr>
          <a:lstStyle/>
          <a:p>
            <a:pPr marL="12697"/>
            <a:r>
              <a:rPr lang="ru-RU" sz="2300" dirty="0">
                <a:solidFill>
                  <a:srgbClr val="FFFFFF"/>
                </a:solidFill>
                <a:latin typeface="Arial Narrow"/>
                <a:cs typeface="Arial Narrow"/>
              </a:rPr>
              <a:t>Банк</a:t>
            </a:r>
            <a:endParaRPr sz="2300" dirty="0">
              <a:latin typeface="Arial Narrow"/>
              <a:cs typeface="Arial Narrow"/>
            </a:endParaRPr>
          </a:p>
        </p:txBody>
      </p:sp>
      <p:sp>
        <p:nvSpPr>
          <p:cNvPr id="40" name="object 30"/>
          <p:cNvSpPr txBox="1"/>
          <p:nvPr/>
        </p:nvSpPr>
        <p:spPr>
          <a:xfrm>
            <a:off x="7700844" y="7088049"/>
            <a:ext cx="1366269" cy="353878"/>
          </a:xfrm>
          <a:prstGeom prst="rect">
            <a:avLst/>
          </a:prstGeom>
        </p:spPr>
        <p:txBody>
          <a:bodyPr vert="horz" wrap="square" lIns="0" tIns="0" rIns="0" bIns="0" rtlCol="0">
            <a:spAutoFit/>
          </a:bodyPr>
          <a:lstStyle/>
          <a:p>
            <a:pPr marL="12697"/>
            <a:r>
              <a:rPr lang="ru-RU" sz="2300" dirty="0">
                <a:solidFill>
                  <a:srgbClr val="FFFFFF"/>
                </a:solidFill>
                <a:latin typeface="Arial Narrow"/>
                <a:cs typeface="Arial Narrow"/>
              </a:rPr>
              <a:t>Банк</a:t>
            </a:r>
            <a:endParaRPr sz="2300" dirty="0">
              <a:latin typeface="Arial Narrow"/>
              <a:cs typeface="Arial Narrow"/>
            </a:endParaRPr>
          </a:p>
        </p:txBody>
      </p:sp>
      <p:sp>
        <p:nvSpPr>
          <p:cNvPr id="41" name="object 30"/>
          <p:cNvSpPr txBox="1"/>
          <p:nvPr/>
        </p:nvSpPr>
        <p:spPr>
          <a:xfrm>
            <a:off x="7949551" y="7611471"/>
            <a:ext cx="1366269" cy="353878"/>
          </a:xfrm>
          <a:prstGeom prst="rect">
            <a:avLst/>
          </a:prstGeom>
        </p:spPr>
        <p:txBody>
          <a:bodyPr vert="horz" wrap="square" lIns="0" tIns="0" rIns="0" bIns="0" rtlCol="0">
            <a:spAutoFit/>
          </a:bodyPr>
          <a:lstStyle/>
          <a:p>
            <a:pPr marL="12697"/>
            <a:r>
              <a:rPr lang="ru-RU" sz="2300" dirty="0">
                <a:solidFill>
                  <a:srgbClr val="FFFFFF"/>
                </a:solidFill>
                <a:latin typeface="Arial Narrow"/>
                <a:cs typeface="Arial Narrow"/>
              </a:rPr>
              <a:t>Банк</a:t>
            </a:r>
            <a:endParaRPr sz="2300" dirty="0">
              <a:latin typeface="Arial Narrow"/>
              <a:cs typeface="Arial Narrow"/>
            </a:endParaRPr>
          </a:p>
        </p:txBody>
      </p:sp>
      <p:sp>
        <p:nvSpPr>
          <p:cNvPr id="43" name="object 28"/>
          <p:cNvSpPr/>
          <p:nvPr/>
        </p:nvSpPr>
        <p:spPr>
          <a:xfrm>
            <a:off x="9660566" y="6282446"/>
            <a:ext cx="1966234" cy="782176"/>
          </a:xfrm>
          <a:custGeom>
            <a:avLst/>
            <a:gdLst/>
            <a:ahLst/>
            <a:cxnLst/>
            <a:rect l="l" t="t" r="r" b="b"/>
            <a:pathLst>
              <a:path w="1966595" h="782320">
                <a:moveTo>
                  <a:pt x="1888235" y="0"/>
                </a:moveTo>
                <a:lnTo>
                  <a:pt x="67802" y="686"/>
                </a:lnTo>
                <a:lnTo>
                  <a:pt x="29496" y="17005"/>
                </a:lnTo>
                <a:lnTo>
                  <a:pt x="5201" y="50103"/>
                </a:lnTo>
                <a:lnTo>
                  <a:pt x="0" y="78232"/>
                </a:lnTo>
                <a:lnTo>
                  <a:pt x="672" y="714141"/>
                </a:lnTo>
                <a:lnTo>
                  <a:pt x="16931" y="752422"/>
                </a:lnTo>
                <a:lnTo>
                  <a:pt x="50029" y="776731"/>
                </a:lnTo>
                <a:lnTo>
                  <a:pt x="78231" y="781938"/>
                </a:lnTo>
                <a:lnTo>
                  <a:pt x="1898546" y="781266"/>
                </a:lnTo>
                <a:lnTo>
                  <a:pt x="1936874" y="765017"/>
                </a:lnTo>
                <a:lnTo>
                  <a:pt x="1961243" y="731967"/>
                </a:lnTo>
                <a:lnTo>
                  <a:pt x="1966468" y="703834"/>
                </a:lnTo>
                <a:lnTo>
                  <a:pt x="1965781" y="67828"/>
                </a:lnTo>
                <a:lnTo>
                  <a:pt x="1949462" y="29549"/>
                </a:lnTo>
                <a:lnTo>
                  <a:pt x="1916364" y="5216"/>
                </a:lnTo>
                <a:lnTo>
                  <a:pt x="1888235" y="0"/>
                </a:lnTo>
                <a:close/>
              </a:path>
            </a:pathLst>
          </a:custGeom>
          <a:solidFill>
            <a:srgbClr val="1F4E79"/>
          </a:solidFill>
          <a:ln>
            <a:solidFill>
              <a:schemeClr val="tx1"/>
            </a:solidFill>
          </a:ln>
        </p:spPr>
        <p:txBody>
          <a:bodyPr wrap="square" lIns="0" tIns="0" rIns="0" bIns="0" rtlCol="0"/>
          <a:lstStyle/>
          <a:p>
            <a:endParaRPr/>
          </a:p>
        </p:txBody>
      </p:sp>
      <p:sp>
        <p:nvSpPr>
          <p:cNvPr id="45" name="object 26"/>
          <p:cNvSpPr/>
          <p:nvPr/>
        </p:nvSpPr>
        <p:spPr>
          <a:xfrm>
            <a:off x="9596873" y="6246972"/>
            <a:ext cx="2089020" cy="905090"/>
          </a:xfrm>
          <a:prstGeom prst="rect">
            <a:avLst/>
          </a:prstGeom>
          <a:blipFill>
            <a:blip r:embed="rId3"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a:p>
        </p:txBody>
      </p:sp>
      <p:sp>
        <p:nvSpPr>
          <p:cNvPr id="46" name="object 30"/>
          <p:cNvSpPr txBox="1"/>
          <p:nvPr/>
        </p:nvSpPr>
        <p:spPr>
          <a:xfrm>
            <a:off x="10339024" y="6381535"/>
            <a:ext cx="1366269" cy="353878"/>
          </a:xfrm>
          <a:prstGeom prst="rect">
            <a:avLst/>
          </a:prstGeom>
        </p:spPr>
        <p:txBody>
          <a:bodyPr vert="horz" wrap="square" lIns="0" tIns="0" rIns="0" bIns="0" rtlCol="0">
            <a:spAutoFit/>
          </a:bodyPr>
          <a:lstStyle/>
          <a:p>
            <a:pPr marL="12697"/>
            <a:r>
              <a:rPr lang="ru-RU" sz="2300" dirty="0">
                <a:solidFill>
                  <a:srgbClr val="FFFFFF"/>
                </a:solidFill>
                <a:latin typeface="Arial Narrow"/>
                <a:cs typeface="Arial Narrow"/>
              </a:rPr>
              <a:t>Банк</a:t>
            </a:r>
            <a:endParaRPr sz="2300" dirty="0">
              <a:latin typeface="Arial Narrow"/>
              <a:cs typeface="Arial Narrow"/>
            </a:endParaRPr>
          </a:p>
        </p:txBody>
      </p:sp>
      <p:sp>
        <p:nvSpPr>
          <p:cNvPr id="47" name="object 6"/>
          <p:cNvSpPr/>
          <p:nvPr/>
        </p:nvSpPr>
        <p:spPr>
          <a:xfrm>
            <a:off x="9473934" y="4874864"/>
            <a:ext cx="1702757" cy="1843114"/>
          </a:xfrm>
          <a:custGeom>
            <a:avLst/>
            <a:gdLst/>
            <a:ahLst/>
            <a:cxnLst/>
            <a:rect l="l" t="t" r="r" b="b"/>
            <a:pathLst>
              <a:path w="1703070" h="1824989">
                <a:moveTo>
                  <a:pt x="0" y="170306"/>
                </a:moveTo>
                <a:lnTo>
                  <a:pt x="5492" y="127218"/>
                </a:lnTo>
                <a:lnTo>
                  <a:pt x="21045" y="88204"/>
                </a:lnTo>
                <a:lnTo>
                  <a:pt x="45270" y="54648"/>
                </a:lnTo>
                <a:lnTo>
                  <a:pt x="76779" y="27936"/>
                </a:lnTo>
                <a:lnTo>
                  <a:pt x="114184" y="9452"/>
                </a:lnTo>
                <a:lnTo>
                  <a:pt x="156096" y="582"/>
                </a:lnTo>
                <a:lnTo>
                  <a:pt x="1532547" y="0"/>
                </a:lnTo>
                <a:lnTo>
                  <a:pt x="1547257" y="627"/>
                </a:lnTo>
                <a:lnTo>
                  <a:pt x="1589107" y="9622"/>
                </a:lnTo>
                <a:lnTo>
                  <a:pt x="1626447" y="28213"/>
                </a:lnTo>
                <a:lnTo>
                  <a:pt x="1657886" y="55014"/>
                </a:lnTo>
                <a:lnTo>
                  <a:pt x="1682029" y="88641"/>
                </a:lnTo>
                <a:lnTo>
                  <a:pt x="1697482" y="127709"/>
                </a:lnTo>
                <a:lnTo>
                  <a:pt x="1702854" y="1654428"/>
                </a:lnTo>
                <a:lnTo>
                  <a:pt x="1702226" y="1669139"/>
                </a:lnTo>
                <a:lnTo>
                  <a:pt x="1693217" y="1710989"/>
                </a:lnTo>
                <a:lnTo>
                  <a:pt x="1674608" y="1748329"/>
                </a:lnTo>
                <a:lnTo>
                  <a:pt x="1647789" y="1779768"/>
                </a:lnTo>
                <a:lnTo>
                  <a:pt x="1614156" y="1803911"/>
                </a:lnTo>
                <a:lnTo>
                  <a:pt x="1575102" y="1819364"/>
                </a:lnTo>
                <a:lnTo>
                  <a:pt x="170281" y="1824735"/>
                </a:lnTo>
                <a:lnTo>
                  <a:pt x="155560" y="1824107"/>
                </a:lnTo>
                <a:lnTo>
                  <a:pt x="113695" y="1815098"/>
                </a:lnTo>
                <a:lnTo>
                  <a:pt x="76354" y="1796485"/>
                </a:lnTo>
                <a:lnTo>
                  <a:pt x="44926" y="1769664"/>
                </a:lnTo>
                <a:lnTo>
                  <a:pt x="20799" y="1736026"/>
                </a:lnTo>
                <a:lnTo>
                  <a:pt x="5361" y="1696967"/>
                </a:lnTo>
                <a:lnTo>
                  <a:pt x="0" y="170306"/>
                </a:lnTo>
                <a:close/>
              </a:path>
            </a:pathLst>
          </a:custGeom>
          <a:ln w="25400">
            <a:solidFill>
              <a:srgbClr val="1F4E79"/>
            </a:solidFill>
            <a:prstDash val="lgDash"/>
          </a:ln>
        </p:spPr>
        <p:txBody>
          <a:bodyPr wrap="square" lIns="0" tIns="0" rIns="0" bIns="0" rtlCol="0"/>
          <a:lstStyle/>
          <a:p>
            <a:endParaRPr/>
          </a:p>
        </p:txBody>
      </p:sp>
      <p:sp>
        <p:nvSpPr>
          <p:cNvPr id="49" name="object 7"/>
          <p:cNvSpPr txBox="1"/>
          <p:nvPr/>
        </p:nvSpPr>
        <p:spPr>
          <a:xfrm>
            <a:off x="9633214" y="5061618"/>
            <a:ext cx="1586807" cy="984704"/>
          </a:xfrm>
          <a:prstGeom prst="rect">
            <a:avLst/>
          </a:prstGeom>
        </p:spPr>
        <p:txBody>
          <a:bodyPr vert="horz" wrap="square" lIns="0" tIns="0" rIns="0" bIns="0" rtlCol="0">
            <a:spAutoFit/>
          </a:bodyPr>
          <a:lstStyle/>
          <a:p>
            <a:pPr marL="184748" indent="-172051">
              <a:buFont typeface="Arial Narrow"/>
              <a:buChar char="•"/>
              <a:tabLst>
                <a:tab pos="185383" algn="l"/>
              </a:tabLst>
            </a:pPr>
            <a:r>
              <a:rPr lang="ru-RU" sz="1600" spc="-10" dirty="0">
                <a:latin typeface="Arial Narrow"/>
                <a:cs typeface="Arial Narrow"/>
              </a:rPr>
              <a:t>Принимает решение о предоставлении кредита</a:t>
            </a:r>
            <a:endParaRPr sz="1600" dirty="0">
              <a:latin typeface="Arial Narrow"/>
              <a:cs typeface="Arial Narrow"/>
            </a:endParaRPr>
          </a:p>
        </p:txBody>
      </p:sp>
      <p:sp>
        <p:nvSpPr>
          <p:cNvPr id="50" name="Текст 2"/>
          <p:cNvSpPr txBox="1">
            <a:spLocks/>
          </p:cNvSpPr>
          <p:nvPr/>
        </p:nvSpPr>
        <p:spPr>
          <a:xfrm>
            <a:off x="354112" y="1278357"/>
            <a:ext cx="11699174" cy="2096498"/>
          </a:xfrm>
          <a:prstGeom prst="rect">
            <a:avLst/>
          </a:prstGeom>
        </p:spPr>
        <p:txBody>
          <a:bodyPr lIns="0" tIns="0" rIns="0" bIns="0"/>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pPr lvl="0" algn="just"/>
            <a:r>
              <a:rPr lang="ru-RU" sz="1400" b="1" dirty="0">
                <a:latin typeface="Arial" panose="020B0604020202020204" pitchFamily="34" charset="0"/>
                <a:cs typeface="Arial" panose="020B0604020202020204" pitchFamily="34" charset="0"/>
              </a:rPr>
              <a:t>Ключевые требования к проектам для </a:t>
            </a:r>
            <a:r>
              <a:rPr lang="ru-RU" sz="1400" b="1" dirty="0" smtClean="0">
                <a:latin typeface="Arial" panose="020B0604020202020204" pitchFamily="34" charset="0"/>
                <a:cs typeface="Arial" panose="020B0604020202020204" pitchFamily="34" charset="0"/>
              </a:rPr>
              <a:t>принятия на рассмотрение в рамках «корпоративного» канала:</a:t>
            </a:r>
          </a:p>
          <a:p>
            <a:pPr lvl="0" algn="just"/>
            <a:endParaRPr lang="ru-RU" sz="1400" b="1" dirty="0">
              <a:latin typeface="Arial" panose="020B0604020202020204" pitchFamily="34" charset="0"/>
              <a:cs typeface="Arial" panose="020B0604020202020204" pitchFamily="34" charset="0"/>
            </a:endParaRPr>
          </a:p>
          <a:p>
            <a:pPr marL="342831" indent="-342831" algn="just">
              <a:buFont typeface="+mj-lt"/>
              <a:buAutoNum type="arabicPeriod"/>
            </a:pPr>
            <a:r>
              <a:rPr lang="ru-RU" sz="1400" dirty="0" smtClean="0">
                <a:latin typeface="Arial" panose="020B0604020202020204" pitchFamily="34" charset="0"/>
                <a:cs typeface="Arial" panose="020B0604020202020204" pitchFamily="34" charset="0"/>
              </a:rPr>
              <a:t>Регистрация заявителя (инициатора проекта) на Портале Бизнес-навигатора МСП </a:t>
            </a:r>
            <a:r>
              <a:rPr lang="en-US" sz="1400" dirty="0">
                <a:latin typeface="Arial" panose="020B0604020202020204" pitchFamily="34" charset="0"/>
                <a:cs typeface="Arial" panose="020B0604020202020204" pitchFamily="34" charset="0"/>
                <a:hlinkClick r:id="rId6"/>
              </a:rPr>
              <a:t>https://</a:t>
            </a:r>
            <a:r>
              <a:rPr lang="en-US" sz="1400" dirty="0" smtClean="0">
                <a:latin typeface="Arial" panose="020B0604020202020204" pitchFamily="34" charset="0"/>
                <a:cs typeface="Arial" panose="020B0604020202020204" pitchFamily="34" charset="0"/>
                <a:hlinkClick r:id="rId6"/>
              </a:rPr>
              <a:t>smbn.ru</a:t>
            </a:r>
            <a:r>
              <a:rPr lang="ru-RU" sz="1400" dirty="0" smtClean="0">
                <a:latin typeface="Arial" panose="020B0604020202020204" pitchFamily="34" charset="0"/>
                <a:cs typeface="Arial" panose="020B0604020202020204" pitchFamily="34" charset="0"/>
              </a:rPr>
              <a:t>.</a:t>
            </a:r>
          </a:p>
          <a:p>
            <a:pPr marL="342831" indent="-342831" algn="just">
              <a:buFont typeface="+mj-lt"/>
              <a:buAutoNum type="arabicPeriod"/>
            </a:pPr>
            <a:r>
              <a:rPr lang="ru-RU" sz="1400" dirty="0">
                <a:latin typeface="Arial" panose="020B0604020202020204" pitchFamily="34" charset="0"/>
                <a:cs typeface="Arial" panose="020B0604020202020204" pitchFamily="34" charset="0"/>
              </a:rPr>
              <a:t>Сумма проекта более 200 млн рублей, сумма гарантии более 100 млн рублей.</a:t>
            </a:r>
          </a:p>
          <a:p>
            <a:pPr marL="342831" indent="-342831" algn="just">
              <a:buFont typeface="+mj-lt"/>
              <a:buAutoNum type="arabicPeriod"/>
            </a:pPr>
            <a:r>
              <a:rPr lang="ru-RU" sz="1400" dirty="0" smtClean="0">
                <a:latin typeface="Arial" panose="020B0604020202020204" pitchFamily="34" charset="0"/>
                <a:cs typeface="Arial" panose="020B0604020202020204" pitchFamily="34" charset="0"/>
              </a:rPr>
              <a:t>Проект </a:t>
            </a:r>
            <a:r>
              <a:rPr lang="ru-RU" sz="1400" dirty="0">
                <a:latin typeface="Arial" panose="020B0604020202020204" pitchFamily="34" charset="0"/>
                <a:cs typeface="Arial" panose="020B0604020202020204" pitchFamily="34" charset="0"/>
              </a:rPr>
              <a:t>соответствует приоритетным </a:t>
            </a:r>
            <a:r>
              <a:rPr lang="ru-RU" sz="1400" dirty="0" smtClean="0">
                <a:latin typeface="Arial" panose="020B0604020202020204" pitchFamily="34" charset="0"/>
                <a:cs typeface="Arial" panose="020B0604020202020204" pitchFamily="34" charset="0"/>
              </a:rPr>
              <a:t>отраслям, утвержденным в Программе стимулирования кредитования субъектов МСП.</a:t>
            </a:r>
            <a:endParaRPr lang="ru-RU" sz="1400" dirty="0">
              <a:latin typeface="Arial" panose="020B0604020202020204" pitchFamily="34" charset="0"/>
              <a:cs typeface="Arial" panose="020B0604020202020204" pitchFamily="34" charset="0"/>
            </a:endParaRPr>
          </a:p>
          <a:p>
            <a:pPr marL="342831" indent="-342831" algn="just">
              <a:buFont typeface="+mj-lt"/>
              <a:buAutoNum type="arabicPeriod"/>
            </a:pPr>
            <a:r>
              <a:rPr lang="ru-RU" sz="1400" dirty="0">
                <a:latin typeface="Arial" panose="020B0604020202020204" pitchFamily="34" charset="0"/>
                <a:cs typeface="Arial" panose="020B0604020202020204" pitchFamily="34" charset="0"/>
              </a:rPr>
              <a:t>Проект находится в высокой стадии проработки субъектом МСП (соответствует требованиям в чек </a:t>
            </a:r>
            <a:r>
              <a:rPr lang="ru-RU" sz="1400" dirty="0" smtClean="0">
                <a:latin typeface="Arial" panose="020B0604020202020204" pitchFamily="34" charset="0"/>
                <a:cs typeface="Arial" panose="020B0604020202020204" pitchFamily="34" charset="0"/>
              </a:rPr>
              <a:t>листе и заполнена форма «Резюме проекта»).</a:t>
            </a:r>
          </a:p>
          <a:p>
            <a:pPr marL="342831" indent="-342831" algn="just">
              <a:buFont typeface="+mj-lt"/>
              <a:buAutoNum type="arabicPeriod"/>
            </a:pPr>
            <a:r>
              <a:rPr lang="ru-RU" sz="1400" dirty="0">
                <a:latin typeface="Arial" panose="020B0604020202020204" pitchFamily="34" charset="0"/>
                <a:cs typeface="Arial" panose="020B0604020202020204" pitchFamily="34" charset="0"/>
              </a:rPr>
              <a:t>Проект пользуется поддержкой областной администрации субъекта Российской Федерации и/или входит в список приоритетных проектов, реализуемых на территории субъекта.</a:t>
            </a:r>
          </a:p>
          <a:p>
            <a:pPr algn="just"/>
            <a:endParaRPr lang="ru-RU" sz="1400" dirty="0">
              <a:latin typeface="Arial" panose="020B0604020202020204" pitchFamily="34" charset="0"/>
              <a:cs typeface="Arial" panose="020B0604020202020204" pitchFamily="34" charset="0"/>
            </a:endParaRPr>
          </a:p>
        </p:txBody>
      </p:sp>
      <p:sp>
        <p:nvSpPr>
          <p:cNvPr id="51" name="object 13"/>
          <p:cNvSpPr txBox="1"/>
          <p:nvPr/>
        </p:nvSpPr>
        <p:spPr>
          <a:xfrm>
            <a:off x="3831831" y="4443695"/>
            <a:ext cx="1469480" cy="353878"/>
          </a:xfrm>
          <a:prstGeom prst="rect">
            <a:avLst/>
          </a:prstGeom>
        </p:spPr>
        <p:txBody>
          <a:bodyPr vert="horz" wrap="square" lIns="0" tIns="0" rIns="0" bIns="0" rtlCol="0">
            <a:spAutoFit/>
          </a:bodyPr>
          <a:lstStyle/>
          <a:p>
            <a:pPr marL="12697"/>
            <a:r>
              <a:rPr lang="ru-RU" sz="2300" dirty="0">
                <a:solidFill>
                  <a:srgbClr val="FFFFFF"/>
                </a:solidFill>
                <a:latin typeface="Arial Narrow"/>
                <a:cs typeface="Arial Narrow"/>
              </a:rPr>
              <a:t>Корпорация</a:t>
            </a:r>
            <a:endParaRPr sz="2300" dirty="0">
              <a:latin typeface="Arial Narrow"/>
              <a:cs typeface="Arial Narrow"/>
            </a:endParaRPr>
          </a:p>
        </p:txBody>
      </p:sp>
      <p:sp>
        <p:nvSpPr>
          <p:cNvPr id="52" name="TextBox 51"/>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12</a:t>
            </a:r>
            <a:endParaRPr lang="ru-RU" sz="1400" dirty="0">
              <a:latin typeface="Arial Narrow" panose="020B0606020202030204" pitchFamily="34" charset="0"/>
            </a:endParaRPr>
          </a:p>
        </p:txBody>
      </p:sp>
    </p:spTree>
    <p:extLst>
      <p:ext uri="{BB962C8B-B14F-4D97-AF65-F5344CB8AC3E}">
        <p14:creationId xmlns:p14="http://schemas.microsoft.com/office/powerpoint/2010/main" val="31415752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Скругленный прямоугольник 32"/>
          <p:cNvSpPr/>
          <p:nvPr/>
        </p:nvSpPr>
        <p:spPr>
          <a:xfrm>
            <a:off x="0" y="-7765"/>
            <a:ext cx="3517103" cy="998284"/>
          </a:xfrm>
          <a:prstGeom prst="roundRect">
            <a:avLst>
              <a:gd name="adj" fmla="val 4144"/>
            </a:avLst>
          </a:prstGeom>
          <a:solidFill>
            <a:schemeClr val="bg1"/>
          </a:solidFill>
          <a:ln w="25400" cap="flat" cmpd="sng" algn="ctr">
            <a:noFill/>
            <a:prstDash val="solid"/>
          </a:ln>
          <a:effectLst/>
        </p:spPr>
        <p:txBody>
          <a:bodyPr lIns="900000" rIns="72000" rtlCol="0" anchor="ctr"/>
          <a:lstStyle/>
          <a:p>
            <a:pPr defTabSz="914373" fontAlgn="auto">
              <a:spcBef>
                <a:spcPts val="0"/>
              </a:spcBef>
              <a:spcAft>
                <a:spcPts val="0"/>
              </a:spcAft>
            </a:pPr>
            <a:endParaRPr lang="ru-RU" sz="1200" kern="0" dirty="0">
              <a:latin typeface="+mj-lt"/>
            </a:endParaRPr>
          </a:p>
        </p:txBody>
      </p:sp>
      <p:sp>
        <p:nvSpPr>
          <p:cNvPr id="2" name="Заголовок 1"/>
          <p:cNvSpPr>
            <a:spLocks noGrp="1"/>
          </p:cNvSpPr>
          <p:nvPr>
            <p:ph type="title"/>
          </p:nvPr>
        </p:nvSpPr>
        <p:spPr/>
        <p:txBody>
          <a:bodyPr/>
          <a:lstStyle/>
          <a:p>
            <a:r>
              <a:rPr lang="ru-RU" dirty="0" smtClean="0"/>
              <a:t>Условия гарантийной поддержки </a:t>
            </a:r>
            <a:r>
              <a:rPr lang="ru-RU" dirty="0" err="1" smtClean="0"/>
              <a:t>стартап</a:t>
            </a:r>
            <a:r>
              <a:rPr lang="ru-RU" dirty="0" smtClean="0"/>
              <a:t>-проектов</a:t>
            </a:r>
            <a:endParaRPr lang="ru-RU" dirty="0"/>
          </a:p>
        </p:txBody>
      </p:sp>
      <p:cxnSp>
        <p:nvCxnSpPr>
          <p:cNvPr id="8" name="Прямая соединительная линия 7"/>
          <p:cNvCxnSpPr/>
          <p:nvPr/>
        </p:nvCxnSpPr>
        <p:spPr>
          <a:xfrm flipV="1">
            <a:off x="375081" y="1816358"/>
            <a:ext cx="7200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62269" y="1447026"/>
            <a:ext cx="3683951" cy="369332"/>
          </a:xfrm>
          <a:prstGeom prst="rect">
            <a:avLst/>
          </a:prstGeom>
          <a:noFill/>
        </p:spPr>
        <p:txBody>
          <a:bodyPr wrap="square" rtlCol="0">
            <a:spAutoFit/>
          </a:bodyPr>
          <a:lstStyle/>
          <a:p>
            <a:r>
              <a:rPr lang="ru-RU" sz="1800" b="1" dirty="0" smtClean="0"/>
              <a:t>Критерии отбора </a:t>
            </a:r>
            <a:r>
              <a:rPr lang="ru-RU" sz="1800" b="1" dirty="0" err="1" smtClean="0"/>
              <a:t>стартапов</a:t>
            </a:r>
            <a:endParaRPr lang="ru-RU" sz="1800" b="1" dirty="0"/>
          </a:p>
        </p:txBody>
      </p:sp>
      <p:cxnSp>
        <p:nvCxnSpPr>
          <p:cNvPr id="81" name="Прямая соединительная линия 80"/>
          <p:cNvCxnSpPr/>
          <p:nvPr/>
        </p:nvCxnSpPr>
        <p:spPr>
          <a:xfrm flipV="1">
            <a:off x="8165210" y="1816358"/>
            <a:ext cx="403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2" name="TextBox 81"/>
          <p:cNvSpPr txBox="1"/>
          <p:nvPr/>
        </p:nvSpPr>
        <p:spPr>
          <a:xfrm>
            <a:off x="8088570" y="1447026"/>
            <a:ext cx="3224671" cy="369332"/>
          </a:xfrm>
          <a:prstGeom prst="rect">
            <a:avLst/>
          </a:prstGeom>
          <a:noFill/>
        </p:spPr>
        <p:txBody>
          <a:bodyPr wrap="square" rtlCol="0">
            <a:spAutoFit/>
          </a:bodyPr>
          <a:lstStyle/>
          <a:p>
            <a:r>
              <a:rPr lang="ru-RU" sz="1800" b="1" dirty="0" smtClean="0"/>
              <a:t>Условия</a:t>
            </a:r>
            <a:endParaRPr lang="ru-RU" sz="1800" b="1" dirty="0"/>
          </a:p>
        </p:txBody>
      </p:sp>
      <p:sp>
        <p:nvSpPr>
          <p:cNvPr id="67" name="Прямоугольник 66"/>
          <p:cNvSpPr/>
          <p:nvPr/>
        </p:nvSpPr>
        <p:spPr>
          <a:xfrm>
            <a:off x="369888" y="1816008"/>
            <a:ext cx="7458092" cy="3735610"/>
          </a:xfrm>
          <a:prstGeom prst="rect">
            <a:avLst/>
          </a:prstGeom>
        </p:spPr>
        <p:txBody>
          <a:bodyPr wrap="square" lIns="0" tIns="108000" rIns="0" bIns="0" anchor="t">
            <a:noAutofit/>
          </a:bodyPr>
          <a:lstStyle/>
          <a:p>
            <a:pPr marL="342900" indent="-342900" algn="just" defTabSz="957263">
              <a:lnSpc>
                <a:spcPct val="106000"/>
              </a:lnSpc>
              <a:spcBef>
                <a:spcPts val="600"/>
              </a:spcBef>
              <a:buFont typeface="+mj-lt"/>
              <a:buAutoNum type="arabicPeriod"/>
            </a:pPr>
            <a:r>
              <a:rPr lang="ru-RU" sz="1300" dirty="0" smtClean="0"/>
              <a:t>Соответствие требованиям 209-ФЗ;</a:t>
            </a:r>
          </a:p>
          <a:p>
            <a:pPr marL="342900" indent="-342900" algn="just">
              <a:spcBef>
                <a:spcPts val="600"/>
              </a:spcBef>
              <a:buFont typeface="+mj-lt"/>
              <a:buAutoNum type="arabicPeriod"/>
            </a:pPr>
            <a:r>
              <a:rPr lang="ru-RU" sz="1300" dirty="0" smtClean="0"/>
              <a:t>Не более 5 лет с даты регистрации;</a:t>
            </a:r>
          </a:p>
          <a:p>
            <a:pPr marL="342900" indent="-342900" algn="just">
              <a:spcBef>
                <a:spcPts val="600"/>
              </a:spcBef>
              <a:buFont typeface="+mj-lt"/>
              <a:buAutoNum type="arabicPeriod"/>
            </a:pPr>
            <a:r>
              <a:rPr lang="ru-RU" sz="1300" dirty="0" smtClean="0"/>
              <a:t>Соответствие </a:t>
            </a:r>
            <a:r>
              <a:rPr lang="ru-RU" sz="1300" u="sng" dirty="0" smtClean="0"/>
              <a:t>одному из</a:t>
            </a:r>
            <a:r>
              <a:rPr lang="ru-RU" sz="1300" dirty="0" smtClean="0"/>
              <a:t> следующих критериев: </a:t>
            </a:r>
            <a:endParaRPr lang="ru-RU" sz="1300" dirty="0"/>
          </a:p>
          <a:p>
            <a:pPr marL="631825" indent="-269875" algn="just">
              <a:spcBef>
                <a:spcPts val="600"/>
              </a:spcBef>
              <a:buFont typeface="Wingdings" panose="05000000000000000000" pitchFamily="2" charset="2"/>
              <a:buChar char="Ø"/>
            </a:pPr>
            <a:r>
              <a:rPr lang="ru-RU" sz="1300" dirty="0" smtClean="0"/>
              <a:t>Проект реализуется </a:t>
            </a:r>
            <a:r>
              <a:rPr lang="ru-RU" sz="1300" dirty="0"/>
              <a:t>в высокотехнологичных отраслях (</a:t>
            </a:r>
            <a:r>
              <a:rPr lang="ru-RU" sz="1300" dirty="0" smtClean="0"/>
              <a:t>информационные технологии</a:t>
            </a:r>
            <a:r>
              <a:rPr lang="ru-RU" sz="1300" dirty="0"/>
              <a:t>, биотехнологии, робототехника, станкостроение, </a:t>
            </a:r>
            <a:r>
              <a:rPr lang="ru-RU" sz="1300" dirty="0" smtClean="0"/>
              <a:t>фармацевтика) и </a:t>
            </a:r>
            <a:r>
              <a:rPr lang="ru-RU" sz="1300" dirty="0"/>
              <a:t>(или) в отраслях экономики, в которых реализуются </a:t>
            </a:r>
            <a:r>
              <a:rPr lang="ru-RU" sz="1300" dirty="0" smtClean="0"/>
              <a:t>приоритетные направления </a:t>
            </a:r>
            <a:r>
              <a:rPr lang="ru-RU" sz="1300" dirty="0"/>
              <a:t>развития науки, технологий и </a:t>
            </a:r>
            <a:r>
              <a:rPr lang="ru-RU" sz="1300" dirty="0" smtClean="0"/>
              <a:t>техники, </a:t>
            </a:r>
            <a:r>
              <a:rPr lang="ru-RU" sz="1300" dirty="0"/>
              <a:t>а также критические </a:t>
            </a:r>
            <a:r>
              <a:rPr lang="ru-RU" sz="1300" dirty="0" smtClean="0"/>
              <a:t>технологии Российской Федерации, утвержденные </a:t>
            </a:r>
            <a:r>
              <a:rPr lang="ru-RU" sz="1300" dirty="0"/>
              <a:t>Указом Президента Российской Федерации от 7 июля 2011 г</a:t>
            </a:r>
            <a:r>
              <a:rPr lang="ru-RU" sz="1300" dirty="0" smtClean="0"/>
              <a:t>. № 899; </a:t>
            </a:r>
          </a:p>
          <a:p>
            <a:pPr marL="631825" indent="-269875" algn="just">
              <a:spcBef>
                <a:spcPts val="600"/>
              </a:spcBef>
              <a:buFont typeface="Wingdings" panose="05000000000000000000" pitchFamily="2" charset="2"/>
              <a:buChar char="Ø"/>
            </a:pPr>
            <a:r>
              <a:rPr lang="ru-RU" sz="1300" dirty="0" smtClean="0"/>
              <a:t>Проект </a:t>
            </a:r>
            <a:r>
              <a:rPr lang="ru-RU" sz="1300" dirty="0"/>
              <a:t>реализуется в приоритетной отрасли экономики с использованием инноваций или высоких технологий, позволяющих вывести на рынок новый продукт или продукт с более высокими качественными характеристиками по сравнению с существующими аналогичными продуктами на </a:t>
            </a:r>
            <a:r>
              <a:rPr lang="ru-RU" sz="1300" dirty="0" smtClean="0"/>
              <a:t>рынке или </a:t>
            </a:r>
            <a:r>
              <a:rPr lang="ru-RU" sz="1300" dirty="0" err="1" smtClean="0"/>
              <a:t>экспортно</a:t>
            </a:r>
            <a:r>
              <a:rPr lang="ru-RU" sz="1300" dirty="0" smtClean="0"/>
              <a:t> ориентированный импортозамещающий продукт;</a:t>
            </a:r>
          </a:p>
          <a:p>
            <a:pPr marL="631825" indent="-269875" algn="just">
              <a:spcBef>
                <a:spcPts val="600"/>
              </a:spcBef>
              <a:buFont typeface="Wingdings" panose="05000000000000000000" pitchFamily="2" charset="2"/>
              <a:buChar char="Ø"/>
            </a:pPr>
            <a:r>
              <a:rPr lang="ru-RU" sz="1300" dirty="0" smtClean="0"/>
              <a:t>Проект</a:t>
            </a:r>
            <a:r>
              <a:rPr lang="ru-RU" sz="1300" dirty="0"/>
              <a:t>, реализуемый в приоритетной отрасли экономики, </a:t>
            </a:r>
            <a:r>
              <a:rPr lang="ru-RU" sz="1300" dirty="0" smtClean="0"/>
              <a:t>масштабируем*; ежегодный </a:t>
            </a:r>
            <a:r>
              <a:rPr lang="ru-RU" sz="1300" dirty="0"/>
              <a:t>прирост выручки не менее </a:t>
            </a:r>
            <a:r>
              <a:rPr lang="ru-RU" sz="1300" dirty="0" smtClean="0"/>
              <a:t>20% на </a:t>
            </a:r>
            <a:r>
              <a:rPr lang="ru-RU" sz="1300" dirty="0"/>
              <a:t>протяжении </a:t>
            </a:r>
            <a:r>
              <a:rPr lang="ru-RU" sz="1300" dirty="0" smtClean="0"/>
              <a:t>последних трех лет или прогноз прироста выручки не менее 20% на протяжении не менее трех лет с момента завершения инвестиционной фазы проекта.</a:t>
            </a:r>
            <a:endParaRPr lang="ru-RU" sz="1300" dirty="0"/>
          </a:p>
          <a:p>
            <a:pPr algn="just"/>
            <a:endParaRPr lang="ru-RU" sz="1300" dirty="0"/>
          </a:p>
        </p:txBody>
      </p:sp>
      <p:sp>
        <p:nvSpPr>
          <p:cNvPr id="13" name="Скругленный прямоугольник 12"/>
          <p:cNvSpPr/>
          <p:nvPr/>
        </p:nvSpPr>
        <p:spPr>
          <a:xfrm>
            <a:off x="8121429" y="2016264"/>
            <a:ext cx="4157191" cy="5592161"/>
          </a:xfrm>
          <a:prstGeom prst="roundRect">
            <a:avLst>
              <a:gd name="adj" fmla="val 2995"/>
            </a:avLst>
          </a:prstGeom>
          <a:solidFill>
            <a:schemeClr val="bg1">
              <a:lumMod val="95000"/>
            </a:schemeClr>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sz="1400" b="1" dirty="0" smtClean="0">
              <a:solidFill>
                <a:schemeClr val="tx1"/>
              </a:solidFill>
            </a:endParaRPr>
          </a:p>
        </p:txBody>
      </p:sp>
      <p:sp>
        <p:nvSpPr>
          <p:cNvPr id="15" name="Прямоугольник 14"/>
          <p:cNvSpPr/>
          <p:nvPr/>
        </p:nvSpPr>
        <p:spPr>
          <a:xfrm>
            <a:off x="7822149" y="3388000"/>
            <a:ext cx="1883468" cy="367197"/>
          </a:xfrm>
          <a:prstGeom prst="rect">
            <a:avLst/>
          </a:prstGeom>
          <a:noFill/>
          <a:ln w="25400" cap="flat" cmpd="sng" algn="ctr">
            <a:noFill/>
            <a:prstDash val="solid"/>
          </a:ln>
          <a:effectLst/>
        </p:spPr>
        <p:txBody>
          <a:bodyPr tIns="0" rtlCol="0" anchor="t"/>
          <a:lstStyle/>
          <a:p>
            <a:pPr algn="r" defTabSz="914373" fontAlgn="auto">
              <a:spcBef>
                <a:spcPts val="0"/>
              </a:spcBef>
              <a:spcAft>
                <a:spcPts val="0"/>
              </a:spcAft>
            </a:pPr>
            <a:r>
              <a:rPr lang="ru-RU" sz="1400" b="1" kern="0" dirty="0">
                <a:solidFill>
                  <a:srgbClr val="1F497D">
                    <a:lumMod val="50000"/>
                  </a:srgbClr>
                </a:solidFill>
                <a:latin typeface="Arial Narrow" panose="020B0606020202030204" pitchFamily="34" charset="0"/>
                <a:cs typeface="+mn-cs"/>
              </a:rPr>
              <a:t>Срок </a:t>
            </a:r>
            <a:r>
              <a:rPr lang="ru-RU" sz="1400" b="1" kern="0" dirty="0" smtClean="0">
                <a:solidFill>
                  <a:srgbClr val="1F497D">
                    <a:lumMod val="50000"/>
                  </a:srgbClr>
                </a:solidFill>
                <a:latin typeface="Arial Narrow" panose="020B0606020202030204" pitchFamily="34" charset="0"/>
                <a:cs typeface="+mn-cs"/>
              </a:rPr>
              <a:t>гарантии</a:t>
            </a:r>
            <a:endParaRPr lang="ru-RU" sz="1400" b="1" kern="0" dirty="0">
              <a:solidFill>
                <a:srgbClr val="1F497D">
                  <a:lumMod val="50000"/>
                </a:srgbClr>
              </a:solidFill>
              <a:latin typeface="Arial Narrow" panose="020B0606020202030204" pitchFamily="34" charset="0"/>
              <a:cs typeface="+mn-cs"/>
            </a:endParaRPr>
          </a:p>
        </p:txBody>
      </p:sp>
      <p:sp>
        <p:nvSpPr>
          <p:cNvPr id="16" name="Прямоугольник 15"/>
          <p:cNvSpPr/>
          <p:nvPr/>
        </p:nvSpPr>
        <p:spPr>
          <a:xfrm>
            <a:off x="9705617" y="3269686"/>
            <a:ext cx="2535595" cy="367197"/>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800" kern="0" dirty="0">
                <a:solidFill>
                  <a:srgbClr val="1F497D">
                    <a:lumMod val="50000"/>
                  </a:srgbClr>
                </a:solidFill>
                <a:latin typeface="Arial Narrow" panose="020B0606020202030204" pitchFamily="34" charset="0"/>
                <a:cs typeface="+mn-cs"/>
              </a:rPr>
              <a:t>до 15 лет </a:t>
            </a:r>
            <a:endParaRPr lang="ru-RU" sz="1800" kern="0" dirty="0" smtClean="0">
              <a:solidFill>
                <a:srgbClr val="1F497D">
                  <a:lumMod val="50000"/>
                </a:srgbClr>
              </a:solidFill>
              <a:latin typeface="Arial Narrow" panose="020B0606020202030204" pitchFamily="34" charset="0"/>
              <a:cs typeface="+mn-cs"/>
            </a:endParaRPr>
          </a:p>
        </p:txBody>
      </p:sp>
      <p:cxnSp>
        <p:nvCxnSpPr>
          <p:cNvPr id="17" name="Прямая соединительная линия 16"/>
          <p:cNvCxnSpPr/>
          <p:nvPr/>
        </p:nvCxnSpPr>
        <p:spPr>
          <a:xfrm>
            <a:off x="9699891" y="3265340"/>
            <a:ext cx="0" cy="540000"/>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sp>
        <p:nvSpPr>
          <p:cNvPr id="18" name="Прямоугольник 17"/>
          <p:cNvSpPr/>
          <p:nvPr/>
        </p:nvSpPr>
        <p:spPr>
          <a:xfrm>
            <a:off x="7822149" y="4017758"/>
            <a:ext cx="1883468" cy="715564"/>
          </a:xfrm>
          <a:prstGeom prst="rect">
            <a:avLst/>
          </a:prstGeom>
          <a:noFill/>
          <a:ln w="25400" cap="flat" cmpd="sng" algn="ctr">
            <a:noFill/>
            <a:prstDash val="solid"/>
          </a:ln>
          <a:effectLst/>
        </p:spPr>
        <p:txBody>
          <a:bodyPr tIns="0" rtlCol="0" anchor="t"/>
          <a:lstStyle/>
          <a:p>
            <a:pPr algn="r" defTabSz="914373" fontAlgn="auto">
              <a:spcBef>
                <a:spcPts val="0"/>
              </a:spcBef>
              <a:spcAft>
                <a:spcPts val="0"/>
              </a:spcAft>
            </a:pPr>
            <a:r>
              <a:rPr lang="ru-RU" sz="1400" b="1" kern="0" dirty="0">
                <a:solidFill>
                  <a:srgbClr val="1F497D">
                    <a:lumMod val="50000"/>
                  </a:srgbClr>
                </a:solidFill>
                <a:latin typeface="Arial Narrow" panose="020B0606020202030204" pitchFamily="34" charset="0"/>
                <a:cs typeface="+mn-cs"/>
              </a:rPr>
              <a:t>Вознаграждение за </a:t>
            </a:r>
            <a:r>
              <a:rPr lang="ru-RU" sz="1400" b="1" kern="0" dirty="0" smtClean="0">
                <a:solidFill>
                  <a:srgbClr val="1F497D">
                    <a:lumMod val="50000"/>
                  </a:srgbClr>
                </a:solidFill>
                <a:latin typeface="Arial Narrow" panose="020B0606020202030204" pitchFamily="34" charset="0"/>
                <a:cs typeface="+mn-cs"/>
              </a:rPr>
              <a:t>гарантию</a:t>
            </a:r>
            <a:endParaRPr lang="ru-RU" sz="1400" b="1" kern="0" dirty="0">
              <a:solidFill>
                <a:srgbClr val="1F497D">
                  <a:lumMod val="50000"/>
                </a:srgbClr>
              </a:solidFill>
              <a:latin typeface="Arial Narrow" panose="020B0606020202030204" pitchFamily="34" charset="0"/>
              <a:cs typeface="+mn-cs"/>
            </a:endParaRPr>
          </a:p>
        </p:txBody>
      </p:sp>
      <p:sp>
        <p:nvSpPr>
          <p:cNvPr id="19" name="Прямоугольник 18"/>
          <p:cNvSpPr/>
          <p:nvPr/>
        </p:nvSpPr>
        <p:spPr>
          <a:xfrm>
            <a:off x="9712265" y="3955151"/>
            <a:ext cx="2528947" cy="715564"/>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800" kern="0" dirty="0" smtClean="0">
                <a:solidFill>
                  <a:srgbClr val="1F497D">
                    <a:lumMod val="50000"/>
                  </a:srgbClr>
                </a:solidFill>
                <a:latin typeface="Arial Narrow" panose="020B0606020202030204" pitchFamily="34" charset="0"/>
                <a:cs typeface="+mn-cs"/>
              </a:rPr>
              <a:t>0,75</a:t>
            </a:r>
            <a:r>
              <a:rPr lang="ru-RU" sz="1800" kern="0" dirty="0">
                <a:solidFill>
                  <a:srgbClr val="1F497D">
                    <a:lumMod val="50000"/>
                  </a:srgbClr>
                </a:solidFill>
                <a:latin typeface="Arial Narrow" panose="020B0606020202030204" pitchFamily="34" charset="0"/>
                <a:cs typeface="+mn-cs"/>
              </a:rPr>
              <a:t>%</a:t>
            </a:r>
            <a:r>
              <a:rPr lang="ru-RU" sz="1200" kern="0" dirty="0">
                <a:solidFill>
                  <a:srgbClr val="1F497D">
                    <a:lumMod val="50000"/>
                  </a:srgbClr>
                </a:solidFill>
                <a:latin typeface="Arial Narrow" panose="020B0606020202030204" pitchFamily="34" charset="0"/>
                <a:cs typeface="+mn-cs"/>
              </a:rPr>
              <a:t> </a:t>
            </a:r>
            <a:r>
              <a:rPr lang="ru-RU" sz="1800" kern="0" dirty="0">
                <a:solidFill>
                  <a:srgbClr val="1F497D">
                    <a:lumMod val="50000"/>
                  </a:srgbClr>
                </a:solidFill>
                <a:latin typeface="Arial Narrow" panose="020B0606020202030204" pitchFamily="34" charset="0"/>
                <a:cs typeface="+mn-cs"/>
              </a:rPr>
              <a:t>годовых</a:t>
            </a:r>
            <a:r>
              <a:rPr lang="ru-RU" sz="1200" kern="0" dirty="0">
                <a:solidFill>
                  <a:srgbClr val="1F497D">
                    <a:lumMod val="50000"/>
                  </a:srgbClr>
                </a:solidFill>
                <a:latin typeface="Arial Narrow" panose="020B0606020202030204" pitchFamily="34" charset="0"/>
                <a:cs typeface="+mn-cs"/>
              </a:rPr>
              <a:t> </a:t>
            </a:r>
            <a:endParaRPr lang="ru-RU" sz="1200" kern="0" dirty="0" smtClean="0">
              <a:solidFill>
                <a:srgbClr val="1F497D">
                  <a:lumMod val="50000"/>
                </a:srgbClr>
              </a:solidFill>
              <a:latin typeface="Arial Narrow" panose="020B0606020202030204" pitchFamily="34" charset="0"/>
              <a:cs typeface="+mn-cs"/>
            </a:endParaRPr>
          </a:p>
          <a:p>
            <a:pPr defTabSz="914373" fontAlgn="auto">
              <a:spcBef>
                <a:spcPts val="0"/>
              </a:spcBef>
              <a:spcAft>
                <a:spcPts val="0"/>
              </a:spcAft>
            </a:pPr>
            <a:r>
              <a:rPr lang="ru-RU" sz="1400" kern="0" dirty="0" smtClean="0">
                <a:solidFill>
                  <a:srgbClr val="1F497D">
                    <a:lumMod val="50000"/>
                  </a:srgbClr>
                </a:solidFill>
                <a:latin typeface="Arial Narrow" panose="020B0606020202030204" pitchFamily="34" charset="0"/>
                <a:cs typeface="+mn-cs"/>
              </a:rPr>
              <a:t>от </a:t>
            </a:r>
            <a:r>
              <a:rPr lang="ru-RU" sz="1400" kern="0" dirty="0">
                <a:solidFill>
                  <a:srgbClr val="1F497D">
                    <a:lumMod val="50000"/>
                  </a:srgbClr>
                </a:solidFill>
                <a:latin typeface="Arial Narrow" panose="020B0606020202030204" pitchFamily="34" charset="0"/>
                <a:cs typeface="+mn-cs"/>
              </a:rPr>
              <a:t>суммы гарантии за весь срок действия гарантии</a:t>
            </a:r>
          </a:p>
        </p:txBody>
      </p:sp>
      <p:cxnSp>
        <p:nvCxnSpPr>
          <p:cNvPr id="20" name="Прямая соединительная линия 19"/>
          <p:cNvCxnSpPr/>
          <p:nvPr/>
        </p:nvCxnSpPr>
        <p:spPr>
          <a:xfrm>
            <a:off x="9694329" y="3955151"/>
            <a:ext cx="0" cy="720000"/>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sp>
        <p:nvSpPr>
          <p:cNvPr id="21" name="Прямоугольник 20"/>
          <p:cNvSpPr/>
          <p:nvPr/>
        </p:nvSpPr>
        <p:spPr>
          <a:xfrm>
            <a:off x="7810044" y="4981630"/>
            <a:ext cx="1883468" cy="537613"/>
          </a:xfrm>
          <a:prstGeom prst="rect">
            <a:avLst/>
          </a:prstGeom>
          <a:noFill/>
          <a:ln w="25400" cap="flat" cmpd="sng" algn="ctr">
            <a:noFill/>
            <a:prstDash val="solid"/>
          </a:ln>
          <a:effectLst/>
        </p:spPr>
        <p:txBody>
          <a:bodyPr tIns="0" rtlCol="0" anchor="t"/>
          <a:lstStyle/>
          <a:p>
            <a:pPr algn="r" defTabSz="914373" fontAlgn="auto">
              <a:spcBef>
                <a:spcPts val="0"/>
              </a:spcBef>
              <a:spcAft>
                <a:spcPts val="0"/>
              </a:spcAft>
            </a:pPr>
            <a:r>
              <a:rPr lang="ru-RU" sz="1400" b="1" kern="0" dirty="0">
                <a:solidFill>
                  <a:srgbClr val="1F497D">
                    <a:lumMod val="50000"/>
                  </a:srgbClr>
                </a:solidFill>
                <a:latin typeface="Arial Narrow" panose="020B0606020202030204" pitchFamily="34" charset="0"/>
                <a:cs typeface="+mn-cs"/>
              </a:rPr>
              <a:t>Порядок уплаты вознаграждения</a:t>
            </a:r>
          </a:p>
        </p:txBody>
      </p:sp>
      <p:sp>
        <p:nvSpPr>
          <p:cNvPr id="22" name="Прямоугольник 21"/>
          <p:cNvSpPr/>
          <p:nvPr/>
        </p:nvSpPr>
        <p:spPr>
          <a:xfrm>
            <a:off x="9705617" y="4932514"/>
            <a:ext cx="2535595" cy="537613"/>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400" kern="0" dirty="0">
                <a:solidFill>
                  <a:srgbClr val="1F497D">
                    <a:lumMod val="50000"/>
                  </a:srgbClr>
                </a:solidFill>
                <a:latin typeface="Arial Narrow" panose="020B0606020202030204" pitchFamily="34" charset="0"/>
                <a:cs typeface="+mn-cs"/>
              </a:rPr>
              <a:t>Единовременно / ежегодно / 1 раз в полгода / ежеквартально</a:t>
            </a:r>
          </a:p>
        </p:txBody>
      </p:sp>
      <p:cxnSp>
        <p:nvCxnSpPr>
          <p:cNvPr id="23" name="Прямая соединительная линия 22"/>
          <p:cNvCxnSpPr/>
          <p:nvPr/>
        </p:nvCxnSpPr>
        <p:spPr>
          <a:xfrm>
            <a:off x="9694329" y="4932513"/>
            <a:ext cx="0" cy="720000"/>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sp>
        <p:nvSpPr>
          <p:cNvPr id="24" name="Прямоугольник 23"/>
          <p:cNvSpPr/>
          <p:nvPr/>
        </p:nvSpPr>
        <p:spPr>
          <a:xfrm>
            <a:off x="7828797" y="2436961"/>
            <a:ext cx="1883468" cy="552153"/>
          </a:xfrm>
          <a:prstGeom prst="rect">
            <a:avLst/>
          </a:prstGeom>
          <a:noFill/>
          <a:ln w="25400" cap="flat" cmpd="sng" algn="ctr">
            <a:noFill/>
            <a:prstDash val="solid"/>
          </a:ln>
          <a:effectLst/>
        </p:spPr>
        <p:txBody>
          <a:bodyPr tIns="0" rtlCol="0" anchor="t"/>
          <a:lstStyle/>
          <a:p>
            <a:pPr algn="r" defTabSz="914373" fontAlgn="auto">
              <a:spcBef>
                <a:spcPts val="0"/>
              </a:spcBef>
              <a:spcAft>
                <a:spcPts val="0"/>
              </a:spcAft>
            </a:pPr>
            <a:r>
              <a:rPr lang="ru-RU" sz="1400" b="1" kern="0" dirty="0">
                <a:solidFill>
                  <a:srgbClr val="1F497D">
                    <a:lumMod val="50000"/>
                  </a:srgbClr>
                </a:solidFill>
                <a:latin typeface="Arial Narrow" panose="020B0606020202030204" pitchFamily="34" charset="0"/>
                <a:cs typeface="+mn-cs"/>
              </a:rPr>
              <a:t>Сумма </a:t>
            </a:r>
            <a:r>
              <a:rPr lang="ru-RU" sz="1400" b="1" kern="0" dirty="0" smtClean="0">
                <a:solidFill>
                  <a:srgbClr val="1F497D">
                    <a:lumMod val="50000"/>
                  </a:srgbClr>
                </a:solidFill>
                <a:latin typeface="Arial Narrow" panose="020B0606020202030204" pitchFamily="34" charset="0"/>
                <a:cs typeface="+mn-cs"/>
              </a:rPr>
              <a:t>гарантии</a:t>
            </a:r>
            <a:endParaRPr lang="ru-RU" sz="1400" b="1" kern="0" dirty="0">
              <a:solidFill>
                <a:srgbClr val="1F497D">
                  <a:lumMod val="50000"/>
                </a:srgbClr>
              </a:solidFill>
              <a:latin typeface="Arial Narrow" panose="020B0606020202030204" pitchFamily="34" charset="0"/>
              <a:cs typeface="+mn-cs"/>
            </a:endParaRPr>
          </a:p>
        </p:txBody>
      </p:sp>
      <p:sp>
        <p:nvSpPr>
          <p:cNvPr id="25" name="Прямоугольник 24"/>
          <p:cNvSpPr/>
          <p:nvPr/>
        </p:nvSpPr>
        <p:spPr>
          <a:xfrm>
            <a:off x="9693512" y="2186397"/>
            <a:ext cx="2547700" cy="601929"/>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400" kern="0" dirty="0" smtClean="0">
                <a:solidFill>
                  <a:srgbClr val="1F497D">
                    <a:lumMod val="50000"/>
                  </a:srgbClr>
                </a:solidFill>
                <a:latin typeface="Arial Narrow" panose="020B0606020202030204" pitchFamily="34" charset="0"/>
                <a:cs typeface="+mn-cs"/>
              </a:rPr>
              <a:t/>
            </a:r>
            <a:br>
              <a:rPr lang="ru-RU" sz="1400" kern="0" dirty="0" smtClean="0">
                <a:solidFill>
                  <a:srgbClr val="1F497D">
                    <a:lumMod val="50000"/>
                  </a:srgbClr>
                </a:solidFill>
                <a:latin typeface="Arial Narrow" panose="020B0606020202030204" pitchFamily="34" charset="0"/>
                <a:cs typeface="+mn-cs"/>
              </a:rPr>
            </a:br>
            <a:r>
              <a:rPr lang="ru-RU" sz="1400" kern="0" dirty="0" smtClean="0">
                <a:solidFill>
                  <a:srgbClr val="1F497D">
                    <a:lumMod val="50000"/>
                  </a:srgbClr>
                </a:solidFill>
                <a:latin typeface="Arial Narrow" panose="020B0606020202030204" pitchFamily="34" charset="0"/>
                <a:cs typeface="+mn-cs"/>
              </a:rPr>
              <a:t>не более 500 млн рублей по обязательствам одного стартапа</a:t>
            </a:r>
            <a:endParaRPr lang="ru-RU" sz="1400" kern="0" dirty="0">
              <a:solidFill>
                <a:srgbClr val="1F497D">
                  <a:lumMod val="50000"/>
                </a:srgbClr>
              </a:solidFill>
              <a:latin typeface="Arial Narrow" panose="020B0606020202030204" pitchFamily="34" charset="0"/>
              <a:cs typeface="+mn-cs"/>
            </a:endParaRPr>
          </a:p>
        </p:txBody>
      </p:sp>
      <p:cxnSp>
        <p:nvCxnSpPr>
          <p:cNvPr id="26" name="Прямая соединительная линия 25"/>
          <p:cNvCxnSpPr/>
          <p:nvPr/>
        </p:nvCxnSpPr>
        <p:spPr>
          <a:xfrm>
            <a:off x="9695928" y="2218084"/>
            <a:ext cx="0" cy="828000"/>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sp>
        <p:nvSpPr>
          <p:cNvPr id="27" name="Прямоугольник 26"/>
          <p:cNvSpPr/>
          <p:nvPr/>
        </p:nvSpPr>
        <p:spPr>
          <a:xfrm>
            <a:off x="7810044" y="6020658"/>
            <a:ext cx="1883468" cy="367197"/>
          </a:xfrm>
          <a:prstGeom prst="rect">
            <a:avLst/>
          </a:prstGeom>
          <a:noFill/>
          <a:ln w="25400" cap="flat" cmpd="sng" algn="ctr">
            <a:noFill/>
            <a:prstDash val="solid"/>
          </a:ln>
          <a:effectLst/>
        </p:spPr>
        <p:txBody>
          <a:bodyPr tIns="0" rtlCol="0" anchor="ctr"/>
          <a:lstStyle/>
          <a:p>
            <a:pPr algn="r" defTabSz="914373" fontAlgn="auto">
              <a:spcBef>
                <a:spcPts val="0"/>
              </a:spcBef>
              <a:spcAft>
                <a:spcPts val="0"/>
              </a:spcAft>
            </a:pPr>
            <a:r>
              <a:rPr lang="ru-RU" sz="1400" b="1" kern="0" dirty="0">
                <a:solidFill>
                  <a:srgbClr val="1F497D">
                    <a:lumMod val="50000"/>
                  </a:srgbClr>
                </a:solidFill>
                <a:latin typeface="Arial Narrow" panose="020B0606020202030204" pitchFamily="34" charset="0"/>
                <a:cs typeface="+mn-cs"/>
              </a:rPr>
              <a:t>Обеспечение</a:t>
            </a:r>
          </a:p>
        </p:txBody>
      </p:sp>
      <p:sp>
        <p:nvSpPr>
          <p:cNvPr id="28" name="Прямоугольник 27"/>
          <p:cNvSpPr/>
          <p:nvPr/>
        </p:nvSpPr>
        <p:spPr>
          <a:xfrm>
            <a:off x="9718151" y="5956500"/>
            <a:ext cx="2523061" cy="495513"/>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400" kern="0" dirty="0">
                <a:solidFill>
                  <a:srgbClr val="1F497D">
                    <a:lumMod val="50000"/>
                  </a:srgbClr>
                </a:solidFill>
                <a:latin typeface="Arial Narrow" panose="020B0606020202030204" pitchFamily="34" charset="0"/>
                <a:cs typeface="+mn-cs"/>
              </a:rPr>
              <a:t>Поручительства инициаторов проекта, залог имеющихся и создающихся в рамках реализации проекта активов</a:t>
            </a:r>
          </a:p>
        </p:txBody>
      </p:sp>
      <p:cxnSp>
        <p:nvCxnSpPr>
          <p:cNvPr id="29" name="Прямая соединительная линия 28"/>
          <p:cNvCxnSpPr/>
          <p:nvPr/>
        </p:nvCxnSpPr>
        <p:spPr>
          <a:xfrm>
            <a:off x="9700976" y="5865374"/>
            <a:ext cx="0" cy="719999"/>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8851230" y="6866500"/>
            <a:ext cx="3367955" cy="623409"/>
          </a:xfrm>
          <a:prstGeom prst="rect">
            <a:avLst/>
          </a:prstGeom>
          <a:noFill/>
          <a:ln>
            <a:noFill/>
          </a:ln>
        </p:spPr>
        <p:txBody>
          <a:bodyPr wrap="square" rtlCol="0" anchor="ctr">
            <a:noAutofit/>
          </a:bodyPr>
          <a:lstStyle/>
          <a:p>
            <a:pPr defTabSz="914373" fontAlgn="auto">
              <a:spcBef>
                <a:spcPts val="0"/>
              </a:spcBef>
              <a:spcAft>
                <a:spcPts val="0"/>
              </a:spcAft>
            </a:pPr>
            <a:r>
              <a:rPr lang="ru-RU" sz="1400" b="1" kern="0" dirty="0" smtClean="0">
                <a:solidFill>
                  <a:srgbClr val="1F4E79"/>
                </a:solidFill>
                <a:latin typeface="Arial Narrow" panose="020B0606020202030204" pitchFamily="34" charset="0"/>
              </a:rPr>
              <a:t>Подробное описание условий на </a:t>
            </a:r>
            <a:r>
              <a:rPr lang="ru-RU" sz="1400" b="1" kern="0" dirty="0">
                <a:solidFill>
                  <a:srgbClr val="1F4E79"/>
                </a:solidFill>
                <a:latin typeface="Arial Narrow" panose="020B0606020202030204" pitchFamily="34" charset="0"/>
              </a:rPr>
              <a:t>официальном сайте </a:t>
            </a:r>
            <a:r>
              <a:rPr lang="ru-RU" sz="1400" b="1" kern="0" dirty="0" smtClean="0">
                <a:solidFill>
                  <a:srgbClr val="1F4E79"/>
                </a:solidFill>
                <a:latin typeface="Arial Narrow" panose="020B0606020202030204" pitchFamily="34" charset="0"/>
              </a:rPr>
              <a:t>Корпорации МСП</a:t>
            </a:r>
            <a:endParaRPr lang="ru-RU" sz="1400" b="1" kern="0" dirty="0">
              <a:solidFill>
                <a:srgbClr val="1F4E79"/>
              </a:solidFill>
              <a:latin typeface="Arial Narrow" panose="020B0606020202030204" pitchFamily="34" charset="0"/>
            </a:endParaRPr>
          </a:p>
        </p:txBody>
      </p:sp>
      <p:grpSp>
        <p:nvGrpSpPr>
          <p:cNvPr id="35" name="Группа 34"/>
          <p:cNvGrpSpPr/>
          <p:nvPr/>
        </p:nvGrpSpPr>
        <p:grpSpPr>
          <a:xfrm>
            <a:off x="8495723" y="6982624"/>
            <a:ext cx="336995" cy="450841"/>
            <a:chOff x="200023" y="5665822"/>
            <a:chExt cx="475107" cy="505811"/>
          </a:xfrm>
        </p:grpSpPr>
        <p:sp>
          <p:nvSpPr>
            <p:cNvPr id="36" name="Равнобедренный треугольник 35"/>
            <p:cNvSpPr/>
            <p:nvPr/>
          </p:nvSpPr>
          <p:spPr>
            <a:xfrm>
              <a:off x="200023" y="5665822"/>
              <a:ext cx="475107" cy="409575"/>
            </a:xfrm>
            <a:prstGeom prst="triangle">
              <a:avLst/>
            </a:prstGeom>
            <a:noFill/>
            <a:ln w="19050">
              <a:solidFill>
                <a:srgbClr val="1F4E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00" dirty="0">
                <a:solidFill>
                  <a:srgbClr val="00A1DE"/>
                </a:solidFill>
              </a:endParaRPr>
            </a:p>
          </p:txBody>
        </p:sp>
        <p:sp>
          <p:nvSpPr>
            <p:cNvPr id="37" name="Прямоугольник 36"/>
            <p:cNvSpPr/>
            <p:nvPr/>
          </p:nvSpPr>
          <p:spPr>
            <a:xfrm>
              <a:off x="285765" y="5706698"/>
              <a:ext cx="303624" cy="464935"/>
            </a:xfrm>
            <a:prstGeom prst="rect">
              <a:avLst/>
            </a:prstGeom>
          </p:spPr>
          <p:txBody>
            <a:bodyPr wrap="none">
              <a:spAutoFit/>
            </a:bodyPr>
            <a:lstStyle/>
            <a:p>
              <a:pPr algn="ctr"/>
              <a:r>
                <a:rPr lang="en-US" sz="2000" i="1" dirty="0" err="1" smtClean="0">
                  <a:solidFill>
                    <a:srgbClr val="1F4E79"/>
                  </a:solidFill>
                  <a:latin typeface="Book Antiqua" panose="02040602050305030304" pitchFamily="18" charset="0"/>
                  <a:cs typeface="Aparajita" panose="020B0604020202020204" pitchFamily="34" charset="0"/>
                </a:rPr>
                <a:t>i</a:t>
              </a:r>
              <a:endParaRPr lang="ru-RU" sz="2000" i="1" dirty="0">
                <a:solidFill>
                  <a:srgbClr val="1F4E79"/>
                </a:solidFill>
                <a:latin typeface="Book Antiqua" panose="02040602050305030304" pitchFamily="18" charset="0"/>
                <a:cs typeface="Aparajita" panose="020B0604020202020204" pitchFamily="34" charset="0"/>
              </a:endParaRPr>
            </a:p>
          </p:txBody>
        </p:sp>
      </p:grpSp>
      <p:cxnSp>
        <p:nvCxnSpPr>
          <p:cNvPr id="55" name="Прямая соединительная линия 54"/>
          <p:cNvCxnSpPr/>
          <p:nvPr/>
        </p:nvCxnSpPr>
        <p:spPr>
          <a:xfrm flipV="1">
            <a:off x="375081" y="6034950"/>
            <a:ext cx="7200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345170" y="5682682"/>
            <a:ext cx="3266710" cy="369332"/>
          </a:xfrm>
          <a:prstGeom prst="rect">
            <a:avLst/>
          </a:prstGeom>
          <a:noFill/>
        </p:spPr>
        <p:txBody>
          <a:bodyPr wrap="square" rtlCol="0">
            <a:spAutoFit/>
          </a:bodyPr>
          <a:lstStyle/>
          <a:p>
            <a:r>
              <a:rPr lang="ru-RU" sz="1800" b="1" dirty="0" smtClean="0"/>
              <a:t>Требования к проектам</a:t>
            </a:r>
            <a:endParaRPr lang="ru-RU" sz="1800" b="1" dirty="0"/>
          </a:p>
        </p:txBody>
      </p:sp>
      <p:sp>
        <p:nvSpPr>
          <p:cNvPr id="44" name="TextBox 43"/>
          <p:cNvSpPr txBox="1"/>
          <p:nvPr/>
        </p:nvSpPr>
        <p:spPr>
          <a:xfrm>
            <a:off x="375080" y="6126222"/>
            <a:ext cx="7453717" cy="1692771"/>
          </a:xfrm>
          <a:prstGeom prst="rect">
            <a:avLst/>
          </a:prstGeom>
          <a:noFill/>
        </p:spPr>
        <p:txBody>
          <a:bodyPr wrap="square" lIns="0" rIns="0" rtlCol="0">
            <a:noAutofit/>
          </a:bodyPr>
          <a:lstStyle/>
          <a:p>
            <a:pPr marL="285750" indent="-285750" algn="just">
              <a:spcBef>
                <a:spcPts val="600"/>
              </a:spcBef>
              <a:buFont typeface="+mj-lt"/>
              <a:buAutoNum type="arabicPeriod"/>
            </a:pPr>
            <a:r>
              <a:rPr lang="ru-RU" sz="1400" dirty="0" smtClean="0"/>
              <a:t>Высокая стадия готовности проекта (наличие бизнес-плана, финансовой модели, проектно-сметной и разрешительной документации);</a:t>
            </a:r>
          </a:p>
          <a:p>
            <a:pPr marL="285750" indent="-285750" algn="just">
              <a:spcBef>
                <a:spcPts val="600"/>
              </a:spcBef>
              <a:buFont typeface="+mj-lt"/>
              <a:buAutoNum type="arabicPeriod"/>
            </a:pPr>
            <a:r>
              <a:rPr lang="ru-RU" sz="1400" dirty="0" smtClean="0"/>
              <a:t>Наличие документов, подтверждающих </a:t>
            </a:r>
            <a:r>
              <a:rPr lang="ru-RU" sz="1400" dirty="0"/>
              <a:t>предпосылки финансовой модели </a:t>
            </a:r>
            <a:r>
              <a:rPr lang="ru-RU" sz="1400" dirty="0" smtClean="0"/>
              <a:t>(в том числе независимая маркетинговая</a:t>
            </a:r>
            <a:r>
              <a:rPr lang="ru-RU" sz="1400" dirty="0"/>
              <a:t> </a:t>
            </a:r>
            <a:r>
              <a:rPr lang="ru-RU" sz="1400" dirty="0" smtClean="0"/>
              <a:t>и </a:t>
            </a:r>
            <a:r>
              <a:rPr lang="ru-RU" sz="1400" dirty="0"/>
              <a:t>технологическая </a:t>
            </a:r>
            <a:r>
              <a:rPr lang="ru-RU" sz="1400" dirty="0" smtClean="0"/>
              <a:t>экспертизы);</a:t>
            </a:r>
            <a:endParaRPr lang="ru-RU" sz="1400" dirty="0"/>
          </a:p>
          <a:p>
            <a:pPr marL="285750" indent="-285750" algn="just">
              <a:spcBef>
                <a:spcPts val="600"/>
              </a:spcBef>
              <a:buFont typeface="+mj-lt"/>
              <a:buAutoNum type="arabicPeriod"/>
            </a:pPr>
            <a:r>
              <a:rPr lang="ru-RU" sz="1400" dirty="0"/>
              <a:t>Наличие проектной </a:t>
            </a:r>
            <a:r>
              <a:rPr lang="ru-RU" sz="1400" dirty="0" smtClean="0"/>
              <a:t>команды;</a:t>
            </a:r>
            <a:endParaRPr lang="ru-RU" sz="1400" dirty="0"/>
          </a:p>
          <a:p>
            <a:pPr marL="285750" indent="-285750" algn="just">
              <a:spcBef>
                <a:spcPts val="600"/>
              </a:spcBef>
              <a:buFont typeface="+mj-lt"/>
              <a:buAutoNum type="arabicPeriod"/>
            </a:pPr>
            <a:r>
              <a:rPr lang="ru-RU" sz="1400" dirty="0" smtClean="0"/>
              <a:t>Доля собственного участия </a:t>
            </a:r>
            <a:r>
              <a:rPr lang="ru-RU" sz="1400" dirty="0"/>
              <a:t>не менее 15% </a:t>
            </a:r>
            <a:r>
              <a:rPr lang="ru-RU" sz="1400" dirty="0" smtClean="0"/>
              <a:t>бюджета проекта;</a:t>
            </a:r>
          </a:p>
          <a:p>
            <a:pPr marL="285750" indent="-285750" algn="just">
              <a:spcBef>
                <a:spcPts val="600"/>
              </a:spcBef>
              <a:buFont typeface="+mj-lt"/>
              <a:buAutoNum type="arabicPeriod"/>
            </a:pPr>
            <a:r>
              <a:rPr lang="ru-RU" sz="1400" dirty="0" smtClean="0"/>
              <a:t>Погашение </a:t>
            </a:r>
            <a:r>
              <a:rPr lang="ru-RU" sz="1400" dirty="0"/>
              <a:t>кредитов осуществляется за счет денежного потока от реализации </a:t>
            </a:r>
            <a:r>
              <a:rPr lang="ru-RU" sz="1400" dirty="0" smtClean="0"/>
              <a:t>проекта. </a:t>
            </a:r>
            <a:endParaRPr lang="ru-RU" sz="1400" dirty="0"/>
          </a:p>
        </p:txBody>
      </p:sp>
      <p:sp>
        <p:nvSpPr>
          <p:cNvPr id="3" name="TextBox 2"/>
          <p:cNvSpPr txBox="1"/>
          <p:nvPr/>
        </p:nvSpPr>
        <p:spPr>
          <a:xfrm>
            <a:off x="375080" y="8323732"/>
            <a:ext cx="11301620" cy="276999"/>
          </a:xfrm>
          <a:prstGeom prst="rect">
            <a:avLst/>
          </a:prstGeom>
          <a:noFill/>
        </p:spPr>
        <p:txBody>
          <a:bodyPr wrap="none" rtlCol="0">
            <a:spAutoFit/>
          </a:bodyPr>
          <a:lstStyle/>
          <a:p>
            <a:r>
              <a:rPr lang="ru-RU" sz="1200" dirty="0" smtClean="0"/>
              <a:t>*масштабируемость – возможность увеличения объемов бизнеса за счет его территориального расширения и (или) пропорционально вложенным ресурсам</a:t>
            </a:r>
            <a:endParaRPr lang="ru-RU" sz="1200" dirty="0"/>
          </a:p>
        </p:txBody>
      </p:sp>
      <p:sp>
        <p:nvSpPr>
          <p:cNvPr id="34" name="object 44"/>
          <p:cNvSpPr/>
          <p:nvPr/>
        </p:nvSpPr>
        <p:spPr>
          <a:xfrm>
            <a:off x="103532" y="69697"/>
            <a:ext cx="2717301" cy="1236130"/>
          </a:xfrm>
          <a:prstGeom prst="rect">
            <a:avLst/>
          </a:prstGeom>
          <a:blipFill>
            <a:blip r:embed="rId3"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a:p>
        </p:txBody>
      </p:sp>
    </p:spTree>
    <p:extLst>
      <p:ext uri="{BB962C8B-B14F-4D97-AF65-F5344CB8AC3E}">
        <p14:creationId xmlns:p14="http://schemas.microsoft.com/office/powerpoint/2010/main" val="32672817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Скругленный прямоугольник 19"/>
          <p:cNvSpPr/>
          <p:nvPr/>
        </p:nvSpPr>
        <p:spPr>
          <a:xfrm>
            <a:off x="0" y="-7765"/>
            <a:ext cx="3517103" cy="998284"/>
          </a:xfrm>
          <a:prstGeom prst="roundRect">
            <a:avLst>
              <a:gd name="adj" fmla="val 4144"/>
            </a:avLst>
          </a:prstGeom>
          <a:solidFill>
            <a:schemeClr val="bg1"/>
          </a:solidFill>
          <a:ln w="25400" cap="flat" cmpd="sng" algn="ctr">
            <a:noFill/>
            <a:prstDash val="solid"/>
          </a:ln>
          <a:effectLst/>
        </p:spPr>
        <p:txBody>
          <a:bodyPr lIns="900000" rIns="72000" rtlCol="0" anchor="ctr"/>
          <a:lstStyle/>
          <a:p>
            <a:pPr defTabSz="914373" fontAlgn="auto">
              <a:spcBef>
                <a:spcPts val="0"/>
              </a:spcBef>
              <a:spcAft>
                <a:spcPts val="0"/>
              </a:spcAft>
            </a:pPr>
            <a:endParaRPr lang="ru-RU" sz="1200" kern="0" dirty="0">
              <a:latin typeface="+mj-lt"/>
            </a:endParaRPr>
          </a:p>
        </p:txBody>
      </p:sp>
      <p:sp>
        <p:nvSpPr>
          <p:cNvPr id="2" name="Заголовок 1"/>
          <p:cNvSpPr>
            <a:spLocks noGrp="1"/>
          </p:cNvSpPr>
          <p:nvPr>
            <p:ph type="title"/>
          </p:nvPr>
        </p:nvSpPr>
        <p:spPr/>
        <p:txBody>
          <a:bodyPr/>
          <a:lstStyle/>
          <a:p>
            <a:r>
              <a:rPr lang="ru-RU" dirty="0"/>
              <a:t>Приоритетные </a:t>
            </a:r>
            <a:r>
              <a:rPr lang="ru-RU" dirty="0" smtClean="0"/>
              <a:t>отрасли экономики</a:t>
            </a:r>
            <a:endParaRPr lang="ru-RU" dirty="0"/>
          </a:p>
        </p:txBody>
      </p:sp>
      <p:grpSp>
        <p:nvGrpSpPr>
          <p:cNvPr id="3" name="Группа 2"/>
          <p:cNvGrpSpPr/>
          <p:nvPr/>
        </p:nvGrpSpPr>
        <p:grpSpPr>
          <a:xfrm>
            <a:off x="495470" y="1224915"/>
            <a:ext cx="11759232" cy="6413579"/>
            <a:chOff x="508344" y="1476375"/>
            <a:chExt cx="11759232" cy="6413579"/>
          </a:xfrm>
        </p:grpSpPr>
        <p:sp>
          <p:nvSpPr>
            <p:cNvPr id="89" name="Прямоугольник 88"/>
            <p:cNvSpPr/>
            <p:nvPr/>
          </p:nvSpPr>
          <p:spPr>
            <a:xfrm>
              <a:off x="863600" y="1476375"/>
              <a:ext cx="11403976" cy="6413579"/>
            </a:xfrm>
            <a:prstGeom prst="rect">
              <a:avLst/>
            </a:prstGeom>
          </p:spPr>
          <p:txBody>
            <a:bodyPr wrap="square" lIns="72000" tIns="108000" rIns="36000" bIns="0" anchor="t">
              <a:noAutofit/>
            </a:bodyPr>
            <a:lstStyle/>
            <a:p>
              <a:pPr marL="95250" lvl="1" algn="just" defTabSz="957263">
                <a:spcBef>
                  <a:spcPts val="0"/>
                </a:spcBef>
              </a:pPr>
              <a:r>
                <a:rPr lang="ru-RU" sz="1600" dirty="0"/>
                <a:t>Отрасли экономики, в которых реализуются </a:t>
              </a:r>
              <a:r>
                <a:rPr lang="ru-RU" sz="1600" b="1" dirty="0">
                  <a:solidFill>
                    <a:srgbClr val="1F4E79"/>
                  </a:solidFill>
                </a:rPr>
                <a:t>приоритетные</a:t>
              </a:r>
              <a:r>
                <a:rPr lang="ru-RU" sz="1600" dirty="0">
                  <a:solidFill>
                    <a:srgbClr val="1F4E79"/>
                  </a:solidFill>
                </a:rPr>
                <a:t> </a:t>
              </a:r>
              <a:r>
                <a:rPr lang="ru-RU" sz="1600" b="1" dirty="0">
                  <a:solidFill>
                    <a:srgbClr val="1F4E79"/>
                  </a:solidFill>
                </a:rPr>
                <a:t>направления развития науки, технологий и техники </a:t>
              </a:r>
              <a:r>
                <a:rPr lang="ru-RU" sz="1600" dirty="0"/>
                <a:t>в Российской Федерации, а также </a:t>
              </a:r>
              <a:r>
                <a:rPr lang="ru-RU" sz="1600" b="1" dirty="0">
                  <a:solidFill>
                    <a:srgbClr val="1F4E79"/>
                  </a:solidFill>
                </a:rPr>
                <a:t>критические технологии </a:t>
              </a:r>
              <a:r>
                <a:rPr lang="ru-RU" sz="1600" dirty="0"/>
                <a:t>Российской Федерации, перечень которых утвержден </a:t>
              </a:r>
              <a:r>
                <a:rPr lang="ru-RU" sz="1600" b="1" dirty="0">
                  <a:solidFill>
                    <a:srgbClr val="1F4E79"/>
                  </a:solidFill>
                </a:rPr>
                <a:t>Указом Президента Российской Федерации от 07 июля 2011 г. № 899 </a:t>
              </a:r>
              <a:r>
                <a:rPr lang="ru-RU" sz="1600" dirty="0"/>
                <a:t>«Об утверждении приоритетных направлений развития науки, технологий и техники в Российской Федерации и перечня критических технологий Российской Федерации</a:t>
              </a:r>
              <a:r>
                <a:rPr lang="ru-RU" sz="1600" dirty="0" smtClean="0"/>
                <a:t>».</a:t>
              </a:r>
            </a:p>
            <a:p>
              <a:pPr marL="95250" lvl="1" algn="just" defTabSz="957263">
                <a:spcBef>
                  <a:spcPts val="0"/>
                </a:spcBef>
              </a:pPr>
              <a:endParaRPr lang="ru-RU" sz="1600" b="1" dirty="0" smtClean="0">
                <a:solidFill>
                  <a:srgbClr val="1F4E79"/>
                </a:solidFill>
              </a:endParaRPr>
            </a:p>
            <a:p>
              <a:pPr marL="95250" lvl="1" algn="just" defTabSz="957263">
                <a:spcBef>
                  <a:spcPts val="0"/>
                </a:spcBef>
              </a:pPr>
              <a:r>
                <a:rPr lang="ru-RU" sz="1600" b="1" dirty="0" smtClean="0">
                  <a:solidFill>
                    <a:srgbClr val="1F4E79"/>
                  </a:solidFill>
                </a:rPr>
                <a:t>Сельское </a:t>
              </a:r>
              <a:r>
                <a:rPr lang="ru-RU" sz="1600" b="1" dirty="0">
                  <a:solidFill>
                    <a:srgbClr val="1F4E79"/>
                  </a:solidFill>
                </a:rPr>
                <a:t>хозяйство</a:t>
              </a:r>
              <a:r>
                <a:rPr lang="ru-RU" sz="1600" dirty="0">
                  <a:solidFill>
                    <a:srgbClr val="1F4E79"/>
                  </a:solidFill>
                </a:rPr>
                <a:t>, </a:t>
              </a:r>
              <a:r>
                <a:rPr lang="ru-RU" sz="1600" dirty="0"/>
                <a:t>включая производство сельскохозяйственной продукции, а также предоставление услуг в этой отрасли экономики, в том числе в целях обеспечения </a:t>
              </a:r>
              <a:r>
                <a:rPr lang="ru-RU" sz="1600" dirty="0" err="1"/>
                <a:t>импортозамещения</a:t>
              </a:r>
              <a:r>
                <a:rPr lang="ru-RU" sz="1600" dirty="0"/>
                <a:t> и развития </a:t>
              </a:r>
              <a:r>
                <a:rPr lang="ru-RU" sz="1600" dirty="0" err="1"/>
                <a:t>несырьевого</a:t>
              </a:r>
              <a:r>
                <a:rPr lang="ru-RU" sz="1600" dirty="0"/>
                <a:t> экспорта</a:t>
              </a:r>
            </a:p>
            <a:p>
              <a:pPr marL="95250" lvl="1" algn="just" defTabSz="957263">
                <a:spcBef>
                  <a:spcPts val="0"/>
                </a:spcBef>
              </a:pPr>
              <a:endParaRPr lang="ru-RU" sz="1600" b="1" dirty="0" smtClean="0">
                <a:solidFill>
                  <a:srgbClr val="1F4E79"/>
                </a:solidFill>
              </a:endParaRPr>
            </a:p>
            <a:p>
              <a:pPr marL="95250" lvl="1" algn="just" defTabSz="957263">
                <a:spcBef>
                  <a:spcPts val="0"/>
                </a:spcBef>
              </a:pPr>
              <a:r>
                <a:rPr lang="ru-RU" sz="1600" b="1" dirty="0" smtClean="0">
                  <a:solidFill>
                    <a:srgbClr val="1F4E79"/>
                  </a:solidFill>
                </a:rPr>
                <a:t>Обрабатывающее производство</a:t>
              </a:r>
              <a:r>
                <a:rPr lang="ru-RU" sz="1600" dirty="0" smtClean="0">
                  <a:solidFill>
                    <a:srgbClr val="1F4E79"/>
                  </a:solidFill>
                </a:rPr>
                <a:t>,</a:t>
              </a:r>
              <a:r>
                <a:rPr lang="ru-RU" sz="1600" dirty="0" smtClean="0"/>
                <a:t> в том числе производство пищевых продуктов, первичная и последующая (промышленная) переработка сельскохозяйственной продукции, в том числе в целях обеспечения </a:t>
              </a:r>
              <a:r>
                <a:rPr lang="ru-RU" sz="1600" dirty="0" err="1" smtClean="0"/>
                <a:t>импортозамещения</a:t>
              </a:r>
              <a:r>
                <a:rPr lang="ru-RU" sz="1600" dirty="0" smtClean="0"/>
                <a:t> и развития </a:t>
              </a:r>
              <a:r>
                <a:rPr lang="ru-RU" sz="1600" dirty="0" err="1" smtClean="0"/>
                <a:t>несырьевого</a:t>
              </a:r>
              <a:r>
                <a:rPr lang="ru-RU" sz="1600" dirty="0" smtClean="0"/>
                <a:t> экспорта</a:t>
              </a:r>
            </a:p>
            <a:p>
              <a:pPr marL="95250" lvl="1" algn="just" defTabSz="957263">
                <a:spcBef>
                  <a:spcPts val="0"/>
                </a:spcBef>
              </a:pPr>
              <a:endParaRPr lang="ru-RU" sz="1600" dirty="0" smtClean="0"/>
            </a:p>
            <a:p>
              <a:pPr marL="95250" lvl="1" algn="just" defTabSz="957263">
                <a:spcBef>
                  <a:spcPts val="0"/>
                </a:spcBef>
              </a:pPr>
              <a:r>
                <a:rPr lang="ru-RU" sz="1600" dirty="0" smtClean="0"/>
                <a:t>Производство </a:t>
              </a:r>
              <a:r>
                <a:rPr lang="ru-RU" sz="1600" dirty="0"/>
                <a:t>и распределение </a:t>
              </a:r>
              <a:r>
                <a:rPr lang="ru-RU" sz="1600" b="1" dirty="0">
                  <a:solidFill>
                    <a:srgbClr val="1F4E79"/>
                  </a:solidFill>
                </a:rPr>
                <a:t>электроэнергии</a:t>
              </a:r>
              <a:r>
                <a:rPr lang="ru-RU" sz="1600" dirty="0">
                  <a:solidFill>
                    <a:srgbClr val="1F4E79"/>
                  </a:solidFill>
                </a:rPr>
                <a:t>, </a:t>
              </a:r>
              <a:r>
                <a:rPr lang="ru-RU" sz="1600" b="1" dirty="0">
                  <a:solidFill>
                    <a:srgbClr val="1F4E79"/>
                  </a:solidFill>
                </a:rPr>
                <a:t>газа </a:t>
              </a:r>
              <a:r>
                <a:rPr lang="ru-RU" sz="1600" dirty="0">
                  <a:solidFill>
                    <a:srgbClr val="1F4E79"/>
                  </a:solidFill>
                </a:rPr>
                <a:t>и</a:t>
              </a:r>
              <a:r>
                <a:rPr lang="ru-RU" sz="1600" b="1" dirty="0">
                  <a:solidFill>
                    <a:srgbClr val="1F4E79"/>
                  </a:solidFill>
                </a:rPr>
                <a:t> воды</a:t>
              </a:r>
              <a:endParaRPr lang="ru-RU" sz="1600" dirty="0">
                <a:solidFill>
                  <a:srgbClr val="1F4E79"/>
                </a:solidFill>
              </a:endParaRPr>
            </a:p>
            <a:p>
              <a:pPr marL="95250" lvl="1" algn="just" defTabSz="957263">
                <a:spcBef>
                  <a:spcPts val="0"/>
                </a:spcBef>
              </a:pPr>
              <a:endParaRPr lang="ru-RU" sz="1600" b="1" dirty="0" smtClean="0">
                <a:solidFill>
                  <a:srgbClr val="1F4E79"/>
                </a:solidFill>
              </a:endParaRPr>
            </a:p>
            <a:p>
              <a:pPr marL="95250" lvl="1" algn="just" defTabSz="957263">
                <a:spcBef>
                  <a:spcPts val="0"/>
                </a:spcBef>
              </a:pPr>
              <a:r>
                <a:rPr lang="ru-RU" sz="1600" b="1" dirty="0" smtClean="0">
                  <a:solidFill>
                    <a:srgbClr val="1F4E79"/>
                  </a:solidFill>
                </a:rPr>
                <a:t>Строительство</a:t>
              </a:r>
              <a:r>
                <a:rPr lang="ru-RU" sz="1600" dirty="0" smtClean="0">
                  <a:solidFill>
                    <a:srgbClr val="1F4E79"/>
                  </a:solidFill>
                </a:rPr>
                <a:t>,</a:t>
              </a:r>
              <a:r>
                <a:rPr lang="ru-RU" sz="1600" dirty="0" smtClean="0"/>
                <a:t> в том числе в рамках развития внутреннего туризма</a:t>
              </a:r>
            </a:p>
            <a:p>
              <a:pPr marL="95250" lvl="1" algn="just" defTabSz="957263">
                <a:spcBef>
                  <a:spcPts val="0"/>
                </a:spcBef>
              </a:pPr>
              <a:endParaRPr lang="ru-RU" sz="1600" b="1" dirty="0" smtClean="0">
                <a:solidFill>
                  <a:srgbClr val="1F4E79"/>
                </a:solidFill>
              </a:endParaRPr>
            </a:p>
            <a:p>
              <a:pPr marL="95250" lvl="1" algn="just" defTabSz="957263">
                <a:spcBef>
                  <a:spcPts val="0"/>
                </a:spcBef>
              </a:pPr>
              <a:r>
                <a:rPr lang="ru-RU" sz="1600" b="1" dirty="0" smtClean="0">
                  <a:solidFill>
                    <a:srgbClr val="1F4E79"/>
                  </a:solidFill>
                </a:rPr>
                <a:t>Транспорт </a:t>
              </a:r>
              <a:r>
                <a:rPr lang="ru-RU" sz="1600" b="1" dirty="0">
                  <a:solidFill>
                    <a:srgbClr val="1F4E79"/>
                  </a:solidFill>
                </a:rPr>
                <a:t>и </a:t>
              </a:r>
              <a:r>
                <a:rPr lang="ru-RU" sz="1600" b="1" dirty="0" smtClean="0">
                  <a:solidFill>
                    <a:srgbClr val="1F4E79"/>
                  </a:solidFill>
                </a:rPr>
                <a:t>связь</a:t>
              </a:r>
            </a:p>
            <a:p>
              <a:pPr marL="95250" lvl="1" algn="just" defTabSz="957263">
                <a:spcBef>
                  <a:spcPts val="0"/>
                </a:spcBef>
              </a:pPr>
              <a:endParaRPr lang="ru-RU" sz="1600" b="1" dirty="0" smtClean="0">
                <a:solidFill>
                  <a:srgbClr val="1F4E79"/>
                </a:solidFill>
              </a:endParaRPr>
            </a:p>
            <a:p>
              <a:pPr marL="95250" lvl="1" algn="just" defTabSz="957263">
                <a:spcBef>
                  <a:spcPts val="0"/>
                </a:spcBef>
              </a:pPr>
              <a:r>
                <a:rPr lang="ru-RU" sz="1600" b="1" dirty="0" smtClean="0">
                  <a:solidFill>
                    <a:srgbClr val="1F4E79"/>
                  </a:solidFill>
                </a:rPr>
                <a:t>Туристская </a:t>
              </a:r>
              <a:r>
                <a:rPr lang="ru-RU" sz="1600" b="1" dirty="0">
                  <a:solidFill>
                    <a:srgbClr val="1F4E79"/>
                  </a:solidFill>
                </a:rPr>
                <a:t>деятельность </a:t>
              </a:r>
              <a:r>
                <a:rPr lang="ru-RU" sz="1600" dirty="0"/>
                <a:t>и деятельность в области туристской индустрии в целях развития внутреннего </a:t>
              </a:r>
              <a:r>
                <a:rPr lang="ru-RU" sz="1600" dirty="0" smtClean="0"/>
                <a:t>туризма</a:t>
              </a:r>
              <a:endParaRPr lang="ru-RU" sz="1600" dirty="0"/>
            </a:p>
            <a:p>
              <a:pPr marL="95250" lvl="1" algn="just" defTabSz="957263">
                <a:spcBef>
                  <a:spcPts val="0"/>
                </a:spcBef>
              </a:pPr>
              <a:endParaRPr lang="ru-RU" sz="1600" b="1" dirty="0" smtClean="0">
                <a:solidFill>
                  <a:srgbClr val="1F4E79"/>
                </a:solidFill>
              </a:endParaRPr>
            </a:p>
            <a:p>
              <a:pPr marL="95250" lvl="1" algn="just" defTabSz="957263">
                <a:spcBef>
                  <a:spcPts val="0"/>
                </a:spcBef>
              </a:pPr>
              <a:r>
                <a:rPr lang="ru-RU" sz="1600" b="1" dirty="0" smtClean="0">
                  <a:solidFill>
                    <a:srgbClr val="1F4E79"/>
                  </a:solidFill>
                </a:rPr>
                <a:t>Здравоохранение</a:t>
              </a:r>
              <a:endParaRPr lang="ru-RU" sz="1600" dirty="0" smtClean="0">
                <a:solidFill>
                  <a:srgbClr val="1F4E79"/>
                </a:solidFill>
              </a:endParaRPr>
            </a:p>
            <a:p>
              <a:pPr marL="95250" lvl="1" algn="just" defTabSz="957263">
                <a:spcBef>
                  <a:spcPts val="0"/>
                </a:spcBef>
              </a:pPr>
              <a:endParaRPr lang="ru-RU" sz="1600" b="1" dirty="0" smtClean="0">
                <a:solidFill>
                  <a:srgbClr val="1F4E79"/>
                </a:solidFill>
              </a:endParaRPr>
            </a:p>
            <a:p>
              <a:pPr marL="95250" lvl="1" algn="just" defTabSz="957263">
                <a:spcBef>
                  <a:spcPts val="0"/>
                </a:spcBef>
              </a:pPr>
              <a:r>
                <a:rPr lang="ru-RU" sz="1600" b="1" dirty="0" smtClean="0">
                  <a:solidFill>
                    <a:srgbClr val="1F4E79"/>
                  </a:solidFill>
                </a:rPr>
                <a:t>Сбор</a:t>
              </a:r>
              <a:r>
                <a:rPr lang="ru-RU" sz="1600" b="1" dirty="0">
                  <a:solidFill>
                    <a:srgbClr val="1F4E79"/>
                  </a:solidFill>
                </a:rPr>
                <a:t>, обработка и утилизация отходов</a:t>
              </a:r>
              <a:r>
                <a:rPr lang="ru-RU" sz="1600" dirty="0">
                  <a:solidFill>
                    <a:srgbClr val="1F4E79"/>
                  </a:solidFill>
                </a:rPr>
                <a:t>, </a:t>
              </a:r>
              <a:r>
                <a:rPr lang="ru-RU" sz="1600" dirty="0"/>
                <a:t>в том числе отсортированных материалов, а также переработка металлических и неметаллических отходов, мусора и прочих предметов во вторичное сырье</a:t>
              </a:r>
            </a:p>
          </p:txBody>
        </p:sp>
        <p:sp>
          <p:nvSpPr>
            <p:cNvPr id="14" name="Oval 292"/>
            <p:cNvSpPr/>
            <p:nvPr/>
          </p:nvSpPr>
          <p:spPr>
            <a:xfrm>
              <a:off x="508344" y="1549156"/>
              <a:ext cx="381086" cy="381086"/>
            </a:xfrm>
            <a:prstGeom prst="ellipse">
              <a:avLst/>
            </a:prstGeom>
            <a:solidFill>
              <a:srgbClr val="1F4E79"/>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2000" b="1" i="0" u="none" strike="noStrike" kern="0" cap="none" spc="0" normalizeH="0" baseline="0" noProof="0" dirty="0" smtClean="0">
                  <a:ln>
                    <a:noFill/>
                  </a:ln>
                  <a:solidFill>
                    <a:srgbClr val="FFFFFF"/>
                  </a:solidFill>
                  <a:effectLst/>
                  <a:uLnTx/>
                  <a:uFillTx/>
                  <a:latin typeface="Arial"/>
                  <a:ea typeface="+mn-ea"/>
                  <a:cs typeface="+mn-cs"/>
                </a:rPr>
                <a:t>1</a:t>
              </a:r>
              <a:endParaRPr kumimoji="0" lang="en-US" sz="2000" b="1" i="0" u="none" strike="noStrike" kern="0" cap="none" spc="0" normalizeH="0" baseline="0" noProof="0" dirty="0">
                <a:ln>
                  <a:noFill/>
                </a:ln>
                <a:solidFill>
                  <a:srgbClr val="FFFFFF"/>
                </a:solidFill>
                <a:effectLst/>
                <a:uLnTx/>
                <a:uFillTx/>
                <a:latin typeface="Arial"/>
                <a:ea typeface="+mn-ea"/>
                <a:cs typeface="+mn-cs"/>
              </a:endParaRPr>
            </a:p>
          </p:txBody>
        </p:sp>
        <p:sp>
          <p:nvSpPr>
            <p:cNvPr id="15" name="Oval 292"/>
            <p:cNvSpPr/>
            <p:nvPr/>
          </p:nvSpPr>
          <p:spPr>
            <a:xfrm>
              <a:off x="508344" y="3020703"/>
              <a:ext cx="381086" cy="381086"/>
            </a:xfrm>
            <a:prstGeom prst="ellipse">
              <a:avLst/>
            </a:prstGeom>
            <a:solidFill>
              <a:srgbClr val="1F4E79"/>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2000" b="1" i="0" u="none" strike="noStrike" kern="0" cap="none" spc="0" normalizeH="0" baseline="0" noProof="0" dirty="0" smtClean="0">
                  <a:ln>
                    <a:noFill/>
                  </a:ln>
                  <a:solidFill>
                    <a:srgbClr val="FFFFFF"/>
                  </a:solidFill>
                  <a:effectLst/>
                  <a:uLnTx/>
                  <a:uFillTx/>
                  <a:latin typeface="Arial"/>
                  <a:ea typeface="+mn-ea"/>
                  <a:cs typeface="+mn-cs"/>
                </a:rPr>
                <a:t>2</a:t>
              </a:r>
              <a:endParaRPr kumimoji="0" lang="en-US" sz="2000" b="1" i="0" u="none" strike="noStrike" kern="0" cap="none" spc="0" normalizeH="0" baseline="0" noProof="0" dirty="0">
                <a:ln>
                  <a:noFill/>
                </a:ln>
                <a:solidFill>
                  <a:srgbClr val="FFFFFF"/>
                </a:solidFill>
                <a:effectLst/>
                <a:uLnTx/>
                <a:uFillTx/>
                <a:latin typeface="Arial"/>
                <a:ea typeface="+mn-ea"/>
                <a:cs typeface="+mn-cs"/>
              </a:endParaRPr>
            </a:p>
          </p:txBody>
        </p:sp>
        <p:sp>
          <p:nvSpPr>
            <p:cNvPr id="16" name="Oval 292"/>
            <p:cNvSpPr/>
            <p:nvPr/>
          </p:nvSpPr>
          <p:spPr>
            <a:xfrm>
              <a:off x="508344" y="3779539"/>
              <a:ext cx="381086" cy="381086"/>
            </a:xfrm>
            <a:prstGeom prst="ellipse">
              <a:avLst/>
            </a:prstGeom>
            <a:solidFill>
              <a:srgbClr val="1F4E79"/>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2000" b="1" i="0" u="none" strike="noStrike" kern="0" cap="none" spc="0" normalizeH="0" baseline="0" noProof="0" dirty="0" smtClean="0">
                  <a:ln>
                    <a:noFill/>
                  </a:ln>
                  <a:solidFill>
                    <a:srgbClr val="FFFFFF"/>
                  </a:solidFill>
                  <a:effectLst/>
                  <a:uLnTx/>
                  <a:uFillTx/>
                  <a:latin typeface="Arial"/>
                  <a:ea typeface="+mn-ea"/>
                  <a:cs typeface="+mn-cs"/>
                </a:rPr>
                <a:t>3</a:t>
              </a:r>
              <a:endParaRPr kumimoji="0" lang="en-US" sz="2000" b="1" i="0" u="none" strike="noStrike" kern="0" cap="none" spc="0" normalizeH="0" baseline="0" noProof="0" dirty="0">
                <a:ln>
                  <a:noFill/>
                </a:ln>
                <a:solidFill>
                  <a:srgbClr val="FFFFFF"/>
                </a:solidFill>
                <a:effectLst/>
                <a:uLnTx/>
                <a:uFillTx/>
                <a:latin typeface="Arial"/>
                <a:ea typeface="+mn-ea"/>
                <a:cs typeface="+mn-cs"/>
              </a:endParaRPr>
            </a:p>
          </p:txBody>
        </p:sp>
        <p:sp>
          <p:nvSpPr>
            <p:cNvPr id="17" name="Oval 292"/>
            <p:cNvSpPr/>
            <p:nvPr/>
          </p:nvSpPr>
          <p:spPr>
            <a:xfrm>
              <a:off x="508344" y="4635624"/>
              <a:ext cx="381086" cy="381086"/>
            </a:xfrm>
            <a:prstGeom prst="ellipse">
              <a:avLst/>
            </a:prstGeom>
            <a:solidFill>
              <a:srgbClr val="1F4E79"/>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20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2000" b="1" i="0" u="none" strike="noStrike" kern="0" cap="none" spc="0" normalizeH="0" baseline="0" noProof="0" dirty="0">
                <a:ln>
                  <a:noFill/>
                </a:ln>
                <a:solidFill>
                  <a:srgbClr val="FFFFFF"/>
                </a:solidFill>
                <a:effectLst/>
                <a:uLnTx/>
                <a:uFillTx/>
                <a:latin typeface="Arial"/>
                <a:ea typeface="+mn-ea"/>
                <a:cs typeface="+mn-cs"/>
              </a:endParaRPr>
            </a:p>
          </p:txBody>
        </p:sp>
        <p:sp>
          <p:nvSpPr>
            <p:cNvPr id="18" name="Oval 292"/>
            <p:cNvSpPr/>
            <p:nvPr/>
          </p:nvSpPr>
          <p:spPr>
            <a:xfrm>
              <a:off x="508344" y="5126485"/>
              <a:ext cx="381086" cy="381086"/>
            </a:xfrm>
            <a:prstGeom prst="ellipse">
              <a:avLst/>
            </a:prstGeom>
            <a:solidFill>
              <a:srgbClr val="1F4E79"/>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2000" b="1" i="0" u="none" strike="noStrike" kern="0" cap="none" spc="0" normalizeH="0" baseline="0" noProof="0" dirty="0" smtClean="0">
                  <a:ln>
                    <a:noFill/>
                  </a:ln>
                  <a:solidFill>
                    <a:srgbClr val="FFFFFF"/>
                  </a:solidFill>
                  <a:effectLst/>
                  <a:uLnTx/>
                  <a:uFillTx/>
                  <a:latin typeface="Arial"/>
                  <a:ea typeface="+mn-ea"/>
                  <a:cs typeface="+mn-cs"/>
                </a:rPr>
                <a:t>5</a:t>
              </a:r>
              <a:endParaRPr kumimoji="0" lang="en-US" sz="2000" b="1" i="0" u="none" strike="noStrike" kern="0" cap="none" spc="0" normalizeH="0" baseline="0" noProof="0" dirty="0">
                <a:ln>
                  <a:noFill/>
                </a:ln>
                <a:solidFill>
                  <a:srgbClr val="FFFFFF"/>
                </a:solidFill>
                <a:effectLst/>
                <a:uLnTx/>
                <a:uFillTx/>
                <a:latin typeface="Arial"/>
                <a:ea typeface="+mn-ea"/>
                <a:cs typeface="+mn-cs"/>
              </a:endParaRPr>
            </a:p>
          </p:txBody>
        </p:sp>
        <p:sp>
          <p:nvSpPr>
            <p:cNvPr id="9" name="Oval 292"/>
            <p:cNvSpPr/>
            <p:nvPr/>
          </p:nvSpPr>
          <p:spPr>
            <a:xfrm>
              <a:off x="508344" y="5642353"/>
              <a:ext cx="381086" cy="381086"/>
            </a:xfrm>
            <a:prstGeom prst="ellipse">
              <a:avLst/>
            </a:prstGeom>
            <a:solidFill>
              <a:srgbClr val="1F4E79"/>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2000" b="1" i="0" u="none" strike="noStrike" kern="0" cap="none" spc="0" normalizeH="0" baseline="0" noProof="0" dirty="0" smtClean="0">
                  <a:ln>
                    <a:noFill/>
                  </a:ln>
                  <a:solidFill>
                    <a:srgbClr val="FFFFFF"/>
                  </a:solidFill>
                  <a:effectLst/>
                  <a:uLnTx/>
                  <a:uFillTx/>
                  <a:latin typeface="Arial"/>
                  <a:ea typeface="+mn-ea"/>
                  <a:cs typeface="+mn-cs"/>
                </a:rPr>
                <a:t>6</a:t>
              </a:r>
              <a:endParaRPr kumimoji="0" lang="en-US" sz="2000" b="1" i="0" u="none" strike="noStrike" kern="0" cap="none" spc="0" normalizeH="0" baseline="0" noProof="0" dirty="0">
                <a:ln>
                  <a:noFill/>
                </a:ln>
                <a:solidFill>
                  <a:srgbClr val="FFFFFF"/>
                </a:solidFill>
                <a:effectLst/>
                <a:uLnTx/>
                <a:uFillTx/>
                <a:latin typeface="Arial"/>
                <a:ea typeface="+mn-ea"/>
                <a:cs typeface="+mn-cs"/>
              </a:endParaRPr>
            </a:p>
          </p:txBody>
        </p:sp>
        <p:sp>
          <p:nvSpPr>
            <p:cNvPr id="10" name="Oval 292"/>
            <p:cNvSpPr/>
            <p:nvPr/>
          </p:nvSpPr>
          <p:spPr>
            <a:xfrm>
              <a:off x="508344" y="6127520"/>
              <a:ext cx="381086" cy="381086"/>
            </a:xfrm>
            <a:prstGeom prst="ellipse">
              <a:avLst/>
            </a:prstGeom>
            <a:solidFill>
              <a:srgbClr val="1F4E79"/>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2000" b="1" i="0" u="none" strike="noStrike" kern="0" cap="none" spc="0" normalizeH="0" baseline="0" noProof="0" dirty="0" smtClean="0">
                  <a:ln>
                    <a:noFill/>
                  </a:ln>
                  <a:solidFill>
                    <a:srgbClr val="FFFFFF"/>
                  </a:solidFill>
                  <a:effectLst/>
                  <a:uLnTx/>
                  <a:uFillTx/>
                  <a:latin typeface="Arial"/>
                  <a:ea typeface="+mn-ea"/>
                  <a:cs typeface="+mn-cs"/>
                </a:rPr>
                <a:t>7</a:t>
              </a:r>
              <a:endParaRPr kumimoji="0" lang="en-US" sz="2000" b="1" i="0" u="none" strike="noStrike" kern="0" cap="none" spc="0" normalizeH="0" baseline="0" noProof="0" dirty="0">
                <a:ln>
                  <a:noFill/>
                </a:ln>
                <a:solidFill>
                  <a:srgbClr val="FFFFFF"/>
                </a:solidFill>
                <a:effectLst/>
                <a:uLnTx/>
                <a:uFillTx/>
                <a:latin typeface="Arial"/>
                <a:ea typeface="+mn-ea"/>
                <a:cs typeface="+mn-cs"/>
              </a:endParaRPr>
            </a:p>
          </p:txBody>
        </p:sp>
      </p:grpSp>
      <p:sp>
        <p:nvSpPr>
          <p:cNvPr id="12" name="Oval 292"/>
          <p:cNvSpPr/>
          <p:nvPr/>
        </p:nvSpPr>
        <p:spPr>
          <a:xfrm>
            <a:off x="495470" y="6396328"/>
            <a:ext cx="381086" cy="381086"/>
          </a:xfrm>
          <a:prstGeom prst="ellipse">
            <a:avLst/>
          </a:prstGeom>
          <a:solidFill>
            <a:srgbClr val="1F4E79"/>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2000" b="1" i="0" u="none" strike="noStrike" kern="0" cap="none" spc="0" normalizeH="0" baseline="0" noProof="0" dirty="0" smtClean="0">
                <a:ln>
                  <a:noFill/>
                </a:ln>
                <a:solidFill>
                  <a:srgbClr val="FFFFFF"/>
                </a:solidFill>
                <a:effectLst/>
                <a:uLnTx/>
                <a:uFillTx/>
                <a:latin typeface="Arial"/>
                <a:ea typeface="+mn-ea"/>
                <a:cs typeface="+mn-cs"/>
              </a:rPr>
              <a:t>8</a:t>
            </a:r>
            <a:endParaRPr kumimoji="0" lang="en-US" sz="2000" b="1" i="0" u="none" strike="noStrike" kern="0" cap="none" spc="0" normalizeH="0" baseline="0" noProof="0" dirty="0">
              <a:ln>
                <a:noFill/>
              </a:ln>
              <a:solidFill>
                <a:srgbClr val="FFFFFF"/>
              </a:solidFill>
              <a:effectLst/>
              <a:uLnTx/>
              <a:uFillTx/>
              <a:latin typeface="Arial"/>
              <a:ea typeface="+mn-ea"/>
              <a:cs typeface="+mn-cs"/>
            </a:endParaRPr>
          </a:p>
        </p:txBody>
      </p:sp>
      <p:sp>
        <p:nvSpPr>
          <p:cNvPr id="13" name="Oval 292"/>
          <p:cNvSpPr/>
          <p:nvPr/>
        </p:nvSpPr>
        <p:spPr>
          <a:xfrm>
            <a:off x="495470" y="6966723"/>
            <a:ext cx="381086" cy="381086"/>
          </a:xfrm>
          <a:prstGeom prst="ellipse">
            <a:avLst/>
          </a:prstGeom>
          <a:solidFill>
            <a:srgbClr val="1F4E79"/>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2000" b="1" i="0" u="none" strike="noStrike" kern="0" cap="none" spc="0" normalizeH="0" baseline="0" noProof="0" dirty="0" smtClean="0">
                <a:ln>
                  <a:noFill/>
                </a:ln>
                <a:solidFill>
                  <a:srgbClr val="FFFFFF"/>
                </a:solidFill>
                <a:effectLst/>
                <a:uLnTx/>
                <a:uFillTx/>
                <a:latin typeface="Arial"/>
                <a:ea typeface="+mn-ea"/>
                <a:cs typeface="+mn-cs"/>
              </a:rPr>
              <a:t>9</a:t>
            </a:r>
            <a:endParaRPr kumimoji="0" lang="en-US" sz="2000" b="1" i="0" u="none" strike="noStrike" kern="0" cap="none" spc="0" normalizeH="0" baseline="0" noProof="0" dirty="0">
              <a:ln>
                <a:noFill/>
              </a:ln>
              <a:solidFill>
                <a:srgbClr val="FFFFFF"/>
              </a:solidFill>
              <a:effectLst/>
              <a:uLnTx/>
              <a:uFillTx/>
              <a:latin typeface="Arial"/>
              <a:ea typeface="+mn-ea"/>
              <a:cs typeface="+mn-cs"/>
            </a:endParaRPr>
          </a:p>
        </p:txBody>
      </p:sp>
      <p:sp>
        <p:nvSpPr>
          <p:cNvPr id="19" name="object 44"/>
          <p:cNvSpPr/>
          <p:nvPr/>
        </p:nvSpPr>
        <p:spPr>
          <a:xfrm>
            <a:off x="103532" y="69697"/>
            <a:ext cx="2717301" cy="1236130"/>
          </a:xfrm>
          <a:prstGeom prst="rect">
            <a:avLst/>
          </a:prstGeom>
          <a:blipFill>
            <a:blip r:embed="rId2"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a:p>
        </p:txBody>
      </p:sp>
    </p:spTree>
    <p:extLst>
      <p:ext uri="{BB962C8B-B14F-4D97-AF65-F5344CB8AC3E}">
        <p14:creationId xmlns:p14="http://schemas.microsoft.com/office/powerpoint/2010/main" val="28161998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7656" y="229506"/>
            <a:ext cx="7091076" cy="3225800"/>
          </a:xfrm>
          <a:prstGeom prst="rect">
            <a:avLst/>
          </a:prstGeom>
        </p:spPr>
      </p:pic>
      <p:sp>
        <p:nvSpPr>
          <p:cNvPr id="3" name="Прямоугольник 2"/>
          <p:cNvSpPr/>
          <p:nvPr/>
        </p:nvSpPr>
        <p:spPr>
          <a:xfrm>
            <a:off x="0" y="3147940"/>
            <a:ext cx="12599988" cy="3339946"/>
          </a:xfrm>
          <a:prstGeom prst="rect">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1886287" y="3147940"/>
            <a:ext cx="9434856" cy="3339946"/>
          </a:xfrm>
        </p:spPr>
        <p:txBody>
          <a:bodyPr/>
          <a:lstStyle/>
          <a:p>
            <a:pPr algn="just"/>
            <a:r>
              <a:rPr lang="ru-RU" dirty="0"/>
              <a:t>2</a:t>
            </a:r>
            <a:r>
              <a:rPr lang="ru-RU" dirty="0" smtClean="0"/>
              <a:t>. </a:t>
            </a:r>
            <a:r>
              <a:rPr lang="ru-RU" dirty="0"/>
              <a:t>Программа стимулирования кредитования </a:t>
            </a:r>
            <a:br>
              <a:rPr lang="ru-RU" dirty="0"/>
            </a:br>
            <a:r>
              <a:rPr lang="ru-RU" dirty="0"/>
              <a:t>субъектов малого и среднего </a:t>
            </a:r>
            <a:r>
              <a:rPr lang="ru-RU" dirty="0" smtClean="0"/>
              <a:t>предпринимательства</a:t>
            </a:r>
            <a:r>
              <a:rPr lang="ru-RU" dirty="0"/>
              <a:t/>
            </a:r>
            <a:br>
              <a:rPr lang="ru-RU" dirty="0"/>
            </a:br>
            <a:r>
              <a:rPr lang="ru-RU" dirty="0"/>
              <a:t/>
            </a:r>
            <a:br>
              <a:rPr lang="ru-RU" dirty="0"/>
            </a:br>
            <a:r>
              <a:rPr lang="ru-RU" b="0" dirty="0"/>
              <a:t>«ПРОГРАММА </a:t>
            </a:r>
            <a:r>
              <a:rPr lang="ru-RU" b="0" dirty="0" smtClean="0"/>
              <a:t>СТИМУЛИРОВАНИЯ КРЕДИТОВАНИЯ»</a:t>
            </a:r>
            <a:endParaRPr lang="ru-RU" b="0" dirty="0"/>
          </a:p>
        </p:txBody>
      </p:sp>
    </p:spTree>
    <p:extLst>
      <p:ext uri="{BB962C8B-B14F-4D97-AF65-F5344CB8AC3E}">
        <p14:creationId xmlns:p14="http://schemas.microsoft.com/office/powerpoint/2010/main" val="32468244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22343" y="297542"/>
            <a:ext cx="8597103" cy="698685"/>
          </a:xfrm>
        </p:spPr>
        <p:txBody>
          <a:bodyPr/>
          <a:lstStyle/>
          <a:p>
            <a:r>
              <a:rPr lang="ru-RU" dirty="0"/>
              <a:t>Условия Программы </a:t>
            </a:r>
            <a:r>
              <a:rPr lang="ru-RU" dirty="0" smtClean="0"/>
              <a:t>стимулирования кредитования </a:t>
            </a:r>
            <a:br>
              <a:rPr lang="ru-RU" dirty="0" smtClean="0"/>
            </a:br>
            <a:r>
              <a:rPr lang="ru-RU" dirty="0" smtClean="0"/>
              <a:t>и уполномоченные банки</a:t>
            </a:r>
            <a:endParaRPr lang="ru-RU" dirty="0"/>
          </a:p>
        </p:txBody>
      </p:sp>
      <p:sp>
        <p:nvSpPr>
          <p:cNvPr id="31" name="Прямоугольник 30"/>
          <p:cNvSpPr/>
          <p:nvPr/>
        </p:nvSpPr>
        <p:spPr>
          <a:xfrm>
            <a:off x="266809" y="1942349"/>
            <a:ext cx="11884196" cy="5245154"/>
          </a:xfrm>
          <a:prstGeom prst="rect">
            <a:avLst/>
          </a:prstGeom>
        </p:spPr>
        <p:txBody>
          <a:bodyPr wrap="square">
            <a:spAutoFit/>
          </a:bodyPr>
          <a:lstStyle/>
          <a:p>
            <a:pPr marL="177800" marR="0" lvl="0" indent="-177800" algn="l" defTabSz="4572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Процентная ставка – </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10,6% </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для субъектов малого предпринимательства, </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9,6%</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 - для субъектов среднего предпринимательства,</a:t>
            </a:r>
            <a:r>
              <a:rPr kumimoji="0" lang="ru-RU" sz="1600" b="0" i="0" u="none" strike="noStrike" kern="1200" cap="none" spc="0" normalizeH="0" noProof="0" dirty="0" smtClean="0">
                <a:ln>
                  <a:noFill/>
                </a:ln>
                <a:solidFill>
                  <a:prstClr val="black"/>
                </a:solidFill>
                <a:effectLst/>
                <a:uLnTx/>
                <a:uFillTx/>
                <a:latin typeface="+mj-lt"/>
                <a:ea typeface="+mn-ea"/>
                <a:cs typeface="+mn-cs"/>
              </a:rPr>
              <a:t> а также для лизинговых компаний и </a:t>
            </a:r>
            <a:r>
              <a:rPr kumimoji="0" lang="ru-RU" sz="1600" b="0" i="0" u="none" strike="noStrike" kern="1200" cap="none" spc="0" normalizeH="0" noProof="0" dirty="0" err="1" smtClean="0">
                <a:ln>
                  <a:noFill/>
                </a:ln>
                <a:solidFill>
                  <a:prstClr val="black"/>
                </a:solidFill>
                <a:effectLst/>
                <a:uLnTx/>
                <a:uFillTx/>
                <a:latin typeface="+mj-lt"/>
                <a:ea typeface="+mn-ea"/>
                <a:cs typeface="+mn-cs"/>
              </a:rPr>
              <a:t>микрофинансовых</a:t>
            </a:r>
            <a:r>
              <a:rPr kumimoji="0" lang="ru-RU" sz="1600" b="0" i="0" u="none" strike="noStrike" kern="1200" cap="none" spc="0" normalizeH="0" noProof="0" dirty="0" smtClean="0">
                <a:ln>
                  <a:noFill/>
                </a:ln>
                <a:solidFill>
                  <a:prstClr val="black"/>
                </a:solidFill>
                <a:effectLst/>
                <a:uLnTx/>
                <a:uFillTx/>
                <a:latin typeface="+mj-lt"/>
                <a:ea typeface="+mn-ea"/>
                <a:cs typeface="+mn-cs"/>
              </a:rPr>
              <a:t> организаций предпринимательского финансирования</a:t>
            </a:r>
            <a:endParaRPr kumimoji="0" lang="ru-RU" sz="1600" b="0" i="0" u="none" strike="noStrike" kern="1200" cap="none" spc="0" normalizeH="0" baseline="0" noProof="0" dirty="0" smtClean="0">
              <a:ln>
                <a:noFill/>
              </a:ln>
              <a:solidFill>
                <a:prstClr val="black"/>
              </a:solidFill>
              <a:effectLst/>
              <a:uLnTx/>
              <a:uFillTx/>
              <a:latin typeface="+mj-lt"/>
              <a:ea typeface="+mn-ea"/>
              <a:cs typeface="+mn-cs"/>
            </a:endParaRPr>
          </a:p>
          <a:p>
            <a:pPr marL="177800" marR="0" lvl="0" indent="-177800" algn="l" defTabSz="4572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Срок льготного фондирования </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до 3 лет </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(срок кредита может превышать срок льготного фондирования)</a:t>
            </a:r>
          </a:p>
          <a:p>
            <a:pPr marL="177800" marR="0" lvl="0" indent="-177800" algn="l" defTabSz="4572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Проекты </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приоритетных отраслей</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 </a:t>
            </a:r>
          </a:p>
          <a:p>
            <a:pPr marL="444500" marR="0" lvl="0" indent="-285750" algn="l" defTabSz="4572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Сельское хозяйство / предоставление услуг в этой области</a:t>
            </a:r>
          </a:p>
          <a:p>
            <a:pPr marL="444500" marR="0" lvl="0" indent="-285750" algn="l" defTabSz="4572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Обрабатывающее производство, в </a:t>
            </a:r>
            <a:r>
              <a:rPr kumimoji="0" lang="ru-RU" sz="1600" b="0" i="0" u="none" strike="noStrike" kern="1200" cap="none" spc="0" normalizeH="0" baseline="0" noProof="0" dirty="0" err="1" smtClean="0">
                <a:ln>
                  <a:noFill/>
                </a:ln>
                <a:solidFill>
                  <a:prstClr val="black"/>
                </a:solidFill>
                <a:effectLst/>
                <a:uLnTx/>
                <a:uFillTx/>
                <a:latin typeface="+mj-lt"/>
                <a:ea typeface="+mn-ea"/>
                <a:cs typeface="+mn-cs"/>
              </a:rPr>
              <a:t>т.ч</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 производство пищевых продуктов, первичная и последующая переработка с/х продуктов</a:t>
            </a:r>
          </a:p>
          <a:p>
            <a:pPr marL="444500" marR="0" lvl="0" indent="-285750" algn="l" defTabSz="4572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Производство и распределение электроэнергии, газа и воды</a:t>
            </a:r>
          </a:p>
          <a:p>
            <a:pPr marL="444500" marR="0" lvl="0" indent="-285750" algn="l" defTabSz="4572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Строительство, транспорт и связь</a:t>
            </a:r>
          </a:p>
          <a:p>
            <a:pPr marL="444500" lvl="0" indent="-285750" defTabSz="457200" fontAlgn="auto">
              <a:lnSpc>
                <a:spcPct val="107000"/>
              </a:lnSpc>
              <a:spcBef>
                <a:spcPts val="0"/>
              </a:spcBef>
              <a:spcAft>
                <a:spcPts val="0"/>
              </a:spcAft>
              <a:buFont typeface="Courier New" panose="02070309020205020404" pitchFamily="49" charset="0"/>
              <a:buChar char="o"/>
              <a:defRPr/>
            </a:pPr>
            <a:r>
              <a:rPr lang="ru-RU" sz="1600" dirty="0" smtClean="0">
                <a:solidFill>
                  <a:prstClr val="black"/>
                </a:solidFill>
                <a:latin typeface="+mj-lt"/>
                <a:cs typeface="+mn-cs"/>
              </a:rPr>
              <a:t>Внутренний туризм</a:t>
            </a:r>
          </a:p>
          <a:p>
            <a:pPr marL="444500" indent="-285750" defTabSz="457200" fontAlgn="auto">
              <a:lnSpc>
                <a:spcPct val="107000"/>
              </a:lnSpc>
              <a:spcBef>
                <a:spcPts val="0"/>
              </a:spcBef>
              <a:spcAft>
                <a:spcPts val="0"/>
              </a:spcAft>
              <a:buFont typeface="Courier New" panose="02070309020205020404" pitchFamily="49" charset="0"/>
              <a:buChar char="o"/>
              <a:defRPr/>
            </a:pPr>
            <a:r>
              <a:rPr lang="ru-RU" sz="1600" dirty="0">
                <a:solidFill>
                  <a:prstClr val="black"/>
                </a:solidFill>
                <a:latin typeface="+mj-lt"/>
                <a:cs typeface="+mn-cs"/>
              </a:rPr>
              <a:t>Высокотехнологичные проекты</a:t>
            </a:r>
          </a:p>
          <a:p>
            <a:pPr marL="444500" indent="-285750" defTabSz="457200" fontAlgn="auto">
              <a:lnSpc>
                <a:spcPct val="107000"/>
              </a:lnSpc>
              <a:spcBef>
                <a:spcPts val="0"/>
              </a:spcBef>
              <a:spcAft>
                <a:spcPts val="0"/>
              </a:spcAft>
              <a:buFont typeface="Courier New" panose="02070309020205020404" pitchFamily="49" charset="0"/>
              <a:buChar char="o"/>
              <a:defRPr/>
            </a:pPr>
            <a:r>
              <a:rPr lang="ru-RU" sz="1600" dirty="0" smtClean="0">
                <a:latin typeface="+mj-lt"/>
                <a:cs typeface="+mn-cs"/>
              </a:rPr>
              <a:t>Деятельность </a:t>
            </a:r>
            <a:r>
              <a:rPr lang="ru-RU" sz="1600" dirty="0">
                <a:latin typeface="+mj-lt"/>
                <a:cs typeface="+mn-cs"/>
              </a:rPr>
              <a:t>в области </a:t>
            </a:r>
            <a:r>
              <a:rPr lang="ru-RU" sz="1600" dirty="0" smtClean="0">
                <a:latin typeface="+mj-lt"/>
                <a:cs typeface="+mn-cs"/>
              </a:rPr>
              <a:t>здравоохранения</a:t>
            </a:r>
          </a:p>
          <a:p>
            <a:pPr marL="444500" indent="-285750" defTabSz="457200" fontAlgn="auto">
              <a:lnSpc>
                <a:spcPct val="107000"/>
              </a:lnSpc>
              <a:spcBef>
                <a:spcPts val="0"/>
              </a:spcBef>
              <a:spcAft>
                <a:spcPts val="0"/>
              </a:spcAft>
              <a:buFont typeface="Courier New" panose="02070309020205020404" pitchFamily="49" charset="0"/>
              <a:buChar char="o"/>
              <a:defRPr/>
            </a:pPr>
            <a:r>
              <a:rPr lang="ru-RU" sz="1600" dirty="0" smtClean="0">
                <a:latin typeface="+mj-lt"/>
                <a:cs typeface="+mn-cs"/>
              </a:rPr>
              <a:t>Деятельность по складированию и хранению</a:t>
            </a:r>
            <a:endParaRPr lang="ru-RU" sz="1600" dirty="0">
              <a:latin typeface="+mj-lt"/>
              <a:cs typeface="+mn-cs"/>
            </a:endParaRPr>
          </a:p>
          <a:p>
            <a:pPr marL="444500" indent="-285750" defTabSz="457200" fontAlgn="auto">
              <a:lnSpc>
                <a:spcPct val="107000"/>
              </a:lnSpc>
              <a:spcBef>
                <a:spcPts val="0"/>
              </a:spcBef>
              <a:spcAft>
                <a:spcPts val="0"/>
              </a:spcAft>
              <a:buFont typeface="Courier New" panose="02070309020205020404" pitchFamily="49" charset="0"/>
              <a:buChar char="o"/>
              <a:defRPr/>
            </a:pPr>
            <a:r>
              <a:rPr lang="ru-RU" sz="1600" dirty="0" smtClean="0">
                <a:latin typeface="+mj-lt"/>
                <a:cs typeface="+mn-cs"/>
              </a:rPr>
              <a:t>Сбор</a:t>
            </a:r>
            <a:r>
              <a:rPr lang="ru-RU" sz="1600" dirty="0">
                <a:latin typeface="+mj-lt"/>
                <a:cs typeface="+mn-cs"/>
              </a:rPr>
              <a:t>, обработка и утилизация отходов, в том числе отсортированных материалов, а также переработка металлических и неметаллических отходов, мусора и прочих предметов во вторичное </a:t>
            </a:r>
            <a:r>
              <a:rPr lang="ru-RU" sz="1600" dirty="0" smtClean="0">
                <a:latin typeface="+mj-lt"/>
                <a:cs typeface="+mn-cs"/>
              </a:rPr>
              <a:t>сырье</a:t>
            </a:r>
          </a:p>
          <a:p>
            <a:pPr marL="444500" indent="-285750" defTabSz="457200" fontAlgn="auto">
              <a:lnSpc>
                <a:spcPct val="107000"/>
              </a:lnSpc>
              <a:spcBef>
                <a:spcPts val="0"/>
              </a:spcBef>
              <a:spcAft>
                <a:spcPts val="0"/>
              </a:spcAft>
              <a:buFont typeface="Courier New" panose="02070309020205020404" pitchFamily="49" charset="0"/>
              <a:buChar char="o"/>
              <a:defRPr/>
            </a:pPr>
            <a:endParaRPr lang="ru-RU" sz="1600" dirty="0">
              <a:solidFill>
                <a:prstClr val="black"/>
              </a:solidFill>
              <a:latin typeface="+mj-lt"/>
              <a:cs typeface="+mn-cs"/>
            </a:endParaRPr>
          </a:p>
          <a:p>
            <a:pPr marL="177800" marR="0" lvl="0" indent="-177800" algn="l" defTabSz="457200" rtl="0" eaLnBrk="1" fontAlgn="auto" latinLnBrk="0" hangingPunct="1">
              <a:lnSpc>
                <a:spcPct val="107000"/>
              </a:lnSpc>
              <a:spcBef>
                <a:spcPts val="800"/>
              </a:spcBef>
              <a:spcAft>
                <a:spcPts val="800"/>
              </a:spcAft>
              <a:buClrTx/>
              <a:buSzTx/>
              <a:buFont typeface="Arial" panose="020B0604020202020204" pitchFamily="34" charset="0"/>
              <a:buChar char="•"/>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Размер </a:t>
            </a:r>
            <a:r>
              <a:rPr kumimoji="0" lang="ru-RU" sz="1600" b="0" i="0" u="none" strike="noStrike" kern="1200" cap="none" spc="0" normalizeH="0" baseline="0" noProof="0" dirty="0">
                <a:ln>
                  <a:noFill/>
                </a:ln>
                <a:solidFill>
                  <a:prstClr val="black"/>
                </a:solidFill>
                <a:effectLst/>
                <a:uLnTx/>
                <a:uFillTx/>
                <a:latin typeface="+mj-lt"/>
                <a:ea typeface="+mn-ea"/>
                <a:cs typeface="+mn-cs"/>
              </a:rPr>
              <a:t>кредита: </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от</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 </a:t>
            </a:r>
            <a:r>
              <a:rPr lang="ru-RU" sz="1600" b="1" dirty="0" smtClean="0">
                <a:solidFill>
                  <a:prstClr val="black"/>
                </a:solidFill>
                <a:latin typeface="+mj-lt"/>
                <a:cs typeface="+mn-cs"/>
              </a:rPr>
              <a:t>3</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 млн рублей  </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до </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1 млрд рублей </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(общий кредитный лимит на заемщика - до</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 4 млрд рублей</a:t>
            </a:r>
            <a:r>
              <a:rPr kumimoji="0" lang="ru-RU" sz="1600" i="0" u="none" strike="noStrike" kern="1200" cap="none" spc="0" normalizeH="0" baseline="0" noProof="0" dirty="0" smtClean="0">
                <a:ln>
                  <a:noFill/>
                </a:ln>
                <a:solidFill>
                  <a:prstClr val="black"/>
                </a:solidFill>
                <a:effectLst/>
                <a:uLnTx/>
                <a:uFillTx/>
                <a:latin typeface="+mj-lt"/>
                <a:ea typeface="+mn-ea"/>
                <a:cs typeface="+mn-cs"/>
              </a:rPr>
              <a:t>)</a:t>
            </a:r>
            <a:endParaRPr kumimoji="0" lang="ru-RU" sz="1600" i="0" u="none" strike="noStrike" kern="1200" cap="none" spc="0" normalizeH="0" baseline="0" noProof="0" dirty="0">
              <a:ln>
                <a:noFill/>
              </a:ln>
              <a:solidFill>
                <a:prstClr val="black"/>
              </a:solidFill>
              <a:effectLst/>
              <a:uLnTx/>
              <a:uFillTx/>
              <a:latin typeface="+mj-lt"/>
              <a:ea typeface="+mn-ea"/>
              <a:cs typeface="+mn-cs"/>
            </a:endParaRPr>
          </a:p>
        </p:txBody>
      </p:sp>
      <p:sp>
        <p:nvSpPr>
          <p:cNvPr id="32" name="Текст 2"/>
          <p:cNvSpPr txBox="1">
            <a:spLocks/>
          </p:cNvSpPr>
          <p:nvPr/>
        </p:nvSpPr>
        <p:spPr>
          <a:xfrm>
            <a:off x="349958" y="849862"/>
            <a:ext cx="1188419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pPr defTabSz="914373" fontAlgn="auto">
              <a:spcBef>
                <a:spcPts val="0"/>
              </a:spcBef>
              <a:spcAft>
                <a:spcPts val="0"/>
              </a:spcAft>
            </a:pPr>
            <a:r>
              <a:rPr lang="ru-RU" b="1" kern="0" dirty="0"/>
              <a:t>Ключевые условия </a:t>
            </a:r>
            <a:r>
              <a:rPr lang="ru-RU" b="1" kern="0" dirty="0" smtClean="0"/>
              <a:t>Программы стимулирования кредитования</a:t>
            </a:r>
            <a:endParaRPr lang="ru-RU" b="1" kern="0" dirty="0"/>
          </a:p>
        </p:txBody>
      </p:sp>
      <p:cxnSp>
        <p:nvCxnSpPr>
          <p:cNvPr id="33" name="Прямая соединительная линия 32"/>
          <p:cNvCxnSpPr/>
          <p:nvPr/>
        </p:nvCxnSpPr>
        <p:spPr>
          <a:xfrm>
            <a:off x="363538" y="1750889"/>
            <a:ext cx="118911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Текст 2"/>
          <p:cNvSpPr txBox="1">
            <a:spLocks/>
          </p:cNvSpPr>
          <p:nvPr/>
        </p:nvSpPr>
        <p:spPr>
          <a:xfrm>
            <a:off x="602907" y="7050218"/>
            <a:ext cx="11631248"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pPr defTabSz="914373" fontAlgn="auto">
              <a:spcBef>
                <a:spcPts val="0"/>
              </a:spcBef>
              <a:spcAft>
                <a:spcPts val="0"/>
              </a:spcAft>
            </a:pPr>
            <a:r>
              <a:rPr lang="ru-RU" b="1" kern="0" dirty="0" smtClean="0"/>
              <a:t>В рамках Программы стимулирования кредитования Корпорация взаимодействует </a:t>
            </a:r>
          </a:p>
          <a:p>
            <a:pPr defTabSz="914373" fontAlgn="auto">
              <a:spcBef>
                <a:spcPts val="0"/>
              </a:spcBef>
              <a:spcAft>
                <a:spcPts val="0"/>
              </a:spcAft>
            </a:pPr>
            <a:r>
              <a:rPr lang="ru-RU" b="1" kern="0" dirty="0" smtClean="0"/>
              <a:t>с 48 уполномоченными банками</a:t>
            </a:r>
            <a:endParaRPr lang="ru-RU" b="1" kern="0" dirty="0"/>
          </a:p>
        </p:txBody>
      </p:sp>
      <p:pic>
        <p:nvPicPr>
          <p:cNvPr id="21" name="Рисунок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2" name="Прямоугольник 21"/>
          <p:cNvSpPr/>
          <p:nvPr/>
        </p:nvSpPr>
        <p:spPr>
          <a:xfrm>
            <a:off x="370506" y="5412453"/>
            <a:ext cx="8849437" cy="784690"/>
          </a:xfrm>
          <a:prstGeom prst="rect">
            <a:avLst/>
          </a:prstGeom>
          <a:noFill/>
          <a:ln w="25400" cap="flat" cmpd="sng" algn="ctr">
            <a:noFill/>
            <a:prstDash val="solid"/>
          </a:ln>
          <a:effectLst/>
        </p:spPr>
        <p:txBody>
          <a:bodyPr rtlCol="0" anchor="ctr"/>
          <a:lstStyle/>
          <a:p>
            <a:pPr defTabSz="914373" fontAlgn="auto">
              <a:spcBef>
                <a:spcPts val="0"/>
              </a:spcBef>
              <a:spcAft>
                <a:spcPts val="0"/>
              </a:spcAft>
            </a:pPr>
            <a:endParaRPr lang="ru-RU" sz="1200" kern="0" dirty="0">
              <a:solidFill>
                <a:srgbClr val="1F497D">
                  <a:lumMod val="50000"/>
                </a:srgbClr>
              </a:solidFill>
              <a:latin typeface="Arial Narrow" panose="020B0606020202030204" pitchFamily="34" charset="0"/>
              <a:cs typeface="+mn-cs"/>
            </a:endParaRPr>
          </a:p>
        </p:txBody>
      </p:sp>
      <p:sp>
        <p:nvSpPr>
          <p:cNvPr id="9" name="TextBox 8"/>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16</a:t>
            </a:r>
            <a:endParaRPr lang="ru-RU" sz="1400" dirty="0">
              <a:latin typeface="Arial Narrow" panose="020B0606020202030204" pitchFamily="34" charset="0"/>
            </a:endParaRPr>
          </a:p>
        </p:txBody>
      </p:sp>
    </p:spTree>
    <p:extLst>
      <p:ext uri="{BB962C8B-B14F-4D97-AF65-F5344CB8AC3E}">
        <p14:creationId xmlns:p14="http://schemas.microsoft.com/office/powerpoint/2010/main" val="27331816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 name="Заголовок 1"/>
          <p:cNvSpPr>
            <a:spLocks noGrp="1"/>
          </p:cNvSpPr>
          <p:nvPr>
            <p:ph type="title"/>
          </p:nvPr>
        </p:nvSpPr>
        <p:spPr>
          <a:xfrm>
            <a:off x="3166555" y="338551"/>
            <a:ext cx="8686313" cy="698685"/>
          </a:xfrm>
        </p:spPr>
        <p:txBody>
          <a:bodyPr/>
          <a:lstStyle/>
          <a:p>
            <a:r>
              <a:rPr lang="ru-RU" dirty="0" smtClean="0"/>
              <a:t>Программа </a:t>
            </a:r>
            <a:r>
              <a:rPr lang="ru-RU" dirty="0"/>
              <a:t>стимулирования кредитования. </a:t>
            </a:r>
            <a:r>
              <a:rPr lang="ru-RU" dirty="0" smtClean="0"/>
              <a:t/>
            </a:r>
            <a:br>
              <a:rPr lang="ru-RU" dirty="0" smtClean="0"/>
            </a:br>
            <a:r>
              <a:rPr lang="ru-RU" dirty="0" smtClean="0"/>
              <a:t>Требования </a:t>
            </a:r>
            <a:r>
              <a:rPr lang="ru-RU" dirty="0"/>
              <a:t>к </a:t>
            </a:r>
            <a:r>
              <a:rPr lang="ru-RU" dirty="0" smtClean="0"/>
              <a:t>проектам и заемщикам – субъектам МСП</a:t>
            </a:r>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4237250812"/>
              </p:ext>
            </p:extLst>
          </p:nvPr>
        </p:nvGraphicFramePr>
        <p:xfrm>
          <a:off x="363538" y="1323581"/>
          <a:ext cx="11903353" cy="6777433"/>
        </p:xfrm>
        <a:graphic>
          <a:graphicData uri="http://schemas.openxmlformats.org/drawingml/2006/table">
            <a:tbl>
              <a:tblPr firstRow="1" bandRow="1"/>
              <a:tblGrid>
                <a:gridCol w="1883851">
                  <a:extLst>
                    <a:ext uri="{9D8B030D-6E8A-4147-A177-3AD203B41FA5}">
                      <a16:colId xmlns:a16="http://schemas.microsoft.com/office/drawing/2014/main" xmlns="" val="20000"/>
                    </a:ext>
                  </a:extLst>
                </a:gridCol>
                <a:gridCol w="10019502">
                  <a:extLst>
                    <a:ext uri="{9D8B030D-6E8A-4147-A177-3AD203B41FA5}">
                      <a16:colId xmlns:a16="http://schemas.microsoft.com/office/drawing/2014/main" xmlns="" val="20001"/>
                    </a:ext>
                  </a:extLst>
                </a:gridCol>
              </a:tblGrid>
              <a:tr h="904749">
                <a:tc>
                  <a:txBody>
                    <a:bodyPr/>
                    <a:lstStyle>
                      <a:lvl1pPr marL="0" algn="l" defTabSz="1093357" rtl="0" eaLnBrk="1" latinLnBrk="0" hangingPunct="1">
                        <a:defRPr sz="2162" b="1" kern="1200">
                          <a:solidFill>
                            <a:schemeClr val="dk1"/>
                          </a:solidFill>
                          <a:latin typeface="Calibri"/>
                        </a:defRPr>
                      </a:lvl1pPr>
                      <a:lvl2pPr marL="546678" algn="l" defTabSz="1093357" rtl="0" eaLnBrk="1" latinLnBrk="0" hangingPunct="1">
                        <a:defRPr sz="2162" b="1" kern="1200">
                          <a:solidFill>
                            <a:schemeClr val="dk1"/>
                          </a:solidFill>
                          <a:latin typeface="Calibri"/>
                        </a:defRPr>
                      </a:lvl2pPr>
                      <a:lvl3pPr marL="1093357" algn="l" defTabSz="1093357" rtl="0" eaLnBrk="1" latinLnBrk="0" hangingPunct="1">
                        <a:defRPr sz="2162" b="1" kern="1200">
                          <a:solidFill>
                            <a:schemeClr val="dk1"/>
                          </a:solidFill>
                          <a:latin typeface="Calibri"/>
                        </a:defRPr>
                      </a:lvl3pPr>
                      <a:lvl4pPr marL="1640035" algn="l" defTabSz="1093357" rtl="0" eaLnBrk="1" latinLnBrk="0" hangingPunct="1">
                        <a:defRPr sz="2162" b="1" kern="1200">
                          <a:solidFill>
                            <a:schemeClr val="dk1"/>
                          </a:solidFill>
                          <a:latin typeface="Calibri"/>
                        </a:defRPr>
                      </a:lvl4pPr>
                      <a:lvl5pPr marL="2186714" algn="l" defTabSz="1093357" rtl="0" eaLnBrk="1" latinLnBrk="0" hangingPunct="1">
                        <a:defRPr sz="2162" b="1" kern="1200">
                          <a:solidFill>
                            <a:schemeClr val="dk1"/>
                          </a:solidFill>
                          <a:latin typeface="Calibri"/>
                        </a:defRPr>
                      </a:lvl5pPr>
                      <a:lvl6pPr marL="2733393" algn="l" defTabSz="1093357" rtl="0" eaLnBrk="1" latinLnBrk="0" hangingPunct="1">
                        <a:defRPr sz="2162" b="1" kern="1200">
                          <a:solidFill>
                            <a:schemeClr val="dk1"/>
                          </a:solidFill>
                          <a:latin typeface="Calibri"/>
                        </a:defRPr>
                      </a:lvl6pPr>
                      <a:lvl7pPr marL="3280072" algn="l" defTabSz="1093357" rtl="0" eaLnBrk="1" latinLnBrk="0" hangingPunct="1">
                        <a:defRPr sz="2162" b="1" kern="1200">
                          <a:solidFill>
                            <a:schemeClr val="dk1"/>
                          </a:solidFill>
                          <a:latin typeface="Calibri"/>
                        </a:defRPr>
                      </a:lvl7pPr>
                      <a:lvl8pPr marL="3826750" algn="l" defTabSz="1093357" rtl="0" eaLnBrk="1" latinLnBrk="0" hangingPunct="1">
                        <a:defRPr sz="2162" b="1" kern="1200">
                          <a:solidFill>
                            <a:schemeClr val="dk1"/>
                          </a:solidFill>
                          <a:latin typeface="Calibri"/>
                        </a:defRPr>
                      </a:lvl8pPr>
                      <a:lvl9pPr marL="4373429" algn="l" defTabSz="1093357" rtl="0" eaLnBrk="1" latinLnBrk="0" hangingPunct="1">
                        <a:defRPr sz="2162" b="1"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dirty="0" smtClean="0">
                          <a:solidFill>
                            <a:schemeClr val="bg1"/>
                          </a:solidFill>
                          <a:latin typeface="Arial" panose="020B0604020202020204" pitchFamily="34" charset="0"/>
                          <a:cs typeface="Arial" panose="020B0604020202020204" pitchFamily="34" charset="0"/>
                        </a:rPr>
                        <a:t>Целевое использование кредитов</a:t>
                      </a:r>
                      <a:endParaRPr lang="ru-RU" sz="1200" b="1" dirty="0">
                        <a:solidFill>
                          <a:schemeClr val="bg1"/>
                        </a:solidFill>
                        <a:latin typeface="Arial" panose="020B0604020202020204" pitchFamily="34" charset="0"/>
                        <a:cs typeface="Arial" panose="020B0604020202020204" pitchFamily="34" charset="0"/>
                      </a:endParaRPr>
                    </a:p>
                  </a:txBody>
                  <a:tcPr anchor="ctr">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b="1" kern="1200">
                          <a:solidFill>
                            <a:schemeClr val="dk1"/>
                          </a:solidFill>
                          <a:latin typeface="Calibri"/>
                        </a:defRPr>
                      </a:lvl1pPr>
                      <a:lvl2pPr marL="546678" algn="l" defTabSz="1093357" rtl="0" eaLnBrk="1" latinLnBrk="0" hangingPunct="1">
                        <a:defRPr sz="2162" b="1" kern="1200">
                          <a:solidFill>
                            <a:schemeClr val="dk1"/>
                          </a:solidFill>
                          <a:latin typeface="Calibri"/>
                        </a:defRPr>
                      </a:lvl2pPr>
                      <a:lvl3pPr marL="1093357" algn="l" defTabSz="1093357" rtl="0" eaLnBrk="1" latinLnBrk="0" hangingPunct="1">
                        <a:defRPr sz="2162" b="1" kern="1200">
                          <a:solidFill>
                            <a:schemeClr val="dk1"/>
                          </a:solidFill>
                          <a:latin typeface="Calibri"/>
                        </a:defRPr>
                      </a:lvl3pPr>
                      <a:lvl4pPr marL="1640035" algn="l" defTabSz="1093357" rtl="0" eaLnBrk="1" latinLnBrk="0" hangingPunct="1">
                        <a:defRPr sz="2162" b="1" kern="1200">
                          <a:solidFill>
                            <a:schemeClr val="dk1"/>
                          </a:solidFill>
                          <a:latin typeface="Calibri"/>
                        </a:defRPr>
                      </a:lvl4pPr>
                      <a:lvl5pPr marL="2186714" algn="l" defTabSz="1093357" rtl="0" eaLnBrk="1" latinLnBrk="0" hangingPunct="1">
                        <a:defRPr sz="2162" b="1" kern="1200">
                          <a:solidFill>
                            <a:schemeClr val="dk1"/>
                          </a:solidFill>
                          <a:latin typeface="Calibri"/>
                        </a:defRPr>
                      </a:lvl5pPr>
                      <a:lvl6pPr marL="2733393" algn="l" defTabSz="1093357" rtl="0" eaLnBrk="1" latinLnBrk="0" hangingPunct="1">
                        <a:defRPr sz="2162" b="1" kern="1200">
                          <a:solidFill>
                            <a:schemeClr val="dk1"/>
                          </a:solidFill>
                          <a:latin typeface="Calibri"/>
                        </a:defRPr>
                      </a:lvl6pPr>
                      <a:lvl7pPr marL="3280072" algn="l" defTabSz="1093357" rtl="0" eaLnBrk="1" latinLnBrk="0" hangingPunct="1">
                        <a:defRPr sz="2162" b="1" kern="1200">
                          <a:solidFill>
                            <a:schemeClr val="dk1"/>
                          </a:solidFill>
                          <a:latin typeface="Calibri"/>
                        </a:defRPr>
                      </a:lvl7pPr>
                      <a:lvl8pPr marL="3826750" algn="l" defTabSz="1093357" rtl="0" eaLnBrk="1" latinLnBrk="0" hangingPunct="1">
                        <a:defRPr sz="2162" b="1" kern="1200">
                          <a:solidFill>
                            <a:schemeClr val="dk1"/>
                          </a:solidFill>
                          <a:latin typeface="Calibri"/>
                        </a:defRPr>
                      </a:lvl8pPr>
                      <a:lvl9pPr marL="4373429" algn="l" defTabSz="1093357" rtl="0" eaLnBrk="1" latinLnBrk="0" hangingPunct="1">
                        <a:defRPr sz="2162" b="1" kern="1200">
                          <a:solidFill>
                            <a:schemeClr val="dk1"/>
                          </a:solidFill>
                          <a:latin typeface="Calibri"/>
                        </a:defRPr>
                      </a:lvl9pPr>
                    </a:lstStyle>
                    <a:p>
                      <a:pPr marL="171450" lvl="0" indent="-171450" algn="l">
                        <a:spcBef>
                          <a:spcPts val="300"/>
                        </a:spcBef>
                        <a:buFont typeface="Arial" panose="020B0604020202020204" pitchFamily="34" charset="0"/>
                        <a:buChar char="•"/>
                      </a:pPr>
                      <a:r>
                        <a:rPr lang="ru-RU" sz="1200" b="0" dirty="0" smtClean="0">
                          <a:latin typeface="Arial" panose="020B0604020202020204" pitchFamily="34" charset="0"/>
                          <a:cs typeface="Arial" panose="020B0604020202020204" pitchFamily="34" charset="0"/>
                        </a:rPr>
                        <a:t>Инвестиционные цели - финансирование мероприятий по приобретению основных средств, модернизации и реконструкции производства, запуску новых проектов/производств. Допускается финансирование текущих расходов, связанных с реализацией инвестиционного проекта (не более 30% от совокупной величины инвестиционных кредитов).</a:t>
                      </a:r>
                    </a:p>
                    <a:p>
                      <a:pPr marL="171450" lvl="0" indent="-171450" algn="l">
                        <a:spcBef>
                          <a:spcPts val="300"/>
                        </a:spcBef>
                        <a:buFont typeface="Arial" panose="020B0604020202020204" pitchFamily="34" charset="0"/>
                        <a:buChar char="•"/>
                      </a:pPr>
                      <a:r>
                        <a:rPr lang="ru-RU" sz="1200" b="0" dirty="0" smtClean="0">
                          <a:latin typeface="Arial" panose="020B0604020202020204" pitchFamily="34" charset="0"/>
                          <a:cs typeface="Arial" panose="020B0604020202020204" pitchFamily="34" charset="0"/>
                        </a:rPr>
                        <a:t>Пополнение оборотных средств (кроме системно</a:t>
                      </a:r>
                      <a:r>
                        <a:rPr lang="ru-RU" sz="1200" b="0" baseline="0" dirty="0" smtClean="0">
                          <a:latin typeface="Arial" panose="020B0604020202020204" pitchFamily="34" charset="0"/>
                          <a:cs typeface="Arial" panose="020B0604020202020204" pitchFamily="34" charset="0"/>
                        </a:rPr>
                        <a:t> значимых банков и их дочерних банков).</a:t>
                      </a:r>
                      <a:endParaRPr lang="ru-RU" sz="1200" b="0" dirty="0" smtClean="0">
                        <a:latin typeface="Arial" panose="020B0604020202020204" pitchFamily="34" charset="0"/>
                        <a:cs typeface="Arial" panose="020B0604020202020204" pitchFamily="34" charset="0"/>
                      </a:endParaRPr>
                    </a:p>
                  </a:txBody>
                  <a:tcPr anchor="ctr">
                    <a:lnL w="12700" cmpd="sng">
                      <a:noFill/>
                    </a:lnL>
                    <a:lnR w="12700" cmpd="sng">
                      <a:noFill/>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1252860">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Формула расчета процентной ставки </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по кредитам</a:t>
                      </a: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marR="0" lvl="0"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ru-RU" sz="1200" i="0" kern="1200" dirty="0" smtClean="0">
                          <a:solidFill>
                            <a:schemeClr val="dk1"/>
                          </a:solidFill>
                          <a:latin typeface="Arial" panose="020B0604020202020204" pitchFamily="34" charset="0"/>
                          <a:ea typeface="+mn-ea"/>
                          <a:cs typeface="Arial" panose="020B0604020202020204" pitchFamily="34" charset="0"/>
                        </a:rPr>
                        <a:t>Не выше уровня процентной ставки, установленной Банком России по кредитам Банка России (6,5%), обеспеченным поручительствами Корпорации, предоставляемым уполномоченным банкам, увеличенной на размер комиссионного вознаграждения Корпорации (0,1%) при предоставлении поручительства Корпорации за уполномоченные банки перед Банком России, плюс 3% годовых (при условии, что конечным заемщиком является субъект среднего предпринимательства) или 4% годовых </a:t>
                      </a:r>
                      <a:br>
                        <a:rPr lang="ru-RU" sz="1200" i="0" kern="1200" dirty="0" smtClean="0">
                          <a:solidFill>
                            <a:schemeClr val="dk1"/>
                          </a:solidFill>
                          <a:latin typeface="Arial" panose="020B0604020202020204" pitchFamily="34" charset="0"/>
                          <a:ea typeface="+mn-ea"/>
                          <a:cs typeface="Arial" panose="020B0604020202020204" pitchFamily="34" charset="0"/>
                        </a:rPr>
                      </a:br>
                      <a:r>
                        <a:rPr lang="ru-RU" sz="1200" i="0" kern="1200" dirty="0" smtClean="0">
                          <a:solidFill>
                            <a:schemeClr val="dk1"/>
                          </a:solidFill>
                          <a:latin typeface="Arial" panose="020B0604020202020204" pitchFamily="34" charset="0"/>
                          <a:ea typeface="+mn-ea"/>
                          <a:cs typeface="Arial" panose="020B0604020202020204" pitchFamily="34" charset="0"/>
                        </a:rPr>
                        <a:t>(при условии, что конечным заемщиком является субъект малого предпринимательства).</a:t>
                      </a:r>
                      <a:endParaRPr lang="ru-RU" sz="1200" b="0" i="0" dirty="0">
                        <a:latin typeface="Arial" panose="020B0604020202020204" pitchFamily="34" charset="0"/>
                        <a:cs typeface="Arial" panose="020B0604020202020204" pitchFamily="34" charset="0"/>
                      </a:endParaRP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480398">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Сроки кредитования</a:t>
                      </a: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dirty="0" smtClean="0">
                          <a:solidFill>
                            <a:schemeClr val="dk1"/>
                          </a:solidFill>
                          <a:latin typeface="Arial" panose="020B0604020202020204" pitchFamily="34" charset="0"/>
                          <a:ea typeface="+mn-ea"/>
                          <a:cs typeface="Arial" panose="020B0604020202020204" pitchFamily="34" charset="0"/>
                        </a:rPr>
                        <a:t>На усмотрение Уполномоченного банка (кредит может быть предоставлен на срок более 3 лет, при этом срок льготного фондирования по Программе не должен превышать 3 года).</a:t>
                      </a: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1056875">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Доля финансирования инвестиционного проекта за счет заемных средств</a:t>
                      </a: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lvl="0" indent="-171450" algn="l">
                        <a:spcBef>
                          <a:spcPts val="300"/>
                        </a:spcBef>
                        <a:buFont typeface="Arial" panose="020B0604020202020204" pitchFamily="34" charset="0"/>
                        <a:buChar char="•"/>
                      </a:pPr>
                      <a:r>
                        <a:rPr lang="ru-RU" sz="1200" b="1" kern="1200" dirty="0" smtClean="0">
                          <a:solidFill>
                            <a:schemeClr val="dk1"/>
                          </a:solidFill>
                          <a:latin typeface="Arial" panose="020B0604020202020204" pitchFamily="34" charset="0"/>
                          <a:ea typeface="+mn-ea"/>
                          <a:cs typeface="Arial" panose="020B0604020202020204" pitchFamily="34" charset="0"/>
                        </a:rPr>
                        <a:t>Не более  80% </a:t>
                      </a:r>
                      <a:r>
                        <a:rPr lang="ru-RU" sz="1200" b="0" kern="1200" dirty="0" smtClean="0">
                          <a:solidFill>
                            <a:schemeClr val="dk1"/>
                          </a:solidFill>
                          <a:latin typeface="Arial" panose="020B0604020202020204" pitchFamily="34" charset="0"/>
                          <a:ea typeface="+mn-ea"/>
                          <a:cs typeface="Arial" panose="020B0604020202020204" pitchFamily="34" charset="0"/>
                        </a:rPr>
                        <a:t>- для инвестиционных кредитов в размере более 500 млн рублей и инвестиционных кредитов независимо от размера кредита, погашение основного долга по которым предусматривается за счет денежного потока, производимого за счет реализации цели кредитования без учета доходов от текущей деятельности конечного заемщика.</a:t>
                      </a:r>
                    </a:p>
                    <a:p>
                      <a:pPr marL="171450" lvl="0" indent="-171450" algn="l">
                        <a:spcBef>
                          <a:spcPts val="300"/>
                        </a:spcBef>
                        <a:buFont typeface="Arial" panose="020B0604020202020204" pitchFamily="34" charset="0"/>
                        <a:buChar char="•"/>
                      </a:pPr>
                      <a:r>
                        <a:rPr lang="ru-RU" sz="1200" b="1" kern="1200" dirty="0" smtClean="0">
                          <a:solidFill>
                            <a:schemeClr val="dk1"/>
                          </a:solidFill>
                          <a:latin typeface="Arial" panose="020B0604020202020204" pitchFamily="34" charset="0"/>
                          <a:ea typeface="+mn-ea"/>
                          <a:cs typeface="Arial" panose="020B0604020202020204" pitchFamily="34" charset="0"/>
                        </a:rPr>
                        <a:t>Без ограничений</a:t>
                      </a:r>
                      <a:r>
                        <a:rPr lang="ru-RU" sz="1200" b="0" kern="1200" dirty="0" smtClean="0">
                          <a:solidFill>
                            <a:schemeClr val="dk1"/>
                          </a:solidFill>
                          <a:latin typeface="Arial" panose="020B0604020202020204" pitchFamily="34" charset="0"/>
                          <a:ea typeface="+mn-ea"/>
                          <a:cs typeface="Arial" panose="020B0604020202020204" pitchFamily="34" charset="0"/>
                        </a:rPr>
                        <a:t> – для прочих инвестиционных проектов.</a:t>
                      </a:r>
                      <a:endParaRPr lang="ru-RU" sz="1200" b="0" dirty="0">
                        <a:latin typeface="Arial" panose="020B0604020202020204" pitchFamily="34" charset="0"/>
                        <a:cs typeface="Arial" panose="020B0604020202020204" pitchFamily="34" charset="0"/>
                      </a:endParaRP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1369133">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Требования </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к инвестиционным проектам</a:t>
                      </a:r>
                      <a:endParaRPr lang="ru-RU" sz="1200" b="1" kern="1200" dirty="0">
                        <a:solidFill>
                          <a:schemeClr val="bg1"/>
                        </a:solidFill>
                        <a:latin typeface="Arial" panose="020B0604020202020204" pitchFamily="34" charset="0"/>
                        <a:ea typeface="+mn-ea"/>
                        <a:cs typeface="Arial" panose="020B0604020202020204" pitchFamily="34" charset="0"/>
                      </a:endParaRP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lvl="0" indent="-171450" algn="l">
                        <a:spcBef>
                          <a:spcPts val="300"/>
                        </a:spcBef>
                        <a:buFont typeface="Arial" panose="020B0604020202020204" pitchFamily="34" charset="0"/>
                        <a:buChar char="•"/>
                      </a:pPr>
                      <a:r>
                        <a:rPr lang="ru-RU" sz="1200" dirty="0" smtClean="0">
                          <a:latin typeface="Arial" panose="020B0604020202020204" pitchFamily="34" charset="0"/>
                          <a:cs typeface="Arial" panose="020B0604020202020204" pitchFamily="34" charset="0"/>
                        </a:rPr>
                        <a:t>Для инвестиционных кредитов в размере более 500 млн рублей и инвестиционных кредитов независимо от размера кредита, погашение основного долга по которым предусматривается за счет денежного потока, производимого за счет реализации цели кредитования без учета доходов от текущей деятельности конечного заемщика:</a:t>
                      </a:r>
                      <a:endParaRPr lang="en-US" sz="1200" dirty="0" smtClean="0">
                        <a:latin typeface="Arial" panose="020B0604020202020204" pitchFamily="34" charset="0"/>
                        <a:cs typeface="Arial" panose="020B0604020202020204" pitchFamily="34" charset="0"/>
                      </a:endParaRPr>
                    </a:p>
                    <a:p>
                      <a:pPr marL="355600" lvl="0" indent="-171450" algn="l">
                        <a:spcBef>
                          <a:spcPts val="300"/>
                        </a:spcBef>
                        <a:buFont typeface="Courier New" panose="02070309020205020404" pitchFamily="49" charset="0"/>
                        <a:buChar char="o"/>
                      </a:pPr>
                      <a:r>
                        <a:rPr lang="ru-RU" sz="1200" dirty="0" smtClean="0">
                          <a:latin typeface="Arial" panose="020B0604020202020204" pitchFamily="34" charset="0"/>
                          <a:cs typeface="Arial" panose="020B0604020202020204" pitchFamily="34" charset="0"/>
                        </a:rPr>
                        <a:t>чистая приведенная стоимость инвестиционного проекта является положительной;</a:t>
                      </a:r>
                      <a:endParaRPr lang="en-US" sz="1200" dirty="0" smtClean="0">
                        <a:latin typeface="Arial" panose="020B0604020202020204" pitchFamily="34" charset="0"/>
                        <a:cs typeface="Arial" panose="020B0604020202020204" pitchFamily="34" charset="0"/>
                      </a:endParaRPr>
                    </a:p>
                    <a:p>
                      <a:pPr marL="355600" lvl="0" indent="-171450" algn="l">
                        <a:spcBef>
                          <a:spcPts val="300"/>
                        </a:spcBef>
                        <a:buFont typeface="Courier New" panose="02070309020205020404" pitchFamily="49" charset="0"/>
                        <a:buChar char="o"/>
                      </a:pPr>
                      <a:r>
                        <a:rPr lang="ru-RU" sz="1200" dirty="0" smtClean="0">
                          <a:latin typeface="Arial" panose="020B0604020202020204" pitchFamily="34" charset="0"/>
                          <a:cs typeface="Arial" panose="020B0604020202020204" pitchFamily="34" charset="0"/>
                        </a:rPr>
                        <a:t>внутренняя норма рентабельности превышает выбранную ставку дисконтирования.</a:t>
                      </a:r>
                    </a:p>
                    <a:p>
                      <a:pPr marL="171450" lvl="0" indent="-171450" algn="l">
                        <a:spcBef>
                          <a:spcPts val="300"/>
                        </a:spcBef>
                        <a:buFont typeface="Arial" panose="020B0604020202020204" pitchFamily="34" charset="0"/>
                        <a:buChar char="•"/>
                      </a:pPr>
                      <a:r>
                        <a:rPr lang="ru-RU" sz="1200" dirty="0" smtClean="0">
                          <a:latin typeface="Arial" panose="020B0604020202020204" pitchFamily="34" charset="0"/>
                          <a:cs typeface="Arial" panose="020B0604020202020204" pitchFamily="34" charset="0"/>
                        </a:rPr>
                        <a:t>Для прочих инвестиционных проектов требования не устанавливаются.</a:t>
                      </a:r>
                      <a:endParaRPr lang="ru-RU" sz="1200" b="0" dirty="0">
                        <a:latin typeface="Arial" panose="020B0604020202020204" pitchFamily="34" charset="0"/>
                        <a:cs typeface="Arial" panose="020B0604020202020204" pitchFamily="34" charset="0"/>
                      </a:endParaRP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1713418">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Финансовые требования </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к заемщику</a:t>
                      </a:r>
                    </a:p>
                  </a:txBody>
                  <a:tcPr anchor="ctr">
                    <a:lnL w="12700" cmpd="sng">
                      <a:noFill/>
                    </a:lnL>
                    <a:lnR w="127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lvl="0" indent="-171450" algn="l">
                        <a:spcBef>
                          <a:spcPts val="300"/>
                        </a:spcBef>
                        <a:buFont typeface="Arial" panose="020B0604020202020204" pitchFamily="34" charset="0"/>
                        <a:buChar char="•"/>
                      </a:pPr>
                      <a:r>
                        <a:rPr lang="ru-RU" sz="1200" b="0" kern="1200" dirty="0" smtClean="0">
                          <a:solidFill>
                            <a:schemeClr val="dk1"/>
                          </a:solidFill>
                          <a:latin typeface="Arial" panose="020B0604020202020204" pitchFamily="34" charset="0"/>
                          <a:ea typeface="+mn-ea"/>
                          <a:cs typeface="Arial" panose="020B0604020202020204" pitchFamily="34" charset="0"/>
                        </a:rPr>
                        <a:t>Положительный финансовый результат по данным бухгалтерской отчетности за предыдущий календарный год (не применяется к специально созданным проектным компаниям (SPV)); Вновь созданное юридическое лицо представляет промежуточную или годовую бухгалтерскую отчетность за первый отчетный период, который определяется в соответствии с статьей 15 Федерального закона от 06.12.2011 №402-ФЗ «О бухгалтерском учете».</a:t>
                      </a:r>
                    </a:p>
                    <a:p>
                      <a:pPr marL="171450" lvl="0" indent="-171450" algn="l">
                        <a:spcBef>
                          <a:spcPts val="300"/>
                        </a:spcBef>
                        <a:buFont typeface="Arial" panose="020B0604020202020204" pitchFamily="34" charset="0"/>
                        <a:buChar char="•"/>
                      </a:pPr>
                      <a:r>
                        <a:rPr lang="ru-RU" sz="1200" b="0" kern="1200" dirty="0" smtClean="0">
                          <a:solidFill>
                            <a:schemeClr val="dk1"/>
                          </a:solidFill>
                          <a:latin typeface="Arial" panose="020B0604020202020204" pitchFamily="34" charset="0"/>
                          <a:ea typeface="+mn-ea"/>
                          <a:cs typeface="Arial" panose="020B0604020202020204" pitchFamily="34" charset="0"/>
                        </a:rPr>
                        <a:t>Положительные чистые активы (не применяется к специально созданным проектным компаниям (SPV).</a:t>
                      </a:r>
                    </a:p>
                    <a:p>
                      <a:pPr marL="171450" lvl="0" indent="-171450" algn="l">
                        <a:spcBef>
                          <a:spcPts val="300"/>
                        </a:spcBef>
                        <a:buFont typeface="Arial" panose="020B0604020202020204" pitchFamily="34" charset="0"/>
                        <a:buChar char="•"/>
                      </a:pPr>
                      <a:r>
                        <a:rPr lang="ru-RU" sz="1200" b="0" kern="1200" dirty="0" smtClean="0">
                          <a:solidFill>
                            <a:schemeClr val="dk1"/>
                          </a:solidFill>
                          <a:latin typeface="Arial" panose="020B0604020202020204" pitchFamily="34" charset="0"/>
                          <a:ea typeface="+mn-ea"/>
                          <a:cs typeface="Arial" panose="020B0604020202020204" pitchFamily="34" charset="0"/>
                        </a:rPr>
                        <a:t>Показатель «Общий долг / Операционная прибыль» юридического лица (или группы компаний, если рассматриваемое юридическое лицо входит в группу компаний) не превышает 5 (показатель</a:t>
                      </a:r>
                      <a:r>
                        <a:rPr lang="ru-RU" sz="1200" b="0" kern="1200" baseline="0" dirty="0" smtClean="0">
                          <a:solidFill>
                            <a:schemeClr val="dk1"/>
                          </a:solidFill>
                          <a:latin typeface="Arial" panose="020B0604020202020204" pitchFamily="34" charset="0"/>
                          <a:ea typeface="+mn-ea"/>
                          <a:cs typeface="Arial" panose="020B0604020202020204" pitchFamily="34" charset="0"/>
                        </a:rPr>
                        <a:t> не применяется при реализации инвестиционных проектов по строительству объектов жилой недвижимости)</a:t>
                      </a:r>
                      <a:r>
                        <a:rPr lang="ru-RU" sz="1200" b="0" kern="1200" dirty="0" smtClean="0">
                          <a:solidFill>
                            <a:schemeClr val="dk1"/>
                          </a:solidFill>
                          <a:latin typeface="Arial" panose="020B0604020202020204" pitchFamily="34" charset="0"/>
                          <a:ea typeface="+mn-ea"/>
                          <a:cs typeface="Arial" panose="020B0604020202020204" pitchFamily="34" charset="0"/>
                        </a:rPr>
                        <a:t>.</a:t>
                      </a: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bl>
          </a:graphicData>
        </a:graphic>
      </p:graphicFrame>
      <p:sp>
        <p:nvSpPr>
          <p:cNvPr id="6" name="TextBox 5"/>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17</a:t>
            </a:r>
            <a:endParaRPr lang="ru-RU" sz="1400" dirty="0">
              <a:latin typeface="Arial Narrow" panose="020B0606020202030204" pitchFamily="34" charset="0"/>
            </a:endParaRPr>
          </a:p>
        </p:txBody>
      </p:sp>
    </p:spTree>
    <p:extLst>
      <p:ext uri="{BB962C8B-B14F-4D97-AF65-F5344CB8AC3E}">
        <p14:creationId xmlns:p14="http://schemas.microsoft.com/office/powerpoint/2010/main" val="41855110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6183" y="346776"/>
            <a:ext cx="8695532" cy="698685"/>
          </a:xfrm>
        </p:spPr>
        <p:txBody>
          <a:bodyPr/>
          <a:lstStyle/>
          <a:p>
            <a:r>
              <a:rPr lang="ru-RU" dirty="0"/>
              <a:t>Порядок получения Уполномоченным банком </a:t>
            </a:r>
            <a:r>
              <a:rPr lang="ru-RU" dirty="0" smtClean="0"/>
              <a:t/>
            </a:r>
            <a:br>
              <a:rPr lang="ru-RU" dirty="0" smtClean="0"/>
            </a:br>
            <a:r>
              <a:rPr lang="ru-RU" dirty="0" smtClean="0"/>
              <a:t>кредитов </a:t>
            </a:r>
            <a:r>
              <a:rPr lang="ru-RU" dirty="0"/>
              <a:t>Банка </a:t>
            </a:r>
            <a:r>
              <a:rPr lang="ru-RU" dirty="0" smtClean="0"/>
              <a:t>России</a:t>
            </a:r>
            <a:endParaRPr lang="ru-RU" dirty="0"/>
          </a:p>
        </p:txBody>
      </p:sp>
      <p:grpSp>
        <p:nvGrpSpPr>
          <p:cNvPr id="4" name="Группа 3"/>
          <p:cNvGrpSpPr/>
          <p:nvPr/>
        </p:nvGrpSpPr>
        <p:grpSpPr>
          <a:xfrm>
            <a:off x="6468957" y="1262972"/>
            <a:ext cx="5932593" cy="6578395"/>
            <a:chOff x="5686097" y="1490235"/>
            <a:chExt cx="6925009" cy="6351132"/>
          </a:xfrm>
        </p:grpSpPr>
        <p:sp>
          <p:nvSpPr>
            <p:cNvPr id="18" name="TextBox 17"/>
            <p:cNvSpPr txBox="1"/>
            <p:nvPr/>
          </p:nvSpPr>
          <p:spPr>
            <a:xfrm>
              <a:off x="5725595" y="1490235"/>
              <a:ext cx="6885511" cy="60016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предоставляет кредиты Конечным заемщикам с учетом требований Программы. Уполномоченный Банк самостоятельно осуществляют проверку соответствия Проектов и Конечных заемщиков требованиям Программы.</a:t>
              </a:r>
            </a:p>
          </p:txBody>
        </p:sp>
        <p:sp>
          <p:nvSpPr>
            <p:cNvPr id="19" name="TextBox 18"/>
            <p:cNvSpPr txBox="1"/>
            <p:nvPr/>
          </p:nvSpPr>
          <p:spPr>
            <a:xfrm>
              <a:off x="5714478" y="2325664"/>
              <a:ext cx="6760025" cy="1233147"/>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предоставивший один либо несколько кредитов Конечным заемщикам, одновременно обращается в Банк России и Корпорацию с </a:t>
              </a:r>
              <a:r>
                <a:rPr kumimoji="0" lang="ru-RU" sz="1100" b="0" i="0" u="none" strike="noStrike" kern="0" cap="none" spc="0" normalizeH="0" baseline="0" noProof="0" dirty="0" smtClean="0">
                  <a:ln>
                    <a:noFill/>
                  </a:ln>
                  <a:effectLst/>
                  <a:uLnTx/>
                  <a:uFillTx/>
                </a:rPr>
                <a:t>заявлениями на получение кредита Банка России и Поручительства Корпорации (с приложением необходимого комплекта документов).</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smtClean="0">
                  <a:ln>
                    <a:noFill/>
                  </a:ln>
                  <a:effectLst/>
                  <a:uLnTx/>
                  <a:uFillTx/>
                </a:rPr>
                <a:t>Механизм получения кредитов Банка России аналогичен порядку, предусмотренному в Положении Банка России №312-П для получения кредитов, обеспеченных поручительствами.</a:t>
              </a:r>
            </a:p>
          </p:txBody>
        </p:sp>
        <p:sp>
          <p:nvSpPr>
            <p:cNvPr id="20" name="Прямоугольник 19"/>
            <p:cNvSpPr/>
            <p:nvPr/>
          </p:nvSpPr>
          <p:spPr>
            <a:xfrm>
              <a:off x="5714477" y="3700651"/>
              <a:ext cx="6795879" cy="1615827"/>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smtClean="0">
                  <a:ln>
                    <a:noFill/>
                  </a:ln>
                  <a:solidFill>
                    <a:prstClr val="black"/>
                  </a:solidFill>
                  <a:effectLst/>
                  <a:uLnTx/>
                  <a:uFillTx/>
                </a:rPr>
                <a:t>Корпорация осуществляет проверку документов и не позднее 4-го рабочего дня с даты фактического поступления Заявления в Корпорацию уведомляет Уполномоченный банк об одном из следующих решений:</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ru-RU" sz="1100" b="0" i="0" u="none" strike="noStrike" kern="0" cap="none" spc="0" normalizeH="0" baseline="0" noProof="0" dirty="0" smtClean="0">
                  <a:ln>
                    <a:noFill/>
                  </a:ln>
                  <a:solidFill>
                    <a:prstClr val="black"/>
                  </a:solidFill>
                  <a:effectLst/>
                  <a:uLnTx/>
                  <a:uFillTx/>
                </a:rPr>
                <a:t>о предоставлении Поручительства и направлении в Банк России подписанных со стороны Корпорации договоров поручительства;</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ru-RU" sz="1100" b="0" i="0" u="none" strike="noStrike" kern="0" cap="none" spc="0" normalizeH="0" baseline="0" noProof="0" dirty="0" smtClean="0">
                  <a:ln>
                    <a:noFill/>
                  </a:ln>
                  <a:solidFill>
                    <a:prstClr val="black"/>
                  </a:solidFill>
                  <a:effectLst/>
                  <a:uLnTx/>
                  <a:uFillTx/>
                </a:rPr>
                <a:t>об отказе в предоставлении Поручительства.</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smtClean="0">
                  <a:ln>
                    <a:noFill/>
                  </a:ln>
                  <a:solidFill>
                    <a:prstClr val="black"/>
                  </a:solidFill>
                  <a:effectLst/>
                  <a:uLnTx/>
                  <a:uFillTx/>
                </a:rPr>
                <a:t>Дополнительно Корпорация направляет в Уполномоченный банк уведомление о размере вознаграждения, необходимого к уплате Банком Корпорации за предоставленное Поручительство.</a:t>
              </a:r>
            </a:p>
          </p:txBody>
        </p:sp>
        <p:sp>
          <p:nvSpPr>
            <p:cNvPr id="21" name="Прямоугольник 20"/>
            <p:cNvSpPr/>
            <p:nvPr/>
          </p:nvSpPr>
          <p:spPr>
            <a:xfrm>
              <a:off x="5686097" y="6150726"/>
              <a:ext cx="6824258" cy="1107996"/>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Банк России</a:t>
              </a:r>
              <a:r>
                <a:rPr kumimoji="0" lang="ru-RU" sz="1100" b="0" i="0" u="none" strike="noStrike" kern="0" cap="none" spc="0" normalizeH="0" baseline="0" noProof="0" dirty="0" smtClean="0">
                  <a:ln>
                    <a:noFill/>
                  </a:ln>
                  <a:solidFill>
                    <a:prstClr val="black"/>
                  </a:solidFill>
                  <a:effectLst/>
                  <a:uLnTx/>
                  <a:uFillTx/>
                </a:rPr>
                <a:t>, в случае принятия Корпорацией положительного решения о предоставлении Поручительства, предоставляет кредит Уполномоченному банку в сроки, указанные в Заявлении на предоставление кредита (в Заявлении должна быть указана дата предоставления кредита Банка России, наступающая не раньше, чем через 5 рабочих и позднее, чем через 10 рабочих дней с даты фактического поступления Заявления в Корпорацию). </a:t>
              </a:r>
            </a:p>
          </p:txBody>
        </p:sp>
        <p:sp>
          <p:nvSpPr>
            <p:cNvPr id="29" name="Прямоугольник 28"/>
            <p:cNvSpPr/>
            <p:nvPr/>
          </p:nvSpPr>
          <p:spPr>
            <a:xfrm>
              <a:off x="5686097" y="7410480"/>
              <a:ext cx="6788405" cy="430887"/>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 </a:t>
              </a:r>
              <a:r>
                <a:rPr kumimoji="0" lang="ru-RU" sz="1100" b="0" i="0" u="none" strike="noStrike" kern="0" cap="none" spc="0" normalizeH="0" baseline="0" noProof="0" dirty="0" smtClean="0">
                  <a:ln>
                    <a:noFill/>
                  </a:ln>
                  <a:solidFill>
                    <a:prstClr val="black"/>
                  </a:solidFill>
                  <a:effectLst/>
                  <a:uLnTx/>
                  <a:uFillTx/>
                </a:rPr>
                <a:t>в течение 3-х рабочих дней с даты получения уведомления о размере вознаграждения осуществляет оплату вознаграждения.</a:t>
              </a:r>
            </a:p>
          </p:txBody>
        </p:sp>
        <p:sp>
          <p:nvSpPr>
            <p:cNvPr id="34" name="Прямоугольник 33"/>
            <p:cNvSpPr/>
            <p:nvPr/>
          </p:nvSpPr>
          <p:spPr>
            <a:xfrm>
              <a:off x="5712144" y="5444969"/>
              <a:ext cx="6762358" cy="600164"/>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Корпорация</a:t>
              </a:r>
              <a:r>
                <a:rPr kumimoji="0" lang="ru-RU" sz="1100" b="0" i="0" u="none" strike="noStrike" kern="0" cap="none" spc="0" normalizeH="0" baseline="0" noProof="0" dirty="0" smtClean="0">
                  <a:ln>
                    <a:noFill/>
                  </a:ln>
                  <a:solidFill>
                    <a:prstClr val="black"/>
                  </a:solidFill>
                  <a:effectLst/>
                  <a:uLnTx/>
                  <a:uFillTx/>
                </a:rPr>
                <a:t> в случае принятия положительного решения о предоставлении Поручительства направляет в Банк России подписанные со стороны Корпорации договоры поручительства.</a:t>
              </a:r>
            </a:p>
          </p:txBody>
        </p:sp>
      </p:grpSp>
      <p:sp>
        <p:nvSpPr>
          <p:cNvPr id="74" name="Скругленный прямоугольник 73"/>
          <p:cNvSpPr/>
          <p:nvPr/>
        </p:nvSpPr>
        <p:spPr>
          <a:xfrm>
            <a:off x="2684107" y="4184885"/>
            <a:ext cx="2605750" cy="904800"/>
          </a:xfrm>
          <a:prstGeom prst="roundRect">
            <a:avLst>
              <a:gd name="adj" fmla="val 6507"/>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95350"/>
            <a:r>
              <a:rPr lang="ru-RU" sz="1400" b="1" dirty="0" smtClean="0">
                <a:solidFill>
                  <a:schemeClr val="tx1"/>
                </a:solidFill>
              </a:rPr>
              <a:t>Уполномоченный банк</a:t>
            </a:r>
            <a:endParaRPr lang="ru-RU" sz="1100" dirty="0">
              <a:solidFill>
                <a:schemeClr val="tx1"/>
              </a:solidFill>
            </a:endParaRPr>
          </a:p>
        </p:txBody>
      </p:sp>
      <p:sp>
        <p:nvSpPr>
          <p:cNvPr id="78" name="Скругленный прямоугольник 77"/>
          <p:cNvSpPr/>
          <p:nvPr/>
        </p:nvSpPr>
        <p:spPr>
          <a:xfrm>
            <a:off x="2564704" y="2391481"/>
            <a:ext cx="2654996" cy="704144"/>
          </a:xfrm>
          <a:prstGeom prst="roundRect">
            <a:avLst>
              <a:gd name="adj" fmla="val 6507"/>
            </a:avLst>
          </a:prstGeom>
          <a:noFill/>
          <a:ln w="19050">
            <a:solidFill>
              <a:srgbClr val="1F4E79">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endParaRPr lang="ru-RU" sz="1100" b="1" dirty="0" smtClean="0">
              <a:solidFill>
                <a:schemeClr val="tx1"/>
              </a:solidFill>
            </a:endParaRPr>
          </a:p>
        </p:txBody>
      </p:sp>
      <p:grpSp>
        <p:nvGrpSpPr>
          <p:cNvPr id="104" name="Группа 103"/>
          <p:cNvGrpSpPr/>
          <p:nvPr/>
        </p:nvGrpSpPr>
        <p:grpSpPr>
          <a:xfrm>
            <a:off x="471313" y="5343320"/>
            <a:ext cx="2605749" cy="904800"/>
            <a:chOff x="708483" y="2915947"/>
            <a:chExt cx="2096397" cy="727937"/>
          </a:xfrm>
        </p:grpSpPr>
        <p:sp>
          <p:nvSpPr>
            <p:cNvPr id="93" name="Скругленный прямоугольник 92"/>
            <p:cNvSpPr/>
            <p:nvPr/>
          </p:nvSpPr>
          <p:spPr>
            <a:xfrm>
              <a:off x="708483" y="2915947"/>
              <a:ext cx="2096397" cy="727937"/>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01700"/>
              <a:r>
                <a:rPr lang="ru-RU" sz="1400" b="1" dirty="0" smtClean="0">
                  <a:solidFill>
                    <a:schemeClr val="bg1"/>
                  </a:solidFill>
                </a:rPr>
                <a:t>Конечный заемщик</a:t>
              </a:r>
              <a:endParaRPr lang="ru-RU" sz="1400" b="1" dirty="0">
                <a:solidFill>
                  <a:schemeClr val="bg1"/>
                </a:solidFill>
              </a:endParaRPr>
            </a:p>
          </p:txBody>
        </p:sp>
        <p:sp>
          <p:nvSpPr>
            <p:cNvPr id="94" name="Freeform 25"/>
            <p:cNvSpPr>
              <a:spLocks noChangeAspect="1" noEditPoints="1"/>
            </p:cNvSpPr>
            <p:nvPr/>
          </p:nvSpPr>
          <p:spPr bwMode="auto">
            <a:xfrm>
              <a:off x="813328" y="3041733"/>
              <a:ext cx="541787" cy="476366"/>
            </a:xfrm>
            <a:custGeom>
              <a:avLst/>
              <a:gdLst/>
              <a:ahLst/>
              <a:cxnLst>
                <a:cxn ang="0">
                  <a:pos x="82" y="72"/>
                </a:cxn>
                <a:cxn ang="0">
                  <a:pos x="81" y="55"/>
                </a:cxn>
                <a:cxn ang="0">
                  <a:pos x="70" y="49"/>
                </a:cxn>
                <a:cxn ang="0">
                  <a:pos x="62" y="39"/>
                </a:cxn>
                <a:cxn ang="0">
                  <a:pos x="65" y="32"/>
                </a:cxn>
                <a:cxn ang="0">
                  <a:pos x="67" y="28"/>
                </a:cxn>
                <a:cxn ang="0">
                  <a:pos x="66" y="25"/>
                </a:cxn>
                <a:cxn ang="0">
                  <a:pos x="67" y="20"/>
                </a:cxn>
                <a:cxn ang="0">
                  <a:pos x="57" y="11"/>
                </a:cxn>
                <a:cxn ang="0">
                  <a:pos x="47" y="20"/>
                </a:cxn>
                <a:cxn ang="0">
                  <a:pos x="48" y="25"/>
                </a:cxn>
                <a:cxn ang="0">
                  <a:pos x="47" y="28"/>
                </a:cxn>
                <a:cxn ang="0">
                  <a:pos x="49" y="32"/>
                </a:cxn>
                <a:cxn ang="0">
                  <a:pos x="52" y="39"/>
                </a:cxn>
                <a:cxn ang="0">
                  <a:pos x="48" y="46"/>
                </a:cxn>
                <a:cxn ang="0">
                  <a:pos x="63" y="60"/>
                </a:cxn>
                <a:cxn ang="0">
                  <a:pos x="63" y="72"/>
                </a:cxn>
                <a:cxn ang="0">
                  <a:pos x="82" y="72"/>
                </a:cxn>
                <a:cxn ang="0">
                  <a:pos x="42" y="51"/>
                </a:cxn>
                <a:cxn ang="0">
                  <a:pos x="31" y="39"/>
                </a:cxn>
                <a:cxn ang="0">
                  <a:pos x="35" y="29"/>
                </a:cxn>
                <a:cxn ang="0">
                  <a:pos x="38" y="23"/>
                </a:cxn>
                <a:cxn ang="0">
                  <a:pos x="37" y="20"/>
                </a:cxn>
                <a:cxn ang="0">
                  <a:pos x="37" y="13"/>
                </a:cxn>
                <a:cxn ang="0">
                  <a:pos x="24" y="0"/>
                </a:cxn>
                <a:cxn ang="0">
                  <a:pos x="11" y="13"/>
                </a:cxn>
                <a:cxn ang="0">
                  <a:pos x="12" y="20"/>
                </a:cxn>
                <a:cxn ang="0">
                  <a:pos x="11" y="23"/>
                </a:cxn>
                <a:cxn ang="0">
                  <a:pos x="14" y="29"/>
                </a:cxn>
                <a:cxn ang="0">
                  <a:pos x="18" y="39"/>
                </a:cxn>
                <a:cxn ang="0">
                  <a:pos x="7" y="51"/>
                </a:cxn>
                <a:cxn ang="0">
                  <a:pos x="0" y="57"/>
                </a:cxn>
                <a:cxn ang="0">
                  <a:pos x="0" y="72"/>
                </a:cxn>
                <a:cxn ang="0">
                  <a:pos x="57" y="72"/>
                </a:cxn>
                <a:cxn ang="0">
                  <a:pos x="57" y="61"/>
                </a:cxn>
                <a:cxn ang="0">
                  <a:pos x="42" y="51"/>
                </a:cxn>
              </a:cxnLst>
              <a:rect l="0" t="0" r="r" b="b"/>
              <a:pathLst>
                <a:path w="82" h="72">
                  <a:moveTo>
                    <a:pt x="82" y="72"/>
                  </a:moveTo>
                  <a:cubicBezTo>
                    <a:pt x="82" y="72"/>
                    <a:pt x="82" y="57"/>
                    <a:pt x="81" y="55"/>
                  </a:cubicBezTo>
                  <a:cubicBezTo>
                    <a:pt x="79" y="53"/>
                    <a:pt x="76" y="51"/>
                    <a:pt x="70" y="49"/>
                  </a:cubicBezTo>
                  <a:cubicBezTo>
                    <a:pt x="64" y="46"/>
                    <a:pt x="62" y="44"/>
                    <a:pt x="62" y="39"/>
                  </a:cubicBezTo>
                  <a:cubicBezTo>
                    <a:pt x="62" y="37"/>
                    <a:pt x="64" y="37"/>
                    <a:pt x="65" y="32"/>
                  </a:cubicBezTo>
                  <a:cubicBezTo>
                    <a:pt x="65" y="30"/>
                    <a:pt x="67" y="32"/>
                    <a:pt x="67" y="28"/>
                  </a:cubicBezTo>
                  <a:cubicBezTo>
                    <a:pt x="67" y="26"/>
                    <a:pt x="66" y="25"/>
                    <a:pt x="66" y="25"/>
                  </a:cubicBezTo>
                  <a:cubicBezTo>
                    <a:pt x="66" y="25"/>
                    <a:pt x="67" y="22"/>
                    <a:pt x="67" y="20"/>
                  </a:cubicBezTo>
                  <a:cubicBezTo>
                    <a:pt x="67" y="18"/>
                    <a:pt x="65" y="11"/>
                    <a:pt x="57" y="11"/>
                  </a:cubicBezTo>
                  <a:cubicBezTo>
                    <a:pt x="49" y="11"/>
                    <a:pt x="47" y="18"/>
                    <a:pt x="47" y="20"/>
                  </a:cubicBezTo>
                  <a:cubicBezTo>
                    <a:pt x="47" y="22"/>
                    <a:pt x="48" y="25"/>
                    <a:pt x="48" y="25"/>
                  </a:cubicBezTo>
                  <a:cubicBezTo>
                    <a:pt x="48" y="25"/>
                    <a:pt x="47" y="26"/>
                    <a:pt x="47" y="28"/>
                  </a:cubicBezTo>
                  <a:cubicBezTo>
                    <a:pt x="47" y="32"/>
                    <a:pt x="49" y="30"/>
                    <a:pt x="49" y="32"/>
                  </a:cubicBezTo>
                  <a:cubicBezTo>
                    <a:pt x="50" y="37"/>
                    <a:pt x="52" y="37"/>
                    <a:pt x="52" y="39"/>
                  </a:cubicBezTo>
                  <a:cubicBezTo>
                    <a:pt x="52" y="42"/>
                    <a:pt x="51" y="44"/>
                    <a:pt x="48" y="46"/>
                  </a:cubicBezTo>
                  <a:cubicBezTo>
                    <a:pt x="62" y="53"/>
                    <a:pt x="63" y="54"/>
                    <a:pt x="63" y="60"/>
                  </a:cubicBezTo>
                  <a:cubicBezTo>
                    <a:pt x="63" y="72"/>
                    <a:pt x="63" y="72"/>
                    <a:pt x="63" y="72"/>
                  </a:cubicBezTo>
                  <a:lnTo>
                    <a:pt x="82" y="72"/>
                  </a:lnTo>
                  <a:close/>
                  <a:moveTo>
                    <a:pt x="42" y="51"/>
                  </a:moveTo>
                  <a:cubicBezTo>
                    <a:pt x="34" y="47"/>
                    <a:pt x="31" y="45"/>
                    <a:pt x="31" y="39"/>
                  </a:cubicBezTo>
                  <a:cubicBezTo>
                    <a:pt x="31" y="35"/>
                    <a:pt x="34" y="36"/>
                    <a:pt x="35" y="29"/>
                  </a:cubicBezTo>
                  <a:cubicBezTo>
                    <a:pt x="35" y="27"/>
                    <a:pt x="37" y="29"/>
                    <a:pt x="38" y="23"/>
                  </a:cubicBezTo>
                  <a:cubicBezTo>
                    <a:pt x="38" y="20"/>
                    <a:pt x="37" y="20"/>
                    <a:pt x="37" y="20"/>
                  </a:cubicBezTo>
                  <a:cubicBezTo>
                    <a:pt x="37" y="20"/>
                    <a:pt x="37" y="16"/>
                    <a:pt x="37" y="13"/>
                  </a:cubicBezTo>
                  <a:cubicBezTo>
                    <a:pt x="38" y="10"/>
                    <a:pt x="36" y="0"/>
                    <a:pt x="24" y="0"/>
                  </a:cubicBezTo>
                  <a:cubicBezTo>
                    <a:pt x="13" y="0"/>
                    <a:pt x="11" y="10"/>
                    <a:pt x="11" y="13"/>
                  </a:cubicBezTo>
                  <a:cubicBezTo>
                    <a:pt x="12" y="16"/>
                    <a:pt x="12" y="20"/>
                    <a:pt x="12" y="20"/>
                  </a:cubicBezTo>
                  <a:cubicBezTo>
                    <a:pt x="12" y="20"/>
                    <a:pt x="11" y="20"/>
                    <a:pt x="11" y="23"/>
                  </a:cubicBezTo>
                  <a:cubicBezTo>
                    <a:pt x="11" y="29"/>
                    <a:pt x="14" y="27"/>
                    <a:pt x="14" y="29"/>
                  </a:cubicBezTo>
                  <a:cubicBezTo>
                    <a:pt x="15" y="36"/>
                    <a:pt x="18" y="35"/>
                    <a:pt x="18" y="39"/>
                  </a:cubicBezTo>
                  <a:cubicBezTo>
                    <a:pt x="18" y="45"/>
                    <a:pt x="15" y="47"/>
                    <a:pt x="7" y="51"/>
                  </a:cubicBezTo>
                  <a:cubicBezTo>
                    <a:pt x="4" y="52"/>
                    <a:pt x="0" y="53"/>
                    <a:pt x="0" y="57"/>
                  </a:cubicBezTo>
                  <a:cubicBezTo>
                    <a:pt x="0" y="72"/>
                    <a:pt x="0" y="72"/>
                    <a:pt x="0" y="72"/>
                  </a:cubicBezTo>
                  <a:cubicBezTo>
                    <a:pt x="57" y="72"/>
                    <a:pt x="57" y="72"/>
                    <a:pt x="57" y="72"/>
                  </a:cubicBezTo>
                  <a:cubicBezTo>
                    <a:pt x="57" y="72"/>
                    <a:pt x="57" y="63"/>
                    <a:pt x="57" y="61"/>
                  </a:cubicBezTo>
                  <a:cubicBezTo>
                    <a:pt x="57" y="58"/>
                    <a:pt x="50" y="54"/>
                    <a:pt x="42" y="51"/>
                  </a:cubicBezTo>
                  <a:close/>
                </a:path>
              </a:pathLst>
            </a:custGeom>
            <a:solidFill>
              <a:schemeClr val="bg1"/>
            </a:solidFill>
            <a:ln w="9525">
              <a:noFill/>
              <a:round/>
              <a:headEnd/>
              <a:tailEnd/>
            </a:ln>
          </p:spPr>
          <p:txBody>
            <a:bodyPr vert="horz" wrap="square" lIns="98694" tIns="49347" rIns="98694" bIns="49347" numCol="1" anchor="t" anchorCtr="0" compatLnSpc="1">
              <a:prstTxWarp prst="textNoShape">
                <a:avLst/>
              </a:prstTxWarp>
            </a:bodyPr>
            <a:lstStyle/>
            <a:p>
              <a:pPr defTabSz="986912" fontAlgn="base">
                <a:spcBef>
                  <a:spcPct val="0"/>
                </a:spcBef>
                <a:spcAft>
                  <a:spcPct val="0"/>
                </a:spcAft>
              </a:pPr>
              <a:endParaRPr lang="en-GB" sz="2051" dirty="0">
                <a:solidFill>
                  <a:srgbClr val="000000"/>
                </a:solidFill>
                <a:cs typeface="Arial" pitchFamily="34" charset="0"/>
              </a:endParaRPr>
            </a:p>
          </p:txBody>
        </p:sp>
      </p:grpSp>
      <p:grpSp>
        <p:nvGrpSpPr>
          <p:cNvPr id="129" name="Группа 128"/>
          <p:cNvGrpSpPr/>
          <p:nvPr/>
        </p:nvGrpSpPr>
        <p:grpSpPr>
          <a:xfrm>
            <a:off x="3862101" y="6155972"/>
            <a:ext cx="1162374" cy="1169563"/>
            <a:chOff x="3290392" y="4915070"/>
            <a:chExt cx="935162" cy="940946"/>
          </a:xfrm>
        </p:grpSpPr>
        <p:pic>
          <p:nvPicPr>
            <p:cNvPr id="55" name="Рисунок 5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22742" y="5047672"/>
              <a:ext cx="670463" cy="675742"/>
            </a:xfrm>
            <a:prstGeom prst="rect">
              <a:avLst/>
            </a:prstGeom>
          </p:spPr>
        </p:pic>
        <p:sp>
          <p:nvSpPr>
            <p:cNvPr id="98" name="Скругленный прямоугольник 97"/>
            <p:cNvSpPr/>
            <p:nvPr/>
          </p:nvSpPr>
          <p:spPr>
            <a:xfrm>
              <a:off x="3290392" y="4915070"/>
              <a:ext cx="935162" cy="940946"/>
            </a:xfrm>
            <a:prstGeom prst="roundRect">
              <a:avLst>
                <a:gd name="adj" fmla="val 6507"/>
              </a:avLst>
            </a:prstGeom>
            <a:noFill/>
            <a:ln w="190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endParaRPr lang="ru-RU" sz="1100" b="1" dirty="0" smtClean="0">
                <a:solidFill>
                  <a:schemeClr val="tx1"/>
                </a:solidFill>
              </a:endParaRPr>
            </a:p>
          </p:txBody>
        </p:sp>
      </p:grpSp>
      <p:cxnSp>
        <p:nvCxnSpPr>
          <p:cNvPr id="101" name="Elbow Connector 187"/>
          <p:cNvCxnSpPr>
            <a:stCxn id="78" idx="3"/>
            <a:endCxn id="98" idx="3"/>
          </p:cNvCxnSpPr>
          <p:nvPr/>
        </p:nvCxnSpPr>
        <p:spPr>
          <a:xfrm flipH="1">
            <a:off x="5024475" y="2743553"/>
            <a:ext cx="195225" cy="3997201"/>
          </a:xfrm>
          <a:prstGeom prst="bentConnector3">
            <a:avLst>
              <a:gd name="adj1" fmla="val -117096"/>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09" name="Elbow Connector 187"/>
          <p:cNvCxnSpPr>
            <a:stCxn id="74" idx="1"/>
            <a:endCxn id="93" idx="0"/>
          </p:cNvCxnSpPr>
          <p:nvPr/>
        </p:nvCxnSpPr>
        <p:spPr>
          <a:xfrm rot="10800000" flipV="1">
            <a:off x="1774189" y="4637284"/>
            <a:ext cx="909919" cy="706035"/>
          </a:xfrm>
          <a:prstGeom prst="bentConnector2">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5" name="Прямая со стрелкой 124"/>
          <p:cNvCxnSpPr/>
          <p:nvPr/>
        </p:nvCxnSpPr>
        <p:spPr>
          <a:xfrm flipV="1">
            <a:off x="4443037" y="5143501"/>
            <a:ext cx="0" cy="961267"/>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4" name="Прямая со стрелкой 123"/>
          <p:cNvCxnSpPr/>
          <p:nvPr/>
        </p:nvCxnSpPr>
        <p:spPr>
          <a:xfrm flipV="1">
            <a:off x="3204548" y="3150940"/>
            <a:ext cx="0" cy="947140"/>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7" name="Прямая со стрелкой 126"/>
          <p:cNvCxnSpPr/>
          <p:nvPr/>
        </p:nvCxnSpPr>
        <p:spPr>
          <a:xfrm>
            <a:off x="3469336" y="3150940"/>
            <a:ext cx="0" cy="947140"/>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52" name="Прямая со стрелкой 51"/>
          <p:cNvCxnSpPr/>
          <p:nvPr/>
        </p:nvCxnSpPr>
        <p:spPr>
          <a:xfrm flipV="1">
            <a:off x="4443037" y="3150940"/>
            <a:ext cx="0" cy="947140"/>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135" name="Oval 292"/>
          <p:cNvSpPr/>
          <p:nvPr/>
        </p:nvSpPr>
        <p:spPr>
          <a:xfrm>
            <a:off x="4534011" y="5795720"/>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5</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36" name="Oval 292"/>
          <p:cNvSpPr/>
          <p:nvPr/>
        </p:nvSpPr>
        <p:spPr>
          <a:xfrm>
            <a:off x="5310481" y="2301096"/>
            <a:ext cx="369808" cy="369808"/>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38" name="Oval 292"/>
          <p:cNvSpPr/>
          <p:nvPr/>
        </p:nvSpPr>
        <p:spPr>
          <a:xfrm>
            <a:off x="2822359" y="378685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FFFFFF"/>
                </a:solidFill>
                <a:effectLst/>
                <a:uLnTx/>
                <a:uFillTx/>
                <a:latin typeface="Arial"/>
                <a:ea typeface="+mn-ea"/>
                <a:cs typeface="+mn-cs"/>
              </a:rPr>
              <a:t>2</a:t>
            </a:r>
          </a:p>
        </p:txBody>
      </p:sp>
      <p:sp>
        <p:nvSpPr>
          <p:cNvPr id="139" name="Oval 292"/>
          <p:cNvSpPr/>
          <p:nvPr/>
        </p:nvSpPr>
        <p:spPr>
          <a:xfrm>
            <a:off x="3552543" y="3168834"/>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3</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0" name="Oval 292"/>
          <p:cNvSpPr/>
          <p:nvPr/>
        </p:nvSpPr>
        <p:spPr>
          <a:xfrm>
            <a:off x="2353917" y="426685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1</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53" name="Oval 292"/>
          <p:cNvSpPr/>
          <p:nvPr/>
        </p:nvSpPr>
        <p:spPr>
          <a:xfrm>
            <a:off x="4534011" y="378685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6</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1" name="Oval 292"/>
          <p:cNvSpPr/>
          <p:nvPr/>
        </p:nvSpPr>
        <p:spPr>
          <a:xfrm>
            <a:off x="6147634" y="1448992"/>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1</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2" name="Oval 292"/>
          <p:cNvSpPr/>
          <p:nvPr/>
        </p:nvSpPr>
        <p:spPr>
          <a:xfrm>
            <a:off x="6147634" y="2612253"/>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2</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3" name="Oval 292"/>
          <p:cNvSpPr/>
          <p:nvPr/>
        </p:nvSpPr>
        <p:spPr>
          <a:xfrm>
            <a:off x="6147634" y="4114517"/>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3</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4" name="Oval 292"/>
          <p:cNvSpPr/>
          <p:nvPr/>
        </p:nvSpPr>
        <p:spPr>
          <a:xfrm>
            <a:off x="6147634" y="5517302"/>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5" name="Oval 292"/>
          <p:cNvSpPr/>
          <p:nvPr/>
        </p:nvSpPr>
        <p:spPr>
          <a:xfrm>
            <a:off x="6147634" y="6464841"/>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5</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6" name="Oval 292"/>
          <p:cNvSpPr/>
          <p:nvPr/>
        </p:nvSpPr>
        <p:spPr>
          <a:xfrm>
            <a:off x="6147634" y="7424007"/>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6</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grpSp>
        <p:nvGrpSpPr>
          <p:cNvPr id="45" name="Группа 44"/>
          <p:cNvGrpSpPr/>
          <p:nvPr/>
        </p:nvGrpSpPr>
        <p:grpSpPr>
          <a:xfrm>
            <a:off x="2516351" y="4014929"/>
            <a:ext cx="1244710" cy="1244710"/>
            <a:chOff x="-1167900" y="2055274"/>
            <a:chExt cx="2233307" cy="2233307"/>
          </a:xfrm>
        </p:grpSpPr>
        <p:pic>
          <p:nvPicPr>
            <p:cNvPr id="46" name="Рисунок 4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7900" y="2055274"/>
              <a:ext cx="2233307" cy="2233307"/>
            </a:xfrm>
            <a:prstGeom prst="rect">
              <a:avLst/>
            </a:prstGeom>
          </p:spPr>
        </p:pic>
        <p:sp>
          <p:nvSpPr>
            <p:cNvPr id="47" name="Овал 46"/>
            <p:cNvSpPr/>
            <p:nvPr/>
          </p:nvSpPr>
          <p:spPr>
            <a:xfrm>
              <a:off x="-388997" y="2868348"/>
              <a:ext cx="650389" cy="650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grpSp>
      <p:pic>
        <p:nvPicPr>
          <p:cNvPr id="42" name="Рисунок 4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pic>
        <p:nvPicPr>
          <p:cNvPr id="43" name="Рисунок 4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91381" y="2403127"/>
            <a:ext cx="1371059" cy="623708"/>
          </a:xfrm>
          <a:prstGeom prst="rect">
            <a:avLst/>
          </a:prstGeom>
        </p:spPr>
      </p:pic>
      <p:cxnSp>
        <p:nvCxnSpPr>
          <p:cNvPr id="48" name="Прямая соединительная линия 47"/>
          <p:cNvCxnSpPr/>
          <p:nvPr/>
        </p:nvCxnSpPr>
        <p:spPr>
          <a:xfrm>
            <a:off x="5889625" y="1609725"/>
            <a:ext cx="0" cy="6019800"/>
          </a:xfrm>
          <a:prstGeom prst="line">
            <a:avLst/>
          </a:prstGeom>
          <a:noFill/>
          <a:ln w="25400" cap="flat" cmpd="sng" algn="ctr">
            <a:solidFill>
              <a:srgbClr val="00A1DE"/>
            </a:solidFill>
            <a:prstDash val="solid"/>
          </a:ln>
          <a:effectLst/>
        </p:spPr>
      </p:cxnSp>
      <p:sp>
        <p:nvSpPr>
          <p:cNvPr id="49" name="TextBox 48"/>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18</a:t>
            </a:r>
            <a:endParaRPr lang="ru-RU" sz="1400" dirty="0">
              <a:latin typeface="Arial Narrow" panose="020B0606020202030204" pitchFamily="34" charset="0"/>
            </a:endParaRPr>
          </a:p>
        </p:txBody>
      </p:sp>
    </p:spTree>
    <p:extLst>
      <p:ext uri="{BB962C8B-B14F-4D97-AF65-F5344CB8AC3E}">
        <p14:creationId xmlns:p14="http://schemas.microsoft.com/office/powerpoint/2010/main" val="28715895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109" name="Elbow Connector 187"/>
          <p:cNvCxnSpPr/>
          <p:nvPr/>
        </p:nvCxnSpPr>
        <p:spPr>
          <a:xfrm rot="10800000" flipV="1">
            <a:off x="1828801" y="4617892"/>
            <a:ext cx="1263212" cy="706035"/>
          </a:xfrm>
          <a:prstGeom prst="bentConnector3">
            <a:avLst>
              <a:gd name="adj1" fmla="val 100427"/>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pic>
        <p:nvPicPr>
          <p:cNvPr id="57" name="Рисунок 5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 name="Заголовок 1"/>
          <p:cNvSpPr>
            <a:spLocks noGrp="1"/>
          </p:cNvSpPr>
          <p:nvPr>
            <p:ph type="title"/>
          </p:nvPr>
        </p:nvSpPr>
        <p:spPr>
          <a:xfrm>
            <a:off x="3820427" y="346770"/>
            <a:ext cx="8695532" cy="698685"/>
          </a:xfrm>
        </p:spPr>
        <p:txBody>
          <a:bodyPr/>
          <a:lstStyle/>
          <a:p>
            <a:r>
              <a:rPr lang="ru-RU" dirty="0" smtClean="0"/>
              <a:t>Особенности получения кредитов Банка России </a:t>
            </a:r>
            <a:br>
              <a:rPr lang="ru-RU" dirty="0" smtClean="0"/>
            </a:br>
            <a:r>
              <a:rPr lang="ru-RU" dirty="0" smtClean="0"/>
              <a:t>при кредитовании лизинговых компаний</a:t>
            </a:r>
            <a:endParaRPr lang="ru-RU" dirty="0"/>
          </a:p>
        </p:txBody>
      </p:sp>
      <p:grpSp>
        <p:nvGrpSpPr>
          <p:cNvPr id="4" name="Группа 3"/>
          <p:cNvGrpSpPr/>
          <p:nvPr/>
        </p:nvGrpSpPr>
        <p:grpSpPr>
          <a:xfrm>
            <a:off x="6491817" y="1256154"/>
            <a:ext cx="5821323" cy="6653496"/>
            <a:chOff x="5686097" y="1472284"/>
            <a:chExt cx="6970806" cy="6115361"/>
          </a:xfrm>
        </p:grpSpPr>
        <p:sp>
          <p:nvSpPr>
            <p:cNvPr id="18" name="TextBox 17"/>
            <p:cNvSpPr txBox="1"/>
            <p:nvPr/>
          </p:nvSpPr>
          <p:spPr>
            <a:xfrm>
              <a:off x="5703071" y="1472284"/>
              <a:ext cx="6953832" cy="551623"/>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предоставляет кредиты Лизинговой компании с учетом требований Программы. Уполномоченный Банк самостоятельно осуществляют проверку соответствия Проектов и Лизинговых компаний требованиям Программы.</a:t>
              </a:r>
            </a:p>
          </p:txBody>
        </p:sp>
        <p:sp>
          <p:nvSpPr>
            <p:cNvPr id="19" name="TextBox 18"/>
            <p:cNvSpPr txBox="1"/>
            <p:nvPr/>
          </p:nvSpPr>
          <p:spPr>
            <a:xfrm>
              <a:off x="5697385" y="2643808"/>
              <a:ext cx="6953831" cy="1173969"/>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предоставивший один либо несколько кредитов Лизинговой компании, одновременно обращается в Банк России и Корпорацию с заявлениями на получение кредита Банка России и Поручительства Корпорации (с приложением необходимого комплекта документов).</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smtClean="0">
                  <a:ln>
                    <a:noFill/>
                  </a:ln>
                  <a:effectLst/>
                  <a:uLnTx/>
                  <a:uFillTx/>
                </a:rPr>
                <a:t>Механизм получения кредитов Банка России аналогичен порядку, предусмотренному в Положении Банка России №312-П для получения кредитов, обеспеченных поручительствами.</a:t>
              </a:r>
            </a:p>
          </p:txBody>
        </p:sp>
        <p:sp>
          <p:nvSpPr>
            <p:cNvPr id="20" name="Прямоугольник 19"/>
            <p:cNvSpPr/>
            <p:nvPr/>
          </p:nvSpPr>
          <p:spPr>
            <a:xfrm>
              <a:off x="5714476" y="3841330"/>
              <a:ext cx="6936494" cy="1485141"/>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Корпорация</a:t>
              </a:r>
              <a:r>
                <a:rPr kumimoji="0" lang="ru-RU" sz="1100" b="0" i="0" u="none" strike="noStrike" kern="0" cap="none" spc="0" normalizeH="0" baseline="0" noProof="0" dirty="0" smtClean="0">
                  <a:ln>
                    <a:noFill/>
                  </a:ln>
                  <a:solidFill>
                    <a:prstClr val="black"/>
                  </a:solidFill>
                  <a:effectLst/>
                  <a:uLnTx/>
                  <a:uFillTx/>
                </a:rPr>
                <a:t> осуществляет проверку документов и не позднее 4-го рабочего дня с даты фактического поступления Заявления в Корпорацию уведомляет Уполномоченный банк об одном из следующих решений:</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ru-RU" sz="1100" b="0" i="0" u="none" strike="noStrike" kern="0" cap="none" spc="0" normalizeH="0" baseline="0" noProof="0" dirty="0" smtClean="0">
                  <a:ln>
                    <a:noFill/>
                  </a:ln>
                  <a:solidFill>
                    <a:prstClr val="black"/>
                  </a:solidFill>
                  <a:effectLst/>
                  <a:uLnTx/>
                  <a:uFillTx/>
                </a:rPr>
                <a:t>о предоставлении Поручительства и направлении в Банк России подписанных со стороны Корпорации договоров поручительства;</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ru-RU" sz="1100" b="0" i="0" u="none" strike="noStrike" kern="0" cap="none" spc="0" normalizeH="0" baseline="0" noProof="0" dirty="0" smtClean="0">
                  <a:ln>
                    <a:noFill/>
                  </a:ln>
                  <a:solidFill>
                    <a:prstClr val="black"/>
                  </a:solidFill>
                  <a:effectLst/>
                  <a:uLnTx/>
                  <a:uFillTx/>
                </a:rPr>
                <a:t>об отказе в предоставлении Поручительства.</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smtClean="0">
                  <a:ln>
                    <a:noFill/>
                  </a:ln>
                  <a:solidFill>
                    <a:prstClr val="black"/>
                  </a:solidFill>
                  <a:effectLst/>
                  <a:uLnTx/>
                  <a:uFillTx/>
                </a:rPr>
                <a:t>Дополнительно Корпорация направляет в Уполномоченный банк уведомление о размере вознаграждения, необходимого к уплате Банком Корпорации за предоставленное Поручительство.</a:t>
              </a:r>
            </a:p>
          </p:txBody>
        </p:sp>
        <p:sp>
          <p:nvSpPr>
            <p:cNvPr id="21" name="Прямоугольник 20"/>
            <p:cNvSpPr/>
            <p:nvPr/>
          </p:nvSpPr>
          <p:spPr>
            <a:xfrm>
              <a:off x="5686097" y="6057933"/>
              <a:ext cx="6964873" cy="1018382"/>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Банк России</a:t>
              </a:r>
              <a:r>
                <a:rPr kumimoji="0" lang="ru-RU" sz="1100" b="0" i="0" u="none" strike="noStrike" kern="0" cap="none" spc="0" normalizeH="0" baseline="0" noProof="0" dirty="0" smtClean="0">
                  <a:ln>
                    <a:noFill/>
                  </a:ln>
                  <a:solidFill>
                    <a:prstClr val="black"/>
                  </a:solidFill>
                  <a:effectLst/>
                  <a:uLnTx/>
                  <a:uFillTx/>
                </a:rPr>
                <a:t>, в случае принятия Корпорацией положительного решения о предоставлении Поручительства, предоставляет кредит Уполномоченному банку в сроки, указанные в Заявлении на предоставление кредита (в Заявлении должна быть указана дата предоставления кредита Банка России, наступающая не раньше, чем через 5 рабочих и позднее, чем через 10 рабочих дней с даты фактического поступления Заявления в Корпорацию). </a:t>
              </a:r>
            </a:p>
          </p:txBody>
        </p:sp>
        <p:sp>
          <p:nvSpPr>
            <p:cNvPr id="29" name="Прямоугольник 28"/>
            <p:cNvSpPr/>
            <p:nvPr/>
          </p:nvSpPr>
          <p:spPr>
            <a:xfrm>
              <a:off x="5686098" y="7191608"/>
              <a:ext cx="6964873" cy="396037"/>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 </a:t>
              </a:r>
              <a:r>
                <a:rPr kumimoji="0" lang="ru-RU" sz="1100" b="0" i="0" u="none" strike="noStrike" kern="0" cap="none" spc="0" normalizeH="0" baseline="0" noProof="0" dirty="0" smtClean="0">
                  <a:ln>
                    <a:noFill/>
                  </a:ln>
                  <a:solidFill>
                    <a:prstClr val="black"/>
                  </a:solidFill>
                  <a:effectLst/>
                  <a:uLnTx/>
                  <a:uFillTx/>
                </a:rPr>
                <a:t>в течение 3-х рабочих дней с даты получения уведомления о размере вознаграждения осуществляет оплату вознаграждения.</a:t>
              </a:r>
            </a:p>
          </p:txBody>
        </p:sp>
        <p:sp>
          <p:nvSpPr>
            <p:cNvPr id="34" name="Прямоугольник 33"/>
            <p:cNvSpPr/>
            <p:nvPr/>
          </p:nvSpPr>
          <p:spPr>
            <a:xfrm>
              <a:off x="5712145" y="5362680"/>
              <a:ext cx="6938826" cy="551623"/>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Корпорация</a:t>
              </a:r>
              <a:r>
                <a:rPr kumimoji="0" lang="ru-RU" sz="1100" b="0" i="0" u="none" strike="noStrike" kern="0" cap="none" spc="0" normalizeH="0" baseline="0" noProof="0" dirty="0" smtClean="0">
                  <a:ln>
                    <a:noFill/>
                  </a:ln>
                  <a:solidFill>
                    <a:prstClr val="black"/>
                  </a:solidFill>
                  <a:effectLst/>
                  <a:uLnTx/>
                  <a:uFillTx/>
                </a:rPr>
                <a:t> в случае принятия положительного решения о предоставлении Поручительства направляет в Банк России подписанные со стороны Корпорации договоры поручительства.</a:t>
              </a:r>
            </a:p>
          </p:txBody>
        </p:sp>
      </p:grpSp>
      <p:sp>
        <p:nvSpPr>
          <p:cNvPr id="74" name="Скругленный прямоугольник 73"/>
          <p:cNvSpPr/>
          <p:nvPr/>
        </p:nvSpPr>
        <p:spPr>
          <a:xfrm>
            <a:off x="2670772" y="4196315"/>
            <a:ext cx="2605750" cy="904800"/>
          </a:xfrm>
          <a:prstGeom prst="roundRect">
            <a:avLst>
              <a:gd name="adj" fmla="val 6507"/>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95350"/>
            <a:r>
              <a:rPr lang="ru-RU" sz="1400" b="1" dirty="0" smtClean="0">
                <a:solidFill>
                  <a:schemeClr val="tx1"/>
                </a:solidFill>
              </a:rPr>
              <a:t>Уполномоченный банк</a:t>
            </a:r>
            <a:endParaRPr lang="ru-RU" sz="1100" dirty="0">
              <a:solidFill>
                <a:schemeClr val="tx1"/>
              </a:solidFill>
            </a:endParaRPr>
          </a:p>
        </p:txBody>
      </p:sp>
      <p:sp>
        <p:nvSpPr>
          <p:cNvPr id="78" name="Скругленный прямоугольник 77"/>
          <p:cNvSpPr/>
          <p:nvPr/>
        </p:nvSpPr>
        <p:spPr>
          <a:xfrm>
            <a:off x="2551369" y="2393386"/>
            <a:ext cx="2681804" cy="715168"/>
          </a:xfrm>
          <a:prstGeom prst="roundRect">
            <a:avLst>
              <a:gd name="adj" fmla="val 6507"/>
            </a:avLst>
          </a:prstGeom>
          <a:noFill/>
          <a:ln w="19050">
            <a:solidFill>
              <a:srgbClr val="1F4E79">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endParaRPr lang="ru-RU" sz="1100" b="1" dirty="0" smtClean="0">
              <a:solidFill>
                <a:schemeClr val="tx1"/>
              </a:solidFill>
            </a:endParaRPr>
          </a:p>
        </p:txBody>
      </p:sp>
      <p:sp>
        <p:nvSpPr>
          <p:cNvPr id="93" name="Скругленный прямоугольник 92"/>
          <p:cNvSpPr/>
          <p:nvPr/>
        </p:nvSpPr>
        <p:spPr>
          <a:xfrm>
            <a:off x="375786" y="5354750"/>
            <a:ext cx="2605749" cy="904800"/>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01700"/>
            <a:r>
              <a:rPr lang="ru-RU" sz="1400" b="1" dirty="0" smtClean="0">
                <a:solidFill>
                  <a:schemeClr val="bg1"/>
                </a:solidFill>
              </a:rPr>
              <a:t>Лизинговая компания</a:t>
            </a:r>
            <a:endParaRPr lang="ru-RU" sz="1400" b="1" dirty="0">
              <a:solidFill>
                <a:schemeClr val="bg1"/>
              </a:solidFill>
            </a:endParaRPr>
          </a:p>
        </p:txBody>
      </p:sp>
      <p:grpSp>
        <p:nvGrpSpPr>
          <p:cNvPr id="129" name="Группа 128"/>
          <p:cNvGrpSpPr/>
          <p:nvPr/>
        </p:nvGrpSpPr>
        <p:grpSpPr>
          <a:xfrm>
            <a:off x="3848766" y="6167402"/>
            <a:ext cx="1162374" cy="1169563"/>
            <a:chOff x="3290392" y="4915070"/>
            <a:chExt cx="935162" cy="940946"/>
          </a:xfrm>
        </p:grpSpPr>
        <p:pic>
          <p:nvPicPr>
            <p:cNvPr id="55" name="Рисунок 5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22742" y="5047672"/>
              <a:ext cx="670463" cy="675742"/>
            </a:xfrm>
            <a:prstGeom prst="rect">
              <a:avLst/>
            </a:prstGeom>
          </p:spPr>
        </p:pic>
        <p:sp>
          <p:nvSpPr>
            <p:cNvPr id="98" name="Скругленный прямоугольник 97"/>
            <p:cNvSpPr/>
            <p:nvPr/>
          </p:nvSpPr>
          <p:spPr>
            <a:xfrm>
              <a:off x="3290392" y="4915070"/>
              <a:ext cx="935162" cy="940946"/>
            </a:xfrm>
            <a:prstGeom prst="roundRect">
              <a:avLst>
                <a:gd name="adj" fmla="val 6507"/>
              </a:avLst>
            </a:prstGeom>
            <a:noFill/>
            <a:ln w="190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endParaRPr lang="ru-RU" sz="1100" b="1" dirty="0" smtClean="0">
                <a:solidFill>
                  <a:schemeClr val="tx1"/>
                </a:solidFill>
              </a:endParaRPr>
            </a:p>
          </p:txBody>
        </p:sp>
      </p:grpSp>
      <p:cxnSp>
        <p:nvCxnSpPr>
          <p:cNvPr id="101" name="Elbow Connector 187"/>
          <p:cNvCxnSpPr>
            <a:stCxn id="78" idx="3"/>
            <a:endCxn id="98" idx="3"/>
          </p:cNvCxnSpPr>
          <p:nvPr/>
        </p:nvCxnSpPr>
        <p:spPr>
          <a:xfrm flipH="1">
            <a:off x="5011140" y="2750970"/>
            <a:ext cx="222033" cy="4001214"/>
          </a:xfrm>
          <a:prstGeom prst="bentConnector3">
            <a:avLst>
              <a:gd name="adj1" fmla="val -102958"/>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5" name="Прямая со стрелкой 124"/>
          <p:cNvCxnSpPr/>
          <p:nvPr/>
        </p:nvCxnSpPr>
        <p:spPr>
          <a:xfrm flipV="1">
            <a:off x="4429702" y="5154931"/>
            <a:ext cx="0" cy="961267"/>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4" name="Прямая со стрелкой 123"/>
          <p:cNvCxnSpPr/>
          <p:nvPr/>
        </p:nvCxnSpPr>
        <p:spPr>
          <a:xfrm flipV="1">
            <a:off x="3191213" y="3162370"/>
            <a:ext cx="0" cy="947140"/>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7" name="Прямая со стрелкой 126"/>
          <p:cNvCxnSpPr/>
          <p:nvPr/>
        </p:nvCxnSpPr>
        <p:spPr>
          <a:xfrm>
            <a:off x="3456001" y="3162370"/>
            <a:ext cx="0" cy="947140"/>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52" name="Прямая со стрелкой 51"/>
          <p:cNvCxnSpPr/>
          <p:nvPr/>
        </p:nvCxnSpPr>
        <p:spPr>
          <a:xfrm flipV="1">
            <a:off x="4429702" y="3162370"/>
            <a:ext cx="0" cy="947140"/>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135" name="Oval 292"/>
          <p:cNvSpPr/>
          <p:nvPr/>
        </p:nvSpPr>
        <p:spPr>
          <a:xfrm>
            <a:off x="4520676" y="5807150"/>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5</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36" name="Oval 292"/>
          <p:cNvSpPr/>
          <p:nvPr/>
        </p:nvSpPr>
        <p:spPr>
          <a:xfrm>
            <a:off x="5297146" y="2312526"/>
            <a:ext cx="369808" cy="369808"/>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38" name="Oval 292"/>
          <p:cNvSpPr/>
          <p:nvPr/>
        </p:nvSpPr>
        <p:spPr>
          <a:xfrm>
            <a:off x="2809024" y="379828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FFFFFF"/>
                </a:solidFill>
                <a:effectLst/>
                <a:uLnTx/>
                <a:uFillTx/>
                <a:latin typeface="Arial"/>
                <a:ea typeface="+mn-ea"/>
                <a:cs typeface="+mn-cs"/>
              </a:rPr>
              <a:t>2</a:t>
            </a:r>
          </a:p>
        </p:txBody>
      </p:sp>
      <p:sp>
        <p:nvSpPr>
          <p:cNvPr id="139" name="Oval 292"/>
          <p:cNvSpPr/>
          <p:nvPr/>
        </p:nvSpPr>
        <p:spPr>
          <a:xfrm>
            <a:off x="3539208" y="3180264"/>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3</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0" name="Oval 292"/>
          <p:cNvSpPr/>
          <p:nvPr/>
        </p:nvSpPr>
        <p:spPr>
          <a:xfrm>
            <a:off x="1835324" y="4251169"/>
            <a:ext cx="294391" cy="285599"/>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00" b="1" i="0" u="none" strike="noStrike" kern="0" cap="none" spc="0" normalizeH="0" baseline="0" noProof="0" dirty="0" smtClean="0">
                <a:ln>
                  <a:noFill/>
                </a:ln>
                <a:solidFill>
                  <a:srgbClr val="FFFFFF"/>
                </a:solidFill>
                <a:effectLst/>
                <a:uLnTx/>
                <a:uFillTx/>
                <a:latin typeface="Arial"/>
                <a:ea typeface="+mn-ea"/>
                <a:cs typeface="+mn-cs"/>
              </a:rPr>
              <a:t>1.1</a:t>
            </a:r>
            <a:endParaRPr kumimoji="0" lang="en-US" sz="1300" b="1" i="0" u="none" strike="noStrike" kern="0" cap="none" spc="0" normalizeH="0" baseline="0" noProof="0" dirty="0">
              <a:ln>
                <a:noFill/>
              </a:ln>
              <a:solidFill>
                <a:srgbClr val="FFFFFF"/>
              </a:solidFill>
              <a:effectLst/>
              <a:uLnTx/>
              <a:uFillTx/>
              <a:latin typeface="Arial"/>
              <a:ea typeface="+mn-ea"/>
              <a:cs typeface="+mn-cs"/>
            </a:endParaRPr>
          </a:p>
        </p:txBody>
      </p:sp>
      <p:sp>
        <p:nvSpPr>
          <p:cNvPr id="53" name="Oval 292"/>
          <p:cNvSpPr/>
          <p:nvPr/>
        </p:nvSpPr>
        <p:spPr>
          <a:xfrm>
            <a:off x="4520676" y="379828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6</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1" name="Oval 292"/>
          <p:cNvSpPr/>
          <p:nvPr/>
        </p:nvSpPr>
        <p:spPr>
          <a:xfrm>
            <a:off x="6141919" y="1356922"/>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1.1</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2" name="Oval 292"/>
          <p:cNvSpPr/>
          <p:nvPr/>
        </p:nvSpPr>
        <p:spPr>
          <a:xfrm>
            <a:off x="6141919" y="3022184"/>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2</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3" name="Oval 292"/>
          <p:cNvSpPr/>
          <p:nvPr/>
        </p:nvSpPr>
        <p:spPr>
          <a:xfrm>
            <a:off x="6141919" y="4387352"/>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3</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4" name="Oval 292"/>
          <p:cNvSpPr/>
          <p:nvPr/>
        </p:nvSpPr>
        <p:spPr>
          <a:xfrm>
            <a:off x="6141919" y="5572454"/>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5" name="Oval 292"/>
          <p:cNvSpPr/>
          <p:nvPr/>
        </p:nvSpPr>
        <p:spPr>
          <a:xfrm>
            <a:off x="6141919" y="6662868"/>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5</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6" name="Oval 292"/>
          <p:cNvSpPr/>
          <p:nvPr/>
        </p:nvSpPr>
        <p:spPr>
          <a:xfrm>
            <a:off x="6141919" y="7479159"/>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6</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grpSp>
        <p:nvGrpSpPr>
          <p:cNvPr id="45" name="Группа 44"/>
          <p:cNvGrpSpPr/>
          <p:nvPr/>
        </p:nvGrpSpPr>
        <p:grpSpPr>
          <a:xfrm>
            <a:off x="2503016" y="4026359"/>
            <a:ext cx="1244710" cy="1244710"/>
            <a:chOff x="-1167900" y="2055274"/>
            <a:chExt cx="2233307" cy="2233307"/>
          </a:xfrm>
        </p:grpSpPr>
        <p:pic>
          <p:nvPicPr>
            <p:cNvPr id="46" name="Рисунок 4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7900" y="2055274"/>
              <a:ext cx="2233307" cy="2233307"/>
            </a:xfrm>
            <a:prstGeom prst="rect">
              <a:avLst/>
            </a:prstGeom>
          </p:spPr>
        </p:pic>
        <p:sp>
          <p:nvSpPr>
            <p:cNvPr id="47" name="Овал 46"/>
            <p:cNvSpPr/>
            <p:nvPr/>
          </p:nvSpPr>
          <p:spPr>
            <a:xfrm>
              <a:off x="-388997" y="2868348"/>
              <a:ext cx="650389" cy="650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grpSp>
      <p:grpSp>
        <p:nvGrpSpPr>
          <p:cNvPr id="42" name="Группа 41"/>
          <p:cNvGrpSpPr/>
          <p:nvPr/>
        </p:nvGrpSpPr>
        <p:grpSpPr>
          <a:xfrm>
            <a:off x="366137" y="7206260"/>
            <a:ext cx="3113806" cy="904800"/>
            <a:chOff x="708483" y="2915947"/>
            <a:chExt cx="2096397" cy="727937"/>
          </a:xfrm>
        </p:grpSpPr>
        <p:sp>
          <p:nvSpPr>
            <p:cNvPr id="43" name="Скругленный прямоугольник 42"/>
            <p:cNvSpPr/>
            <p:nvPr/>
          </p:nvSpPr>
          <p:spPr>
            <a:xfrm>
              <a:off x="708483" y="2915947"/>
              <a:ext cx="2096397" cy="727937"/>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01700"/>
              <a:r>
                <a:rPr lang="ru-RU" sz="1400" b="1" dirty="0" smtClean="0">
                  <a:solidFill>
                    <a:schemeClr val="bg1"/>
                  </a:solidFill>
                </a:rPr>
                <a:t>Субъект МСП - лизингополучатель</a:t>
              </a:r>
              <a:endParaRPr lang="ru-RU" sz="1400" b="1" dirty="0">
                <a:solidFill>
                  <a:schemeClr val="bg1"/>
                </a:solidFill>
              </a:endParaRPr>
            </a:p>
          </p:txBody>
        </p:sp>
        <p:sp>
          <p:nvSpPr>
            <p:cNvPr id="44" name="Freeform 25"/>
            <p:cNvSpPr>
              <a:spLocks noChangeAspect="1" noEditPoints="1"/>
            </p:cNvSpPr>
            <p:nvPr/>
          </p:nvSpPr>
          <p:spPr bwMode="auto">
            <a:xfrm>
              <a:off x="813328" y="3041733"/>
              <a:ext cx="459715" cy="476366"/>
            </a:xfrm>
            <a:custGeom>
              <a:avLst/>
              <a:gdLst/>
              <a:ahLst/>
              <a:cxnLst>
                <a:cxn ang="0">
                  <a:pos x="82" y="72"/>
                </a:cxn>
                <a:cxn ang="0">
                  <a:pos x="81" y="55"/>
                </a:cxn>
                <a:cxn ang="0">
                  <a:pos x="70" y="49"/>
                </a:cxn>
                <a:cxn ang="0">
                  <a:pos x="62" y="39"/>
                </a:cxn>
                <a:cxn ang="0">
                  <a:pos x="65" y="32"/>
                </a:cxn>
                <a:cxn ang="0">
                  <a:pos x="67" y="28"/>
                </a:cxn>
                <a:cxn ang="0">
                  <a:pos x="66" y="25"/>
                </a:cxn>
                <a:cxn ang="0">
                  <a:pos x="67" y="20"/>
                </a:cxn>
                <a:cxn ang="0">
                  <a:pos x="57" y="11"/>
                </a:cxn>
                <a:cxn ang="0">
                  <a:pos x="47" y="20"/>
                </a:cxn>
                <a:cxn ang="0">
                  <a:pos x="48" y="25"/>
                </a:cxn>
                <a:cxn ang="0">
                  <a:pos x="47" y="28"/>
                </a:cxn>
                <a:cxn ang="0">
                  <a:pos x="49" y="32"/>
                </a:cxn>
                <a:cxn ang="0">
                  <a:pos x="52" y="39"/>
                </a:cxn>
                <a:cxn ang="0">
                  <a:pos x="48" y="46"/>
                </a:cxn>
                <a:cxn ang="0">
                  <a:pos x="63" y="60"/>
                </a:cxn>
                <a:cxn ang="0">
                  <a:pos x="63" y="72"/>
                </a:cxn>
                <a:cxn ang="0">
                  <a:pos x="82" y="72"/>
                </a:cxn>
                <a:cxn ang="0">
                  <a:pos x="42" y="51"/>
                </a:cxn>
                <a:cxn ang="0">
                  <a:pos x="31" y="39"/>
                </a:cxn>
                <a:cxn ang="0">
                  <a:pos x="35" y="29"/>
                </a:cxn>
                <a:cxn ang="0">
                  <a:pos x="38" y="23"/>
                </a:cxn>
                <a:cxn ang="0">
                  <a:pos x="37" y="20"/>
                </a:cxn>
                <a:cxn ang="0">
                  <a:pos x="37" y="13"/>
                </a:cxn>
                <a:cxn ang="0">
                  <a:pos x="24" y="0"/>
                </a:cxn>
                <a:cxn ang="0">
                  <a:pos x="11" y="13"/>
                </a:cxn>
                <a:cxn ang="0">
                  <a:pos x="12" y="20"/>
                </a:cxn>
                <a:cxn ang="0">
                  <a:pos x="11" y="23"/>
                </a:cxn>
                <a:cxn ang="0">
                  <a:pos x="14" y="29"/>
                </a:cxn>
                <a:cxn ang="0">
                  <a:pos x="18" y="39"/>
                </a:cxn>
                <a:cxn ang="0">
                  <a:pos x="7" y="51"/>
                </a:cxn>
                <a:cxn ang="0">
                  <a:pos x="0" y="57"/>
                </a:cxn>
                <a:cxn ang="0">
                  <a:pos x="0" y="72"/>
                </a:cxn>
                <a:cxn ang="0">
                  <a:pos x="57" y="72"/>
                </a:cxn>
                <a:cxn ang="0">
                  <a:pos x="57" y="61"/>
                </a:cxn>
                <a:cxn ang="0">
                  <a:pos x="42" y="51"/>
                </a:cxn>
              </a:cxnLst>
              <a:rect l="0" t="0" r="r" b="b"/>
              <a:pathLst>
                <a:path w="82" h="72">
                  <a:moveTo>
                    <a:pt x="82" y="72"/>
                  </a:moveTo>
                  <a:cubicBezTo>
                    <a:pt x="82" y="72"/>
                    <a:pt x="82" y="57"/>
                    <a:pt x="81" y="55"/>
                  </a:cubicBezTo>
                  <a:cubicBezTo>
                    <a:pt x="79" y="53"/>
                    <a:pt x="76" y="51"/>
                    <a:pt x="70" y="49"/>
                  </a:cubicBezTo>
                  <a:cubicBezTo>
                    <a:pt x="64" y="46"/>
                    <a:pt x="62" y="44"/>
                    <a:pt x="62" y="39"/>
                  </a:cubicBezTo>
                  <a:cubicBezTo>
                    <a:pt x="62" y="37"/>
                    <a:pt x="64" y="37"/>
                    <a:pt x="65" y="32"/>
                  </a:cubicBezTo>
                  <a:cubicBezTo>
                    <a:pt x="65" y="30"/>
                    <a:pt x="67" y="32"/>
                    <a:pt x="67" y="28"/>
                  </a:cubicBezTo>
                  <a:cubicBezTo>
                    <a:pt x="67" y="26"/>
                    <a:pt x="66" y="25"/>
                    <a:pt x="66" y="25"/>
                  </a:cubicBezTo>
                  <a:cubicBezTo>
                    <a:pt x="66" y="25"/>
                    <a:pt x="67" y="22"/>
                    <a:pt x="67" y="20"/>
                  </a:cubicBezTo>
                  <a:cubicBezTo>
                    <a:pt x="67" y="18"/>
                    <a:pt x="65" y="11"/>
                    <a:pt x="57" y="11"/>
                  </a:cubicBezTo>
                  <a:cubicBezTo>
                    <a:pt x="49" y="11"/>
                    <a:pt x="47" y="18"/>
                    <a:pt x="47" y="20"/>
                  </a:cubicBezTo>
                  <a:cubicBezTo>
                    <a:pt x="47" y="22"/>
                    <a:pt x="48" y="25"/>
                    <a:pt x="48" y="25"/>
                  </a:cubicBezTo>
                  <a:cubicBezTo>
                    <a:pt x="48" y="25"/>
                    <a:pt x="47" y="26"/>
                    <a:pt x="47" y="28"/>
                  </a:cubicBezTo>
                  <a:cubicBezTo>
                    <a:pt x="47" y="32"/>
                    <a:pt x="49" y="30"/>
                    <a:pt x="49" y="32"/>
                  </a:cubicBezTo>
                  <a:cubicBezTo>
                    <a:pt x="50" y="37"/>
                    <a:pt x="52" y="37"/>
                    <a:pt x="52" y="39"/>
                  </a:cubicBezTo>
                  <a:cubicBezTo>
                    <a:pt x="52" y="42"/>
                    <a:pt x="51" y="44"/>
                    <a:pt x="48" y="46"/>
                  </a:cubicBezTo>
                  <a:cubicBezTo>
                    <a:pt x="62" y="53"/>
                    <a:pt x="63" y="54"/>
                    <a:pt x="63" y="60"/>
                  </a:cubicBezTo>
                  <a:cubicBezTo>
                    <a:pt x="63" y="72"/>
                    <a:pt x="63" y="72"/>
                    <a:pt x="63" y="72"/>
                  </a:cubicBezTo>
                  <a:lnTo>
                    <a:pt x="82" y="72"/>
                  </a:lnTo>
                  <a:close/>
                  <a:moveTo>
                    <a:pt x="42" y="51"/>
                  </a:moveTo>
                  <a:cubicBezTo>
                    <a:pt x="34" y="47"/>
                    <a:pt x="31" y="45"/>
                    <a:pt x="31" y="39"/>
                  </a:cubicBezTo>
                  <a:cubicBezTo>
                    <a:pt x="31" y="35"/>
                    <a:pt x="34" y="36"/>
                    <a:pt x="35" y="29"/>
                  </a:cubicBezTo>
                  <a:cubicBezTo>
                    <a:pt x="35" y="27"/>
                    <a:pt x="37" y="29"/>
                    <a:pt x="38" y="23"/>
                  </a:cubicBezTo>
                  <a:cubicBezTo>
                    <a:pt x="38" y="20"/>
                    <a:pt x="37" y="20"/>
                    <a:pt x="37" y="20"/>
                  </a:cubicBezTo>
                  <a:cubicBezTo>
                    <a:pt x="37" y="20"/>
                    <a:pt x="37" y="16"/>
                    <a:pt x="37" y="13"/>
                  </a:cubicBezTo>
                  <a:cubicBezTo>
                    <a:pt x="38" y="10"/>
                    <a:pt x="36" y="0"/>
                    <a:pt x="24" y="0"/>
                  </a:cubicBezTo>
                  <a:cubicBezTo>
                    <a:pt x="13" y="0"/>
                    <a:pt x="11" y="10"/>
                    <a:pt x="11" y="13"/>
                  </a:cubicBezTo>
                  <a:cubicBezTo>
                    <a:pt x="12" y="16"/>
                    <a:pt x="12" y="20"/>
                    <a:pt x="12" y="20"/>
                  </a:cubicBezTo>
                  <a:cubicBezTo>
                    <a:pt x="12" y="20"/>
                    <a:pt x="11" y="20"/>
                    <a:pt x="11" y="23"/>
                  </a:cubicBezTo>
                  <a:cubicBezTo>
                    <a:pt x="11" y="29"/>
                    <a:pt x="14" y="27"/>
                    <a:pt x="14" y="29"/>
                  </a:cubicBezTo>
                  <a:cubicBezTo>
                    <a:pt x="15" y="36"/>
                    <a:pt x="18" y="35"/>
                    <a:pt x="18" y="39"/>
                  </a:cubicBezTo>
                  <a:cubicBezTo>
                    <a:pt x="18" y="45"/>
                    <a:pt x="15" y="47"/>
                    <a:pt x="7" y="51"/>
                  </a:cubicBezTo>
                  <a:cubicBezTo>
                    <a:pt x="4" y="52"/>
                    <a:pt x="0" y="53"/>
                    <a:pt x="0" y="57"/>
                  </a:cubicBezTo>
                  <a:cubicBezTo>
                    <a:pt x="0" y="72"/>
                    <a:pt x="0" y="72"/>
                    <a:pt x="0" y="72"/>
                  </a:cubicBezTo>
                  <a:cubicBezTo>
                    <a:pt x="57" y="72"/>
                    <a:pt x="57" y="72"/>
                    <a:pt x="57" y="72"/>
                  </a:cubicBezTo>
                  <a:cubicBezTo>
                    <a:pt x="57" y="72"/>
                    <a:pt x="57" y="63"/>
                    <a:pt x="57" y="61"/>
                  </a:cubicBezTo>
                  <a:cubicBezTo>
                    <a:pt x="57" y="58"/>
                    <a:pt x="50" y="54"/>
                    <a:pt x="42" y="51"/>
                  </a:cubicBezTo>
                  <a:close/>
                </a:path>
              </a:pathLst>
            </a:custGeom>
            <a:solidFill>
              <a:schemeClr val="bg1"/>
            </a:solidFill>
            <a:ln w="9525">
              <a:noFill/>
              <a:round/>
              <a:headEnd/>
              <a:tailEnd/>
            </a:ln>
          </p:spPr>
          <p:txBody>
            <a:bodyPr vert="horz" wrap="square" lIns="98694" tIns="49347" rIns="98694" bIns="49347" numCol="1" anchor="t" anchorCtr="0" compatLnSpc="1">
              <a:prstTxWarp prst="textNoShape">
                <a:avLst/>
              </a:prstTxWarp>
            </a:bodyPr>
            <a:lstStyle/>
            <a:p>
              <a:pPr defTabSz="986912" fontAlgn="base">
                <a:spcBef>
                  <a:spcPct val="0"/>
                </a:spcBef>
                <a:spcAft>
                  <a:spcPct val="0"/>
                </a:spcAft>
              </a:pPr>
              <a:endParaRPr lang="en-GB" sz="2051" dirty="0">
                <a:solidFill>
                  <a:srgbClr val="000000"/>
                </a:solidFill>
                <a:cs typeface="Arial" pitchFamily="34" charset="0"/>
              </a:endParaRPr>
            </a:p>
          </p:txBody>
        </p:sp>
      </p:grpSp>
      <p:cxnSp>
        <p:nvCxnSpPr>
          <p:cNvPr id="48" name="Прямая со стрелкой 47"/>
          <p:cNvCxnSpPr/>
          <p:nvPr/>
        </p:nvCxnSpPr>
        <p:spPr>
          <a:xfrm flipH="1">
            <a:off x="1837011" y="6429829"/>
            <a:ext cx="6303" cy="714639"/>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49" name="Oval 292"/>
          <p:cNvSpPr/>
          <p:nvPr/>
        </p:nvSpPr>
        <p:spPr>
          <a:xfrm>
            <a:off x="1940239" y="6691086"/>
            <a:ext cx="309475" cy="30689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00" b="1" i="0" u="none" strike="noStrike" kern="0" cap="none" spc="0" normalizeH="0" baseline="0" noProof="0" dirty="0" smtClean="0">
                <a:ln>
                  <a:noFill/>
                </a:ln>
                <a:solidFill>
                  <a:srgbClr val="FFFFFF"/>
                </a:solidFill>
                <a:effectLst/>
                <a:uLnTx/>
                <a:uFillTx/>
                <a:latin typeface="Arial"/>
                <a:ea typeface="+mn-ea"/>
                <a:cs typeface="+mn-cs"/>
              </a:rPr>
              <a:t>1.2</a:t>
            </a:r>
            <a:endParaRPr kumimoji="0" lang="en-US" sz="1300" b="1" i="0" u="none" strike="noStrike" kern="0" cap="none" spc="0" normalizeH="0" baseline="0" noProof="0" dirty="0">
              <a:ln>
                <a:noFill/>
              </a:ln>
              <a:solidFill>
                <a:srgbClr val="FFFFFF"/>
              </a:solidFill>
              <a:effectLst/>
              <a:uLnTx/>
              <a:uFillTx/>
              <a:latin typeface="Arial"/>
              <a:ea typeface="+mn-ea"/>
              <a:cs typeface="+mn-cs"/>
            </a:endParaRPr>
          </a:p>
        </p:txBody>
      </p:sp>
      <p:sp>
        <p:nvSpPr>
          <p:cNvPr id="50" name="Oval 292"/>
          <p:cNvSpPr/>
          <p:nvPr/>
        </p:nvSpPr>
        <p:spPr>
          <a:xfrm>
            <a:off x="6141919" y="1967507"/>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1.2</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51" name="TextBox 50"/>
          <p:cNvSpPr txBox="1"/>
          <p:nvPr/>
        </p:nvSpPr>
        <p:spPr>
          <a:xfrm>
            <a:off x="6527005" y="1913331"/>
            <a:ext cx="5810137" cy="430887"/>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ru-RU" sz="1100" b="1" kern="0" dirty="0" smtClean="0">
                <a:solidFill>
                  <a:prstClr val="black"/>
                </a:solidFill>
              </a:rPr>
              <a:t>Лизинговая компания </a:t>
            </a:r>
            <a:r>
              <a:rPr kumimoji="0" lang="ru-RU" sz="1100" b="0" i="0" u="none" strike="noStrike" kern="0" cap="none" spc="0" normalizeH="0" baseline="0" noProof="0" dirty="0" smtClean="0">
                <a:ln>
                  <a:noFill/>
                </a:ln>
                <a:solidFill>
                  <a:prstClr val="black"/>
                </a:solidFill>
                <a:effectLst/>
                <a:uLnTx/>
                <a:uFillTx/>
              </a:rPr>
              <a:t>приобретает имущество для оказания услуг</a:t>
            </a:r>
            <a:r>
              <a:rPr kumimoji="0" lang="ru-RU" sz="1100" b="0" i="0" u="none" strike="noStrike" kern="0" cap="none" spc="0" normalizeH="0" noProof="0" dirty="0" smtClean="0">
                <a:ln>
                  <a:noFill/>
                </a:ln>
                <a:solidFill>
                  <a:prstClr val="black"/>
                </a:solidFill>
                <a:effectLst/>
                <a:uLnTx/>
                <a:uFillTx/>
              </a:rPr>
              <a:t> </a:t>
            </a:r>
            <a:r>
              <a:rPr lang="ru-RU" sz="1100" kern="0" dirty="0" smtClean="0">
                <a:solidFill>
                  <a:prstClr val="black"/>
                </a:solidFill>
              </a:rPr>
              <a:t>финансовой аренды </a:t>
            </a:r>
            <a:r>
              <a:rPr kumimoji="0" lang="ru-RU" sz="1100" b="0" i="0" u="none" strike="noStrike" kern="0" cap="none" spc="0" normalizeH="0" noProof="0" dirty="0" smtClean="0">
                <a:ln>
                  <a:noFill/>
                </a:ln>
                <a:solidFill>
                  <a:prstClr val="black"/>
                </a:solidFill>
                <a:effectLst/>
                <a:uLnTx/>
                <a:uFillTx/>
              </a:rPr>
              <a:t>субъектам МСП </a:t>
            </a:r>
            <a:r>
              <a:rPr kumimoji="0" lang="ru-RU" sz="1100" b="0" i="0" u="none" strike="noStrike" kern="0" cap="none" spc="0" normalizeH="0" baseline="0" noProof="0" dirty="0" smtClean="0">
                <a:ln>
                  <a:noFill/>
                </a:ln>
                <a:solidFill>
                  <a:prstClr val="black"/>
                </a:solidFill>
                <a:effectLst/>
                <a:uLnTx/>
                <a:uFillTx/>
              </a:rPr>
              <a:t>.</a:t>
            </a:r>
          </a:p>
        </p:txBody>
      </p:sp>
      <p:sp>
        <p:nvSpPr>
          <p:cNvPr id="54" name="Овал 53"/>
          <p:cNvSpPr/>
          <p:nvPr/>
        </p:nvSpPr>
        <p:spPr>
          <a:xfrm>
            <a:off x="703744" y="5625906"/>
            <a:ext cx="362487" cy="3624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cxnSp>
        <p:nvCxnSpPr>
          <p:cNvPr id="56" name="Прямая соединительная линия 55"/>
          <p:cNvCxnSpPr/>
          <p:nvPr/>
        </p:nvCxnSpPr>
        <p:spPr>
          <a:xfrm>
            <a:off x="5889625" y="1609725"/>
            <a:ext cx="0" cy="6019800"/>
          </a:xfrm>
          <a:prstGeom prst="line">
            <a:avLst/>
          </a:prstGeom>
          <a:noFill/>
          <a:ln w="25400" cap="flat" cmpd="sng" algn="ctr">
            <a:solidFill>
              <a:srgbClr val="00A1DE"/>
            </a:solidFill>
            <a:prstDash val="solid"/>
          </a:ln>
          <a:effectLst/>
        </p:spPr>
      </p:cxnSp>
      <p:pic>
        <p:nvPicPr>
          <p:cNvPr id="59" name="Рисунок 5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91381" y="2403127"/>
            <a:ext cx="1371059" cy="623708"/>
          </a:xfrm>
          <a:prstGeom prst="rect">
            <a:avLst/>
          </a:prstGeom>
        </p:spPr>
      </p:pic>
      <p:sp>
        <p:nvSpPr>
          <p:cNvPr id="60" name="TextBox 59"/>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19</a:t>
            </a:r>
            <a:endParaRPr lang="ru-RU" sz="1400" dirty="0">
              <a:latin typeface="Arial Narrow" panose="020B0606020202030204" pitchFamily="34" charset="0"/>
            </a:endParaRPr>
          </a:p>
        </p:txBody>
      </p:sp>
    </p:spTree>
    <p:extLst>
      <p:ext uri="{BB962C8B-B14F-4D97-AF65-F5344CB8AC3E}">
        <p14:creationId xmlns:p14="http://schemas.microsoft.com/office/powerpoint/2010/main" val="985994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22743" y="293303"/>
            <a:ext cx="8519044" cy="698685"/>
          </a:xfrm>
        </p:spPr>
        <p:txBody>
          <a:bodyPr/>
          <a:lstStyle/>
          <a:p>
            <a:r>
              <a:rPr lang="ru-RU" dirty="0" smtClean="0"/>
              <a:t>О Корпорации</a:t>
            </a:r>
            <a:endParaRPr lang="ru-RU" dirty="0"/>
          </a:p>
        </p:txBody>
      </p:sp>
      <p:grpSp>
        <p:nvGrpSpPr>
          <p:cNvPr id="6" name="Группа 5"/>
          <p:cNvGrpSpPr/>
          <p:nvPr/>
        </p:nvGrpSpPr>
        <p:grpSpPr>
          <a:xfrm>
            <a:off x="363538" y="4005313"/>
            <a:ext cx="11891163" cy="3044979"/>
            <a:chOff x="698997" y="2325435"/>
            <a:chExt cx="11891163" cy="3044979"/>
          </a:xfrm>
        </p:grpSpPr>
        <p:sp>
          <p:nvSpPr>
            <p:cNvPr id="3" name="Скругленный прямоугольник 2"/>
            <p:cNvSpPr/>
            <p:nvPr/>
          </p:nvSpPr>
          <p:spPr>
            <a:xfrm>
              <a:off x="705965" y="2325435"/>
              <a:ext cx="1695269" cy="3044979"/>
            </a:xfrm>
            <a:prstGeom prst="roundRect">
              <a:avLst>
                <a:gd name="adj" fmla="val 4144"/>
              </a:avLst>
            </a:prstGeom>
            <a:solidFill>
              <a:srgbClr val="1F4E79"/>
            </a:solidFill>
            <a:ln w="25400" cap="flat" cmpd="sng" algn="ctr">
              <a:noFill/>
              <a:prstDash val="solid"/>
            </a:ln>
            <a:effectLst/>
          </p:spPr>
          <p:txBody>
            <a:bodyPr rtlCol="0" anchor="ctr"/>
            <a:lstStyle/>
            <a:p>
              <a:pPr marL="1439863" defTabSz="914373" fontAlgn="auto">
                <a:spcBef>
                  <a:spcPts val="0"/>
                </a:spcBef>
                <a:spcAft>
                  <a:spcPts val="0"/>
                </a:spcAft>
              </a:pPr>
              <a:endParaRPr lang="ru-RU" sz="2800" b="1" kern="0">
                <a:solidFill>
                  <a:schemeClr val="bg1"/>
                </a:solidFill>
                <a:latin typeface="+mj-lt"/>
              </a:endParaRPr>
            </a:p>
          </p:txBody>
        </p:sp>
        <p:sp>
          <p:nvSpPr>
            <p:cNvPr id="13" name="Прямоугольник 12"/>
            <p:cNvSpPr/>
            <p:nvPr/>
          </p:nvSpPr>
          <p:spPr>
            <a:xfrm>
              <a:off x="2908299" y="2325436"/>
              <a:ext cx="9681861" cy="3044978"/>
            </a:xfrm>
            <a:prstGeom prst="rect">
              <a:avLst/>
            </a:prstGeom>
          </p:spPr>
          <p:txBody>
            <a:bodyPr wrap="square" lIns="72000" tIns="0" rIns="36000" bIns="0" anchor="ctr">
              <a:noAutofit/>
            </a:bodyPr>
            <a:lstStyle/>
            <a:p>
              <a:pPr defTabSz="957263">
                <a:lnSpc>
                  <a:spcPct val="106000"/>
                </a:lnSpc>
                <a:spcBef>
                  <a:spcPts val="2400"/>
                </a:spcBef>
              </a:pPr>
              <a:r>
                <a:rPr lang="ru-RU" sz="1600" dirty="0">
                  <a:latin typeface="+mj-lt"/>
                  <a:cs typeface="+mn-cs"/>
                </a:rPr>
                <a:t>Осуществляет деятельность в соответствии с Федеральным законом от 24.07.07 </a:t>
              </a:r>
              <a:r>
                <a:rPr lang="ru-RU" sz="1600" dirty="0" smtClean="0">
                  <a:latin typeface="+mj-lt"/>
                  <a:cs typeface="+mn-cs"/>
                </a:rPr>
                <a:t>№209-ФЗ </a:t>
              </a:r>
              <a:r>
                <a:rPr lang="ru-RU" sz="1600" dirty="0">
                  <a:latin typeface="+mj-lt"/>
                  <a:cs typeface="+mn-cs"/>
                </a:rPr>
                <a:t>«О развитии малого и среднего предпринимательства в Российской Федерации</a:t>
              </a:r>
              <a:r>
                <a:rPr lang="ru-RU" sz="1600" dirty="0" smtClean="0">
                  <a:latin typeface="+mj-lt"/>
                  <a:cs typeface="+mn-cs"/>
                </a:rPr>
                <a:t>»</a:t>
              </a:r>
            </a:p>
            <a:p>
              <a:pPr defTabSz="957263">
                <a:lnSpc>
                  <a:spcPct val="106000"/>
                </a:lnSpc>
                <a:spcBef>
                  <a:spcPts val="2400"/>
                </a:spcBef>
              </a:pPr>
              <a:r>
                <a:rPr lang="ru-RU" sz="1600" dirty="0" smtClean="0">
                  <a:latin typeface="+mj-lt"/>
                  <a:cs typeface="+mn-cs"/>
                </a:rPr>
                <a:t>Акционерами Корпорации являются Российская Федерация (в </a:t>
              </a:r>
              <a:r>
                <a:rPr lang="ru-RU" sz="1600" dirty="0">
                  <a:latin typeface="+mj-lt"/>
                  <a:cs typeface="+mn-cs"/>
                </a:rPr>
                <a:t>лице Федерального агентства по управлению государственным </a:t>
              </a:r>
              <a:r>
                <a:rPr lang="ru-RU" sz="1600" dirty="0" smtClean="0">
                  <a:latin typeface="+mj-lt"/>
                  <a:cs typeface="+mn-cs"/>
                </a:rPr>
                <a:t>имуществом) и </a:t>
              </a:r>
              <a:r>
                <a:rPr lang="ru-RU" sz="1600" dirty="0" smtClean="0"/>
                <a:t>государственная корпорация «Банк </a:t>
              </a:r>
              <a:r>
                <a:rPr lang="ru-RU" sz="1600" dirty="0"/>
                <a:t>развития и внешнеэкономической </a:t>
              </a:r>
              <a:r>
                <a:rPr lang="ru-RU" sz="1600" dirty="0" smtClean="0"/>
                <a:t>деятельности (Внешэкономбанк)»</a:t>
              </a:r>
              <a:endParaRPr lang="ru-RU" sz="1600" dirty="0" smtClean="0">
                <a:latin typeface="+mj-lt"/>
                <a:cs typeface="+mn-cs"/>
              </a:endParaRPr>
            </a:p>
            <a:p>
              <a:pPr defTabSz="957263">
                <a:lnSpc>
                  <a:spcPct val="106000"/>
                </a:lnSpc>
                <a:spcBef>
                  <a:spcPts val="2400"/>
                </a:spcBef>
              </a:pPr>
              <a:r>
                <a:rPr lang="ru-RU" sz="1600" dirty="0" smtClean="0">
                  <a:latin typeface="+mj-lt"/>
                  <a:cs typeface="+mn-cs"/>
                </a:rPr>
                <a:t>Акционерное общество «Российский Банк поддержки малого и среднего предпринимательства»  (АО «МСП Банк») является дочерним обществом Корпорации   </a:t>
              </a:r>
              <a:endParaRPr lang="ru-RU" sz="1600" dirty="0">
                <a:latin typeface="+mj-lt"/>
                <a:cs typeface="+mn-cs"/>
              </a:endParaRPr>
            </a:p>
            <a:p>
              <a:pPr defTabSz="957263">
                <a:lnSpc>
                  <a:spcPct val="106000"/>
                </a:lnSpc>
                <a:spcBef>
                  <a:spcPts val="2400"/>
                </a:spcBef>
              </a:pPr>
              <a:r>
                <a:rPr lang="ru-RU" sz="1600" dirty="0">
                  <a:latin typeface="+mj-lt"/>
                  <a:cs typeface="+mn-cs"/>
                </a:rPr>
                <a:t>Корпорация обеспечивает исполнение обязательств, принятых на себя АО «НДКО «АКГ</a:t>
              </a:r>
              <a:r>
                <a:rPr lang="ru-RU" sz="1600" dirty="0" smtClean="0">
                  <a:latin typeface="+mj-lt"/>
                  <a:cs typeface="+mn-cs"/>
                </a:rPr>
                <a:t>»</a:t>
              </a:r>
              <a:endParaRPr lang="ru-RU" sz="1600" dirty="0">
                <a:latin typeface="+mj-lt"/>
                <a:cs typeface="+mn-cs"/>
              </a:endParaRPr>
            </a:p>
          </p:txBody>
        </p:sp>
        <p:sp>
          <p:nvSpPr>
            <p:cNvPr id="21" name="L-Shape 10"/>
            <p:cNvSpPr/>
            <p:nvPr/>
          </p:nvSpPr>
          <p:spPr>
            <a:xfrm rot="13701821">
              <a:off x="2463709" y="2508855"/>
              <a:ext cx="269603" cy="269603"/>
            </a:xfrm>
            <a:prstGeom prst="corner">
              <a:avLst>
                <a:gd name="adj1" fmla="val 23334"/>
                <a:gd name="adj2" fmla="val 24129"/>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0" name="Прямоугольник 19"/>
            <p:cNvSpPr/>
            <p:nvPr/>
          </p:nvSpPr>
          <p:spPr>
            <a:xfrm>
              <a:off x="698997" y="4209549"/>
              <a:ext cx="1709204" cy="613081"/>
            </a:xfrm>
            <a:prstGeom prst="rect">
              <a:avLst/>
            </a:prstGeom>
            <a:noFill/>
            <a:ln w="25400" cap="flat" cmpd="sng" algn="ctr">
              <a:noFill/>
              <a:prstDash val="solid"/>
            </a:ln>
            <a:effectLst/>
          </p:spPr>
          <p:txBody>
            <a:bodyPr rtlCol="0" anchor="ctr"/>
            <a:lstStyle/>
            <a:p>
              <a:pPr algn="ctr" defTabSz="914373" fontAlgn="auto">
                <a:spcBef>
                  <a:spcPts val="0"/>
                </a:spcBef>
                <a:spcAft>
                  <a:spcPts val="0"/>
                </a:spcAft>
              </a:pPr>
              <a:r>
                <a:rPr lang="ru-RU" sz="1800" b="1" kern="0" dirty="0" smtClean="0">
                  <a:solidFill>
                    <a:schemeClr val="bg1"/>
                  </a:solidFill>
                  <a:latin typeface="+mj-lt"/>
                  <a:cs typeface="+mn-cs"/>
                </a:rPr>
                <a:t>Ключевые факты</a:t>
              </a:r>
              <a:endParaRPr lang="ru-RU" sz="1800" b="1" kern="0" dirty="0">
                <a:solidFill>
                  <a:schemeClr val="bg1"/>
                </a:solidFill>
                <a:latin typeface="+mj-lt"/>
                <a:cs typeface="+mn-cs"/>
              </a:endParaRPr>
            </a:p>
          </p:txBody>
        </p:sp>
        <p:sp>
          <p:nvSpPr>
            <p:cNvPr id="22" name="L-Shape 10"/>
            <p:cNvSpPr/>
            <p:nvPr/>
          </p:nvSpPr>
          <p:spPr>
            <a:xfrm rot="13701821">
              <a:off x="2463710" y="3458611"/>
              <a:ext cx="269603" cy="269603"/>
            </a:xfrm>
            <a:prstGeom prst="corner">
              <a:avLst>
                <a:gd name="adj1" fmla="val 23334"/>
                <a:gd name="adj2" fmla="val 24129"/>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3" name="L-Shape 10"/>
            <p:cNvSpPr/>
            <p:nvPr/>
          </p:nvSpPr>
          <p:spPr>
            <a:xfrm rot="13701821">
              <a:off x="2463710" y="4370085"/>
              <a:ext cx="269603" cy="269603"/>
            </a:xfrm>
            <a:prstGeom prst="corner">
              <a:avLst>
                <a:gd name="adj1" fmla="val 23334"/>
                <a:gd name="adj2" fmla="val 24129"/>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8" name="L-Shape 10"/>
            <p:cNvSpPr/>
            <p:nvPr/>
          </p:nvSpPr>
          <p:spPr>
            <a:xfrm rot="13701821">
              <a:off x="2463710" y="5036394"/>
              <a:ext cx="269603" cy="269603"/>
            </a:xfrm>
            <a:prstGeom prst="corner">
              <a:avLst>
                <a:gd name="adj1" fmla="val 23334"/>
                <a:gd name="adj2" fmla="val 24129"/>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grpSp>
      <p:grpSp>
        <p:nvGrpSpPr>
          <p:cNvPr id="5" name="Группа 4"/>
          <p:cNvGrpSpPr/>
          <p:nvPr/>
        </p:nvGrpSpPr>
        <p:grpSpPr>
          <a:xfrm>
            <a:off x="363538" y="2113956"/>
            <a:ext cx="11891164" cy="1456603"/>
            <a:chOff x="698997" y="5644556"/>
            <a:chExt cx="11891164" cy="1456603"/>
          </a:xfrm>
        </p:grpSpPr>
        <p:sp>
          <p:nvSpPr>
            <p:cNvPr id="14" name="Прямоугольник 13"/>
            <p:cNvSpPr/>
            <p:nvPr/>
          </p:nvSpPr>
          <p:spPr>
            <a:xfrm>
              <a:off x="2908299" y="5811037"/>
              <a:ext cx="9681862" cy="1123641"/>
            </a:xfrm>
            <a:prstGeom prst="rect">
              <a:avLst/>
            </a:prstGeom>
          </p:spPr>
          <p:txBody>
            <a:bodyPr wrap="square" lIns="72000" tIns="0" rIns="36000" bIns="0" anchor="ctr">
              <a:noAutofit/>
            </a:bodyPr>
            <a:lstStyle/>
            <a:p>
              <a:pPr defTabSz="957263">
                <a:lnSpc>
                  <a:spcPct val="106000"/>
                </a:lnSpc>
                <a:spcBef>
                  <a:spcPts val="1800"/>
                </a:spcBef>
              </a:pPr>
              <a:r>
                <a:rPr lang="ru-RU" sz="1600" dirty="0" smtClean="0">
                  <a:latin typeface="+mj-lt"/>
                  <a:cs typeface="+mn-cs"/>
                </a:rPr>
                <a:t>Корпорация </a:t>
              </a:r>
              <a:r>
                <a:rPr lang="ru-RU" sz="1600" dirty="0">
                  <a:latin typeface="+mj-lt"/>
                  <a:cs typeface="+mn-cs"/>
                </a:rPr>
                <a:t>– институт развития в сфере малого и среднего </a:t>
              </a:r>
              <a:r>
                <a:rPr lang="ru-RU" sz="1600" dirty="0" smtClean="0">
                  <a:latin typeface="+mj-lt"/>
                  <a:cs typeface="+mn-cs"/>
                </a:rPr>
                <a:t>предпринимательства</a:t>
              </a:r>
              <a:endParaRPr lang="ru-RU" sz="1600" dirty="0">
                <a:latin typeface="+mj-lt"/>
                <a:cs typeface="+mn-cs"/>
              </a:endParaRPr>
            </a:p>
          </p:txBody>
        </p:sp>
        <p:sp>
          <p:nvSpPr>
            <p:cNvPr id="29" name="Скругленный прямоугольник 28"/>
            <p:cNvSpPr/>
            <p:nvPr/>
          </p:nvSpPr>
          <p:spPr>
            <a:xfrm>
              <a:off x="705965" y="5644556"/>
              <a:ext cx="1695269" cy="1456603"/>
            </a:xfrm>
            <a:prstGeom prst="roundRect">
              <a:avLst>
                <a:gd name="adj" fmla="val 4144"/>
              </a:avLst>
            </a:prstGeom>
            <a:solidFill>
              <a:srgbClr val="0070C0"/>
            </a:solidFill>
            <a:ln w="25400" cap="flat" cmpd="sng" algn="ctr">
              <a:noFill/>
              <a:prstDash val="solid"/>
            </a:ln>
            <a:effectLst/>
          </p:spPr>
          <p:txBody>
            <a:bodyPr rtlCol="0" anchor="ctr"/>
            <a:lstStyle/>
            <a:p>
              <a:pPr marL="1439863" defTabSz="914373" fontAlgn="auto">
                <a:spcBef>
                  <a:spcPts val="0"/>
                </a:spcBef>
                <a:spcAft>
                  <a:spcPts val="0"/>
                </a:spcAft>
              </a:pPr>
              <a:endParaRPr lang="ru-RU" sz="2800" b="1" kern="0">
                <a:solidFill>
                  <a:schemeClr val="bg1"/>
                </a:solidFill>
                <a:latin typeface="+mj-lt"/>
              </a:endParaRPr>
            </a:p>
          </p:txBody>
        </p:sp>
        <p:sp>
          <p:nvSpPr>
            <p:cNvPr id="33" name="Прямоугольник 32"/>
            <p:cNvSpPr/>
            <p:nvPr/>
          </p:nvSpPr>
          <p:spPr>
            <a:xfrm>
              <a:off x="698997" y="6640027"/>
              <a:ext cx="1709204" cy="351189"/>
            </a:xfrm>
            <a:prstGeom prst="rect">
              <a:avLst/>
            </a:prstGeom>
            <a:noFill/>
            <a:ln w="25400" cap="flat" cmpd="sng" algn="ctr">
              <a:noFill/>
              <a:prstDash val="solid"/>
            </a:ln>
            <a:effectLst/>
          </p:spPr>
          <p:txBody>
            <a:bodyPr rtlCol="0" anchor="ctr"/>
            <a:lstStyle/>
            <a:p>
              <a:pPr algn="ctr" defTabSz="914373" fontAlgn="auto">
                <a:spcBef>
                  <a:spcPts val="0"/>
                </a:spcBef>
                <a:spcAft>
                  <a:spcPts val="0"/>
                </a:spcAft>
              </a:pPr>
              <a:r>
                <a:rPr lang="ru-RU" sz="1800" b="1" kern="0" dirty="0" smtClean="0">
                  <a:solidFill>
                    <a:schemeClr val="bg1"/>
                  </a:solidFill>
                  <a:latin typeface="+mj-lt"/>
                  <a:cs typeface="+mn-cs"/>
                </a:rPr>
                <a:t>Миссия</a:t>
              </a:r>
              <a:endParaRPr lang="ru-RU" sz="1800" b="1" kern="0" dirty="0">
                <a:solidFill>
                  <a:schemeClr val="bg1"/>
                </a:solidFill>
                <a:latin typeface="+mj-lt"/>
                <a:cs typeface="+mn-cs"/>
              </a:endParaRPr>
            </a:p>
          </p:txBody>
        </p:sp>
        <p:pic>
          <p:nvPicPr>
            <p:cNvPr id="27" name="Picture 10" descr="C:\Users\jsauvageau\Desktop\4.png"/>
            <p:cNvPicPr>
              <a:picLocks noChangeAspect="1" noChangeArrowheads="1"/>
            </p:cNvPicPr>
            <p:nvPr/>
          </p:nvPicPr>
          <p:blipFill>
            <a:blip r:embed="rId2" cstate="print">
              <a:biLevel thresh="25000"/>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172222" y="5785212"/>
              <a:ext cx="762754" cy="762754"/>
            </a:xfrm>
            <a:prstGeom prst="rect">
              <a:avLst/>
            </a:prstGeom>
            <a:noFill/>
            <a:extLst>
              <a:ext uri="{909E8E84-426E-40DD-AFC4-6F175D3DCCD1}">
                <a14:hiddenFill xmlns:a14="http://schemas.microsoft.com/office/drawing/2010/main">
                  <a:solidFill>
                    <a:srgbClr val="FFFFFF"/>
                  </a:solidFill>
                </a14:hiddenFill>
              </a:ext>
            </a:extLst>
          </p:spPr>
        </p:pic>
        <p:sp>
          <p:nvSpPr>
            <p:cNvPr id="36" name="L-Shape 10"/>
            <p:cNvSpPr/>
            <p:nvPr/>
          </p:nvSpPr>
          <p:spPr>
            <a:xfrm rot="13701821">
              <a:off x="2463710" y="6212656"/>
              <a:ext cx="269603" cy="269603"/>
            </a:xfrm>
            <a:prstGeom prst="corner">
              <a:avLst>
                <a:gd name="adj1" fmla="val 23334"/>
                <a:gd name="adj2" fmla="val 24129"/>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j-lt"/>
              </a:endParaRPr>
            </a:p>
          </p:txBody>
        </p:sp>
      </p:grpSp>
      <p:grpSp>
        <p:nvGrpSpPr>
          <p:cNvPr id="42" name="Group 632"/>
          <p:cNvGrpSpPr/>
          <p:nvPr/>
        </p:nvGrpSpPr>
        <p:grpSpPr>
          <a:xfrm>
            <a:off x="751292" y="4440431"/>
            <a:ext cx="933696" cy="1231619"/>
            <a:chOff x="10260013" y="4238625"/>
            <a:chExt cx="482600" cy="636588"/>
          </a:xfrm>
          <a:solidFill>
            <a:schemeClr val="bg1"/>
          </a:solidFill>
        </p:grpSpPr>
        <p:sp>
          <p:nvSpPr>
            <p:cNvPr id="43" name="Freeform 859"/>
            <p:cNvSpPr>
              <a:spLocks noEditPoints="1"/>
            </p:cNvSpPr>
            <p:nvPr/>
          </p:nvSpPr>
          <p:spPr bwMode="auto">
            <a:xfrm>
              <a:off x="10260013" y="4238625"/>
              <a:ext cx="482600" cy="636588"/>
            </a:xfrm>
            <a:custGeom>
              <a:avLst/>
              <a:gdLst>
                <a:gd name="T0" fmla="*/ 149 w 165"/>
                <a:gd name="T1" fmla="*/ 218 h 218"/>
                <a:gd name="T2" fmla="*/ 17 w 165"/>
                <a:gd name="T3" fmla="*/ 218 h 218"/>
                <a:gd name="T4" fmla="*/ 0 w 165"/>
                <a:gd name="T5" fmla="*/ 202 h 218"/>
                <a:gd name="T6" fmla="*/ 0 w 165"/>
                <a:gd name="T7" fmla="*/ 16 h 218"/>
                <a:gd name="T8" fmla="*/ 17 w 165"/>
                <a:gd name="T9" fmla="*/ 0 h 218"/>
                <a:gd name="T10" fmla="*/ 149 w 165"/>
                <a:gd name="T11" fmla="*/ 0 h 218"/>
                <a:gd name="T12" fmla="*/ 165 w 165"/>
                <a:gd name="T13" fmla="*/ 16 h 218"/>
                <a:gd name="T14" fmla="*/ 165 w 165"/>
                <a:gd name="T15" fmla="*/ 202 h 218"/>
                <a:gd name="T16" fmla="*/ 149 w 165"/>
                <a:gd name="T17" fmla="*/ 218 h 218"/>
                <a:gd name="T18" fmla="*/ 17 w 165"/>
                <a:gd name="T19" fmla="*/ 12 h 218"/>
                <a:gd name="T20" fmla="*/ 12 w 165"/>
                <a:gd name="T21" fmla="*/ 16 h 218"/>
                <a:gd name="T22" fmla="*/ 12 w 165"/>
                <a:gd name="T23" fmla="*/ 202 h 218"/>
                <a:gd name="T24" fmla="*/ 17 w 165"/>
                <a:gd name="T25" fmla="*/ 206 h 218"/>
                <a:gd name="T26" fmla="*/ 149 w 165"/>
                <a:gd name="T27" fmla="*/ 206 h 218"/>
                <a:gd name="T28" fmla="*/ 153 w 165"/>
                <a:gd name="T29" fmla="*/ 202 h 218"/>
                <a:gd name="T30" fmla="*/ 153 w 165"/>
                <a:gd name="T31" fmla="*/ 16 h 218"/>
                <a:gd name="T32" fmla="*/ 149 w 165"/>
                <a:gd name="T33" fmla="*/ 12 h 218"/>
                <a:gd name="T34" fmla="*/ 17 w 165"/>
                <a:gd name="T35" fmla="*/ 12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5" h="218">
                  <a:moveTo>
                    <a:pt x="149" y="218"/>
                  </a:moveTo>
                  <a:cubicBezTo>
                    <a:pt x="17" y="218"/>
                    <a:pt x="17" y="218"/>
                    <a:pt x="17" y="218"/>
                  </a:cubicBezTo>
                  <a:cubicBezTo>
                    <a:pt x="8" y="218"/>
                    <a:pt x="0" y="211"/>
                    <a:pt x="0" y="202"/>
                  </a:cubicBezTo>
                  <a:cubicBezTo>
                    <a:pt x="0" y="16"/>
                    <a:pt x="0" y="16"/>
                    <a:pt x="0" y="16"/>
                  </a:cubicBezTo>
                  <a:cubicBezTo>
                    <a:pt x="0" y="7"/>
                    <a:pt x="8" y="0"/>
                    <a:pt x="17" y="0"/>
                  </a:cubicBezTo>
                  <a:cubicBezTo>
                    <a:pt x="149" y="0"/>
                    <a:pt x="149" y="0"/>
                    <a:pt x="149" y="0"/>
                  </a:cubicBezTo>
                  <a:cubicBezTo>
                    <a:pt x="158" y="0"/>
                    <a:pt x="165" y="7"/>
                    <a:pt x="165" y="16"/>
                  </a:cubicBezTo>
                  <a:cubicBezTo>
                    <a:pt x="165" y="202"/>
                    <a:pt x="165" y="202"/>
                    <a:pt x="165" y="202"/>
                  </a:cubicBezTo>
                  <a:cubicBezTo>
                    <a:pt x="165" y="211"/>
                    <a:pt x="158" y="218"/>
                    <a:pt x="149" y="218"/>
                  </a:cubicBezTo>
                  <a:close/>
                  <a:moveTo>
                    <a:pt x="17" y="12"/>
                  </a:moveTo>
                  <a:cubicBezTo>
                    <a:pt x="14" y="12"/>
                    <a:pt x="12" y="14"/>
                    <a:pt x="12" y="16"/>
                  </a:cubicBezTo>
                  <a:cubicBezTo>
                    <a:pt x="12" y="202"/>
                    <a:pt x="12" y="202"/>
                    <a:pt x="12" y="202"/>
                  </a:cubicBezTo>
                  <a:cubicBezTo>
                    <a:pt x="12" y="204"/>
                    <a:pt x="14" y="206"/>
                    <a:pt x="17" y="206"/>
                  </a:cubicBezTo>
                  <a:cubicBezTo>
                    <a:pt x="149" y="206"/>
                    <a:pt x="149" y="206"/>
                    <a:pt x="149" y="206"/>
                  </a:cubicBezTo>
                  <a:cubicBezTo>
                    <a:pt x="151" y="206"/>
                    <a:pt x="153" y="204"/>
                    <a:pt x="153" y="202"/>
                  </a:cubicBezTo>
                  <a:cubicBezTo>
                    <a:pt x="153" y="16"/>
                    <a:pt x="153" y="16"/>
                    <a:pt x="153" y="16"/>
                  </a:cubicBezTo>
                  <a:cubicBezTo>
                    <a:pt x="153" y="14"/>
                    <a:pt x="151" y="12"/>
                    <a:pt x="149" y="12"/>
                  </a:cubicBezTo>
                  <a:lnTo>
                    <a:pt x="17"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sp>
          <p:nvSpPr>
            <p:cNvPr id="44" name="Freeform 860"/>
            <p:cNvSpPr>
              <a:spLocks/>
            </p:cNvSpPr>
            <p:nvPr/>
          </p:nvSpPr>
          <p:spPr bwMode="auto">
            <a:xfrm>
              <a:off x="10344150" y="4519613"/>
              <a:ext cx="312738" cy="34925"/>
            </a:xfrm>
            <a:custGeom>
              <a:avLst/>
              <a:gdLst>
                <a:gd name="T0" fmla="*/ 101 w 107"/>
                <a:gd name="T1" fmla="*/ 12 h 12"/>
                <a:gd name="T2" fmla="*/ 6 w 107"/>
                <a:gd name="T3" fmla="*/ 12 h 12"/>
                <a:gd name="T4" fmla="*/ 0 w 107"/>
                <a:gd name="T5" fmla="*/ 6 h 12"/>
                <a:gd name="T6" fmla="*/ 6 w 107"/>
                <a:gd name="T7" fmla="*/ 0 h 12"/>
                <a:gd name="T8" fmla="*/ 101 w 107"/>
                <a:gd name="T9" fmla="*/ 0 h 12"/>
                <a:gd name="T10" fmla="*/ 107 w 107"/>
                <a:gd name="T11" fmla="*/ 6 h 12"/>
                <a:gd name="T12" fmla="*/ 101 w 107"/>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07" h="12">
                  <a:moveTo>
                    <a:pt x="101" y="12"/>
                  </a:moveTo>
                  <a:cubicBezTo>
                    <a:pt x="6" y="12"/>
                    <a:pt x="6" y="12"/>
                    <a:pt x="6" y="12"/>
                  </a:cubicBezTo>
                  <a:cubicBezTo>
                    <a:pt x="3" y="12"/>
                    <a:pt x="0" y="9"/>
                    <a:pt x="0" y="6"/>
                  </a:cubicBezTo>
                  <a:cubicBezTo>
                    <a:pt x="0" y="2"/>
                    <a:pt x="3" y="0"/>
                    <a:pt x="6" y="0"/>
                  </a:cubicBezTo>
                  <a:cubicBezTo>
                    <a:pt x="101" y="0"/>
                    <a:pt x="101" y="0"/>
                    <a:pt x="101" y="0"/>
                  </a:cubicBezTo>
                  <a:cubicBezTo>
                    <a:pt x="105" y="0"/>
                    <a:pt x="107" y="2"/>
                    <a:pt x="107" y="6"/>
                  </a:cubicBezTo>
                  <a:cubicBezTo>
                    <a:pt x="107" y="9"/>
                    <a:pt x="105" y="12"/>
                    <a:pt x="101"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sp>
          <p:nvSpPr>
            <p:cNvPr id="45" name="Freeform 861"/>
            <p:cNvSpPr>
              <a:spLocks/>
            </p:cNvSpPr>
            <p:nvPr/>
          </p:nvSpPr>
          <p:spPr bwMode="auto">
            <a:xfrm>
              <a:off x="10344150" y="4451350"/>
              <a:ext cx="312738" cy="36513"/>
            </a:xfrm>
            <a:custGeom>
              <a:avLst/>
              <a:gdLst>
                <a:gd name="T0" fmla="*/ 101 w 107"/>
                <a:gd name="T1" fmla="*/ 12 h 12"/>
                <a:gd name="T2" fmla="*/ 6 w 107"/>
                <a:gd name="T3" fmla="*/ 12 h 12"/>
                <a:gd name="T4" fmla="*/ 0 w 107"/>
                <a:gd name="T5" fmla="*/ 6 h 12"/>
                <a:gd name="T6" fmla="*/ 6 w 107"/>
                <a:gd name="T7" fmla="*/ 0 h 12"/>
                <a:gd name="T8" fmla="*/ 101 w 107"/>
                <a:gd name="T9" fmla="*/ 0 h 12"/>
                <a:gd name="T10" fmla="*/ 107 w 107"/>
                <a:gd name="T11" fmla="*/ 6 h 12"/>
                <a:gd name="T12" fmla="*/ 101 w 107"/>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07" h="12">
                  <a:moveTo>
                    <a:pt x="101" y="12"/>
                  </a:moveTo>
                  <a:cubicBezTo>
                    <a:pt x="6" y="12"/>
                    <a:pt x="6" y="12"/>
                    <a:pt x="6" y="12"/>
                  </a:cubicBezTo>
                  <a:cubicBezTo>
                    <a:pt x="3" y="12"/>
                    <a:pt x="0" y="9"/>
                    <a:pt x="0" y="6"/>
                  </a:cubicBezTo>
                  <a:cubicBezTo>
                    <a:pt x="0" y="2"/>
                    <a:pt x="3" y="0"/>
                    <a:pt x="6" y="0"/>
                  </a:cubicBezTo>
                  <a:cubicBezTo>
                    <a:pt x="101" y="0"/>
                    <a:pt x="101" y="0"/>
                    <a:pt x="101" y="0"/>
                  </a:cubicBezTo>
                  <a:cubicBezTo>
                    <a:pt x="105" y="0"/>
                    <a:pt x="107" y="2"/>
                    <a:pt x="107" y="6"/>
                  </a:cubicBezTo>
                  <a:cubicBezTo>
                    <a:pt x="107" y="9"/>
                    <a:pt x="105" y="12"/>
                    <a:pt x="101"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sp>
          <p:nvSpPr>
            <p:cNvPr id="46" name="Freeform 862"/>
            <p:cNvSpPr>
              <a:spLocks/>
            </p:cNvSpPr>
            <p:nvPr/>
          </p:nvSpPr>
          <p:spPr bwMode="auto">
            <a:xfrm>
              <a:off x="10344150" y="4384675"/>
              <a:ext cx="312738" cy="34925"/>
            </a:xfrm>
            <a:custGeom>
              <a:avLst/>
              <a:gdLst>
                <a:gd name="T0" fmla="*/ 101 w 107"/>
                <a:gd name="T1" fmla="*/ 12 h 12"/>
                <a:gd name="T2" fmla="*/ 6 w 107"/>
                <a:gd name="T3" fmla="*/ 12 h 12"/>
                <a:gd name="T4" fmla="*/ 0 w 107"/>
                <a:gd name="T5" fmla="*/ 6 h 12"/>
                <a:gd name="T6" fmla="*/ 6 w 107"/>
                <a:gd name="T7" fmla="*/ 0 h 12"/>
                <a:gd name="T8" fmla="*/ 101 w 107"/>
                <a:gd name="T9" fmla="*/ 0 h 12"/>
                <a:gd name="T10" fmla="*/ 107 w 107"/>
                <a:gd name="T11" fmla="*/ 6 h 12"/>
                <a:gd name="T12" fmla="*/ 101 w 107"/>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07" h="12">
                  <a:moveTo>
                    <a:pt x="101" y="12"/>
                  </a:moveTo>
                  <a:cubicBezTo>
                    <a:pt x="6" y="12"/>
                    <a:pt x="6" y="12"/>
                    <a:pt x="6" y="12"/>
                  </a:cubicBezTo>
                  <a:cubicBezTo>
                    <a:pt x="3" y="12"/>
                    <a:pt x="0" y="9"/>
                    <a:pt x="0" y="6"/>
                  </a:cubicBezTo>
                  <a:cubicBezTo>
                    <a:pt x="0" y="3"/>
                    <a:pt x="3" y="0"/>
                    <a:pt x="6" y="0"/>
                  </a:cubicBezTo>
                  <a:cubicBezTo>
                    <a:pt x="101" y="0"/>
                    <a:pt x="101" y="0"/>
                    <a:pt x="101" y="0"/>
                  </a:cubicBezTo>
                  <a:cubicBezTo>
                    <a:pt x="105" y="0"/>
                    <a:pt x="107" y="3"/>
                    <a:pt x="107" y="6"/>
                  </a:cubicBezTo>
                  <a:cubicBezTo>
                    <a:pt x="107" y="9"/>
                    <a:pt x="105" y="12"/>
                    <a:pt x="101"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sp>
          <p:nvSpPr>
            <p:cNvPr id="47" name="Freeform 863"/>
            <p:cNvSpPr>
              <a:spLocks/>
            </p:cNvSpPr>
            <p:nvPr/>
          </p:nvSpPr>
          <p:spPr bwMode="auto">
            <a:xfrm>
              <a:off x="10344150" y="4583113"/>
              <a:ext cx="312738" cy="34925"/>
            </a:xfrm>
            <a:custGeom>
              <a:avLst/>
              <a:gdLst>
                <a:gd name="T0" fmla="*/ 101 w 107"/>
                <a:gd name="T1" fmla="*/ 12 h 12"/>
                <a:gd name="T2" fmla="*/ 6 w 107"/>
                <a:gd name="T3" fmla="*/ 12 h 12"/>
                <a:gd name="T4" fmla="*/ 0 w 107"/>
                <a:gd name="T5" fmla="*/ 6 h 12"/>
                <a:gd name="T6" fmla="*/ 6 w 107"/>
                <a:gd name="T7" fmla="*/ 0 h 12"/>
                <a:gd name="T8" fmla="*/ 101 w 107"/>
                <a:gd name="T9" fmla="*/ 0 h 12"/>
                <a:gd name="T10" fmla="*/ 107 w 107"/>
                <a:gd name="T11" fmla="*/ 6 h 12"/>
                <a:gd name="T12" fmla="*/ 101 w 107"/>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07" h="12">
                  <a:moveTo>
                    <a:pt x="101" y="12"/>
                  </a:moveTo>
                  <a:cubicBezTo>
                    <a:pt x="6" y="12"/>
                    <a:pt x="6" y="12"/>
                    <a:pt x="6" y="12"/>
                  </a:cubicBezTo>
                  <a:cubicBezTo>
                    <a:pt x="3" y="12"/>
                    <a:pt x="0" y="9"/>
                    <a:pt x="0" y="6"/>
                  </a:cubicBezTo>
                  <a:cubicBezTo>
                    <a:pt x="0" y="3"/>
                    <a:pt x="3" y="0"/>
                    <a:pt x="6" y="0"/>
                  </a:cubicBezTo>
                  <a:cubicBezTo>
                    <a:pt x="101" y="0"/>
                    <a:pt x="101" y="0"/>
                    <a:pt x="101" y="0"/>
                  </a:cubicBezTo>
                  <a:cubicBezTo>
                    <a:pt x="105" y="0"/>
                    <a:pt x="107" y="3"/>
                    <a:pt x="107" y="6"/>
                  </a:cubicBezTo>
                  <a:cubicBezTo>
                    <a:pt x="107" y="9"/>
                    <a:pt x="105" y="12"/>
                    <a:pt x="101"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sp>
          <p:nvSpPr>
            <p:cNvPr id="48" name="Freeform 864"/>
            <p:cNvSpPr>
              <a:spLocks/>
            </p:cNvSpPr>
            <p:nvPr/>
          </p:nvSpPr>
          <p:spPr bwMode="auto">
            <a:xfrm>
              <a:off x="10344150" y="4651375"/>
              <a:ext cx="176213" cy="34925"/>
            </a:xfrm>
            <a:custGeom>
              <a:avLst/>
              <a:gdLst>
                <a:gd name="T0" fmla="*/ 54 w 60"/>
                <a:gd name="T1" fmla="*/ 12 h 12"/>
                <a:gd name="T2" fmla="*/ 6 w 60"/>
                <a:gd name="T3" fmla="*/ 12 h 12"/>
                <a:gd name="T4" fmla="*/ 0 w 60"/>
                <a:gd name="T5" fmla="*/ 6 h 12"/>
                <a:gd name="T6" fmla="*/ 6 w 60"/>
                <a:gd name="T7" fmla="*/ 0 h 12"/>
                <a:gd name="T8" fmla="*/ 54 w 60"/>
                <a:gd name="T9" fmla="*/ 0 h 12"/>
                <a:gd name="T10" fmla="*/ 60 w 60"/>
                <a:gd name="T11" fmla="*/ 6 h 12"/>
                <a:gd name="T12" fmla="*/ 54 w 60"/>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60" h="12">
                  <a:moveTo>
                    <a:pt x="54" y="12"/>
                  </a:moveTo>
                  <a:cubicBezTo>
                    <a:pt x="6" y="12"/>
                    <a:pt x="6" y="12"/>
                    <a:pt x="6" y="12"/>
                  </a:cubicBezTo>
                  <a:cubicBezTo>
                    <a:pt x="3" y="12"/>
                    <a:pt x="0" y="10"/>
                    <a:pt x="0" y="6"/>
                  </a:cubicBezTo>
                  <a:cubicBezTo>
                    <a:pt x="0" y="3"/>
                    <a:pt x="3" y="0"/>
                    <a:pt x="6" y="0"/>
                  </a:cubicBezTo>
                  <a:cubicBezTo>
                    <a:pt x="54" y="0"/>
                    <a:pt x="54" y="0"/>
                    <a:pt x="54" y="0"/>
                  </a:cubicBezTo>
                  <a:cubicBezTo>
                    <a:pt x="57" y="0"/>
                    <a:pt x="60" y="3"/>
                    <a:pt x="60" y="6"/>
                  </a:cubicBezTo>
                  <a:cubicBezTo>
                    <a:pt x="60" y="10"/>
                    <a:pt x="57" y="12"/>
                    <a:pt x="54"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grpSp>
      <p:sp>
        <p:nvSpPr>
          <p:cNvPr id="49" name="Текст 2"/>
          <p:cNvSpPr>
            <a:spLocks noGrp="1"/>
          </p:cNvSpPr>
          <p:nvPr>
            <p:ph type="body" sz="quarter" idx="10"/>
          </p:nvPr>
        </p:nvSpPr>
        <p:spPr>
          <a:xfrm>
            <a:off x="370506" y="844385"/>
            <a:ext cx="11884197" cy="725733"/>
          </a:xfrm>
        </p:spPr>
        <p:txBody>
          <a:bodyPr anchor="b"/>
          <a:lstStyle/>
          <a:p>
            <a:pPr defTabSz="914373" fontAlgn="auto">
              <a:spcBef>
                <a:spcPts val="0"/>
              </a:spcBef>
              <a:spcAft>
                <a:spcPts val="0"/>
              </a:spcAft>
            </a:pPr>
            <a:r>
              <a:rPr lang="ru-RU" b="1" dirty="0"/>
              <a:t>АО «Федеральная корпорация по развитию малого и среднего предпринимательства</a:t>
            </a:r>
            <a:r>
              <a:rPr lang="ru-RU" b="1" dirty="0" smtClean="0"/>
              <a:t>»</a:t>
            </a:r>
            <a:endParaRPr lang="ru-RU" b="1" dirty="0"/>
          </a:p>
        </p:txBody>
      </p:sp>
      <p:cxnSp>
        <p:nvCxnSpPr>
          <p:cNvPr id="50" name="Прямая соединительная линия 49"/>
          <p:cNvCxnSpPr/>
          <p:nvPr/>
        </p:nvCxnSpPr>
        <p:spPr>
          <a:xfrm>
            <a:off x="363538" y="1764166"/>
            <a:ext cx="118911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26" name="Рисунок 2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30" name="TextBox 29"/>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2</a:t>
            </a:r>
            <a:endParaRPr lang="ru-RU" sz="1400" dirty="0">
              <a:latin typeface="Arial Narrow" panose="020B0606020202030204" pitchFamily="34" charset="0"/>
            </a:endParaRPr>
          </a:p>
        </p:txBody>
      </p:sp>
    </p:spTree>
    <p:extLst>
      <p:ext uri="{BB962C8B-B14F-4D97-AF65-F5344CB8AC3E}">
        <p14:creationId xmlns:p14="http://schemas.microsoft.com/office/powerpoint/2010/main" val="37203949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109" name="Elbow Connector 187"/>
          <p:cNvCxnSpPr>
            <a:stCxn id="93" idx="0"/>
          </p:cNvCxnSpPr>
          <p:nvPr/>
        </p:nvCxnSpPr>
        <p:spPr>
          <a:xfrm rot="5400000" flipH="1" flipV="1">
            <a:off x="2099358" y="5100761"/>
            <a:ext cx="587036" cy="273172"/>
          </a:xfrm>
          <a:prstGeom prst="bentConnector3">
            <a:avLst>
              <a:gd name="adj1" fmla="val 99479"/>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grpSp>
        <p:nvGrpSpPr>
          <p:cNvPr id="4" name="Группа 3"/>
          <p:cNvGrpSpPr/>
          <p:nvPr/>
        </p:nvGrpSpPr>
        <p:grpSpPr>
          <a:xfrm>
            <a:off x="6487708" y="2872291"/>
            <a:ext cx="5839855" cy="3645449"/>
            <a:chOff x="5691956" y="1481039"/>
            <a:chExt cx="6975675" cy="3350609"/>
          </a:xfrm>
        </p:grpSpPr>
        <p:sp>
          <p:nvSpPr>
            <p:cNvPr id="18" name="TextBox 17"/>
            <p:cNvSpPr txBox="1"/>
            <p:nvPr/>
          </p:nvSpPr>
          <p:spPr>
            <a:xfrm>
              <a:off x="5691956" y="1481039"/>
              <a:ext cx="6953832" cy="551623"/>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Субъект Российской Федерации</a:t>
              </a:r>
              <a:r>
                <a:rPr lang="ru-RU" sz="1100" kern="0" dirty="0" smtClean="0">
                  <a:solidFill>
                    <a:prstClr val="black"/>
                  </a:solidFill>
                </a:rPr>
                <a:t>, заключает Соглашение с организацией, управляющей объектами инфраструктуры поддержки субъектов МСП, в связи с предоставлением такой организации финансовых и иных мер поддержки</a:t>
              </a:r>
              <a:endParaRPr kumimoji="0" lang="ru-RU" sz="1100" b="0" i="0" u="none" strike="noStrike" kern="0" cap="none" spc="0" normalizeH="0" baseline="0" noProof="0" dirty="0" smtClean="0">
                <a:ln>
                  <a:noFill/>
                </a:ln>
                <a:solidFill>
                  <a:prstClr val="black"/>
                </a:solidFill>
                <a:effectLst/>
                <a:uLnTx/>
                <a:uFillTx/>
              </a:endParaRPr>
            </a:p>
          </p:txBody>
        </p:sp>
        <p:sp>
          <p:nvSpPr>
            <p:cNvPr id="19" name="TextBox 18"/>
            <p:cNvSpPr txBox="1"/>
            <p:nvPr/>
          </p:nvSpPr>
          <p:spPr>
            <a:xfrm>
              <a:off x="5713800" y="3220337"/>
              <a:ext cx="6953831" cy="551623"/>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предоставивший кредит Конечному заемщику, обращается в Корпорацию с просьбой предоставить поручительство за уполномоченный банк перед Банком России</a:t>
              </a:r>
            </a:p>
          </p:txBody>
        </p:sp>
        <p:sp>
          <p:nvSpPr>
            <p:cNvPr id="21" name="Прямоугольник 20"/>
            <p:cNvSpPr/>
            <p:nvPr/>
          </p:nvSpPr>
          <p:spPr>
            <a:xfrm>
              <a:off x="5699300" y="4435611"/>
              <a:ext cx="6936367" cy="396037"/>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Банк России</a:t>
              </a:r>
              <a:r>
                <a:rPr kumimoji="0" lang="ru-RU" sz="1100" b="0" i="0" u="none" strike="noStrike" kern="0" cap="none" spc="0" normalizeH="0" baseline="0" noProof="0" dirty="0" smtClean="0">
                  <a:ln>
                    <a:noFill/>
                  </a:ln>
                  <a:solidFill>
                    <a:prstClr val="black"/>
                  </a:solidFill>
                  <a:effectLst/>
                  <a:uLnTx/>
                  <a:uFillTx/>
                </a:rPr>
                <a:t>, в случае принятия Корпорацией положительного решения о предоставлении Поручительства, предоставляет кредит Уполномоченному банку </a:t>
              </a:r>
            </a:p>
          </p:txBody>
        </p:sp>
        <p:sp>
          <p:nvSpPr>
            <p:cNvPr id="34" name="Прямоугольник 33"/>
            <p:cNvSpPr/>
            <p:nvPr/>
          </p:nvSpPr>
          <p:spPr>
            <a:xfrm>
              <a:off x="5692704" y="3815543"/>
              <a:ext cx="6973501" cy="551623"/>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Корпорация</a:t>
              </a:r>
              <a:r>
                <a:rPr kumimoji="0" lang="ru-RU" sz="1100" b="0" i="0" u="none" strike="noStrike" kern="0" cap="none" spc="0" normalizeH="0" baseline="0" noProof="0" dirty="0" smtClean="0">
                  <a:ln>
                    <a:noFill/>
                  </a:ln>
                  <a:solidFill>
                    <a:prstClr val="black"/>
                  </a:solidFill>
                  <a:effectLst/>
                  <a:uLnTx/>
                  <a:uFillTx/>
                </a:rPr>
                <a:t> в случае принятия положительного решения о предоставлении Поручительства направляет в Банк России подписанные со стороны Корпорации договоры поручительства</a:t>
              </a:r>
            </a:p>
          </p:txBody>
        </p:sp>
      </p:grpSp>
      <p:sp>
        <p:nvSpPr>
          <p:cNvPr id="74" name="Скругленный прямоугольник 73"/>
          <p:cNvSpPr/>
          <p:nvPr/>
        </p:nvSpPr>
        <p:spPr>
          <a:xfrm>
            <a:off x="2565997" y="4187943"/>
            <a:ext cx="2605750" cy="904800"/>
          </a:xfrm>
          <a:prstGeom prst="roundRect">
            <a:avLst>
              <a:gd name="adj" fmla="val 6507"/>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95350"/>
            <a:r>
              <a:rPr lang="ru-RU" sz="1400" b="1" dirty="0" smtClean="0">
                <a:solidFill>
                  <a:schemeClr val="tx1"/>
                </a:solidFill>
              </a:rPr>
              <a:t>Уполномоченный банк</a:t>
            </a:r>
            <a:endParaRPr lang="ru-RU" sz="1100" dirty="0">
              <a:solidFill>
                <a:schemeClr val="tx1"/>
              </a:solidFill>
            </a:endParaRPr>
          </a:p>
        </p:txBody>
      </p:sp>
      <p:sp>
        <p:nvSpPr>
          <p:cNvPr id="78" name="Скругленный прямоугольник 77"/>
          <p:cNvSpPr/>
          <p:nvPr/>
        </p:nvSpPr>
        <p:spPr>
          <a:xfrm>
            <a:off x="2565996" y="2394539"/>
            <a:ext cx="2653704" cy="701086"/>
          </a:xfrm>
          <a:prstGeom prst="roundRect">
            <a:avLst>
              <a:gd name="adj" fmla="val 6507"/>
            </a:avLst>
          </a:prstGeom>
          <a:noFill/>
          <a:ln w="19050">
            <a:solidFill>
              <a:srgbClr val="1F4E79">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endParaRPr lang="ru-RU" sz="1100" b="1" dirty="0" smtClean="0">
              <a:solidFill>
                <a:schemeClr val="tx1"/>
              </a:solidFill>
            </a:endParaRPr>
          </a:p>
        </p:txBody>
      </p:sp>
      <p:sp>
        <p:nvSpPr>
          <p:cNvPr id="93" name="Скругленный прямоугольник 92"/>
          <p:cNvSpPr/>
          <p:nvPr/>
        </p:nvSpPr>
        <p:spPr>
          <a:xfrm>
            <a:off x="953415" y="5530865"/>
            <a:ext cx="2605749" cy="904800"/>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01700"/>
            <a:r>
              <a:rPr lang="ru-RU" sz="1400" b="1" dirty="0" smtClean="0">
                <a:solidFill>
                  <a:schemeClr val="bg1"/>
                </a:solidFill>
              </a:rPr>
              <a:t>Конечный заемщик – Управляющая компания </a:t>
            </a:r>
            <a:endParaRPr lang="ru-RU" sz="1400" b="1" dirty="0">
              <a:solidFill>
                <a:schemeClr val="bg1"/>
              </a:solidFill>
            </a:endParaRPr>
          </a:p>
        </p:txBody>
      </p:sp>
      <p:grpSp>
        <p:nvGrpSpPr>
          <p:cNvPr id="129" name="Группа 128"/>
          <p:cNvGrpSpPr/>
          <p:nvPr/>
        </p:nvGrpSpPr>
        <p:grpSpPr>
          <a:xfrm>
            <a:off x="3966024" y="6701304"/>
            <a:ext cx="1162374" cy="1169563"/>
            <a:chOff x="3290392" y="4915070"/>
            <a:chExt cx="935162" cy="940946"/>
          </a:xfrm>
        </p:grpSpPr>
        <p:pic>
          <p:nvPicPr>
            <p:cNvPr id="55" name="Рисунок 5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22742" y="5047672"/>
              <a:ext cx="670463" cy="675742"/>
            </a:xfrm>
            <a:prstGeom prst="rect">
              <a:avLst/>
            </a:prstGeom>
          </p:spPr>
        </p:pic>
        <p:sp>
          <p:nvSpPr>
            <p:cNvPr id="98" name="Скругленный прямоугольник 97"/>
            <p:cNvSpPr/>
            <p:nvPr/>
          </p:nvSpPr>
          <p:spPr>
            <a:xfrm>
              <a:off x="3290392" y="4915070"/>
              <a:ext cx="935162" cy="940946"/>
            </a:xfrm>
            <a:prstGeom prst="roundRect">
              <a:avLst>
                <a:gd name="adj" fmla="val 6507"/>
              </a:avLst>
            </a:prstGeom>
            <a:noFill/>
            <a:ln w="190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endParaRPr lang="ru-RU" sz="1100" b="1" dirty="0" smtClean="0">
                <a:solidFill>
                  <a:schemeClr val="tx1"/>
                </a:solidFill>
              </a:endParaRPr>
            </a:p>
          </p:txBody>
        </p:sp>
      </p:grpSp>
      <p:cxnSp>
        <p:nvCxnSpPr>
          <p:cNvPr id="101" name="Elbow Connector 187"/>
          <p:cNvCxnSpPr>
            <a:stCxn id="78" idx="3"/>
            <a:endCxn id="98" idx="3"/>
          </p:cNvCxnSpPr>
          <p:nvPr/>
        </p:nvCxnSpPr>
        <p:spPr>
          <a:xfrm flipH="1">
            <a:off x="5128398" y="2745082"/>
            <a:ext cx="91302" cy="4541004"/>
          </a:xfrm>
          <a:prstGeom prst="bentConnector3">
            <a:avLst>
              <a:gd name="adj1" fmla="val -250378"/>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5" name="Прямая со стрелкой 124"/>
          <p:cNvCxnSpPr/>
          <p:nvPr/>
        </p:nvCxnSpPr>
        <p:spPr>
          <a:xfrm flipH="1" flipV="1">
            <a:off x="4904948" y="5109849"/>
            <a:ext cx="3164" cy="1591455"/>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52" name="Прямая со стрелкой 51"/>
          <p:cNvCxnSpPr>
            <a:stCxn id="74" idx="0"/>
          </p:cNvCxnSpPr>
          <p:nvPr/>
        </p:nvCxnSpPr>
        <p:spPr>
          <a:xfrm flipH="1" flipV="1">
            <a:off x="3866423" y="3115060"/>
            <a:ext cx="2449" cy="1072883"/>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135" name="Oval 292"/>
          <p:cNvSpPr/>
          <p:nvPr/>
        </p:nvSpPr>
        <p:spPr>
          <a:xfrm>
            <a:off x="4016798" y="3248937"/>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noProof="0" dirty="0">
                <a:solidFill>
                  <a:srgbClr val="FFFFFF"/>
                </a:solidFill>
                <a:latin typeface="Arial"/>
                <a:cs typeface="+mn-cs"/>
              </a:rPr>
              <a:t>6</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38" name="Oval 292"/>
          <p:cNvSpPr/>
          <p:nvPr/>
        </p:nvSpPr>
        <p:spPr>
          <a:xfrm>
            <a:off x="1827913" y="4234375"/>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3</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39" name="Oval 292"/>
          <p:cNvSpPr/>
          <p:nvPr/>
        </p:nvSpPr>
        <p:spPr>
          <a:xfrm>
            <a:off x="2379843" y="5149799"/>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53" name="Oval 292"/>
          <p:cNvSpPr/>
          <p:nvPr/>
        </p:nvSpPr>
        <p:spPr>
          <a:xfrm>
            <a:off x="5508635" y="3248937"/>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7</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1" name="Oval 292"/>
          <p:cNvSpPr/>
          <p:nvPr/>
        </p:nvSpPr>
        <p:spPr>
          <a:xfrm>
            <a:off x="6131161" y="2378906"/>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2</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2" name="Oval 292"/>
          <p:cNvSpPr/>
          <p:nvPr/>
        </p:nvSpPr>
        <p:spPr>
          <a:xfrm>
            <a:off x="6141010" y="6141959"/>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8</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3" name="Oval 292"/>
          <p:cNvSpPr/>
          <p:nvPr/>
        </p:nvSpPr>
        <p:spPr>
          <a:xfrm>
            <a:off x="6127553" y="3644246"/>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4" name="Oval 292"/>
          <p:cNvSpPr/>
          <p:nvPr/>
        </p:nvSpPr>
        <p:spPr>
          <a:xfrm>
            <a:off x="6127553" y="4255600"/>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5</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5" name="Oval 292"/>
          <p:cNvSpPr/>
          <p:nvPr/>
        </p:nvSpPr>
        <p:spPr>
          <a:xfrm>
            <a:off x="6149845" y="4851121"/>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6</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6" name="Oval 292"/>
          <p:cNvSpPr/>
          <p:nvPr/>
        </p:nvSpPr>
        <p:spPr>
          <a:xfrm>
            <a:off x="6127553" y="5560333"/>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7</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grpSp>
        <p:nvGrpSpPr>
          <p:cNvPr id="45" name="Группа 44"/>
          <p:cNvGrpSpPr/>
          <p:nvPr/>
        </p:nvGrpSpPr>
        <p:grpSpPr>
          <a:xfrm>
            <a:off x="2398241" y="4017987"/>
            <a:ext cx="1244710" cy="1244710"/>
            <a:chOff x="-1167900" y="2055274"/>
            <a:chExt cx="2233307" cy="2233307"/>
          </a:xfrm>
        </p:grpSpPr>
        <p:pic>
          <p:nvPicPr>
            <p:cNvPr id="46" name="Рисунок 4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7900" y="2055274"/>
              <a:ext cx="2233307" cy="2233307"/>
            </a:xfrm>
            <a:prstGeom prst="rect">
              <a:avLst/>
            </a:prstGeom>
          </p:spPr>
        </p:pic>
        <p:sp>
          <p:nvSpPr>
            <p:cNvPr id="47" name="Овал 46"/>
            <p:cNvSpPr/>
            <p:nvPr/>
          </p:nvSpPr>
          <p:spPr>
            <a:xfrm>
              <a:off x="-388997" y="2868348"/>
              <a:ext cx="650389" cy="650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grpSp>
      <p:sp>
        <p:nvSpPr>
          <p:cNvPr id="43" name="Скругленный прямоугольник 42"/>
          <p:cNvSpPr/>
          <p:nvPr/>
        </p:nvSpPr>
        <p:spPr>
          <a:xfrm>
            <a:off x="363538" y="3239616"/>
            <a:ext cx="2096492" cy="904800"/>
          </a:xfrm>
          <a:prstGeom prst="roundRect">
            <a:avLst>
              <a:gd name="adj" fmla="val 7696"/>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5725" algn="ctr"/>
            <a:r>
              <a:rPr lang="ru-RU" sz="1400" b="1" dirty="0" smtClean="0">
                <a:solidFill>
                  <a:schemeClr val="bg1"/>
                </a:solidFill>
              </a:rPr>
              <a:t>Субъект Российской Федерации</a:t>
            </a:r>
            <a:endParaRPr lang="ru-RU" sz="1400" b="1" dirty="0">
              <a:solidFill>
                <a:schemeClr val="bg1"/>
              </a:solidFill>
            </a:endParaRPr>
          </a:p>
        </p:txBody>
      </p:sp>
      <p:cxnSp>
        <p:nvCxnSpPr>
          <p:cNvPr id="48" name="Прямая со стрелкой 47"/>
          <p:cNvCxnSpPr/>
          <p:nvPr/>
        </p:nvCxnSpPr>
        <p:spPr>
          <a:xfrm flipH="1">
            <a:off x="1724025" y="4153804"/>
            <a:ext cx="5308" cy="1399524"/>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50" name="Oval 292"/>
          <p:cNvSpPr/>
          <p:nvPr/>
        </p:nvSpPr>
        <p:spPr>
          <a:xfrm>
            <a:off x="6131161" y="2978649"/>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3</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51" name="TextBox 50"/>
          <p:cNvSpPr txBox="1"/>
          <p:nvPr/>
        </p:nvSpPr>
        <p:spPr>
          <a:xfrm>
            <a:off x="6503476" y="3440033"/>
            <a:ext cx="5810137" cy="600164"/>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ru-RU" sz="1100" b="1" kern="0" dirty="0" smtClean="0">
                <a:solidFill>
                  <a:prstClr val="black"/>
                </a:solidFill>
              </a:rPr>
              <a:t>Конечный заемщик, </a:t>
            </a:r>
            <a:r>
              <a:rPr lang="ru-RU" sz="1100" kern="0" dirty="0" smtClean="0">
                <a:solidFill>
                  <a:prstClr val="black"/>
                </a:solidFill>
              </a:rPr>
              <a:t>компания, </a:t>
            </a:r>
            <a:r>
              <a:rPr lang="ru-RU" sz="1100" kern="0" dirty="0">
                <a:solidFill>
                  <a:prstClr val="black"/>
                </a:solidFill>
              </a:rPr>
              <a:t>осуществляющая  управление объектами инфраструктуры поддержки субъектов </a:t>
            </a:r>
            <a:r>
              <a:rPr lang="ru-RU" sz="1100" kern="0" dirty="0" smtClean="0">
                <a:solidFill>
                  <a:prstClr val="black"/>
                </a:solidFill>
              </a:rPr>
              <a:t>МСП, обращается в Уполномоченный  Банк за получением финансирования на реализацию Проекта</a:t>
            </a:r>
            <a:endParaRPr kumimoji="0" lang="ru-RU" sz="1100" b="0" i="0" u="none" strike="noStrike" kern="0" cap="none" spc="0" normalizeH="0" baseline="0" noProof="0" dirty="0" smtClean="0">
              <a:ln>
                <a:noFill/>
              </a:ln>
              <a:solidFill>
                <a:prstClr val="black"/>
              </a:solidFill>
              <a:effectLst/>
              <a:uLnTx/>
              <a:uFillTx/>
            </a:endParaRPr>
          </a:p>
        </p:txBody>
      </p:sp>
      <p:sp>
        <p:nvSpPr>
          <p:cNvPr id="54" name="Овал 53"/>
          <p:cNvSpPr/>
          <p:nvPr/>
        </p:nvSpPr>
        <p:spPr>
          <a:xfrm>
            <a:off x="1267889" y="5779798"/>
            <a:ext cx="362487" cy="3624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cxnSp>
        <p:nvCxnSpPr>
          <p:cNvPr id="60" name="Прямая со стрелкой 59"/>
          <p:cNvCxnSpPr/>
          <p:nvPr/>
        </p:nvCxnSpPr>
        <p:spPr>
          <a:xfrm flipH="1" flipV="1">
            <a:off x="1249855" y="4176411"/>
            <a:ext cx="354" cy="1345066"/>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0" y="-23993"/>
            <a:ext cx="3523664" cy="918621"/>
          </a:xfrm>
          <a:prstGeom prst="rect">
            <a:avLst/>
          </a:prstGeom>
          <a:solidFill>
            <a:schemeClr val="bg1"/>
          </a:solid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endParaRPr kumimoji="0" lang="ru-RU" sz="1100" b="0" i="0" u="none" strike="noStrike" kern="0" cap="none" spc="0" normalizeH="0" baseline="0" noProof="0" dirty="0" smtClean="0">
              <a:ln>
                <a:noFill/>
              </a:ln>
              <a:solidFill>
                <a:prstClr val="black"/>
              </a:solidFill>
              <a:effectLst/>
              <a:uLnTx/>
              <a:uFillTx/>
            </a:endParaRPr>
          </a:p>
        </p:txBody>
      </p:sp>
      <p:pic>
        <p:nvPicPr>
          <p:cNvPr id="57" name="Рисунок 5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740" y="63948"/>
            <a:ext cx="2717800" cy="1236354"/>
          </a:xfrm>
          <a:prstGeom prst="rect">
            <a:avLst/>
          </a:prstGeom>
        </p:spPr>
      </p:pic>
      <p:sp>
        <p:nvSpPr>
          <p:cNvPr id="62" name="TextBox 61"/>
          <p:cNvSpPr txBox="1"/>
          <p:nvPr/>
        </p:nvSpPr>
        <p:spPr>
          <a:xfrm>
            <a:off x="6496947" y="4019387"/>
            <a:ext cx="5803855" cy="769441"/>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предоставляет кредит </a:t>
            </a:r>
            <a:r>
              <a:rPr lang="ru-RU" sz="1100" kern="0" dirty="0" smtClean="0">
                <a:solidFill>
                  <a:prstClr val="black"/>
                </a:solidFill>
              </a:rPr>
              <a:t>организации, </a:t>
            </a:r>
            <a:r>
              <a:rPr lang="ru-RU" sz="1100" kern="0" dirty="0">
                <a:solidFill>
                  <a:prstClr val="black"/>
                </a:solidFill>
              </a:rPr>
              <a:t>управляющей объектами инфраструктуры поддержки субъектов МСП</a:t>
            </a:r>
            <a:r>
              <a:rPr kumimoji="0" lang="ru-RU" sz="1100" b="0" i="0" u="none" strike="noStrike" kern="0" cap="none" spc="0" normalizeH="0" baseline="0" noProof="0" dirty="0" smtClean="0">
                <a:ln>
                  <a:noFill/>
                </a:ln>
                <a:solidFill>
                  <a:prstClr val="black"/>
                </a:solidFill>
                <a:effectLst/>
                <a:uLnTx/>
                <a:uFillTx/>
              </a:rPr>
              <a:t>. Уполномоченный Банк самостоятельно осуществляют проверку Конечного заемщика и соответствия требованиям Программы </a:t>
            </a:r>
            <a:r>
              <a:rPr lang="ru-RU" sz="1100" dirty="0">
                <a:solidFill>
                  <a:schemeClr val="dk1"/>
                </a:solidFill>
              </a:rPr>
              <a:t>стимулирования</a:t>
            </a:r>
            <a:endParaRPr kumimoji="0" lang="ru-RU" sz="1100" b="0" i="0" u="none" strike="noStrike" kern="0" cap="none" spc="0" normalizeH="0" baseline="0" noProof="0" dirty="0" smtClean="0">
              <a:ln>
                <a:noFill/>
              </a:ln>
              <a:solidFill>
                <a:prstClr val="black"/>
              </a:solidFill>
              <a:effectLst/>
              <a:uLnTx/>
              <a:uFillTx/>
            </a:endParaRPr>
          </a:p>
        </p:txBody>
      </p:sp>
      <p:cxnSp>
        <p:nvCxnSpPr>
          <p:cNvPr id="66" name="Elbow Connector 187"/>
          <p:cNvCxnSpPr>
            <a:stCxn id="93" idx="3"/>
            <a:endCxn id="74" idx="2"/>
          </p:cNvCxnSpPr>
          <p:nvPr/>
        </p:nvCxnSpPr>
        <p:spPr>
          <a:xfrm flipV="1">
            <a:off x="3559164" y="5092743"/>
            <a:ext cx="309708" cy="890522"/>
          </a:xfrm>
          <a:prstGeom prst="bentConnector2">
            <a:avLst/>
          </a:prstGeom>
          <a:ln w="76200">
            <a:solidFill>
              <a:schemeClr val="bg1">
                <a:lumMod val="50000"/>
                <a:alpha val="50000"/>
              </a:schemeClr>
            </a:solidFill>
            <a:headEnd type="triangle" w="sm" len="sm"/>
            <a:tailEnd type="none" w="sm" len="sm"/>
          </a:ln>
        </p:spPr>
        <p:style>
          <a:lnRef idx="1">
            <a:schemeClr val="accent1"/>
          </a:lnRef>
          <a:fillRef idx="0">
            <a:schemeClr val="accent1"/>
          </a:fillRef>
          <a:effectRef idx="0">
            <a:schemeClr val="accent1"/>
          </a:effectRef>
          <a:fontRef idx="minor">
            <a:schemeClr val="tx1"/>
          </a:fontRef>
        </p:style>
      </p:cxnSp>
      <p:sp>
        <p:nvSpPr>
          <p:cNvPr id="75" name="Oval 292"/>
          <p:cNvSpPr/>
          <p:nvPr/>
        </p:nvSpPr>
        <p:spPr>
          <a:xfrm>
            <a:off x="3482488" y="5152304"/>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5</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80" name="Oval 292"/>
          <p:cNvSpPr/>
          <p:nvPr/>
        </p:nvSpPr>
        <p:spPr>
          <a:xfrm>
            <a:off x="851357" y="423143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9</a:t>
            </a:r>
          </a:p>
        </p:txBody>
      </p:sp>
      <p:cxnSp>
        <p:nvCxnSpPr>
          <p:cNvPr id="81" name="Elbow Connector 187"/>
          <p:cNvCxnSpPr/>
          <p:nvPr/>
        </p:nvCxnSpPr>
        <p:spPr>
          <a:xfrm rot="5400000" flipH="1" flipV="1">
            <a:off x="3380572" y="5222663"/>
            <a:ext cx="1157978" cy="820970"/>
          </a:xfrm>
          <a:prstGeom prst="bentConnector3">
            <a:avLst>
              <a:gd name="adj1" fmla="val -1095"/>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83" name="Oval 292"/>
          <p:cNvSpPr/>
          <p:nvPr/>
        </p:nvSpPr>
        <p:spPr>
          <a:xfrm>
            <a:off x="4558090" y="637580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8</a:t>
            </a:r>
          </a:p>
        </p:txBody>
      </p:sp>
      <p:sp>
        <p:nvSpPr>
          <p:cNvPr id="84" name="TextBox 83"/>
          <p:cNvSpPr txBox="1"/>
          <p:nvPr/>
        </p:nvSpPr>
        <p:spPr>
          <a:xfrm>
            <a:off x="6484412" y="6632743"/>
            <a:ext cx="5821567" cy="769441"/>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предоставивший кредит Конечному заемщику, </a:t>
            </a:r>
            <a:r>
              <a:rPr lang="ru-RU" sz="1100" b="1" kern="0" dirty="0">
                <a:solidFill>
                  <a:prstClr val="black"/>
                </a:solidFill>
              </a:rPr>
              <a:t>Субъект Российской Федерации</a:t>
            </a:r>
            <a:r>
              <a:rPr lang="ru-RU" sz="1100" kern="0" dirty="0">
                <a:solidFill>
                  <a:prstClr val="black"/>
                </a:solidFill>
              </a:rPr>
              <a:t>, заключает Соглашение с организацией, управляющей объектами инфраструктуры поддержки субъектов </a:t>
            </a:r>
            <a:r>
              <a:rPr lang="ru-RU" sz="1100" kern="0" dirty="0" smtClean="0">
                <a:solidFill>
                  <a:prstClr val="black"/>
                </a:solidFill>
              </a:rPr>
              <a:t>МСП, осуществляют мониторинг конечного заемщика в соответствии с Регламентом</a:t>
            </a:r>
            <a:endParaRPr kumimoji="0" lang="ru-RU" sz="1100" b="0" i="0" u="none" strike="noStrike" kern="0" cap="none" spc="0" normalizeH="0" baseline="0" noProof="0" dirty="0" smtClean="0">
              <a:ln>
                <a:noFill/>
              </a:ln>
              <a:solidFill>
                <a:prstClr val="black"/>
              </a:solidFill>
              <a:effectLst/>
              <a:uLnTx/>
              <a:uFillTx/>
            </a:endParaRPr>
          </a:p>
        </p:txBody>
      </p:sp>
      <p:grpSp>
        <p:nvGrpSpPr>
          <p:cNvPr id="59" name="Группа 58"/>
          <p:cNvGrpSpPr/>
          <p:nvPr/>
        </p:nvGrpSpPr>
        <p:grpSpPr>
          <a:xfrm>
            <a:off x="1205452" y="7063826"/>
            <a:ext cx="2347720" cy="821061"/>
            <a:chOff x="708483" y="2915947"/>
            <a:chExt cx="2382031" cy="727937"/>
          </a:xfrm>
        </p:grpSpPr>
        <p:sp>
          <p:nvSpPr>
            <p:cNvPr id="63" name="Скругленный прямоугольник 62"/>
            <p:cNvSpPr/>
            <p:nvPr/>
          </p:nvSpPr>
          <p:spPr>
            <a:xfrm>
              <a:off x="708483" y="2915947"/>
              <a:ext cx="2382031" cy="727937"/>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01700"/>
              <a:r>
                <a:rPr lang="ru-RU" sz="1400" b="1" dirty="0" smtClean="0">
                  <a:solidFill>
                    <a:schemeClr val="bg1"/>
                  </a:solidFill>
                </a:rPr>
                <a:t>Субъект МСП - арендатор</a:t>
              </a:r>
              <a:endParaRPr lang="ru-RU" sz="1400" b="1" dirty="0">
                <a:solidFill>
                  <a:schemeClr val="bg1"/>
                </a:solidFill>
              </a:endParaRPr>
            </a:p>
          </p:txBody>
        </p:sp>
        <p:sp>
          <p:nvSpPr>
            <p:cNvPr id="64" name="Freeform 25"/>
            <p:cNvSpPr>
              <a:spLocks noChangeAspect="1" noEditPoints="1"/>
            </p:cNvSpPr>
            <p:nvPr/>
          </p:nvSpPr>
          <p:spPr bwMode="auto">
            <a:xfrm>
              <a:off x="813328" y="3041733"/>
              <a:ext cx="630698" cy="476366"/>
            </a:xfrm>
            <a:custGeom>
              <a:avLst/>
              <a:gdLst/>
              <a:ahLst/>
              <a:cxnLst>
                <a:cxn ang="0">
                  <a:pos x="82" y="72"/>
                </a:cxn>
                <a:cxn ang="0">
                  <a:pos x="81" y="55"/>
                </a:cxn>
                <a:cxn ang="0">
                  <a:pos x="70" y="49"/>
                </a:cxn>
                <a:cxn ang="0">
                  <a:pos x="62" y="39"/>
                </a:cxn>
                <a:cxn ang="0">
                  <a:pos x="65" y="32"/>
                </a:cxn>
                <a:cxn ang="0">
                  <a:pos x="67" y="28"/>
                </a:cxn>
                <a:cxn ang="0">
                  <a:pos x="66" y="25"/>
                </a:cxn>
                <a:cxn ang="0">
                  <a:pos x="67" y="20"/>
                </a:cxn>
                <a:cxn ang="0">
                  <a:pos x="57" y="11"/>
                </a:cxn>
                <a:cxn ang="0">
                  <a:pos x="47" y="20"/>
                </a:cxn>
                <a:cxn ang="0">
                  <a:pos x="48" y="25"/>
                </a:cxn>
                <a:cxn ang="0">
                  <a:pos x="47" y="28"/>
                </a:cxn>
                <a:cxn ang="0">
                  <a:pos x="49" y="32"/>
                </a:cxn>
                <a:cxn ang="0">
                  <a:pos x="52" y="39"/>
                </a:cxn>
                <a:cxn ang="0">
                  <a:pos x="48" y="46"/>
                </a:cxn>
                <a:cxn ang="0">
                  <a:pos x="63" y="60"/>
                </a:cxn>
                <a:cxn ang="0">
                  <a:pos x="63" y="72"/>
                </a:cxn>
                <a:cxn ang="0">
                  <a:pos x="82" y="72"/>
                </a:cxn>
                <a:cxn ang="0">
                  <a:pos x="42" y="51"/>
                </a:cxn>
                <a:cxn ang="0">
                  <a:pos x="31" y="39"/>
                </a:cxn>
                <a:cxn ang="0">
                  <a:pos x="35" y="29"/>
                </a:cxn>
                <a:cxn ang="0">
                  <a:pos x="38" y="23"/>
                </a:cxn>
                <a:cxn ang="0">
                  <a:pos x="37" y="20"/>
                </a:cxn>
                <a:cxn ang="0">
                  <a:pos x="37" y="13"/>
                </a:cxn>
                <a:cxn ang="0">
                  <a:pos x="24" y="0"/>
                </a:cxn>
                <a:cxn ang="0">
                  <a:pos x="11" y="13"/>
                </a:cxn>
                <a:cxn ang="0">
                  <a:pos x="12" y="20"/>
                </a:cxn>
                <a:cxn ang="0">
                  <a:pos x="11" y="23"/>
                </a:cxn>
                <a:cxn ang="0">
                  <a:pos x="14" y="29"/>
                </a:cxn>
                <a:cxn ang="0">
                  <a:pos x="18" y="39"/>
                </a:cxn>
                <a:cxn ang="0">
                  <a:pos x="7" y="51"/>
                </a:cxn>
                <a:cxn ang="0">
                  <a:pos x="0" y="57"/>
                </a:cxn>
                <a:cxn ang="0">
                  <a:pos x="0" y="72"/>
                </a:cxn>
                <a:cxn ang="0">
                  <a:pos x="57" y="72"/>
                </a:cxn>
                <a:cxn ang="0">
                  <a:pos x="57" y="61"/>
                </a:cxn>
                <a:cxn ang="0">
                  <a:pos x="42" y="51"/>
                </a:cxn>
              </a:cxnLst>
              <a:rect l="0" t="0" r="r" b="b"/>
              <a:pathLst>
                <a:path w="82" h="72">
                  <a:moveTo>
                    <a:pt x="82" y="72"/>
                  </a:moveTo>
                  <a:cubicBezTo>
                    <a:pt x="82" y="72"/>
                    <a:pt x="82" y="57"/>
                    <a:pt x="81" y="55"/>
                  </a:cubicBezTo>
                  <a:cubicBezTo>
                    <a:pt x="79" y="53"/>
                    <a:pt x="76" y="51"/>
                    <a:pt x="70" y="49"/>
                  </a:cubicBezTo>
                  <a:cubicBezTo>
                    <a:pt x="64" y="46"/>
                    <a:pt x="62" y="44"/>
                    <a:pt x="62" y="39"/>
                  </a:cubicBezTo>
                  <a:cubicBezTo>
                    <a:pt x="62" y="37"/>
                    <a:pt x="64" y="37"/>
                    <a:pt x="65" y="32"/>
                  </a:cubicBezTo>
                  <a:cubicBezTo>
                    <a:pt x="65" y="30"/>
                    <a:pt x="67" y="32"/>
                    <a:pt x="67" y="28"/>
                  </a:cubicBezTo>
                  <a:cubicBezTo>
                    <a:pt x="67" y="26"/>
                    <a:pt x="66" y="25"/>
                    <a:pt x="66" y="25"/>
                  </a:cubicBezTo>
                  <a:cubicBezTo>
                    <a:pt x="66" y="25"/>
                    <a:pt x="67" y="22"/>
                    <a:pt x="67" y="20"/>
                  </a:cubicBezTo>
                  <a:cubicBezTo>
                    <a:pt x="67" y="18"/>
                    <a:pt x="65" y="11"/>
                    <a:pt x="57" y="11"/>
                  </a:cubicBezTo>
                  <a:cubicBezTo>
                    <a:pt x="49" y="11"/>
                    <a:pt x="47" y="18"/>
                    <a:pt x="47" y="20"/>
                  </a:cubicBezTo>
                  <a:cubicBezTo>
                    <a:pt x="47" y="22"/>
                    <a:pt x="48" y="25"/>
                    <a:pt x="48" y="25"/>
                  </a:cubicBezTo>
                  <a:cubicBezTo>
                    <a:pt x="48" y="25"/>
                    <a:pt x="47" y="26"/>
                    <a:pt x="47" y="28"/>
                  </a:cubicBezTo>
                  <a:cubicBezTo>
                    <a:pt x="47" y="32"/>
                    <a:pt x="49" y="30"/>
                    <a:pt x="49" y="32"/>
                  </a:cubicBezTo>
                  <a:cubicBezTo>
                    <a:pt x="50" y="37"/>
                    <a:pt x="52" y="37"/>
                    <a:pt x="52" y="39"/>
                  </a:cubicBezTo>
                  <a:cubicBezTo>
                    <a:pt x="52" y="42"/>
                    <a:pt x="51" y="44"/>
                    <a:pt x="48" y="46"/>
                  </a:cubicBezTo>
                  <a:cubicBezTo>
                    <a:pt x="62" y="53"/>
                    <a:pt x="63" y="54"/>
                    <a:pt x="63" y="60"/>
                  </a:cubicBezTo>
                  <a:cubicBezTo>
                    <a:pt x="63" y="72"/>
                    <a:pt x="63" y="72"/>
                    <a:pt x="63" y="72"/>
                  </a:cubicBezTo>
                  <a:lnTo>
                    <a:pt x="82" y="72"/>
                  </a:lnTo>
                  <a:close/>
                  <a:moveTo>
                    <a:pt x="42" y="51"/>
                  </a:moveTo>
                  <a:cubicBezTo>
                    <a:pt x="34" y="47"/>
                    <a:pt x="31" y="45"/>
                    <a:pt x="31" y="39"/>
                  </a:cubicBezTo>
                  <a:cubicBezTo>
                    <a:pt x="31" y="35"/>
                    <a:pt x="34" y="36"/>
                    <a:pt x="35" y="29"/>
                  </a:cubicBezTo>
                  <a:cubicBezTo>
                    <a:pt x="35" y="27"/>
                    <a:pt x="37" y="29"/>
                    <a:pt x="38" y="23"/>
                  </a:cubicBezTo>
                  <a:cubicBezTo>
                    <a:pt x="38" y="20"/>
                    <a:pt x="37" y="20"/>
                    <a:pt x="37" y="20"/>
                  </a:cubicBezTo>
                  <a:cubicBezTo>
                    <a:pt x="37" y="20"/>
                    <a:pt x="37" y="16"/>
                    <a:pt x="37" y="13"/>
                  </a:cubicBezTo>
                  <a:cubicBezTo>
                    <a:pt x="38" y="10"/>
                    <a:pt x="36" y="0"/>
                    <a:pt x="24" y="0"/>
                  </a:cubicBezTo>
                  <a:cubicBezTo>
                    <a:pt x="13" y="0"/>
                    <a:pt x="11" y="10"/>
                    <a:pt x="11" y="13"/>
                  </a:cubicBezTo>
                  <a:cubicBezTo>
                    <a:pt x="12" y="16"/>
                    <a:pt x="12" y="20"/>
                    <a:pt x="12" y="20"/>
                  </a:cubicBezTo>
                  <a:cubicBezTo>
                    <a:pt x="12" y="20"/>
                    <a:pt x="11" y="20"/>
                    <a:pt x="11" y="23"/>
                  </a:cubicBezTo>
                  <a:cubicBezTo>
                    <a:pt x="11" y="29"/>
                    <a:pt x="14" y="27"/>
                    <a:pt x="14" y="29"/>
                  </a:cubicBezTo>
                  <a:cubicBezTo>
                    <a:pt x="15" y="36"/>
                    <a:pt x="18" y="35"/>
                    <a:pt x="18" y="39"/>
                  </a:cubicBezTo>
                  <a:cubicBezTo>
                    <a:pt x="18" y="45"/>
                    <a:pt x="15" y="47"/>
                    <a:pt x="7" y="51"/>
                  </a:cubicBezTo>
                  <a:cubicBezTo>
                    <a:pt x="4" y="52"/>
                    <a:pt x="0" y="53"/>
                    <a:pt x="0" y="57"/>
                  </a:cubicBezTo>
                  <a:cubicBezTo>
                    <a:pt x="0" y="72"/>
                    <a:pt x="0" y="72"/>
                    <a:pt x="0" y="72"/>
                  </a:cubicBezTo>
                  <a:cubicBezTo>
                    <a:pt x="57" y="72"/>
                    <a:pt x="57" y="72"/>
                    <a:pt x="57" y="72"/>
                  </a:cubicBezTo>
                  <a:cubicBezTo>
                    <a:pt x="57" y="72"/>
                    <a:pt x="57" y="63"/>
                    <a:pt x="57" y="61"/>
                  </a:cubicBezTo>
                  <a:cubicBezTo>
                    <a:pt x="57" y="58"/>
                    <a:pt x="50" y="54"/>
                    <a:pt x="42" y="51"/>
                  </a:cubicBezTo>
                  <a:close/>
                </a:path>
              </a:pathLst>
            </a:custGeom>
            <a:solidFill>
              <a:schemeClr val="bg1"/>
            </a:solidFill>
            <a:ln w="9525">
              <a:noFill/>
              <a:round/>
              <a:headEnd/>
              <a:tailEnd/>
            </a:ln>
          </p:spPr>
          <p:txBody>
            <a:bodyPr vert="horz" wrap="square" lIns="98694" tIns="49347" rIns="98694" bIns="49347" numCol="1" anchor="t" anchorCtr="0" compatLnSpc="1">
              <a:prstTxWarp prst="textNoShape">
                <a:avLst/>
              </a:prstTxWarp>
            </a:bodyPr>
            <a:lstStyle/>
            <a:p>
              <a:pPr defTabSz="986912" fontAlgn="base">
                <a:spcBef>
                  <a:spcPct val="0"/>
                </a:spcBef>
                <a:spcAft>
                  <a:spcPct val="0"/>
                </a:spcAft>
              </a:pPr>
              <a:endParaRPr lang="en-GB" sz="2051" dirty="0">
                <a:solidFill>
                  <a:srgbClr val="000000"/>
                </a:solidFill>
                <a:cs typeface="Arial" pitchFamily="34" charset="0"/>
              </a:endParaRPr>
            </a:p>
          </p:txBody>
        </p:sp>
      </p:grpSp>
      <p:sp>
        <p:nvSpPr>
          <p:cNvPr id="15" name="Прямоугольник 14"/>
          <p:cNvSpPr/>
          <p:nvPr/>
        </p:nvSpPr>
        <p:spPr>
          <a:xfrm>
            <a:off x="259876" y="1232450"/>
            <a:ext cx="5469451" cy="1169551"/>
          </a:xfrm>
          <a:prstGeom prst="rect">
            <a:avLst/>
          </a:prstGeom>
        </p:spPr>
        <p:txBody>
          <a:bodyPr wrap="square">
            <a:spAutoFit/>
          </a:bodyPr>
          <a:lstStyle/>
          <a:p>
            <a:r>
              <a:rPr lang="ru-RU" sz="1400" b="1" dirty="0">
                <a:solidFill>
                  <a:srgbClr val="000000"/>
                </a:solidFill>
                <a:latin typeface="Arial Narrow" panose="020B0606020202030204" pitchFamily="34" charset="0"/>
              </a:rPr>
              <a:t>Проект – </a:t>
            </a:r>
            <a:r>
              <a:rPr lang="ru-RU" sz="1400" dirty="0" smtClean="0">
                <a:solidFill>
                  <a:srgbClr val="000000"/>
                </a:solidFill>
                <a:latin typeface="Arial Narrow" panose="020B0606020202030204" pitchFamily="34" charset="0"/>
              </a:rPr>
              <a:t>строительство </a:t>
            </a:r>
            <a:r>
              <a:rPr lang="ru-RU" sz="1400" dirty="0">
                <a:solidFill>
                  <a:srgbClr val="000000"/>
                </a:solidFill>
                <a:latin typeface="Arial Narrow" panose="020B0606020202030204" pitchFamily="34" charset="0"/>
              </a:rPr>
              <a:t>(</a:t>
            </a:r>
            <a:r>
              <a:rPr lang="ru-RU" sz="1400" dirty="0" smtClean="0">
                <a:solidFill>
                  <a:srgbClr val="000000"/>
                </a:solidFill>
                <a:latin typeface="Arial Narrow" panose="020B0606020202030204" pitchFamily="34" charset="0"/>
              </a:rPr>
              <a:t>реконструкция) </a:t>
            </a:r>
            <a:r>
              <a:rPr lang="ru-RU" sz="1400" dirty="0">
                <a:solidFill>
                  <a:srgbClr val="000000"/>
                </a:solidFill>
                <a:latin typeface="Arial Narrow" panose="020B0606020202030204" pitchFamily="34" charset="0"/>
              </a:rPr>
              <a:t>объекта недвижимого имущества, предназначенного для предоставления в аренду, субъектам МСП – резидентам объектов инфраструктуры поддержки субъектов </a:t>
            </a:r>
            <a:r>
              <a:rPr lang="ru-RU" sz="1400" dirty="0" smtClean="0">
                <a:solidFill>
                  <a:srgbClr val="000000"/>
                </a:solidFill>
                <a:latin typeface="Arial Narrow" panose="020B0606020202030204" pitchFamily="34" charset="0"/>
              </a:rPr>
              <a:t>МСП, реализуемый </a:t>
            </a:r>
            <a:r>
              <a:rPr lang="ru-RU" sz="1400" dirty="0">
                <a:solidFill>
                  <a:srgbClr val="000000"/>
                </a:solidFill>
                <a:latin typeface="Arial Narrow" panose="020B0606020202030204" pitchFamily="34" charset="0"/>
              </a:rPr>
              <a:t>конечным заемщиком – организацией, управляющей объектами инфраструктуры поддержки </a:t>
            </a:r>
            <a:r>
              <a:rPr lang="ru-RU" sz="1400" dirty="0" smtClean="0">
                <a:solidFill>
                  <a:srgbClr val="000000"/>
                </a:solidFill>
                <a:latin typeface="Arial Narrow" panose="020B0606020202030204" pitchFamily="34" charset="0"/>
              </a:rPr>
              <a:t>МСП</a:t>
            </a:r>
            <a:r>
              <a:rPr lang="ru-RU" sz="1400" dirty="0">
                <a:solidFill>
                  <a:srgbClr val="000000"/>
                </a:solidFill>
                <a:latin typeface="Arial Narrow" panose="020B0606020202030204" pitchFamily="34" charset="0"/>
              </a:rPr>
              <a:t>.</a:t>
            </a:r>
          </a:p>
        </p:txBody>
      </p:sp>
      <p:sp>
        <p:nvSpPr>
          <p:cNvPr id="67" name="TextBox 66"/>
          <p:cNvSpPr txBox="1"/>
          <p:nvPr/>
        </p:nvSpPr>
        <p:spPr>
          <a:xfrm>
            <a:off x="6479235" y="2281652"/>
            <a:ext cx="5821568" cy="600164"/>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Субъект Российской Федерации</a:t>
            </a:r>
            <a:r>
              <a:rPr lang="ru-RU" sz="1100" kern="0" dirty="0" smtClean="0">
                <a:solidFill>
                  <a:prstClr val="black"/>
                </a:solidFill>
              </a:rPr>
              <a:t>, заключает Соглашение о взаимодействии с Корпорацией, в связи планируемым или заключенным соглашением с  организацией, управляющей объектами инфраструктуры поддержки субъектов МСП</a:t>
            </a:r>
            <a:endParaRPr kumimoji="0" lang="ru-RU" sz="1100" b="0" i="0" u="none" strike="noStrike" kern="0" cap="none" spc="0" normalizeH="0" baseline="0" noProof="0" dirty="0" smtClean="0">
              <a:ln>
                <a:noFill/>
              </a:ln>
              <a:solidFill>
                <a:prstClr val="black"/>
              </a:solidFill>
              <a:effectLst/>
              <a:uLnTx/>
              <a:uFillTx/>
            </a:endParaRPr>
          </a:p>
        </p:txBody>
      </p:sp>
      <p:cxnSp>
        <p:nvCxnSpPr>
          <p:cNvPr id="68" name="Elbow Connector 187"/>
          <p:cNvCxnSpPr>
            <a:endCxn id="78" idx="1"/>
          </p:cNvCxnSpPr>
          <p:nvPr/>
        </p:nvCxnSpPr>
        <p:spPr>
          <a:xfrm flipV="1">
            <a:off x="1268462" y="2745082"/>
            <a:ext cx="1297534" cy="494536"/>
          </a:xfrm>
          <a:prstGeom prst="bentConnector3">
            <a:avLst>
              <a:gd name="adj1" fmla="val 82"/>
            </a:avLst>
          </a:prstGeom>
          <a:ln w="76200">
            <a:solidFill>
              <a:schemeClr val="bg1">
                <a:lumMod val="50000"/>
                <a:alpha val="50000"/>
              </a:schemeClr>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73" name="Oval 292"/>
          <p:cNvSpPr/>
          <p:nvPr/>
        </p:nvSpPr>
        <p:spPr>
          <a:xfrm>
            <a:off x="876823" y="2572181"/>
            <a:ext cx="294391" cy="285599"/>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300" b="1" kern="0" dirty="0">
                <a:solidFill>
                  <a:srgbClr val="FFFFFF"/>
                </a:solidFill>
                <a:latin typeface="Arial"/>
                <a:cs typeface="+mn-cs"/>
              </a:rPr>
              <a:t>2</a:t>
            </a:r>
            <a:endParaRPr kumimoji="0" lang="en-US" sz="1300" b="1" i="0" u="none" strike="noStrike" kern="0" cap="none" spc="0" normalizeH="0" baseline="0" noProof="0" dirty="0">
              <a:ln>
                <a:noFill/>
              </a:ln>
              <a:solidFill>
                <a:srgbClr val="FFFFFF"/>
              </a:solidFill>
              <a:effectLst/>
              <a:uLnTx/>
              <a:uFillTx/>
              <a:latin typeface="Arial"/>
              <a:ea typeface="+mn-ea"/>
              <a:cs typeface="+mn-cs"/>
            </a:endParaRPr>
          </a:p>
        </p:txBody>
      </p:sp>
      <p:sp>
        <p:nvSpPr>
          <p:cNvPr id="76" name="Oval 292"/>
          <p:cNvSpPr/>
          <p:nvPr/>
        </p:nvSpPr>
        <p:spPr>
          <a:xfrm>
            <a:off x="6144443" y="6807391"/>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9</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77" name="Oval 292"/>
          <p:cNvSpPr/>
          <p:nvPr/>
        </p:nvSpPr>
        <p:spPr>
          <a:xfrm>
            <a:off x="4016712" y="586444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9</a:t>
            </a:r>
            <a:endParaRPr kumimoji="0" lang="ru-RU" sz="1400" b="1" i="0" u="none" strike="noStrike" kern="0" cap="none" spc="0" normalizeH="0" baseline="0" noProof="0" dirty="0" smtClean="0">
              <a:ln>
                <a:noFill/>
              </a:ln>
              <a:solidFill>
                <a:srgbClr val="FFFFFF"/>
              </a:solidFill>
              <a:effectLst/>
              <a:uLnTx/>
              <a:uFillTx/>
              <a:latin typeface="Arial"/>
              <a:ea typeface="+mn-ea"/>
              <a:cs typeface="+mn-cs"/>
            </a:endParaRPr>
          </a:p>
        </p:txBody>
      </p:sp>
      <p:sp>
        <p:nvSpPr>
          <p:cNvPr id="29" name="Прямоугольник 28"/>
          <p:cNvSpPr/>
          <p:nvPr/>
        </p:nvSpPr>
        <p:spPr>
          <a:xfrm>
            <a:off x="6497786" y="1261025"/>
            <a:ext cx="5819043" cy="1107996"/>
          </a:xfrm>
          <a:prstGeom prst="rect">
            <a:avLst/>
          </a:prstGeom>
        </p:spPr>
        <p:txBody>
          <a:bodyPr wrap="square">
            <a:spAutoFit/>
          </a:bodyPr>
          <a:lstStyle/>
          <a:p>
            <a:pPr lvl="0" fontAlgn="auto">
              <a:spcBef>
                <a:spcPts val="0"/>
              </a:spcBef>
              <a:spcAft>
                <a:spcPts val="0"/>
              </a:spcAft>
              <a:defRPr/>
            </a:pPr>
            <a:r>
              <a:rPr lang="ru-RU" sz="1100" b="1" dirty="0" smtClean="0">
                <a:solidFill>
                  <a:schemeClr val="dk1"/>
                </a:solidFill>
              </a:rPr>
              <a:t>Конечный заемщик </a:t>
            </a:r>
            <a:r>
              <a:rPr lang="ru-RU" sz="1100" dirty="0" smtClean="0">
                <a:solidFill>
                  <a:schemeClr val="dk1"/>
                </a:solidFill>
              </a:rPr>
              <a:t>– подтверждает наличие документов </a:t>
            </a:r>
            <a:r>
              <a:rPr lang="ru-RU" sz="1100" dirty="0">
                <a:solidFill>
                  <a:schemeClr val="dk1"/>
                </a:solidFill>
              </a:rPr>
              <a:t>и (или) </a:t>
            </a:r>
            <a:r>
              <a:rPr lang="ru-RU" sz="1100" dirty="0" smtClean="0">
                <a:solidFill>
                  <a:schemeClr val="dk1"/>
                </a:solidFill>
              </a:rPr>
              <a:t>заключенных соглашений </a:t>
            </a:r>
            <a:r>
              <a:rPr lang="ru-RU" sz="1100" dirty="0">
                <a:solidFill>
                  <a:schemeClr val="dk1"/>
                </a:solidFill>
              </a:rPr>
              <a:t>(</a:t>
            </a:r>
            <a:r>
              <a:rPr lang="ru-RU" sz="1100" dirty="0" smtClean="0">
                <a:solidFill>
                  <a:schemeClr val="dk1"/>
                </a:solidFill>
              </a:rPr>
              <a:t>соглашений </a:t>
            </a:r>
            <a:r>
              <a:rPr lang="ru-RU" sz="1100" dirty="0">
                <a:solidFill>
                  <a:schemeClr val="dk1"/>
                </a:solidFill>
              </a:rPr>
              <a:t>о намерениях) с субъектами МСП, планирующими стать резидентами объектов инфраструктуры поддержки субъектов МСП, подтверждающих передачу в аренду субъектам МСП не менее чем 20% общей площади помещений объектов, строительство (реконструкция) которых будет осуществлено за счет средств </a:t>
            </a:r>
            <a:r>
              <a:rPr lang="ru-RU" sz="1100" dirty="0" smtClean="0">
                <a:solidFill>
                  <a:schemeClr val="dk1"/>
                </a:solidFill>
              </a:rPr>
              <a:t>Программы стимулирования</a:t>
            </a:r>
            <a:endParaRPr lang="ru-RU" sz="1100" dirty="0">
              <a:solidFill>
                <a:schemeClr val="dk1"/>
              </a:solidFill>
            </a:endParaRPr>
          </a:p>
        </p:txBody>
      </p:sp>
      <p:sp>
        <p:nvSpPr>
          <p:cNvPr id="82" name="Oval 292"/>
          <p:cNvSpPr/>
          <p:nvPr/>
        </p:nvSpPr>
        <p:spPr>
          <a:xfrm>
            <a:off x="6132913" y="1500831"/>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1</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85" name="Oval 292"/>
          <p:cNvSpPr/>
          <p:nvPr/>
        </p:nvSpPr>
        <p:spPr>
          <a:xfrm>
            <a:off x="2360894" y="6681311"/>
            <a:ext cx="294391" cy="285599"/>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00" b="1" i="0" u="none" strike="noStrike" kern="0" cap="none" spc="0" normalizeH="0" baseline="0" noProof="0" dirty="0" smtClean="0">
                <a:ln>
                  <a:noFill/>
                </a:ln>
                <a:solidFill>
                  <a:srgbClr val="FFFFFF"/>
                </a:solidFill>
                <a:effectLst/>
                <a:uLnTx/>
                <a:uFillTx/>
                <a:latin typeface="Arial"/>
                <a:ea typeface="+mn-ea"/>
                <a:cs typeface="+mn-cs"/>
              </a:rPr>
              <a:t>1</a:t>
            </a:r>
            <a:endParaRPr kumimoji="0" lang="en-US" sz="1300" b="1" i="0" u="none" strike="noStrike" kern="0" cap="none" spc="0" normalizeH="0" baseline="0" noProof="0" dirty="0">
              <a:ln>
                <a:noFill/>
              </a:ln>
              <a:solidFill>
                <a:srgbClr val="FFFFFF"/>
              </a:solidFill>
              <a:effectLst/>
              <a:uLnTx/>
              <a:uFillTx/>
              <a:latin typeface="Arial"/>
              <a:ea typeface="+mn-ea"/>
              <a:cs typeface="+mn-cs"/>
            </a:endParaRPr>
          </a:p>
        </p:txBody>
      </p:sp>
      <p:cxnSp>
        <p:nvCxnSpPr>
          <p:cNvPr id="86" name="Прямая со стрелкой 85"/>
          <p:cNvCxnSpPr/>
          <p:nvPr/>
        </p:nvCxnSpPr>
        <p:spPr>
          <a:xfrm flipH="1" flipV="1">
            <a:off x="2244861" y="6441437"/>
            <a:ext cx="5149" cy="622389"/>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2" name="Заголовок 1"/>
          <p:cNvSpPr>
            <a:spLocks noGrp="1"/>
          </p:cNvSpPr>
          <p:nvPr>
            <p:ph type="title"/>
          </p:nvPr>
        </p:nvSpPr>
        <p:spPr>
          <a:xfrm>
            <a:off x="3823667" y="306326"/>
            <a:ext cx="9191911" cy="698685"/>
          </a:xfrm>
        </p:spPr>
        <p:txBody>
          <a:bodyPr/>
          <a:lstStyle/>
          <a:p>
            <a:r>
              <a:rPr lang="ru-RU" dirty="0" smtClean="0"/>
              <a:t>Особенности получения кредитов Банка России </a:t>
            </a:r>
            <a:br>
              <a:rPr lang="ru-RU" dirty="0" smtClean="0"/>
            </a:br>
            <a:r>
              <a:rPr lang="ru-RU" dirty="0" smtClean="0"/>
              <a:t>при кредитовании организаций, управляющих объектами инфраструктуры поддержки субъектов МСП</a:t>
            </a:r>
            <a:endParaRPr lang="ru-RU" dirty="0"/>
          </a:p>
        </p:txBody>
      </p:sp>
      <p:cxnSp>
        <p:nvCxnSpPr>
          <p:cNvPr id="65" name="Прямая соединительная линия 64"/>
          <p:cNvCxnSpPr/>
          <p:nvPr/>
        </p:nvCxnSpPr>
        <p:spPr>
          <a:xfrm>
            <a:off x="5889625" y="1609725"/>
            <a:ext cx="0" cy="6019800"/>
          </a:xfrm>
          <a:prstGeom prst="line">
            <a:avLst/>
          </a:prstGeom>
          <a:noFill/>
          <a:ln w="25400" cap="flat" cmpd="sng" algn="ctr">
            <a:solidFill>
              <a:srgbClr val="00A1DE"/>
            </a:solidFill>
            <a:prstDash val="solid"/>
          </a:ln>
          <a:effectLst/>
        </p:spPr>
      </p:cxnSp>
      <p:pic>
        <p:nvPicPr>
          <p:cNvPr id="69" name="Рисунок 6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91381" y="2403127"/>
            <a:ext cx="1371059" cy="623708"/>
          </a:xfrm>
          <a:prstGeom prst="rect">
            <a:avLst/>
          </a:prstGeom>
        </p:spPr>
      </p:pic>
      <p:sp>
        <p:nvSpPr>
          <p:cNvPr id="79" name="TextBox 78"/>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20</a:t>
            </a:r>
            <a:endParaRPr lang="ru-RU" sz="1400" dirty="0">
              <a:latin typeface="Arial Narrow" panose="020B0606020202030204" pitchFamily="34" charset="0"/>
            </a:endParaRPr>
          </a:p>
        </p:txBody>
      </p:sp>
    </p:spTree>
    <p:extLst>
      <p:ext uri="{BB962C8B-B14F-4D97-AF65-F5344CB8AC3E}">
        <p14:creationId xmlns:p14="http://schemas.microsoft.com/office/powerpoint/2010/main" val="21911125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20218" y="294458"/>
            <a:ext cx="8686313" cy="698685"/>
          </a:xfrm>
        </p:spPr>
        <p:txBody>
          <a:bodyPr/>
          <a:lstStyle/>
          <a:p>
            <a:r>
              <a:rPr lang="ru-RU" dirty="0" smtClean="0"/>
              <a:t>Требования </a:t>
            </a:r>
            <a:r>
              <a:rPr lang="ru-RU" dirty="0"/>
              <a:t>к </a:t>
            </a:r>
            <a:r>
              <a:rPr lang="ru-RU" dirty="0" smtClean="0"/>
              <a:t>проектам, участникам и заемщикам при </a:t>
            </a:r>
            <a:r>
              <a:rPr lang="ru-RU" dirty="0"/>
              <a:t>кредитовании организаций, управляющих объектами инфраструктуры поддержки субъектов МСП</a:t>
            </a:r>
          </a:p>
        </p:txBody>
      </p:sp>
      <p:graphicFrame>
        <p:nvGraphicFramePr>
          <p:cNvPr id="4" name="Таблица 3"/>
          <p:cNvGraphicFramePr>
            <a:graphicFrameLocks noGrp="1"/>
          </p:cNvGraphicFramePr>
          <p:nvPr>
            <p:extLst>
              <p:ext uri="{D42A27DB-BD31-4B8C-83A1-F6EECF244321}">
                <p14:modId xmlns:p14="http://schemas.microsoft.com/office/powerpoint/2010/main" val="1957485886"/>
              </p:ext>
            </p:extLst>
          </p:nvPr>
        </p:nvGraphicFramePr>
        <p:xfrm>
          <a:off x="363538" y="1315495"/>
          <a:ext cx="11841162" cy="6785517"/>
        </p:xfrm>
        <a:graphic>
          <a:graphicData uri="http://schemas.openxmlformats.org/drawingml/2006/table">
            <a:tbl>
              <a:tblPr firstRow="1" bandRow="1"/>
              <a:tblGrid>
                <a:gridCol w="1710359">
                  <a:extLst>
                    <a:ext uri="{9D8B030D-6E8A-4147-A177-3AD203B41FA5}">
                      <a16:colId xmlns:a16="http://schemas.microsoft.com/office/drawing/2014/main" xmlns="" val="20000"/>
                    </a:ext>
                  </a:extLst>
                </a:gridCol>
                <a:gridCol w="10130803">
                  <a:extLst>
                    <a:ext uri="{9D8B030D-6E8A-4147-A177-3AD203B41FA5}">
                      <a16:colId xmlns:a16="http://schemas.microsoft.com/office/drawing/2014/main" xmlns="" val="20001"/>
                    </a:ext>
                  </a:extLst>
                </a:gridCol>
              </a:tblGrid>
              <a:tr h="649451">
                <a:tc>
                  <a:txBody>
                    <a:bodyPr/>
                    <a:lstStyle>
                      <a:lvl1pPr marL="0" algn="l" defTabSz="1093357" rtl="0" eaLnBrk="1" latinLnBrk="0" hangingPunct="1">
                        <a:defRPr sz="2162" b="1" kern="1200">
                          <a:solidFill>
                            <a:schemeClr val="dk1"/>
                          </a:solidFill>
                          <a:latin typeface="Calibri"/>
                        </a:defRPr>
                      </a:lvl1pPr>
                      <a:lvl2pPr marL="546678" algn="l" defTabSz="1093357" rtl="0" eaLnBrk="1" latinLnBrk="0" hangingPunct="1">
                        <a:defRPr sz="2162" b="1" kern="1200">
                          <a:solidFill>
                            <a:schemeClr val="dk1"/>
                          </a:solidFill>
                          <a:latin typeface="Calibri"/>
                        </a:defRPr>
                      </a:lvl2pPr>
                      <a:lvl3pPr marL="1093357" algn="l" defTabSz="1093357" rtl="0" eaLnBrk="1" latinLnBrk="0" hangingPunct="1">
                        <a:defRPr sz="2162" b="1" kern="1200">
                          <a:solidFill>
                            <a:schemeClr val="dk1"/>
                          </a:solidFill>
                          <a:latin typeface="Calibri"/>
                        </a:defRPr>
                      </a:lvl3pPr>
                      <a:lvl4pPr marL="1640035" algn="l" defTabSz="1093357" rtl="0" eaLnBrk="1" latinLnBrk="0" hangingPunct="1">
                        <a:defRPr sz="2162" b="1" kern="1200">
                          <a:solidFill>
                            <a:schemeClr val="dk1"/>
                          </a:solidFill>
                          <a:latin typeface="Calibri"/>
                        </a:defRPr>
                      </a:lvl4pPr>
                      <a:lvl5pPr marL="2186714" algn="l" defTabSz="1093357" rtl="0" eaLnBrk="1" latinLnBrk="0" hangingPunct="1">
                        <a:defRPr sz="2162" b="1" kern="1200">
                          <a:solidFill>
                            <a:schemeClr val="dk1"/>
                          </a:solidFill>
                          <a:latin typeface="Calibri"/>
                        </a:defRPr>
                      </a:lvl5pPr>
                      <a:lvl6pPr marL="2733393" algn="l" defTabSz="1093357" rtl="0" eaLnBrk="1" latinLnBrk="0" hangingPunct="1">
                        <a:defRPr sz="2162" b="1" kern="1200">
                          <a:solidFill>
                            <a:schemeClr val="dk1"/>
                          </a:solidFill>
                          <a:latin typeface="Calibri"/>
                        </a:defRPr>
                      </a:lvl6pPr>
                      <a:lvl7pPr marL="3280072" algn="l" defTabSz="1093357" rtl="0" eaLnBrk="1" latinLnBrk="0" hangingPunct="1">
                        <a:defRPr sz="2162" b="1" kern="1200">
                          <a:solidFill>
                            <a:schemeClr val="dk1"/>
                          </a:solidFill>
                          <a:latin typeface="Calibri"/>
                        </a:defRPr>
                      </a:lvl7pPr>
                      <a:lvl8pPr marL="3826750" algn="l" defTabSz="1093357" rtl="0" eaLnBrk="1" latinLnBrk="0" hangingPunct="1">
                        <a:defRPr sz="2162" b="1" kern="1200">
                          <a:solidFill>
                            <a:schemeClr val="dk1"/>
                          </a:solidFill>
                          <a:latin typeface="Calibri"/>
                        </a:defRPr>
                      </a:lvl8pPr>
                      <a:lvl9pPr marL="4373429" algn="l" defTabSz="1093357" rtl="0" eaLnBrk="1" latinLnBrk="0" hangingPunct="1">
                        <a:defRPr sz="2162" b="1"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dirty="0" smtClean="0">
                          <a:solidFill>
                            <a:schemeClr val="bg1"/>
                          </a:solidFill>
                          <a:latin typeface="Arial Narrow" panose="020B0606020202030204" pitchFamily="34" charset="0"/>
                          <a:cs typeface="Arial" panose="020B0604020202020204" pitchFamily="34" charset="0"/>
                        </a:rPr>
                        <a:t>Целевое использование кредитов</a:t>
                      </a:r>
                      <a:endParaRPr lang="ru-RU" sz="1200" b="1" dirty="0">
                        <a:solidFill>
                          <a:schemeClr val="bg1"/>
                        </a:solidFill>
                        <a:latin typeface="Arial Narrow" panose="020B0606020202030204" pitchFamily="34" charset="0"/>
                        <a:cs typeface="Arial" panose="020B0604020202020204" pitchFamily="34" charset="0"/>
                      </a:endParaRPr>
                    </a:p>
                  </a:txBody>
                  <a:tcPr anchor="ctr">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b="1" kern="1200">
                          <a:solidFill>
                            <a:schemeClr val="dk1"/>
                          </a:solidFill>
                          <a:latin typeface="Calibri"/>
                        </a:defRPr>
                      </a:lvl1pPr>
                      <a:lvl2pPr marL="546678" algn="l" defTabSz="1093357" rtl="0" eaLnBrk="1" latinLnBrk="0" hangingPunct="1">
                        <a:defRPr sz="2162" b="1" kern="1200">
                          <a:solidFill>
                            <a:schemeClr val="dk1"/>
                          </a:solidFill>
                          <a:latin typeface="Calibri"/>
                        </a:defRPr>
                      </a:lvl2pPr>
                      <a:lvl3pPr marL="1093357" algn="l" defTabSz="1093357" rtl="0" eaLnBrk="1" latinLnBrk="0" hangingPunct="1">
                        <a:defRPr sz="2162" b="1" kern="1200">
                          <a:solidFill>
                            <a:schemeClr val="dk1"/>
                          </a:solidFill>
                          <a:latin typeface="Calibri"/>
                        </a:defRPr>
                      </a:lvl3pPr>
                      <a:lvl4pPr marL="1640035" algn="l" defTabSz="1093357" rtl="0" eaLnBrk="1" latinLnBrk="0" hangingPunct="1">
                        <a:defRPr sz="2162" b="1" kern="1200">
                          <a:solidFill>
                            <a:schemeClr val="dk1"/>
                          </a:solidFill>
                          <a:latin typeface="Calibri"/>
                        </a:defRPr>
                      </a:lvl4pPr>
                      <a:lvl5pPr marL="2186714" algn="l" defTabSz="1093357" rtl="0" eaLnBrk="1" latinLnBrk="0" hangingPunct="1">
                        <a:defRPr sz="2162" b="1" kern="1200">
                          <a:solidFill>
                            <a:schemeClr val="dk1"/>
                          </a:solidFill>
                          <a:latin typeface="Calibri"/>
                        </a:defRPr>
                      </a:lvl5pPr>
                      <a:lvl6pPr marL="2733393" algn="l" defTabSz="1093357" rtl="0" eaLnBrk="1" latinLnBrk="0" hangingPunct="1">
                        <a:defRPr sz="2162" b="1" kern="1200">
                          <a:solidFill>
                            <a:schemeClr val="dk1"/>
                          </a:solidFill>
                          <a:latin typeface="Calibri"/>
                        </a:defRPr>
                      </a:lvl6pPr>
                      <a:lvl7pPr marL="3280072" algn="l" defTabSz="1093357" rtl="0" eaLnBrk="1" latinLnBrk="0" hangingPunct="1">
                        <a:defRPr sz="2162" b="1" kern="1200">
                          <a:solidFill>
                            <a:schemeClr val="dk1"/>
                          </a:solidFill>
                          <a:latin typeface="Calibri"/>
                        </a:defRPr>
                      </a:lvl7pPr>
                      <a:lvl8pPr marL="3826750" algn="l" defTabSz="1093357" rtl="0" eaLnBrk="1" latinLnBrk="0" hangingPunct="1">
                        <a:defRPr sz="2162" b="1" kern="1200">
                          <a:solidFill>
                            <a:schemeClr val="dk1"/>
                          </a:solidFill>
                          <a:latin typeface="Calibri"/>
                        </a:defRPr>
                      </a:lvl8pPr>
                      <a:lvl9pPr marL="4373429" algn="l" defTabSz="1093357" rtl="0" eaLnBrk="1" latinLnBrk="0" hangingPunct="1">
                        <a:defRPr sz="2162" b="1" kern="1200">
                          <a:solidFill>
                            <a:schemeClr val="dk1"/>
                          </a:solidFill>
                          <a:latin typeface="Calibri"/>
                        </a:defRPr>
                      </a:lvl9pPr>
                    </a:lstStyle>
                    <a:p>
                      <a:pPr marL="171450" marR="0" lvl="0" indent="-171450" algn="l" defTabSz="1093357"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ru-RU" sz="1200" b="0" kern="1200" dirty="0" smtClean="0">
                          <a:solidFill>
                            <a:schemeClr val="dk1"/>
                          </a:solidFill>
                          <a:latin typeface="Arial Narrow" panose="020B0606020202030204" pitchFamily="34" charset="0"/>
                          <a:ea typeface="+mn-ea"/>
                          <a:cs typeface="Arial" panose="020B0604020202020204" pitchFamily="34" charset="0"/>
                        </a:rPr>
                        <a:t>Инвестиционные цели - проект строительства (реконструкции) объекта недвижимого имущества, предназначенного для предоставления в аренду, субъектам МСП – резидентам объектов инфраструктуры поддержки субъектов МСП.  </a:t>
                      </a:r>
                    </a:p>
                  </a:txBody>
                  <a:tcPr anchor="ctr">
                    <a:lnL w="12700" cmpd="sng">
                      <a:noFill/>
                    </a:lnL>
                    <a:lnR w="12700" cmpd="sng">
                      <a:noFill/>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749038">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dirty="0" smtClean="0">
                          <a:solidFill>
                            <a:schemeClr val="bg1"/>
                          </a:solidFill>
                          <a:latin typeface="Arial Narrow" panose="020B0606020202030204" pitchFamily="34" charset="0"/>
                          <a:cs typeface="Arial" panose="020B0604020202020204" pitchFamily="34" charset="0"/>
                        </a:rPr>
                        <a:t>Требования </a:t>
                      </a:r>
                      <a:endParaRPr lang="en-US" sz="1200" b="1" dirty="0" smtClean="0">
                        <a:solidFill>
                          <a:schemeClr val="bg1"/>
                        </a:solidFill>
                        <a:latin typeface="Arial Narrow" panose="020B0606020202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dirty="0" smtClean="0">
                          <a:solidFill>
                            <a:schemeClr val="bg1"/>
                          </a:solidFill>
                          <a:latin typeface="Arial Narrow" panose="020B0606020202030204" pitchFamily="34" charset="0"/>
                          <a:cs typeface="Arial" panose="020B0604020202020204" pitchFamily="34" charset="0"/>
                        </a:rPr>
                        <a:t>к Уполномоченному банку</a:t>
                      </a:r>
                      <a:endParaRPr lang="ru-RU" sz="1200" b="1" kern="1200" dirty="0" smtClean="0">
                        <a:solidFill>
                          <a:schemeClr val="bg1"/>
                        </a:solidFill>
                        <a:latin typeface="Arial Narrow" panose="020B0606020202030204" pitchFamily="34" charset="0"/>
                        <a:ea typeface="+mn-ea"/>
                        <a:cs typeface="Arial" panose="020B0604020202020204" pitchFamily="34" charset="0"/>
                      </a:endParaRP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marR="0" lvl="0"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ru-RU" sz="1200" b="0" kern="1200" dirty="0" smtClean="0">
                          <a:solidFill>
                            <a:schemeClr val="dk1"/>
                          </a:solidFill>
                          <a:latin typeface="Arial Narrow" panose="020B0606020202030204" pitchFamily="34" charset="0"/>
                          <a:ea typeface="+mn-ea"/>
                          <a:cs typeface="Arial" panose="020B0604020202020204" pitchFamily="34" charset="0"/>
                        </a:rPr>
                        <a:t>Предоставление кредита организации, управляющей объектами инфраструктуры поддержки субъектов МСП может осуществляться только уполномоченным банком, размер собственных средств (капитала) которого, рассчитываемый в соответствии с требованиями положения Банка России от 28 декабря 2012 г. №395-П «О методике определения величины собственных средств (капитала) кредитных организаций («Базель III»), превышает 100 млрд рублей. </a:t>
                      </a:r>
                      <a:endParaRPr lang="ru-RU" sz="1200" b="0" kern="1200" dirty="0">
                        <a:solidFill>
                          <a:schemeClr val="dk1"/>
                        </a:solidFill>
                        <a:latin typeface="Arial Narrow" panose="020B0606020202030204" pitchFamily="34" charset="0"/>
                        <a:ea typeface="+mn-ea"/>
                        <a:cs typeface="Arial" panose="020B0604020202020204" pitchFamily="34" charset="0"/>
                      </a:endParaRP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3245831">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Narrow" panose="020B0606020202030204" pitchFamily="34" charset="0"/>
                          <a:ea typeface="+mn-ea"/>
                          <a:cs typeface="Arial" panose="020B0604020202020204" pitchFamily="34" charset="0"/>
                        </a:rPr>
                        <a:t>Требования </a:t>
                      </a:r>
                      <a:endParaRPr lang="en-US" sz="1200" b="1" kern="1200" dirty="0" smtClean="0">
                        <a:solidFill>
                          <a:schemeClr val="bg1"/>
                        </a:solidFill>
                        <a:latin typeface="Arial Narrow" panose="020B060602020203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Narrow" panose="020B0606020202030204" pitchFamily="34" charset="0"/>
                          <a:ea typeface="+mn-ea"/>
                          <a:cs typeface="Arial" panose="020B0604020202020204" pitchFamily="34" charset="0"/>
                        </a:rPr>
                        <a:t>к конечному </a:t>
                      </a:r>
                      <a:endParaRPr lang="en-US" sz="1200" b="1" kern="1200" dirty="0" smtClean="0">
                        <a:solidFill>
                          <a:schemeClr val="bg1"/>
                        </a:solidFill>
                        <a:latin typeface="Arial Narrow" panose="020B060602020203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Narrow" panose="020B0606020202030204" pitchFamily="34" charset="0"/>
                          <a:ea typeface="+mn-ea"/>
                          <a:cs typeface="Arial" panose="020B0604020202020204" pitchFamily="34" charset="0"/>
                        </a:rPr>
                        <a:t>заемщику</a:t>
                      </a: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dirty="0" smtClean="0">
                          <a:solidFill>
                            <a:schemeClr val="dk1"/>
                          </a:solidFill>
                          <a:latin typeface="Arial Narrow" panose="020B0606020202030204" pitchFamily="34" charset="0"/>
                          <a:ea typeface="+mn-ea"/>
                          <a:cs typeface="Arial" panose="020B0604020202020204" pitchFamily="34" charset="0"/>
                        </a:rPr>
                        <a:t>Базовые требования у конечному заемщику, участнику Программы</a:t>
                      </a:r>
                      <a:r>
                        <a:rPr lang="ru-RU" sz="1200" b="0" kern="1200" baseline="0" dirty="0" smtClean="0">
                          <a:solidFill>
                            <a:schemeClr val="dk1"/>
                          </a:solidFill>
                          <a:latin typeface="Arial Narrow" panose="020B0606020202030204" pitchFamily="34" charset="0"/>
                          <a:ea typeface="+mn-ea"/>
                          <a:cs typeface="Arial" panose="020B0604020202020204" pitchFamily="34" charset="0"/>
                        </a:rPr>
                        <a:t> стимулирования кредитования (кроме нижеследующих);</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baseline="0" dirty="0" smtClean="0">
                          <a:solidFill>
                            <a:schemeClr val="dk1"/>
                          </a:solidFill>
                          <a:latin typeface="Arial Narrow" panose="020B0606020202030204" pitchFamily="34" charset="0"/>
                          <a:ea typeface="+mn-ea"/>
                          <a:cs typeface="Arial" panose="020B0604020202020204" pitchFamily="34" charset="0"/>
                        </a:rPr>
                        <a:t>Н</a:t>
                      </a:r>
                      <a:r>
                        <a:rPr lang="ru-RU" sz="1200" b="0" kern="1200" dirty="0" smtClean="0">
                          <a:solidFill>
                            <a:schemeClr val="dk1"/>
                          </a:solidFill>
                          <a:latin typeface="Arial Narrow" panose="020B0606020202030204" pitchFamily="34" charset="0"/>
                          <a:ea typeface="+mn-ea"/>
                          <a:cs typeface="Arial" panose="020B0604020202020204" pitchFamily="34" charset="0"/>
                        </a:rPr>
                        <a:t>аличие у организации, управляющей объектами инфраструктуры поддержки субъектов МСП, статуса соответственно управляющей компании (организации) технопарка (технологического парка), управляющей компании </a:t>
                      </a:r>
                      <a:r>
                        <a:rPr lang="ru-RU" sz="1200" b="0" kern="1200" dirty="0" err="1" smtClean="0">
                          <a:solidFill>
                            <a:schemeClr val="dk1"/>
                          </a:solidFill>
                          <a:latin typeface="Arial Narrow" panose="020B0606020202030204" pitchFamily="34" charset="0"/>
                          <a:ea typeface="+mn-ea"/>
                          <a:cs typeface="Arial" panose="020B0604020202020204" pitchFamily="34" charset="0"/>
                        </a:rPr>
                        <a:t>технополиса</a:t>
                      </a:r>
                      <a:r>
                        <a:rPr lang="ru-RU" sz="1200" b="0" kern="1200" dirty="0" smtClean="0">
                          <a:solidFill>
                            <a:schemeClr val="dk1"/>
                          </a:solidFill>
                          <a:latin typeface="Arial Narrow" panose="020B0606020202030204" pitchFamily="34" charset="0"/>
                          <a:ea typeface="+mn-ea"/>
                          <a:cs typeface="Arial" panose="020B0604020202020204" pitchFamily="34" charset="0"/>
                        </a:rPr>
                        <a:t>, управляющей компании (организации) научного парка, управляющей компании (организации) индустриального парка, управляющей компании (организации) агропромышленного парка, присвоенного на срок не менее десяти лет правовым актом субъекта РФ, на территории которого расположен соответствующий объект инфраструктуры поддержки субъектов МСП;</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dirty="0" smtClean="0">
                          <a:solidFill>
                            <a:schemeClr val="dk1"/>
                          </a:solidFill>
                          <a:latin typeface="Arial Narrow" panose="020B0606020202030204" pitchFamily="34" charset="0"/>
                          <a:ea typeface="+mn-ea"/>
                          <a:cs typeface="Arial" panose="020B0604020202020204" pitchFamily="34" charset="0"/>
                        </a:rPr>
                        <a:t>Организация, образующая инфраструктуру поддержки субъектов МСП включена в единый реестр организаций инфраструктуры поддержки субъектов МСП в соответствии с Законом о развитии МСП;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dirty="0" smtClean="0">
                          <a:solidFill>
                            <a:schemeClr val="dk1"/>
                          </a:solidFill>
                          <a:latin typeface="Arial Narrow" panose="020B0606020202030204" pitchFamily="34" charset="0"/>
                          <a:ea typeface="+mn-ea"/>
                          <a:cs typeface="Arial" panose="020B0604020202020204" pitchFamily="34" charset="0"/>
                        </a:rPr>
                        <a:t>Наличие документов и (или) заключенных соглашений (соглашений о намерениях) с субъектами МСП, планирующими стать резидентами объектов инфраструктуры поддержки субъектов МСП, подтверждающих передачу в аренду субъектам МСП не менее чем 20% общей площади помещений объектов, строительство (реконструкция) которых будет осуществлено за счет средств Программы;</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dirty="0" smtClean="0">
                          <a:solidFill>
                            <a:schemeClr val="dk1"/>
                          </a:solidFill>
                          <a:latin typeface="Arial Narrow" panose="020B0606020202030204" pitchFamily="34" charset="0"/>
                          <a:ea typeface="+mn-ea"/>
                          <a:cs typeface="Arial" panose="020B0604020202020204" pitchFamily="34" charset="0"/>
                        </a:rPr>
                        <a:t>Предоставляет объекты недвижимого имущества, построенного за счет средств предоставленного в рамках Программы кредита, в аренду только субъектам МСП – резидентам объектов инфраструктуры поддержки МСП на срок, не менее года по ставке, не превышающей 80% от величины годовой арендной платы (определяемой в соответствии с ФЗ №135-ФЗ «Об оценочной деятельности в Российской Федерации» в случае оценки объекта недвижимого имущества, не находящегося в государственной собственности субъекта РФ, либо определяемой уполномоченными органами исполнительной власти субъекта РФ в случае оценки объекта недвижимого имущества, находящегося в государственной собственности субъекта РФ);</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dirty="0" smtClean="0">
                          <a:solidFill>
                            <a:schemeClr val="dk1"/>
                          </a:solidFill>
                          <a:latin typeface="Arial Narrow" panose="020B0606020202030204" pitchFamily="34" charset="0"/>
                          <a:ea typeface="+mn-ea"/>
                          <a:cs typeface="Arial" panose="020B0604020202020204" pitchFamily="34" charset="0"/>
                        </a:rPr>
                        <a:t>Ежеквартально направляет в уполномоченный орган исполнительной власти субъекта РФ отчет о реализации Проекта по форме, определенной Соглашением</a:t>
                      </a:r>
                      <a:r>
                        <a:rPr lang="ru-RU" sz="1200" b="0" kern="1200" noProof="0" dirty="0" smtClean="0">
                          <a:solidFill>
                            <a:schemeClr val="dk1"/>
                          </a:solidFill>
                          <a:latin typeface="Arial Narrow" panose="020B0606020202030204" pitchFamily="34" charset="0"/>
                          <a:ea typeface="+mn-ea"/>
                          <a:cs typeface="Arial" panose="020B0604020202020204" pitchFamily="34" charset="0"/>
                        </a:rPr>
                        <a:t>.</a:t>
                      </a:r>
                      <a:r>
                        <a:rPr lang="ru-RU" sz="1200" b="0" kern="1200" dirty="0" smtClean="0">
                          <a:solidFill>
                            <a:schemeClr val="dk1"/>
                          </a:solidFill>
                          <a:latin typeface="Arial Narrow" panose="020B0606020202030204" pitchFamily="34" charset="0"/>
                          <a:ea typeface="+mn-ea"/>
                          <a:cs typeface="Arial" panose="020B0604020202020204" pitchFamily="34" charset="0"/>
                        </a:rPr>
                        <a:t> </a:t>
                      </a: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1206123">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Narrow" panose="020B0606020202030204" pitchFamily="34" charset="0"/>
                          <a:ea typeface="+mn-ea"/>
                          <a:cs typeface="Arial" panose="020B0604020202020204" pitchFamily="34" charset="0"/>
                        </a:rPr>
                        <a:t>Требования </a:t>
                      </a:r>
                      <a:endParaRPr lang="en-US" sz="1200" b="1" kern="1200" dirty="0" smtClean="0">
                        <a:solidFill>
                          <a:schemeClr val="bg1"/>
                        </a:solidFill>
                        <a:latin typeface="Arial Narrow" panose="020B060602020203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Narrow" panose="020B0606020202030204" pitchFamily="34" charset="0"/>
                          <a:ea typeface="+mn-ea"/>
                          <a:cs typeface="Arial" panose="020B0604020202020204" pitchFamily="34" charset="0"/>
                        </a:rPr>
                        <a:t>к объекту инфраструктуры</a:t>
                      </a: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indent="-171450">
                        <a:buFont typeface="Arial" panose="020B0604020202020204" pitchFamily="34" charset="0"/>
                        <a:buChar char="•"/>
                      </a:pPr>
                      <a:r>
                        <a:rPr lang="ru-RU" sz="1200" b="0" kern="1200" dirty="0" smtClean="0">
                          <a:solidFill>
                            <a:schemeClr val="dk1"/>
                          </a:solidFill>
                          <a:latin typeface="Arial Narrow" panose="020B0606020202030204" pitchFamily="34" charset="0"/>
                          <a:ea typeface="+mn-ea"/>
                          <a:cs typeface="Arial" panose="020B0604020202020204" pitchFamily="34" charset="0"/>
                        </a:rPr>
                        <a:t>Наличие у объекта инфраструктуры поддержки субъектов МСП, управление которым осуществляет конечный заемщик, статуса технопарка (технологического парка), </a:t>
                      </a:r>
                      <a:r>
                        <a:rPr lang="ru-RU" sz="1200" b="0" kern="1200" dirty="0" err="1" smtClean="0">
                          <a:solidFill>
                            <a:schemeClr val="dk1"/>
                          </a:solidFill>
                          <a:latin typeface="Arial Narrow" panose="020B0606020202030204" pitchFamily="34" charset="0"/>
                          <a:ea typeface="+mn-ea"/>
                          <a:cs typeface="Arial" panose="020B0604020202020204" pitchFamily="34" charset="0"/>
                        </a:rPr>
                        <a:t>технополиса</a:t>
                      </a:r>
                      <a:r>
                        <a:rPr lang="ru-RU" sz="1200" b="0" kern="1200" dirty="0" smtClean="0">
                          <a:solidFill>
                            <a:schemeClr val="dk1"/>
                          </a:solidFill>
                          <a:latin typeface="Arial Narrow" panose="020B0606020202030204" pitchFamily="34" charset="0"/>
                          <a:ea typeface="+mn-ea"/>
                          <a:cs typeface="Arial" panose="020B0604020202020204" pitchFamily="34" charset="0"/>
                        </a:rPr>
                        <a:t>, научного парка, промышленного парка, индустриального парка, агропромышленного парка, присвоенного на срок не менее десяти лет, в порядке, предусмотренном нормативным правовым актом субъекта РФ, на территории которого располагается соответствующий объект инфраструктуры поддержки субъектов МСП;</a:t>
                      </a:r>
                    </a:p>
                    <a:p>
                      <a:pPr marL="171450" indent="-171450">
                        <a:buFont typeface="Arial" panose="020B0604020202020204" pitchFamily="34" charset="0"/>
                        <a:buChar char="•"/>
                      </a:pPr>
                      <a:r>
                        <a:rPr lang="ru-RU" sz="1200" b="0" kern="1200" dirty="0" smtClean="0">
                          <a:solidFill>
                            <a:schemeClr val="dk1"/>
                          </a:solidFill>
                          <a:latin typeface="Arial Narrow" panose="020B0606020202030204" pitchFamily="34" charset="0"/>
                          <a:ea typeface="+mn-ea"/>
                          <a:cs typeface="Arial" panose="020B0604020202020204" pitchFamily="34" charset="0"/>
                        </a:rPr>
                        <a:t>Объекты недвижимости, размещенные на территории объекта инфраструктуры поддержки субъектов МСП, принадлежат субъекту РФ или организации, управляющей объектами инфраструктуры поддержки субъектов МСП, на праве собственности.</a:t>
                      </a: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935074">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Narrow" panose="020B0606020202030204" pitchFamily="34" charset="0"/>
                          <a:ea typeface="+mn-ea"/>
                          <a:cs typeface="Arial" panose="020B0604020202020204" pitchFamily="34" charset="0"/>
                        </a:rPr>
                        <a:t>Требования </a:t>
                      </a:r>
                      <a:endParaRPr lang="en-US" sz="1200" b="1" kern="1200" dirty="0" smtClean="0">
                        <a:solidFill>
                          <a:schemeClr val="bg1"/>
                        </a:solidFill>
                        <a:latin typeface="Arial Narrow" panose="020B060602020203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Narrow" panose="020B0606020202030204" pitchFamily="34" charset="0"/>
                          <a:ea typeface="+mn-ea"/>
                          <a:cs typeface="Arial" panose="020B0604020202020204" pitchFamily="34" charset="0"/>
                        </a:rPr>
                        <a:t>к субъекту Российской Федерации</a:t>
                      </a:r>
                      <a:endParaRPr lang="ru-RU" sz="1200" b="1" kern="1200" dirty="0">
                        <a:solidFill>
                          <a:schemeClr val="bg1"/>
                        </a:solidFill>
                        <a:latin typeface="Arial Narrow" panose="020B0606020202030204" pitchFamily="34" charset="0"/>
                        <a:ea typeface="+mn-ea"/>
                        <a:cs typeface="Arial" panose="020B0604020202020204" pitchFamily="34" charset="0"/>
                      </a:endParaRP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indent="-171450">
                        <a:buFont typeface="Arial" panose="020B0604020202020204" pitchFamily="34" charset="0"/>
                        <a:buChar char="•"/>
                      </a:pPr>
                      <a:r>
                        <a:rPr lang="ru-RU" sz="1200" b="0" kern="1200" dirty="0" smtClean="0">
                          <a:solidFill>
                            <a:schemeClr val="dk1"/>
                          </a:solidFill>
                          <a:latin typeface="Arial Narrow" panose="020B0606020202030204" pitchFamily="34" charset="0"/>
                          <a:ea typeface="+mn-ea"/>
                          <a:cs typeface="Arial" panose="020B0604020202020204" pitchFamily="34" charset="0"/>
                        </a:rPr>
                        <a:t>Наличие у субъекта РФ, на территории которого размещен объект инфраструктуры поддержки субъектов МСП, утвержденного в установленном порядке нормативного правового акта, предусматривающего процедуру ежегодного подтверждения статуса объекта инфраструктуры поддержки субъектов МСП и статуса организации, управляющей объектами инфраструктуры поддержки субъектов МСП;</a:t>
                      </a:r>
                    </a:p>
                    <a:p>
                      <a:pPr marL="171450" indent="-171450">
                        <a:buFont typeface="Arial" panose="020B0604020202020204" pitchFamily="34" charset="0"/>
                        <a:buChar char="•"/>
                      </a:pPr>
                      <a:r>
                        <a:rPr lang="ru-RU" sz="1200" b="0" kern="1200" dirty="0" smtClean="0">
                          <a:solidFill>
                            <a:schemeClr val="dk1"/>
                          </a:solidFill>
                          <a:latin typeface="Arial Narrow" panose="020B0606020202030204" pitchFamily="34" charset="0"/>
                          <a:ea typeface="+mn-ea"/>
                          <a:cs typeface="Arial" panose="020B0604020202020204" pitchFamily="34" charset="0"/>
                        </a:rPr>
                        <a:t>Наличие заключенного между субъектом Российской Федерации и Корпорацией соглашения о взаимодействии.  </a:t>
                      </a:r>
                      <a:endParaRPr lang="ru-RU" sz="1200" b="0" dirty="0">
                        <a:latin typeface="Arial Narrow" panose="020B0606020202030204" pitchFamily="34" charset="0"/>
                        <a:cs typeface="Arial" panose="020B0604020202020204" pitchFamily="34" charset="0"/>
                      </a:endParaRP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bl>
          </a:graphicData>
        </a:graphic>
      </p:graphicFrame>
      <p:sp>
        <p:nvSpPr>
          <p:cNvPr id="6" name="TextBox 5"/>
          <p:cNvSpPr txBox="1"/>
          <p:nvPr/>
        </p:nvSpPr>
        <p:spPr>
          <a:xfrm>
            <a:off x="0" y="-23993"/>
            <a:ext cx="3523664" cy="918621"/>
          </a:xfrm>
          <a:prstGeom prst="rect">
            <a:avLst/>
          </a:prstGeom>
          <a:solidFill>
            <a:schemeClr val="bg1"/>
          </a:solid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endParaRPr kumimoji="0" lang="ru-RU" sz="1100" b="0" i="0" u="none" strike="noStrike" kern="0" cap="none" spc="0" normalizeH="0" baseline="0" noProof="0" dirty="0" smtClean="0">
              <a:ln>
                <a:noFill/>
              </a:ln>
              <a:solidFill>
                <a:prstClr val="black"/>
              </a:solidFill>
              <a:effectLst/>
              <a:uLnTx/>
              <a:uFillTx/>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7" name="TextBox 6"/>
          <p:cNvSpPr txBox="1"/>
          <p:nvPr/>
        </p:nvSpPr>
        <p:spPr>
          <a:xfrm>
            <a:off x="12102955" y="8159433"/>
            <a:ext cx="523982" cy="307777"/>
          </a:xfrm>
          <a:prstGeom prst="rect">
            <a:avLst/>
          </a:prstGeom>
          <a:noFill/>
        </p:spPr>
        <p:txBody>
          <a:bodyPr wrap="square" rtlCol="0">
            <a:spAutoFit/>
          </a:bodyPr>
          <a:lstStyle/>
          <a:p>
            <a:r>
              <a:rPr lang="ru-RU" sz="1400" dirty="0" smtClean="0">
                <a:latin typeface="Arial Narrow" panose="020B0606020202030204" pitchFamily="34" charset="0"/>
              </a:rPr>
              <a:t>21</a:t>
            </a:r>
            <a:endParaRPr lang="ru-RU" sz="1400" dirty="0">
              <a:latin typeface="Arial Narrow" panose="020B0606020202030204" pitchFamily="34" charset="0"/>
            </a:endParaRPr>
          </a:p>
        </p:txBody>
      </p:sp>
    </p:spTree>
    <p:extLst>
      <p:ext uri="{BB962C8B-B14F-4D97-AF65-F5344CB8AC3E}">
        <p14:creationId xmlns:p14="http://schemas.microsoft.com/office/powerpoint/2010/main" val="11444978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 name="TextBox 17"/>
          <p:cNvSpPr txBox="1"/>
          <p:nvPr/>
        </p:nvSpPr>
        <p:spPr>
          <a:xfrm>
            <a:off x="6517234" y="4064452"/>
            <a:ext cx="5821569" cy="738664"/>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ru-RU" sz="1400" b="1" kern="0" dirty="0">
                <a:solidFill>
                  <a:prstClr val="black"/>
                </a:solidFill>
              </a:rPr>
              <a:t>Уполномоченный </a:t>
            </a:r>
            <a:r>
              <a:rPr lang="ru-RU" sz="1400" b="1" kern="0" dirty="0" smtClean="0">
                <a:solidFill>
                  <a:prstClr val="black"/>
                </a:solidFill>
              </a:rPr>
              <a:t>банк</a:t>
            </a:r>
            <a:r>
              <a:rPr lang="ru-RU" sz="1400" kern="0" dirty="0" smtClean="0">
                <a:solidFill>
                  <a:prstClr val="black"/>
                </a:solidFill>
              </a:rPr>
              <a:t> обращается </a:t>
            </a:r>
            <a:r>
              <a:rPr lang="ru-RU" sz="1400" kern="0" dirty="0">
                <a:solidFill>
                  <a:prstClr val="black"/>
                </a:solidFill>
              </a:rPr>
              <a:t>в Корпорацию с просьбой выдать поручительство за уполномоченный банк перед Банком России</a:t>
            </a:r>
            <a:endParaRPr kumimoji="0" lang="ru-RU" sz="1400" b="0" i="0" u="none" strike="noStrike" kern="0" cap="none" spc="0" normalizeH="0" baseline="0" noProof="0" dirty="0" smtClean="0">
              <a:ln>
                <a:noFill/>
              </a:ln>
              <a:solidFill>
                <a:prstClr val="black"/>
              </a:solidFill>
              <a:effectLst/>
              <a:uLnTx/>
              <a:uFillTx/>
            </a:endParaRPr>
          </a:p>
        </p:txBody>
      </p:sp>
      <p:sp>
        <p:nvSpPr>
          <p:cNvPr id="74" name="Скругленный прямоугольник 73"/>
          <p:cNvSpPr/>
          <p:nvPr/>
        </p:nvSpPr>
        <p:spPr>
          <a:xfrm>
            <a:off x="643943" y="3901295"/>
            <a:ext cx="3243929" cy="904800"/>
          </a:xfrm>
          <a:prstGeom prst="roundRect">
            <a:avLst>
              <a:gd name="adj" fmla="val 6507"/>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95350"/>
            <a:r>
              <a:rPr lang="ru-RU" sz="1400" b="1" dirty="0" smtClean="0">
                <a:solidFill>
                  <a:schemeClr val="tx1"/>
                </a:solidFill>
              </a:rPr>
              <a:t>Уполномоченный банк</a:t>
            </a:r>
            <a:endParaRPr lang="ru-RU" sz="1100" dirty="0">
              <a:solidFill>
                <a:schemeClr val="tx1"/>
              </a:solidFill>
            </a:endParaRPr>
          </a:p>
        </p:txBody>
      </p:sp>
      <p:sp>
        <p:nvSpPr>
          <p:cNvPr id="78" name="Скругленный прямоугольник 77"/>
          <p:cNvSpPr/>
          <p:nvPr/>
        </p:nvSpPr>
        <p:spPr>
          <a:xfrm>
            <a:off x="675115" y="2758357"/>
            <a:ext cx="3243929" cy="701086"/>
          </a:xfrm>
          <a:prstGeom prst="roundRect">
            <a:avLst>
              <a:gd name="adj" fmla="val 6507"/>
            </a:avLst>
          </a:prstGeom>
          <a:noFill/>
          <a:ln w="19050">
            <a:solidFill>
              <a:srgbClr val="1F4E79">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endParaRPr lang="ru-RU" sz="1100" b="1" dirty="0" smtClean="0">
              <a:solidFill>
                <a:schemeClr val="tx1"/>
              </a:solidFill>
            </a:endParaRPr>
          </a:p>
        </p:txBody>
      </p:sp>
      <p:grpSp>
        <p:nvGrpSpPr>
          <p:cNvPr id="129" name="Группа 128"/>
          <p:cNvGrpSpPr/>
          <p:nvPr/>
        </p:nvGrpSpPr>
        <p:grpSpPr>
          <a:xfrm>
            <a:off x="3966024" y="6701304"/>
            <a:ext cx="1162374" cy="1169563"/>
            <a:chOff x="3290392" y="4915070"/>
            <a:chExt cx="935162" cy="940946"/>
          </a:xfrm>
        </p:grpSpPr>
        <p:pic>
          <p:nvPicPr>
            <p:cNvPr id="55" name="Рисунок 5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22742" y="5047672"/>
              <a:ext cx="670463" cy="675742"/>
            </a:xfrm>
            <a:prstGeom prst="rect">
              <a:avLst/>
            </a:prstGeom>
          </p:spPr>
        </p:pic>
        <p:sp>
          <p:nvSpPr>
            <p:cNvPr id="98" name="Скругленный прямоугольник 97"/>
            <p:cNvSpPr/>
            <p:nvPr/>
          </p:nvSpPr>
          <p:spPr>
            <a:xfrm>
              <a:off x="3290392" y="4915070"/>
              <a:ext cx="935162" cy="940946"/>
            </a:xfrm>
            <a:prstGeom prst="roundRect">
              <a:avLst>
                <a:gd name="adj" fmla="val 6507"/>
              </a:avLst>
            </a:prstGeom>
            <a:noFill/>
            <a:ln w="190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endParaRPr lang="ru-RU" sz="1100" b="1" dirty="0" smtClean="0">
                <a:solidFill>
                  <a:schemeClr val="tx1"/>
                </a:solidFill>
              </a:endParaRPr>
            </a:p>
          </p:txBody>
        </p:sp>
      </p:grpSp>
      <p:cxnSp>
        <p:nvCxnSpPr>
          <p:cNvPr id="101" name="Elbow Connector 187"/>
          <p:cNvCxnSpPr>
            <a:stCxn id="78" idx="3"/>
            <a:endCxn id="98" idx="3"/>
          </p:cNvCxnSpPr>
          <p:nvPr/>
        </p:nvCxnSpPr>
        <p:spPr>
          <a:xfrm>
            <a:off x="3919044" y="3108900"/>
            <a:ext cx="1209354" cy="4177186"/>
          </a:xfrm>
          <a:prstGeom prst="bentConnector3">
            <a:avLst>
              <a:gd name="adj1" fmla="val 118903"/>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135" name="Oval 292"/>
          <p:cNvSpPr/>
          <p:nvPr/>
        </p:nvSpPr>
        <p:spPr>
          <a:xfrm>
            <a:off x="2422668" y="3549255"/>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noProof="0" dirty="0" smtClean="0">
                <a:solidFill>
                  <a:srgbClr val="FFFFFF"/>
                </a:solidFill>
                <a:latin typeface="Arial"/>
                <a:cs typeface="+mn-cs"/>
              </a:rPr>
              <a:t>3</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39" name="Oval 292"/>
          <p:cNvSpPr/>
          <p:nvPr/>
        </p:nvSpPr>
        <p:spPr>
          <a:xfrm>
            <a:off x="1899995" y="5088378"/>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1</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53" name="Oval 292"/>
          <p:cNvSpPr/>
          <p:nvPr/>
        </p:nvSpPr>
        <p:spPr>
          <a:xfrm>
            <a:off x="4830599" y="5095970"/>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1" name="Oval 292"/>
          <p:cNvSpPr/>
          <p:nvPr/>
        </p:nvSpPr>
        <p:spPr>
          <a:xfrm>
            <a:off x="6131161" y="3158220"/>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2</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3" name="Oval 292"/>
          <p:cNvSpPr/>
          <p:nvPr/>
        </p:nvSpPr>
        <p:spPr>
          <a:xfrm>
            <a:off x="6127553" y="5317186"/>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4" name="Oval 292"/>
          <p:cNvSpPr/>
          <p:nvPr/>
        </p:nvSpPr>
        <p:spPr>
          <a:xfrm>
            <a:off x="6127553" y="6468867"/>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5</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grpSp>
        <p:nvGrpSpPr>
          <p:cNvPr id="45" name="Группа 44"/>
          <p:cNvGrpSpPr/>
          <p:nvPr/>
        </p:nvGrpSpPr>
        <p:grpSpPr>
          <a:xfrm>
            <a:off x="436418" y="3785812"/>
            <a:ext cx="1353827" cy="1244710"/>
            <a:chOff x="-1167900" y="2055274"/>
            <a:chExt cx="2233307" cy="2233307"/>
          </a:xfrm>
        </p:grpSpPr>
        <p:pic>
          <p:nvPicPr>
            <p:cNvPr id="46" name="Рисунок 4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7900" y="2055274"/>
              <a:ext cx="2233307" cy="2233307"/>
            </a:xfrm>
            <a:prstGeom prst="rect">
              <a:avLst/>
            </a:prstGeom>
          </p:spPr>
        </p:pic>
        <p:sp>
          <p:nvSpPr>
            <p:cNvPr id="47" name="Овал 46"/>
            <p:cNvSpPr/>
            <p:nvPr/>
          </p:nvSpPr>
          <p:spPr>
            <a:xfrm>
              <a:off x="-388997" y="2868348"/>
              <a:ext cx="650389" cy="650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grpSp>
      <p:sp>
        <p:nvSpPr>
          <p:cNvPr id="50" name="Oval 292"/>
          <p:cNvSpPr/>
          <p:nvPr/>
        </p:nvSpPr>
        <p:spPr>
          <a:xfrm>
            <a:off x="6129598" y="4194884"/>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3</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51" name="TextBox 50"/>
          <p:cNvSpPr txBox="1"/>
          <p:nvPr/>
        </p:nvSpPr>
        <p:spPr>
          <a:xfrm>
            <a:off x="6503476" y="5206492"/>
            <a:ext cx="5810137" cy="738664"/>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ru-RU" sz="1400" b="1" kern="0" dirty="0">
                <a:solidFill>
                  <a:prstClr val="black"/>
                </a:solidFill>
              </a:rPr>
              <a:t>Корпорация, </a:t>
            </a:r>
            <a:r>
              <a:rPr lang="ru-RU" sz="1400" kern="0" dirty="0" smtClean="0">
                <a:solidFill>
                  <a:prstClr val="black"/>
                </a:solidFill>
              </a:rPr>
              <a:t>после </a:t>
            </a:r>
            <a:r>
              <a:rPr lang="ru-RU" sz="1400" kern="0" dirty="0">
                <a:solidFill>
                  <a:prstClr val="black"/>
                </a:solidFill>
              </a:rPr>
              <a:t>выдачи кредита уполномоченным банком </a:t>
            </a:r>
            <a:r>
              <a:rPr lang="ru-RU" sz="1400" kern="0" dirty="0" smtClean="0">
                <a:solidFill>
                  <a:prstClr val="black"/>
                </a:solidFill>
              </a:rPr>
              <a:t>выдает </a:t>
            </a:r>
            <a:r>
              <a:rPr lang="ru-RU" sz="1400" kern="0" dirty="0">
                <a:solidFill>
                  <a:prstClr val="black"/>
                </a:solidFill>
              </a:rPr>
              <a:t>поручительство за уполномоченный банк перед Банком России</a:t>
            </a:r>
            <a:endParaRPr kumimoji="0" lang="ru-RU" sz="1400" b="0" i="0" u="none" strike="noStrike" kern="0" cap="none" spc="0" normalizeH="0" baseline="0" noProof="0" dirty="0" smtClean="0">
              <a:ln>
                <a:noFill/>
              </a:ln>
              <a:solidFill>
                <a:prstClr val="black"/>
              </a:solidFill>
              <a:effectLst/>
              <a:uLnTx/>
              <a:uFillTx/>
            </a:endParaRPr>
          </a:p>
        </p:txBody>
      </p:sp>
      <p:sp>
        <p:nvSpPr>
          <p:cNvPr id="61" name="TextBox 60"/>
          <p:cNvSpPr txBox="1"/>
          <p:nvPr/>
        </p:nvSpPr>
        <p:spPr>
          <a:xfrm>
            <a:off x="0" y="-23993"/>
            <a:ext cx="3523664" cy="918621"/>
          </a:xfrm>
          <a:prstGeom prst="rect">
            <a:avLst/>
          </a:prstGeom>
          <a:solidFill>
            <a:schemeClr val="bg1"/>
          </a:solid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endParaRPr kumimoji="0" lang="ru-RU" sz="1100" b="0" i="0" u="none" strike="noStrike" kern="0" cap="none" spc="0" normalizeH="0" baseline="0" noProof="0" dirty="0" smtClean="0">
              <a:ln>
                <a:noFill/>
              </a:ln>
              <a:solidFill>
                <a:prstClr val="black"/>
              </a:solidFill>
              <a:effectLst/>
              <a:uLnTx/>
              <a:uFillTx/>
            </a:endParaRPr>
          </a:p>
        </p:txBody>
      </p:sp>
      <p:pic>
        <p:nvPicPr>
          <p:cNvPr id="57" name="Рисунок 5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740" y="63948"/>
            <a:ext cx="2717800" cy="1236354"/>
          </a:xfrm>
          <a:prstGeom prst="rect">
            <a:avLst/>
          </a:prstGeom>
        </p:spPr>
      </p:pic>
      <p:sp>
        <p:nvSpPr>
          <p:cNvPr id="62" name="TextBox 61"/>
          <p:cNvSpPr txBox="1"/>
          <p:nvPr/>
        </p:nvSpPr>
        <p:spPr>
          <a:xfrm>
            <a:off x="6496947" y="6378128"/>
            <a:ext cx="5803855" cy="954107"/>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ru-RU" sz="1400" b="1" kern="0" dirty="0" smtClean="0">
                <a:solidFill>
                  <a:prstClr val="black"/>
                </a:solidFill>
              </a:rPr>
              <a:t>МФО </a:t>
            </a:r>
            <a:r>
              <a:rPr lang="ru-RU" sz="1400" kern="0" dirty="0" smtClean="0">
                <a:solidFill>
                  <a:prstClr val="black"/>
                </a:solidFill>
              </a:rPr>
              <a:t>предоставляет </a:t>
            </a:r>
            <a:r>
              <a:rPr lang="ru-RU" sz="1400" kern="0" dirty="0">
                <a:solidFill>
                  <a:prstClr val="black"/>
                </a:solidFill>
              </a:rPr>
              <a:t>субъектам МСП микрофинансирование в виде </a:t>
            </a:r>
            <a:r>
              <a:rPr lang="ru-RU" sz="1400" kern="0" dirty="0" err="1" smtClean="0">
                <a:solidFill>
                  <a:prstClr val="black"/>
                </a:solidFill>
              </a:rPr>
              <a:t>микрозаймов</a:t>
            </a:r>
            <a:r>
              <a:rPr lang="ru-RU" sz="1400" kern="0" dirty="0">
                <a:solidFill>
                  <a:prstClr val="black"/>
                </a:solidFill>
              </a:rPr>
              <a:t>. Открытая МФО кредитная линия в уполномоченном банке используется </a:t>
            </a:r>
            <a:r>
              <a:rPr lang="ru-RU" sz="1400" kern="0" dirty="0" smtClean="0">
                <a:solidFill>
                  <a:prstClr val="black"/>
                </a:solidFill>
              </a:rPr>
              <a:t>МФО для выдачи </a:t>
            </a:r>
            <a:r>
              <a:rPr lang="ru-RU" sz="1400" kern="0" dirty="0" err="1" smtClean="0">
                <a:solidFill>
                  <a:prstClr val="black"/>
                </a:solidFill>
              </a:rPr>
              <a:t>микрозаймов</a:t>
            </a:r>
            <a:r>
              <a:rPr lang="ru-RU" sz="1400" kern="0" dirty="0" smtClean="0">
                <a:solidFill>
                  <a:prstClr val="black"/>
                </a:solidFill>
              </a:rPr>
              <a:t> </a:t>
            </a:r>
            <a:r>
              <a:rPr lang="ru-RU" sz="1400" kern="0" dirty="0">
                <a:solidFill>
                  <a:prstClr val="black"/>
                </a:solidFill>
              </a:rPr>
              <a:t>субъектам МСП</a:t>
            </a:r>
            <a:endParaRPr kumimoji="0" lang="ru-RU" sz="1400" b="0" i="0" u="none" strike="noStrike" kern="0" cap="none" spc="0" normalizeH="0" baseline="0" noProof="0" dirty="0" smtClean="0">
              <a:ln>
                <a:noFill/>
              </a:ln>
              <a:solidFill>
                <a:prstClr val="black"/>
              </a:solidFill>
              <a:effectLst/>
              <a:uLnTx/>
              <a:uFillTx/>
            </a:endParaRPr>
          </a:p>
        </p:txBody>
      </p:sp>
      <p:sp>
        <p:nvSpPr>
          <p:cNvPr id="75" name="Oval 292"/>
          <p:cNvSpPr/>
          <p:nvPr/>
        </p:nvSpPr>
        <p:spPr>
          <a:xfrm>
            <a:off x="2847762" y="5088378"/>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2</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grpSp>
        <p:nvGrpSpPr>
          <p:cNvPr id="59" name="Группа 58"/>
          <p:cNvGrpSpPr/>
          <p:nvPr/>
        </p:nvGrpSpPr>
        <p:grpSpPr>
          <a:xfrm>
            <a:off x="1205452" y="7063826"/>
            <a:ext cx="2347720" cy="821061"/>
            <a:chOff x="708483" y="2915947"/>
            <a:chExt cx="2382031" cy="727937"/>
          </a:xfrm>
        </p:grpSpPr>
        <p:sp>
          <p:nvSpPr>
            <p:cNvPr id="63" name="Скругленный прямоугольник 62"/>
            <p:cNvSpPr/>
            <p:nvPr/>
          </p:nvSpPr>
          <p:spPr>
            <a:xfrm>
              <a:off x="708483" y="2915947"/>
              <a:ext cx="2382031" cy="727937"/>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01700"/>
              <a:r>
                <a:rPr lang="ru-RU" sz="1400" b="1" dirty="0" smtClean="0">
                  <a:solidFill>
                    <a:schemeClr val="bg1"/>
                  </a:solidFill>
                </a:rPr>
                <a:t>Субъект МСП - арендатор</a:t>
              </a:r>
              <a:endParaRPr lang="ru-RU" sz="1400" b="1" dirty="0">
                <a:solidFill>
                  <a:schemeClr val="bg1"/>
                </a:solidFill>
              </a:endParaRPr>
            </a:p>
          </p:txBody>
        </p:sp>
        <p:sp>
          <p:nvSpPr>
            <p:cNvPr id="64" name="Freeform 25"/>
            <p:cNvSpPr>
              <a:spLocks noChangeAspect="1" noEditPoints="1"/>
            </p:cNvSpPr>
            <p:nvPr/>
          </p:nvSpPr>
          <p:spPr bwMode="auto">
            <a:xfrm>
              <a:off x="813328" y="3041733"/>
              <a:ext cx="630698" cy="476366"/>
            </a:xfrm>
            <a:custGeom>
              <a:avLst/>
              <a:gdLst/>
              <a:ahLst/>
              <a:cxnLst>
                <a:cxn ang="0">
                  <a:pos x="82" y="72"/>
                </a:cxn>
                <a:cxn ang="0">
                  <a:pos x="81" y="55"/>
                </a:cxn>
                <a:cxn ang="0">
                  <a:pos x="70" y="49"/>
                </a:cxn>
                <a:cxn ang="0">
                  <a:pos x="62" y="39"/>
                </a:cxn>
                <a:cxn ang="0">
                  <a:pos x="65" y="32"/>
                </a:cxn>
                <a:cxn ang="0">
                  <a:pos x="67" y="28"/>
                </a:cxn>
                <a:cxn ang="0">
                  <a:pos x="66" y="25"/>
                </a:cxn>
                <a:cxn ang="0">
                  <a:pos x="67" y="20"/>
                </a:cxn>
                <a:cxn ang="0">
                  <a:pos x="57" y="11"/>
                </a:cxn>
                <a:cxn ang="0">
                  <a:pos x="47" y="20"/>
                </a:cxn>
                <a:cxn ang="0">
                  <a:pos x="48" y="25"/>
                </a:cxn>
                <a:cxn ang="0">
                  <a:pos x="47" y="28"/>
                </a:cxn>
                <a:cxn ang="0">
                  <a:pos x="49" y="32"/>
                </a:cxn>
                <a:cxn ang="0">
                  <a:pos x="52" y="39"/>
                </a:cxn>
                <a:cxn ang="0">
                  <a:pos x="48" y="46"/>
                </a:cxn>
                <a:cxn ang="0">
                  <a:pos x="63" y="60"/>
                </a:cxn>
                <a:cxn ang="0">
                  <a:pos x="63" y="72"/>
                </a:cxn>
                <a:cxn ang="0">
                  <a:pos x="82" y="72"/>
                </a:cxn>
                <a:cxn ang="0">
                  <a:pos x="42" y="51"/>
                </a:cxn>
                <a:cxn ang="0">
                  <a:pos x="31" y="39"/>
                </a:cxn>
                <a:cxn ang="0">
                  <a:pos x="35" y="29"/>
                </a:cxn>
                <a:cxn ang="0">
                  <a:pos x="38" y="23"/>
                </a:cxn>
                <a:cxn ang="0">
                  <a:pos x="37" y="20"/>
                </a:cxn>
                <a:cxn ang="0">
                  <a:pos x="37" y="13"/>
                </a:cxn>
                <a:cxn ang="0">
                  <a:pos x="24" y="0"/>
                </a:cxn>
                <a:cxn ang="0">
                  <a:pos x="11" y="13"/>
                </a:cxn>
                <a:cxn ang="0">
                  <a:pos x="12" y="20"/>
                </a:cxn>
                <a:cxn ang="0">
                  <a:pos x="11" y="23"/>
                </a:cxn>
                <a:cxn ang="0">
                  <a:pos x="14" y="29"/>
                </a:cxn>
                <a:cxn ang="0">
                  <a:pos x="18" y="39"/>
                </a:cxn>
                <a:cxn ang="0">
                  <a:pos x="7" y="51"/>
                </a:cxn>
                <a:cxn ang="0">
                  <a:pos x="0" y="57"/>
                </a:cxn>
                <a:cxn ang="0">
                  <a:pos x="0" y="72"/>
                </a:cxn>
                <a:cxn ang="0">
                  <a:pos x="57" y="72"/>
                </a:cxn>
                <a:cxn ang="0">
                  <a:pos x="57" y="61"/>
                </a:cxn>
                <a:cxn ang="0">
                  <a:pos x="42" y="51"/>
                </a:cxn>
              </a:cxnLst>
              <a:rect l="0" t="0" r="r" b="b"/>
              <a:pathLst>
                <a:path w="82" h="72">
                  <a:moveTo>
                    <a:pt x="82" y="72"/>
                  </a:moveTo>
                  <a:cubicBezTo>
                    <a:pt x="82" y="72"/>
                    <a:pt x="82" y="57"/>
                    <a:pt x="81" y="55"/>
                  </a:cubicBezTo>
                  <a:cubicBezTo>
                    <a:pt x="79" y="53"/>
                    <a:pt x="76" y="51"/>
                    <a:pt x="70" y="49"/>
                  </a:cubicBezTo>
                  <a:cubicBezTo>
                    <a:pt x="64" y="46"/>
                    <a:pt x="62" y="44"/>
                    <a:pt x="62" y="39"/>
                  </a:cubicBezTo>
                  <a:cubicBezTo>
                    <a:pt x="62" y="37"/>
                    <a:pt x="64" y="37"/>
                    <a:pt x="65" y="32"/>
                  </a:cubicBezTo>
                  <a:cubicBezTo>
                    <a:pt x="65" y="30"/>
                    <a:pt x="67" y="32"/>
                    <a:pt x="67" y="28"/>
                  </a:cubicBezTo>
                  <a:cubicBezTo>
                    <a:pt x="67" y="26"/>
                    <a:pt x="66" y="25"/>
                    <a:pt x="66" y="25"/>
                  </a:cubicBezTo>
                  <a:cubicBezTo>
                    <a:pt x="66" y="25"/>
                    <a:pt x="67" y="22"/>
                    <a:pt x="67" y="20"/>
                  </a:cubicBezTo>
                  <a:cubicBezTo>
                    <a:pt x="67" y="18"/>
                    <a:pt x="65" y="11"/>
                    <a:pt x="57" y="11"/>
                  </a:cubicBezTo>
                  <a:cubicBezTo>
                    <a:pt x="49" y="11"/>
                    <a:pt x="47" y="18"/>
                    <a:pt x="47" y="20"/>
                  </a:cubicBezTo>
                  <a:cubicBezTo>
                    <a:pt x="47" y="22"/>
                    <a:pt x="48" y="25"/>
                    <a:pt x="48" y="25"/>
                  </a:cubicBezTo>
                  <a:cubicBezTo>
                    <a:pt x="48" y="25"/>
                    <a:pt x="47" y="26"/>
                    <a:pt x="47" y="28"/>
                  </a:cubicBezTo>
                  <a:cubicBezTo>
                    <a:pt x="47" y="32"/>
                    <a:pt x="49" y="30"/>
                    <a:pt x="49" y="32"/>
                  </a:cubicBezTo>
                  <a:cubicBezTo>
                    <a:pt x="50" y="37"/>
                    <a:pt x="52" y="37"/>
                    <a:pt x="52" y="39"/>
                  </a:cubicBezTo>
                  <a:cubicBezTo>
                    <a:pt x="52" y="42"/>
                    <a:pt x="51" y="44"/>
                    <a:pt x="48" y="46"/>
                  </a:cubicBezTo>
                  <a:cubicBezTo>
                    <a:pt x="62" y="53"/>
                    <a:pt x="63" y="54"/>
                    <a:pt x="63" y="60"/>
                  </a:cubicBezTo>
                  <a:cubicBezTo>
                    <a:pt x="63" y="72"/>
                    <a:pt x="63" y="72"/>
                    <a:pt x="63" y="72"/>
                  </a:cubicBezTo>
                  <a:lnTo>
                    <a:pt x="82" y="72"/>
                  </a:lnTo>
                  <a:close/>
                  <a:moveTo>
                    <a:pt x="42" y="51"/>
                  </a:moveTo>
                  <a:cubicBezTo>
                    <a:pt x="34" y="47"/>
                    <a:pt x="31" y="45"/>
                    <a:pt x="31" y="39"/>
                  </a:cubicBezTo>
                  <a:cubicBezTo>
                    <a:pt x="31" y="35"/>
                    <a:pt x="34" y="36"/>
                    <a:pt x="35" y="29"/>
                  </a:cubicBezTo>
                  <a:cubicBezTo>
                    <a:pt x="35" y="27"/>
                    <a:pt x="37" y="29"/>
                    <a:pt x="38" y="23"/>
                  </a:cubicBezTo>
                  <a:cubicBezTo>
                    <a:pt x="38" y="20"/>
                    <a:pt x="37" y="20"/>
                    <a:pt x="37" y="20"/>
                  </a:cubicBezTo>
                  <a:cubicBezTo>
                    <a:pt x="37" y="20"/>
                    <a:pt x="37" y="16"/>
                    <a:pt x="37" y="13"/>
                  </a:cubicBezTo>
                  <a:cubicBezTo>
                    <a:pt x="38" y="10"/>
                    <a:pt x="36" y="0"/>
                    <a:pt x="24" y="0"/>
                  </a:cubicBezTo>
                  <a:cubicBezTo>
                    <a:pt x="13" y="0"/>
                    <a:pt x="11" y="10"/>
                    <a:pt x="11" y="13"/>
                  </a:cubicBezTo>
                  <a:cubicBezTo>
                    <a:pt x="12" y="16"/>
                    <a:pt x="12" y="20"/>
                    <a:pt x="12" y="20"/>
                  </a:cubicBezTo>
                  <a:cubicBezTo>
                    <a:pt x="12" y="20"/>
                    <a:pt x="11" y="20"/>
                    <a:pt x="11" y="23"/>
                  </a:cubicBezTo>
                  <a:cubicBezTo>
                    <a:pt x="11" y="29"/>
                    <a:pt x="14" y="27"/>
                    <a:pt x="14" y="29"/>
                  </a:cubicBezTo>
                  <a:cubicBezTo>
                    <a:pt x="15" y="36"/>
                    <a:pt x="18" y="35"/>
                    <a:pt x="18" y="39"/>
                  </a:cubicBezTo>
                  <a:cubicBezTo>
                    <a:pt x="18" y="45"/>
                    <a:pt x="15" y="47"/>
                    <a:pt x="7" y="51"/>
                  </a:cubicBezTo>
                  <a:cubicBezTo>
                    <a:pt x="4" y="52"/>
                    <a:pt x="0" y="53"/>
                    <a:pt x="0" y="57"/>
                  </a:cubicBezTo>
                  <a:cubicBezTo>
                    <a:pt x="0" y="72"/>
                    <a:pt x="0" y="72"/>
                    <a:pt x="0" y="72"/>
                  </a:cubicBezTo>
                  <a:cubicBezTo>
                    <a:pt x="57" y="72"/>
                    <a:pt x="57" y="72"/>
                    <a:pt x="57" y="72"/>
                  </a:cubicBezTo>
                  <a:cubicBezTo>
                    <a:pt x="57" y="72"/>
                    <a:pt x="57" y="63"/>
                    <a:pt x="57" y="61"/>
                  </a:cubicBezTo>
                  <a:cubicBezTo>
                    <a:pt x="57" y="58"/>
                    <a:pt x="50" y="54"/>
                    <a:pt x="42" y="51"/>
                  </a:cubicBezTo>
                  <a:close/>
                </a:path>
              </a:pathLst>
            </a:custGeom>
            <a:solidFill>
              <a:schemeClr val="bg1"/>
            </a:solidFill>
            <a:ln w="9525">
              <a:noFill/>
              <a:round/>
              <a:headEnd/>
              <a:tailEnd/>
            </a:ln>
          </p:spPr>
          <p:txBody>
            <a:bodyPr vert="horz" wrap="square" lIns="98694" tIns="49347" rIns="98694" bIns="49347" numCol="1" anchor="t" anchorCtr="0" compatLnSpc="1">
              <a:prstTxWarp prst="textNoShape">
                <a:avLst/>
              </a:prstTxWarp>
            </a:bodyPr>
            <a:lstStyle/>
            <a:p>
              <a:pPr defTabSz="986912" fontAlgn="base">
                <a:spcBef>
                  <a:spcPct val="0"/>
                </a:spcBef>
                <a:spcAft>
                  <a:spcPct val="0"/>
                </a:spcAft>
              </a:pPr>
              <a:endParaRPr lang="en-GB" sz="2051" dirty="0">
                <a:solidFill>
                  <a:srgbClr val="000000"/>
                </a:solidFill>
                <a:cs typeface="Arial" pitchFamily="34" charset="0"/>
              </a:endParaRPr>
            </a:p>
          </p:txBody>
        </p:sp>
      </p:grpSp>
      <p:sp>
        <p:nvSpPr>
          <p:cNvPr id="15" name="Прямоугольник 14"/>
          <p:cNvSpPr/>
          <p:nvPr/>
        </p:nvSpPr>
        <p:spPr>
          <a:xfrm>
            <a:off x="207818" y="1513007"/>
            <a:ext cx="5744153" cy="1046440"/>
          </a:xfrm>
          <a:prstGeom prst="rect">
            <a:avLst/>
          </a:prstGeom>
        </p:spPr>
        <p:txBody>
          <a:bodyPr wrap="square">
            <a:spAutoFit/>
          </a:bodyPr>
          <a:lstStyle/>
          <a:p>
            <a:r>
              <a:rPr lang="ru-RU" sz="1400" b="1" dirty="0" smtClean="0">
                <a:solidFill>
                  <a:srgbClr val="000000"/>
                </a:solidFill>
                <a:latin typeface="Arial Narrow" panose="020B0606020202030204" pitchFamily="34" charset="0"/>
              </a:rPr>
              <a:t>Цель кредита </a:t>
            </a:r>
            <a:r>
              <a:rPr lang="ru-RU" sz="1400" b="1" dirty="0">
                <a:solidFill>
                  <a:srgbClr val="000000"/>
                </a:solidFill>
                <a:latin typeface="Arial Narrow" panose="020B0606020202030204" pitchFamily="34" charset="0"/>
              </a:rPr>
              <a:t>– </a:t>
            </a:r>
            <a:r>
              <a:rPr lang="ru-RU" sz="1400" dirty="0" smtClean="0">
                <a:solidFill>
                  <a:srgbClr val="000000"/>
                </a:solidFill>
                <a:latin typeface="Arial Narrow" panose="020B0606020202030204" pitchFamily="34" charset="0"/>
              </a:rPr>
              <a:t>предоставление </a:t>
            </a:r>
            <a:r>
              <a:rPr lang="ru-RU" sz="1400" dirty="0" err="1">
                <a:solidFill>
                  <a:srgbClr val="000000"/>
                </a:solidFill>
                <a:latin typeface="Arial Narrow" panose="020B0606020202030204" pitchFamily="34" charset="0"/>
              </a:rPr>
              <a:t>микрозаймов</a:t>
            </a:r>
            <a:r>
              <a:rPr lang="ru-RU" sz="1400" dirty="0">
                <a:solidFill>
                  <a:srgbClr val="000000"/>
                </a:solidFill>
                <a:latin typeface="Arial Narrow" panose="020B0606020202030204" pitchFamily="34" charset="0"/>
              </a:rPr>
              <a:t> </a:t>
            </a:r>
            <a:r>
              <a:rPr lang="ru-RU" sz="1400" dirty="0" smtClean="0">
                <a:solidFill>
                  <a:srgbClr val="000000"/>
                </a:solidFill>
                <a:latin typeface="Arial Narrow" panose="020B0606020202030204" pitchFamily="34" charset="0"/>
              </a:rPr>
              <a:t>субъектам МСП с применением процентной ставки по </a:t>
            </a:r>
            <a:r>
              <a:rPr lang="ru-RU" sz="1400" dirty="0" err="1" smtClean="0">
                <a:solidFill>
                  <a:srgbClr val="000000"/>
                </a:solidFill>
                <a:latin typeface="Arial Narrow" panose="020B0606020202030204" pitchFamily="34" charset="0"/>
              </a:rPr>
              <a:t>микрозаймам</a:t>
            </a:r>
            <a:r>
              <a:rPr lang="ru-RU" sz="1400" dirty="0" smtClean="0">
                <a:solidFill>
                  <a:srgbClr val="000000"/>
                </a:solidFill>
                <a:latin typeface="Arial Narrow" panose="020B0606020202030204" pitchFamily="34" charset="0"/>
              </a:rPr>
              <a:t>, превышающей процентную ставку по кредиту не более чем на 50% (при ставке по кредиту 9,6% </a:t>
            </a:r>
            <a:r>
              <a:rPr lang="ru-RU" sz="1600" b="1" dirty="0" smtClean="0">
                <a:solidFill>
                  <a:srgbClr val="000000"/>
                </a:solidFill>
                <a:latin typeface="Arial Narrow" panose="020B0606020202030204" pitchFamily="34" charset="0"/>
              </a:rPr>
              <a:t>максимальная ставка по </a:t>
            </a:r>
            <a:r>
              <a:rPr lang="ru-RU" sz="1600" b="1" dirty="0" err="1" smtClean="0">
                <a:solidFill>
                  <a:srgbClr val="000000"/>
                </a:solidFill>
                <a:latin typeface="Arial Narrow" panose="020B0606020202030204" pitchFamily="34" charset="0"/>
              </a:rPr>
              <a:t>микрозаймам</a:t>
            </a:r>
            <a:r>
              <a:rPr lang="ru-RU" sz="1600" b="1" dirty="0" smtClean="0">
                <a:solidFill>
                  <a:srgbClr val="000000"/>
                </a:solidFill>
                <a:latin typeface="Arial Narrow" panose="020B0606020202030204" pitchFamily="34" charset="0"/>
              </a:rPr>
              <a:t> составит </a:t>
            </a:r>
            <a:r>
              <a:rPr lang="ru-RU" sz="1800" b="1" dirty="0" smtClean="0">
                <a:solidFill>
                  <a:srgbClr val="1F4E79"/>
                </a:solidFill>
                <a:latin typeface="Arial Narrow" panose="020B0606020202030204" pitchFamily="34" charset="0"/>
              </a:rPr>
              <a:t>14,4%</a:t>
            </a:r>
            <a:r>
              <a:rPr lang="ru-RU" sz="1600" b="1" dirty="0" smtClean="0">
                <a:solidFill>
                  <a:srgbClr val="000000"/>
                </a:solidFill>
                <a:latin typeface="Arial Narrow" panose="020B0606020202030204" pitchFamily="34" charset="0"/>
              </a:rPr>
              <a:t> годовых</a:t>
            </a:r>
            <a:r>
              <a:rPr lang="ru-RU" sz="1400" dirty="0" smtClean="0">
                <a:solidFill>
                  <a:srgbClr val="000000"/>
                </a:solidFill>
                <a:latin typeface="Arial Narrow" panose="020B0606020202030204" pitchFamily="34" charset="0"/>
              </a:rPr>
              <a:t>).</a:t>
            </a:r>
            <a:endParaRPr lang="ru-RU" sz="1400" dirty="0">
              <a:solidFill>
                <a:srgbClr val="000000"/>
              </a:solidFill>
              <a:latin typeface="Arial Narrow" panose="020B0606020202030204" pitchFamily="34" charset="0"/>
            </a:endParaRPr>
          </a:p>
        </p:txBody>
      </p:sp>
      <p:sp>
        <p:nvSpPr>
          <p:cNvPr id="67" name="TextBox 66"/>
          <p:cNvSpPr txBox="1"/>
          <p:nvPr/>
        </p:nvSpPr>
        <p:spPr>
          <a:xfrm>
            <a:off x="6479234" y="3054837"/>
            <a:ext cx="5821568" cy="738664"/>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ru-RU" sz="1400" b="1" kern="0" dirty="0" smtClean="0">
                <a:solidFill>
                  <a:prstClr val="black"/>
                </a:solidFill>
              </a:rPr>
              <a:t>Уполномоченный </a:t>
            </a:r>
            <a:r>
              <a:rPr lang="ru-RU" sz="1400" b="1" kern="0" dirty="0">
                <a:solidFill>
                  <a:prstClr val="black"/>
                </a:solidFill>
              </a:rPr>
              <a:t>банк</a:t>
            </a:r>
            <a:r>
              <a:rPr lang="ru-RU" sz="1400" kern="0" dirty="0" smtClean="0">
                <a:solidFill>
                  <a:prstClr val="black"/>
                </a:solidFill>
              </a:rPr>
              <a:t>, после </a:t>
            </a:r>
            <a:r>
              <a:rPr lang="ru-RU" sz="1400" kern="0" dirty="0">
                <a:solidFill>
                  <a:prstClr val="black"/>
                </a:solidFill>
              </a:rPr>
              <a:t>анализа рисков по </a:t>
            </a:r>
            <a:r>
              <a:rPr lang="ru-RU" sz="1400" kern="0" dirty="0" smtClean="0">
                <a:solidFill>
                  <a:prstClr val="black"/>
                </a:solidFill>
              </a:rPr>
              <a:t>сделке, подтверждает </a:t>
            </a:r>
            <a:r>
              <a:rPr lang="ru-RU" sz="1400" kern="0" dirty="0">
                <a:solidFill>
                  <a:prstClr val="black"/>
                </a:solidFill>
              </a:rPr>
              <a:t>готовность к финансированию и выдает кредит (открывает кредитную линию) МФО</a:t>
            </a:r>
            <a:endParaRPr kumimoji="0" lang="ru-RU" sz="1400" b="0" i="0" u="none" strike="noStrike" kern="0" cap="none" spc="0" normalizeH="0" baseline="0" noProof="0" dirty="0" smtClean="0">
              <a:ln>
                <a:noFill/>
              </a:ln>
              <a:solidFill>
                <a:prstClr val="black"/>
              </a:solidFill>
              <a:effectLst/>
              <a:uLnTx/>
              <a:uFillTx/>
            </a:endParaRPr>
          </a:p>
        </p:txBody>
      </p:sp>
      <p:sp>
        <p:nvSpPr>
          <p:cNvPr id="29" name="Прямоугольник 28"/>
          <p:cNvSpPr/>
          <p:nvPr/>
        </p:nvSpPr>
        <p:spPr>
          <a:xfrm>
            <a:off x="6497786" y="1759782"/>
            <a:ext cx="5819043" cy="954107"/>
          </a:xfrm>
          <a:prstGeom prst="rect">
            <a:avLst/>
          </a:prstGeom>
        </p:spPr>
        <p:txBody>
          <a:bodyPr wrap="square">
            <a:spAutoFit/>
          </a:bodyPr>
          <a:lstStyle/>
          <a:p>
            <a:pPr lvl="0" fontAlgn="auto">
              <a:spcBef>
                <a:spcPts val="0"/>
              </a:spcBef>
              <a:spcAft>
                <a:spcPts val="0"/>
              </a:spcAft>
              <a:defRPr/>
            </a:pPr>
            <a:r>
              <a:rPr lang="ru-RU" sz="1400" b="1" dirty="0" err="1" smtClean="0">
                <a:solidFill>
                  <a:schemeClr val="dk1"/>
                </a:solidFill>
              </a:rPr>
              <a:t>Микрофинансовая</a:t>
            </a:r>
            <a:r>
              <a:rPr lang="ru-RU" sz="1400" b="1" dirty="0" smtClean="0">
                <a:solidFill>
                  <a:schemeClr val="dk1"/>
                </a:solidFill>
              </a:rPr>
              <a:t> организация (МФО) </a:t>
            </a:r>
            <a:r>
              <a:rPr lang="ru-RU" sz="1400" dirty="0" smtClean="0">
                <a:solidFill>
                  <a:schemeClr val="dk1"/>
                </a:solidFill>
              </a:rPr>
              <a:t>обращается </a:t>
            </a:r>
            <a:r>
              <a:rPr lang="ru-RU" sz="1400" dirty="0">
                <a:solidFill>
                  <a:schemeClr val="dk1"/>
                </a:solidFill>
              </a:rPr>
              <a:t>в уполномоченный банк за кредитом </a:t>
            </a:r>
            <a:r>
              <a:rPr lang="ru-RU" sz="1400" dirty="0" smtClean="0">
                <a:solidFill>
                  <a:schemeClr val="dk1"/>
                </a:solidFill>
              </a:rPr>
              <a:t>для финансирования </a:t>
            </a:r>
            <a:r>
              <a:rPr lang="ru-RU" sz="1400" dirty="0">
                <a:solidFill>
                  <a:schemeClr val="dk1"/>
                </a:solidFill>
              </a:rPr>
              <a:t>субъектов МСП путем предоставления им </a:t>
            </a:r>
            <a:r>
              <a:rPr lang="ru-RU" sz="1400" dirty="0" err="1">
                <a:solidFill>
                  <a:schemeClr val="dk1"/>
                </a:solidFill>
              </a:rPr>
              <a:t>микрозаймов</a:t>
            </a:r>
            <a:r>
              <a:rPr lang="ru-RU" sz="1400" dirty="0">
                <a:solidFill>
                  <a:schemeClr val="dk1"/>
                </a:solidFill>
              </a:rPr>
              <a:t> (микрофинансирования)</a:t>
            </a:r>
          </a:p>
        </p:txBody>
      </p:sp>
      <p:sp>
        <p:nvSpPr>
          <p:cNvPr id="82" name="Oval 292"/>
          <p:cNvSpPr/>
          <p:nvPr/>
        </p:nvSpPr>
        <p:spPr>
          <a:xfrm>
            <a:off x="6132913" y="1833332"/>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1</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85" name="Oval 292"/>
          <p:cNvSpPr/>
          <p:nvPr/>
        </p:nvSpPr>
        <p:spPr>
          <a:xfrm>
            <a:off x="2434257" y="6607984"/>
            <a:ext cx="294391" cy="285599"/>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00" b="1" i="0" u="none" strike="noStrike" kern="0" cap="none" spc="0" normalizeH="0" baseline="0" noProof="0" dirty="0" smtClean="0">
                <a:ln>
                  <a:noFill/>
                </a:ln>
                <a:solidFill>
                  <a:srgbClr val="FFFFFF"/>
                </a:solidFill>
                <a:effectLst/>
                <a:uLnTx/>
                <a:uFillTx/>
                <a:latin typeface="Arial"/>
                <a:ea typeface="+mn-ea"/>
                <a:cs typeface="+mn-cs"/>
              </a:rPr>
              <a:t>5</a:t>
            </a:r>
            <a:endParaRPr kumimoji="0" lang="en-US" sz="1300" b="1" i="0" u="none" strike="noStrike" kern="0" cap="none" spc="0" normalizeH="0" baseline="0" noProof="0" dirty="0">
              <a:ln>
                <a:noFill/>
              </a:ln>
              <a:solidFill>
                <a:srgbClr val="FFFFFF"/>
              </a:solidFill>
              <a:effectLst/>
              <a:uLnTx/>
              <a:uFillTx/>
              <a:latin typeface="Arial"/>
              <a:ea typeface="+mn-ea"/>
              <a:cs typeface="+mn-cs"/>
            </a:endParaRPr>
          </a:p>
        </p:txBody>
      </p:sp>
      <p:cxnSp>
        <p:nvCxnSpPr>
          <p:cNvPr id="86" name="Прямая со стрелкой 85"/>
          <p:cNvCxnSpPr/>
          <p:nvPr/>
        </p:nvCxnSpPr>
        <p:spPr>
          <a:xfrm flipH="1" flipV="1">
            <a:off x="2244861" y="6441437"/>
            <a:ext cx="5149" cy="622389"/>
          </a:xfrm>
          <a:prstGeom prst="straightConnector1">
            <a:avLst/>
          </a:prstGeom>
          <a:ln w="76200">
            <a:solidFill>
              <a:schemeClr val="bg1">
                <a:lumMod val="50000"/>
                <a:alpha val="50000"/>
              </a:schemeClr>
            </a:solidFill>
            <a:headEnd type="triangle" w="med" len="med"/>
            <a:tailEnd type="none" w="sm" len="sm"/>
          </a:ln>
        </p:spPr>
        <p:style>
          <a:lnRef idx="1">
            <a:schemeClr val="accent1"/>
          </a:lnRef>
          <a:fillRef idx="0">
            <a:schemeClr val="accent1"/>
          </a:fillRef>
          <a:effectRef idx="0">
            <a:schemeClr val="accent1"/>
          </a:effectRef>
          <a:fontRef idx="minor">
            <a:schemeClr val="tx1"/>
          </a:fontRef>
        </p:style>
      </p:cxnSp>
      <p:sp>
        <p:nvSpPr>
          <p:cNvPr id="2" name="Заголовок 1"/>
          <p:cNvSpPr>
            <a:spLocks noGrp="1"/>
          </p:cNvSpPr>
          <p:nvPr>
            <p:ph type="title"/>
          </p:nvPr>
        </p:nvSpPr>
        <p:spPr>
          <a:xfrm>
            <a:off x="3823667" y="306326"/>
            <a:ext cx="9191911" cy="698685"/>
          </a:xfrm>
        </p:spPr>
        <p:txBody>
          <a:bodyPr/>
          <a:lstStyle/>
          <a:p>
            <a:r>
              <a:rPr lang="ru-RU" dirty="0" smtClean="0"/>
              <a:t>Особенности получения кредитов Банка России </a:t>
            </a:r>
            <a:br>
              <a:rPr lang="ru-RU" dirty="0" smtClean="0"/>
            </a:br>
            <a:r>
              <a:rPr lang="ru-RU" dirty="0" smtClean="0"/>
              <a:t>при кредитовании </a:t>
            </a:r>
            <a:r>
              <a:rPr lang="ru-RU" dirty="0" err="1" smtClean="0"/>
              <a:t>микрофинансовых</a:t>
            </a:r>
            <a:r>
              <a:rPr lang="ru-RU" dirty="0" smtClean="0"/>
              <a:t> организаций предпринимательского финансирования</a:t>
            </a:r>
            <a:endParaRPr lang="ru-RU" dirty="0"/>
          </a:p>
        </p:txBody>
      </p:sp>
      <p:cxnSp>
        <p:nvCxnSpPr>
          <p:cNvPr id="65" name="Прямая соединительная линия 64"/>
          <p:cNvCxnSpPr/>
          <p:nvPr/>
        </p:nvCxnSpPr>
        <p:spPr>
          <a:xfrm>
            <a:off x="5951971" y="1609725"/>
            <a:ext cx="0" cy="6261142"/>
          </a:xfrm>
          <a:prstGeom prst="line">
            <a:avLst/>
          </a:prstGeom>
          <a:noFill/>
          <a:ln w="25400" cap="flat" cmpd="sng" algn="ctr">
            <a:solidFill>
              <a:srgbClr val="00A1DE"/>
            </a:solidFill>
            <a:prstDash val="solid"/>
          </a:ln>
          <a:effectLst/>
        </p:spPr>
      </p:cxnSp>
      <p:pic>
        <p:nvPicPr>
          <p:cNvPr id="69" name="Рисунок 6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38861" y="2818822"/>
            <a:ext cx="1371059" cy="623708"/>
          </a:xfrm>
          <a:prstGeom prst="rect">
            <a:avLst/>
          </a:prstGeom>
        </p:spPr>
      </p:pic>
      <p:sp>
        <p:nvSpPr>
          <p:cNvPr id="79" name="TextBox 78"/>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22</a:t>
            </a:r>
            <a:endParaRPr lang="ru-RU" sz="1400" dirty="0">
              <a:latin typeface="Arial Narrow" panose="020B0606020202030204" pitchFamily="34" charset="0"/>
            </a:endParaRPr>
          </a:p>
        </p:txBody>
      </p:sp>
      <p:sp>
        <p:nvSpPr>
          <p:cNvPr id="93" name="Скругленный прямоугольник 92"/>
          <p:cNvSpPr/>
          <p:nvPr/>
        </p:nvSpPr>
        <p:spPr>
          <a:xfrm>
            <a:off x="644235" y="5530865"/>
            <a:ext cx="3243929" cy="904800"/>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01700"/>
            <a:r>
              <a:rPr lang="ru-RU" sz="1400" b="1" dirty="0" err="1" smtClean="0">
                <a:solidFill>
                  <a:schemeClr val="bg1"/>
                </a:solidFill>
              </a:rPr>
              <a:t>Микрофинансовая</a:t>
            </a:r>
            <a:r>
              <a:rPr lang="ru-RU" sz="1400" b="1" dirty="0" smtClean="0">
                <a:solidFill>
                  <a:schemeClr val="bg1"/>
                </a:solidFill>
              </a:rPr>
              <a:t> организация предпринимательского финансирования</a:t>
            </a:r>
            <a:endParaRPr lang="ru-RU" sz="1400" b="1" dirty="0">
              <a:solidFill>
                <a:schemeClr val="bg1"/>
              </a:solidFill>
            </a:endParaRPr>
          </a:p>
        </p:txBody>
      </p:sp>
      <p:pic>
        <p:nvPicPr>
          <p:cNvPr id="70" name="Рисунок 6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3591" y="5404985"/>
            <a:ext cx="1152936" cy="1152936"/>
          </a:xfrm>
          <a:prstGeom prst="rect">
            <a:avLst/>
          </a:prstGeom>
        </p:spPr>
      </p:pic>
      <p:sp>
        <p:nvSpPr>
          <p:cNvPr id="71" name="Овал 70"/>
          <p:cNvSpPr/>
          <p:nvPr/>
        </p:nvSpPr>
        <p:spPr>
          <a:xfrm>
            <a:off x="881172" y="5798135"/>
            <a:ext cx="362487" cy="3624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cxnSp>
        <p:nvCxnSpPr>
          <p:cNvPr id="72" name="Прямая со стрелкой 71"/>
          <p:cNvCxnSpPr/>
          <p:nvPr/>
        </p:nvCxnSpPr>
        <p:spPr>
          <a:xfrm flipV="1">
            <a:off x="1761832" y="4807879"/>
            <a:ext cx="0" cy="722986"/>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87" name="Прямая со стрелкой 86"/>
          <p:cNvCxnSpPr/>
          <p:nvPr/>
        </p:nvCxnSpPr>
        <p:spPr>
          <a:xfrm flipV="1">
            <a:off x="2655285" y="4807879"/>
            <a:ext cx="0" cy="722986"/>
          </a:xfrm>
          <a:prstGeom prst="straightConnector1">
            <a:avLst/>
          </a:prstGeom>
          <a:ln w="76200">
            <a:solidFill>
              <a:schemeClr val="bg1">
                <a:lumMod val="50000"/>
                <a:alpha val="50000"/>
              </a:schemeClr>
            </a:solidFill>
            <a:headEnd type="triangle" w="med" len="med"/>
            <a:tailEnd type="none" w="sm" len="sm"/>
          </a:ln>
        </p:spPr>
        <p:style>
          <a:lnRef idx="1">
            <a:schemeClr val="accent1"/>
          </a:lnRef>
          <a:fillRef idx="0">
            <a:schemeClr val="accent1"/>
          </a:fillRef>
          <a:effectRef idx="0">
            <a:schemeClr val="accent1"/>
          </a:effectRef>
          <a:fontRef idx="minor">
            <a:schemeClr val="tx1"/>
          </a:fontRef>
        </p:style>
      </p:cxnSp>
      <p:cxnSp>
        <p:nvCxnSpPr>
          <p:cNvPr id="88" name="Прямая со стрелкой 87"/>
          <p:cNvCxnSpPr/>
          <p:nvPr/>
        </p:nvCxnSpPr>
        <p:spPr>
          <a:xfrm flipV="1">
            <a:off x="2222202" y="3453873"/>
            <a:ext cx="9908" cy="441651"/>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78057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20218" y="294458"/>
            <a:ext cx="8686313" cy="698685"/>
          </a:xfrm>
        </p:spPr>
        <p:txBody>
          <a:bodyPr/>
          <a:lstStyle/>
          <a:p>
            <a:r>
              <a:rPr lang="ru-RU" dirty="0" smtClean="0"/>
              <a:t>Требования, применяемые при кредитовании </a:t>
            </a:r>
            <a:br>
              <a:rPr lang="ru-RU" dirty="0" smtClean="0"/>
            </a:br>
            <a:r>
              <a:rPr lang="ru-RU" dirty="0" err="1" smtClean="0"/>
              <a:t>микрофинансовых</a:t>
            </a:r>
            <a:r>
              <a:rPr lang="ru-RU" dirty="0" smtClean="0"/>
              <a:t> организаций </a:t>
            </a:r>
            <a:br>
              <a:rPr lang="ru-RU" dirty="0" smtClean="0"/>
            </a:br>
            <a:r>
              <a:rPr lang="ru-RU" dirty="0" smtClean="0"/>
              <a:t>предпринимательского финансирования</a:t>
            </a:r>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3593401165"/>
              </p:ext>
            </p:extLst>
          </p:nvPr>
        </p:nvGraphicFramePr>
        <p:xfrm>
          <a:off x="363538" y="1218673"/>
          <a:ext cx="11841162" cy="7391111"/>
        </p:xfrm>
        <a:graphic>
          <a:graphicData uri="http://schemas.openxmlformats.org/drawingml/2006/table">
            <a:tbl>
              <a:tblPr firstRow="1" bandRow="1"/>
              <a:tblGrid>
                <a:gridCol w="1710359">
                  <a:extLst>
                    <a:ext uri="{9D8B030D-6E8A-4147-A177-3AD203B41FA5}">
                      <a16:colId xmlns:a16="http://schemas.microsoft.com/office/drawing/2014/main" xmlns="" val="20000"/>
                    </a:ext>
                  </a:extLst>
                </a:gridCol>
                <a:gridCol w="10130803">
                  <a:extLst>
                    <a:ext uri="{9D8B030D-6E8A-4147-A177-3AD203B41FA5}">
                      <a16:colId xmlns:a16="http://schemas.microsoft.com/office/drawing/2014/main" xmlns="" val="20001"/>
                    </a:ext>
                  </a:extLst>
                </a:gridCol>
              </a:tblGrid>
              <a:tr h="649451">
                <a:tc>
                  <a:txBody>
                    <a:bodyPr/>
                    <a:lstStyle>
                      <a:lvl1pPr marL="0" algn="l" defTabSz="1093357" rtl="0" eaLnBrk="1" latinLnBrk="0" hangingPunct="1">
                        <a:defRPr sz="2162" b="1" kern="1200">
                          <a:solidFill>
                            <a:schemeClr val="dk1"/>
                          </a:solidFill>
                          <a:latin typeface="Calibri"/>
                        </a:defRPr>
                      </a:lvl1pPr>
                      <a:lvl2pPr marL="546678" algn="l" defTabSz="1093357" rtl="0" eaLnBrk="1" latinLnBrk="0" hangingPunct="1">
                        <a:defRPr sz="2162" b="1" kern="1200">
                          <a:solidFill>
                            <a:schemeClr val="dk1"/>
                          </a:solidFill>
                          <a:latin typeface="Calibri"/>
                        </a:defRPr>
                      </a:lvl2pPr>
                      <a:lvl3pPr marL="1093357" algn="l" defTabSz="1093357" rtl="0" eaLnBrk="1" latinLnBrk="0" hangingPunct="1">
                        <a:defRPr sz="2162" b="1" kern="1200">
                          <a:solidFill>
                            <a:schemeClr val="dk1"/>
                          </a:solidFill>
                          <a:latin typeface="Calibri"/>
                        </a:defRPr>
                      </a:lvl3pPr>
                      <a:lvl4pPr marL="1640035" algn="l" defTabSz="1093357" rtl="0" eaLnBrk="1" latinLnBrk="0" hangingPunct="1">
                        <a:defRPr sz="2162" b="1" kern="1200">
                          <a:solidFill>
                            <a:schemeClr val="dk1"/>
                          </a:solidFill>
                          <a:latin typeface="Calibri"/>
                        </a:defRPr>
                      </a:lvl4pPr>
                      <a:lvl5pPr marL="2186714" algn="l" defTabSz="1093357" rtl="0" eaLnBrk="1" latinLnBrk="0" hangingPunct="1">
                        <a:defRPr sz="2162" b="1" kern="1200">
                          <a:solidFill>
                            <a:schemeClr val="dk1"/>
                          </a:solidFill>
                          <a:latin typeface="Calibri"/>
                        </a:defRPr>
                      </a:lvl5pPr>
                      <a:lvl6pPr marL="2733393" algn="l" defTabSz="1093357" rtl="0" eaLnBrk="1" latinLnBrk="0" hangingPunct="1">
                        <a:defRPr sz="2162" b="1" kern="1200">
                          <a:solidFill>
                            <a:schemeClr val="dk1"/>
                          </a:solidFill>
                          <a:latin typeface="Calibri"/>
                        </a:defRPr>
                      </a:lvl6pPr>
                      <a:lvl7pPr marL="3280072" algn="l" defTabSz="1093357" rtl="0" eaLnBrk="1" latinLnBrk="0" hangingPunct="1">
                        <a:defRPr sz="2162" b="1" kern="1200">
                          <a:solidFill>
                            <a:schemeClr val="dk1"/>
                          </a:solidFill>
                          <a:latin typeface="Calibri"/>
                        </a:defRPr>
                      </a:lvl7pPr>
                      <a:lvl8pPr marL="3826750" algn="l" defTabSz="1093357" rtl="0" eaLnBrk="1" latinLnBrk="0" hangingPunct="1">
                        <a:defRPr sz="2162" b="1" kern="1200">
                          <a:solidFill>
                            <a:schemeClr val="dk1"/>
                          </a:solidFill>
                          <a:latin typeface="Calibri"/>
                        </a:defRPr>
                      </a:lvl8pPr>
                      <a:lvl9pPr marL="4373429" algn="l" defTabSz="1093357" rtl="0" eaLnBrk="1" latinLnBrk="0" hangingPunct="1">
                        <a:defRPr sz="2162" b="1"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50" b="1" dirty="0" smtClean="0">
                          <a:solidFill>
                            <a:schemeClr val="bg1"/>
                          </a:solidFill>
                          <a:latin typeface="Arial Narrow" panose="020B0606020202030204" pitchFamily="34" charset="0"/>
                          <a:cs typeface="Arial" panose="020B0604020202020204" pitchFamily="34" charset="0"/>
                        </a:rPr>
                        <a:t>Базовые условия участия МФО в Программе стимулирования кредитования</a:t>
                      </a:r>
                      <a:endParaRPr lang="ru-RU" sz="1250" b="1" dirty="0">
                        <a:solidFill>
                          <a:schemeClr val="bg1"/>
                        </a:solidFill>
                        <a:latin typeface="Arial Narrow" panose="020B0606020202030204" pitchFamily="34" charset="0"/>
                        <a:cs typeface="Arial" panose="020B0604020202020204" pitchFamily="34" charset="0"/>
                      </a:endParaRPr>
                    </a:p>
                  </a:txBody>
                  <a:tcPr anchor="ctr">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b="1" kern="1200">
                          <a:solidFill>
                            <a:schemeClr val="dk1"/>
                          </a:solidFill>
                          <a:latin typeface="Calibri"/>
                        </a:defRPr>
                      </a:lvl1pPr>
                      <a:lvl2pPr marL="546678" algn="l" defTabSz="1093357" rtl="0" eaLnBrk="1" latinLnBrk="0" hangingPunct="1">
                        <a:defRPr sz="2162" b="1" kern="1200">
                          <a:solidFill>
                            <a:schemeClr val="dk1"/>
                          </a:solidFill>
                          <a:latin typeface="Calibri"/>
                        </a:defRPr>
                      </a:lvl2pPr>
                      <a:lvl3pPr marL="1093357" algn="l" defTabSz="1093357" rtl="0" eaLnBrk="1" latinLnBrk="0" hangingPunct="1">
                        <a:defRPr sz="2162" b="1" kern="1200">
                          <a:solidFill>
                            <a:schemeClr val="dk1"/>
                          </a:solidFill>
                          <a:latin typeface="Calibri"/>
                        </a:defRPr>
                      </a:lvl3pPr>
                      <a:lvl4pPr marL="1640035" algn="l" defTabSz="1093357" rtl="0" eaLnBrk="1" latinLnBrk="0" hangingPunct="1">
                        <a:defRPr sz="2162" b="1" kern="1200">
                          <a:solidFill>
                            <a:schemeClr val="dk1"/>
                          </a:solidFill>
                          <a:latin typeface="Calibri"/>
                        </a:defRPr>
                      </a:lvl4pPr>
                      <a:lvl5pPr marL="2186714" algn="l" defTabSz="1093357" rtl="0" eaLnBrk="1" latinLnBrk="0" hangingPunct="1">
                        <a:defRPr sz="2162" b="1" kern="1200">
                          <a:solidFill>
                            <a:schemeClr val="dk1"/>
                          </a:solidFill>
                          <a:latin typeface="Calibri"/>
                        </a:defRPr>
                      </a:lvl5pPr>
                      <a:lvl6pPr marL="2733393" algn="l" defTabSz="1093357" rtl="0" eaLnBrk="1" latinLnBrk="0" hangingPunct="1">
                        <a:defRPr sz="2162" b="1" kern="1200">
                          <a:solidFill>
                            <a:schemeClr val="dk1"/>
                          </a:solidFill>
                          <a:latin typeface="Calibri"/>
                        </a:defRPr>
                      </a:lvl6pPr>
                      <a:lvl7pPr marL="3280072" algn="l" defTabSz="1093357" rtl="0" eaLnBrk="1" latinLnBrk="0" hangingPunct="1">
                        <a:defRPr sz="2162" b="1" kern="1200">
                          <a:solidFill>
                            <a:schemeClr val="dk1"/>
                          </a:solidFill>
                          <a:latin typeface="Calibri"/>
                        </a:defRPr>
                      </a:lvl7pPr>
                      <a:lvl8pPr marL="3826750" algn="l" defTabSz="1093357" rtl="0" eaLnBrk="1" latinLnBrk="0" hangingPunct="1">
                        <a:defRPr sz="2162" b="1" kern="1200">
                          <a:solidFill>
                            <a:schemeClr val="dk1"/>
                          </a:solidFill>
                          <a:latin typeface="Calibri"/>
                        </a:defRPr>
                      </a:lvl8pPr>
                      <a:lvl9pPr marL="4373429" algn="l" defTabSz="1093357" rtl="0" eaLnBrk="1" latinLnBrk="0" hangingPunct="1">
                        <a:defRPr sz="2162" b="1" kern="1200">
                          <a:solidFill>
                            <a:schemeClr val="dk1"/>
                          </a:solidFill>
                          <a:latin typeface="Calibri"/>
                        </a:defRPr>
                      </a:lvl9pPr>
                    </a:lstStyle>
                    <a:p>
                      <a:pPr marL="171450" marR="0" lvl="0" indent="-171450" algn="l" defTabSz="1093357"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ru-RU" sz="1250" b="0" kern="1200" dirty="0" smtClean="0">
                          <a:solidFill>
                            <a:schemeClr val="dk1"/>
                          </a:solidFill>
                          <a:latin typeface="Arial Narrow" panose="020B0606020202030204" pitchFamily="34" charset="0"/>
                          <a:ea typeface="+mn-ea"/>
                          <a:cs typeface="Arial" panose="020B0604020202020204" pitchFamily="34" charset="0"/>
                        </a:rPr>
                        <a:t>наличие статуса </a:t>
                      </a:r>
                      <a:r>
                        <a:rPr lang="ru-RU" sz="1250" b="0" kern="1200" dirty="0" err="1" smtClean="0">
                          <a:solidFill>
                            <a:schemeClr val="dk1"/>
                          </a:solidFill>
                          <a:latin typeface="Arial Narrow" panose="020B0606020202030204" pitchFamily="34" charset="0"/>
                          <a:ea typeface="+mn-ea"/>
                          <a:cs typeface="Arial" panose="020B0604020202020204" pitchFamily="34" charset="0"/>
                        </a:rPr>
                        <a:t>микрофинансовой</a:t>
                      </a:r>
                      <a:r>
                        <a:rPr lang="ru-RU" sz="1250" b="0" kern="1200" dirty="0" smtClean="0">
                          <a:solidFill>
                            <a:schemeClr val="dk1"/>
                          </a:solidFill>
                          <a:latin typeface="Arial Narrow" panose="020B0606020202030204" pitchFamily="34" charset="0"/>
                          <a:ea typeface="+mn-ea"/>
                          <a:cs typeface="Arial" panose="020B0604020202020204" pitchFamily="34" charset="0"/>
                        </a:rPr>
                        <a:t> организации в соответствии с Федеральным законом от 02.07.2010 № 151-ФЗ «О </a:t>
                      </a:r>
                      <a:r>
                        <a:rPr lang="ru-RU" sz="1250" b="0" kern="1200" dirty="0" err="1" smtClean="0">
                          <a:solidFill>
                            <a:schemeClr val="dk1"/>
                          </a:solidFill>
                          <a:latin typeface="Arial Narrow" panose="020B0606020202030204" pitchFamily="34" charset="0"/>
                          <a:ea typeface="+mn-ea"/>
                          <a:cs typeface="Arial" panose="020B0604020202020204" pitchFamily="34" charset="0"/>
                        </a:rPr>
                        <a:t>микрофинансовой</a:t>
                      </a:r>
                      <a:r>
                        <a:rPr lang="ru-RU" sz="1250" b="0" kern="1200" dirty="0" smtClean="0">
                          <a:solidFill>
                            <a:schemeClr val="dk1"/>
                          </a:solidFill>
                          <a:latin typeface="Arial Narrow" panose="020B0606020202030204" pitchFamily="34" charset="0"/>
                          <a:ea typeface="+mn-ea"/>
                          <a:cs typeface="Arial" panose="020B0604020202020204" pitchFamily="34" charset="0"/>
                        </a:rPr>
                        <a:t> деятельности и </a:t>
                      </a:r>
                      <a:r>
                        <a:rPr lang="ru-RU" sz="1250" b="0" kern="1200" dirty="0" err="1" smtClean="0">
                          <a:solidFill>
                            <a:schemeClr val="dk1"/>
                          </a:solidFill>
                          <a:latin typeface="Arial Narrow" panose="020B0606020202030204" pitchFamily="34" charset="0"/>
                          <a:ea typeface="+mn-ea"/>
                          <a:cs typeface="Arial" panose="020B0604020202020204" pitchFamily="34" charset="0"/>
                        </a:rPr>
                        <a:t>микрофинансовых</a:t>
                      </a:r>
                      <a:r>
                        <a:rPr lang="ru-RU" sz="1250" b="0" kern="1200" dirty="0" smtClean="0">
                          <a:solidFill>
                            <a:schemeClr val="dk1"/>
                          </a:solidFill>
                          <a:latin typeface="Arial Narrow" panose="020B0606020202030204" pitchFamily="34" charset="0"/>
                          <a:ea typeface="+mn-ea"/>
                          <a:cs typeface="Arial" panose="020B0604020202020204" pitchFamily="34" charset="0"/>
                        </a:rPr>
                        <a:t> организациях»;</a:t>
                      </a:r>
                    </a:p>
                    <a:p>
                      <a:pPr marL="171450" marR="0" lvl="0" indent="-171450" algn="l" defTabSz="1093357"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ru-RU" sz="1250" b="0" kern="1200" dirty="0" smtClean="0">
                          <a:solidFill>
                            <a:schemeClr val="dk1"/>
                          </a:solidFill>
                          <a:latin typeface="Arial Narrow" panose="020B0606020202030204" pitchFamily="34" charset="0"/>
                          <a:ea typeface="+mn-ea"/>
                          <a:cs typeface="Arial" panose="020B0604020202020204" pitchFamily="34" charset="0"/>
                        </a:rPr>
                        <a:t>соответствие критериям отнесения к </a:t>
                      </a:r>
                      <a:r>
                        <a:rPr lang="ru-RU" sz="1250" b="0" kern="1200" dirty="0" err="1" smtClean="0">
                          <a:solidFill>
                            <a:schemeClr val="dk1"/>
                          </a:solidFill>
                          <a:latin typeface="Arial Narrow" panose="020B0606020202030204" pitchFamily="34" charset="0"/>
                          <a:ea typeface="+mn-ea"/>
                          <a:cs typeface="Arial" panose="020B0604020202020204" pitchFamily="34" charset="0"/>
                        </a:rPr>
                        <a:t>микрофинансовым</a:t>
                      </a:r>
                      <a:r>
                        <a:rPr lang="ru-RU" sz="1250" b="0" kern="1200" dirty="0" smtClean="0">
                          <a:solidFill>
                            <a:schemeClr val="dk1"/>
                          </a:solidFill>
                          <a:latin typeface="Arial Narrow" panose="020B0606020202030204" pitchFamily="34" charset="0"/>
                          <a:ea typeface="+mn-ea"/>
                          <a:cs typeface="Arial" panose="020B0604020202020204" pitchFamily="34" charset="0"/>
                        </a:rPr>
                        <a:t> организациям предпринимательского финансирования, установленным Банком России;</a:t>
                      </a:r>
                    </a:p>
                    <a:p>
                      <a:pPr marL="171450" marR="0" lvl="0" indent="-171450" algn="l" defTabSz="1093357"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ru-RU" sz="1250" b="0" kern="1200" dirty="0" smtClean="0">
                          <a:solidFill>
                            <a:schemeClr val="dk1"/>
                          </a:solidFill>
                          <a:latin typeface="Arial Narrow" panose="020B0606020202030204" pitchFamily="34" charset="0"/>
                          <a:ea typeface="+mn-ea"/>
                          <a:cs typeface="Arial" panose="020B0604020202020204" pitchFamily="34" charset="0"/>
                        </a:rPr>
                        <a:t>наличие в составе учредителей (участников) или акционеров субъекта Российской Федерации и/или муниципального образования с долей не менее 50%;</a:t>
                      </a:r>
                    </a:p>
                    <a:p>
                      <a:pPr marL="171450" marR="0" lvl="0" indent="-171450" algn="l" defTabSz="1093357"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ru-RU" sz="1250" b="0" kern="1200" dirty="0" smtClean="0">
                          <a:solidFill>
                            <a:schemeClr val="dk1"/>
                          </a:solidFill>
                          <a:latin typeface="Arial Narrow" panose="020B0606020202030204" pitchFamily="34" charset="0"/>
                          <a:ea typeface="+mn-ea"/>
                          <a:cs typeface="Arial" panose="020B0604020202020204" pitchFamily="34" charset="0"/>
                        </a:rPr>
                        <a:t>наличие в целях создания и/или деятельности обеспечения доступа субъектов МСП и организаций инфраструктуры поддержки субъектов МСП к финансовым ресурсам посредством предоставления </a:t>
                      </a:r>
                      <a:r>
                        <a:rPr lang="ru-RU" sz="1250" b="0" kern="1200" dirty="0" err="1" smtClean="0">
                          <a:solidFill>
                            <a:schemeClr val="dk1"/>
                          </a:solidFill>
                          <a:latin typeface="Arial Narrow" panose="020B0606020202030204" pitchFamily="34" charset="0"/>
                          <a:ea typeface="+mn-ea"/>
                          <a:cs typeface="Arial" panose="020B0604020202020204" pitchFamily="34" charset="0"/>
                        </a:rPr>
                        <a:t>микрозаймов</a:t>
                      </a:r>
                      <a:r>
                        <a:rPr lang="ru-RU" sz="1250" b="0" kern="1200" dirty="0" smtClean="0">
                          <a:solidFill>
                            <a:schemeClr val="dk1"/>
                          </a:solidFill>
                          <a:latin typeface="Arial Narrow" panose="020B0606020202030204" pitchFamily="34" charset="0"/>
                          <a:ea typeface="+mn-ea"/>
                          <a:cs typeface="Arial" panose="020B0604020202020204" pitchFamily="34" charset="0"/>
                        </a:rPr>
                        <a:t> субъектам МСП и организациям инфраструктуры поддержки субъектов МСП;</a:t>
                      </a:r>
                    </a:p>
                    <a:p>
                      <a:pPr marL="171450" marR="0" lvl="0" indent="-171450" algn="l" defTabSz="1093357"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ru-RU" sz="1250" b="0" kern="1200" dirty="0" smtClean="0">
                          <a:solidFill>
                            <a:schemeClr val="dk1"/>
                          </a:solidFill>
                          <a:latin typeface="Arial Narrow" panose="020B0606020202030204" pitchFamily="34" charset="0"/>
                          <a:ea typeface="+mn-ea"/>
                          <a:cs typeface="Arial" panose="020B0604020202020204" pitchFamily="34" charset="0"/>
                        </a:rPr>
                        <a:t>соответствие требованиям, установленным Минэкономразвития России;</a:t>
                      </a:r>
                    </a:p>
                    <a:p>
                      <a:pPr marL="171450" marR="0" lvl="0" indent="-171450" algn="l" defTabSz="1093357"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ru-RU" sz="1250" b="0" kern="1200" dirty="0" smtClean="0">
                          <a:solidFill>
                            <a:schemeClr val="dk1"/>
                          </a:solidFill>
                          <a:latin typeface="Arial Narrow" panose="020B0606020202030204" pitchFamily="34" charset="0"/>
                          <a:ea typeface="+mn-ea"/>
                          <a:cs typeface="Arial" panose="020B0604020202020204" pitchFamily="34" charset="0"/>
                        </a:rPr>
                        <a:t>отсутствие у МФО признаков </a:t>
                      </a:r>
                      <a:r>
                        <a:rPr lang="ru-RU" sz="1250" b="0" kern="1200" dirty="0" err="1" smtClean="0">
                          <a:solidFill>
                            <a:schemeClr val="dk1"/>
                          </a:solidFill>
                          <a:latin typeface="Arial Narrow" panose="020B0606020202030204" pitchFamily="34" charset="0"/>
                          <a:ea typeface="+mn-ea"/>
                          <a:cs typeface="Arial" panose="020B0604020202020204" pitchFamily="34" charset="0"/>
                        </a:rPr>
                        <a:t>аффилированности</a:t>
                      </a:r>
                      <a:r>
                        <a:rPr lang="ru-RU" sz="1250" b="0" kern="1200" dirty="0" smtClean="0">
                          <a:solidFill>
                            <a:schemeClr val="dk1"/>
                          </a:solidFill>
                          <a:latin typeface="Arial Narrow" panose="020B0606020202030204" pitchFamily="34" charset="0"/>
                          <a:ea typeface="+mn-ea"/>
                          <a:cs typeface="Arial" panose="020B0604020202020204" pitchFamily="34" charset="0"/>
                        </a:rPr>
                        <a:t> с кредитующим уполномоченным банком.  </a:t>
                      </a:r>
                    </a:p>
                  </a:txBody>
                  <a:tcPr anchor="ctr">
                    <a:lnL w="12700" cmpd="sng">
                      <a:noFill/>
                    </a:lnL>
                    <a:lnR w="12700" cmpd="sng">
                      <a:noFill/>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749038">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50" b="1" dirty="0" smtClean="0">
                          <a:solidFill>
                            <a:schemeClr val="bg1"/>
                          </a:solidFill>
                          <a:latin typeface="Arial Narrow" panose="020B0606020202030204" pitchFamily="34" charset="0"/>
                          <a:cs typeface="Arial" panose="020B0604020202020204" pitchFamily="34" charset="0"/>
                        </a:rPr>
                        <a:t>Организационные критерии отбора МФО</a:t>
                      </a:r>
                      <a:endParaRPr lang="ru-RU" sz="1250" b="1" kern="1200" dirty="0" smtClean="0">
                        <a:solidFill>
                          <a:schemeClr val="bg1"/>
                        </a:solidFill>
                        <a:latin typeface="Arial Narrow" panose="020B0606020202030204" pitchFamily="34" charset="0"/>
                        <a:ea typeface="+mn-ea"/>
                        <a:cs typeface="Arial" panose="020B0604020202020204" pitchFamily="34" charset="0"/>
                      </a:endParaRP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marR="0" lvl="0"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ru-RU" sz="1250" b="0" kern="1200" dirty="0" smtClean="0">
                          <a:solidFill>
                            <a:schemeClr val="dk1"/>
                          </a:solidFill>
                          <a:latin typeface="Arial Narrow" panose="020B0606020202030204" pitchFamily="34" charset="0"/>
                          <a:ea typeface="+mn-ea"/>
                          <a:cs typeface="Arial" panose="020B0604020202020204" pitchFamily="34" charset="0"/>
                        </a:rPr>
                        <a:t>отсутствие негативной информации о деловой репутации как в отношении МФО, так и в отношении ее участников (акционеров) и менеджмента, подтвержденное заключением рейтингового агентства о надежности МФО и/или аудиторским заключением;</a:t>
                      </a:r>
                    </a:p>
                    <a:p>
                      <a:pPr marL="171450" marR="0" lvl="0"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ru-RU" sz="1250" b="0" kern="1200" dirty="0" smtClean="0">
                          <a:solidFill>
                            <a:schemeClr val="dk1"/>
                          </a:solidFill>
                          <a:latin typeface="Arial Narrow" panose="020B0606020202030204" pitchFamily="34" charset="0"/>
                          <a:ea typeface="+mn-ea"/>
                          <a:cs typeface="Arial" panose="020B0604020202020204" pitchFamily="34" charset="0"/>
                        </a:rPr>
                        <a:t>отсутствие действующих санкций со стороны надзорных и контролирующих органов;</a:t>
                      </a:r>
                    </a:p>
                    <a:p>
                      <a:pPr marL="171450" marR="0" lvl="0"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ru-RU" sz="1250" b="0" kern="1200" dirty="0" smtClean="0">
                          <a:solidFill>
                            <a:schemeClr val="dk1"/>
                          </a:solidFill>
                          <a:latin typeface="Arial Narrow" panose="020B0606020202030204" pitchFamily="34" charset="0"/>
                          <a:ea typeface="+mn-ea"/>
                          <a:cs typeface="Arial" panose="020B0604020202020204" pitchFamily="34" charset="0"/>
                        </a:rPr>
                        <a:t>отсутствие неоконченных судебных споров МФО с органами государственной власти, государственными организациями (министерствами и ведомствами), контролирующими, налоговыми и надзорными органами (в том числе ФСФМ России, Банком России, ФНС России, прокуратурой Российской Федерации), в которых данная МФО является ответчиком, а также с иными организациями и лицами, в рамках которых данное юридическое лицо является ответчиком, исковые требования по которым составляют более 5,0% валюты баланса (стоимости активов) МФО;</a:t>
                      </a:r>
                    </a:p>
                    <a:p>
                      <a:pPr marL="171450" marR="0" lvl="0"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ru-RU" sz="1250" b="0" kern="1200" dirty="0" smtClean="0">
                          <a:solidFill>
                            <a:schemeClr val="dk1"/>
                          </a:solidFill>
                          <a:latin typeface="Arial Narrow" panose="020B0606020202030204" pitchFamily="34" charset="0"/>
                          <a:ea typeface="+mn-ea"/>
                          <a:cs typeface="Arial" panose="020B0604020202020204" pitchFamily="34" charset="0"/>
                        </a:rPr>
                        <a:t>наличие у МФО внутренних нормативных документов, регламентирующих порядок отбора и критерии оценки субъектов МСП (в том числе их финансового положения), и/или правил предоставления </a:t>
                      </a:r>
                      <a:r>
                        <a:rPr lang="ru-RU" sz="1250" b="0" kern="1200" dirty="0" err="1" smtClean="0">
                          <a:solidFill>
                            <a:schemeClr val="dk1"/>
                          </a:solidFill>
                          <a:latin typeface="Arial Narrow" panose="020B0606020202030204" pitchFamily="34" charset="0"/>
                          <a:ea typeface="+mn-ea"/>
                          <a:cs typeface="Arial" panose="020B0604020202020204" pitchFamily="34" charset="0"/>
                        </a:rPr>
                        <a:t>микрозаймов</a:t>
                      </a:r>
                      <a:r>
                        <a:rPr lang="ru-RU" sz="1250" b="0" kern="1200" dirty="0" smtClean="0">
                          <a:solidFill>
                            <a:schemeClr val="dk1"/>
                          </a:solidFill>
                          <a:latin typeface="Arial Narrow" panose="020B0606020202030204" pitchFamily="34" charset="0"/>
                          <a:ea typeface="+mn-ea"/>
                          <a:cs typeface="Arial" panose="020B0604020202020204" pitchFamily="34" charset="0"/>
                        </a:rPr>
                        <a:t>, утвержденных органом управления МФО;</a:t>
                      </a:r>
                    </a:p>
                    <a:p>
                      <a:pPr marL="171450" marR="0" lvl="0"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ru-RU" sz="1250" b="0" kern="1200" dirty="0" smtClean="0">
                          <a:solidFill>
                            <a:schemeClr val="dk1"/>
                          </a:solidFill>
                          <a:latin typeface="Arial Narrow" panose="020B0606020202030204" pitchFamily="34" charset="0"/>
                          <a:ea typeface="+mn-ea"/>
                          <a:cs typeface="Arial" panose="020B0604020202020204" pitchFamily="34" charset="0"/>
                        </a:rPr>
                        <a:t>соблюдение требований законодательства Российской Федерации в сфере противодействия легализации (отмыванию) доходов, полученных преступным путем, и финансированию терроризма. </a:t>
                      </a:r>
                      <a:endParaRPr lang="ru-RU" sz="1250" b="0" kern="1200" dirty="0">
                        <a:solidFill>
                          <a:schemeClr val="dk1"/>
                        </a:solidFill>
                        <a:latin typeface="Arial Narrow" panose="020B0606020202030204" pitchFamily="34" charset="0"/>
                        <a:ea typeface="+mn-ea"/>
                        <a:cs typeface="Arial" panose="020B0604020202020204" pitchFamily="34" charset="0"/>
                      </a:endParaRP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3245831">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50" b="1" kern="1200" dirty="0" smtClean="0">
                          <a:solidFill>
                            <a:schemeClr val="bg1"/>
                          </a:solidFill>
                          <a:latin typeface="Arial Narrow" panose="020B0606020202030204" pitchFamily="34" charset="0"/>
                          <a:ea typeface="+mn-ea"/>
                          <a:cs typeface="Arial" panose="020B0604020202020204" pitchFamily="34" charset="0"/>
                        </a:rPr>
                        <a:t>Финансовые критерии отбора МФО</a:t>
                      </a: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50" b="0" kern="1200" dirty="0" smtClean="0">
                          <a:solidFill>
                            <a:schemeClr val="dk1"/>
                          </a:solidFill>
                          <a:latin typeface="Arial Narrow" panose="020B0606020202030204" pitchFamily="34" charset="0"/>
                          <a:ea typeface="+mn-ea"/>
                          <a:cs typeface="Arial" panose="020B0604020202020204" pitchFamily="34" charset="0"/>
                        </a:rPr>
                        <a:t>устойчивое финансовое состояние (определяется в соответствии с внутренней нормативной документацией уполномоченного банка и/или Методикой анализа финансового состояния МФО, установленной Регламентом взаимодействия банков с акционерным обществом «Федеральная корпорация по развитию малого и среднего предпринимательства» в рамках реализации Программы стимулирования кредитования субъектов малого и среднего предпринимательства);</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50" b="0" kern="1200" dirty="0" smtClean="0">
                          <a:solidFill>
                            <a:schemeClr val="dk1"/>
                          </a:solidFill>
                          <a:latin typeface="Arial Narrow" panose="020B0606020202030204" pitchFamily="34" charset="0"/>
                          <a:ea typeface="+mn-ea"/>
                          <a:cs typeface="Arial" panose="020B0604020202020204" pitchFamily="34" charset="0"/>
                        </a:rPr>
                        <a:t>положительная величина собственного капитала и чистых активов;</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50" b="0" kern="1200" dirty="0" smtClean="0">
                          <a:solidFill>
                            <a:schemeClr val="dk1"/>
                          </a:solidFill>
                          <a:latin typeface="Arial Narrow" panose="020B0606020202030204" pitchFamily="34" charset="0"/>
                          <a:ea typeface="+mn-ea"/>
                          <a:cs typeface="Arial" panose="020B0604020202020204" pitchFamily="34" charset="0"/>
                        </a:rPr>
                        <a:t>величина капитала (стр. 1300 бух. баланса) в соответствии с балансом МФО за последний отчетный год и за последний квартал не менее 10 млн рублей;</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50" b="0" kern="1200" dirty="0" smtClean="0">
                          <a:solidFill>
                            <a:schemeClr val="dk1"/>
                          </a:solidFill>
                          <a:latin typeface="Arial Narrow" panose="020B0606020202030204" pitchFamily="34" charset="0"/>
                          <a:ea typeface="+mn-ea"/>
                          <a:cs typeface="Arial" panose="020B0604020202020204" pitchFamily="34" charset="0"/>
                        </a:rPr>
                        <a:t>общая сумма займов, предоставленных МФО одному клиенту, не должна превышать 25% общей суммы всех предоставленных МФО займов (действующих на последнюю отчетную дату);</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50" b="0" kern="1200" dirty="0" smtClean="0">
                          <a:solidFill>
                            <a:schemeClr val="dk1"/>
                          </a:solidFill>
                          <a:latin typeface="Arial Narrow" panose="020B0606020202030204" pitchFamily="34" charset="0"/>
                          <a:ea typeface="+mn-ea"/>
                          <a:cs typeface="Arial" panose="020B0604020202020204" pitchFamily="34" charset="0"/>
                        </a:rPr>
                        <a:t>отсутствие </a:t>
                      </a:r>
                      <a:r>
                        <a:rPr lang="ru-RU" sz="1250" b="0" kern="1200" dirty="0" err="1" smtClean="0">
                          <a:solidFill>
                            <a:schemeClr val="dk1"/>
                          </a:solidFill>
                          <a:latin typeface="Arial Narrow" panose="020B0606020202030204" pitchFamily="34" charset="0"/>
                          <a:ea typeface="+mn-ea"/>
                          <a:cs typeface="Arial" panose="020B0604020202020204" pitchFamily="34" charset="0"/>
                        </a:rPr>
                        <a:t>нереструктурированной</a:t>
                      </a:r>
                      <a:r>
                        <a:rPr lang="ru-RU" sz="1250" b="0" kern="1200" dirty="0" smtClean="0">
                          <a:solidFill>
                            <a:schemeClr val="dk1"/>
                          </a:solidFill>
                          <a:latin typeface="Arial Narrow" panose="020B0606020202030204" pitchFamily="34" charset="0"/>
                          <a:ea typeface="+mn-ea"/>
                          <a:cs typeface="Arial" panose="020B0604020202020204" pitchFamily="34" charset="0"/>
                        </a:rPr>
                        <a:t> просроченной задолженности перед бюджетом, внебюджетными фондами и другими государственными органами;</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50" b="0" kern="1200" dirty="0" smtClean="0">
                          <a:solidFill>
                            <a:schemeClr val="dk1"/>
                          </a:solidFill>
                          <a:latin typeface="Arial Narrow" panose="020B0606020202030204" pitchFamily="34" charset="0"/>
                          <a:ea typeface="+mn-ea"/>
                          <a:cs typeface="Arial" panose="020B0604020202020204" pitchFamily="34" charset="0"/>
                        </a:rPr>
                        <a:t>отсутствие за последний отчетный год и за последний квартал убытков, влекущих снижение стоимости чистых активов более чем на 25% по сравнению с их максимально достигнутым уровнем в течение последних 12 месяцев;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50" b="0" kern="1200" dirty="0" smtClean="0">
                          <a:solidFill>
                            <a:schemeClr val="dk1"/>
                          </a:solidFill>
                          <a:latin typeface="Arial Narrow" panose="020B0606020202030204" pitchFamily="34" charset="0"/>
                          <a:ea typeface="+mn-ea"/>
                          <a:cs typeface="Arial" panose="020B0604020202020204" pitchFamily="34" charset="0"/>
                        </a:rPr>
                        <a:t>отсутствие просроченных платежей по обслуживанию кредитов в банках за последние 180 календарных дней, предшествующих дате принятия уполномоченным банком решения о предоставлении МФО кредита (положительная кредитная история);</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50" b="0" kern="1200" dirty="0" smtClean="0">
                          <a:solidFill>
                            <a:schemeClr val="dk1"/>
                          </a:solidFill>
                          <a:latin typeface="Arial Narrow" panose="020B0606020202030204" pitchFamily="34" charset="0"/>
                          <a:ea typeface="+mn-ea"/>
                          <a:cs typeface="Arial" panose="020B0604020202020204" pitchFamily="34" charset="0"/>
                        </a:rPr>
                        <a:t>уровень просроченной задолженности действующего портфеля </a:t>
                      </a:r>
                      <a:r>
                        <a:rPr lang="ru-RU" sz="1250" b="0" kern="1200" dirty="0" err="1" smtClean="0">
                          <a:solidFill>
                            <a:schemeClr val="dk1"/>
                          </a:solidFill>
                          <a:latin typeface="Arial Narrow" panose="020B0606020202030204" pitchFamily="34" charset="0"/>
                          <a:ea typeface="+mn-ea"/>
                          <a:cs typeface="Arial" panose="020B0604020202020204" pitchFamily="34" charset="0"/>
                        </a:rPr>
                        <a:t>микрозаймов</a:t>
                      </a:r>
                      <a:r>
                        <a:rPr lang="ru-RU" sz="1250" b="0" kern="1200" dirty="0" smtClean="0">
                          <a:solidFill>
                            <a:schemeClr val="dk1"/>
                          </a:solidFill>
                          <a:latin typeface="Arial Narrow" panose="020B0606020202030204" pitchFamily="34" charset="0"/>
                          <a:ea typeface="+mn-ea"/>
                          <a:cs typeface="Arial" panose="020B0604020202020204" pitchFamily="34" charset="0"/>
                        </a:rPr>
                        <a:t> – не более 15% размера совокупной задолженности по портфелю </a:t>
                      </a:r>
                      <a:r>
                        <a:rPr lang="ru-RU" sz="1250" b="0" kern="1200" dirty="0" err="1" smtClean="0">
                          <a:solidFill>
                            <a:schemeClr val="dk1"/>
                          </a:solidFill>
                          <a:latin typeface="Arial Narrow" panose="020B0606020202030204" pitchFamily="34" charset="0"/>
                          <a:ea typeface="+mn-ea"/>
                          <a:cs typeface="Arial" panose="020B0604020202020204" pitchFamily="34" charset="0"/>
                        </a:rPr>
                        <a:t>микрозаймов</a:t>
                      </a:r>
                      <a:r>
                        <a:rPr lang="ru-RU" sz="1250" b="0" kern="1200" dirty="0" smtClean="0">
                          <a:solidFill>
                            <a:schemeClr val="dk1"/>
                          </a:solidFill>
                          <a:latin typeface="Arial Narrow" panose="020B0606020202030204" pitchFamily="34" charset="0"/>
                          <a:ea typeface="+mn-ea"/>
                          <a:cs typeface="Arial" panose="020B0604020202020204" pitchFamily="34" charset="0"/>
                        </a:rPr>
                        <a:t> на последнюю отчетную дату;</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50" b="0" kern="1200" dirty="0" smtClean="0">
                          <a:solidFill>
                            <a:schemeClr val="dk1"/>
                          </a:solidFill>
                          <a:latin typeface="Arial Narrow" panose="020B0606020202030204" pitchFamily="34" charset="0"/>
                          <a:ea typeface="+mn-ea"/>
                          <a:cs typeface="Arial" panose="020B0604020202020204" pitchFamily="34" charset="0"/>
                        </a:rPr>
                        <a:t>ведение самостоятельного (раздельного) учета средств целевого финансирования и иных средств, связанных с микрофинансированием (в случае если МФО осуществляет иные виды деятельности)</a:t>
                      </a:r>
                      <a:r>
                        <a:rPr lang="ru-RU" sz="1250" b="0" kern="1200" noProof="0" dirty="0" smtClean="0">
                          <a:solidFill>
                            <a:schemeClr val="dk1"/>
                          </a:solidFill>
                          <a:latin typeface="Arial Narrow" panose="020B0606020202030204" pitchFamily="34" charset="0"/>
                          <a:ea typeface="+mn-ea"/>
                          <a:cs typeface="Arial" panose="020B0604020202020204" pitchFamily="34" charset="0"/>
                        </a:rPr>
                        <a:t>.</a:t>
                      </a:r>
                      <a:r>
                        <a:rPr lang="ru-RU" sz="1250" b="0" kern="1200" dirty="0" smtClean="0">
                          <a:solidFill>
                            <a:schemeClr val="dk1"/>
                          </a:solidFill>
                          <a:latin typeface="Arial Narrow" panose="020B0606020202030204" pitchFamily="34" charset="0"/>
                          <a:ea typeface="+mn-ea"/>
                          <a:cs typeface="Arial" panose="020B0604020202020204" pitchFamily="34" charset="0"/>
                        </a:rPr>
                        <a:t> </a:t>
                      </a: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bl>
          </a:graphicData>
        </a:graphic>
      </p:graphicFrame>
      <p:sp>
        <p:nvSpPr>
          <p:cNvPr id="6" name="TextBox 5"/>
          <p:cNvSpPr txBox="1"/>
          <p:nvPr/>
        </p:nvSpPr>
        <p:spPr>
          <a:xfrm>
            <a:off x="0" y="-23993"/>
            <a:ext cx="3523664" cy="918621"/>
          </a:xfrm>
          <a:prstGeom prst="rect">
            <a:avLst/>
          </a:prstGeom>
          <a:solidFill>
            <a:schemeClr val="bg1"/>
          </a:solid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endParaRPr kumimoji="0" lang="ru-RU" sz="1100" b="0" i="0" u="none" strike="noStrike" kern="0" cap="none" spc="0" normalizeH="0" baseline="0" noProof="0" dirty="0" smtClean="0">
              <a:ln>
                <a:noFill/>
              </a:ln>
              <a:solidFill>
                <a:prstClr val="black"/>
              </a:solidFill>
              <a:effectLst/>
              <a:uLnTx/>
              <a:uFillTx/>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Tree>
    <p:extLst>
      <p:ext uri="{BB962C8B-B14F-4D97-AF65-F5344CB8AC3E}">
        <p14:creationId xmlns:p14="http://schemas.microsoft.com/office/powerpoint/2010/main" val="16553619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7656" y="229506"/>
            <a:ext cx="7091076" cy="3225800"/>
          </a:xfrm>
          <a:prstGeom prst="rect">
            <a:avLst/>
          </a:prstGeom>
        </p:spPr>
      </p:pic>
      <p:sp>
        <p:nvSpPr>
          <p:cNvPr id="3" name="Прямоугольник 2"/>
          <p:cNvSpPr/>
          <p:nvPr/>
        </p:nvSpPr>
        <p:spPr>
          <a:xfrm>
            <a:off x="0" y="3310359"/>
            <a:ext cx="12599988" cy="2777925"/>
          </a:xfrm>
          <a:prstGeom prst="rect">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1288473" y="3132136"/>
            <a:ext cx="10404762" cy="3061600"/>
          </a:xfrm>
        </p:spPr>
        <p:txBody>
          <a:bodyPr/>
          <a:lstStyle/>
          <a:p>
            <a:pPr algn="just"/>
            <a:r>
              <a:rPr lang="ru-RU" dirty="0" smtClean="0"/>
              <a:t>3</a:t>
            </a:r>
            <a:r>
              <a:rPr lang="ru-RU" sz="1400" dirty="0" smtClean="0"/>
              <a:t>. </a:t>
            </a:r>
            <a:r>
              <a:rPr lang="ru-RU" dirty="0" smtClean="0">
                <a:effectLst/>
              </a:rPr>
              <a:t>Совместная программа субсидирования Минэкономразвития </a:t>
            </a:r>
            <a:r>
              <a:rPr lang="ru-RU" dirty="0">
                <a:effectLst/>
              </a:rPr>
              <a:t>России </a:t>
            </a:r>
            <a:r>
              <a:rPr lang="ru-RU" dirty="0" smtClean="0">
                <a:effectLst/>
              </a:rPr>
              <a:t>и Корпорации МСП в </a:t>
            </a:r>
            <a:r>
              <a:rPr lang="ru-RU" dirty="0">
                <a:effectLst/>
              </a:rPr>
              <a:t>соответствии с постановлением Правительства РФ от 30.12.2017 </a:t>
            </a:r>
            <a:r>
              <a:rPr lang="ru-RU" dirty="0" smtClean="0">
                <a:effectLst/>
              </a:rPr>
              <a:t>№ 1706</a:t>
            </a:r>
            <a:endParaRPr lang="ru-RU" dirty="0">
              <a:effectLst/>
            </a:endParaRPr>
          </a:p>
        </p:txBody>
      </p:sp>
    </p:spTree>
    <p:extLst>
      <p:ext uri="{BB962C8B-B14F-4D97-AF65-F5344CB8AC3E}">
        <p14:creationId xmlns:p14="http://schemas.microsoft.com/office/powerpoint/2010/main" val="4761205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22343" y="297542"/>
            <a:ext cx="8597103" cy="698685"/>
          </a:xfrm>
        </p:spPr>
        <p:txBody>
          <a:bodyPr/>
          <a:lstStyle/>
          <a:p>
            <a:r>
              <a:rPr lang="ru-RU" dirty="0"/>
              <a:t>Условия Программы </a:t>
            </a:r>
            <a:r>
              <a:rPr lang="ru-RU" dirty="0" smtClean="0"/>
              <a:t>субсидирования</a:t>
            </a:r>
            <a:br>
              <a:rPr lang="ru-RU" dirty="0" smtClean="0"/>
            </a:br>
            <a:r>
              <a:rPr lang="ru-RU" dirty="0" smtClean="0"/>
              <a:t>и уполномоченные банки</a:t>
            </a:r>
            <a:endParaRPr lang="ru-RU" dirty="0"/>
          </a:p>
        </p:txBody>
      </p:sp>
      <p:sp>
        <p:nvSpPr>
          <p:cNvPr id="32" name="Текст 2"/>
          <p:cNvSpPr txBox="1">
            <a:spLocks/>
          </p:cNvSpPr>
          <p:nvPr/>
        </p:nvSpPr>
        <p:spPr>
          <a:xfrm>
            <a:off x="367021" y="999176"/>
            <a:ext cx="11884197" cy="59118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pPr defTabSz="914373" fontAlgn="auto">
              <a:spcBef>
                <a:spcPts val="0"/>
              </a:spcBef>
              <a:spcAft>
                <a:spcPts val="0"/>
              </a:spcAft>
            </a:pPr>
            <a:r>
              <a:rPr lang="ru-RU" b="1" kern="0" dirty="0"/>
              <a:t>Ключевые условия </a:t>
            </a:r>
            <a:r>
              <a:rPr lang="ru-RU" b="1" kern="0" dirty="0" smtClean="0"/>
              <a:t>Программы субсидирования</a:t>
            </a:r>
            <a:endParaRPr lang="ru-RU" b="1" kern="0" dirty="0"/>
          </a:p>
        </p:txBody>
      </p:sp>
      <p:cxnSp>
        <p:nvCxnSpPr>
          <p:cNvPr id="33" name="Прямая соединительная линия 32"/>
          <p:cNvCxnSpPr/>
          <p:nvPr/>
        </p:nvCxnSpPr>
        <p:spPr>
          <a:xfrm>
            <a:off x="370506" y="1675650"/>
            <a:ext cx="118911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21" name="Рисунок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2" name="Прямоугольник 21"/>
          <p:cNvSpPr/>
          <p:nvPr/>
        </p:nvSpPr>
        <p:spPr>
          <a:xfrm>
            <a:off x="370506" y="5412453"/>
            <a:ext cx="8849437" cy="784690"/>
          </a:xfrm>
          <a:prstGeom prst="rect">
            <a:avLst/>
          </a:prstGeom>
          <a:noFill/>
          <a:ln w="25400" cap="flat" cmpd="sng" algn="ctr">
            <a:noFill/>
            <a:prstDash val="solid"/>
          </a:ln>
          <a:effectLst/>
        </p:spPr>
        <p:txBody>
          <a:bodyPr rtlCol="0" anchor="ctr"/>
          <a:lstStyle/>
          <a:p>
            <a:pPr defTabSz="914373" fontAlgn="auto">
              <a:spcBef>
                <a:spcPts val="0"/>
              </a:spcBef>
              <a:spcAft>
                <a:spcPts val="0"/>
              </a:spcAft>
            </a:pPr>
            <a:endParaRPr lang="ru-RU" sz="1200" kern="0" dirty="0">
              <a:solidFill>
                <a:srgbClr val="1F497D">
                  <a:lumMod val="50000"/>
                </a:srgbClr>
              </a:solidFill>
              <a:latin typeface="Arial Narrow" panose="020B0606020202030204" pitchFamily="34" charset="0"/>
              <a:cs typeface="+mn-cs"/>
            </a:endParaRPr>
          </a:p>
        </p:txBody>
      </p:sp>
      <p:sp>
        <p:nvSpPr>
          <p:cNvPr id="9" name="TextBox 8"/>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25</a:t>
            </a:r>
            <a:endParaRPr lang="ru-RU" sz="1400" dirty="0">
              <a:latin typeface="Arial Narrow" panose="020B0606020202030204" pitchFamily="34" charset="0"/>
            </a:endParaRPr>
          </a:p>
        </p:txBody>
      </p:sp>
      <p:graphicFrame>
        <p:nvGraphicFramePr>
          <p:cNvPr id="10" name="Таблица 9"/>
          <p:cNvGraphicFramePr>
            <a:graphicFrameLocks noGrp="1"/>
          </p:cNvGraphicFramePr>
          <p:nvPr>
            <p:extLst>
              <p:ext uri="{D42A27DB-BD31-4B8C-83A1-F6EECF244321}">
                <p14:modId xmlns:p14="http://schemas.microsoft.com/office/powerpoint/2010/main" val="2401802311"/>
              </p:ext>
            </p:extLst>
          </p:nvPr>
        </p:nvGraphicFramePr>
        <p:xfrm>
          <a:off x="679243" y="5412453"/>
          <a:ext cx="11259754" cy="2643362"/>
        </p:xfrm>
        <a:graphic>
          <a:graphicData uri="http://schemas.openxmlformats.org/drawingml/2006/table">
            <a:tbl>
              <a:tblPr firstRow="1" bandRow="1">
                <a:tableStyleId>{69012ECD-51FC-41F1-AA8D-1B2483CD663E}</a:tableStyleId>
              </a:tblPr>
              <a:tblGrid>
                <a:gridCol w="5120224">
                  <a:extLst>
                    <a:ext uri="{9D8B030D-6E8A-4147-A177-3AD203B41FA5}">
                      <a16:colId xmlns:a16="http://schemas.microsoft.com/office/drawing/2014/main" xmlns="" val="20000"/>
                    </a:ext>
                  </a:extLst>
                </a:gridCol>
                <a:gridCol w="3069765">
                  <a:extLst>
                    <a:ext uri="{9D8B030D-6E8A-4147-A177-3AD203B41FA5}">
                      <a16:colId xmlns:a16="http://schemas.microsoft.com/office/drawing/2014/main" xmlns="" val="20001"/>
                    </a:ext>
                  </a:extLst>
                </a:gridCol>
                <a:gridCol w="3069765">
                  <a:extLst>
                    <a:ext uri="{9D8B030D-6E8A-4147-A177-3AD203B41FA5}">
                      <a16:colId xmlns:a16="http://schemas.microsoft.com/office/drawing/2014/main" xmlns="" val="978325374"/>
                    </a:ext>
                  </a:extLst>
                </a:gridCol>
              </a:tblGrid>
              <a:tr h="373267">
                <a:tc>
                  <a:txBody>
                    <a:bodyPr/>
                    <a:lstStyle/>
                    <a:p>
                      <a:pPr algn="ctr"/>
                      <a:r>
                        <a:rPr lang="ru-RU" sz="1800" dirty="0" smtClean="0"/>
                        <a:t>Системно значимые банки</a:t>
                      </a:r>
                      <a:endParaRPr lang="ru-RU" sz="18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F0"/>
                    </a:solidFill>
                  </a:tcPr>
                </a:tc>
                <a:tc gridSpan="2">
                  <a:txBody>
                    <a:bodyPr/>
                    <a:lstStyle/>
                    <a:p>
                      <a:pPr algn="ctr"/>
                      <a:r>
                        <a:rPr lang="ru-RU" sz="1800" dirty="0" smtClean="0"/>
                        <a:t>Региональные</a:t>
                      </a:r>
                      <a:r>
                        <a:rPr lang="ru-RU" sz="1800" baseline="0" dirty="0" smtClean="0"/>
                        <a:t> банки</a:t>
                      </a:r>
                      <a:endParaRPr lang="ru-RU" sz="18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solidFill>
                  </a:tcPr>
                </a:tc>
                <a:tc hMerge="1">
                  <a:txBody>
                    <a:bodyPr/>
                    <a:lstStyle/>
                    <a:p>
                      <a:pPr algn="ctr"/>
                      <a:endParaRPr lang="ru-RU" sz="1800" dirty="0"/>
                    </a:p>
                  </a:txBody>
                  <a:tcPr>
                    <a:solidFill>
                      <a:srgbClr val="0070C0"/>
                    </a:solidFill>
                  </a:tcPr>
                </a:tc>
                <a:extLst>
                  <a:ext uri="{0D108BD9-81ED-4DB2-BD59-A6C34878D82A}">
                    <a16:rowId xmlns:a16="http://schemas.microsoft.com/office/drawing/2014/main" xmlns="" val="10000"/>
                  </a:ext>
                </a:extLst>
              </a:tr>
              <a:tr h="2270095">
                <a:tc>
                  <a:txBody>
                    <a:bodyPr/>
                    <a:lstStyle/>
                    <a:p>
                      <a:pPr marL="285750" marR="0" lvl="0" indent="-285750" algn="l" defTabSz="10933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400" dirty="0" smtClean="0"/>
                        <a:t>АО «Альфа-Банк»</a:t>
                      </a:r>
                    </a:p>
                    <a:p>
                      <a:pPr marL="285750" marR="0" lvl="0" indent="-285750" algn="l" defTabSz="10933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400" dirty="0" smtClean="0"/>
                        <a:t>АО «</a:t>
                      </a:r>
                      <a:r>
                        <a:rPr lang="ru-RU" sz="1400" dirty="0" err="1" smtClean="0"/>
                        <a:t>Россельхозбанк</a:t>
                      </a:r>
                      <a:r>
                        <a:rPr lang="ru-RU" sz="1400" dirty="0" smtClean="0"/>
                        <a:t>»</a:t>
                      </a:r>
                    </a:p>
                    <a:p>
                      <a:pPr marL="285750" marR="0" lvl="0" indent="-285750" algn="l" defTabSz="10933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400" dirty="0" smtClean="0"/>
                        <a:t>Банк ВТБ (ПАО)</a:t>
                      </a:r>
                    </a:p>
                    <a:p>
                      <a:pPr marL="285750" marR="0" lvl="0" indent="-285750" algn="l" defTabSz="10933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400" dirty="0" smtClean="0"/>
                        <a:t>ПАО Сбербанк</a:t>
                      </a:r>
                    </a:p>
                    <a:p>
                      <a:endParaRPr lang="ru-RU" sz="1800" b="1" kern="1200" dirty="0">
                        <a:solidFill>
                          <a:srgbClr val="0070C0"/>
                        </a:solidFill>
                        <a:latin typeface="Arial" pitchFamily="34" charset="0"/>
                        <a:ea typeface="+mn-ea"/>
                        <a:cs typeface="Arial"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marR="0" lvl="0" indent="-285750" algn="l" defTabSz="10933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400" dirty="0" smtClean="0"/>
                        <a:t>АКБ "</a:t>
                      </a:r>
                      <a:r>
                        <a:rPr lang="ru-RU" sz="1400" dirty="0" err="1" smtClean="0"/>
                        <a:t>РосЕвроБанк</a:t>
                      </a:r>
                      <a:r>
                        <a:rPr lang="ru-RU" sz="1400" dirty="0" smtClean="0"/>
                        <a:t>" (АО)</a:t>
                      </a:r>
                    </a:p>
                    <a:p>
                      <a:pPr marL="285750" marR="0" lvl="0" indent="-285750" algn="l" defTabSz="10933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400" dirty="0" smtClean="0"/>
                        <a:t>АО «Банк Акцепт»</a:t>
                      </a:r>
                    </a:p>
                    <a:p>
                      <a:pPr marL="285750" marR="0" lvl="0" indent="-285750" algn="l" defTabSz="10933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400" dirty="0" smtClean="0"/>
                        <a:t>АО «Банк </a:t>
                      </a:r>
                      <a:r>
                        <a:rPr lang="ru-RU" sz="1400" dirty="0" err="1" smtClean="0"/>
                        <a:t>Интеза</a:t>
                      </a:r>
                      <a:r>
                        <a:rPr lang="ru-RU" sz="1400" dirty="0" smtClean="0"/>
                        <a:t>»</a:t>
                      </a:r>
                    </a:p>
                    <a:p>
                      <a:pPr marL="285750" marR="0" lvl="0" indent="-285750" algn="l" defTabSz="10933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400" dirty="0" smtClean="0"/>
                        <a:t>АО КБ "Ассоциация«</a:t>
                      </a:r>
                    </a:p>
                    <a:p>
                      <a:pPr marL="285750" marR="0" lvl="0" indent="-285750" algn="l" defTabSz="10933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400" dirty="0" smtClean="0"/>
                        <a:t>Банк "Левобережный" (ПАО)</a:t>
                      </a:r>
                    </a:p>
                    <a:p>
                      <a:pPr marL="285750" marR="0" lvl="0" indent="-285750" algn="l" defTabSz="10933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400" dirty="0" smtClean="0"/>
                        <a:t>ПАО "Банк «Санкт-Петербург»</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285750" marR="0" lvl="0" indent="-285750" algn="l" defTabSz="10933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400" dirty="0" smtClean="0"/>
                        <a:t>ПАО «Запсибкомбанк»</a:t>
                      </a:r>
                    </a:p>
                    <a:p>
                      <a:pPr marL="285750" marR="0" lvl="0" indent="-285750" algn="l" defTabSz="10933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400" dirty="0" smtClean="0"/>
                        <a:t>ПАО СКБ Приморья «</a:t>
                      </a:r>
                      <a:r>
                        <a:rPr lang="ru-RU" sz="1400" dirty="0" err="1" smtClean="0"/>
                        <a:t>Примсоцбанк</a:t>
                      </a:r>
                      <a:r>
                        <a:rPr lang="ru-RU" sz="1400" dirty="0" smtClean="0"/>
                        <a:t>»</a:t>
                      </a:r>
                    </a:p>
                    <a:p>
                      <a:pPr marL="285750" marR="0" lvl="0" indent="-285750" algn="l" defTabSz="10933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400" dirty="0" smtClean="0"/>
                        <a:t>РНКБ Банк (ПАО)</a:t>
                      </a:r>
                    </a:p>
                    <a:p>
                      <a:pPr marL="285750" marR="0" lvl="0" indent="-285750" algn="l" defTabSz="10933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400" dirty="0" smtClean="0"/>
                        <a:t>ТКБ Банк (ПАО)</a:t>
                      </a:r>
                    </a:p>
                    <a:p>
                      <a:pPr marL="285750" marR="0" lvl="0" indent="-285750" algn="l" defTabSz="109332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400" dirty="0" smtClean="0"/>
                        <a:t>АО "МСП Банк"</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
        <p:nvSpPr>
          <p:cNvPr id="12" name="Прямоугольник 11"/>
          <p:cNvSpPr/>
          <p:nvPr/>
        </p:nvSpPr>
        <p:spPr>
          <a:xfrm>
            <a:off x="774737" y="1767909"/>
            <a:ext cx="11328218" cy="3816429"/>
          </a:xfrm>
          <a:prstGeom prst="rect">
            <a:avLst/>
          </a:prstGeom>
        </p:spPr>
        <p:txBody>
          <a:bodyPr wrap="square">
            <a:spAutoFit/>
          </a:bodyPr>
          <a:lstStyle/>
          <a:p>
            <a:pPr algn="just"/>
            <a:r>
              <a:rPr lang="ru-RU" sz="1800" b="1" dirty="0" smtClean="0">
                <a:solidFill>
                  <a:srgbClr val="1F4E79"/>
                </a:solidFill>
              </a:rPr>
              <a:t>Субсидии на </a:t>
            </a:r>
            <a:r>
              <a:rPr lang="ru-RU" sz="1800" b="1" dirty="0">
                <a:solidFill>
                  <a:srgbClr val="1F4E79"/>
                </a:solidFill>
              </a:rPr>
              <a:t>возмещение недополученных </a:t>
            </a:r>
            <a:r>
              <a:rPr lang="ru-RU" sz="1800" b="1" dirty="0" smtClean="0">
                <a:solidFill>
                  <a:srgbClr val="1F4E79"/>
                </a:solidFill>
              </a:rPr>
              <a:t>доходов </a:t>
            </a:r>
            <a:r>
              <a:rPr lang="ru-RU" sz="1800" b="1" dirty="0">
                <a:solidFill>
                  <a:srgbClr val="1F4E79"/>
                </a:solidFill>
              </a:rPr>
              <a:t>по кредитам</a:t>
            </a:r>
            <a:r>
              <a:rPr lang="ru-RU" sz="1800" dirty="0"/>
              <a:t>, выданным в 2018 году субъектам МСП на реализацию проектов (на инвестиционные цели или на пополнение оборотных средств) в приоритетных отраслях по льготной ставке - не более</a:t>
            </a:r>
            <a:r>
              <a:rPr lang="ru-RU" sz="1800" b="1" dirty="0"/>
              <a:t> </a:t>
            </a:r>
            <a:r>
              <a:rPr lang="ru-RU" sz="1800" b="1" dirty="0" smtClean="0"/>
              <a:t>6,5 % </a:t>
            </a:r>
            <a:r>
              <a:rPr lang="ru-RU" sz="1800" b="1" dirty="0"/>
              <a:t>годовых.</a:t>
            </a:r>
          </a:p>
          <a:p>
            <a:pPr algn="just"/>
            <a:r>
              <a:rPr lang="ru-RU" sz="1800" dirty="0"/>
              <a:t> </a:t>
            </a:r>
          </a:p>
          <a:p>
            <a:pPr algn="just"/>
            <a:r>
              <a:rPr lang="ru-RU" sz="1800" dirty="0" smtClean="0"/>
              <a:t>В </a:t>
            </a:r>
            <a:r>
              <a:rPr lang="ru-RU" sz="1800" dirty="0"/>
              <a:t>рамках программы субсидирования уполномоченный банк предоставляет заемщику:</a:t>
            </a:r>
          </a:p>
          <a:p>
            <a:pPr marL="466725" indent="-285750" algn="just">
              <a:buFont typeface="Arial" panose="020B0604020202020204" pitchFamily="34" charset="0"/>
              <a:buChar char="•"/>
            </a:pPr>
            <a:r>
              <a:rPr lang="ru-RU" sz="1800" dirty="0" smtClean="0"/>
              <a:t>инвестиционный </a:t>
            </a:r>
            <a:r>
              <a:rPr lang="ru-RU" sz="1800" dirty="0"/>
              <a:t>кредит на реализацию проекта в приоритетных отраслях в размере от </a:t>
            </a:r>
            <a:br>
              <a:rPr lang="ru-RU" sz="1800" dirty="0"/>
            </a:br>
            <a:r>
              <a:rPr lang="ru-RU" sz="1800" b="1" dirty="0" smtClean="0">
                <a:solidFill>
                  <a:srgbClr val="1F4E79"/>
                </a:solidFill>
              </a:rPr>
              <a:t>3 млн </a:t>
            </a:r>
            <a:r>
              <a:rPr lang="ru-RU" sz="1800" b="1" dirty="0">
                <a:solidFill>
                  <a:srgbClr val="1F4E79"/>
                </a:solidFill>
              </a:rPr>
              <a:t>рублей до 1 </a:t>
            </a:r>
            <a:r>
              <a:rPr lang="ru-RU" sz="1800" b="1" dirty="0" smtClean="0">
                <a:solidFill>
                  <a:srgbClr val="1F4E79"/>
                </a:solidFill>
              </a:rPr>
              <a:t>млрд </a:t>
            </a:r>
            <a:r>
              <a:rPr lang="ru-RU" sz="1800" b="1" dirty="0">
                <a:solidFill>
                  <a:srgbClr val="1F4E79"/>
                </a:solidFill>
              </a:rPr>
              <a:t>рублей </a:t>
            </a:r>
            <a:r>
              <a:rPr lang="ru-RU" sz="1800" dirty="0"/>
              <a:t>на срок до </a:t>
            </a:r>
            <a:r>
              <a:rPr lang="ru-RU" sz="1800" b="1" dirty="0">
                <a:solidFill>
                  <a:srgbClr val="1F4E79"/>
                </a:solidFill>
              </a:rPr>
              <a:t>10 </a:t>
            </a:r>
            <a:r>
              <a:rPr lang="ru-RU" sz="1800" b="1" dirty="0" smtClean="0">
                <a:solidFill>
                  <a:srgbClr val="1F4E79"/>
                </a:solidFill>
              </a:rPr>
              <a:t>лет</a:t>
            </a:r>
          </a:p>
          <a:p>
            <a:pPr marL="180975" algn="just"/>
            <a:r>
              <a:rPr lang="ru-RU" sz="600" b="1" dirty="0"/>
              <a:t> </a:t>
            </a:r>
            <a:endParaRPr lang="ru-RU" sz="1600" b="1" dirty="0"/>
          </a:p>
          <a:p>
            <a:pPr marL="466725" indent="-285750" algn="just">
              <a:buFont typeface="Arial" panose="020B0604020202020204" pitchFamily="34" charset="0"/>
              <a:buChar char="•"/>
            </a:pPr>
            <a:r>
              <a:rPr lang="ru-RU" sz="1800" dirty="0" smtClean="0"/>
              <a:t>кредит </a:t>
            </a:r>
            <a:r>
              <a:rPr lang="ru-RU" sz="1800" dirty="0"/>
              <a:t>на пополнение оборотных средств на реализацию проекта в приоритетных отраслях в размере </a:t>
            </a:r>
            <a:r>
              <a:rPr lang="ru-RU" sz="1800" b="1" dirty="0" smtClean="0">
                <a:solidFill>
                  <a:srgbClr val="1F4E79"/>
                </a:solidFill>
              </a:rPr>
              <a:t>от </a:t>
            </a:r>
            <a:r>
              <a:rPr lang="ru-RU" sz="1800" b="1" dirty="0">
                <a:solidFill>
                  <a:srgbClr val="1F4E79"/>
                </a:solidFill>
              </a:rPr>
              <a:t>3 </a:t>
            </a:r>
            <a:r>
              <a:rPr lang="ru-RU" sz="1800" b="1" dirty="0" smtClean="0">
                <a:solidFill>
                  <a:srgbClr val="1F4E79"/>
                </a:solidFill>
              </a:rPr>
              <a:t>млн </a:t>
            </a:r>
            <a:r>
              <a:rPr lang="ru-RU" sz="1800" b="1" dirty="0">
                <a:solidFill>
                  <a:srgbClr val="1F4E79"/>
                </a:solidFill>
              </a:rPr>
              <a:t>рублей до 100 </a:t>
            </a:r>
            <a:r>
              <a:rPr lang="ru-RU" sz="1800" b="1" dirty="0" smtClean="0">
                <a:solidFill>
                  <a:srgbClr val="1F4E79"/>
                </a:solidFill>
              </a:rPr>
              <a:t>млн </a:t>
            </a:r>
            <a:r>
              <a:rPr lang="ru-RU" sz="1800" b="1" dirty="0">
                <a:solidFill>
                  <a:srgbClr val="1F4E79"/>
                </a:solidFill>
              </a:rPr>
              <a:t>рублей</a:t>
            </a:r>
            <a:r>
              <a:rPr lang="ru-RU" sz="1800" dirty="0">
                <a:solidFill>
                  <a:srgbClr val="1F4E79"/>
                </a:solidFill>
              </a:rPr>
              <a:t> </a:t>
            </a:r>
            <a:r>
              <a:rPr lang="ru-RU" sz="1800" dirty="0"/>
              <a:t>на срок до </a:t>
            </a:r>
            <a:r>
              <a:rPr lang="ru-RU" sz="1800" b="1" dirty="0">
                <a:solidFill>
                  <a:srgbClr val="1F4E79"/>
                </a:solidFill>
              </a:rPr>
              <a:t>3 </a:t>
            </a:r>
            <a:r>
              <a:rPr lang="ru-RU" sz="1800" b="1" dirty="0" smtClean="0">
                <a:solidFill>
                  <a:srgbClr val="1F4E79"/>
                </a:solidFill>
              </a:rPr>
              <a:t>лет</a:t>
            </a:r>
          </a:p>
          <a:p>
            <a:pPr algn="just"/>
            <a:endParaRPr lang="ru-RU" sz="1100" b="1" dirty="0" smtClean="0"/>
          </a:p>
          <a:p>
            <a:pPr algn="just"/>
            <a:endParaRPr lang="ru-RU" sz="1100" b="1" dirty="0"/>
          </a:p>
          <a:p>
            <a:pPr algn="just"/>
            <a:r>
              <a:rPr lang="ru-RU" sz="1800" dirty="0" smtClean="0"/>
              <a:t>Для </a:t>
            </a:r>
            <a:r>
              <a:rPr lang="ru-RU" sz="1800" dirty="0"/>
              <a:t>участия в Программе субсидирования </a:t>
            </a:r>
            <a:r>
              <a:rPr lang="ru-RU" sz="1800" dirty="0" smtClean="0"/>
              <a:t>отобрано </a:t>
            </a:r>
            <a:r>
              <a:rPr lang="ru-RU" sz="1800" b="1" dirty="0">
                <a:solidFill>
                  <a:srgbClr val="1F4E79"/>
                </a:solidFill>
              </a:rPr>
              <a:t>15 уполномоченных банков</a:t>
            </a:r>
            <a:r>
              <a:rPr lang="ru-RU" sz="1800" dirty="0"/>
              <a:t>,  в </a:t>
            </a:r>
            <a:r>
              <a:rPr lang="ru-RU" sz="1800" dirty="0" smtClean="0"/>
              <a:t>том числе:</a:t>
            </a:r>
            <a:endParaRPr lang="ru-RU" sz="1800" dirty="0"/>
          </a:p>
          <a:p>
            <a:pPr algn="just"/>
            <a:endParaRPr lang="ru-RU" sz="1800" b="1" kern="0" dirty="0"/>
          </a:p>
          <a:p>
            <a:pPr algn="just"/>
            <a:r>
              <a:rPr lang="ru-RU" sz="1800" b="1" dirty="0" smtClean="0"/>
              <a:t> </a:t>
            </a:r>
            <a:endParaRPr lang="ru-RU" sz="1800" b="1" dirty="0"/>
          </a:p>
        </p:txBody>
      </p:sp>
      <p:sp>
        <p:nvSpPr>
          <p:cNvPr id="13" name="Oval 287"/>
          <p:cNvSpPr/>
          <p:nvPr/>
        </p:nvSpPr>
        <p:spPr>
          <a:xfrm>
            <a:off x="370506" y="1777150"/>
            <a:ext cx="360000" cy="360000"/>
          </a:xfrm>
          <a:prstGeom prst="ellipse">
            <a:avLst/>
          </a:prstGeom>
          <a:solidFill>
            <a:srgbClr val="1F4E79"/>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FFFFFF"/>
                </a:solidFill>
                <a:effectLst/>
                <a:uLnTx/>
                <a:uFillTx/>
                <a:latin typeface="Arial"/>
                <a:ea typeface="+mn-ea"/>
                <a:cs typeface="+mn-cs"/>
              </a:rPr>
              <a:t>1</a:t>
            </a:r>
          </a:p>
        </p:txBody>
      </p:sp>
      <p:sp>
        <p:nvSpPr>
          <p:cNvPr id="14" name="Oval 287"/>
          <p:cNvSpPr/>
          <p:nvPr/>
        </p:nvSpPr>
        <p:spPr>
          <a:xfrm>
            <a:off x="370506" y="2835410"/>
            <a:ext cx="360000" cy="360000"/>
          </a:xfrm>
          <a:prstGeom prst="ellipse">
            <a:avLst/>
          </a:prstGeom>
          <a:solidFill>
            <a:srgbClr val="1F4E79"/>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800" b="0" i="0" u="none" strike="noStrike" kern="0" cap="none" spc="0" normalizeH="0" baseline="0" noProof="0" dirty="0" smtClean="0">
                <a:ln>
                  <a:noFill/>
                </a:ln>
                <a:solidFill>
                  <a:srgbClr val="FFFFFF"/>
                </a:solidFill>
                <a:effectLst/>
                <a:uLnTx/>
                <a:uFillTx/>
                <a:latin typeface="Arial"/>
                <a:ea typeface="+mn-ea"/>
                <a:cs typeface="+mn-cs"/>
              </a:rPr>
              <a:t>2</a:t>
            </a:r>
            <a:endParaRPr kumimoji="0" lang="en-US" sz="1800" b="0" i="0" u="none" strike="noStrike" kern="0" cap="none" spc="0" normalizeH="0" baseline="0" noProof="0" dirty="0">
              <a:ln>
                <a:noFill/>
              </a:ln>
              <a:solidFill>
                <a:srgbClr val="FFFFFF"/>
              </a:solidFill>
              <a:effectLst/>
              <a:uLnTx/>
              <a:uFillTx/>
              <a:latin typeface="Arial"/>
              <a:ea typeface="+mn-ea"/>
              <a:cs typeface="+mn-cs"/>
            </a:endParaRPr>
          </a:p>
        </p:txBody>
      </p:sp>
      <p:sp>
        <p:nvSpPr>
          <p:cNvPr id="15" name="Oval 287"/>
          <p:cNvSpPr/>
          <p:nvPr/>
        </p:nvSpPr>
        <p:spPr>
          <a:xfrm>
            <a:off x="370506" y="4642944"/>
            <a:ext cx="360000" cy="360000"/>
          </a:xfrm>
          <a:prstGeom prst="ellipse">
            <a:avLst/>
          </a:prstGeom>
          <a:solidFill>
            <a:srgbClr val="1F4E79"/>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800" b="0" i="0" u="none" strike="noStrike" kern="0" cap="none" spc="0" normalizeH="0" baseline="0" noProof="0" dirty="0" smtClean="0">
                <a:ln>
                  <a:noFill/>
                </a:ln>
                <a:solidFill>
                  <a:srgbClr val="FFFFFF"/>
                </a:solidFill>
                <a:effectLst/>
                <a:uLnTx/>
                <a:uFillTx/>
                <a:latin typeface="Arial"/>
                <a:ea typeface="+mn-ea"/>
                <a:cs typeface="+mn-cs"/>
              </a:rPr>
              <a:t>3</a:t>
            </a:r>
            <a:endParaRPr kumimoji="0" lang="en-US" sz="1800" b="0" i="0" u="none" strike="noStrike" kern="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39955714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22343" y="429208"/>
            <a:ext cx="8597103" cy="567019"/>
          </a:xfrm>
        </p:spPr>
        <p:txBody>
          <a:bodyPr/>
          <a:lstStyle/>
          <a:p>
            <a:r>
              <a:rPr lang="ru-RU" dirty="0"/>
              <a:t>Условия Программы </a:t>
            </a:r>
            <a:r>
              <a:rPr lang="ru-RU" dirty="0" smtClean="0"/>
              <a:t>субсидирования , </a:t>
            </a:r>
            <a:r>
              <a:rPr lang="ru-RU" dirty="0"/>
              <a:t>приоритетные отрасли</a:t>
            </a:r>
            <a:br>
              <a:rPr lang="ru-RU" dirty="0"/>
            </a:br>
            <a:endParaRPr lang="ru-RU" dirty="0"/>
          </a:p>
        </p:txBody>
      </p:sp>
      <p:sp>
        <p:nvSpPr>
          <p:cNvPr id="31" name="Прямоугольник 30"/>
          <p:cNvSpPr/>
          <p:nvPr/>
        </p:nvSpPr>
        <p:spPr>
          <a:xfrm>
            <a:off x="101600" y="1858391"/>
            <a:ext cx="12153103" cy="6275372"/>
          </a:xfrm>
          <a:prstGeom prst="rect">
            <a:avLst/>
          </a:prstGeom>
        </p:spPr>
        <p:txBody>
          <a:bodyPr wrap="square">
            <a:spAutoFit/>
          </a:bodyPr>
          <a:lstStyle/>
          <a:p>
            <a:pPr marR="0" lvl="0" algn="l" defTabSz="457200" rtl="0" eaLnBrk="1" fontAlgn="auto" latinLnBrk="0" hangingPunct="1">
              <a:lnSpc>
                <a:spcPct val="107000"/>
              </a:lnSpc>
              <a:spcBef>
                <a:spcPts val="0"/>
              </a:spcBef>
              <a:spcAft>
                <a:spcPts val="800"/>
              </a:spcAft>
              <a:buClrTx/>
              <a:buSzTx/>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Проекты </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приоритетных отраслей</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 </a:t>
            </a:r>
          </a:p>
          <a:p>
            <a:pPr marL="764941" lvl="1" indent="-285750" algn="just">
              <a:lnSpc>
                <a:spcPct val="120000"/>
              </a:lnSpc>
              <a:buFont typeface="Arial" panose="020B0604020202020204" pitchFamily="34" charset="0"/>
              <a:buChar char="•"/>
            </a:pPr>
            <a:r>
              <a:rPr lang="ru-RU" sz="1500" dirty="0" smtClean="0">
                <a:solidFill>
                  <a:prstClr val="black"/>
                </a:solidFill>
                <a:latin typeface="+mj-lt"/>
                <a:cs typeface="+mn-cs"/>
              </a:rPr>
              <a:t>Сельское хозяйство предоставление услуг в этой отрасли </a:t>
            </a:r>
          </a:p>
          <a:p>
            <a:pPr marL="764941" lvl="1" indent="-285750" algn="just">
              <a:lnSpc>
                <a:spcPct val="120000"/>
              </a:lnSpc>
              <a:buFont typeface="Arial" panose="020B0604020202020204" pitchFamily="34" charset="0"/>
              <a:buChar char="•"/>
            </a:pPr>
            <a:r>
              <a:rPr lang="ru-RU" sz="1500" dirty="0" smtClean="0">
                <a:solidFill>
                  <a:prstClr val="black"/>
                </a:solidFill>
                <a:latin typeface="+mj-lt"/>
                <a:cs typeface="+mn-cs"/>
              </a:rPr>
              <a:t>Обрабатывающее производство, в том числе производство пищевых продуктов, первичная и последующая (промышленная) переработка сельскохозяйственной продукции</a:t>
            </a:r>
          </a:p>
          <a:p>
            <a:pPr marL="764941" lvl="1" indent="-285750" algn="just">
              <a:lnSpc>
                <a:spcPct val="120000"/>
              </a:lnSpc>
              <a:buFont typeface="Arial" panose="020B0604020202020204" pitchFamily="34" charset="0"/>
              <a:buChar char="•"/>
            </a:pPr>
            <a:r>
              <a:rPr lang="ru-RU" sz="1500" dirty="0" smtClean="0">
                <a:solidFill>
                  <a:prstClr val="black"/>
                </a:solidFill>
                <a:latin typeface="+mj-lt"/>
                <a:cs typeface="+mn-cs"/>
              </a:rPr>
              <a:t>Производство и распределение электроэнергии, газа и воды</a:t>
            </a:r>
          </a:p>
          <a:p>
            <a:pPr marL="764941" lvl="1" indent="-285750" algn="just">
              <a:lnSpc>
                <a:spcPct val="120000"/>
              </a:lnSpc>
              <a:buFont typeface="Arial" panose="020B0604020202020204" pitchFamily="34" charset="0"/>
              <a:buChar char="•"/>
            </a:pPr>
            <a:r>
              <a:rPr lang="ru-RU" sz="1500" dirty="0" smtClean="0">
                <a:solidFill>
                  <a:prstClr val="black"/>
                </a:solidFill>
                <a:latin typeface="+mj-lt"/>
                <a:cs typeface="+mn-cs"/>
              </a:rPr>
              <a:t>Строительство, транспорт и связь, внутренний туризм</a:t>
            </a:r>
          </a:p>
          <a:p>
            <a:pPr marL="764941" lvl="1" indent="-285750" algn="just">
              <a:lnSpc>
                <a:spcPct val="120000"/>
              </a:lnSpc>
              <a:buFont typeface="Arial" panose="020B0604020202020204" pitchFamily="34" charset="0"/>
              <a:buChar char="•"/>
            </a:pPr>
            <a:r>
              <a:rPr lang="ru-RU" sz="1500" dirty="0" smtClean="0">
                <a:solidFill>
                  <a:prstClr val="black"/>
                </a:solidFill>
                <a:latin typeface="+mj-lt"/>
                <a:cs typeface="+mn-cs"/>
              </a:rPr>
              <a:t>Деятельность в области здравоохранения</a:t>
            </a:r>
          </a:p>
          <a:p>
            <a:pPr marL="764941" lvl="1" indent="-285750" algn="just">
              <a:lnSpc>
                <a:spcPct val="120000"/>
              </a:lnSpc>
              <a:buFont typeface="Arial" panose="020B0604020202020204" pitchFamily="34" charset="0"/>
              <a:buChar char="•"/>
            </a:pPr>
            <a:r>
              <a:rPr lang="ru-RU" sz="1500" dirty="0" smtClean="0">
                <a:solidFill>
                  <a:prstClr val="black"/>
                </a:solidFill>
                <a:latin typeface="+mj-lt"/>
                <a:cs typeface="+mn-cs"/>
              </a:rPr>
              <a:t>Сбор, обработка и утилизация отходов, в том числе отсортированных материалов, а также переработка металлических и неметаллических отходов, мусора и прочих предметов во вторичное сырье</a:t>
            </a:r>
          </a:p>
          <a:p>
            <a:pPr marL="764941" lvl="1" indent="-285750" algn="just">
              <a:lnSpc>
                <a:spcPct val="120000"/>
              </a:lnSpc>
              <a:buFont typeface="Arial" panose="020B0604020202020204" pitchFamily="34" charset="0"/>
              <a:buChar char="•"/>
            </a:pPr>
            <a:r>
              <a:rPr lang="ru-RU" sz="1500" dirty="0" smtClean="0">
                <a:solidFill>
                  <a:prstClr val="black"/>
                </a:solidFill>
                <a:latin typeface="+mj-lt"/>
                <a:cs typeface="+mn-cs"/>
              </a:rPr>
              <a:t>Деятельность предприятий общественного питания (за исключением ресторанов), деятельность в сфере бытовых услуг</a:t>
            </a:r>
          </a:p>
          <a:p>
            <a:pPr marL="764941" lvl="1" indent="-285750" algn="just">
              <a:lnSpc>
                <a:spcPct val="120000"/>
              </a:lnSpc>
              <a:buFont typeface="Arial" panose="020B0604020202020204" pitchFamily="34" charset="0"/>
              <a:buChar char="•"/>
            </a:pPr>
            <a:r>
              <a:rPr lang="ru-RU" sz="1500" dirty="0" smtClean="0">
                <a:solidFill>
                  <a:prstClr val="black"/>
                </a:solidFill>
                <a:latin typeface="+mj-lt"/>
                <a:cs typeface="+mn-cs"/>
              </a:rPr>
              <a:t>Высокотехнологичные проекты </a:t>
            </a:r>
          </a:p>
          <a:p>
            <a:pPr marL="764941" lvl="1" indent="-285750" algn="just">
              <a:lnSpc>
                <a:spcPct val="120000"/>
              </a:lnSpc>
              <a:buFont typeface="Arial" panose="020B0604020202020204" pitchFamily="34" charset="0"/>
              <a:buChar char="•"/>
            </a:pPr>
            <a:r>
              <a:rPr lang="ru-RU" sz="1500" dirty="0" smtClean="0">
                <a:solidFill>
                  <a:prstClr val="black"/>
                </a:solidFill>
                <a:latin typeface="+mj-lt"/>
                <a:cs typeface="+mn-cs"/>
              </a:rPr>
              <a:t>Деятельность в сфере розничной торговли при условии, что субъект МСП зарегистрирован и (или) осуществляет такую деятельность (в том числе через свои филиалы и иные обособленные подразделения, за исключением представительств) на территории </a:t>
            </a:r>
            <a:r>
              <a:rPr lang="ru-RU" sz="1500" dirty="0" err="1" smtClean="0">
                <a:solidFill>
                  <a:prstClr val="black"/>
                </a:solidFill>
                <a:latin typeface="+mj-lt"/>
                <a:cs typeface="+mn-cs"/>
              </a:rPr>
              <a:t>монопрофильного</a:t>
            </a:r>
            <a:r>
              <a:rPr lang="ru-RU" sz="1500" dirty="0" smtClean="0">
                <a:solidFill>
                  <a:prstClr val="black"/>
                </a:solidFill>
                <a:latin typeface="+mj-lt"/>
                <a:cs typeface="+mn-cs"/>
              </a:rPr>
              <a:t> муниципального образования, включенного в перечень </a:t>
            </a:r>
            <a:r>
              <a:rPr lang="ru-RU" sz="1500" dirty="0" err="1" smtClean="0">
                <a:solidFill>
                  <a:prstClr val="black"/>
                </a:solidFill>
                <a:latin typeface="+mj-lt"/>
                <a:cs typeface="+mn-cs"/>
              </a:rPr>
              <a:t>монопрофильных</a:t>
            </a:r>
            <a:r>
              <a:rPr lang="ru-RU" sz="1500" dirty="0" smtClean="0">
                <a:solidFill>
                  <a:prstClr val="black"/>
                </a:solidFill>
                <a:latin typeface="+mj-lt"/>
                <a:cs typeface="+mn-cs"/>
              </a:rPr>
              <a:t> муниципальных образований Российской Федерации (моногородов), утвержденный распоряжением Правительства Российской Федерации от 29 июля 2014 г. № 1398-р, и доля доходов от ее осуществления по итогам предыдущего календарного года составляет не менее 70 процентов в общей сумме доходов субъекта малого или среднего предпринимательства</a:t>
            </a:r>
          </a:p>
          <a:p>
            <a:pPr marL="764941" lvl="1" indent="-285750" algn="just">
              <a:lnSpc>
                <a:spcPct val="120000"/>
              </a:lnSpc>
              <a:buFont typeface="Arial" panose="020B0604020202020204" pitchFamily="34" charset="0"/>
              <a:buChar char="•"/>
            </a:pPr>
            <a:r>
              <a:rPr lang="ru-RU" sz="1500" dirty="0" smtClean="0">
                <a:solidFill>
                  <a:prstClr val="black"/>
                </a:solidFill>
                <a:latin typeface="+mj-lt"/>
                <a:cs typeface="+mn-cs"/>
              </a:rPr>
              <a:t>Деятельность в сфере розничной и (или) оптовой торговли при условии, что субъект МСП зарегистрирован и (или) осуществляет такую деятельность (в том числе через свои филиалы и иные обособленные подразделения, за исключением представительств) на территориях субъектов Российской Федерации, входящих в состав Дальневосточного федерального округа, и доля доходов от ее осуществления по итогам предыдущего календарного года составляет не менее 70 процентов в общей сумме доходов субъекта малого или среднего предпринимательства.</a:t>
            </a:r>
            <a:endParaRPr lang="ru-RU" sz="1500" dirty="0">
              <a:solidFill>
                <a:prstClr val="black"/>
              </a:solidFill>
              <a:latin typeface="+mj-lt"/>
              <a:cs typeface="+mn-cs"/>
            </a:endParaRPr>
          </a:p>
        </p:txBody>
      </p:sp>
      <p:sp>
        <p:nvSpPr>
          <p:cNvPr id="32" name="Текст 2"/>
          <p:cNvSpPr txBox="1">
            <a:spLocks/>
          </p:cNvSpPr>
          <p:nvPr/>
        </p:nvSpPr>
        <p:spPr>
          <a:xfrm>
            <a:off x="349958" y="849862"/>
            <a:ext cx="1188419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pPr defTabSz="914373" fontAlgn="auto">
              <a:spcBef>
                <a:spcPts val="0"/>
              </a:spcBef>
              <a:spcAft>
                <a:spcPts val="0"/>
              </a:spcAft>
            </a:pPr>
            <a:r>
              <a:rPr lang="ru-RU" b="1" kern="0" dirty="0"/>
              <a:t>Ключевые условия </a:t>
            </a:r>
            <a:r>
              <a:rPr lang="ru-RU" b="1" kern="0" dirty="0" smtClean="0"/>
              <a:t>Программы субсидирования</a:t>
            </a:r>
            <a:endParaRPr lang="ru-RU" b="1" kern="0" dirty="0"/>
          </a:p>
        </p:txBody>
      </p:sp>
      <p:cxnSp>
        <p:nvCxnSpPr>
          <p:cNvPr id="33" name="Прямая соединительная линия 32"/>
          <p:cNvCxnSpPr/>
          <p:nvPr/>
        </p:nvCxnSpPr>
        <p:spPr>
          <a:xfrm>
            <a:off x="363538" y="1750889"/>
            <a:ext cx="118911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21" name="Рисунок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2" name="Прямоугольник 21"/>
          <p:cNvSpPr/>
          <p:nvPr/>
        </p:nvSpPr>
        <p:spPr>
          <a:xfrm>
            <a:off x="370506" y="5412453"/>
            <a:ext cx="8849437" cy="784690"/>
          </a:xfrm>
          <a:prstGeom prst="rect">
            <a:avLst/>
          </a:prstGeom>
          <a:noFill/>
          <a:ln w="25400" cap="flat" cmpd="sng" algn="ctr">
            <a:noFill/>
            <a:prstDash val="solid"/>
          </a:ln>
          <a:effectLst/>
        </p:spPr>
        <p:txBody>
          <a:bodyPr rtlCol="0" anchor="ctr"/>
          <a:lstStyle/>
          <a:p>
            <a:pPr defTabSz="914373" fontAlgn="auto">
              <a:spcBef>
                <a:spcPts val="0"/>
              </a:spcBef>
              <a:spcAft>
                <a:spcPts val="0"/>
              </a:spcAft>
            </a:pPr>
            <a:endParaRPr lang="ru-RU" sz="1200" kern="0" dirty="0">
              <a:solidFill>
                <a:srgbClr val="1F497D">
                  <a:lumMod val="50000"/>
                </a:srgbClr>
              </a:solidFill>
              <a:latin typeface="Arial Narrow" panose="020B0606020202030204" pitchFamily="34" charset="0"/>
              <a:cs typeface="+mn-cs"/>
            </a:endParaRPr>
          </a:p>
        </p:txBody>
      </p:sp>
      <p:sp>
        <p:nvSpPr>
          <p:cNvPr id="9" name="TextBox 8"/>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26</a:t>
            </a:r>
            <a:endParaRPr lang="ru-RU" sz="1400" dirty="0">
              <a:latin typeface="Arial Narrow" panose="020B0606020202030204" pitchFamily="34" charset="0"/>
            </a:endParaRPr>
          </a:p>
        </p:txBody>
      </p:sp>
    </p:spTree>
    <p:extLst>
      <p:ext uri="{BB962C8B-B14F-4D97-AF65-F5344CB8AC3E}">
        <p14:creationId xmlns:p14="http://schemas.microsoft.com/office/powerpoint/2010/main" val="36389740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22343" y="429208"/>
            <a:ext cx="8597103" cy="567019"/>
          </a:xfrm>
        </p:spPr>
        <p:txBody>
          <a:bodyPr/>
          <a:lstStyle/>
          <a:p>
            <a:r>
              <a:rPr lang="ru-RU" dirty="0"/>
              <a:t>Условия Программы </a:t>
            </a:r>
            <a:r>
              <a:rPr lang="ru-RU" dirty="0" smtClean="0"/>
              <a:t>субсидирования , требования к заемщикам.</a:t>
            </a:r>
            <a:endParaRPr lang="ru-RU" dirty="0"/>
          </a:p>
        </p:txBody>
      </p:sp>
      <p:sp>
        <p:nvSpPr>
          <p:cNvPr id="31" name="Прямоугольник 30"/>
          <p:cNvSpPr/>
          <p:nvPr/>
        </p:nvSpPr>
        <p:spPr>
          <a:xfrm>
            <a:off x="101600" y="1858391"/>
            <a:ext cx="12153103" cy="6241709"/>
          </a:xfrm>
          <a:prstGeom prst="rect">
            <a:avLst/>
          </a:prstGeom>
        </p:spPr>
        <p:txBody>
          <a:bodyPr wrap="square">
            <a:spAutoFit/>
          </a:bodyPr>
          <a:lstStyle/>
          <a:p>
            <a:r>
              <a:rPr lang="ru-RU" sz="1800" b="1" dirty="0"/>
              <a:t>Заемщик уполномоченного банка (получатель льготного кредита) на день заключения кредитного договора (соглашения) должен соответствовать следующим требованиям</a:t>
            </a:r>
            <a:r>
              <a:rPr lang="ru-RU" sz="1800" b="1" dirty="0" smtClean="0"/>
              <a:t>:</a:t>
            </a:r>
          </a:p>
          <a:p>
            <a:endParaRPr lang="ru-RU" sz="1800" dirty="0"/>
          </a:p>
          <a:p>
            <a:pPr marL="342900" indent="-342900" algn="just">
              <a:lnSpc>
                <a:spcPct val="120000"/>
              </a:lnSpc>
              <a:buFont typeface="Arial" panose="020B0604020202020204" pitchFamily="34" charset="0"/>
              <a:buChar char="•"/>
            </a:pPr>
            <a:r>
              <a:rPr lang="ru-RU" sz="1800" dirty="0" smtClean="0"/>
              <a:t>являться </a:t>
            </a:r>
            <a:r>
              <a:rPr lang="ru-RU" sz="1800" dirty="0"/>
              <a:t>субъектом МСП и не относиться к субъектам МСП, указанным в частях 3 и 4 статьи 14 Федерального закона «О развитии малого и среднего предпринимательства в Российской Федерации», на дату заключения кредитного договора (соглашения);</a:t>
            </a:r>
          </a:p>
          <a:p>
            <a:pPr marL="342900" indent="-342900" algn="just">
              <a:lnSpc>
                <a:spcPct val="120000"/>
              </a:lnSpc>
              <a:buFont typeface="Arial" panose="020B0604020202020204" pitchFamily="34" charset="0"/>
              <a:buChar char="•"/>
            </a:pPr>
            <a:r>
              <a:rPr lang="ru-RU" sz="1800" dirty="0" smtClean="0"/>
              <a:t>осуществлять </a:t>
            </a:r>
            <a:r>
              <a:rPr lang="ru-RU" sz="1800" dirty="0"/>
              <a:t>деятельность в одной или нескольких отраслях по перечню согласно Программе субсидирования;</a:t>
            </a:r>
          </a:p>
          <a:p>
            <a:pPr marL="342900" indent="-342900" algn="just">
              <a:lnSpc>
                <a:spcPct val="120000"/>
              </a:lnSpc>
              <a:buFont typeface="Arial" panose="020B0604020202020204" pitchFamily="34" charset="0"/>
              <a:buChar char="•"/>
            </a:pPr>
            <a:r>
              <a:rPr lang="ru-RU" sz="1800" dirty="0" smtClean="0"/>
              <a:t>обладать </a:t>
            </a:r>
            <a:r>
              <a:rPr lang="ru-RU" sz="1800" dirty="0"/>
              <a:t>статусом налогового резидента Российской Федерации;</a:t>
            </a:r>
          </a:p>
          <a:p>
            <a:pPr marL="342900" indent="-342900" algn="just">
              <a:lnSpc>
                <a:spcPct val="120000"/>
              </a:lnSpc>
              <a:buFont typeface="Arial" panose="020B0604020202020204" pitchFamily="34" charset="0"/>
              <a:buChar char="•"/>
            </a:pPr>
            <a:r>
              <a:rPr lang="ru-RU" sz="1800" dirty="0" smtClean="0"/>
              <a:t>в </a:t>
            </a:r>
            <a:r>
              <a:rPr lang="ru-RU" sz="1800" dirty="0"/>
              <a:t>отношении заемщика не должно быть возбуждено производство по делу о несостоятельности (банкротстве) в соответствии с законодательством Российской Федерации о несостоятельности (банкротстве);</a:t>
            </a:r>
          </a:p>
          <a:p>
            <a:pPr marL="342900" indent="-342900" algn="just">
              <a:lnSpc>
                <a:spcPct val="120000"/>
              </a:lnSpc>
              <a:buFont typeface="Arial" panose="020B0604020202020204" pitchFamily="34" charset="0"/>
              <a:buChar char="•"/>
            </a:pPr>
            <a:r>
              <a:rPr lang="ru-RU" sz="1800" dirty="0" smtClean="0"/>
              <a:t>не </a:t>
            </a:r>
            <a:r>
              <a:rPr lang="ru-RU" sz="1800" dirty="0"/>
              <a:t>иметь просроченной задолженности по налогам, сборам и иным обязательным платежам в бюджеты бюджетной системы Российской Федерации;</a:t>
            </a:r>
          </a:p>
          <a:p>
            <a:pPr marL="342900" indent="-342900" algn="just">
              <a:lnSpc>
                <a:spcPct val="120000"/>
              </a:lnSpc>
              <a:buFont typeface="Arial" panose="020B0604020202020204" pitchFamily="34" charset="0"/>
              <a:buChar char="•"/>
            </a:pPr>
            <a:r>
              <a:rPr lang="ru-RU" sz="1800" dirty="0" smtClean="0"/>
              <a:t>не </a:t>
            </a:r>
            <a:r>
              <a:rPr lang="ru-RU" sz="1800" dirty="0"/>
              <a:t>иметь задолженности перед работниками (персоналом) по заработной плате;</a:t>
            </a:r>
          </a:p>
          <a:p>
            <a:pPr marL="342900" indent="-342900" algn="just">
              <a:lnSpc>
                <a:spcPct val="120000"/>
              </a:lnSpc>
              <a:buFont typeface="Arial" panose="020B0604020202020204" pitchFamily="34" charset="0"/>
              <a:buChar char="•"/>
            </a:pPr>
            <a:r>
              <a:rPr lang="ru-RU" sz="1800" dirty="0" smtClean="0"/>
              <a:t>не </a:t>
            </a:r>
            <a:r>
              <a:rPr lang="ru-RU" sz="1800" dirty="0"/>
              <a:t>иметь в течение периода, равного 180 календарным дням, предшествующего не более чем на 3 месяца дате принятия уполномоченным банком решения о предоставлении заемщику кредита, просроченных на срок свыше 30 календарных дней платежей по обслуживанию кредитного портфеля (положительная кредитная история).</a:t>
            </a:r>
          </a:p>
        </p:txBody>
      </p:sp>
      <p:sp>
        <p:nvSpPr>
          <p:cNvPr id="32" name="Текст 2"/>
          <p:cNvSpPr txBox="1">
            <a:spLocks/>
          </p:cNvSpPr>
          <p:nvPr/>
        </p:nvSpPr>
        <p:spPr>
          <a:xfrm>
            <a:off x="349958" y="849862"/>
            <a:ext cx="1188419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pPr defTabSz="914373" fontAlgn="auto">
              <a:spcBef>
                <a:spcPts val="0"/>
              </a:spcBef>
              <a:spcAft>
                <a:spcPts val="0"/>
              </a:spcAft>
            </a:pPr>
            <a:r>
              <a:rPr lang="ru-RU" b="1" kern="0" dirty="0"/>
              <a:t>Ключевые условия </a:t>
            </a:r>
            <a:r>
              <a:rPr lang="ru-RU" b="1" kern="0" dirty="0" smtClean="0"/>
              <a:t>Программы субсидирования</a:t>
            </a:r>
            <a:endParaRPr lang="ru-RU" b="1" kern="0" dirty="0"/>
          </a:p>
        </p:txBody>
      </p:sp>
      <p:cxnSp>
        <p:nvCxnSpPr>
          <p:cNvPr id="33" name="Прямая соединительная линия 32"/>
          <p:cNvCxnSpPr/>
          <p:nvPr/>
        </p:nvCxnSpPr>
        <p:spPr>
          <a:xfrm>
            <a:off x="363538" y="1750889"/>
            <a:ext cx="118911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21" name="Рисунок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2" name="Прямоугольник 21"/>
          <p:cNvSpPr/>
          <p:nvPr/>
        </p:nvSpPr>
        <p:spPr>
          <a:xfrm>
            <a:off x="370506" y="5412453"/>
            <a:ext cx="8849437" cy="784690"/>
          </a:xfrm>
          <a:prstGeom prst="rect">
            <a:avLst/>
          </a:prstGeom>
          <a:noFill/>
          <a:ln w="25400" cap="flat" cmpd="sng" algn="ctr">
            <a:noFill/>
            <a:prstDash val="solid"/>
          </a:ln>
          <a:effectLst/>
        </p:spPr>
        <p:txBody>
          <a:bodyPr rtlCol="0" anchor="ctr"/>
          <a:lstStyle/>
          <a:p>
            <a:pPr defTabSz="914373" fontAlgn="auto">
              <a:spcBef>
                <a:spcPts val="0"/>
              </a:spcBef>
              <a:spcAft>
                <a:spcPts val="0"/>
              </a:spcAft>
            </a:pPr>
            <a:endParaRPr lang="ru-RU" sz="1200" kern="0" dirty="0">
              <a:solidFill>
                <a:srgbClr val="1F497D">
                  <a:lumMod val="50000"/>
                </a:srgbClr>
              </a:solidFill>
              <a:latin typeface="Arial Narrow" panose="020B0606020202030204" pitchFamily="34" charset="0"/>
              <a:cs typeface="+mn-cs"/>
            </a:endParaRPr>
          </a:p>
        </p:txBody>
      </p:sp>
      <p:sp>
        <p:nvSpPr>
          <p:cNvPr id="9" name="TextBox 8"/>
          <p:cNvSpPr txBox="1"/>
          <p:nvPr/>
        </p:nvSpPr>
        <p:spPr>
          <a:xfrm>
            <a:off x="12084294"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27</a:t>
            </a:r>
            <a:endParaRPr lang="ru-RU" sz="1400" dirty="0">
              <a:latin typeface="Arial Narrow" panose="020B0606020202030204" pitchFamily="34" charset="0"/>
            </a:endParaRPr>
          </a:p>
        </p:txBody>
      </p:sp>
    </p:spTree>
    <p:extLst>
      <p:ext uri="{BB962C8B-B14F-4D97-AF65-F5344CB8AC3E}">
        <p14:creationId xmlns:p14="http://schemas.microsoft.com/office/powerpoint/2010/main" val="19383721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7656" y="229506"/>
            <a:ext cx="7091076" cy="3225800"/>
          </a:xfrm>
          <a:prstGeom prst="rect">
            <a:avLst/>
          </a:prstGeom>
        </p:spPr>
      </p:pic>
      <p:sp>
        <p:nvSpPr>
          <p:cNvPr id="3" name="Прямоугольник 2"/>
          <p:cNvSpPr/>
          <p:nvPr/>
        </p:nvSpPr>
        <p:spPr>
          <a:xfrm>
            <a:off x="0" y="3132137"/>
            <a:ext cx="12599988" cy="3061599"/>
          </a:xfrm>
          <a:prstGeom prst="rect">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1855113" y="3132136"/>
            <a:ext cx="9507428" cy="3061600"/>
          </a:xfrm>
        </p:spPr>
        <p:txBody>
          <a:bodyPr/>
          <a:lstStyle/>
          <a:p>
            <a:pPr algn="just"/>
            <a:r>
              <a:rPr lang="ru-RU" dirty="0" smtClean="0"/>
              <a:t>4. </a:t>
            </a:r>
            <a:r>
              <a:rPr lang="ru-RU" dirty="0"/>
              <a:t>Условия программы льготного лизинга оборудования для субъектов индивидуального и малого предпринимательства, реализуемой региональными лизинговыми компаниями (РЛК</a:t>
            </a:r>
            <a:r>
              <a:rPr lang="ru-RU" dirty="0" smtClean="0"/>
              <a:t>)</a:t>
            </a:r>
            <a:endParaRPr lang="ru-RU" b="0" dirty="0"/>
          </a:p>
        </p:txBody>
      </p:sp>
    </p:spTree>
    <p:extLst>
      <p:ext uri="{BB962C8B-B14F-4D97-AF65-F5344CB8AC3E}">
        <p14:creationId xmlns:p14="http://schemas.microsoft.com/office/powerpoint/2010/main" val="12521573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Скругленный прямоугольник 75"/>
          <p:cNvSpPr/>
          <p:nvPr/>
        </p:nvSpPr>
        <p:spPr>
          <a:xfrm>
            <a:off x="0" y="-7765"/>
            <a:ext cx="3517103" cy="998284"/>
          </a:xfrm>
          <a:prstGeom prst="roundRect">
            <a:avLst>
              <a:gd name="adj" fmla="val 4144"/>
            </a:avLst>
          </a:prstGeom>
          <a:solidFill>
            <a:schemeClr val="bg1"/>
          </a:solidFill>
          <a:ln w="25400" cap="flat" cmpd="sng" algn="ctr">
            <a:noFill/>
            <a:prstDash val="solid"/>
          </a:ln>
          <a:effectLst/>
        </p:spPr>
        <p:txBody>
          <a:bodyPr lIns="900000" rIns="72000" rtlCol="0" anchor="ctr"/>
          <a:lstStyle/>
          <a:p>
            <a:pPr defTabSz="914373" fontAlgn="auto">
              <a:spcBef>
                <a:spcPts val="0"/>
              </a:spcBef>
              <a:spcAft>
                <a:spcPts val="0"/>
              </a:spcAft>
            </a:pPr>
            <a:endParaRPr lang="ru-RU" sz="1200" kern="0" dirty="0">
              <a:latin typeface="+mj-lt"/>
            </a:endParaRPr>
          </a:p>
        </p:txBody>
      </p:sp>
      <p:sp>
        <p:nvSpPr>
          <p:cNvPr id="2" name="Заголовок 1"/>
          <p:cNvSpPr>
            <a:spLocks noGrp="1"/>
          </p:cNvSpPr>
          <p:nvPr>
            <p:ph type="title"/>
          </p:nvPr>
        </p:nvSpPr>
        <p:spPr>
          <a:xfrm>
            <a:off x="3198686" y="391395"/>
            <a:ext cx="8827415" cy="698685"/>
          </a:xfrm>
        </p:spPr>
        <p:txBody>
          <a:bodyPr/>
          <a:lstStyle/>
          <a:p>
            <a:pPr algn="ctr"/>
            <a:r>
              <a:rPr lang="ru-RU" dirty="0"/>
              <a:t>Программа льготного лизинга оборудования для субъектов индивидуального и малого предпринимательства</a:t>
            </a:r>
          </a:p>
        </p:txBody>
      </p:sp>
      <p:sp>
        <p:nvSpPr>
          <p:cNvPr id="19" name="object 44"/>
          <p:cNvSpPr/>
          <p:nvPr/>
        </p:nvSpPr>
        <p:spPr>
          <a:xfrm>
            <a:off x="103532" y="69697"/>
            <a:ext cx="2717301" cy="1236130"/>
          </a:xfrm>
          <a:prstGeom prst="rect">
            <a:avLst/>
          </a:prstGeom>
          <a:blipFill>
            <a:blip r:embed="rId2"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a:p>
        </p:txBody>
      </p:sp>
      <p:cxnSp>
        <p:nvCxnSpPr>
          <p:cNvPr id="17" name="Прямая соединительная линия 16"/>
          <p:cNvCxnSpPr/>
          <p:nvPr/>
        </p:nvCxnSpPr>
        <p:spPr>
          <a:xfrm>
            <a:off x="282575" y="1270992"/>
            <a:ext cx="12036425" cy="0"/>
          </a:xfrm>
          <a:prstGeom prst="line">
            <a:avLst/>
          </a:prstGeom>
          <a:ln w="222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344602" y="2151498"/>
            <a:ext cx="4848542" cy="330669"/>
          </a:xfrm>
          <a:prstGeom prst="rect">
            <a:avLst/>
          </a:prstGeom>
          <a:solidFill>
            <a:srgbClr val="5B9BD5">
              <a:lumMod val="50000"/>
            </a:srgbClr>
          </a:solidFill>
        </p:spPr>
        <p:txBody>
          <a:bodyPr wrap="square" lIns="0" rtlCol="0" anchor="ctr" anchorCtr="0">
            <a:noAutofit/>
          </a:bodyPr>
          <a:lstStyle>
            <a:defPPr>
              <a:defRPr lang="en-US"/>
            </a:defPPr>
            <a:lvl1pPr marR="0" lvl="0" indent="0" algn="ctr" fontAlgn="auto">
              <a:lnSpc>
                <a:spcPct val="100000"/>
              </a:lnSpc>
              <a:spcBef>
                <a:spcPts val="0"/>
              </a:spcBef>
              <a:spcAft>
                <a:spcPts val="0"/>
              </a:spcAft>
              <a:buClrTx/>
              <a:buSzTx/>
              <a:buFontTx/>
              <a:buNone/>
              <a:tabLst/>
              <a:defRPr kumimoji="0" sz="2000" b="1" i="0" u="none" strike="noStrike" cap="none" spc="0" normalizeH="0" baseline="0">
                <a:ln>
                  <a:noFill/>
                </a:ln>
                <a:solidFill>
                  <a:srgbClr val="ED7D31"/>
                </a:solidFill>
                <a:effectLst/>
                <a:uLnTx/>
                <a:uFillTx/>
                <a:latin typeface="Arial Narrow" panose="020B0606020202030204" pitchFamily="34" charset="0"/>
              </a:defRPr>
            </a:lvl1p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2000" b="1" i="0" u="none" strike="noStrike" kern="0" cap="none" spc="0" normalizeH="0" baseline="0" noProof="0" dirty="0">
                <a:ln>
                  <a:noFill/>
                </a:ln>
                <a:solidFill>
                  <a:srgbClr val="ED7D31"/>
                </a:solidFill>
                <a:effectLst/>
                <a:uLnTx/>
                <a:uFillTx/>
                <a:latin typeface="Arial Narrow" panose="020B0606020202030204" pitchFamily="34" charset="0"/>
                <a:cs typeface="+mn-cs"/>
              </a:rPr>
              <a:t>Предмет лизинга</a:t>
            </a:r>
          </a:p>
        </p:txBody>
      </p:sp>
      <p:graphicFrame>
        <p:nvGraphicFramePr>
          <p:cNvPr id="90" name="Таблица 89"/>
          <p:cNvGraphicFramePr>
            <a:graphicFrameLocks noGrp="1"/>
          </p:cNvGraphicFramePr>
          <p:nvPr>
            <p:extLst/>
          </p:nvPr>
        </p:nvGraphicFramePr>
        <p:xfrm>
          <a:off x="5631047" y="2548130"/>
          <a:ext cx="6721150" cy="1789920"/>
        </p:xfrm>
        <a:graphic>
          <a:graphicData uri="http://schemas.openxmlformats.org/drawingml/2006/table">
            <a:tbl>
              <a:tblPr/>
              <a:tblGrid>
                <a:gridCol w="2040643">
                  <a:extLst>
                    <a:ext uri="{9D8B030D-6E8A-4147-A177-3AD203B41FA5}">
                      <a16:colId xmlns:a16="http://schemas.microsoft.com/office/drawing/2014/main" xmlns="" val="2985683231"/>
                    </a:ext>
                  </a:extLst>
                </a:gridCol>
                <a:gridCol w="4680507">
                  <a:extLst>
                    <a:ext uri="{9D8B030D-6E8A-4147-A177-3AD203B41FA5}">
                      <a16:colId xmlns:a16="http://schemas.microsoft.com/office/drawing/2014/main" xmlns="" val="1334048016"/>
                    </a:ext>
                  </a:extLst>
                </a:gridCol>
              </a:tblGrid>
              <a:tr h="517522">
                <a:tc>
                  <a:txBody>
                    <a:bodyPr/>
                    <a:lstStyle>
                      <a:lvl1pPr marL="0" algn="l" defTabSz="1093324" rtl="0" eaLnBrk="1" latinLnBrk="0" hangingPunct="1">
                        <a:defRPr sz="2162" kern="1200">
                          <a:solidFill>
                            <a:schemeClr val="dk1"/>
                          </a:solidFill>
                          <a:latin typeface="Calibri"/>
                        </a:defRPr>
                      </a:lvl1pPr>
                      <a:lvl2pPr marL="546662" algn="l" defTabSz="1093324" rtl="0" eaLnBrk="1" latinLnBrk="0" hangingPunct="1">
                        <a:defRPr sz="2162" kern="1200">
                          <a:solidFill>
                            <a:schemeClr val="dk1"/>
                          </a:solidFill>
                          <a:latin typeface="Calibri"/>
                        </a:defRPr>
                      </a:lvl2pPr>
                      <a:lvl3pPr marL="1093324" algn="l" defTabSz="1093324" rtl="0" eaLnBrk="1" latinLnBrk="0" hangingPunct="1">
                        <a:defRPr sz="2162" kern="1200">
                          <a:solidFill>
                            <a:schemeClr val="dk1"/>
                          </a:solidFill>
                          <a:latin typeface="Calibri"/>
                        </a:defRPr>
                      </a:lvl3pPr>
                      <a:lvl4pPr marL="1639986" algn="l" defTabSz="1093324" rtl="0" eaLnBrk="1" latinLnBrk="0" hangingPunct="1">
                        <a:defRPr sz="2162" kern="1200">
                          <a:solidFill>
                            <a:schemeClr val="dk1"/>
                          </a:solidFill>
                          <a:latin typeface="Calibri"/>
                        </a:defRPr>
                      </a:lvl4pPr>
                      <a:lvl5pPr marL="2186649" algn="l" defTabSz="1093324" rtl="0" eaLnBrk="1" latinLnBrk="0" hangingPunct="1">
                        <a:defRPr sz="2162" kern="1200">
                          <a:solidFill>
                            <a:schemeClr val="dk1"/>
                          </a:solidFill>
                          <a:latin typeface="Calibri"/>
                        </a:defRPr>
                      </a:lvl5pPr>
                      <a:lvl6pPr marL="2733311" algn="l" defTabSz="1093324" rtl="0" eaLnBrk="1" latinLnBrk="0" hangingPunct="1">
                        <a:defRPr sz="2162" kern="1200">
                          <a:solidFill>
                            <a:schemeClr val="dk1"/>
                          </a:solidFill>
                          <a:latin typeface="Calibri"/>
                        </a:defRPr>
                      </a:lvl6pPr>
                      <a:lvl7pPr marL="3279973" algn="l" defTabSz="1093324" rtl="0" eaLnBrk="1" latinLnBrk="0" hangingPunct="1">
                        <a:defRPr sz="2162" kern="1200">
                          <a:solidFill>
                            <a:schemeClr val="dk1"/>
                          </a:solidFill>
                          <a:latin typeface="Calibri"/>
                        </a:defRPr>
                      </a:lvl7pPr>
                      <a:lvl8pPr marL="3826635" algn="l" defTabSz="1093324" rtl="0" eaLnBrk="1" latinLnBrk="0" hangingPunct="1">
                        <a:defRPr sz="2162" kern="1200">
                          <a:solidFill>
                            <a:schemeClr val="dk1"/>
                          </a:solidFill>
                          <a:latin typeface="Calibri"/>
                        </a:defRPr>
                      </a:lvl8pPr>
                      <a:lvl9pPr marL="4373297" algn="l" defTabSz="1093324" rtl="0" eaLnBrk="1" latinLnBrk="0" hangingPunct="1">
                        <a:defRPr sz="2162" kern="1200">
                          <a:solidFill>
                            <a:schemeClr val="dk1"/>
                          </a:solidFill>
                          <a:latin typeface="Calibri"/>
                        </a:defRPr>
                      </a:lvl9pPr>
                    </a:lstStyle>
                    <a:p>
                      <a:pPr marL="88900" indent="0" algn="l" defTabSz="1093324" rtl="0" eaLnBrk="1" fontAlgn="b" latinLnBrk="0" hangingPunct="1">
                        <a:spcAft>
                          <a:spcPts val="0"/>
                        </a:spcAft>
                      </a:pPr>
                      <a:r>
                        <a:rPr lang="ru-RU" sz="1600" kern="1200" dirty="0" smtClean="0">
                          <a:solidFill>
                            <a:schemeClr val="dk1"/>
                          </a:solidFill>
                          <a:effectLst/>
                          <a:latin typeface="Arial Narrow" panose="020B0606020202030204" pitchFamily="34" charset="0"/>
                          <a:ea typeface="Times New Roman" panose="02020603050405020304" pitchFamily="18" charset="0"/>
                          <a:cs typeface="+mn-cs"/>
                        </a:rPr>
                        <a:t>Процентная ставка </a:t>
                      </a:r>
                      <a:endParaRPr lang="ru-RU" sz="1600" kern="1200" dirty="0">
                        <a:solidFill>
                          <a:schemeClr val="dk1"/>
                        </a:solidFill>
                        <a:effectLst/>
                        <a:latin typeface="Arial Narrow" panose="020B0606020202030204" pitchFamily="34" charset="0"/>
                        <a:ea typeface="Times New Roman" panose="02020603050405020304" pitchFamily="18" charset="0"/>
                        <a:cs typeface="+mn-cs"/>
                      </a:endParaRPr>
                    </a:p>
                  </a:txBody>
                  <a:tcPr marL="36000" marR="36000" marT="36000" marB="36000" anchor="ctr">
                    <a:lnL w="12700" cmpd="sng">
                      <a:solidFill>
                        <a:sysClr val="window" lastClr="FFFFFF"/>
                      </a:solidFill>
                    </a:lnL>
                    <a:lnR w="12700" cmpd="sng">
                      <a:solidFill>
                        <a:sysClr val="window" lastClr="FFFFFF"/>
                      </a:solidFill>
                    </a:lnR>
                    <a:lnT w="12700" cmpd="sng">
                      <a:solidFill>
                        <a:sysClr val="window" lastClr="FFFFFF"/>
                      </a:solidFill>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F5FE"/>
                    </a:solidFill>
                  </a:tcPr>
                </a:tc>
                <a:tc>
                  <a:txBody>
                    <a:bodyPr/>
                    <a:lstStyle>
                      <a:lvl1pPr marL="0" algn="l" defTabSz="1093324" rtl="0" eaLnBrk="1" latinLnBrk="0" hangingPunct="1">
                        <a:defRPr sz="2162" kern="1200">
                          <a:solidFill>
                            <a:schemeClr val="dk1"/>
                          </a:solidFill>
                          <a:latin typeface="Calibri"/>
                        </a:defRPr>
                      </a:lvl1pPr>
                      <a:lvl2pPr marL="546662" algn="l" defTabSz="1093324" rtl="0" eaLnBrk="1" latinLnBrk="0" hangingPunct="1">
                        <a:defRPr sz="2162" kern="1200">
                          <a:solidFill>
                            <a:schemeClr val="dk1"/>
                          </a:solidFill>
                          <a:latin typeface="Calibri"/>
                        </a:defRPr>
                      </a:lvl2pPr>
                      <a:lvl3pPr marL="1093324" algn="l" defTabSz="1093324" rtl="0" eaLnBrk="1" latinLnBrk="0" hangingPunct="1">
                        <a:defRPr sz="2162" kern="1200">
                          <a:solidFill>
                            <a:schemeClr val="dk1"/>
                          </a:solidFill>
                          <a:latin typeface="Calibri"/>
                        </a:defRPr>
                      </a:lvl3pPr>
                      <a:lvl4pPr marL="1639986" algn="l" defTabSz="1093324" rtl="0" eaLnBrk="1" latinLnBrk="0" hangingPunct="1">
                        <a:defRPr sz="2162" kern="1200">
                          <a:solidFill>
                            <a:schemeClr val="dk1"/>
                          </a:solidFill>
                          <a:latin typeface="Calibri"/>
                        </a:defRPr>
                      </a:lvl4pPr>
                      <a:lvl5pPr marL="2186649" algn="l" defTabSz="1093324" rtl="0" eaLnBrk="1" latinLnBrk="0" hangingPunct="1">
                        <a:defRPr sz="2162" kern="1200">
                          <a:solidFill>
                            <a:schemeClr val="dk1"/>
                          </a:solidFill>
                          <a:latin typeface="Calibri"/>
                        </a:defRPr>
                      </a:lvl5pPr>
                      <a:lvl6pPr marL="2733311" algn="l" defTabSz="1093324" rtl="0" eaLnBrk="1" latinLnBrk="0" hangingPunct="1">
                        <a:defRPr sz="2162" kern="1200">
                          <a:solidFill>
                            <a:schemeClr val="dk1"/>
                          </a:solidFill>
                          <a:latin typeface="Calibri"/>
                        </a:defRPr>
                      </a:lvl6pPr>
                      <a:lvl7pPr marL="3279973" algn="l" defTabSz="1093324" rtl="0" eaLnBrk="1" latinLnBrk="0" hangingPunct="1">
                        <a:defRPr sz="2162" kern="1200">
                          <a:solidFill>
                            <a:schemeClr val="dk1"/>
                          </a:solidFill>
                          <a:latin typeface="Calibri"/>
                        </a:defRPr>
                      </a:lvl7pPr>
                      <a:lvl8pPr marL="3826635" algn="l" defTabSz="1093324" rtl="0" eaLnBrk="1" latinLnBrk="0" hangingPunct="1">
                        <a:defRPr sz="2162" kern="1200">
                          <a:solidFill>
                            <a:schemeClr val="dk1"/>
                          </a:solidFill>
                          <a:latin typeface="Calibri"/>
                        </a:defRPr>
                      </a:lvl8pPr>
                      <a:lvl9pPr marL="4373297" algn="l" defTabSz="1093324" rtl="0" eaLnBrk="1" latinLnBrk="0" hangingPunct="1">
                        <a:defRPr sz="2162" kern="1200">
                          <a:solidFill>
                            <a:schemeClr val="dk1"/>
                          </a:solidFill>
                          <a:latin typeface="Calibri"/>
                        </a:defRPr>
                      </a:lvl9pPr>
                    </a:lstStyle>
                    <a:p>
                      <a:pPr algn="l" fontAlgn="b"/>
                      <a:r>
                        <a:rPr lang="ru-RU" sz="1600" b="1" i="0" u="none" strike="noStrike" dirty="0" smtClean="0">
                          <a:solidFill>
                            <a:srgbClr val="000000"/>
                          </a:solidFill>
                          <a:effectLst/>
                          <a:latin typeface="Arial Narrow" panose="020B0606020202030204" pitchFamily="34" charset="0"/>
                        </a:rPr>
                        <a:t>6 % </a:t>
                      </a:r>
                      <a:r>
                        <a:rPr lang="ru-RU" sz="1600" b="0" i="0" u="none" strike="noStrike" dirty="0" smtClean="0">
                          <a:solidFill>
                            <a:srgbClr val="000000"/>
                          </a:solidFill>
                          <a:effectLst/>
                          <a:latin typeface="Arial Narrow" panose="020B0606020202030204" pitchFamily="34" charset="0"/>
                        </a:rPr>
                        <a:t>годовых - для российского оборудования</a:t>
                      </a:r>
                    </a:p>
                    <a:p>
                      <a:pPr algn="l" fontAlgn="b"/>
                      <a:r>
                        <a:rPr lang="ru-RU" sz="1600" b="1" i="0" u="none" strike="noStrike" dirty="0" smtClean="0">
                          <a:solidFill>
                            <a:srgbClr val="000000"/>
                          </a:solidFill>
                          <a:effectLst/>
                          <a:latin typeface="Arial Narrow" panose="020B0606020202030204" pitchFamily="34" charset="0"/>
                        </a:rPr>
                        <a:t>8 % </a:t>
                      </a:r>
                      <a:r>
                        <a:rPr lang="ru-RU" sz="1600" b="0" i="0" u="none" strike="noStrike" dirty="0" smtClean="0">
                          <a:solidFill>
                            <a:srgbClr val="000000"/>
                          </a:solidFill>
                          <a:effectLst/>
                          <a:latin typeface="Arial Narrow" panose="020B0606020202030204" pitchFamily="34" charset="0"/>
                        </a:rPr>
                        <a:t>годовых - для иностранного оборудования</a:t>
                      </a:r>
                    </a:p>
                  </a:txBody>
                  <a:tcPr marL="36000" marR="36000" marT="36000" marB="36000" anchor="ctr">
                    <a:lnL w="12700" cmpd="sng">
                      <a:solidFill>
                        <a:sysClr val="window" lastClr="FFFFFF"/>
                      </a:solidFill>
                    </a:lnL>
                    <a:lnR w="12700" cmpd="sng">
                      <a:solidFill>
                        <a:sysClr val="window" lastClr="FFFFFF"/>
                      </a:solidFill>
                    </a:lnR>
                    <a:lnT w="12700" cmpd="sng">
                      <a:solidFill>
                        <a:sysClr val="window" lastClr="FFFFFF"/>
                      </a:solidFill>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xmlns="" val="2122610129"/>
                  </a:ext>
                </a:extLst>
              </a:tr>
              <a:tr h="517522">
                <a:tc>
                  <a:txBody>
                    <a:bodyPr/>
                    <a:lstStyle>
                      <a:lvl1pPr marL="0" algn="l" defTabSz="1093324" rtl="0" eaLnBrk="1" latinLnBrk="0" hangingPunct="1">
                        <a:defRPr sz="2162" kern="1200">
                          <a:solidFill>
                            <a:schemeClr val="dk1"/>
                          </a:solidFill>
                          <a:latin typeface="Calibri"/>
                        </a:defRPr>
                      </a:lvl1pPr>
                      <a:lvl2pPr marL="546662" algn="l" defTabSz="1093324" rtl="0" eaLnBrk="1" latinLnBrk="0" hangingPunct="1">
                        <a:defRPr sz="2162" kern="1200">
                          <a:solidFill>
                            <a:schemeClr val="dk1"/>
                          </a:solidFill>
                          <a:latin typeface="Calibri"/>
                        </a:defRPr>
                      </a:lvl2pPr>
                      <a:lvl3pPr marL="1093324" algn="l" defTabSz="1093324" rtl="0" eaLnBrk="1" latinLnBrk="0" hangingPunct="1">
                        <a:defRPr sz="2162" kern="1200">
                          <a:solidFill>
                            <a:schemeClr val="dk1"/>
                          </a:solidFill>
                          <a:latin typeface="Calibri"/>
                        </a:defRPr>
                      </a:lvl3pPr>
                      <a:lvl4pPr marL="1639986" algn="l" defTabSz="1093324" rtl="0" eaLnBrk="1" latinLnBrk="0" hangingPunct="1">
                        <a:defRPr sz="2162" kern="1200">
                          <a:solidFill>
                            <a:schemeClr val="dk1"/>
                          </a:solidFill>
                          <a:latin typeface="Calibri"/>
                        </a:defRPr>
                      </a:lvl4pPr>
                      <a:lvl5pPr marL="2186649" algn="l" defTabSz="1093324" rtl="0" eaLnBrk="1" latinLnBrk="0" hangingPunct="1">
                        <a:defRPr sz="2162" kern="1200">
                          <a:solidFill>
                            <a:schemeClr val="dk1"/>
                          </a:solidFill>
                          <a:latin typeface="Calibri"/>
                        </a:defRPr>
                      </a:lvl5pPr>
                      <a:lvl6pPr marL="2733311" algn="l" defTabSz="1093324" rtl="0" eaLnBrk="1" latinLnBrk="0" hangingPunct="1">
                        <a:defRPr sz="2162" kern="1200">
                          <a:solidFill>
                            <a:schemeClr val="dk1"/>
                          </a:solidFill>
                          <a:latin typeface="Calibri"/>
                        </a:defRPr>
                      </a:lvl6pPr>
                      <a:lvl7pPr marL="3279973" algn="l" defTabSz="1093324" rtl="0" eaLnBrk="1" latinLnBrk="0" hangingPunct="1">
                        <a:defRPr sz="2162" kern="1200">
                          <a:solidFill>
                            <a:schemeClr val="dk1"/>
                          </a:solidFill>
                          <a:latin typeface="Calibri"/>
                        </a:defRPr>
                      </a:lvl7pPr>
                      <a:lvl8pPr marL="3826635" algn="l" defTabSz="1093324" rtl="0" eaLnBrk="1" latinLnBrk="0" hangingPunct="1">
                        <a:defRPr sz="2162" kern="1200">
                          <a:solidFill>
                            <a:schemeClr val="dk1"/>
                          </a:solidFill>
                          <a:latin typeface="Calibri"/>
                        </a:defRPr>
                      </a:lvl8pPr>
                      <a:lvl9pPr marL="4373297" algn="l" defTabSz="1093324" rtl="0" eaLnBrk="1" latinLnBrk="0" hangingPunct="1">
                        <a:defRPr sz="2162" kern="1200">
                          <a:solidFill>
                            <a:schemeClr val="dk1"/>
                          </a:solidFill>
                          <a:latin typeface="Calibri"/>
                        </a:defRPr>
                      </a:lvl9pPr>
                    </a:lstStyle>
                    <a:p>
                      <a:pPr marL="88900" indent="0" algn="l" defTabSz="1093324" rtl="0" eaLnBrk="1" fontAlgn="b" latinLnBrk="0" hangingPunct="1">
                        <a:spcAft>
                          <a:spcPts val="0"/>
                        </a:spcAft>
                      </a:pPr>
                      <a:r>
                        <a:rPr lang="ru-RU" sz="1600" kern="1200" dirty="0" smtClean="0">
                          <a:solidFill>
                            <a:schemeClr val="dk1"/>
                          </a:solidFill>
                          <a:effectLst/>
                          <a:latin typeface="Arial Narrow" panose="020B0606020202030204" pitchFamily="34" charset="0"/>
                          <a:ea typeface="Times New Roman" panose="02020603050405020304" pitchFamily="18" charset="0"/>
                          <a:cs typeface="+mn-cs"/>
                        </a:rPr>
                        <a:t>Сумма финансирования</a:t>
                      </a:r>
                      <a:endParaRPr lang="ru-RU" sz="1600" kern="1200" dirty="0">
                        <a:solidFill>
                          <a:schemeClr val="dk1"/>
                        </a:solidFill>
                        <a:effectLst/>
                        <a:latin typeface="Arial Narrow" panose="020B0606020202030204" pitchFamily="34" charset="0"/>
                        <a:ea typeface="Times New Roman" panose="02020603050405020304" pitchFamily="18" charset="0"/>
                        <a:cs typeface="+mn-cs"/>
                      </a:endParaRPr>
                    </a:p>
                  </a:txBody>
                  <a:tcPr marL="36000" marR="36000" marT="36000" marB="36000" anchor="ctr">
                    <a:lnL w="12700" cmpd="sng">
                      <a:solidFill>
                        <a:sysClr val="window" lastClr="FFFFFF"/>
                      </a:solidFill>
                    </a:lnL>
                    <a:lnR w="12700" cmpd="sng">
                      <a:solidFill>
                        <a:sysClr val="window" lastClr="FFFFFF"/>
                      </a:solidFill>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F5FE"/>
                    </a:solidFill>
                  </a:tcPr>
                </a:tc>
                <a:tc>
                  <a:txBody>
                    <a:bodyPr/>
                    <a:lstStyle>
                      <a:lvl1pPr marL="0" algn="l" defTabSz="1093324" rtl="0" eaLnBrk="1" latinLnBrk="0" hangingPunct="1">
                        <a:defRPr sz="2162" kern="1200">
                          <a:solidFill>
                            <a:schemeClr val="dk1"/>
                          </a:solidFill>
                          <a:latin typeface="Calibri"/>
                        </a:defRPr>
                      </a:lvl1pPr>
                      <a:lvl2pPr marL="546662" algn="l" defTabSz="1093324" rtl="0" eaLnBrk="1" latinLnBrk="0" hangingPunct="1">
                        <a:defRPr sz="2162" kern="1200">
                          <a:solidFill>
                            <a:schemeClr val="dk1"/>
                          </a:solidFill>
                          <a:latin typeface="Calibri"/>
                        </a:defRPr>
                      </a:lvl2pPr>
                      <a:lvl3pPr marL="1093324" algn="l" defTabSz="1093324" rtl="0" eaLnBrk="1" latinLnBrk="0" hangingPunct="1">
                        <a:defRPr sz="2162" kern="1200">
                          <a:solidFill>
                            <a:schemeClr val="dk1"/>
                          </a:solidFill>
                          <a:latin typeface="Calibri"/>
                        </a:defRPr>
                      </a:lvl3pPr>
                      <a:lvl4pPr marL="1639986" algn="l" defTabSz="1093324" rtl="0" eaLnBrk="1" latinLnBrk="0" hangingPunct="1">
                        <a:defRPr sz="2162" kern="1200">
                          <a:solidFill>
                            <a:schemeClr val="dk1"/>
                          </a:solidFill>
                          <a:latin typeface="Calibri"/>
                        </a:defRPr>
                      </a:lvl4pPr>
                      <a:lvl5pPr marL="2186649" algn="l" defTabSz="1093324" rtl="0" eaLnBrk="1" latinLnBrk="0" hangingPunct="1">
                        <a:defRPr sz="2162" kern="1200">
                          <a:solidFill>
                            <a:schemeClr val="dk1"/>
                          </a:solidFill>
                          <a:latin typeface="Calibri"/>
                        </a:defRPr>
                      </a:lvl5pPr>
                      <a:lvl6pPr marL="2733311" algn="l" defTabSz="1093324" rtl="0" eaLnBrk="1" latinLnBrk="0" hangingPunct="1">
                        <a:defRPr sz="2162" kern="1200">
                          <a:solidFill>
                            <a:schemeClr val="dk1"/>
                          </a:solidFill>
                          <a:latin typeface="Calibri"/>
                        </a:defRPr>
                      </a:lvl6pPr>
                      <a:lvl7pPr marL="3279973" algn="l" defTabSz="1093324" rtl="0" eaLnBrk="1" latinLnBrk="0" hangingPunct="1">
                        <a:defRPr sz="2162" kern="1200">
                          <a:solidFill>
                            <a:schemeClr val="dk1"/>
                          </a:solidFill>
                          <a:latin typeface="Calibri"/>
                        </a:defRPr>
                      </a:lvl7pPr>
                      <a:lvl8pPr marL="3826635" algn="l" defTabSz="1093324" rtl="0" eaLnBrk="1" latinLnBrk="0" hangingPunct="1">
                        <a:defRPr sz="2162" kern="1200">
                          <a:solidFill>
                            <a:schemeClr val="dk1"/>
                          </a:solidFill>
                          <a:latin typeface="Calibri"/>
                        </a:defRPr>
                      </a:lvl8pPr>
                      <a:lvl9pPr marL="4373297" algn="l" defTabSz="1093324" rtl="0" eaLnBrk="1" latinLnBrk="0" hangingPunct="1">
                        <a:defRPr sz="2162" kern="1200">
                          <a:solidFill>
                            <a:schemeClr val="dk1"/>
                          </a:solidFill>
                          <a:latin typeface="Calibri"/>
                        </a:defRPr>
                      </a:lvl9pPr>
                    </a:lstStyle>
                    <a:p>
                      <a:pPr marL="0" marR="0" lvl="0" indent="0" algn="l" defTabSz="1093324" rtl="0" eaLnBrk="1" fontAlgn="b" latinLnBrk="0" hangingPunct="1">
                        <a:lnSpc>
                          <a:spcPct val="100000"/>
                        </a:lnSpc>
                        <a:spcBef>
                          <a:spcPts val="0"/>
                        </a:spcBef>
                        <a:spcAft>
                          <a:spcPts val="0"/>
                        </a:spcAft>
                        <a:buClrTx/>
                        <a:buSzTx/>
                        <a:buFontTx/>
                        <a:buNone/>
                        <a:tabLst/>
                        <a:defRPr/>
                      </a:pPr>
                      <a:r>
                        <a:rPr kumimoji="0" lang="ru-RU" sz="1600" b="0" i="0" u="none" strike="noStrike" kern="1200" cap="none" spc="0" normalizeH="0" baseline="0" noProof="0" dirty="0" smtClean="0">
                          <a:ln>
                            <a:noFill/>
                          </a:ln>
                          <a:solidFill>
                            <a:srgbClr val="000000"/>
                          </a:solidFill>
                          <a:effectLst/>
                          <a:uLnTx/>
                          <a:uFillTx/>
                          <a:latin typeface="Arial Narrow" panose="020B0606020202030204" pitchFamily="34" charset="0"/>
                          <a:ea typeface="+mn-ea"/>
                          <a:cs typeface="+mn-cs"/>
                        </a:rPr>
                        <a:t>От </a:t>
                      </a:r>
                      <a:r>
                        <a:rPr kumimoji="0" lang="ru-RU" sz="1600" b="1" i="0" u="none" strike="noStrike" kern="1200" cap="none" spc="0" normalizeH="0" baseline="0" noProof="0" dirty="0" smtClean="0">
                          <a:ln>
                            <a:noFill/>
                          </a:ln>
                          <a:solidFill>
                            <a:srgbClr val="000000"/>
                          </a:solidFill>
                          <a:effectLst/>
                          <a:uLnTx/>
                          <a:uFillTx/>
                          <a:latin typeface="Arial Narrow" panose="020B0606020202030204" pitchFamily="34" charset="0"/>
                          <a:ea typeface="+mn-ea"/>
                          <a:cs typeface="+mn-cs"/>
                        </a:rPr>
                        <a:t>5 млн</a:t>
                      </a:r>
                      <a:r>
                        <a:rPr kumimoji="0" lang="ru-RU" sz="1600" b="0" i="0" u="none" strike="noStrike" kern="1200" cap="none" spc="0" normalizeH="0" baseline="0" noProof="0" dirty="0" smtClean="0">
                          <a:ln>
                            <a:noFill/>
                          </a:ln>
                          <a:solidFill>
                            <a:srgbClr val="000000"/>
                          </a:solidFill>
                          <a:effectLst/>
                          <a:uLnTx/>
                          <a:uFillTx/>
                          <a:latin typeface="Arial Narrow" panose="020B0606020202030204" pitchFamily="34" charset="0"/>
                          <a:ea typeface="+mn-ea"/>
                          <a:cs typeface="+mn-cs"/>
                        </a:rPr>
                        <a:t> рублей до </a:t>
                      </a:r>
                      <a:r>
                        <a:rPr kumimoji="0" lang="ru-RU" sz="1600" b="1" i="0" u="none" strike="noStrike" kern="1200" cap="none" spc="0" normalizeH="0" baseline="0" noProof="0" dirty="0" smtClean="0">
                          <a:ln>
                            <a:noFill/>
                          </a:ln>
                          <a:solidFill>
                            <a:srgbClr val="000000"/>
                          </a:solidFill>
                          <a:effectLst/>
                          <a:uLnTx/>
                          <a:uFillTx/>
                          <a:latin typeface="Arial Narrow" panose="020B0606020202030204" pitchFamily="34" charset="0"/>
                          <a:ea typeface="+mn-ea"/>
                          <a:cs typeface="+mn-cs"/>
                        </a:rPr>
                        <a:t>200 млн </a:t>
                      </a:r>
                      <a:r>
                        <a:rPr kumimoji="0" lang="ru-RU" sz="1600" b="0" i="0" u="none" strike="noStrike" kern="1200" cap="none" spc="0" normalizeH="0" baseline="0" noProof="0" dirty="0" smtClean="0">
                          <a:ln>
                            <a:noFill/>
                          </a:ln>
                          <a:solidFill>
                            <a:srgbClr val="000000"/>
                          </a:solidFill>
                          <a:effectLst/>
                          <a:uLnTx/>
                          <a:uFillTx/>
                          <a:latin typeface="Arial Narrow" panose="020B0606020202030204" pitchFamily="34" charset="0"/>
                          <a:ea typeface="+mn-ea"/>
                          <a:cs typeface="+mn-cs"/>
                        </a:rPr>
                        <a:t>рублей</a:t>
                      </a:r>
                      <a:endParaRPr kumimoji="0" lang="ru-RU" sz="1600" b="0" i="0" u="none" strike="noStrike" kern="1200" cap="none" spc="0" normalizeH="0" baseline="0" noProof="0" dirty="0">
                        <a:ln>
                          <a:noFill/>
                        </a:ln>
                        <a:solidFill>
                          <a:srgbClr val="000000"/>
                        </a:solidFill>
                        <a:effectLst/>
                        <a:uLnTx/>
                        <a:uFillTx/>
                        <a:latin typeface="Arial Narrow" panose="020B0606020202030204" pitchFamily="34" charset="0"/>
                        <a:ea typeface="+mn-ea"/>
                        <a:cs typeface="+mn-cs"/>
                      </a:endParaRPr>
                    </a:p>
                  </a:txBody>
                  <a:tcPr marL="36000" marR="36000" marT="36000" marB="36000" anchor="ctr">
                    <a:lnL w="12700" cmpd="sng">
                      <a:solidFill>
                        <a:sysClr val="window" lastClr="FFFFFF"/>
                      </a:solidFill>
                    </a:lnL>
                    <a:lnR w="12700" cmpd="sng">
                      <a:solidFill>
                        <a:sysClr val="window" lastClr="FFFFFF"/>
                      </a:solidFill>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xmlns="" val="1673520796"/>
                  </a:ext>
                </a:extLst>
              </a:tr>
              <a:tr h="310025">
                <a:tc>
                  <a:txBody>
                    <a:bodyPr/>
                    <a:lstStyle>
                      <a:lvl1pPr marL="0" algn="l" defTabSz="1093324" rtl="0" eaLnBrk="1" latinLnBrk="0" hangingPunct="1">
                        <a:defRPr sz="2162" kern="1200">
                          <a:solidFill>
                            <a:schemeClr val="dk1"/>
                          </a:solidFill>
                          <a:latin typeface="Calibri"/>
                        </a:defRPr>
                      </a:lvl1pPr>
                      <a:lvl2pPr marL="546662" algn="l" defTabSz="1093324" rtl="0" eaLnBrk="1" latinLnBrk="0" hangingPunct="1">
                        <a:defRPr sz="2162" kern="1200">
                          <a:solidFill>
                            <a:schemeClr val="dk1"/>
                          </a:solidFill>
                          <a:latin typeface="Calibri"/>
                        </a:defRPr>
                      </a:lvl2pPr>
                      <a:lvl3pPr marL="1093324" algn="l" defTabSz="1093324" rtl="0" eaLnBrk="1" latinLnBrk="0" hangingPunct="1">
                        <a:defRPr sz="2162" kern="1200">
                          <a:solidFill>
                            <a:schemeClr val="dk1"/>
                          </a:solidFill>
                          <a:latin typeface="Calibri"/>
                        </a:defRPr>
                      </a:lvl3pPr>
                      <a:lvl4pPr marL="1639986" algn="l" defTabSz="1093324" rtl="0" eaLnBrk="1" latinLnBrk="0" hangingPunct="1">
                        <a:defRPr sz="2162" kern="1200">
                          <a:solidFill>
                            <a:schemeClr val="dk1"/>
                          </a:solidFill>
                          <a:latin typeface="Calibri"/>
                        </a:defRPr>
                      </a:lvl4pPr>
                      <a:lvl5pPr marL="2186649" algn="l" defTabSz="1093324" rtl="0" eaLnBrk="1" latinLnBrk="0" hangingPunct="1">
                        <a:defRPr sz="2162" kern="1200">
                          <a:solidFill>
                            <a:schemeClr val="dk1"/>
                          </a:solidFill>
                          <a:latin typeface="Calibri"/>
                        </a:defRPr>
                      </a:lvl5pPr>
                      <a:lvl6pPr marL="2733311" algn="l" defTabSz="1093324" rtl="0" eaLnBrk="1" latinLnBrk="0" hangingPunct="1">
                        <a:defRPr sz="2162" kern="1200">
                          <a:solidFill>
                            <a:schemeClr val="dk1"/>
                          </a:solidFill>
                          <a:latin typeface="Calibri"/>
                        </a:defRPr>
                      </a:lvl6pPr>
                      <a:lvl7pPr marL="3279973" algn="l" defTabSz="1093324" rtl="0" eaLnBrk="1" latinLnBrk="0" hangingPunct="1">
                        <a:defRPr sz="2162" kern="1200">
                          <a:solidFill>
                            <a:schemeClr val="dk1"/>
                          </a:solidFill>
                          <a:latin typeface="Calibri"/>
                        </a:defRPr>
                      </a:lvl7pPr>
                      <a:lvl8pPr marL="3826635" algn="l" defTabSz="1093324" rtl="0" eaLnBrk="1" latinLnBrk="0" hangingPunct="1">
                        <a:defRPr sz="2162" kern="1200">
                          <a:solidFill>
                            <a:schemeClr val="dk1"/>
                          </a:solidFill>
                          <a:latin typeface="Calibri"/>
                        </a:defRPr>
                      </a:lvl8pPr>
                      <a:lvl9pPr marL="4373297" algn="l" defTabSz="1093324" rtl="0" eaLnBrk="1" latinLnBrk="0" hangingPunct="1">
                        <a:defRPr sz="2162" kern="1200">
                          <a:solidFill>
                            <a:schemeClr val="dk1"/>
                          </a:solidFill>
                          <a:latin typeface="Calibri"/>
                        </a:defRPr>
                      </a:lvl9pPr>
                    </a:lstStyle>
                    <a:p>
                      <a:pPr>
                        <a:spcAft>
                          <a:spcPts val="0"/>
                        </a:spcAft>
                      </a:pPr>
                      <a:r>
                        <a:rPr lang="ru-RU" sz="1600" dirty="0">
                          <a:effectLst/>
                          <a:latin typeface="Arial Narrow" panose="020B0606020202030204" pitchFamily="34" charset="0"/>
                          <a:ea typeface="Times New Roman" panose="02020603050405020304" pitchFamily="18" charset="0"/>
                        </a:rPr>
                        <a:t>Авансовый платеж</a:t>
                      </a:r>
                    </a:p>
                  </a:txBody>
                  <a:tcPr anchor="ctr">
                    <a:lnL w="12700" cmpd="sng">
                      <a:solidFill>
                        <a:sysClr val="window" lastClr="FFFFFF"/>
                      </a:solidFill>
                    </a:lnL>
                    <a:lnR w="12700" cmpd="sng">
                      <a:solidFill>
                        <a:sysClr val="window" lastClr="FFFFFF"/>
                      </a:solidFill>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F5FE"/>
                    </a:solidFill>
                  </a:tcPr>
                </a:tc>
                <a:tc>
                  <a:txBody>
                    <a:bodyPr/>
                    <a:lstStyle>
                      <a:lvl1pPr marL="0" algn="l" defTabSz="1093324" rtl="0" eaLnBrk="1" latinLnBrk="0" hangingPunct="1">
                        <a:defRPr sz="2162" kern="1200">
                          <a:solidFill>
                            <a:schemeClr val="dk1"/>
                          </a:solidFill>
                          <a:latin typeface="Calibri"/>
                        </a:defRPr>
                      </a:lvl1pPr>
                      <a:lvl2pPr marL="546662" algn="l" defTabSz="1093324" rtl="0" eaLnBrk="1" latinLnBrk="0" hangingPunct="1">
                        <a:defRPr sz="2162" kern="1200">
                          <a:solidFill>
                            <a:schemeClr val="dk1"/>
                          </a:solidFill>
                          <a:latin typeface="Calibri"/>
                        </a:defRPr>
                      </a:lvl2pPr>
                      <a:lvl3pPr marL="1093324" algn="l" defTabSz="1093324" rtl="0" eaLnBrk="1" latinLnBrk="0" hangingPunct="1">
                        <a:defRPr sz="2162" kern="1200">
                          <a:solidFill>
                            <a:schemeClr val="dk1"/>
                          </a:solidFill>
                          <a:latin typeface="Calibri"/>
                        </a:defRPr>
                      </a:lvl3pPr>
                      <a:lvl4pPr marL="1639986" algn="l" defTabSz="1093324" rtl="0" eaLnBrk="1" latinLnBrk="0" hangingPunct="1">
                        <a:defRPr sz="2162" kern="1200">
                          <a:solidFill>
                            <a:schemeClr val="dk1"/>
                          </a:solidFill>
                          <a:latin typeface="Calibri"/>
                        </a:defRPr>
                      </a:lvl4pPr>
                      <a:lvl5pPr marL="2186649" algn="l" defTabSz="1093324" rtl="0" eaLnBrk="1" latinLnBrk="0" hangingPunct="1">
                        <a:defRPr sz="2162" kern="1200">
                          <a:solidFill>
                            <a:schemeClr val="dk1"/>
                          </a:solidFill>
                          <a:latin typeface="Calibri"/>
                        </a:defRPr>
                      </a:lvl5pPr>
                      <a:lvl6pPr marL="2733311" algn="l" defTabSz="1093324" rtl="0" eaLnBrk="1" latinLnBrk="0" hangingPunct="1">
                        <a:defRPr sz="2162" kern="1200">
                          <a:solidFill>
                            <a:schemeClr val="dk1"/>
                          </a:solidFill>
                          <a:latin typeface="Calibri"/>
                        </a:defRPr>
                      </a:lvl6pPr>
                      <a:lvl7pPr marL="3279973" algn="l" defTabSz="1093324" rtl="0" eaLnBrk="1" latinLnBrk="0" hangingPunct="1">
                        <a:defRPr sz="2162" kern="1200">
                          <a:solidFill>
                            <a:schemeClr val="dk1"/>
                          </a:solidFill>
                          <a:latin typeface="Calibri"/>
                        </a:defRPr>
                      </a:lvl7pPr>
                      <a:lvl8pPr marL="3826635" algn="l" defTabSz="1093324" rtl="0" eaLnBrk="1" latinLnBrk="0" hangingPunct="1">
                        <a:defRPr sz="2162" kern="1200">
                          <a:solidFill>
                            <a:schemeClr val="dk1"/>
                          </a:solidFill>
                          <a:latin typeface="Calibri"/>
                        </a:defRPr>
                      </a:lvl8pPr>
                      <a:lvl9pPr marL="4373297" algn="l" defTabSz="1093324" rtl="0" eaLnBrk="1" latinLnBrk="0" hangingPunct="1">
                        <a:defRPr sz="2162" kern="1200">
                          <a:solidFill>
                            <a:schemeClr val="dk1"/>
                          </a:solidFill>
                          <a:latin typeface="Calibri"/>
                        </a:defRPr>
                      </a:lvl9pPr>
                    </a:lstStyle>
                    <a:p>
                      <a:pPr marL="0" marR="0" lvl="0" indent="0" algn="l" defTabSz="1093324" rtl="0" eaLnBrk="1" fontAlgn="b" latinLnBrk="0" hangingPunct="1">
                        <a:lnSpc>
                          <a:spcPct val="100000"/>
                        </a:lnSpc>
                        <a:spcBef>
                          <a:spcPts val="0"/>
                        </a:spcBef>
                        <a:spcAft>
                          <a:spcPts val="0"/>
                        </a:spcAft>
                        <a:buClrTx/>
                        <a:buSzTx/>
                        <a:buFontTx/>
                        <a:buNone/>
                        <a:tabLst/>
                        <a:defRPr/>
                      </a:pPr>
                      <a:r>
                        <a:rPr kumimoji="0" lang="ru-RU" sz="1600" b="0" i="0" u="none" strike="noStrike" kern="1200" cap="none" spc="0" normalizeH="0" baseline="0" noProof="0" dirty="0" smtClean="0">
                          <a:ln>
                            <a:noFill/>
                          </a:ln>
                          <a:solidFill>
                            <a:srgbClr val="000000"/>
                          </a:solidFill>
                          <a:effectLst/>
                          <a:uLnTx/>
                          <a:uFillTx/>
                          <a:latin typeface="Arial Narrow" panose="020B0606020202030204" pitchFamily="34" charset="0"/>
                          <a:ea typeface="+mn-ea"/>
                          <a:cs typeface="+mn-cs"/>
                        </a:rPr>
                        <a:t>От </a:t>
                      </a:r>
                      <a:r>
                        <a:rPr kumimoji="0" lang="ru-RU" sz="1600" b="1" i="0" u="none" strike="noStrike" kern="1200" cap="none" spc="0" normalizeH="0" baseline="0" noProof="0" dirty="0" smtClean="0">
                          <a:ln>
                            <a:noFill/>
                          </a:ln>
                          <a:solidFill>
                            <a:srgbClr val="000000"/>
                          </a:solidFill>
                          <a:effectLst/>
                          <a:uLnTx/>
                          <a:uFillTx/>
                          <a:latin typeface="Arial Narrow" panose="020B0606020202030204" pitchFamily="34" charset="0"/>
                          <a:ea typeface="+mn-ea"/>
                          <a:cs typeface="+mn-cs"/>
                        </a:rPr>
                        <a:t>15%</a:t>
                      </a:r>
                      <a:r>
                        <a:rPr kumimoji="0" lang="ru-RU" sz="1600" b="0" i="0" u="none" strike="noStrike" kern="1200" cap="none" spc="0" normalizeH="0" baseline="0" noProof="0" dirty="0" smtClean="0">
                          <a:ln>
                            <a:noFill/>
                          </a:ln>
                          <a:solidFill>
                            <a:srgbClr val="000000"/>
                          </a:solidFill>
                          <a:effectLst/>
                          <a:uLnTx/>
                          <a:uFillTx/>
                          <a:latin typeface="Arial Narrow" panose="020B0606020202030204" pitchFamily="34" charset="0"/>
                          <a:ea typeface="+mn-ea"/>
                          <a:cs typeface="+mn-cs"/>
                        </a:rPr>
                        <a:t> от стоимости предмета лизинга</a:t>
                      </a:r>
                      <a:endParaRPr kumimoji="0" lang="ru-RU" sz="1600" b="0" i="0" u="none" strike="noStrike" kern="1200" cap="none" spc="0" normalizeH="0" baseline="0" noProof="0" dirty="0">
                        <a:ln>
                          <a:noFill/>
                        </a:ln>
                        <a:solidFill>
                          <a:srgbClr val="000000"/>
                        </a:solidFill>
                        <a:effectLst/>
                        <a:uLnTx/>
                        <a:uFillTx/>
                        <a:latin typeface="Arial Narrow" panose="020B0606020202030204" pitchFamily="34" charset="0"/>
                        <a:ea typeface="+mn-ea"/>
                        <a:cs typeface="+mn-cs"/>
                      </a:endParaRPr>
                    </a:p>
                  </a:txBody>
                  <a:tcPr marL="36000" marR="36000" marT="36000" marB="36000" anchor="ctr">
                    <a:lnL w="12700" cmpd="sng">
                      <a:solidFill>
                        <a:sysClr val="window" lastClr="FFFFFF"/>
                      </a:solidFill>
                    </a:lnL>
                    <a:lnR w="12700" cmpd="sng">
                      <a:solidFill>
                        <a:sysClr val="window" lastClr="FFFFFF"/>
                      </a:solidFill>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xmlns="" val="2954195246"/>
                  </a:ext>
                </a:extLst>
              </a:tr>
              <a:tr h="310025">
                <a:tc>
                  <a:txBody>
                    <a:bodyPr/>
                    <a:lstStyle>
                      <a:lvl1pPr marL="0" algn="l" defTabSz="1093324" rtl="0" eaLnBrk="1" latinLnBrk="0" hangingPunct="1">
                        <a:defRPr sz="2162" kern="1200">
                          <a:solidFill>
                            <a:schemeClr val="dk1"/>
                          </a:solidFill>
                          <a:latin typeface="Calibri"/>
                        </a:defRPr>
                      </a:lvl1pPr>
                      <a:lvl2pPr marL="546662" algn="l" defTabSz="1093324" rtl="0" eaLnBrk="1" latinLnBrk="0" hangingPunct="1">
                        <a:defRPr sz="2162" kern="1200">
                          <a:solidFill>
                            <a:schemeClr val="dk1"/>
                          </a:solidFill>
                          <a:latin typeface="Calibri"/>
                        </a:defRPr>
                      </a:lvl2pPr>
                      <a:lvl3pPr marL="1093324" algn="l" defTabSz="1093324" rtl="0" eaLnBrk="1" latinLnBrk="0" hangingPunct="1">
                        <a:defRPr sz="2162" kern="1200">
                          <a:solidFill>
                            <a:schemeClr val="dk1"/>
                          </a:solidFill>
                          <a:latin typeface="Calibri"/>
                        </a:defRPr>
                      </a:lvl3pPr>
                      <a:lvl4pPr marL="1639986" algn="l" defTabSz="1093324" rtl="0" eaLnBrk="1" latinLnBrk="0" hangingPunct="1">
                        <a:defRPr sz="2162" kern="1200">
                          <a:solidFill>
                            <a:schemeClr val="dk1"/>
                          </a:solidFill>
                          <a:latin typeface="Calibri"/>
                        </a:defRPr>
                      </a:lvl4pPr>
                      <a:lvl5pPr marL="2186649" algn="l" defTabSz="1093324" rtl="0" eaLnBrk="1" latinLnBrk="0" hangingPunct="1">
                        <a:defRPr sz="2162" kern="1200">
                          <a:solidFill>
                            <a:schemeClr val="dk1"/>
                          </a:solidFill>
                          <a:latin typeface="Calibri"/>
                        </a:defRPr>
                      </a:lvl5pPr>
                      <a:lvl6pPr marL="2733311" algn="l" defTabSz="1093324" rtl="0" eaLnBrk="1" latinLnBrk="0" hangingPunct="1">
                        <a:defRPr sz="2162" kern="1200">
                          <a:solidFill>
                            <a:schemeClr val="dk1"/>
                          </a:solidFill>
                          <a:latin typeface="Calibri"/>
                        </a:defRPr>
                      </a:lvl6pPr>
                      <a:lvl7pPr marL="3279973" algn="l" defTabSz="1093324" rtl="0" eaLnBrk="1" latinLnBrk="0" hangingPunct="1">
                        <a:defRPr sz="2162" kern="1200">
                          <a:solidFill>
                            <a:schemeClr val="dk1"/>
                          </a:solidFill>
                          <a:latin typeface="Calibri"/>
                        </a:defRPr>
                      </a:lvl7pPr>
                      <a:lvl8pPr marL="3826635" algn="l" defTabSz="1093324" rtl="0" eaLnBrk="1" latinLnBrk="0" hangingPunct="1">
                        <a:defRPr sz="2162" kern="1200">
                          <a:solidFill>
                            <a:schemeClr val="dk1"/>
                          </a:solidFill>
                          <a:latin typeface="Calibri"/>
                        </a:defRPr>
                      </a:lvl8pPr>
                      <a:lvl9pPr marL="4373297" algn="l" defTabSz="1093324" rtl="0" eaLnBrk="1" latinLnBrk="0" hangingPunct="1">
                        <a:defRPr sz="2162" kern="1200">
                          <a:solidFill>
                            <a:schemeClr val="dk1"/>
                          </a:solidFill>
                          <a:latin typeface="Calibri"/>
                        </a:defRPr>
                      </a:lvl9pPr>
                    </a:lstStyle>
                    <a:p>
                      <a:pPr>
                        <a:spcAft>
                          <a:spcPts val="0"/>
                        </a:spcAft>
                      </a:pPr>
                      <a:r>
                        <a:rPr lang="ru-RU" sz="1600" dirty="0">
                          <a:effectLst/>
                          <a:latin typeface="Arial Narrow" panose="020B0606020202030204" pitchFamily="34" charset="0"/>
                          <a:ea typeface="Times New Roman" panose="02020603050405020304" pitchFamily="18" charset="0"/>
                        </a:rPr>
                        <a:t>Срок лизинга</a:t>
                      </a:r>
                    </a:p>
                  </a:txBody>
                  <a:tcPr anchor="ctr">
                    <a:lnL w="12700" cmpd="sng">
                      <a:solidFill>
                        <a:sysClr val="window" lastClr="FFFFFF"/>
                      </a:solidFill>
                    </a:lnL>
                    <a:lnR w="12700" cmpd="sng">
                      <a:solidFill>
                        <a:sysClr val="window" lastClr="FFFFFF"/>
                      </a:solidFill>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7F5FE"/>
                    </a:solidFill>
                  </a:tcPr>
                </a:tc>
                <a:tc>
                  <a:txBody>
                    <a:bodyPr/>
                    <a:lstStyle>
                      <a:lvl1pPr marL="0" algn="l" defTabSz="1093324" rtl="0" eaLnBrk="1" latinLnBrk="0" hangingPunct="1">
                        <a:defRPr sz="2162" kern="1200">
                          <a:solidFill>
                            <a:schemeClr val="dk1"/>
                          </a:solidFill>
                          <a:latin typeface="Calibri"/>
                        </a:defRPr>
                      </a:lvl1pPr>
                      <a:lvl2pPr marL="546662" algn="l" defTabSz="1093324" rtl="0" eaLnBrk="1" latinLnBrk="0" hangingPunct="1">
                        <a:defRPr sz="2162" kern="1200">
                          <a:solidFill>
                            <a:schemeClr val="dk1"/>
                          </a:solidFill>
                          <a:latin typeface="Calibri"/>
                        </a:defRPr>
                      </a:lvl2pPr>
                      <a:lvl3pPr marL="1093324" algn="l" defTabSz="1093324" rtl="0" eaLnBrk="1" latinLnBrk="0" hangingPunct="1">
                        <a:defRPr sz="2162" kern="1200">
                          <a:solidFill>
                            <a:schemeClr val="dk1"/>
                          </a:solidFill>
                          <a:latin typeface="Calibri"/>
                        </a:defRPr>
                      </a:lvl3pPr>
                      <a:lvl4pPr marL="1639986" algn="l" defTabSz="1093324" rtl="0" eaLnBrk="1" latinLnBrk="0" hangingPunct="1">
                        <a:defRPr sz="2162" kern="1200">
                          <a:solidFill>
                            <a:schemeClr val="dk1"/>
                          </a:solidFill>
                          <a:latin typeface="Calibri"/>
                        </a:defRPr>
                      </a:lvl4pPr>
                      <a:lvl5pPr marL="2186649" algn="l" defTabSz="1093324" rtl="0" eaLnBrk="1" latinLnBrk="0" hangingPunct="1">
                        <a:defRPr sz="2162" kern="1200">
                          <a:solidFill>
                            <a:schemeClr val="dk1"/>
                          </a:solidFill>
                          <a:latin typeface="Calibri"/>
                        </a:defRPr>
                      </a:lvl5pPr>
                      <a:lvl6pPr marL="2733311" algn="l" defTabSz="1093324" rtl="0" eaLnBrk="1" latinLnBrk="0" hangingPunct="1">
                        <a:defRPr sz="2162" kern="1200">
                          <a:solidFill>
                            <a:schemeClr val="dk1"/>
                          </a:solidFill>
                          <a:latin typeface="Calibri"/>
                        </a:defRPr>
                      </a:lvl6pPr>
                      <a:lvl7pPr marL="3279973" algn="l" defTabSz="1093324" rtl="0" eaLnBrk="1" latinLnBrk="0" hangingPunct="1">
                        <a:defRPr sz="2162" kern="1200">
                          <a:solidFill>
                            <a:schemeClr val="dk1"/>
                          </a:solidFill>
                          <a:latin typeface="Calibri"/>
                        </a:defRPr>
                      </a:lvl7pPr>
                      <a:lvl8pPr marL="3826635" algn="l" defTabSz="1093324" rtl="0" eaLnBrk="1" latinLnBrk="0" hangingPunct="1">
                        <a:defRPr sz="2162" kern="1200">
                          <a:solidFill>
                            <a:schemeClr val="dk1"/>
                          </a:solidFill>
                          <a:latin typeface="Calibri"/>
                        </a:defRPr>
                      </a:lvl8pPr>
                      <a:lvl9pPr marL="4373297" algn="l" defTabSz="1093324" rtl="0" eaLnBrk="1" latinLnBrk="0" hangingPunct="1">
                        <a:defRPr sz="2162" kern="1200">
                          <a:solidFill>
                            <a:schemeClr val="dk1"/>
                          </a:solidFill>
                          <a:latin typeface="Calibri"/>
                        </a:defRPr>
                      </a:lvl9pPr>
                    </a:lstStyle>
                    <a:p>
                      <a:pPr marL="0" marR="0" lvl="0" indent="0" algn="l" defTabSz="1093324" rtl="0" eaLnBrk="1" fontAlgn="b" latinLnBrk="0" hangingPunct="1">
                        <a:lnSpc>
                          <a:spcPct val="100000"/>
                        </a:lnSpc>
                        <a:spcBef>
                          <a:spcPts val="0"/>
                        </a:spcBef>
                        <a:spcAft>
                          <a:spcPts val="0"/>
                        </a:spcAft>
                        <a:buClrTx/>
                        <a:buSzTx/>
                        <a:buFontTx/>
                        <a:buNone/>
                        <a:tabLst/>
                        <a:defRPr/>
                      </a:pPr>
                      <a:r>
                        <a:rPr kumimoji="0" lang="ru-RU" sz="1600" b="0" i="0" u="none" strike="noStrike" kern="1200" cap="none" spc="0" normalizeH="0" baseline="0" noProof="0" dirty="0" smtClean="0">
                          <a:ln>
                            <a:noFill/>
                          </a:ln>
                          <a:solidFill>
                            <a:srgbClr val="000000"/>
                          </a:solidFill>
                          <a:effectLst/>
                          <a:uLnTx/>
                          <a:uFillTx/>
                          <a:latin typeface="Arial Narrow" panose="020B0606020202030204" pitchFamily="34" charset="0"/>
                          <a:ea typeface="+mn-ea"/>
                          <a:cs typeface="+mn-cs"/>
                        </a:rPr>
                        <a:t>До </a:t>
                      </a:r>
                      <a:r>
                        <a:rPr kumimoji="0" lang="ru-RU" sz="1600" b="1" i="0" u="none" strike="noStrike" kern="1200" cap="none" spc="0" normalizeH="0" baseline="0" noProof="0" dirty="0" smtClean="0">
                          <a:ln>
                            <a:noFill/>
                          </a:ln>
                          <a:solidFill>
                            <a:srgbClr val="000000"/>
                          </a:solidFill>
                          <a:effectLst/>
                          <a:uLnTx/>
                          <a:uFillTx/>
                          <a:latin typeface="Arial Narrow" panose="020B0606020202030204" pitchFamily="34" charset="0"/>
                          <a:ea typeface="+mn-ea"/>
                          <a:cs typeface="+mn-cs"/>
                        </a:rPr>
                        <a:t>60</a:t>
                      </a:r>
                      <a:r>
                        <a:rPr kumimoji="0" lang="ru-RU" sz="1600" b="0" i="0" u="none" strike="noStrike" kern="1200" cap="none" spc="0" normalizeH="0" baseline="0" noProof="0" dirty="0" smtClean="0">
                          <a:ln>
                            <a:noFill/>
                          </a:ln>
                          <a:solidFill>
                            <a:srgbClr val="000000"/>
                          </a:solidFill>
                          <a:effectLst/>
                          <a:uLnTx/>
                          <a:uFillTx/>
                          <a:latin typeface="Arial Narrow" panose="020B0606020202030204" pitchFamily="34" charset="0"/>
                          <a:ea typeface="+mn-ea"/>
                          <a:cs typeface="+mn-cs"/>
                        </a:rPr>
                        <a:t> месяцев </a:t>
                      </a:r>
                      <a:endParaRPr kumimoji="0" lang="ru-RU" sz="1600" b="0" i="0" u="none" strike="noStrike" kern="1200" cap="none" spc="0" normalizeH="0" baseline="0" noProof="0" dirty="0">
                        <a:ln>
                          <a:noFill/>
                        </a:ln>
                        <a:solidFill>
                          <a:srgbClr val="000000"/>
                        </a:solidFill>
                        <a:effectLst/>
                        <a:uLnTx/>
                        <a:uFillTx/>
                        <a:latin typeface="Arial Narrow" panose="020B0606020202030204" pitchFamily="34" charset="0"/>
                        <a:ea typeface="+mn-ea"/>
                        <a:cs typeface="+mn-cs"/>
                      </a:endParaRPr>
                    </a:p>
                  </a:txBody>
                  <a:tcPr marL="36000" marR="36000" marT="36000" marB="36000" anchor="ctr">
                    <a:lnL w="12700" cmpd="sng">
                      <a:solidFill>
                        <a:sysClr val="window" lastClr="FFFFFF"/>
                      </a:solidFill>
                    </a:lnL>
                    <a:lnR w="12700" cmpd="sng">
                      <a:solidFill>
                        <a:sysClr val="window" lastClr="FFFFFF"/>
                      </a:solidFill>
                    </a:lnR>
                    <a:lnT w="3175" cap="flat" cmpd="sng" algn="ctr">
                      <a:solidFill>
                        <a:sysClr val="window" lastClr="FFFFFF">
                          <a:lumMod val="50000"/>
                        </a:sysClr>
                      </a:solidFill>
                      <a:prstDash val="solid"/>
                      <a:round/>
                      <a:headEnd type="none" w="med" len="med"/>
                      <a:tailEnd type="none" w="med" len="med"/>
                    </a:lnT>
                    <a:lnB w="3175" cap="flat" cmpd="sng" algn="ctr">
                      <a:solidFill>
                        <a:sysClr val="window" lastClr="FFFFFF">
                          <a:lumMod val="50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xmlns="" val="3394084773"/>
                  </a:ext>
                </a:extLst>
              </a:tr>
            </a:tbl>
          </a:graphicData>
        </a:graphic>
      </p:graphicFrame>
      <p:sp>
        <p:nvSpPr>
          <p:cNvPr id="91" name="TextBox 90"/>
          <p:cNvSpPr txBox="1"/>
          <p:nvPr/>
        </p:nvSpPr>
        <p:spPr>
          <a:xfrm>
            <a:off x="5631046" y="2151498"/>
            <a:ext cx="6687951" cy="330669"/>
          </a:xfrm>
          <a:prstGeom prst="rect">
            <a:avLst/>
          </a:prstGeom>
          <a:solidFill>
            <a:srgbClr val="5B9BD5">
              <a:lumMod val="50000"/>
            </a:srgbClr>
          </a:solidFill>
        </p:spPr>
        <p:txBody>
          <a:bodyPr wrap="square" lIns="0" rtlCol="0" anchor="ctr" anchorCtr="0">
            <a:noAutofit/>
          </a:bodyPr>
          <a:lstStyle>
            <a:defPPr>
              <a:defRPr lang="en-US"/>
            </a:defPPr>
            <a:lvl1pPr marR="0" lvl="0" indent="0" algn="ctr" fontAlgn="auto">
              <a:lnSpc>
                <a:spcPct val="100000"/>
              </a:lnSpc>
              <a:spcBef>
                <a:spcPts val="0"/>
              </a:spcBef>
              <a:spcAft>
                <a:spcPts val="0"/>
              </a:spcAft>
              <a:buClrTx/>
              <a:buSzTx/>
              <a:buFontTx/>
              <a:buNone/>
              <a:tabLst/>
              <a:defRPr kumimoji="0" sz="2000" b="1" i="0" u="none" strike="noStrike" cap="none" spc="0" normalizeH="0" baseline="0">
                <a:ln>
                  <a:noFill/>
                </a:ln>
                <a:solidFill>
                  <a:srgbClr val="ED7D31"/>
                </a:solidFill>
                <a:effectLst/>
                <a:uLnTx/>
                <a:uFillTx/>
                <a:latin typeface="Arial Narrow" panose="020B0606020202030204" pitchFamily="34" charset="0"/>
              </a:defRPr>
            </a:lvl1p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2000" b="1" i="0" u="none" strike="noStrike" kern="0" cap="none" spc="0" normalizeH="0" baseline="0" noProof="0" dirty="0">
                <a:ln>
                  <a:noFill/>
                </a:ln>
                <a:solidFill>
                  <a:srgbClr val="ED7D31"/>
                </a:solidFill>
                <a:effectLst/>
                <a:uLnTx/>
                <a:uFillTx/>
                <a:latin typeface="Arial Narrow" panose="020B0606020202030204" pitchFamily="34" charset="0"/>
                <a:cs typeface="+mn-cs"/>
              </a:rPr>
              <a:t>Параметры </a:t>
            </a:r>
            <a:r>
              <a:rPr kumimoji="0" lang="ru-RU" sz="2000" b="1" i="0" u="none" strike="noStrike" kern="0" cap="none" spc="0" normalizeH="0" baseline="0" noProof="0" dirty="0" smtClean="0">
                <a:ln>
                  <a:noFill/>
                </a:ln>
                <a:solidFill>
                  <a:srgbClr val="ED7D31"/>
                </a:solidFill>
                <a:effectLst/>
                <a:uLnTx/>
                <a:uFillTx/>
                <a:latin typeface="Arial Narrow" panose="020B0606020202030204" pitchFamily="34" charset="0"/>
                <a:cs typeface="+mn-cs"/>
              </a:rPr>
              <a:t>продукта</a:t>
            </a:r>
            <a:endParaRPr kumimoji="0" lang="ru-RU" sz="2000" b="1" i="0" u="none" strike="noStrike" kern="0" cap="none" spc="0" normalizeH="0" baseline="0" noProof="0" dirty="0">
              <a:ln>
                <a:noFill/>
              </a:ln>
              <a:solidFill>
                <a:srgbClr val="ED7D31"/>
              </a:solidFill>
              <a:effectLst/>
              <a:uLnTx/>
              <a:uFillTx/>
              <a:latin typeface="Arial Narrow" panose="020B0606020202030204" pitchFamily="34" charset="0"/>
              <a:cs typeface="+mn-cs"/>
            </a:endParaRPr>
          </a:p>
        </p:txBody>
      </p:sp>
      <p:sp>
        <p:nvSpPr>
          <p:cNvPr id="92" name="Прямоугольник 91"/>
          <p:cNvSpPr/>
          <p:nvPr/>
        </p:nvSpPr>
        <p:spPr>
          <a:xfrm>
            <a:off x="452284" y="6030545"/>
            <a:ext cx="4662168" cy="1336110"/>
          </a:xfrm>
          <a:prstGeom prst="rect">
            <a:avLst/>
          </a:prstGeom>
        </p:spPr>
        <p:txBody>
          <a:bodyPr wrap="square" lIns="72000" tIns="108000" rIns="36000" bIns="0" anchor="t">
            <a:noAutofit/>
          </a:bodyPr>
          <a:lstStyle/>
          <a:p>
            <a:pPr marL="171450" indent="-171450" defTabSz="457200" fontAlgn="auto">
              <a:spcBef>
                <a:spcPts val="0"/>
              </a:spcBef>
              <a:spcAft>
                <a:spcPts val="0"/>
              </a:spcAft>
              <a:buClr>
                <a:srgbClr val="F5750B"/>
              </a:buClr>
              <a:buFont typeface="Arial" panose="020B0604020202020204" pitchFamily="34" charset="0"/>
              <a:buChar char="•"/>
            </a:pPr>
            <a:r>
              <a:rPr lang="ru-RU" sz="1500" dirty="0">
                <a:solidFill>
                  <a:prstClr val="black"/>
                </a:solidFill>
                <a:latin typeface="Arial Narrow" panose="020B0606020202030204" pitchFamily="34" charset="0"/>
                <a:cs typeface="+mn-cs"/>
              </a:rPr>
              <a:t>оборудование, предназначенное для осуществления оптовой и розничной торговой </a:t>
            </a:r>
            <a:r>
              <a:rPr lang="ru-RU" sz="1500" dirty="0" smtClean="0">
                <a:solidFill>
                  <a:prstClr val="black"/>
                </a:solidFill>
                <a:latin typeface="Arial Narrow" panose="020B0606020202030204" pitchFamily="34" charset="0"/>
                <a:cs typeface="+mn-cs"/>
              </a:rPr>
              <a:t>деятельности</a:t>
            </a:r>
          </a:p>
          <a:p>
            <a:pPr marL="171450" indent="-171450" defTabSz="457200" fontAlgn="auto">
              <a:spcBef>
                <a:spcPts val="0"/>
              </a:spcBef>
              <a:spcAft>
                <a:spcPts val="0"/>
              </a:spcAft>
              <a:buClr>
                <a:srgbClr val="F5750B"/>
              </a:buClr>
              <a:buFont typeface="Arial" panose="020B0604020202020204" pitchFamily="34" charset="0"/>
              <a:buChar char="•"/>
            </a:pPr>
            <a:r>
              <a:rPr lang="ru-RU" sz="1500" dirty="0" smtClean="0">
                <a:solidFill>
                  <a:prstClr val="black"/>
                </a:solidFill>
                <a:latin typeface="Arial Narrow" panose="020B0606020202030204" pitchFamily="34" charset="0"/>
                <a:cs typeface="+mn-cs"/>
              </a:rPr>
              <a:t>легковые</a:t>
            </a:r>
            <a:r>
              <a:rPr lang="ru-RU" sz="1500" dirty="0">
                <a:solidFill>
                  <a:prstClr val="black"/>
                </a:solidFill>
                <a:latin typeface="Arial Narrow" panose="020B0606020202030204" pitchFamily="34" charset="0"/>
                <a:cs typeface="+mn-cs"/>
              </a:rPr>
              <a:t>, грузовые и пассажирские транспортные средства (транспортные средства, на которые выдаются ПТС или ПСМ</a:t>
            </a:r>
            <a:r>
              <a:rPr lang="ru-RU" sz="1500" dirty="0" smtClean="0">
                <a:solidFill>
                  <a:prstClr val="black"/>
                </a:solidFill>
                <a:latin typeface="Arial Narrow" panose="020B0606020202030204" pitchFamily="34" charset="0"/>
                <a:cs typeface="+mn-cs"/>
              </a:rPr>
              <a:t>)</a:t>
            </a:r>
          </a:p>
          <a:p>
            <a:pPr marL="171450" indent="-171450" defTabSz="457200" fontAlgn="auto">
              <a:spcBef>
                <a:spcPts val="0"/>
              </a:spcBef>
              <a:spcAft>
                <a:spcPts val="0"/>
              </a:spcAft>
              <a:buClr>
                <a:srgbClr val="F5750B"/>
              </a:buClr>
              <a:buFont typeface="Arial" panose="020B0604020202020204" pitchFamily="34" charset="0"/>
              <a:buChar char="•"/>
            </a:pPr>
            <a:r>
              <a:rPr lang="ru-RU" sz="1500" dirty="0" smtClean="0">
                <a:solidFill>
                  <a:prstClr val="black"/>
                </a:solidFill>
                <a:latin typeface="Arial Narrow" panose="020B0606020202030204" pitchFamily="34" charset="0"/>
                <a:cs typeface="+mn-cs"/>
              </a:rPr>
              <a:t>водные суда </a:t>
            </a:r>
            <a:endParaRPr lang="ru-RU" sz="1500" dirty="0">
              <a:solidFill>
                <a:prstClr val="black"/>
              </a:solidFill>
              <a:latin typeface="Arial Narrow" panose="020B0606020202030204" pitchFamily="34" charset="0"/>
              <a:cs typeface="+mn-cs"/>
            </a:endParaRPr>
          </a:p>
          <a:p>
            <a:pPr marL="171450" indent="-171450" defTabSz="457200" fontAlgn="auto">
              <a:spcBef>
                <a:spcPts val="0"/>
              </a:spcBef>
              <a:spcAft>
                <a:spcPts val="0"/>
              </a:spcAft>
              <a:buClr>
                <a:srgbClr val="F5750B"/>
              </a:buClr>
              <a:buFont typeface="Arial" panose="020B0604020202020204" pitchFamily="34" charset="0"/>
              <a:buChar char="•"/>
            </a:pPr>
            <a:r>
              <a:rPr lang="ru-RU" sz="1500" dirty="0">
                <a:solidFill>
                  <a:prstClr val="black"/>
                </a:solidFill>
                <a:latin typeface="Arial Narrow" panose="020B0606020202030204" pitchFamily="34" charset="0"/>
                <a:cs typeface="+mn-cs"/>
              </a:rPr>
              <a:t>воздушные суда и другая авиационная </a:t>
            </a:r>
            <a:r>
              <a:rPr lang="ru-RU" sz="1500" dirty="0" smtClean="0">
                <a:solidFill>
                  <a:prstClr val="black"/>
                </a:solidFill>
                <a:latin typeface="Arial Narrow" panose="020B0606020202030204" pitchFamily="34" charset="0"/>
                <a:cs typeface="+mn-cs"/>
              </a:rPr>
              <a:t>техника</a:t>
            </a:r>
            <a:endParaRPr lang="ru-RU" sz="1500" dirty="0">
              <a:solidFill>
                <a:prstClr val="black"/>
              </a:solidFill>
              <a:latin typeface="Arial Narrow" panose="020B0606020202030204" pitchFamily="34" charset="0"/>
              <a:cs typeface="+mn-cs"/>
            </a:endParaRPr>
          </a:p>
          <a:p>
            <a:pPr marL="171450" indent="-171450" defTabSz="457200" fontAlgn="auto">
              <a:spcBef>
                <a:spcPts val="0"/>
              </a:spcBef>
              <a:spcAft>
                <a:spcPts val="0"/>
              </a:spcAft>
              <a:buClr>
                <a:srgbClr val="F5750B"/>
              </a:buClr>
              <a:buFont typeface="Arial" panose="020B0604020202020204" pitchFamily="34" charset="0"/>
              <a:buChar char="•"/>
            </a:pPr>
            <a:r>
              <a:rPr lang="ru-RU" sz="1500" dirty="0">
                <a:solidFill>
                  <a:prstClr val="black"/>
                </a:solidFill>
                <a:latin typeface="Arial Narrow" panose="020B0606020202030204" pitchFamily="34" charset="0"/>
                <a:cs typeface="+mn-cs"/>
              </a:rPr>
              <a:t>подвижной состав железнодорожного </a:t>
            </a:r>
            <a:r>
              <a:rPr lang="ru-RU" sz="1500" dirty="0" smtClean="0">
                <a:solidFill>
                  <a:prstClr val="black"/>
                </a:solidFill>
                <a:latin typeface="Arial Narrow" panose="020B0606020202030204" pitchFamily="34" charset="0"/>
                <a:cs typeface="+mn-cs"/>
              </a:rPr>
              <a:t>транспорта</a:t>
            </a:r>
            <a:endParaRPr lang="ru-RU" sz="1500" dirty="0">
              <a:solidFill>
                <a:prstClr val="black"/>
              </a:solidFill>
              <a:latin typeface="Arial Narrow" panose="020B0606020202030204" pitchFamily="34" charset="0"/>
              <a:cs typeface="+mn-cs"/>
            </a:endParaRPr>
          </a:p>
        </p:txBody>
      </p:sp>
      <p:sp>
        <p:nvSpPr>
          <p:cNvPr id="93" name="TextBox 92"/>
          <p:cNvSpPr txBox="1"/>
          <p:nvPr/>
        </p:nvSpPr>
        <p:spPr>
          <a:xfrm>
            <a:off x="1055093" y="5398328"/>
            <a:ext cx="4733041" cy="646331"/>
          </a:xfrm>
          <a:prstGeom prst="rect">
            <a:avLst/>
          </a:prstGeom>
          <a:noFill/>
        </p:spPr>
        <p:txBody>
          <a:bodyPr wrap="square" rtlCol="0">
            <a:spAutoFit/>
          </a:bodyPr>
          <a:lstStyle/>
          <a:p>
            <a:pPr defTabSz="457200" fontAlgn="auto">
              <a:spcBef>
                <a:spcPts val="0"/>
              </a:spcBef>
              <a:spcAft>
                <a:spcPts val="0"/>
              </a:spcAft>
            </a:pPr>
            <a:r>
              <a:rPr lang="ru-RU" sz="1800" b="1" dirty="0" smtClean="0">
                <a:solidFill>
                  <a:srgbClr val="F5750B"/>
                </a:solidFill>
                <a:latin typeface="Arial Narrow" panose="020B0606020202030204" pitchFamily="34" charset="0"/>
                <a:cs typeface="+mn-cs"/>
              </a:rPr>
              <a:t>Виды имущества вне рамок программы (финансирование не осуществляется)</a:t>
            </a:r>
            <a:endParaRPr lang="ru-RU" sz="1800" b="1" dirty="0">
              <a:solidFill>
                <a:srgbClr val="F5750B"/>
              </a:solidFill>
              <a:latin typeface="Arial Narrow" panose="020B0606020202030204" pitchFamily="34" charset="0"/>
              <a:cs typeface="+mn-cs"/>
            </a:endParaRPr>
          </a:p>
        </p:txBody>
      </p:sp>
      <p:grpSp>
        <p:nvGrpSpPr>
          <p:cNvPr id="94" name="Группа 93"/>
          <p:cNvGrpSpPr/>
          <p:nvPr/>
        </p:nvGrpSpPr>
        <p:grpSpPr>
          <a:xfrm>
            <a:off x="411750" y="5458137"/>
            <a:ext cx="560554" cy="526713"/>
            <a:chOff x="490441" y="5638826"/>
            <a:chExt cx="560554" cy="526713"/>
          </a:xfrm>
        </p:grpSpPr>
        <p:sp>
          <p:nvSpPr>
            <p:cNvPr id="95" name="Равнобедренный треугольник 94"/>
            <p:cNvSpPr/>
            <p:nvPr/>
          </p:nvSpPr>
          <p:spPr>
            <a:xfrm>
              <a:off x="490441" y="5638826"/>
              <a:ext cx="556097" cy="479393"/>
            </a:xfrm>
            <a:prstGeom prst="triangle">
              <a:avLst/>
            </a:prstGeom>
            <a:solidFill>
              <a:sysClr val="window" lastClr="FFFFFF"/>
            </a:solidFill>
            <a:ln w="38100" cap="flat" cmpd="sng" algn="ctr">
              <a:solidFill>
                <a:srgbClr val="F5750B"/>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ru-RU" sz="2400" b="0" i="0" u="none" strike="noStrike" kern="0" cap="none" spc="0" normalizeH="0" baseline="0" noProof="0" dirty="0" smtClean="0">
                <a:ln>
                  <a:noFill/>
                </a:ln>
                <a:solidFill>
                  <a:prstClr val="white"/>
                </a:solidFill>
                <a:effectLst/>
                <a:uLnTx/>
                <a:uFillTx/>
                <a:latin typeface="Arial Narrow" panose="020B0606020202030204" pitchFamily="34" charset="0"/>
                <a:ea typeface="+mn-ea"/>
                <a:cs typeface="+mn-cs"/>
              </a:endParaRPr>
            </a:p>
          </p:txBody>
        </p:sp>
        <p:sp>
          <p:nvSpPr>
            <p:cNvPr id="96" name="TextBox 95"/>
            <p:cNvSpPr txBox="1"/>
            <p:nvPr/>
          </p:nvSpPr>
          <p:spPr>
            <a:xfrm>
              <a:off x="494898" y="5642319"/>
              <a:ext cx="556097" cy="523220"/>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2800" b="1" i="0" u="none" strike="noStrike" kern="0" cap="none" spc="0" normalizeH="0" baseline="0" noProof="0" dirty="0" smtClean="0">
                  <a:ln>
                    <a:noFill/>
                  </a:ln>
                  <a:solidFill>
                    <a:srgbClr val="F5750B"/>
                  </a:solidFill>
                  <a:effectLst/>
                  <a:uLnTx/>
                  <a:uFillTx/>
                  <a:latin typeface="Arial Narrow" panose="020B0606020202030204" pitchFamily="34" charset="0"/>
                  <a:cs typeface="+mn-cs"/>
                </a:rPr>
                <a:t>!</a:t>
              </a:r>
              <a:endParaRPr kumimoji="0" lang="ru-RU" sz="2400" b="1" i="0" u="none" strike="noStrike" kern="0" cap="none" spc="0" normalizeH="0" baseline="0" noProof="0" dirty="0" smtClean="0">
                <a:ln>
                  <a:noFill/>
                </a:ln>
                <a:solidFill>
                  <a:srgbClr val="F5750B"/>
                </a:solidFill>
                <a:effectLst/>
                <a:uLnTx/>
                <a:uFillTx/>
                <a:latin typeface="Arial Narrow" panose="020B0606020202030204" pitchFamily="34" charset="0"/>
                <a:cs typeface="+mn-cs"/>
              </a:endParaRPr>
            </a:p>
          </p:txBody>
        </p:sp>
      </p:grpSp>
      <p:cxnSp>
        <p:nvCxnSpPr>
          <p:cNvPr id="97" name="Прямая соединительная линия 96"/>
          <p:cNvCxnSpPr/>
          <p:nvPr/>
        </p:nvCxnSpPr>
        <p:spPr>
          <a:xfrm>
            <a:off x="411179" y="6028812"/>
            <a:ext cx="4680472" cy="0"/>
          </a:xfrm>
          <a:prstGeom prst="line">
            <a:avLst/>
          </a:prstGeom>
          <a:noFill/>
          <a:ln w="6350" cap="flat" cmpd="sng" algn="ctr">
            <a:solidFill>
              <a:srgbClr val="F5750B"/>
            </a:solidFill>
            <a:prstDash val="solid"/>
            <a:miter lim="800000"/>
          </a:ln>
          <a:effectLst/>
        </p:spPr>
      </p:cxnSp>
      <p:grpSp>
        <p:nvGrpSpPr>
          <p:cNvPr id="98" name="Группа 97"/>
          <p:cNvGrpSpPr/>
          <p:nvPr/>
        </p:nvGrpSpPr>
        <p:grpSpPr>
          <a:xfrm>
            <a:off x="344603" y="2399119"/>
            <a:ext cx="4803837" cy="2970747"/>
            <a:chOff x="344603" y="2183934"/>
            <a:chExt cx="4803837" cy="2970747"/>
          </a:xfrm>
        </p:grpSpPr>
        <p:grpSp>
          <p:nvGrpSpPr>
            <p:cNvPr id="99" name="Группа 98"/>
            <p:cNvGrpSpPr/>
            <p:nvPr/>
          </p:nvGrpSpPr>
          <p:grpSpPr>
            <a:xfrm>
              <a:off x="344603" y="2183934"/>
              <a:ext cx="4803837" cy="705483"/>
              <a:chOff x="467999" y="2183934"/>
              <a:chExt cx="5280556" cy="705483"/>
            </a:xfrm>
          </p:grpSpPr>
          <p:sp>
            <p:nvSpPr>
              <p:cNvPr id="137" name="TextBox 136"/>
              <p:cNvSpPr txBox="1"/>
              <p:nvPr/>
            </p:nvSpPr>
            <p:spPr>
              <a:xfrm>
                <a:off x="489871" y="2183934"/>
                <a:ext cx="5236811" cy="646331"/>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800" b="1" i="0" u="none" strike="noStrike" kern="0" cap="none" spc="0" normalizeH="0" baseline="0" noProof="0" dirty="0" smtClean="0">
                    <a:ln>
                      <a:noFill/>
                    </a:ln>
                    <a:solidFill>
                      <a:srgbClr val="5B9BD5">
                        <a:lumMod val="50000"/>
                      </a:srgbClr>
                    </a:solidFill>
                    <a:effectLst/>
                    <a:uLnTx/>
                    <a:uFillTx/>
                    <a:latin typeface="Arial Narrow" panose="020B0606020202030204" pitchFamily="34" charset="0"/>
                    <a:cs typeface="+mn-cs"/>
                  </a:rPr>
                  <a:t>Новое, ранее не использованное или не введенное в эксплуатацию оборудование</a:t>
                </a:r>
              </a:p>
            </p:txBody>
          </p:sp>
          <p:sp>
            <p:nvSpPr>
              <p:cNvPr id="138" name="Правая круглая скобка 137"/>
              <p:cNvSpPr/>
              <p:nvPr/>
            </p:nvSpPr>
            <p:spPr>
              <a:xfrm rot="16200000">
                <a:off x="3055716" y="196579"/>
                <a:ext cx="105121" cy="5280556"/>
              </a:xfrm>
              <a:prstGeom prst="rightBracket">
                <a:avLst>
                  <a:gd name="adj" fmla="val 89321"/>
                </a:avLst>
              </a:prstGeom>
              <a:noFill/>
              <a:ln w="6350" cap="flat" cmpd="sng" algn="ctr">
                <a:solidFill>
                  <a:srgbClr val="5B9BD5">
                    <a:lumMod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ru-RU" sz="2400" b="0" i="0" u="none" strike="noStrike" kern="0" cap="none" spc="0" normalizeH="0" baseline="0" noProof="0" dirty="0" smtClean="0">
                  <a:ln>
                    <a:noFill/>
                  </a:ln>
                  <a:solidFill>
                    <a:prstClr val="black"/>
                  </a:solidFill>
                  <a:effectLst/>
                  <a:uLnTx/>
                  <a:uFillTx/>
                  <a:latin typeface="Arial Narrow" panose="020B0606020202030204" pitchFamily="34" charset="0"/>
                  <a:ea typeface="+mn-ea"/>
                  <a:cs typeface="+mn-cs"/>
                </a:endParaRPr>
              </a:p>
            </p:txBody>
          </p:sp>
        </p:grpSp>
        <p:sp>
          <p:nvSpPr>
            <p:cNvPr id="100" name="Прямоугольник 99"/>
            <p:cNvSpPr/>
            <p:nvPr/>
          </p:nvSpPr>
          <p:spPr>
            <a:xfrm>
              <a:off x="3643528" y="2899706"/>
              <a:ext cx="1504912" cy="2254975"/>
            </a:xfrm>
            <a:prstGeom prst="rect">
              <a:avLst/>
            </a:prstGeom>
            <a:solidFill>
              <a:srgbClr val="5B9BD5">
                <a:lumMod val="60000"/>
                <a:lumOff val="40000"/>
              </a:srgbClr>
            </a:solidFill>
            <a:ln w="63500" cap="flat" cmpd="thickThin" algn="ctr">
              <a:solidFill>
                <a:sysClr val="window" lastClr="FFFFFF"/>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ru-RU" sz="1600" b="1" i="0" u="none" strike="noStrike" kern="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600" b="1" i="0" u="none" strike="noStrike" kern="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600" b="1" i="0" u="none" strike="noStrike" kern="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600" b="1" i="0" u="none" strike="noStrike" kern="0" cap="none" spc="0" normalizeH="0" baseline="0" noProof="0" dirty="0" smtClean="0">
                  <a:ln>
                    <a:noFill/>
                  </a:ln>
                  <a:solidFill>
                    <a:prstClr val="black"/>
                  </a:solidFill>
                  <a:effectLst/>
                  <a:uLnTx/>
                  <a:uFillTx/>
                  <a:latin typeface="Arial Narrow" panose="020B0606020202030204" pitchFamily="34" charset="0"/>
                  <a:ea typeface="+mn-ea"/>
                  <a:cs typeface="+mn-cs"/>
                </a:rPr>
                <a:t>Оборудование в сфере переработки и хранения с</a:t>
              </a:r>
              <a:r>
                <a:rPr kumimoji="0" lang="en-US" sz="1600" b="1" i="0" u="none" strike="noStrike" kern="0" cap="none" spc="0" normalizeH="0" baseline="0" noProof="0" dirty="0" smtClean="0">
                  <a:ln>
                    <a:noFill/>
                  </a:ln>
                  <a:solidFill>
                    <a:prstClr val="black"/>
                  </a:solidFill>
                  <a:effectLst/>
                  <a:uLnTx/>
                  <a:uFillTx/>
                  <a:latin typeface="Arial Narrow" panose="020B0606020202030204" pitchFamily="34" charset="0"/>
                  <a:ea typeface="+mn-ea"/>
                  <a:cs typeface="+mn-cs"/>
                </a:rPr>
                <a:t>/</a:t>
              </a:r>
              <a:r>
                <a:rPr kumimoji="0" lang="ru-RU" sz="1600" b="1" i="0" u="none" strike="noStrike" kern="0" cap="none" spc="0" normalizeH="0" baseline="0" noProof="0" dirty="0" smtClean="0">
                  <a:ln>
                    <a:noFill/>
                  </a:ln>
                  <a:solidFill>
                    <a:prstClr val="black"/>
                  </a:solidFill>
                  <a:effectLst/>
                  <a:uLnTx/>
                  <a:uFillTx/>
                  <a:latin typeface="Arial Narrow" panose="020B0606020202030204" pitchFamily="34" charset="0"/>
                  <a:ea typeface="+mn-ea"/>
                  <a:cs typeface="+mn-cs"/>
                </a:rPr>
                <a:t>х продукции*</a:t>
              </a:r>
              <a:endParaRPr kumimoji="0" lang="ru-RU" sz="1600" b="0" i="0" u="none" strike="noStrike" kern="0" cap="none" spc="0" normalizeH="0" baseline="0" noProof="0" dirty="0" smtClean="0">
                <a:ln>
                  <a:noFill/>
                </a:ln>
                <a:solidFill>
                  <a:prstClr val="black"/>
                </a:solidFill>
                <a:effectLst/>
                <a:uLnTx/>
                <a:uFillTx/>
                <a:latin typeface="Arial Narrow" panose="020B0606020202030204" pitchFamily="34" charset="0"/>
                <a:ea typeface="+mn-ea"/>
                <a:cs typeface="+mn-cs"/>
              </a:endParaRPr>
            </a:p>
          </p:txBody>
        </p:sp>
        <p:sp>
          <p:nvSpPr>
            <p:cNvPr id="101" name="Прямоугольник 100"/>
            <p:cNvSpPr/>
            <p:nvPr/>
          </p:nvSpPr>
          <p:spPr>
            <a:xfrm>
              <a:off x="384714" y="2899706"/>
              <a:ext cx="1600127" cy="2254975"/>
            </a:xfrm>
            <a:prstGeom prst="rect">
              <a:avLst/>
            </a:prstGeom>
            <a:solidFill>
              <a:srgbClr val="5B9BD5">
                <a:lumMod val="60000"/>
                <a:lumOff val="40000"/>
              </a:srgbClr>
            </a:solidFill>
            <a:ln w="63500" cap="flat" cmpd="thickThin" algn="ctr">
              <a:solidFill>
                <a:sysClr val="window" lastClr="FFFFFF"/>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600" b="1" i="0" u="none" strike="noStrike" kern="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600" b="1" i="0" u="none" strike="noStrike" kern="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600" b="1" i="0" u="none" strike="noStrike" kern="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600" b="1" i="0" u="none" strike="noStrike" kern="0" cap="none" spc="0" normalizeH="0" baseline="0" noProof="0" dirty="0" smtClean="0">
                  <a:ln>
                    <a:noFill/>
                  </a:ln>
                  <a:solidFill>
                    <a:prstClr val="black"/>
                  </a:solidFill>
                  <a:effectLst/>
                  <a:uLnTx/>
                  <a:uFillTx/>
                  <a:latin typeface="Arial Narrow" panose="020B0606020202030204" pitchFamily="34" charset="0"/>
                  <a:ea typeface="+mn-ea"/>
                  <a:cs typeface="+mn-cs"/>
                </a:rPr>
                <a:t>Высоко-</a:t>
              </a:r>
              <a:br>
                <a:rPr kumimoji="0" lang="ru-RU" sz="1600" b="1" i="0" u="none" strike="noStrike" kern="0" cap="none" spc="0" normalizeH="0" baseline="0" noProof="0" dirty="0" smtClean="0">
                  <a:ln>
                    <a:noFill/>
                  </a:ln>
                  <a:solidFill>
                    <a:prstClr val="black"/>
                  </a:solidFill>
                  <a:effectLst/>
                  <a:uLnTx/>
                  <a:uFillTx/>
                  <a:latin typeface="Arial Narrow" panose="020B0606020202030204" pitchFamily="34" charset="0"/>
                  <a:ea typeface="+mn-ea"/>
                  <a:cs typeface="+mn-cs"/>
                </a:rPr>
              </a:br>
              <a:r>
                <a:rPr kumimoji="0" lang="ru-RU" sz="1600" b="1" i="0" u="none" strike="noStrike" kern="0" cap="none" spc="0" normalizeH="0" baseline="0" noProof="0" dirty="0" smtClean="0">
                  <a:ln>
                    <a:noFill/>
                  </a:ln>
                  <a:solidFill>
                    <a:prstClr val="black"/>
                  </a:solidFill>
                  <a:effectLst/>
                  <a:uLnTx/>
                  <a:uFillTx/>
                  <a:latin typeface="Arial Narrow" panose="020B0606020202030204" pitchFamily="34" charset="0"/>
                  <a:ea typeface="+mn-ea"/>
                  <a:cs typeface="+mn-cs"/>
                </a:rPr>
                <a:t>технологичное и инновационное оборудование</a:t>
              </a:r>
            </a:p>
          </p:txBody>
        </p:sp>
        <p:sp>
          <p:nvSpPr>
            <p:cNvPr id="102" name="Прямоугольник 101"/>
            <p:cNvSpPr/>
            <p:nvPr/>
          </p:nvSpPr>
          <p:spPr>
            <a:xfrm>
              <a:off x="2052239" y="2899706"/>
              <a:ext cx="1523891" cy="2254975"/>
            </a:xfrm>
            <a:prstGeom prst="rect">
              <a:avLst/>
            </a:prstGeom>
            <a:solidFill>
              <a:srgbClr val="5B9BD5">
                <a:lumMod val="60000"/>
                <a:lumOff val="40000"/>
              </a:srgbClr>
            </a:solidFill>
            <a:ln w="63500" cap="flat" cmpd="thickThin" algn="ctr">
              <a:solidFill>
                <a:sysClr val="window" lastClr="FFFFFF"/>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600" b="1" i="0" u="none" strike="noStrike" kern="0" cap="none" spc="0" normalizeH="0" baseline="0" noProof="0" dirty="0" smtClean="0">
                <a:ln>
                  <a:noFill/>
                </a:ln>
                <a:solidFill>
                  <a:prstClr val="black"/>
                </a:solidFill>
                <a:effectLst/>
                <a:uLnTx/>
                <a:uFillTx/>
                <a:latin typeface="Arial Narrow" panose="020B0606020202030204" pitchFamily="34" charset="0"/>
                <a:ea typeface="+mn-ea"/>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600" b="1" i="0" u="none" strike="noStrike" kern="0" cap="none" spc="0" normalizeH="0" baseline="0" noProof="0" dirty="0" smtClean="0">
                  <a:ln>
                    <a:noFill/>
                  </a:ln>
                  <a:solidFill>
                    <a:prstClr val="black"/>
                  </a:solidFill>
                  <a:effectLst/>
                  <a:uLnTx/>
                  <a:uFillTx/>
                  <a:latin typeface="Arial Narrow" panose="020B0606020202030204" pitchFamily="34" charset="0"/>
                  <a:ea typeface="+mn-ea"/>
                  <a:cs typeface="+mn-cs"/>
                </a:rPr>
                <a:t>Промышленное оборудование </a:t>
              </a:r>
            </a:p>
          </p:txBody>
        </p:sp>
        <p:grpSp>
          <p:nvGrpSpPr>
            <p:cNvPr id="103" name="Group 1136"/>
            <p:cNvGrpSpPr/>
            <p:nvPr/>
          </p:nvGrpSpPr>
          <p:grpSpPr>
            <a:xfrm>
              <a:off x="873285" y="3238684"/>
              <a:ext cx="622984" cy="420171"/>
              <a:chOff x="6375401" y="5816600"/>
              <a:chExt cx="652463" cy="400050"/>
            </a:xfrm>
            <a:solidFill>
              <a:sysClr val="windowText" lastClr="000000"/>
            </a:solidFill>
          </p:grpSpPr>
          <p:sp>
            <p:nvSpPr>
              <p:cNvPr id="122" name="Freeform 142"/>
              <p:cNvSpPr>
                <a:spLocks noEditPoints="1"/>
              </p:cNvSpPr>
              <p:nvPr/>
            </p:nvSpPr>
            <p:spPr bwMode="auto">
              <a:xfrm>
                <a:off x="6499226" y="5816600"/>
                <a:ext cx="406400" cy="400050"/>
              </a:xfrm>
              <a:custGeom>
                <a:avLst/>
                <a:gdLst>
                  <a:gd name="T0" fmla="*/ 123 w 139"/>
                  <a:gd name="T1" fmla="*/ 137 h 137"/>
                  <a:gd name="T2" fmla="*/ 16 w 139"/>
                  <a:gd name="T3" fmla="*/ 137 h 137"/>
                  <a:gd name="T4" fmla="*/ 0 w 139"/>
                  <a:gd name="T5" fmla="*/ 121 h 137"/>
                  <a:gd name="T6" fmla="*/ 0 w 139"/>
                  <a:gd name="T7" fmla="*/ 17 h 137"/>
                  <a:gd name="T8" fmla="*/ 16 w 139"/>
                  <a:gd name="T9" fmla="*/ 0 h 137"/>
                  <a:gd name="T10" fmla="*/ 123 w 139"/>
                  <a:gd name="T11" fmla="*/ 0 h 137"/>
                  <a:gd name="T12" fmla="*/ 139 w 139"/>
                  <a:gd name="T13" fmla="*/ 17 h 137"/>
                  <a:gd name="T14" fmla="*/ 139 w 139"/>
                  <a:gd name="T15" fmla="*/ 121 h 137"/>
                  <a:gd name="T16" fmla="*/ 123 w 139"/>
                  <a:gd name="T17" fmla="*/ 137 h 137"/>
                  <a:gd name="T18" fmla="*/ 16 w 139"/>
                  <a:gd name="T19" fmla="*/ 12 h 137"/>
                  <a:gd name="T20" fmla="*/ 12 w 139"/>
                  <a:gd name="T21" fmla="*/ 17 h 137"/>
                  <a:gd name="T22" fmla="*/ 12 w 139"/>
                  <a:gd name="T23" fmla="*/ 121 h 137"/>
                  <a:gd name="T24" fmla="*/ 16 w 139"/>
                  <a:gd name="T25" fmla="*/ 125 h 137"/>
                  <a:gd name="T26" fmla="*/ 123 w 139"/>
                  <a:gd name="T27" fmla="*/ 125 h 137"/>
                  <a:gd name="T28" fmla="*/ 127 w 139"/>
                  <a:gd name="T29" fmla="*/ 121 h 137"/>
                  <a:gd name="T30" fmla="*/ 127 w 139"/>
                  <a:gd name="T31" fmla="*/ 17 h 137"/>
                  <a:gd name="T32" fmla="*/ 123 w 139"/>
                  <a:gd name="T33" fmla="*/ 12 h 137"/>
                  <a:gd name="T34" fmla="*/ 16 w 139"/>
                  <a:gd name="T35" fmla="*/ 12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9" h="137">
                    <a:moveTo>
                      <a:pt x="123" y="137"/>
                    </a:moveTo>
                    <a:cubicBezTo>
                      <a:pt x="16" y="137"/>
                      <a:pt x="16" y="137"/>
                      <a:pt x="16" y="137"/>
                    </a:cubicBezTo>
                    <a:cubicBezTo>
                      <a:pt x="7" y="137"/>
                      <a:pt x="0" y="130"/>
                      <a:pt x="0" y="121"/>
                    </a:cubicBezTo>
                    <a:cubicBezTo>
                      <a:pt x="0" y="17"/>
                      <a:pt x="0" y="17"/>
                      <a:pt x="0" y="17"/>
                    </a:cubicBezTo>
                    <a:cubicBezTo>
                      <a:pt x="0" y="8"/>
                      <a:pt x="7" y="0"/>
                      <a:pt x="16" y="0"/>
                    </a:cubicBezTo>
                    <a:cubicBezTo>
                      <a:pt x="123" y="0"/>
                      <a:pt x="123" y="0"/>
                      <a:pt x="123" y="0"/>
                    </a:cubicBezTo>
                    <a:cubicBezTo>
                      <a:pt x="132" y="0"/>
                      <a:pt x="139" y="8"/>
                      <a:pt x="139" y="17"/>
                    </a:cubicBezTo>
                    <a:cubicBezTo>
                      <a:pt x="139" y="121"/>
                      <a:pt x="139" y="121"/>
                      <a:pt x="139" y="121"/>
                    </a:cubicBezTo>
                    <a:cubicBezTo>
                      <a:pt x="139" y="130"/>
                      <a:pt x="132" y="137"/>
                      <a:pt x="123" y="137"/>
                    </a:cubicBezTo>
                    <a:close/>
                    <a:moveTo>
                      <a:pt x="16" y="12"/>
                    </a:moveTo>
                    <a:cubicBezTo>
                      <a:pt x="14" y="12"/>
                      <a:pt x="12" y="14"/>
                      <a:pt x="12" y="17"/>
                    </a:cubicBezTo>
                    <a:cubicBezTo>
                      <a:pt x="12" y="121"/>
                      <a:pt x="12" y="121"/>
                      <a:pt x="12" y="121"/>
                    </a:cubicBezTo>
                    <a:cubicBezTo>
                      <a:pt x="12" y="123"/>
                      <a:pt x="14" y="125"/>
                      <a:pt x="16" y="125"/>
                    </a:cubicBezTo>
                    <a:cubicBezTo>
                      <a:pt x="123" y="125"/>
                      <a:pt x="123" y="125"/>
                      <a:pt x="123" y="125"/>
                    </a:cubicBezTo>
                    <a:cubicBezTo>
                      <a:pt x="125" y="125"/>
                      <a:pt x="127" y="123"/>
                      <a:pt x="127" y="121"/>
                    </a:cubicBezTo>
                    <a:cubicBezTo>
                      <a:pt x="127" y="17"/>
                      <a:pt x="127" y="17"/>
                      <a:pt x="127" y="17"/>
                    </a:cubicBezTo>
                    <a:cubicBezTo>
                      <a:pt x="127" y="14"/>
                      <a:pt x="125" y="12"/>
                      <a:pt x="123" y="12"/>
                    </a:cubicBezTo>
                    <a:lnTo>
                      <a:pt x="16"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marL="0" marR="0" lvl="0" indent="0" defTabSz="1020833"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123" name="Freeform 143"/>
              <p:cNvSpPr>
                <a:spLocks noEditPoints="1"/>
              </p:cNvSpPr>
              <p:nvPr/>
            </p:nvSpPr>
            <p:spPr bwMode="auto">
              <a:xfrm>
                <a:off x="6375401" y="5842000"/>
                <a:ext cx="100013" cy="96838"/>
              </a:xfrm>
              <a:custGeom>
                <a:avLst/>
                <a:gdLst>
                  <a:gd name="T0" fmla="*/ 17 w 34"/>
                  <a:gd name="T1" fmla="*/ 33 h 33"/>
                  <a:gd name="T2" fmla="*/ 0 w 34"/>
                  <a:gd name="T3" fmla="*/ 16 h 33"/>
                  <a:gd name="T4" fmla="*/ 17 w 34"/>
                  <a:gd name="T5" fmla="*/ 0 h 33"/>
                  <a:gd name="T6" fmla="*/ 34 w 34"/>
                  <a:gd name="T7" fmla="*/ 16 h 33"/>
                  <a:gd name="T8" fmla="*/ 17 w 34"/>
                  <a:gd name="T9" fmla="*/ 33 h 33"/>
                  <a:gd name="T10" fmla="*/ 17 w 34"/>
                  <a:gd name="T11" fmla="*/ 12 h 33"/>
                  <a:gd name="T12" fmla="*/ 12 w 34"/>
                  <a:gd name="T13" fmla="*/ 16 h 33"/>
                  <a:gd name="T14" fmla="*/ 17 w 34"/>
                  <a:gd name="T15" fmla="*/ 21 h 33"/>
                  <a:gd name="T16" fmla="*/ 22 w 34"/>
                  <a:gd name="T17" fmla="*/ 16 h 33"/>
                  <a:gd name="T18" fmla="*/ 17 w 34"/>
                  <a:gd name="T19" fmla="*/ 12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 h="33">
                    <a:moveTo>
                      <a:pt x="17" y="33"/>
                    </a:moveTo>
                    <a:cubicBezTo>
                      <a:pt x="7" y="33"/>
                      <a:pt x="0" y="26"/>
                      <a:pt x="0" y="16"/>
                    </a:cubicBezTo>
                    <a:cubicBezTo>
                      <a:pt x="0" y="7"/>
                      <a:pt x="7" y="0"/>
                      <a:pt x="17" y="0"/>
                    </a:cubicBezTo>
                    <a:cubicBezTo>
                      <a:pt x="26" y="0"/>
                      <a:pt x="34" y="7"/>
                      <a:pt x="34" y="16"/>
                    </a:cubicBezTo>
                    <a:cubicBezTo>
                      <a:pt x="34" y="26"/>
                      <a:pt x="26" y="33"/>
                      <a:pt x="17" y="33"/>
                    </a:cubicBezTo>
                    <a:close/>
                    <a:moveTo>
                      <a:pt x="17" y="12"/>
                    </a:moveTo>
                    <a:cubicBezTo>
                      <a:pt x="14" y="12"/>
                      <a:pt x="12" y="14"/>
                      <a:pt x="12" y="16"/>
                    </a:cubicBezTo>
                    <a:cubicBezTo>
                      <a:pt x="12" y="19"/>
                      <a:pt x="14" y="21"/>
                      <a:pt x="17" y="21"/>
                    </a:cubicBezTo>
                    <a:cubicBezTo>
                      <a:pt x="19" y="21"/>
                      <a:pt x="22" y="19"/>
                      <a:pt x="22" y="16"/>
                    </a:cubicBezTo>
                    <a:cubicBezTo>
                      <a:pt x="22" y="14"/>
                      <a:pt x="19" y="12"/>
                      <a:pt x="17"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marL="0" marR="0" lvl="0" indent="0" defTabSz="1020833"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124" name="Freeform 144"/>
              <p:cNvSpPr>
                <a:spLocks noEditPoints="1"/>
              </p:cNvSpPr>
              <p:nvPr/>
            </p:nvSpPr>
            <p:spPr bwMode="auto">
              <a:xfrm>
                <a:off x="6375401" y="5967413"/>
                <a:ext cx="100013" cy="96838"/>
              </a:xfrm>
              <a:custGeom>
                <a:avLst/>
                <a:gdLst>
                  <a:gd name="T0" fmla="*/ 17 w 34"/>
                  <a:gd name="T1" fmla="*/ 33 h 33"/>
                  <a:gd name="T2" fmla="*/ 0 w 34"/>
                  <a:gd name="T3" fmla="*/ 16 h 33"/>
                  <a:gd name="T4" fmla="*/ 17 w 34"/>
                  <a:gd name="T5" fmla="*/ 0 h 33"/>
                  <a:gd name="T6" fmla="*/ 34 w 34"/>
                  <a:gd name="T7" fmla="*/ 16 h 33"/>
                  <a:gd name="T8" fmla="*/ 17 w 34"/>
                  <a:gd name="T9" fmla="*/ 33 h 33"/>
                  <a:gd name="T10" fmla="*/ 17 w 34"/>
                  <a:gd name="T11" fmla="*/ 12 h 33"/>
                  <a:gd name="T12" fmla="*/ 12 w 34"/>
                  <a:gd name="T13" fmla="*/ 16 h 33"/>
                  <a:gd name="T14" fmla="*/ 17 w 34"/>
                  <a:gd name="T15" fmla="*/ 21 h 33"/>
                  <a:gd name="T16" fmla="*/ 22 w 34"/>
                  <a:gd name="T17" fmla="*/ 16 h 33"/>
                  <a:gd name="T18" fmla="*/ 17 w 34"/>
                  <a:gd name="T19" fmla="*/ 12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 h="33">
                    <a:moveTo>
                      <a:pt x="17" y="33"/>
                    </a:moveTo>
                    <a:cubicBezTo>
                      <a:pt x="7" y="33"/>
                      <a:pt x="0" y="26"/>
                      <a:pt x="0" y="16"/>
                    </a:cubicBezTo>
                    <a:cubicBezTo>
                      <a:pt x="0" y="7"/>
                      <a:pt x="7" y="0"/>
                      <a:pt x="17" y="0"/>
                    </a:cubicBezTo>
                    <a:cubicBezTo>
                      <a:pt x="26" y="0"/>
                      <a:pt x="34" y="7"/>
                      <a:pt x="34" y="16"/>
                    </a:cubicBezTo>
                    <a:cubicBezTo>
                      <a:pt x="34" y="26"/>
                      <a:pt x="26" y="33"/>
                      <a:pt x="17" y="33"/>
                    </a:cubicBezTo>
                    <a:close/>
                    <a:moveTo>
                      <a:pt x="17" y="12"/>
                    </a:moveTo>
                    <a:cubicBezTo>
                      <a:pt x="14" y="12"/>
                      <a:pt x="12" y="14"/>
                      <a:pt x="12" y="16"/>
                    </a:cubicBezTo>
                    <a:cubicBezTo>
                      <a:pt x="12" y="19"/>
                      <a:pt x="14" y="21"/>
                      <a:pt x="17" y="21"/>
                    </a:cubicBezTo>
                    <a:cubicBezTo>
                      <a:pt x="19" y="21"/>
                      <a:pt x="22" y="19"/>
                      <a:pt x="22" y="16"/>
                    </a:cubicBezTo>
                    <a:cubicBezTo>
                      <a:pt x="22" y="14"/>
                      <a:pt x="19" y="12"/>
                      <a:pt x="17"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marL="0" marR="0" lvl="0" indent="0" defTabSz="1020833"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125" name="Freeform 145"/>
              <p:cNvSpPr>
                <a:spLocks noEditPoints="1"/>
              </p:cNvSpPr>
              <p:nvPr/>
            </p:nvSpPr>
            <p:spPr bwMode="auto">
              <a:xfrm>
                <a:off x="6375401" y="6091238"/>
                <a:ext cx="100013" cy="98425"/>
              </a:xfrm>
              <a:custGeom>
                <a:avLst/>
                <a:gdLst>
                  <a:gd name="T0" fmla="*/ 17 w 34"/>
                  <a:gd name="T1" fmla="*/ 34 h 34"/>
                  <a:gd name="T2" fmla="*/ 0 w 34"/>
                  <a:gd name="T3" fmla="*/ 17 h 34"/>
                  <a:gd name="T4" fmla="*/ 17 w 34"/>
                  <a:gd name="T5" fmla="*/ 0 h 34"/>
                  <a:gd name="T6" fmla="*/ 34 w 34"/>
                  <a:gd name="T7" fmla="*/ 17 h 34"/>
                  <a:gd name="T8" fmla="*/ 17 w 34"/>
                  <a:gd name="T9" fmla="*/ 34 h 34"/>
                  <a:gd name="T10" fmla="*/ 17 w 34"/>
                  <a:gd name="T11" fmla="*/ 12 h 34"/>
                  <a:gd name="T12" fmla="*/ 12 w 34"/>
                  <a:gd name="T13" fmla="*/ 17 h 34"/>
                  <a:gd name="T14" fmla="*/ 17 w 34"/>
                  <a:gd name="T15" fmla="*/ 22 h 34"/>
                  <a:gd name="T16" fmla="*/ 22 w 34"/>
                  <a:gd name="T17" fmla="*/ 17 h 34"/>
                  <a:gd name="T18" fmla="*/ 17 w 34"/>
                  <a:gd name="T19" fmla="*/ 12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 h="34">
                    <a:moveTo>
                      <a:pt x="17" y="34"/>
                    </a:moveTo>
                    <a:cubicBezTo>
                      <a:pt x="7" y="34"/>
                      <a:pt x="0" y="27"/>
                      <a:pt x="0" y="17"/>
                    </a:cubicBezTo>
                    <a:cubicBezTo>
                      <a:pt x="0" y="8"/>
                      <a:pt x="7" y="0"/>
                      <a:pt x="17" y="0"/>
                    </a:cubicBezTo>
                    <a:cubicBezTo>
                      <a:pt x="26" y="0"/>
                      <a:pt x="34" y="8"/>
                      <a:pt x="34" y="17"/>
                    </a:cubicBezTo>
                    <a:cubicBezTo>
                      <a:pt x="34" y="27"/>
                      <a:pt x="26" y="34"/>
                      <a:pt x="17" y="34"/>
                    </a:cubicBezTo>
                    <a:close/>
                    <a:moveTo>
                      <a:pt x="17" y="12"/>
                    </a:moveTo>
                    <a:cubicBezTo>
                      <a:pt x="14" y="12"/>
                      <a:pt x="12" y="15"/>
                      <a:pt x="12" y="17"/>
                    </a:cubicBezTo>
                    <a:cubicBezTo>
                      <a:pt x="12" y="20"/>
                      <a:pt x="14" y="22"/>
                      <a:pt x="17" y="22"/>
                    </a:cubicBezTo>
                    <a:cubicBezTo>
                      <a:pt x="19" y="22"/>
                      <a:pt x="22" y="20"/>
                      <a:pt x="22" y="17"/>
                    </a:cubicBezTo>
                    <a:cubicBezTo>
                      <a:pt x="22" y="15"/>
                      <a:pt x="19" y="12"/>
                      <a:pt x="17"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marL="0" marR="0" lvl="0" indent="0" defTabSz="1020833"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126" name="Freeform 146"/>
              <p:cNvSpPr>
                <a:spLocks/>
              </p:cNvSpPr>
              <p:nvPr/>
            </p:nvSpPr>
            <p:spPr bwMode="auto">
              <a:xfrm>
                <a:off x="6440488" y="5872163"/>
                <a:ext cx="93663" cy="34925"/>
              </a:xfrm>
              <a:custGeom>
                <a:avLst/>
                <a:gdLst>
                  <a:gd name="T0" fmla="*/ 26 w 32"/>
                  <a:gd name="T1" fmla="*/ 12 h 12"/>
                  <a:gd name="T2" fmla="*/ 6 w 32"/>
                  <a:gd name="T3" fmla="*/ 12 h 12"/>
                  <a:gd name="T4" fmla="*/ 0 w 32"/>
                  <a:gd name="T5" fmla="*/ 6 h 12"/>
                  <a:gd name="T6" fmla="*/ 6 w 32"/>
                  <a:gd name="T7" fmla="*/ 0 h 12"/>
                  <a:gd name="T8" fmla="*/ 26 w 32"/>
                  <a:gd name="T9" fmla="*/ 0 h 12"/>
                  <a:gd name="T10" fmla="*/ 32 w 32"/>
                  <a:gd name="T11" fmla="*/ 6 h 12"/>
                  <a:gd name="T12" fmla="*/ 26 w 32"/>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32" h="12">
                    <a:moveTo>
                      <a:pt x="26" y="12"/>
                    </a:moveTo>
                    <a:cubicBezTo>
                      <a:pt x="6" y="12"/>
                      <a:pt x="6" y="12"/>
                      <a:pt x="6" y="12"/>
                    </a:cubicBezTo>
                    <a:cubicBezTo>
                      <a:pt x="2" y="12"/>
                      <a:pt x="0" y="10"/>
                      <a:pt x="0" y="6"/>
                    </a:cubicBezTo>
                    <a:cubicBezTo>
                      <a:pt x="0" y="3"/>
                      <a:pt x="2" y="0"/>
                      <a:pt x="6" y="0"/>
                    </a:cubicBezTo>
                    <a:cubicBezTo>
                      <a:pt x="26" y="0"/>
                      <a:pt x="26" y="0"/>
                      <a:pt x="26" y="0"/>
                    </a:cubicBezTo>
                    <a:cubicBezTo>
                      <a:pt x="29" y="0"/>
                      <a:pt x="32" y="3"/>
                      <a:pt x="32" y="6"/>
                    </a:cubicBezTo>
                    <a:cubicBezTo>
                      <a:pt x="32" y="10"/>
                      <a:pt x="29" y="12"/>
                      <a:pt x="26"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marL="0" marR="0" lvl="0" indent="0" defTabSz="1020833"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127" name="Freeform 147"/>
              <p:cNvSpPr>
                <a:spLocks/>
              </p:cNvSpPr>
              <p:nvPr/>
            </p:nvSpPr>
            <p:spPr bwMode="auto">
              <a:xfrm>
                <a:off x="6440488" y="6000750"/>
                <a:ext cx="93663" cy="34925"/>
              </a:xfrm>
              <a:custGeom>
                <a:avLst/>
                <a:gdLst>
                  <a:gd name="T0" fmla="*/ 26 w 32"/>
                  <a:gd name="T1" fmla="*/ 12 h 12"/>
                  <a:gd name="T2" fmla="*/ 6 w 32"/>
                  <a:gd name="T3" fmla="*/ 12 h 12"/>
                  <a:gd name="T4" fmla="*/ 0 w 32"/>
                  <a:gd name="T5" fmla="*/ 6 h 12"/>
                  <a:gd name="T6" fmla="*/ 6 w 32"/>
                  <a:gd name="T7" fmla="*/ 0 h 12"/>
                  <a:gd name="T8" fmla="*/ 26 w 32"/>
                  <a:gd name="T9" fmla="*/ 0 h 12"/>
                  <a:gd name="T10" fmla="*/ 32 w 32"/>
                  <a:gd name="T11" fmla="*/ 6 h 12"/>
                  <a:gd name="T12" fmla="*/ 26 w 32"/>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32" h="12">
                    <a:moveTo>
                      <a:pt x="26" y="12"/>
                    </a:moveTo>
                    <a:cubicBezTo>
                      <a:pt x="6" y="12"/>
                      <a:pt x="6" y="12"/>
                      <a:pt x="6" y="12"/>
                    </a:cubicBezTo>
                    <a:cubicBezTo>
                      <a:pt x="2" y="12"/>
                      <a:pt x="0" y="9"/>
                      <a:pt x="0" y="6"/>
                    </a:cubicBezTo>
                    <a:cubicBezTo>
                      <a:pt x="0" y="2"/>
                      <a:pt x="2" y="0"/>
                      <a:pt x="6" y="0"/>
                    </a:cubicBezTo>
                    <a:cubicBezTo>
                      <a:pt x="26" y="0"/>
                      <a:pt x="26" y="0"/>
                      <a:pt x="26" y="0"/>
                    </a:cubicBezTo>
                    <a:cubicBezTo>
                      <a:pt x="29" y="0"/>
                      <a:pt x="32" y="2"/>
                      <a:pt x="32" y="6"/>
                    </a:cubicBezTo>
                    <a:cubicBezTo>
                      <a:pt x="32" y="9"/>
                      <a:pt x="29" y="12"/>
                      <a:pt x="26"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marL="0" marR="0" lvl="0" indent="0" defTabSz="1020833"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128" name="Freeform 148"/>
              <p:cNvSpPr>
                <a:spLocks/>
              </p:cNvSpPr>
              <p:nvPr/>
            </p:nvSpPr>
            <p:spPr bwMode="auto">
              <a:xfrm>
                <a:off x="6440488" y="6122988"/>
                <a:ext cx="93663" cy="34925"/>
              </a:xfrm>
              <a:custGeom>
                <a:avLst/>
                <a:gdLst>
                  <a:gd name="T0" fmla="*/ 26 w 32"/>
                  <a:gd name="T1" fmla="*/ 12 h 12"/>
                  <a:gd name="T2" fmla="*/ 6 w 32"/>
                  <a:gd name="T3" fmla="*/ 12 h 12"/>
                  <a:gd name="T4" fmla="*/ 0 w 32"/>
                  <a:gd name="T5" fmla="*/ 6 h 12"/>
                  <a:gd name="T6" fmla="*/ 6 w 32"/>
                  <a:gd name="T7" fmla="*/ 0 h 12"/>
                  <a:gd name="T8" fmla="*/ 26 w 32"/>
                  <a:gd name="T9" fmla="*/ 0 h 12"/>
                  <a:gd name="T10" fmla="*/ 32 w 32"/>
                  <a:gd name="T11" fmla="*/ 6 h 12"/>
                  <a:gd name="T12" fmla="*/ 26 w 32"/>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32" h="12">
                    <a:moveTo>
                      <a:pt x="26" y="12"/>
                    </a:moveTo>
                    <a:cubicBezTo>
                      <a:pt x="6" y="12"/>
                      <a:pt x="6" y="12"/>
                      <a:pt x="6" y="12"/>
                    </a:cubicBezTo>
                    <a:cubicBezTo>
                      <a:pt x="2" y="12"/>
                      <a:pt x="0" y="10"/>
                      <a:pt x="0" y="6"/>
                    </a:cubicBezTo>
                    <a:cubicBezTo>
                      <a:pt x="0" y="3"/>
                      <a:pt x="2" y="0"/>
                      <a:pt x="6" y="0"/>
                    </a:cubicBezTo>
                    <a:cubicBezTo>
                      <a:pt x="26" y="0"/>
                      <a:pt x="26" y="0"/>
                      <a:pt x="26" y="0"/>
                    </a:cubicBezTo>
                    <a:cubicBezTo>
                      <a:pt x="29" y="0"/>
                      <a:pt x="32" y="3"/>
                      <a:pt x="32" y="6"/>
                    </a:cubicBezTo>
                    <a:cubicBezTo>
                      <a:pt x="32" y="10"/>
                      <a:pt x="29" y="12"/>
                      <a:pt x="26"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marL="0" marR="0" lvl="0" indent="0" defTabSz="1020833"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129" name="Freeform 149"/>
              <p:cNvSpPr>
                <a:spLocks noEditPoints="1"/>
              </p:cNvSpPr>
              <p:nvPr/>
            </p:nvSpPr>
            <p:spPr bwMode="auto">
              <a:xfrm>
                <a:off x="6927851" y="6091238"/>
                <a:ext cx="100013" cy="98425"/>
              </a:xfrm>
              <a:custGeom>
                <a:avLst/>
                <a:gdLst>
                  <a:gd name="T0" fmla="*/ 17 w 34"/>
                  <a:gd name="T1" fmla="*/ 34 h 34"/>
                  <a:gd name="T2" fmla="*/ 0 w 34"/>
                  <a:gd name="T3" fmla="*/ 17 h 34"/>
                  <a:gd name="T4" fmla="*/ 17 w 34"/>
                  <a:gd name="T5" fmla="*/ 0 h 34"/>
                  <a:gd name="T6" fmla="*/ 34 w 34"/>
                  <a:gd name="T7" fmla="*/ 17 h 34"/>
                  <a:gd name="T8" fmla="*/ 17 w 34"/>
                  <a:gd name="T9" fmla="*/ 34 h 34"/>
                  <a:gd name="T10" fmla="*/ 17 w 34"/>
                  <a:gd name="T11" fmla="*/ 12 h 34"/>
                  <a:gd name="T12" fmla="*/ 12 w 34"/>
                  <a:gd name="T13" fmla="*/ 17 h 34"/>
                  <a:gd name="T14" fmla="*/ 17 w 34"/>
                  <a:gd name="T15" fmla="*/ 22 h 34"/>
                  <a:gd name="T16" fmla="*/ 22 w 34"/>
                  <a:gd name="T17" fmla="*/ 17 h 34"/>
                  <a:gd name="T18" fmla="*/ 17 w 34"/>
                  <a:gd name="T19" fmla="*/ 12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 h="34">
                    <a:moveTo>
                      <a:pt x="17" y="34"/>
                    </a:moveTo>
                    <a:cubicBezTo>
                      <a:pt x="8" y="34"/>
                      <a:pt x="0" y="27"/>
                      <a:pt x="0" y="17"/>
                    </a:cubicBezTo>
                    <a:cubicBezTo>
                      <a:pt x="0" y="8"/>
                      <a:pt x="8" y="0"/>
                      <a:pt x="17" y="0"/>
                    </a:cubicBezTo>
                    <a:cubicBezTo>
                      <a:pt x="26" y="0"/>
                      <a:pt x="34" y="8"/>
                      <a:pt x="34" y="17"/>
                    </a:cubicBezTo>
                    <a:cubicBezTo>
                      <a:pt x="34" y="27"/>
                      <a:pt x="26" y="34"/>
                      <a:pt x="17" y="34"/>
                    </a:cubicBezTo>
                    <a:close/>
                    <a:moveTo>
                      <a:pt x="17" y="12"/>
                    </a:moveTo>
                    <a:cubicBezTo>
                      <a:pt x="14" y="12"/>
                      <a:pt x="12" y="15"/>
                      <a:pt x="12" y="17"/>
                    </a:cubicBezTo>
                    <a:cubicBezTo>
                      <a:pt x="12" y="20"/>
                      <a:pt x="14" y="22"/>
                      <a:pt x="17" y="22"/>
                    </a:cubicBezTo>
                    <a:cubicBezTo>
                      <a:pt x="19" y="22"/>
                      <a:pt x="22" y="20"/>
                      <a:pt x="22" y="17"/>
                    </a:cubicBezTo>
                    <a:cubicBezTo>
                      <a:pt x="22" y="15"/>
                      <a:pt x="19" y="12"/>
                      <a:pt x="17"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marL="0" marR="0" lvl="0" indent="0" defTabSz="1020833"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130" name="Freeform 150"/>
              <p:cNvSpPr>
                <a:spLocks noEditPoints="1"/>
              </p:cNvSpPr>
              <p:nvPr/>
            </p:nvSpPr>
            <p:spPr bwMode="auto">
              <a:xfrm>
                <a:off x="6927851" y="5967413"/>
                <a:ext cx="100013" cy="96838"/>
              </a:xfrm>
              <a:custGeom>
                <a:avLst/>
                <a:gdLst>
                  <a:gd name="T0" fmla="*/ 17 w 34"/>
                  <a:gd name="T1" fmla="*/ 33 h 33"/>
                  <a:gd name="T2" fmla="*/ 0 w 34"/>
                  <a:gd name="T3" fmla="*/ 16 h 33"/>
                  <a:gd name="T4" fmla="*/ 17 w 34"/>
                  <a:gd name="T5" fmla="*/ 0 h 33"/>
                  <a:gd name="T6" fmla="*/ 34 w 34"/>
                  <a:gd name="T7" fmla="*/ 16 h 33"/>
                  <a:gd name="T8" fmla="*/ 17 w 34"/>
                  <a:gd name="T9" fmla="*/ 33 h 33"/>
                  <a:gd name="T10" fmla="*/ 17 w 34"/>
                  <a:gd name="T11" fmla="*/ 12 h 33"/>
                  <a:gd name="T12" fmla="*/ 12 w 34"/>
                  <a:gd name="T13" fmla="*/ 16 h 33"/>
                  <a:gd name="T14" fmla="*/ 17 w 34"/>
                  <a:gd name="T15" fmla="*/ 21 h 33"/>
                  <a:gd name="T16" fmla="*/ 22 w 34"/>
                  <a:gd name="T17" fmla="*/ 16 h 33"/>
                  <a:gd name="T18" fmla="*/ 17 w 34"/>
                  <a:gd name="T19" fmla="*/ 12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 h="33">
                    <a:moveTo>
                      <a:pt x="17" y="33"/>
                    </a:moveTo>
                    <a:cubicBezTo>
                      <a:pt x="8" y="33"/>
                      <a:pt x="0" y="26"/>
                      <a:pt x="0" y="16"/>
                    </a:cubicBezTo>
                    <a:cubicBezTo>
                      <a:pt x="0" y="7"/>
                      <a:pt x="8" y="0"/>
                      <a:pt x="17" y="0"/>
                    </a:cubicBezTo>
                    <a:cubicBezTo>
                      <a:pt x="26" y="0"/>
                      <a:pt x="34" y="7"/>
                      <a:pt x="34" y="16"/>
                    </a:cubicBezTo>
                    <a:cubicBezTo>
                      <a:pt x="34" y="26"/>
                      <a:pt x="26" y="33"/>
                      <a:pt x="17" y="33"/>
                    </a:cubicBezTo>
                    <a:close/>
                    <a:moveTo>
                      <a:pt x="17" y="12"/>
                    </a:moveTo>
                    <a:cubicBezTo>
                      <a:pt x="14" y="12"/>
                      <a:pt x="12" y="14"/>
                      <a:pt x="12" y="16"/>
                    </a:cubicBezTo>
                    <a:cubicBezTo>
                      <a:pt x="12" y="19"/>
                      <a:pt x="14" y="21"/>
                      <a:pt x="17" y="21"/>
                    </a:cubicBezTo>
                    <a:cubicBezTo>
                      <a:pt x="19" y="21"/>
                      <a:pt x="22" y="19"/>
                      <a:pt x="22" y="16"/>
                    </a:cubicBezTo>
                    <a:cubicBezTo>
                      <a:pt x="22" y="14"/>
                      <a:pt x="19" y="12"/>
                      <a:pt x="17"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marL="0" marR="0" lvl="0" indent="0" defTabSz="1020833"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131" name="Freeform 151"/>
              <p:cNvSpPr>
                <a:spLocks noEditPoints="1"/>
              </p:cNvSpPr>
              <p:nvPr/>
            </p:nvSpPr>
            <p:spPr bwMode="auto">
              <a:xfrm>
                <a:off x="6927851" y="5842000"/>
                <a:ext cx="100013" cy="96838"/>
              </a:xfrm>
              <a:custGeom>
                <a:avLst/>
                <a:gdLst>
                  <a:gd name="T0" fmla="*/ 17 w 34"/>
                  <a:gd name="T1" fmla="*/ 33 h 33"/>
                  <a:gd name="T2" fmla="*/ 0 w 34"/>
                  <a:gd name="T3" fmla="*/ 16 h 33"/>
                  <a:gd name="T4" fmla="*/ 17 w 34"/>
                  <a:gd name="T5" fmla="*/ 0 h 33"/>
                  <a:gd name="T6" fmla="*/ 34 w 34"/>
                  <a:gd name="T7" fmla="*/ 16 h 33"/>
                  <a:gd name="T8" fmla="*/ 17 w 34"/>
                  <a:gd name="T9" fmla="*/ 33 h 33"/>
                  <a:gd name="T10" fmla="*/ 17 w 34"/>
                  <a:gd name="T11" fmla="*/ 12 h 33"/>
                  <a:gd name="T12" fmla="*/ 12 w 34"/>
                  <a:gd name="T13" fmla="*/ 16 h 33"/>
                  <a:gd name="T14" fmla="*/ 17 w 34"/>
                  <a:gd name="T15" fmla="*/ 21 h 33"/>
                  <a:gd name="T16" fmla="*/ 22 w 34"/>
                  <a:gd name="T17" fmla="*/ 16 h 33"/>
                  <a:gd name="T18" fmla="*/ 17 w 34"/>
                  <a:gd name="T19" fmla="*/ 12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 h="33">
                    <a:moveTo>
                      <a:pt x="17" y="33"/>
                    </a:moveTo>
                    <a:cubicBezTo>
                      <a:pt x="8" y="33"/>
                      <a:pt x="0" y="26"/>
                      <a:pt x="0" y="16"/>
                    </a:cubicBezTo>
                    <a:cubicBezTo>
                      <a:pt x="0" y="7"/>
                      <a:pt x="8" y="0"/>
                      <a:pt x="17" y="0"/>
                    </a:cubicBezTo>
                    <a:cubicBezTo>
                      <a:pt x="26" y="0"/>
                      <a:pt x="34" y="7"/>
                      <a:pt x="34" y="16"/>
                    </a:cubicBezTo>
                    <a:cubicBezTo>
                      <a:pt x="34" y="26"/>
                      <a:pt x="26" y="33"/>
                      <a:pt x="17" y="33"/>
                    </a:cubicBezTo>
                    <a:close/>
                    <a:moveTo>
                      <a:pt x="17" y="12"/>
                    </a:moveTo>
                    <a:cubicBezTo>
                      <a:pt x="14" y="12"/>
                      <a:pt x="12" y="14"/>
                      <a:pt x="12" y="16"/>
                    </a:cubicBezTo>
                    <a:cubicBezTo>
                      <a:pt x="12" y="19"/>
                      <a:pt x="14" y="21"/>
                      <a:pt x="17" y="21"/>
                    </a:cubicBezTo>
                    <a:cubicBezTo>
                      <a:pt x="19" y="21"/>
                      <a:pt x="22" y="19"/>
                      <a:pt x="22" y="16"/>
                    </a:cubicBezTo>
                    <a:cubicBezTo>
                      <a:pt x="22" y="14"/>
                      <a:pt x="19" y="12"/>
                      <a:pt x="17"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marL="0" marR="0" lvl="0" indent="0" defTabSz="1020833"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132" name="Freeform 152"/>
              <p:cNvSpPr>
                <a:spLocks/>
              </p:cNvSpPr>
              <p:nvPr/>
            </p:nvSpPr>
            <p:spPr bwMode="auto">
              <a:xfrm>
                <a:off x="6870701" y="6122988"/>
                <a:ext cx="92075" cy="34925"/>
              </a:xfrm>
              <a:custGeom>
                <a:avLst/>
                <a:gdLst>
                  <a:gd name="T0" fmla="*/ 26 w 32"/>
                  <a:gd name="T1" fmla="*/ 12 h 12"/>
                  <a:gd name="T2" fmla="*/ 6 w 32"/>
                  <a:gd name="T3" fmla="*/ 12 h 12"/>
                  <a:gd name="T4" fmla="*/ 0 w 32"/>
                  <a:gd name="T5" fmla="*/ 6 h 12"/>
                  <a:gd name="T6" fmla="*/ 6 w 32"/>
                  <a:gd name="T7" fmla="*/ 0 h 12"/>
                  <a:gd name="T8" fmla="*/ 26 w 32"/>
                  <a:gd name="T9" fmla="*/ 0 h 12"/>
                  <a:gd name="T10" fmla="*/ 32 w 32"/>
                  <a:gd name="T11" fmla="*/ 6 h 12"/>
                  <a:gd name="T12" fmla="*/ 26 w 32"/>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32" h="12">
                    <a:moveTo>
                      <a:pt x="26" y="12"/>
                    </a:moveTo>
                    <a:cubicBezTo>
                      <a:pt x="6" y="12"/>
                      <a:pt x="6" y="12"/>
                      <a:pt x="6" y="12"/>
                    </a:cubicBezTo>
                    <a:cubicBezTo>
                      <a:pt x="3" y="12"/>
                      <a:pt x="0" y="10"/>
                      <a:pt x="0" y="6"/>
                    </a:cubicBezTo>
                    <a:cubicBezTo>
                      <a:pt x="0" y="3"/>
                      <a:pt x="3" y="0"/>
                      <a:pt x="6" y="0"/>
                    </a:cubicBezTo>
                    <a:cubicBezTo>
                      <a:pt x="26" y="0"/>
                      <a:pt x="26" y="0"/>
                      <a:pt x="26" y="0"/>
                    </a:cubicBezTo>
                    <a:cubicBezTo>
                      <a:pt x="29" y="0"/>
                      <a:pt x="32" y="3"/>
                      <a:pt x="32" y="6"/>
                    </a:cubicBezTo>
                    <a:cubicBezTo>
                      <a:pt x="32" y="10"/>
                      <a:pt x="29" y="12"/>
                      <a:pt x="26"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marL="0" marR="0" lvl="0" indent="0" defTabSz="1020833"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133" name="Freeform 153"/>
              <p:cNvSpPr>
                <a:spLocks/>
              </p:cNvSpPr>
              <p:nvPr/>
            </p:nvSpPr>
            <p:spPr bwMode="auto">
              <a:xfrm>
                <a:off x="6870701" y="5997575"/>
                <a:ext cx="92075" cy="34925"/>
              </a:xfrm>
              <a:custGeom>
                <a:avLst/>
                <a:gdLst>
                  <a:gd name="T0" fmla="*/ 26 w 32"/>
                  <a:gd name="T1" fmla="*/ 12 h 12"/>
                  <a:gd name="T2" fmla="*/ 6 w 32"/>
                  <a:gd name="T3" fmla="*/ 12 h 12"/>
                  <a:gd name="T4" fmla="*/ 0 w 32"/>
                  <a:gd name="T5" fmla="*/ 6 h 12"/>
                  <a:gd name="T6" fmla="*/ 6 w 32"/>
                  <a:gd name="T7" fmla="*/ 0 h 12"/>
                  <a:gd name="T8" fmla="*/ 26 w 32"/>
                  <a:gd name="T9" fmla="*/ 0 h 12"/>
                  <a:gd name="T10" fmla="*/ 32 w 32"/>
                  <a:gd name="T11" fmla="*/ 6 h 12"/>
                  <a:gd name="T12" fmla="*/ 26 w 32"/>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32" h="12">
                    <a:moveTo>
                      <a:pt x="26" y="12"/>
                    </a:moveTo>
                    <a:cubicBezTo>
                      <a:pt x="6" y="12"/>
                      <a:pt x="6" y="12"/>
                      <a:pt x="6" y="12"/>
                    </a:cubicBezTo>
                    <a:cubicBezTo>
                      <a:pt x="3" y="12"/>
                      <a:pt x="0" y="9"/>
                      <a:pt x="0" y="6"/>
                    </a:cubicBezTo>
                    <a:cubicBezTo>
                      <a:pt x="0" y="3"/>
                      <a:pt x="3" y="0"/>
                      <a:pt x="6" y="0"/>
                    </a:cubicBezTo>
                    <a:cubicBezTo>
                      <a:pt x="26" y="0"/>
                      <a:pt x="26" y="0"/>
                      <a:pt x="26" y="0"/>
                    </a:cubicBezTo>
                    <a:cubicBezTo>
                      <a:pt x="29" y="0"/>
                      <a:pt x="32" y="3"/>
                      <a:pt x="32" y="6"/>
                    </a:cubicBezTo>
                    <a:cubicBezTo>
                      <a:pt x="32" y="9"/>
                      <a:pt x="29" y="12"/>
                      <a:pt x="26"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marL="0" marR="0" lvl="0" indent="0" defTabSz="1020833"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134" name="Freeform 154"/>
              <p:cNvSpPr>
                <a:spLocks/>
              </p:cNvSpPr>
              <p:nvPr/>
            </p:nvSpPr>
            <p:spPr bwMode="auto">
              <a:xfrm>
                <a:off x="6870701" y="5872163"/>
                <a:ext cx="92075" cy="34925"/>
              </a:xfrm>
              <a:custGeom>
                <a:avLst/>
                <a:gdLst>
                  <a:gd name="T0" fmla="*/ 26 w 32"/>
                  <a:gd name="T1" fmla="*/ 12 h 12"/>
                  <a:gd name="T2" fmla="*/ 6 w 32"/>
                  <a:gd name="T3" fmla="*/ 12 h 12"/>
                  <a:gd name="T4" fmla="*/ 0 w 32"/>
                  <a:gd name="T5" fmla="*/ 6 h 12"/>
                  <a:gd name="T6" fmla="*/ 6 w 32"/>
                  <a:gd name="T7" fmla="*/ 0 h 12"/>
                  <a:gd name="T8" fmla="*/ 26 w 32"/>
                  <a:gd name="T9" fmla="*/ 0 h 12"/>
                  <a:gd name="T10" fmla="*/ 32 w 32"/>
                  <a:gd name="T11" fmla="*/ 6 h 12"/>
                  <a:gd name="T12" fmla="*/ 26 w 32"/>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32" h="12">
                    <a:moveTo>
                      <a:pt x="26" y="12"/>
                    </a:moveTo>
                    <a:cubicBezTo>
                      <a:pt x="6" y="12"/>
                      <a:pt x="6" y="12"/>
                      <a:pt x="6" y="12"/>
                    </a:cubicBezTo>
                    <a:cubicBezTo>
                      <a:pt x="3" y="12"/>
                      <a:pt x="0" y="10"/>
                      <a:pt x="0" y="6"/>
                    </a:cubicBezTo>
                    <a:cubicBezTo>
                      <a:pt x="0" y="3"/>
                      <a:pt x="3" y="0"/>
                      <a:pt x="6" y="0"/>
                    </a:cubicBezTo>
                    <a:cubicBezTo>
                      <a:pt x="26" y="0"/>
                      <a:pt x="26" y="0"/>
                      <a:pt x="26" y="0"/>
                    </a:cubicBezTo>
                    <a:cubicBezTo>
                      <a:pt x="29" y="0"/>
                      <a:pt x="32" y="3"/>
                      <a:pt x="32" y="6"/>
                    </a:cubicBezTo>
                    <a:cubicBezTo>
                      <a:pt x="32" y="10"/>
                      <a:pt x="29" y="12"/>
                      <a:pt x="26"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marL="0" marR="0" lvl="0" indent="0" defTabSz="1020833"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135" name="Freeform 155"/>
              <p:cNvSpPr>
                <a:spLocks/>
              </p:cNvSpPr>
              <p:nvPr/>
            </p:nvSpPr>
            <p:spPr bwMode="auto">
              <a:xfrm>
                <a:off x="6503988" y="6053138"/>
                <a:ext cx="158750" cy="153988"/>
              </a:xfrm>
              <a:custGeom>
                <a:avLst/>
                <a:gdLst>
                  <a:gd name="T0" fmla="*/ 7 w 54"/>
                  <a:gd name="T1" fmla="*/ 53 h 53"/>
                  <a:gd name="T2" fmla="*/ 3 w 54"/>
                  <a:gd name="T3" fmla="*/ 52 h 53"/>
                  <a:gd name="T4" fmla="*/ 3 w 54"/>
                  <a:gd name="T5" fmla="*/ 43 h 53"/>
                  <a:gd name="T6" fmla="*/ 44 w 54"/>
                  <a:gd name="T7" fmla="*/ 2 h 53"/>
                  <a:gd name="T8" fmla="*/ 52 w 54"/>
                  <a:gd name="T9" fmla="*/ 2 h 53"/>
                  <a:gd name="T10" fmla="*/ 52 w 54"/>
                  <a:gd name="T11" fmla="*/ 11 h 53"/>
                  <a:gd name="T12" fmla="*/ 11 w 54"/>
                  <a:gd name="T13" fmla="*/ 52 h 53"/>
                  <a:gd name="T14" fmla="*/ 7 w 54"/>
                  <a:gd name="T15" fmla="*/ 53 h 5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 h="53">
                    <a:moveTo>
                      <a:pt x="7" y="53"/>
                    </a:moveTo>
                    <a:cubicBezTo>
                      <a:pt x="6" y="53"/>
                      <a:pt x="4" y="53"/>
                      <a:pt x="3" y="52"/>
                    </a:cubicBezTo>
                    <a:cubicBezTo>
                      <a:pt x="0" y="49"/>
                      <a:pt x="0" y="46"/>
                      <a:pt x="3" y="43"/>
                    </a:cubicBezTo>
                    <a:cubicBezTo>
                      <a:pt x="44" y="2"/>
                      <a:pt x="44" y="2"/>
                      <a:pt x="44" y="2"/>
                    </a:cubicBezTo>
                    <a:cubicBezTo>
                      <a:pt x="46" y="0"/>
                      <a:pt x="50" y="0"/>
                      <a:pt x="52" y="2"/>
                    </a:cubicBezTo>
                    <a:cubicBezTo>
                      <a:pt x="54" y="5"/>
                      <a:pt x="54" y="9"/>
                      <a:pt x="52" y="11"/>
                    </a:cubicBezTo>
                    <a:cubicBezTo>
                      <a:pt x="11" y="52"/>
                      <a:pt x="11" y="52"/>
                      <a:pt x="11" y="52"/>
                    </a:cubicBezTo>
                    <a:cubicBezTo>
                      <a:pt x="10" y="53"/>
                      <a:pt x="9" y="53"/>
                      <a:pt x="7"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marL="0" marR="0" lvl="0" indent="0" defTabSz="1020833"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136" name="Freeform 156"/>
              <p:cNvSpPr>
                <a:spLocks noEditPoints="1"/>
              </p:cNvSpPr>
              <p:nvPr/>
            </p:nvSpPr>
            <p:spPr bwMode="auto">
              <a:xfrm>
                <a:off x="6618288" y="5935663"/>
                <a:ext cx="166688" cy="163513"/>
              </a:xfrm>
              <a:custGeom>
                <a:avLst/>
                <a:gdLst>
                  <a:gd name="T0" fmla="*/ 40 w 57"/>
                  <a:gd name="T1" fmla="*/ 56 h 56"/>
                  <a:gd name="T2" fmla="*/ 16 w 57"/>
                  <a:gd name="T3" fmla="*/ 56 h 56"/>
                  <a:gd name="T4" fmla="*/ 0 w 57"/>
                  <a:gd name="T5" fmla="*/ 39 h 56"/>
                  <a:gd name="T6" fmla="*/ 0 w 57"/>
                  <a:gd name="T7" fmla="*/ 16 h 56"/>
                  <a:gd name="T8" fmla="*/ 16 w 57"/>
                  <a:gd name="T9" fmla="*/ 0 h 56"/>
                  <a:gd name="T10" fmla="*/ 40 w 57"/>
                  <a:gd name="T11" fmla="*/ 0 h 56"/>
                  <a:gd name="T12" fmla="*/ 57 w 57"/>
                  <a:gd name="T13" fmla="*/ 16 h 56"/>
                  <a:gd name="T14" fmla="*/ 57 w 57"/>
                  <a:gd name="T15" fmla="*/ 39 h 56"/>
                  <a:gd name="T16" fmla="*/ 40 w 57"/>
                  <a:gd name="T17" fmla="*/ 56 h 56"/>
                  <a:gd name="T18" fmla="*/ 16 w 57"/>
                  <a:gd name="T19" fmla="*/ 12 h 56"/>
                  <a:gd name="T20" fmla="*/ 12 w 57"/>
                  <a:gd name="T21" fmla="*/ 16 h 56"/>
                  <a:gd name="T22" fmla="*/ 12 w 57"/>
                  <a:gd name="T23" fmla="*/ 39 h 56"/>
                  <a:gd name="T24" fmla="*/ 16 w 57"/>
                  <a:gd name="T25" fmla="*/ 44 h 56"/>
                  <a:gd name="T26" fmla="*/ 40 w 57"/>
                  <a:gd name="T27" fmla="*/ 44 h 56"/>
                  <a:gd name="T28" fmla="*/ 45 w 57"/>
                  <a:gd name="T29" fmla="*/ 39 h 56"/>
                  <a:gd name="T30" fmla="*/ 45 w 57"/>
                  <a:gd name="T31" fmla="*/ 16 h 56"/>
                  <a:gd name="T32" fmla="*/ 40 w 57"/>
                  <a:gd name="T33" fmla="*/ 12 h 56"/>
                  <a:gd name="T34" fmla="*/ 16 w 57"/>
                  <a:gd name="T35" fmla="*/ 12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7" h="56">
                    <a:moveTo>
                      <a:pt x="40" y="56"/>
                    </a:moveTo>
                    <a:cubicBezTo>
                      <a:pt x="16" y="56"/>
                      <a:pt x="16" y="56"/>
                      <a:pt x="16" y="56"/>
                    </a:cubicBezTo>
                    <a:cubicBezTo>
                      <a:pt x="7" y="56"/>
                      <a:pt x="0" y="48"/>
                      <a:pt x="0" y="39"/>
                    </a:cubicBezTo>
                    <a:cubicBezTo>
                      <a:pt x="0" y="16"/>
                      <a:pt x="0" y="16"/>
                      <a:pt x="0" y="16"/>
                    </a:cubicBezTo>
                    <a:cubicBezTo>
                      <a:pt x="0" y="7"/>
                      <a:pt x="7" y="0"/>
                      <a:pt x="16" y="0"/>
                    </a:cubicBezTo>
                    <a:cubicBezTo>
                      <a:pt x="40" y="0"/>
                      <a:pt x="40" y="0"/>
                      <a:pt x="40" y="0"/>
                    </a:cubicBezTo>
                    <a:cubicBezTo>
                      <a:pt x="49" y="0"/>
                      <a:pt x="57" y="7"/>
                      <a:pt x="57" y="16"/>
                    </a:cubicBezTo>
                    <a:cubicBezTo>
                      <a:pt x="57" y="39"/>
                      <a:pt x="57" y="39"/>
                      <a:pt x="57" y="39"/>
                    </a:cubicBezTo>
                    <a:cubicBezTo>
                      <a:pt x="57" y="48"/>
                      <a:pt x="49" y="56"/>
                      <a:pt x="40" y="56"/>
                    </a:cubicBezTo>
                    <a:close/>
                    <a:moveTo>
                      <a:pt x="16" y="12"/>
                    </a:moveTo>
                    <a:cubicBezTo>
                      <a:pt x="14" y="12"/>
                      <a:pt x="12" y="14"/>
                      <a:pt x="12" y="16"/>
                    </a:cubicBezTo>
                    <a:cubicBezTo>
                      <a:pt x="12" y="39"/>
                      <a:pt x="12" y="39"/>
                      <a:pt x="12" y="39"/>
                    </a:cubicBezTo>
                    <a:cubicBezTo>
                      <a:pt x="12" y="42"/>
                      <a:pt x="14" y="44"/>
                      <a:pt x="16" y="44"/>
                    </a:cubicBezTo>
                    <a:cubicBezTo>
                      <a:pt x="40" y="44"/>
                      <a:pt x="40" y="44"/>
                      <a:pt x="40" y="44"/>
                    </a:cubicBezTo>
                    <a:cubicBezTo>
                      <a:pt x="43" y="44"/>
                      <a:pt x="45" y="42"/>
                      <a:pt x="45" y="39"/>
                    </a:cubicBezTo>
                    <a:cubicBezTo>
                      <a:pt x="45" y="16"/>
                      <a:pt x="45" y="16"/>
                      <a:pt x="45" y="16"/>
                    </a:cubicBezTo>
                    <a:cubicBezTo>
                      <a:pt x="45" y="14"/>
                      <a:pt x="43" y="12"/>
                      <a:pt x="40" y="12"/>
                    </a:cubicBezTo>
                    <a:lnTo>
                      <a:pt x="16"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marL="0" marR="0" lvl="0" indent="0" defTabSz="1020833"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grpSp>
        <p:grpSp>
          <p:nvGrpSpPr>
            <p:cNvPr id="104" name="Group 1007"/>
            <p:cNvGrpSpPr/>
            <p:nvPr/>
          </p:nvGrpSpPr>
          <p:grpSpPr>
            <a:xfrm>
              <a:off x="2505213" y="3051656"/>
              <a:ext cx="617942" cy="664897"/>
              <a:chOff x="6081713" y="3184525"/>
              <a:chExt cx="1044575" cy="1123950"/>
            </a:xfrm>
            <a:solidFill>
              <a:sysClr val="windowText" lastClr="000000"/>
            </a:solidFill>
          </p:grpSpPr>
          <p:sp>
            <p:nvSpPr>
              <p:cNvPr id="115" name="Freeform 1183"/>
              <p:cNvSpPr>
                <a:spLocks/>
              </p:cNvSpPr>
              <p:nvPr/>
            </p:nvSpPr>
            <p:spPr bwMode="auto">
              <a:xfrm>
                <a:off x="6289675" y="3530600"/>
                <a:ext cx="196850" cy="38100"/>
              </a:xfrm>
              <a:custGeom>
                <a:avLst/>
                <a:gdLst>
                  <a:gd name="T0" fmla="*/ 55 w 61"/>
                  <a:gd name="T1" fmla="*/ 12 h 12"/>
                  <a:gd name="T2" fmla="*/ 6 w 61"/>
                  <a:gd name="T3" fmla="*/ 12 h 12"/>
                  <a:gd name="T4" fmla="*/ 0 w 61"/>
                  <a:gd name="T5" fmla="*/ 6 h 12"/>
                  <a:gd name="T6" fmla="*/ 6 w 61"/>
                  <a:gd name="T7" fmla="*/ 0 h 12"/>
                  <a:gd name="T8" fmla="*/ 55 w 61"/>
                  <a:gd name="T9" fmla="*/ 0 h 12"/>
                  <a:gd name="T10" fmla="*/ 61 w 61"/>
                  <a:gd name="T11" fmla="*/ 6 h 12"/>
                  <a:gd name="T12" fmla="*/ 55 w 61"/>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61" h="12">
                    <a:moveTo>
                      <a:pt x="55" y="12"/>
                    </a:moveTo>
                    <a:cubicBezTo>
                      <a:pt x="6" y="12"/>
                      <a:pt x="6" y="12"/>
                      <a:pt x="6" y="12"/>
                    </a:cubicBezTo>
                    <a:cubicBezTo>
                      <a:pt x="2" y="12"/>
                      <a:pt x="0" y="10"/>
                      <a:pt x="0" y="6"/>
                    </a:cubicBezTo>
                    <a:cubicBezTo>
                      <a:pt x="0" y="3"/>
                      <a:pt x="2" y="0"/>
                      <a:pt x="6" y="0"/>
                    </a:cubicBezTo>
                    <a:cubicBezTo>
                      <a:pt x="55" y="0"/>
                      <a:pt x="55" y="0"/>
                      <a:pt x="55" y="0"/>
                    </a:cubicBezTo>
                    <a:cubicBezTo>
                      <a:pt x="58" y="0"/>
                      <a:pt x="61" y="3"/>
                      <a:pt x="61" y="6"/>
                    </a:cubicBezTo>
                    <a:cubicBezTo>
                      <a:pt x="61" y="10"/>
                      <a:pt x="58" y="12"/>
                      <a:pt x="55" y="12"/>
                    </a:cubicBezTo>
                    <a:close/>
                  </a:path>
                </a:pathLst>
              </a:custGeom>
              <a:grpFill/>
              <a:ln w="9525">
                <a:solidFill>
                  <a:sysClr val="windowText" lastClr="000000"/>
                </a:solidFill>
                <a:round/>
                <a:headEnd/>
                <a:tailEnd/>
              </a:ln>
              <a:extLst/>
            </p:spPr>
            <p:txBody>
              <a:bodyPr vert="horz" wrap="square" lIns="89533" tIns="44766" rIns="89533" bIns="44766" numCol="1" anchor="t" anchorCtr="0" compatLnSpc="1">
                <a:prstTxWarp prst="textNoShape">
                  <a:avLst/>
                </a:prstTxWarp>
              </a:bodyPr>
              <a:lstStyle/>
              <a:p>
                <a:pPr marL="0" marR="0" lvl="0" indent="0" defTabSz="1020833"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white"/>
                  </a:solidFill>
                  <a:effectLst/>
                  <a:uLnTx/>
                  <a:uFillTx/>
                  <a:latin typeface="Arial Narrow" panose="020B0606020202030204" pitchFamily="34" charset="0"/>
                </a:endParaRPr>
              </a:p>
            </p:txBody>
          </p:sp>
          <p:sp>
            <p:nvSpPr>
              <p:cNvPr id="116" name="Freeform 1184"/>
              <p:cNvSpPr>
                <a:spLocks/>
              </p:cNvSpPr>
              <p:nvPr/>
            </p:nvSpPr>
            <p:spPr bwMode="auto">
              <a:xfrm>
                <a:off x="6081713" y="4270375"/>
                <a:ext cx="923925" cy="38100"/>
              </a:xfrm>
              <a:custGeom>
                <a:avLst/>
                <a:gdLst>
                  <a:gd name="T0" fmla="*/ 280 w 286"/>
                  <a:gd name="T1" fmla="*/ 12 h 12"/>
                  <a:gd name="T2" fmla="*/ 6 w 286"/>
                  <a:gd name="T3" fmla="*/ 12 h 12"/>
                  <a:gd name="T4" fmla="*/ 0 w 286"/>
                  <a:gd name="T5" fmla="*/ 6 h 12"/>
                  <a:gd name="T6" fmla="*/ 6 w 286"/>
                  <a:gd name="T7" fmla="*/ 0 h 12"/>
                  <a:gd name="T8" fmla="*/ 280 w 286"/>
                  <a:gd name="T9" fmla="*/ 0 h 12"/>
                  <a:gd name="T10" fmla="*/ 286 w 286"/>
                  <a:gd name="T11" fmla="*/ 6 h 12"/>
                  <a:gd name="T12" fmla="*/ 280 w 286"/>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286" h="12">
                    <a:moveTo>
                      <a:pt x="280" y="12"/>
                    </a:moveTo>
                    <a:cubicBezTo>
                      <a:pt x="6" y="12"/>
                      <a:pt x="6" y="12"/>
                      <a:pt x="6" y="12"/>
                    </a:cubicBezTo>
                    <a:cubicBezTo>
                      <a:pt x="3" y="12"/>
                      <a:pt x="0" y="10"/>
                      <a:pt x="0" y="6"/>
                    </a:cubicBezTo>
                    <a:cubicBezTo>
                      <a:pt x="0" y="3"/>
                      <a:pt x="3" y="0"/>
                      <a:pt x="6" y="0"/>
                    </a:cubicBezTo>
                    <a:cubicBezTo>
                      <a:pt x="280" y="0"/>
                      <a:pt x="280" y="0"/>
                      <a:pt x="280" y="0"/>
                    </a:cubicBezTo>
                    <a:cubicBezTo>
                      <a:pt x="283" y="0"/>
                      <a:pt x="286" y="3"/>
                      <a:pt x="286" y="6"/>
                    </a:cubicBezTo>
                    <a:cubicBezTo>
                      <a:pt x="286" y="10"/>
                      <a:pt x="283" y="12"/>
                      <a:pt x="280" y="12"/>
                    </a:cubicBezTo>
                    <a:close/>
                  </a:path>
                </a:pathLst>
              </a:custGeom>
              <a:grpFill/>
              <a:ln w="9525">
                <a:solidFill>
                  <a:sysClr val="windowText" lastClr="000000"/>
                </a:solidFill>
                <a:round/>
                <a:headEnd/>
                <a:tailEnd/>
              </a:ln>
              <a:extLst/>
            </p:spPr>
            <p:txBody>
              <a:bodyPr vert="horz" wrap="square" lIns="89533" tIns="44766" rIns="89533" bIns="44766" numCol="1" anchor="t" anchorCtr="0" compatLnSpc="1">
                <a:prstTxWarp prst="textNoShape">
                  <a:avLst/>
                </a:prstTxWarp>
              </a:bodyPr>
              <a:lstStyle/>
              <a:p>
                <a:pPr marL="0" marR="0" lvl="0" indent="0" defTabSz="1020833"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white"/>
                  </a:solidFill>
                  <a:effectLst/>
                  <a:uLnTx/>
                  <a:uFillTx/>
                  <a:latin typeface="Arial Narrow" panose="020B0606020202030204" pitchFamily="34" charset="0"/>
                </a:endParaRPr>
              </a:p>
            </p:txBody>
          </p:sp>
          <p:sp>
            <p:nvSpPr>
              <p:cNvPr id="117" name="Freeform 1185"/>
              <p:cNvSpPr>
                <a:spLocks/>
              </p:cNvSpPr>
              <p:nvPr/>
            </p:nvSpPr>
            <p:spPr bwMode="auto">
              <a:xfrm>
                <a:off x="6365875" y="3184525"/>
                <a:ext cx="760413" cy="314325"/>
              </a:xfrm>
              <a:custGeom>
                <a:avLst/>
                <a:gdLst>
                  <a:gd name="T0" fmla="*/ 6 w 235"/>
                  <a:gd name="T1" fmla="*/ 97 h 97"/>
                  <a:gd name="T2" fmla="*/ 5 w 235"/>
                  <a:gd name="T3" fmla="*/ 97 h 97"/>
                  <a:gd name="T4" fmla="*/ 0 w 235"/>
                  <a:gd name="T5" fmla="*/ 90 h 97"/>
                  <a:gd name="T6" fmla="*/ 45 w 235"/>
                  <a:gd name="T7" fmla="*/ 52 h 97"/>
                  <a:gd name="T8" fmla="*/ 68 w 235"/>
                  <a:gd name="T9" fmla="*/ 59 h 97"/>
                  <a:gd name="T10" fmla="*/ 111 w 235"/>
                  <a:gd name="T11" fmla="*/ 36 h 97"/>
                  <a:gd name="T12" fmla="*/ 132 w 235"/>
                  <a:gd name="T13" fmla="*/ 40 h 97"/>
                  <a:gd name="T14" fmla="*/ 161 w 235"/>
                  <a:gd name="T15" fmla="*/ 27 h 97"/>
                  <a:gd name="T16" fmla="*/ 198 w 235"/>
                  <a:gd name="T17" fmla="*/ 0 h 97"/>
                  <a:gd name="T18" fmla="*/ 235 w 235"/>
                  <a:gd name="T19" fmla="*/ 28 h 97"/>
                  <a:gd name="T20" fmla="*/ 230 w 235"/>
                  <a:gd name="T21" fmla="*/ 36 h 97"/>
                  <a:gd name="T22" fmla="*/ 223 w 235"/>
                  <a:gd name="T23" fmla="*/ 31 h 97"/>
                  <a:gd name="T24" fmla="*/ 198 w 235"/>
                  <a:gd name="T25" fmla="*/ 12 h 97"/>
                  <a:gd name="T26" fmla="*/ 172 w 235"/>
                  <a:gd name="T27" fmla="*/ 35 h 97"/>
                  <a:gd name="T28" fmla="*/ 169 w 235"/>
                  <a:gd name="T29" fmla="*/ 39 h 97"/>
                  <a:gd name="T30" fmla="*/ 164 w 235"/>
                  <a:gd name="T31" fmla="*/ 40 h 97"/>
                  <a:gd name="T32" fmla="*/ 158 w 235"/>
                  <a:gd name="T33" fmla="*/ 39 h 97"/>
                  <a:gd name="T34" fmla="*/ 140 w 235"/>
                  <a:gd name="T35" fmla="*/ 51 h 97"/>
                  <a:gd name="T36" fmla="*/ 136 w 235"/>
                  <a:gd name="T37" fmla="*/ 54 h 97"/>
                  <a:gd name="T38" fmla="*/ 131 w 235"/>
                  <a:gd name="T39" fmla="*/ 53 h 97"/>
                  <a:gd name="T40" fmla="*/ 111 w 235"/>
                  <a:gd name="T41" fmla="*/ 48 h 97"/>
                  <a:gd name="T42" fmla="*/ 75 w 235"/>
                  <a:gd name="T43" fmla="*/ 70 h 97"/>
                  <a:gd name="T44" fmla="*/ 71 w 235"/>
                  <a:gd name="T45" fmla="*/ 73 h 97"/>
                  <a:gd name="T46" fmla="*/ 66 w 235"/>
                  <a:gd name="T47" fmla="*/ 72 h 97"/>
                  <a:gd name="T48" fmla="*/ 45 w 235"/>
                  <a:gd name="T49" fmla="*/ 64 h 97"/>
                  <a:gd name="T50" fmla="*/ 12 w 235"/>
                  <a:gd name="T51" fmla="*/ 92 h 97"/>
                  <a:gd name="T52" fmla="*/ 6 w 235"/>
                  <a:gd name="T53" fmla="*/ 97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35" h="97">
                    <a:moveTo>
                      <a:pt x="6" y="97"/>
                    </a:moveTo>
                    <a:cubicBezTo>
                      <a:pt x="6" y="97"/>
                      <a:pt x="5" y="97"/>
                      <a:pt x="5" y="97"/>
                    </a:cubicBezTo>
                    <a:cubicBezTo>
                      <a:pt x="2" y="96"/>
                      <a:pt x="0" y="93"/>
                      <a:pt x="0" y="90"/>
                    </a:cubicBezTo>
                    <a:cubicBezTo>
                      <a:pt x="4" y="68"/>
                      <a:pt x="23" y="52"/>
                      <a:pt x="45" y="52"/>
                    </a:cubicBezTo>
                    <a:cubicBezTo>
                      <a:pt x="54" y="52"/>
                      <a:pt x="61" y="54"/>
                      <a:pt x="68" y="59"/>
                    </a:cubicBezTo>
                    <a:cubicBezTo>
                      <a:pt x="78" y="45"/>
                      <a:pt x="94" y="36"/>
                      <a:pt x="111" y="36"/>
                    </a:cubicBezTo>
                    <a:cubicBezTo>
                      <a:pt x="118" y="36"/>
                      <a:pt x="125" y="37"/>
                      <a:pt x="132" y="40"/>
                    </a:cubicBezTo>
                    <a:cubicBezTo>
                      <a:pt x="138" y="31"/>
                      <a:pt x="150" y="26"/>
                      <a:pt x="161" y="27"/>
                    </a:cubicBezTo>
                    <a:cubicBezTo>
                      <a:pt x="166" y="11"/>
                      <a:pt x="181" y="0"/>
                      <a:pt x="198" y="0"/>
                    </a:cubicBezTo>
                    <a:cubicBezTo>
                      <a:pt x="215" y="0"/>
                      <a:pt x="230" y="11"/>
                      <a:pt x="235" y="28"/>
                    </a:cubicBezTo>
                    <a:cubicBezTo>
                      <a:pt x="235" y="31"/>
                      <a:pt x="234" y="35"/>
                      <a:pt x="230" y="36"/>
                    </a:cubicBezTo>
                    <a:cubicBezTo>
                      <a:pt x="227" y="36"/>
                      <a:pt x="224" y="34"/>
                      <a:pt x="223" y="31"/>
                    </a:cubicBezTo>
                    <a:cubicBezTo>
                      <a:pt x="220" y="20"/>
                      <a:pt x="210" y="12"/>
                      <a:pt x="198" y="12"/>
                    </a:cubicBezTo>
                    <a:cubicBezTo>
                      <a:pt x="185" y="12"/>
                      <a:pt x="173" y="22"/>
                      <a:pt x="172" y="35"/>
                    </a:cubicBezTo>
                    <a:cubicBezTo>
                      <a:pt x="172" y="36"/>
                      <a:pt x="171" y="38"/>
                      <a:pt x="169" y="39"/>
                    </a:cubicBezTo>
                    <a:cubicBezTo>
                      <a:pt x="168" y="40"/>
                      <a:pt x="166" y="40"/>
                      <a:pt x="164" y="40"/>
                    </a:cubicBezTo>
                    <a:cubicBezTo>
                      <a:pt x="162" y="39"/>
                      <a:pt x="160" y="39"/>
                      <a:pt x="158" y="39"/>
                    </a:cubicBezTo>
                    <a:cubicBezTo>
                      <a:pt x="150" y="39"/>
                      <a:pt x="143" y="43"/>
                      <a:pt x="140" y="51"/>
                    </a:cubicBezTo>
                    <a:cubicBezTo>
                      <a:pt x="139" y="52"/>
                      <a:pt x="138" y="53"/>
                      <a:pt x="136" y="54"/>
                    </a:cubicBezTo>
                    <a:cubicBezTo>
                      <a:pt x="135" y="54"/>
                      <a:pt x="133" y="54"/>
                      <a:pt x="131" y="53"/>
                    </a:cubicBezTo>
                    <a:cubicBezTo>
                      <a:pt x="125" y="50"/>
                      <a:pt x="118" y="48"/>
                      <a:pt x="111" y="48"/>
                    </a:cubicBezTo>
                    <a:cubicBezTo>
                      <a:pt x="96" y="48"/>
                      <a:pt x="82" y="56"/>
                      <a:pt x="75" y="70"/>
                    </a:cubicBezTo>
                    <a:cubicBezTo>
                      <a:pt x="75" y="71"/>
                      <a:pt x="73" y="73"/>
                      <a:pt x="71" y="73"/>
                    </a:cubicBezTo>
                    <a:cubicBezTo>
                      <a:pt x="70" y="73"/>
                      <a:pt x="68" y="73"/>
                      <a:pt x="66" y="72"/>
                    </a:cubicBezTo>
                    <a:cubicBezTo>
                      <a:pt x="60" y="67"/>
                      <a:pt x="53" y="64"/>
                      <a:pt x="45" y="64"/>
                    </a:cubicBezTo>
                    <a:cubicBezTo>
                      <a:pt x="29" y="64"/>
                      <a:pt x="15" y="76"/>
                      <a:pt x="12" y="92"/>
                    </a:cubicBezTo>
                    <a:cubicBezTo>
                      <a:pt x="12" y="95"/>
                      <a:pt x="9" y="97"/>
                      <a:pt x="6" y="97"/>
                    </a:cubicBezTo>
                    <a:close/>
                  </a:path>
                </a:pathLst>
              </a:custGeom>
              <a:grpFill/>
              <a:ln w="9525">
                <a:solidFill>
                  <a:sysClr val="windowText" lastClr="000000"/>
                </a:solidFill>
                <a:round/>
                <a:headEnd/>
                <a:tailEnd/>
              </a:ln>
              <a:extLst/>
            </p:spPr>
            <p:txBody>
              <a:bodyPr vert="horz" wrap="square" lIns="89533" tIns="44766" rIns="89533" bIns="44766" numCol="1" anchor="t" anchorCtr="0" compatLnSpc="1">
                <a:prstTxWarp prst="textNoShape">
                  <a:avLst/>
                </a:prstTxWarp>
              </a:bodyPr>
              <a:lstStyle/>
              <a:p>
                <a:pPr marL="0" marR="0" lvl="0" indent="0" defTabSz="1020833"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white"/>
                  </a:solidFill>
                  <a:effectLst/>
                  <a:uLnTx/>
                  <a:uFillTx/>
                  <a:latin typeface="Arial Narrow" panose="020B0606020202030204" pitchFamily="34" charset="0"/>
                </a:endParaRPr>
              </a:p>
            </p:txBody>
          </p:sp>
          <p:sp>
            <p:nvSpPr>
              <p:cNvPr id="118" name="Freeform 1186"/>
              <p:cNvSpPr>
                <a:spLocks/>
              </p:cNvSpPr>
              <p:nvPr/>
            </p:nvSpPr>
            <p:spPr bwMode="auto">
              <a:xfrm>
                <a:off x="6153150" y="3983038"/>
                <a:ext cx="180975" cy="258763"/>
              </a:xfrm>
              <a:custGeom>
                <a:avLst/>
                <a:gdLst>
                  <a:gd name="T0" fmla="*/ 6 w 56"/>
                  <a:gd name="T1" fmla="*/ 80 h 80"/>
                  <a:gd name="T2" fmla="*/ 0 w 56"/>
                  <a:gd name="T3" fmla="*/ 74 h 80"/>
                  <a:gd name="T4" fmla="*/ 0 w 56"/>
                  <a:gd name="T5" fmla="*/ 19 h 80"/>
                  <a:gd name="T6" fmla="*/ 13 w 56"/>
                  <a:gd name="T7" fmla="*/ 0 h 80"/>
                  <a:gd name="T8" fmla="*/ 50 w 56"/>
                  <a:gd name="T9" fmla="*/ 0 h 80"/>
                  <a:gd name="T10" fmla="*/ 56 w 56"/>
                  <a:gd name="T11" fmla="*/ 6 h 80"/>
                  <a:gd name="T12" fmla="*/ 50 w 56"/>
                  <a:gd name="T13" fmla="*/ 12 h 80"/>
                  <a:gd name="T14" fmla="*/ 14 w 56"/>
                  <a:gd name="T15" fmla="*/ 12 h 80"/>
                  <a:gd name="T16" fmla="*/ 12 w 56"/>
                  <a:gd name="T17" fmla="*/ 19 h 80"/>
                  <a:gd name="T18" fmla="*/ 12 w 56"/>
                  <a:gd name="T19" fmla="*/ 74 h 80"/>
                  <a:gd name="T20" fmla="*/ 6 w 56"/>
                  <a:gd name="T21"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6" h="80">
                    <a:moveTo>
                      <a:pt x="6" y="80"/>
                    </a:moveTo>
                    <a:cubicBezTo>
                      <a:pt x="3" y="80"/>
                      <a:pt x="0" y="77"/>
                      <a:pt x="0" y="74"/>
                    </a:cubicBezTo>
                    <a:cubicBezTo>
                      <a:pt x="0" y="19"/>
                      <a:pt x="0" y="19"/>
                      <a:pt x="0" y="19"/>
                    </a:cubicBezTo>
                    <a:cubicBezTo>
                      <a:pt x="0" y="8"/>
                      <a:pt x="6" y="0"/>
                      <a:pt x="13" y="0"/>
                    </a:cubicBezTo>
                    <a:cubicBezTo>
                      <a:pt x="50" y="0"/>
                      <a:pt x="50" y="0"/>
                      <a:pt x="50" y="0"/>
                    </a:cubicBezTo>
                    <a:cubicBezTo>
                      <a:pt x="53" y="0"/>
                      <a:pt x="56" y="3"/>
                      <a:pt x="56" y="6"/>
                    </a:cubicBezTo>
                    <a:cubicBezTo>
                      <a:pt x="56" y="9"/>
                      <a:pt x="53" y="12"/>
                      <a:pt x="50" y="12"/>
                    </a:cubicBezTo>
                    <a:cubicBezTo>
                      <a:pt x="14" y="12"/>
                      <a:pt x="14" y="12"/>
                      <a:pt x="14" y="12"/>
                    </a:cubicBezTo>
                    <a:cubicBezTo>
                      <a:pt x="13" y="13"/>
                      <a:pt x="12" y="15"/>
                      <a:pt x="12" y="19"/>
                    </a:cubicBezTo>
                    <a:cubicBezTo>
                      <a:pt x="12" y="74"/>
                      <a:pt x="12" y="74"/>
                      <a:pt x="12" y="74"/>
                    </a:cubicBezTo>
                    <a:cubicBezTo>
                      <a:pt x="12" y="77"/>
                      <a:pt x="9" y="80"/>
                      <a:pt x="6" y="80"/>
                    </a:cubicBezTo>
                    <a:close/>
                  </a:path>
                </a:pathLst>
              </a:custGeom>
              <a:grpFill/>
              <a:ln w="9525">
                <a:solidFill>
                  <a:sysClr val="windowText" lastClr="000000"/>
                </a:solidFill>
                <a:round/>
                <a:headEnd/>
                <a:tailEnd/>
              </a:ln>
              <a:extLst/>
            </p:spPr>
            <p:txBody>
              <a:bodyPr vert="horz" wrap="square" lIns="89533" tIns="44766" rIns="89533" bIns="44766" numCol="1" anchor="t" anchorCtr="0" compatLnSpc="1">
                <a:prstTxWarp prst="textNoShape">
                  <a:avLst/>
                </a:prstTxWarp>
              </a:bodyPr>
              <a:lstStyle/>
              <a:p>
                <a:pPr marL="0" marR="0" lvl="0" indent="0" defTabSz="1020833"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white"/>
                  </a:solidFill>
                  <a:effectLst/>
                  <a:uLnTx/>
                  <a:uFillTx/>
                  <a:latin typeface="Arial Narrow" panose="020B0606020202030204" pitchFamily="34" charset="0"/>
                </a:endParaRPr>
              </a:p>
            </p:txBody>
          </p:sp>
          <p:sp>
            <p:nvSpPr>
              <p:cNvPr id="119" name="Freeform 1187"/>
              <p:cNvSpPr>
                <a:spLocks/>
              </p:cNvSpPr>
              <p:nvPr/>
            </p:nvSpPr>
            <p:spPr bwMode="auto">
              <a:xfrm>
                <a:off x="6308725" y="3586163"/>
                <a:ext cx="147638" cy="652463"/>
              </a:xfrm>
              <a:custGeom>
                <a:avLst/>
                <a:gdLst>
                  <a:gd name="T0" fmla="*/ 40 w 46"/>
                  <a:gd name="T1" fmla="*/ 202 h 202"/>
                  <a:gd name="T2" fmla="*/ 34 w 46"/>
                  <a:gd name="T3" fmla="*/ 196 h 202"/>
                  <a:gd name="T4" fmla="*/ 34 w 46"/>
                  <a:gd name="T5" fmla="*/ 12 h 202"/>
                  <a:gd name="T6" fmla="*/ 12 w 46"/>
                  <a:gd name="T7" fmla="*/ 12 h 202"/>
                  <a:gd name="T8" fmla="*/ 12 w 46"/>
                  <a:gd name="T9" fmla="*/ 196 h 202"/>
                  <a:gd name="T10" fmla="*/ 6 w 46"/>
                  <a:gd name="T11" fmla="*/ 202 h 202"/>
                  <a:gd name="T12" fmla="*/ 0 w 46"/>
                  <a:gd name="T13" fmla="*/ 196 h 202"/>
                  <a:gd name="T14" fmla="*/ 0 w 46"/>
                  <a:gd name="T15" fmla="*/ 6 h 202"/>
                  <a:gd name="T16" fmla="*/ 6 w 46"/>
                  <a:gd name="T17" fmla="*/ 0 h 202"/>
                  <a:gd name="T18" fmla="*/ 40 w 46"/>
                  <a:gd name="T19" fmla="*/ 0 h 202"/>
                  <a:gd name="T20" fmla="*/ 46 w 46"/>
                  <a:gd name="T21" fmla="*/ 6 h 202"/>
                  <a:gd name="T22" fmla="*/ 46 w 46"/>
                  <a:gd name="T23" fmla="*/ 196 h 202"/>
                  <a:gd name="T24" fmla="*/ 40 w 46"/>
                  <a:gd name="T25" fmla="*/ 202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6" h="202">
                    <a:moveTo>
                      <a:pt x="40" y="202"/>
                    </a:moveTo>
                    <a:cubicBezTo>
                      <a:pt x="36" y="202"/>
                      <a:pt x="34" y="200"/>
                      <a:pt x="34" y="196"/>
                    </a:cubicBezTo>
                    <a:cubicBezTo>
                      <a:pt x="34" y="12"/>
                      <a:pt x="34" y="12"/>
                      <a:pt x="34" y="12"/>
                    </a:cubicBezTo>
                    <a:cubicBezTo>
                      <a:pt x="12" y="12"/>
                      <a:pt x="12" y="12"/>
                      <a:pt x="12" y="12"/>
                    </a:cubicBezTo>
                    <a:cubicBezTo>
                      <a:pt x="12" y="196"/>
                      <a:pt x="12" y="196"/>
                      <a:pt x="12" y="196"/>
                    </a:cubicBezTo>
                    <a:cubicBezTo>
                      <a:pt x="12" y="200"/>
                      <a:pt x="10" y="202"/>
                      <a:pt x="6" y="202"/>
                    </a:cubicBezTo>
                    <a:cubicBezTo>
                      <a:pt x="3" y="202"/>
                      <a:pt x="0" y="200"/>
                      <a:pt x="0" y="196"/>
                    </a:cubicBezTo>
                    <a:cubicBezTo>
                      <a:pt x="0" y="6"/>
                      <a:pt x="0" y="6"/>
                      <a:pt x="0" y="6"/>
                    </a:cubicBezTo>
                    <a:cubicBezTo>
                      <a:pt x="0" y="2"/>
                      <a:pt x="3" y="0"/>
                      <a:pt x="6" y="0"/>
                    </a:cubicBezTo>
                    <a:cubicBezTo>
                      <a:pt x="40" y="0"/>
                      <a:pt x="40" y="0"/>
                      <a:pt x="40" y="0"/>
                    </a:cubicBezTo>
                    <a:cubicBezTo>
                      <a:pt x="43" y="0"/>
                      <a:pt x="46" y="2"/>
                      <a:pt x="46" y="6"/>
                    </a:cubicBezTo>
                    <a:cubicBezTo>
                      <a:pt x="46" y="196"/>
                      <a:pt x="46" y="196"/>
                      <a:pt x="46" y="196"/>
                    </a:cubicBezTo>
                    <a:cubicBezTo>
                      <a:pt x="46" y="200"/>
                      <a:pt x="43" y="202"/>
                      <a:pt x="40" y="202"/>
                    </a:cubicBezTo>
                    <a:close/>
                  </a:path>
                </a:pathLst>
              </a:custGeom>
              <a:grpFill/>
              <a:ln w="9525">
                <a:solidFill>
                  <a:sysClr val="windowText" lastClr="000000"/>
                </a:solidFill>
                <a:round/>
                <a:headEnd/>
                <a:tailEnd/>
              </a:ln>
              <a:extLst/>
            </p:spPr>
            <p:txBody>
              <a:bodyPr vert="horz" wrap="square" lIns="89533" tIns="44766" rIns="89533" bIns="44766" numCol="1" anchor="t" anchorCtr="0" compatLnSpc="1">
                <a:prstTxWarp prst="textNoShape">
                  <a:avLst/>
                </a:prstTxWarp>
              </a:bodyPr>
              <a:lstStyle/>
              <a:p>
                <a:pPr marL="0" marR="0" lvl="0" indent="0" defTabSz="1020833"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white"/>
                  </a:solidFill>
                  <a:effectLst/>
                  <a:uLnTx/>
                  <a:uFillTx/>
                  <a:latin typeface="Arial Narrow" panose="020B0606020202030204" pitchFamily="34" charset="0"/>
                </a:endParaRPr>
              </a:p>
            </p:txBody>
          </p:sp>
          <p:sp>
            <p:nvSpPr>
              <p:cNvPr id="120" name="Freeform 1188"/>
              <p:cNvSpPr>
                <a:spLocks/>
              </p:cNvSpPr>
              <p:nvPr/>
            </p:nvSpPr>
            <p:spPr bwMode="auto">
              <a:xfrm>
                <a:off x="6464300" y="3860800"/>
                <a:ext cx="496888" cy="374650"/>
              </a:xfrm>
              <a:custGeom>
                <a:avLst/>
                <a:gdLst>
                  <a:gd name="T0" fmla="*/ 148 w 154"/>
                  <a:gd name="T1" fmla="*/ 116 h 116"/>
                  <a:gd name="T2" fmla="*/ 142 w 154"/>
                  <a:gd name="T3" fmla="*/ 110 h 116"/>
                  <a:gd name="T4" fmla="*/ 142 w 154"/>
                  <a:gd name="T5" fmla="*/ 31 h 116"/>
                  <a:gd name="T6" fmla="*/ 129 w 154"/>
                  <a:gd name="T7" fmla="*/ 16 h 116"/>
                  <a:gd name="T8" fmla="*/ 108 w 154"/>
                  <a:gd name="T9" fmla="*/ 34 h 116"/>
                  <a:gd name="T10" fmla="*/ 100 w 154"/>
                  <a:gd name="T11" fmla="*/ 33 h 116"/>
                  <a:gd name="T12" fmla="*/ 79 w 154"/>
                  <a:gd name="T13" fmla="*/ 14 h 116"/>
                  <a:gd name="T14" fmla="*/ 58 w 154"/>
                  <a:gd name="T15" fmla="*/ 33 h 116"/>
                  <a:gd name="T16" fmla="*/ 50 w 154"/>
                  <a:gd name="T17" fmla="*/ 33 h 116"/>
                  <a:gd name="T18" fmla="*/ 31 w 154"/>
                  <a:gd name="T19" fmla="*/ 15 h 116"/>
                  <a:gd name="T20" fmla="*/ 10 w 154"/>
                  <a:gd name="T21" fmla="*/ 33 h 116"/>
                  <a:gd name="T22" fmla="*/ 2 w 154"/>
                  <a:gd name="T23" fmla="*/ 33 h 116"/>
                  <a:gd name="T24" fmla="*/ 2 w 154"/>
                  <a:gd name="T25" fmla="*/ 24 h 116"/>
                  <a:gd name="T26" fmla="*/ 27 w 154"/>
                  <a:gd name="T27" fmla="*/ 3 h 116"/>
                  <a:gd name="T28" fmla="*/ 35 w 154"/>
                  <a:gd name="T29" fmla="*/ 3 h 116"/>
                  <a:gd name="T30" fmla="*/ 54 w 154"/>
                  <a:gd name="T31" fmla="*/ 21 h 116"/>
                  <a:gd name="T32" fmla="*/ 75 w 154"/>
                  <a:gd name="T33" fmla="*/ 2 h 116"/>
                  <a:gd name="T34" fmla="*/ 83 w 154"/>
                  <a:gd name="T35" fmla="*/ 2 h 116"/>
                  <a:gd name="T36" fmla="*/ 104 w 154"/>
                  <a:gd name="T37" fmla="*/ 21 h 116"/>
                  <a:gd name="T38" fmla="*/ 126 w 154"/>
                  <a:gd name="T39" fmla="*/ 2 h 116"/>
                  <a:gd name="T40" fmla="*/ 130 w 154"/>
                  <a:gd name="T41" fmla="*/ 1 h 116"/>
                  <a:gd name="T42" fmla="*/ 134 w 154"/>
                  <a:gd name="T43" fmla="*/ 3 h 116"/>
                  <a:gd name="T44" fmla="*/ 152 w 154"/>
                  <a:gd name="T45" fmla="*/ 25 h 116"/>
                  <a:gd name="T46" fmla="*/ 154 w 154"/>
                  <a:gd name="T47" fmla="*/ 29 h 116"/>
                  <a:gd name="T48" fmla="*/ 154 w 154"/>
                  <a:gd name="T49" fmla="*/ 110 h 116"/>
                  <a:gd name="T50" fmla="*/ 148 w 154"/>
                  <a:gd name="T51" fmla="*/ 11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4" h="116">
                    <a:moveTo>
                      <a:pt x="148" y="116"/>
                    </a:moveTo>
                    <a:cubicBezTo>
                      <a:pt x="145" y="116"/>
                      <a:pt x="142" y="114"/>
                      <a:pt x="142" y="110"/>
                    </a:cubicBezTo>
                    <a:cubicBezTo>
                      <a:pt x="142" y="31"/>
                      <a:pt x="142" y="31"/>
                      <a:pt x="142" y="31"/>
                    </a:cubicBezTo>
                    <a:cubicBezTo>
                      <a:pt x="129" y="16"/>
                      <a:pt x="129" y="16"/>
                      <a:pt x="129" y="16"/>
                    </a:cubicBezTo>
                    <a:cubicBezTo>
                      <a:pt x="108" y="34"/>
                      <a:pt x="108" y="34"/>
                      <a:pt x="108" y="34"/>
                    </a:cubicBezTo>
                    <a:cubicBezTo>
                      <a:pt x="105" y="35"/>
                      <a:pt x="102" y="35"/>
                      <a:pt x="100" y="33"/>
                    </a:cubicBezTo>
                    <a:cubicBezTo>
                      <a:pt x="79" y="14"/>
                      <a:pt x="79" y="14"/>
                      <a:pt x="79" y="14"/>
                    </a:cubicBezTo>
                    <a:cubicBezTo>
                      <a:pt x="58" y="33"/>
                      <a:pt x="58" y="33"/>
                      <a:pt x="58" y="33"/>
                    </a:cubicBezTo>
                    <a:cubicBezTo>
                      <a:pt x="55" y="35"/>
                      <a:pt x="52" y="35"/>
                      <a:pt x="50" y="33"/>
                    </a:cubicBezTo>
                    <a:cubicBezTo>
                      <a:pt x="31" y="15"/>
                      <a:pt x="31" y="15"/>
                      <a:pt x="31" y="15"/>
                    </a:cubicBezTo>
                    <a:cubicBezTo>
                      <a:pt x="10" y="33"/>
                      <a:pt x="10" y="33"/>
                      <a:pt x="10" y="33"/>
                    </a:cubicBezTo>
                    <a:cubicBezTo>
                      <a:pt x="8" y="36"/>
                      <a:pt x="4" y="35"/>
                      <a:pt x="2" y="33"/>
                    </a:cubicBezTo>
                    <a:cubicBezTo>
                      <a:pt x="0" y="30"/>
                      <a:pt x="0" y="27"/>
                      <a:pt x="2" y="24"/>
                    </a:cubicBezTo>
                    <a:cubicBezTo>
                      <a:pt x="27" y="3"/>
                      <a:pt x="27" y="3"/>
                      <a:pt x="27" y="3"/>
                    </a:cubicBezTo>
                    <a:cubicBezTo>
                      <a:pt x="29" y="1"/>
                      <a:pt x="33" y="1"/>
                      <a:pt x="35" y="3"/>
                    </a:cubicBezTo>
                    <a:cubicBezTo>
                      <a:pt x="54" y="21"/>
                      <a:pt x="54" y="21"/>
                      <a:pt x="54" y="21"/>
                    </a:cubicBezTo>
                    <a:cubicBezTo>
                      <a:pt x="75" y="2"/>
                      <a:pt x="75" y="2"/>
                      <a:pt x="75" y="2"/>
                    </a:cubicBezTo>
                    <a:cubicBezTo>
                      <a:pt x="77" y="0"/>
                      <a:pt x="81" y="0"/>
                      <a:pt x="83" y="2"/>
                    </a:cubicBezTo>
                    <a:cubicBezTo>
                      <a:pt x="104" y="21"/>
                      <a:pt x="104" y="21"/>
                      <a:pt x="104" y="21"/>
                    </a:cubicBezTo>
                    <a:cubicBezTo>
                      <a:pt x="126" y="2"/>
                      <a:pt x="126" y="2"/>
                      <a:pt x="126" y="2"/>
                    </a:cubicBezTo>
                    <a:cubicBezTo>
                      <a:pt x="127" y="1"/>
                      <a:pt x="129" y="1"/>
                      <a:pt x="130" y="1"/>
                    </a:cubicBezTo>
                    <a:cubicBezTo>
                      <a:pt x="132" y="1"/>
                      <a:pt x="133" y="2"/>
                      <a:pt x="134" y="3"/>
                    </a:cubicBezTo>
                    <a:cubicBezTo>
                      <a:pt x="152" y="25"/>
                      <a:pt x="152" y="25"/>
                      <a:pt x="152" y="25"/>
                    </a:cubicBezTo>
                    <a:cubicBezTo>
                      <a:pt x="153" y="26"/>
                      <a:pt x="154" y="28"/>
                      <a:pt x="154" y="29"/>
                    </a:cubicBezTo>
                    <a:cubicBezTo>
                      <a:pt x="154" y="110"/>
                      <a:pt x="154" y="110"/>
                      <a:pt x="154" y="110"/>
                    </a:cubicBezTo>
                    <a:cubicBezTo>
                      <a:pt x="154" y="114"/>
                      <a:pt x="151" y="116"/>
                      <a:pt x="148" y="116"/>
                    </a:cubicBezTo>
                    <a:close/>
                  </a:path>
                </a:pathLst>
              </a:custGeom>
              <a:grpFill/>
              <a:ln w="9525">
                <a:solidFill>
                  <a:sysClr val="windowText" lastClr="000000"/>
                </a:solidFill>
                <a:round/>
                <a:headEnd/>
                <a:tailEnd/>
              </a:ln>
              <a:extLst/>
            </p:spPr>
            <p:txBody>
              <a:bodyPr vert="horz" wrap="square" lIns="89533" tIns="44766" rIns="89533" bIns="44766" numCol="1" anchor="t" anchorCtr="0" compatLnSpc="1">
                <a:prstTxWarp prst="textNoShape">
                  <a:avLst/>
                </a:prstTxWarp>
              </a:bodyPr>
              <a:lstStyle/>
              <a:p>
                <a:pPr marL="0" marR="0" lvl="0" indent="0" defTabSz="1020833"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white"/>
                  </a:solidFill>
                  <a:effectLst/>
                  <a:uLnTx/>
                  <a:uFillTx/>
                  <a:latin typeface="Arial Narrow" panose="020B0606020202030204" pitchFamily="34" charset="0"/>
                </a:endParaRPr>
              </a:p>
            </p:txBody>
          </p:sp>
          <p:sp>
            <p:nvSpPr>
              <p:cNvPr id="121" name="Freeform 1189"/>
              <p:cNvSpPr>
                <a:spLocks/>
              </p:cNvSpPr>
              <p:nvPr/>
            </p:nvSpPr>
            <p:spPr bwMode="auto">
              <a:xfrm>
                <a:off x="6489700" y="4027488"/>
                <a:ext cx="390525" cy="39688"/>
              </a:xfrm>
              <a:custGeom>
                <a:avLst/>
                <a:gdLst>
                  <a:gd name="T0" fmla="*/ 115 w 121"/>
                  <a:gd name="T1" fmla="*/ 12 h 12"/>
                  <a:gd name="T2" fmla="*/ 6 w 121"/>
                  <a:gd name="T3" fmla="*/ 12 h 12"/>
                  <a:gd name="T4" fmla="*/ 0 w 121"/>
                  <a:gd name="T5" fmla="*/ 6 h 12"/>
                  <a:gd name="T6" fmla="*/ 6 w 121"/>
                  <a:gd name="T7" fmla="*/ 0 h 12"/>
                  <a:gd name="T8" fmla="*/ 115 w 121"/>
                  <a:gd name="T9" fmla="*/ 0 h 12"/>
                  <a:gd name="T10" fmla="*/ 121 w 121"/>
                  <a:gd name="T11" fmla="*/ 6 h 12"/>
                  <a:gd name="T12" fmla="*/ 115 w 121"/>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21" h="12">
                    <a:moveTo>
                      <a:pt x="115" y="12"/>
                    </a:moveTo>
                    <a:cubicBezTo>
                      <a:pt x="6" y="12"/>
                      <a:pt x="6" y="12"/>
                      <a:pt x="6" y="12"/>
                    </a:cubicBezTo>
                    <a:cubicBezTo>
                      <a:pt x="2" y="12"/>
                      <a:pt x="0" y="10"/>
                      <a:pt x="0" y="6"/>
                    </a:cubicBezTo>
                    <a:cubicBezTo>
                      <a:pt x="0" y="3"/>
                      <a:pt x="2" y="0"/>
                      <a:pt x="6" y="0"/>
                    </a:cubicBezTo>
                    <a:cubicBezTo>
                      <a:pt x="115" y="0"/>
                      <a:pt x="115" y="0"/>
                      <a:pt x="115" y="0"/>
                    </a:cubicBezTo>
                    <a:cubicBezTo>
                      <a:pt x="119" y="0"/>
                      <a:pt x="121" y="3"/>
                      <a:pt x="121" y="6"/>
                    </a:cubicBezTo>
                    <a:cubicBezTo>
                      <a:pt x="121" y="10"/>
                      <a:pt x="119" y="12"/>
                      <a:pt x="115" y="12"/>
                    </a:cubicBezTo>
                    <a:close/>
                  </a:path>
                </a:pathLst>
              </a:custGeom>
              <a:grpFill/>
              <a:ln w="9525">
                <a:solidFill>
                  <a:sysClr val="windowText" lastClr="000000"/>
                </a:solidFill>
                <a:round/>
                <a:headEnd/>
                <a:tailEnd/>
              </a:ln>
              <a:extLst/>
            </p:spPr>
            <p:txBody>
              <a:bodyPr vert="horz" wrap="square" lIns="89533" tIns="44766" rIns="89533" bIns="44766" numCol="1" anchor="t" anchorCtr="0" compatLnSpc="1">
                <a:prstTxWarp prst="textNoShape">
                  <a:avLst/>
                </a:prstTxWarp>
              </a:bodyPr>
              <a:lstStyle/>
              <a:p>
                <a:pPr marL="0" marR="0" lvl="0" indent="0" defTabSz="1020833"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white"/>
                  </a:solidFill>
                  <a:effectLst/>
                  <a:uLnTx/>
                  <a:uFillTx/>
                  <a:latin typeface="Arial Narrow" panose="020B0606020202030204" pitchFamily="34" charset="0"/>
                </a:endParaRPr>
              </a:p>
            </p:txBody>
          </p:sp>
        </p:grpSp>
        <p:grpSp>
          <p:nvGrpSpPr>
            <p:cNvPr id="105" name="Group 1064"/>
            <p:cNvGrpSpPr/>
            <p:nvPr/>
          </p:nvGrpSpPr>
          <p:grpSpPr>
            <a:xfrm>
              <a:off x="4137743" y="3143218"/>
              <a:ext cx="440200" cy="594062"/>
              <a:chOff x="9929813" y="3343275"/>
              <a:chExt cx="400050" cy="962025"/>
            </a:xfrm>
            <a:solidFill>
              <a:sysClr val="windowText" lastClr="000000"/>
            </a:solidFill>
          </p:grpSpPr>
          <p:sp>
            <p:nvSpPr>
              <p:cNvPr id="106" name="Freeform 1250"/>
              <p:cNvSpPr>
                <a:spLocks/>
              </p:cNvSpPr>
              <p:nvPr/>
            </p:nvSpPr>
            <p:spPr bwMode="auto">
              <a:xfrm>
                <a:off x="10013950" y="4273550"/>
                <a:ext cx="234950" cy="31750"/>
              </a:xfrm>
              <a:custGeom>
                <a:avLst/>
                <a:gdLst>
                  <a:gd name="T0" fmla="*/ 68 w 73"/>
                  <a:gd name="T1" fmla="*/ 10 h 10"/>
                  <a:gd name="T2" fmla="*/ 5 w 73"/>
                  <a:gd name="T3" fmla="*/ 10 h 10"/>
                  <a:gd name="T4" fmla="*/ 0 w 73"/>
                  <a:gd name="T5" fmla="*/ 5 h 10"/>
                  <a:gd name="T6" fmla="*/ 5 w 73"/>
                  <a:gd name="T7" fmla="*/ 0 h 10"/>
                  <a:gd name="T8" fmla="*/ 68 w 73"/>
                  <a:gd name="T9" fmla="*/ 0 h 10"/>
                  <a:gd name="T10" fmla="*/ 73 w 73"/>
                  <a:gd name="T11" fmla="*/ 5 h 10"/>
                  <a:gd name="T12" fmla="*/ 68 w 73"/>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73" h="10">
                    <a:moveTo>
                      <a:pt x="68" y="10"/>
                    </a:moveTo>
                    <a:cubicBezTo>
                      <a:pt x="5" y="10"/>
                      <a:pt x="5" y="10"/>
                      <a:pt x="5" y="10"/>
                    </a:cubicBezTo>
                    <a:cubicBezTo>
                      <a:pt x="2" y="10"/>
                      <a:pt x="0" y="8"/>
                      <a:pt x="0" y="5"/>
                    </a:cubicBezTo>
                    <a:cubicBezTo>
                      <a:pt x="0" y="3"/>
                      <a:pt x="2" y="0"/>
                      <a:pt x="5" y="0"/>
                    </a:cubicBezTo>
                    <a:cubicBezTo>
                      <a:pt x="68" y="0"/>
                      <a:pt x="68" y="0"/>
                      <a:pt x="68" y="0"/>
                    </a:cubicBezTo>
                    <a:cubicBezTo>
                      <a:pt x="70" y="0"/>
                      <a:pt x="73" y="3"/>
                      <a:pt x="73" y="5"/>
                    </a:cubicBezTo>
                    <a:cubicBezTo>
                      <a:pt x="73" y="8"/>
                      <a:pt x="70" y="10"/>
                      <a:pt x="68"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marL="0" marR="0" lvl="0" indent="0" defTabSz="1020833"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107" name="Freeform 1251"/>
              <p:cNvSpPr>
                <a:spLocks/>
              </p:cNvSpPr>
              <p:nvPr/>
            </p:nvSpPr>
            <p:spPr bwMode="auto">
              <a:xfrm>
                <a:off x="10117138" y="4073525"/>
                <a:ext cx="31750" cy="196850"/>
              </a:xfrm>
              <a:custGeom>
                <a:avLst/>
                <a:gdLst>
                  <a:gd name="T0" fmla="*/ 5 w 10"/>
                  <a:gd name="T1" fmla="*/ 61 h 61"/>
                  <a:gd name="T2" fmla="*/ 0 w 10"/>
                  <a:gd name="T3" fmla="*/ 56 h 61"/>
                  <a:gd name="T4" fmla="*/ 0 w 10"/>
                  <a:gd name="T5" fmla="*/ 5 h 61"/>
                  <a:gd name="T6" fmla="*/ 5 w 10"/>
                  <a:gd name="T7" fmla="*/ 0 h 61"/>
                  <a:gd name="T8" fmla="*/ 10 w 10"/>
                  <a:gd name="T9" fmla="*/ 5 h 61"/>
                  <a:gd name="T10" fmla="*/ 10 w 10"/>
                  <a:gd name="T11" fmla="*/ 56 h 61"/>
                  <a:gd name="T12" fmla="*/ 5 w 10"/>
                  <a:gd name="T13" fmla="*/ 61 h 61"/>
                </a:gdLst>
                <a:ahLst/>
                <a:cxnLst>
                  <a:cxn ang="0">
                    <a:pos x="T0" y="T1"/>
                  </a:cxn>
                  <a:cxn ang="0">
                    <a:pos x="T2" y="T3"/>
                  </a:cxn>
                  <a:cxn ang="0">
                    <a:pos x="T4" y="T5"/>
                  </a:cxn>
                  <a:cxn ang="0">
                    <a:pos x="T6" y="T7"/>
                  </a:cxn>
                  <a:cxn ang="0">
                    <a:pos x="T8" y="T9"/>
                  </a:cxn>
                  <a:cxn ang="0">
                    <a:pos x="T10" y="T11"/>
                  </a:cxn>
                  <a:cxn ang="0">
                    <a:pos x="T12" y="T13"/>
                  </a:cxn>
                </a:cxnLst>
                <a:rect l="0" t="0" r="r" b="b"/>
                <a:pathLst>
                  <a:path w="10" h="61">
                    <a:moveTo>
                      <a:pt x="5" y="61"/>
                    </a:moveTo>
                    <a:cubicBezTo>
                      <a:pt x="2" y="61"/>
                      <a:pt x="0" y="59"/>
                      <a:pt x="0" y="56"/>
                    </a:cubicBezTo>
                    <a:cubicBezTo>
                      <a:pt x="0" y="5"/>
                      <a:pt x="0" y="5"/>
                      <a:pt x="0" y="5"/>
                    </a:cubicBezTo>
                    <a:cubicBezTo>
                      <a:pt x="0" y="2"/>
                      <a:pt x="2" y="0"/>
                      <a:pt x="5" y="0"/>
                    </a:cubicBezTo>
                    <a:cubicBezTo>
                      <a:pt x="8" y="0"/>
                      <a:pt x="10" y="2"/>
                      <a:pt x="10" y="5"/>
                    </a:cubicBezTo>
                    <a:cubicBezTo>
                      <a:pt x="10" y="56"/>
                      <a:pt x="10" y="56"/>
                      <a:pt x="10" y="56"/>
                    </a:cubicBezTo>
                    <a:cubicBezTo>
                      <a:pt x="10" y="59"/>
                      <a:pt x="8" y="61"/>
                      <a:pt x="5" y="6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marL="0" marR="0" lvl="0" indent="0" defTabSz="1020833"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108" name="Freeform 1252"/>
              <p:cNvSpPr>
                <a:spLocks noEditPoints="1"/>
              </p:cNvSpPr>
              <p:nvPr/>
            </p:nvSpPr>
            <p:spPr bwMode="auto">
              <a:xfrm>
                <a:off x="9929813" y="3860800"/>
                <a:ext cx="200025" cy="203200"/>
              </a:xfrm>
              <a:custGeom>
                <a:avLst/>
                <a:gdLst>
                  <a:gd name="T0" fmla="*/ 56 w 62"/>
                  <a:gd name="T1" fmla="*/ 63 h 63"/>
                  <a:gd name="T2" fmla="*/ 56 w 62"/>
                  <a:gd name="T3" fmla="*/ 63 h 63"/>
                  <a:gd name="T4" fmla="*/ 16 w 62"/>
                  <a:gd name="T5" fmla="*/ 46 h 63"/>
                  <a:gd name="T6" fmla="*/ 1 w 62"/>
                  <a:gd name="T7" fmla="*/ 5 h 63"/>
                  <a:gd name="T8" fmla="*/ 2 w 62"/>
                  <a:gd name="T9" fmla="*/ 2 h 63"/>
                  <a:gd name="T10" fmla="*/ 6 w 62"/>
                  <a:gd name="T11" fmla="*/ 0 h 63"/>
                  <a:gd name="T12" fmla="*/ 61 w 62"/>
                  <a:gd name="T13" fmla="*/ 58 h 63"/>
                  <a:gd name="T14" fmla="*/ 56 w 62"/>
                  <a:gd name="T15" fmla="*/ 63 h 63"/>
                  <a:gd name="T16" fmla="*/ 11 w 62"/>
                  <a:gd name="T17" fmla="*/ 11 h 63"/>
                  <a:gd name="T18" fmla="*/ 24 w 62"/>
                  <a:gd name="T19" fmla="*/ 39 h 63"/>
                  <a:gd name="T20" fmla="*/ 51 w 62"/>
                  <a:gd name="T21" fmla="*/ 53 h 63"/>
                  <a:gd name="T22" fmla="*/ 11 w 62"/>
                  <a:gd name="T23" fmla="*/ 11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2" h="63">
                    <a:moveTo>
                      <a:pt x="56" y="63"/>
                    </a:moveTo>
                    <a:cubicBezTo>
                      <a:pt x="56" y="63"/>
                      <a:pt x="56" y="63"/>
                      <a:pt x="56" y="63"/>
                    </a:cubicBezTo>
                    <a:cubicBezTo>
                      <a:pt x="41" y="63"/>
                      <a:pt x="27" y="56"/>
                      <a:pt x="16" y="46"/>
                    </a:cubicBezTo>
                    <a:cubicBezTo>
                      <a:pt x="6" y="35"/>
                      <a:pt x="0" y="20"/>
                      <a:pt x="1" y="5"/>
                    </a:cubicBezTo>
                    <a:cubicBezTo>
                      <a:pt x="1" y="4"/>
                      <a:pt x="1" y="2"/>
                      <a:pt x="2" y="2"/>
                    </a:cubicBezTo>
                    <a:cubicBezTo>
                      <a:pt x="3" y="1"/>
                      <a:pt x="4" y="0"/>
                      <a:pt x="6" y="0"/>
                    </a:cubicBezTo>
                    <a:cubicBezTo>
                      <a:pt x="37" y="1"/>
                      <a:pt x="62" y="27"/>
                      <a:pt x="61" y="58"/>
                    </a:cubicBezTo>
                    <a:cubicBezTo>
                      <a:pt x="61" y="61"/>
                      <a:pt x="59" y="63"/>
                      <a:pt x="56" y="63"/>
                    </a:cubicBezTo>
                    <a:close/>
                    <a:moveTo>
                      <a:pt x="11" y="11"/>
                    </a:moveTo>
                    <a:cubicBezTo>
                      <a:pt x="12" y="21"/>
                      <a:pt x="16" y="31"/>
                      <a:pt x="24" y="39"/>
                    </a:cubicBezTo>
                    <a:cubicBezTo>
                      <a:pt x="31" y="46"/>
                      <a:pt x="41" y="51"/>
                      <a:pt x="51" y="53"/>
                    </a:cubicBezTo>
                    <a:cubicBezTo>
                      <a:pt x="49" y="31"/>
                      <a:pt x="32" y="14"/>
                      <a:pt x="11"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marL="0" marR="0" lvl="0" indent="0" defTabSz="1020833"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109" name="Freeform 1253"/>
              <p:cNvSpPr>
                <a:spLocks noEditPoints="1"/>
              </p:cNvSpPr>
              <p:nvPr/>
            </p:nvSpPr>
            <p:spPr bwMode="auto">
              <a:xfrm>
                <a:off x="10133013" y="3860800"/>
                <a:ext cx="196850" cy="203200"/>
              </a:xfrm>
              <a:custGeom>
                <a:avLst/>
                <a:gdLst>
                  <a:gd name="T0" fmla="*/ 5 w 61"/>
                  <a:gd name="T1" fmla="*/ 63 h 63"/>
                  <a:gd name="T2" fmla="*/ 0 w 61"/>
                  <a:gd name="T3" fmla="*/ 58 h 63"/>
                  <a:gd name="T4" fmla="*/ 56 w 61"/>
                  <a:gd name="T5" fmla="*/ 0 h 63"/>
                  <a:gd name="T6" fmla="*/ 59 w 61"/>
                  <a:gd name="T7" fmla="*/ 2 h 63"/>
                  <a:gd name="T8" fmla="*/ 61 w 61"/>
                  <a:gd name="T9" fmla="*/ 5 h 63"/>
                  <a:gd name="T10" fmla="*/ 45 w 61"/>
                  <a:gd name="T11" fmla="*/ 46 h 63"/>
                  <a:gd name="T12" fmla="*/ 5 w 61"/>
                  <a:gd name="T13" fmla="*/ 63 h 63"/>
                  <a:gd name="T14" fmla="*/ 5 w 61"/>
                  <a:gd name="T15" fmla="*/ 63 h 63"/>
                  <a:gd name="T16" fmla="*/ 51 w 61"/>
                  <a:gd name="T17" fmla="*/ 11 h 63"/>
                  <a:gd name="T18" fmla="*/ 10 w 61"/>
                  <a:gd name="T19" fmla="*/ 53 h 63"/>
                  <a:gd name="T20" fmla="*/ 38 w 61"/>
                  <a:gd name="T21" fmla="*/ 39 h 63"/>
                  <a:gd name="T22" fmla="*/ 51 w 61"/>
                  <a:gd name="T23" fmla="*/ 11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1" h="63">
                    <a:moveTo>
                      <a:pt x="5" y="63"/>
                    </a:moveTo>
                    <a:cubicBezTo>
                      <a:pt x="3" y="63"/>
                      <a:pt x="0" y="61"/>
                      <a:pt x="0" y="58"/>
                    </a:cubicBezTo>
                    <a:cubicBezTo>
                      <a:pt x="0" y="27"/>
                      <a:pt x="24" y="1"/>
                      <a:pt x="56" y="0"/>
                    </a:cubicBezTo>
                    <a:cubicBezTo>
                      <a:pt x="57" y="0"/>
                      <a:pt x="58" y="1"/>
                      <a:pt x="59" y="2"/>
                    </a:cubicBezTo>
                    <a:cubicBezTo>
                      <a:pt x="60" y="2"/>
                      <a:pt x="61" y="4"/>
                      <a:pt x="61" y="5"/>
                    </a:cubicBezTo>
                    <a:cubicBezTo>
                      <a:pt x="61" y="20"/>
                      <a:pt x="56" y="35"/>
                      <a:pt x="45" y="46"/>
                    </a:cubicBezTo>
                    <a:cubicBezTo>
                      <a:pt x="35" y="56"/>
                      <a:pt x="21" y="63"/>
                      <a:pt x="5" y="63"/>
                    </a:cubicBezTo>
                    <a:cubicBezTo>
                      <a:pt x="5" y="63"/>
                      <a:pt x="5" y="63"/>
                      <a:pt x="5" y="63"/>
                    </a:cubicBezTo>
                    <a:close/>
                    <a:moveTo>
                      <a:pt x="51" y="11"/>
                    </a:moveTo>
                    <a:cubicBezTo>
                      <a:pt x="29" y="14"/>
                      <a:pt x="12" y="31"/>
                      <a:pt x="10" y="53"/>
                    </a:cubicBezTo>
                    <a:cubicBezTo>
                      <a:pt x="21" y="51"/>
                      <a:pt x="30" y="46"/>
                      <a:pt x="38" y="39"/>
                    </a:cubicBezTo>
                    <a:cubicBezTo>
                      <a:pt x="45" y="31"/>
                      <a:pt x="50" y="21"/>
                      <a:pt x="51"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marL="0" marR="0" lvl="0" indent="0" defTabSz="1020833"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110" name="Freeform 1254"/>
              <p:cNvSpPr>
                <a:spLocks noEditPoints="1"/>
              </p:cNvSpPr>
              <p:nvPr/>
            </p:nvSpPr>
            <p:spPr bwMode="auto">
              <a:xfrm>
                <a:off x="9929813" y="3692525"/>
                <a:ext cx="196850" cy="203200"/>
              </a:xfrm>
              <a:custGeom>
                <a:avLst/>
                <a:gdLst>
                  <a:gd name="T0" fmla="*/ 56 w 61"/>
                  <a:gd name="T1" fmla="*/ 63 h 63"/>
                  <a:gd name="T2" fmla="*/ 56 w 61"/>
                  <a:gd name="T3" fmla="*/ 63 h 63"/>
                  <a:gd name="T4" fmla="*/ 16 w 61"/>
                  <a:gd name="T5" fmla="*/ 45 h 63"/>
                  <a:gd name="T6" fmla="*/ 1 w 61"/>
                  <a:gd name="T7" fmla="*/ 5 h 63"/>
                  <a:gd name="T8" fmla="*/ 6 w 61"/>
                  <a:gd name="T9" fmla="*/ 0 h 63"/>
                  <a:gd name="T10" fmla="*/ 45 w 61"/>
                  <a:gd name="T11" fmla="*/ 17 h 63"/>
                  <a:gd name="T12" fmla="*/ 61 w 61"/>
                  <a:gd name="T13" fmla="*/ 58 h 63"/>
                  <a:gd name="T14" fmla="*/ 56 w 61"/>
                  <a:gd name="T15" fmla="*/ 63 h 63"/>
                  <a:gd name="T16" fmla="*/ 11 w 61"/>
                  <a:gd name="T17" fmla="*/ 10 h 63"/>
                  <a:gd name="T18" fmla="*/ 24 w 61"/>
                  <a:gd name="T19" fmla="*/ 38 h 63"/>
                  <a:gd name="T20" fmla="*/ 51 w 61"/>
                  <a:gd name="T21" fmla="*/ 52 h 63"/>
                  <a:gd name="T22" fmla="*/ 38 w 61"/>
                  <a:gd name="T23" fmla="*/ 24 h 63"/>
                  <a:gd name="T24" fmla="*/ 11 w 61"/>
                  <a:gd name="T25" fmla="*/ 1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 h="63">
                    <a:moveTo>
                      <a:pt x="56" y="63"/>
                    </a:moveTo>
                    <a:cubicBezTo>
                      <a:pt x="56" y="63"/>
                      <a:pt x="56" y="63"/>
                      <a:pt x="56" y="63"/>
                    </a:cubicBezTo>
                    <a:cubicBezTo>
                      <a:pt x="41" y="62"/>
                      <a:pt x="27" y="56"/>
                      <a:pt x="16" y="45"/>
                    </a:cubicBezTo>
                    <a:cubicBezTo>
                      <a:pt x="6" y="34"/>
                      <a:pt x="0" y="20"/>
                      <a:pt x="1" y="5"/>
                    </a:cubicBezTo>
                    <a:cubicBezTo>
                      <a:pt x="1" y="2"/>
                      <a:pt x="3" y="0"/>
                      <a:pt x="6" y="0"/>
                    </a:cubicBezTo>
                    <a:cubicBezTo>
                      <a:pt x="21" y="0"/>
                      <a:pt x="35" y="6"/>
                      <a:pt x="45" y="17"/>
                    </a:cubicBezTo>
                    <a:cubicBezTo>
                      <a:pt x="56" y="28"/>
                      <a:pt x="61" y="43"/>
                      <a:pt x="61" y="58"/>
                    </a:cubicBezTo>
                    <a:cubicBezTo>
                      <a:pt x="61" y="60"/>
                      <a:pt x="59" y="63"/>
                      <a:pt x="56" y="63"/>
                    </a:cubicBezTo>
                    <a:close/>
                    <a:moveTo>
                      <a:pt x="11" y="10"/>
                    </a:moveTo>
                    <a:cubicBezTo>
                      <a:pt x="12" y="21"/>
                      <a:pt x="16" y="30"/>
                      <a:pt x="24" y="38"/>
                    </a:cubicBezTo>
                    <a:cubicBezTo>
                      <a:pt x="31" y="46"/>
                      <a:pt x="41" y="51"/>
                      <a:pt x="51" y="52"/>
                    </a:cubicBezTo>
                    <a:cubicBezTo>
                      <a:pt x="50" y="42"/>
                      <a:pt x="46" y="32"/>
                      <a:pt x="38" y="24"/>
                    </a:cubicBezTo>
                    <a:cubicBezTo>
                      <a:pt x="31" y="16"/>
                      <a:pt x="21" y="12"/>
                      <a:pt x="11"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marL="0" marR="0" lvl="0" indent="0" defTabSz="1020833"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111" name="Freeform 1255"/>
              <p:cNvSpPr>
                <a:spLocks noEditPoints="1"/>
              </p:cNvSpPr>
              <p:nvPr/>
            </p:nvSpPr>
            <p:spPr bwMode="auto">
              <a:xfrm>
                <a:off x="10133013" y="3692525"/>
                <a:ext cx="196850" cy="203200"/>
              </a:xfrm>
              <a:custGeom>
                <a:avLst/>
                <a:gdLst>
                  <a:gd name="T0" fmla="*/ 5 w 61"/>
                  <a:gd name="T1" fmla="*/ 63 h 63"/>
                  <a:gd name="T2" fmla="*/ 0 w 61"/>
                  <a:gd name="T3" fmla="*/ 58 h 63"/>
                  <a:gd name="T4" fmla="*/ 16 w 61"/>
                  <a:gd name="T5" fmla="*/ 17 h 63"/>
                  <a:gd name="T6" fmla="*/ 56 w 61"/>
                  <a:gd name="T7" fmla="*/ 0 h 63"/>
                  <a:gd name="T8" fmla="*/ 61 w 61"/>
                  <a:gd name="T9" fmla="*/ 5 h 63"/>
                  <a:gd name="T10" fmla="*/ 45 w 61"/>
                  <a:gd name="T11" fmla="*/ 45 h 63"/>
                  <a:gd name="T12" fmla="*/ 5 w 61"/>
                  <a:gd name="T13" fmla="*/ 63 h 63"/>
                  <a:gd name="T14" fmla="*/ 5 w 61"/>
                  <a:gd name="T15" fmla="*/ 63 h 63"/>
                  <a:gd name="T16" fmla="*/ 51 w 61"/>
                  <a:gd name="T17" fmla="*/ 10 h 63"/>
                  <a:gd name="T18" fmla="*/ 23 w 61"/>
                  <a:gd name="T19" fmla="*/ 24 h 63"/>
                  <a:gd name="T20" fmla="*/ 10 w 61"/>
                  <a:gd name="T21" fmla="*/ 52 h 63"/>
                  <a:gd name="T22" fmla="*/ 38 w 61"/>
                  <a:gd name="T23" fmla="*/ 38 h 63"/>
                  <a:gd name="T24" fmla="*/ 51 w 61"/>
                  <a:gd name="T25" fmla="*/ 1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 h="63">
                    <a:moveTo>
                      <a:pt x="5" y="63"/>
                    </a:moveTo>
                    <a:cubicBezTo>
                      <a:pt x="3" y="63"/>
                      <a:pt x="0" y="60"/>
                      <a:pt x="0" y="58"/>
                    </a:cubicBezTo>
                    <a:cubicBezTo>
                      <a:pt x="0" y="43"/>
                      <a:pt x="6" y="28"/>
                      <a:pt x="16" y="17"/>
                    </a:cubicBezTo>
                    <a:cubicBezTo>
                      <a:pt x="26" y="6"/>
                      <a:pt x="41" y="0"/>
                      <a:pt x="56" y="0"/>
                    </a:cubicBezTo>
                    <a:cubicBezTo>
                      <a:pt x="59" y="0"/>
                      <a:pt x="61" y="2"/>
                      <a:pt x="61" y="5"/>
                    </a:cubicBezTo>
                    <a:cubicBezTo>
                      <a:pt x="61" y="20"/>
                      <a:pt x="56" y="34"/>
                      <a:pt x="45" y="45"/>
                    </a:cubicBezTo>
                    <a:cubicBezTo>
                      <a:pt x="35" y="56"/>
                      <a:pt x="21" y="62"/>
                      <a:pt x="5" y="63"/>
                    </a:cubicBezTo>
                    <a:cubicBezTo>
                      <a:pt x="5" y="63"/>
                      <a:pt x="5" y="63"/>
                      <a:pt x="5" y="63"/>
                    </a:cubicBezTo>
                    <a:close/>
                    <a:moveTo>
                      <a:pt x="51" y="10"/>
                    </a:moveTo>
                    <a:cubicBezTo>
                      <a:pt x="40" y="12"/>
                      <a:pt x="31" y="16"/>
                      <a:pt x="23" y="24"/>
                    </a:cubicBezTo>
                    <a:cubicBezTo>
                      <a:pt x="16" y="32"/>
                      <a:pt x="11" y="42"/>
                      <a:pt x="10" y="52"/>
                    </a:cubicBezTo>
                    <a:cubicBezTo>
                      <a:pt x="21" y="51"/>
                      <a:pt x="30" y="46"/>
                      <a:pt x="38" y="38"/>
                    </a:cubicBezTo>
                    <a:cubicBezTo>
                      <a:pt x="45" y="30"/>
                      <a:pt x="50" y="21"/>
                      <a:pt x="51"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marL="0" marR="0" lvl="0" indent="0" defTabSz="1020833"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112" name="Freeform 1256"/>
              <p:cNvSpPr>
                <a:spLocks noEditPoints="1"/>
              </p:cNvSpPr>
              <p:nvPr/>
            </p:nvSpPr>
            <p:spPr bwMode="auto">
              <a:xfrm>
                <a:off x="9929813" y="3521075"/>
                <a:ext cx="200025" cy="203200"/>
              </a:xfrm>
              <a:custGeom>
                <a:avLst/>
                <a:gdLst>
                  <a:gd name="T0" fmla="*/ 56 w 62"/>
                  <a:gd name="T1" fmla="*/ 63 h 63"/>
                  <a:gd name="T2" fmla="*/ 56 w 62"/>
                  <a:gd name="T3" fmla="*/ 63 h 63"/>
                  <a:gd name="T4" fmla="*/ 1 w 62"/>
                  <a:gd name="T5" fmla="*/ 5 h 63"/>
                  <a:gd name="T6" fmla="*/ 2 w 62"/>
                  <a:gd name="T7" fmla="*/ 2 h 63"/>
                  <a:gd name="T8" fmla="*/ 6 w 62"/>
                  <a:gd name="T9" fmla="*/ 0 h 63"/>
                  <a:gd name="T10" fmla="*/ 61 w 62"/>
                  <a:gd name="T11" fmla="*/ 58 h 63"/>
                  <a:gd name="T12" fmla="*/ 60 w 62"/>
                  <a:gd name="T13" fmla="*/ 62 h 63"/>
                  <a:gd name="T14" fmla="*/ 56 w 62"/>
                  <a:gd name="T15" fmla="*/ 63 h 63"/>
                  <a:gd name="T16" fmla="*/ 11 w 62"/>
                  <a:gd name="T17" fmla="*/ 11 h 63"/>
                  <a:gd name="T18" fmla="*/ 51 w 62"/>
                  <a:gd name="T19" fmla="*/ 53 h 63"/>
                  <a:gd name="T20" fmla="*/ 11 w 62"/>
                  <a:gd name="T21" fmla="*/ 11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2" h="63">
                    <a:moveTo>
                      <a:pt x="56" y="63"/>
                    </a:moveTo>
                    <a:cubicBezTo>
                      <a:pt x="56" y="63"/>
                      <a:pt x="56" y="63"/>
                      <a:pt x="56" y="63"/>
                    </a:cubicBezTo>
                    <a:cubicBezTo>
                      <a:pt x="25" y="62"/>
                      <a:pt x="0" y="36"/>
                      <a:pt x="1" y="5"/>
                    </a:cubicBezTo>
                    <a:cubicBezTo>
                      <a:pt x="1" y="4"/>
                      <a:pt x="1" y="3"/>
                      <a:pt x="2" y="2"/>
                    </a:cubicBezTo>
                    <a:cubicBezTo>
                      <a:pt x="3" y="1"/>
                      <a:pt x="4" y="0"/>
                      <a:pt x="6" y="0"/>
                    </a:cubicBezTo>
                    <a:cubicBezTo>
                      <a:pt x="37" y="1"/>
                      <a:pt x="62" y="27"/>
                      <a:pt x="61" y="58"/>
                    </a:cubicBezTo>
                    <a:cubicBezTo>
                      <a:pt x="61" y="60"/>
                      <a:pt x="61" y="61"/>
                      <a:pt x="60" y="62"/>
                    </a:cubicBezTo>
                    <a:cubicBezTo>
                      <a:pt x="59" y="63"/>
                      <a:pt x="57" y="63"/>
                      <a:pt x="56" y="63"/>
                    </a:cubicBezTo>
                    <a:close/>
                    <a:moveTo>
                      <a:pt x="11" y="11"/>
                    </a:moveTo>
                    <a:cubicBezTo>
                      <a:pt x="13" y="32"/>
                      <a:pt x="30" y="50"/>
                      <a:pt x="51" y="53"/>
                    </a:cubicBezTo>
                    <a:cubicBezTo>
                      <a:pt x="49" y="31"/>
                      <a:pt x="32" y="14"/>
                      <a:pt x="11"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marL="0" marR="0" lvl="0" indent="0" defTabSz="1020833"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113" name="Freeform 1257"/>
              <p:cNvSpPr>
                <a:spLocks noEditPoints="1"/>
              </p:cNvSpPr>
              <p:nvPr/>
            </p:nvSpPr>
            <p:spPr bwMode="auto">
              <a:xfrm>
                <a:off x="10133013" y="3521075"/>
                <a:ext cx="196850" cy="203200"/>
              </a:xfrm>
              <a:custGeom>
                <a:avLst/>
                <a:gdLst>
                  <a:gd name="T0" fmla="*/ 5 w 61"/>
                  <a:gd name="T1" fmla="*/ 63 h 63"/>
                  <a:gd name="T2" fmla="*/ 2 w 61"/>
                  <a:gd name="T3" fmla="*/ 62 h 63"/>
                  <a:gd name="T4" fmla="*/ 0 w 61"/>
                  <a:gd name="T5" fmla="*/ 58 h 63"/>
                  <a:gd name="T6" fmla="*/ 56 w 61"/>
                  <a:gd name="T7" fmla="*/ 0 h 63"/>
                  <a:gd name="T8" fmla="*/ 59 w 61"/>
                  <a:gd name="T9" fmla="*/ 2 h 63"/>
                  <a:gd name="T10" fmla="*/ 61 w 61"/>
                  <a:gd name="T11" fmla="*/ 5 h 63"/>
                  <a:gd name="T12" fmla="*/ 5 w 61"/>
                  <a:gd name="T13" fmla="*/ 63 h 63"/>
                  <a:gd name="T14" fmla="*/ 5 w 61"/>
                  <a:gd name="T15" fmla="*/ 63 h 63"/>
                  <a:gd name="T16" fmla="*/ 51 w 61"/>
                  <a:gd name="T17" fmla="*/ 11 h 63"/>
                  <a:gd name="T18" fmla="*/ 10 w 61"/>
                  <a:gd name="T19" fmla="*/ 53 h 63"/>
                  <a:gd name="T20" fmla="*/ 51 w 61"/>
                  <a:gd name="T21" fmla="*/ 11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 h="63">
                    <a:moveTo>
                      <a:pt x="5" y="63"/>
                    </a:moveTo>
                    <a:cubicBezTo>
                      <a:pt x="4" y="63"/>
                      <a:pt x="3" y="63"/>
                      <a:pt x="2" y="62"/>
                    </a:cubicBezTo>
                    <a:cubicBezTo>
                      <a:pt x="1" y="61"/>
                      <a:pt x="0" y="60"/>
                      <a:pt x="0" y="58"/>
                    </a:cubicBezTo>
                    <a:cubicBezTo>
                      <a:pt x="0" y="27"/>
                      <a:pt x="24" y="1"/>
                      <a:pt x="56" y="0"/>
                    </a:cubicBezTo>
                    <a:cubicBezTo>
                      <a:pt x="57" y="0"/>
                      <a:pt x="58" y="1"/>
                      <a:pt x="59" y="2"/>
                    </a:cubicBezTo>
                    <a:cubicBezTo>
                      <a:pt x="60" y="3"/>
                      <a:pt x="61" y="4"/>
                      <a:pt x="61" y="5"/>
                    </a:cubicBezTo>
                    <a:cubicBezTo>
                      <a:pt x="61" y="36"/>
                      <a:pt x="37" y="62"/>
                      <a:pt x="5" y="63"/>
                    </a:cubicBezTo>
                    <a:cubicBezTo>
                      <a:pt x="5" y="63"/>
                      <a:pt x="5" y="63"/>
                      <a:pt x="5" y="63"/>
                    </a:cubicBezTo>
                    <a:close/>
                    <a:moveTo>
                      <a:pt x="51" y="11"/>
                    </a:moveTo>
                    <a:cubicBezTo>
                      <a:pt x="29" y="14"/>
                      <a:pt x="12" y="31"/>
                      <a:pt x="10" y="53"/>
                    </a:cubicBezTo>
                    <a:cubicBezTo>
                      <a:pt x="32" y="50"/>
                      <a:pt x="49" y="32"/>
                      <a:pt x="51"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marL="0" marR="0" lvl="0" indent="0" defTabSz="1020833"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114" name="Freeform 1258"/>
              <p:cNvSpPr>
                <a:spLocks noEditPoints="1"/>
              </p:cNvSpPr>
              <p:nvPr/>
            </p:nvSpPr>
            <p:spPr bwMode="auto">
              <a:xfrm>
                <a:off x="10048875" y="3343275"/>
                <a:ext cx="168275" cy="268288"/>
              </a:xfrm>
              <a:custGeom>
                <a:avLst/>
                <a:gdLst>
                  <a:gd name="T0" fmla="*/ 27 w 52"/>
                  <a:gd name="T1" fmla="*/ 83 h 83"/>
                  <a:gd name="T2" fmla="*/ 24 w 52"/>
                  <a:gd name="T3" fmla="*/ 82 h 83"/>
                  <a:gd name="T4" fmla="*/ 22 w 52"/>
                  <a:gd name="T5" fmla="*/ 2 h 83"/>
                  <a:gd name="T6" fmla="*/ 25 w 52"/>
                  <a:gd name="T7" fmla="*/ 0 h 83"/>
                  <a:gd name="T8" fmla="*/ 29 w 52"/>
                  <a:gd name="T9" fmla="*/ 2 h 83"/>
                  <a:gd name="T10" fmla="*/ 31 w 52"/>
                  <a:gd name="T11" fmla="*/ 82 h 83"/>
                  <a:gd name="T12" fmla="*/ 27 w 52"/>
                  <a:gd name="T13" fmla="*/ 83 h 83"/>
                  <a:gd name="T14" fmla="*/ 27 w 52"/>
                  <a:gd name="T15" fmla="*/ 83 h 83"/>
                  <a:gd name="T16" fmla="*/ 26 w 52"/>
                  <a:gd name="T17" fmla="*/ 13 h 83"/>
                  <a:gd name="T18" fmla="*/ 27 w 52"/>
                  <a:gd name="T19" fmla="*/ 71 h 83"/>
                  <a:gd name="T20" fmla="*/ 26 w 52"/>
                  <a:gd name="T21" fmla="*/ 13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2" h="83">
                    <a:moveTo>
                      <a:pt x="27" y="83"/>
                    </a:moveTo>
                    <a:cubicBezTo>
                      <a:pt x="26" y="83"/>
                      <a:pt x="25" y="83"/>
                      <a:pt x="24" y="82"/>
                    </a:cubicBezTo>
                    <a:cubicBezTo>
                      <a:pt x="1" y="60"/>
                      <a:pt x="0" y="24"/>
                      <a:pt x="22" y="2"/>
                    </a:cubicBezTo>
                    <a:cubicBezTo>
                      <a:pt x="23" y="1"/>
                      <a:pt x="24" y="0"/>
                      <a:pt x="25" y="0"/>
                    </a:cubicBezTo>
                    <a:cubicBezTo>
                      <a:pt x="27" y="0"/>
                      <a:pt x="28" y="1"/>
                      <a:pt x="29" y="2"/>
                    </a:cubicBezTo>
                    <a:cubicBezTo>
                      <a:pt x="51" y="23"/>
                      <a:pt x="52" y="59"/>
                      <a:pt x="31" y="82"/>
                    </a:cubicBezTo>
                    <a:cubicBezTo>
                      <a:pt x="30" y="83"/>
                      <a:pt x="29" y="83"/>
                      <a:pt x="27" y="83"/>
                    </a:cubicBezTo>
                    <a:cubicBezTo>
                      <a:pt x="27" y="83"/>
                      <a:pt x="27" y="83"/>
                      <a:pt x="27" y="83"/>
                    </a:cubicBezTo>
                    <a:close/>
                    <a:moveTo>
                      <a:pt x="26" y="13"/>
                    </a:moveTo>
                    <a:cubicBezTo>
                      <a:pt x="12" y="30"/>
                      <a:pt x="13" y="54"/>
                      <a:pt x="27" y="71"/>
                    </a:cubicBezTo>
                    <a:cubicBezTo>
                      <a:pt x="40" y="54"/>
                      <a:pt x="39" y="29"/>
                      <a:pt x="26"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marL="0" marR="0" lvl="0" indent="0" defTabSz="1020833"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grpSp>
      </p:grpSp>
      <p:sp>
        <p:nvSpPr>
          <p:cNvPr id="139" name="Скругленный прямоугольник 138"/>
          <p:cNvSpPr/>
          <p:nvPr/>
        </p:nvSpPr>
        <p:spPr>
          <a:xfrm>
            <a:off x="5631045" y="4898253"/>
            <a:ext cx="6687952" cy="3084767"/>
          </a:xfrm>
          <a:prstGeom prst="roundRect">
            <a:avLst>
              <a:gd name="adj" fmla="val 2930"/>
            </a:avLst>
          </a:prstGeom>
          <a:solidFill>
            <a:sysClr val="window" lastClr="FFFFFF">
              <a:lumMod val="95000"/>
            </a:sysClr>
          </a:solidFill>
          <a:ln w="3175"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smtClean="0">
              <a:ln>
                <a:noFill/>
              </a:ln>
              <a:solidFill>
                <a:prstClr val="white"/>
              </a:solidFill>
              <a:effectLst/>
              <a:uLnTx/>
              <a:uFillTx/>
              <a:latin typeface="Arial Narrow" panose="020B0606020202030204" pitchFamily="34" charset="0"/>
              <a:ea typeface="+mn-ea"/>
              <a:cs typeface="+mn-cs"/>
            </a:endParaRPr>
          </a:p>
        </p:txBody>
      </p:sp>
      <p:sp>
        <p:nvSpPr>
          <p:cNvPr id="140" name="Freeform 21"/>
          <p:cNvSpPr>
            <a:spLocks noChangeAspect="1"/>
          </p:cNvSpPr>
          <p:nvPr/>
        </p:nvSpPr>
        <p:spPr bwMode="auto">
          <a:xfrm>
            <a:off x="5909663" y="5032498"/>
            <a:ext cx="990848" cy="951436"/>
          </a:xfrm>
          <a:custGeom>
            <a:avLst/>
            <a:gdLst/>
            <a:ahLst/>
            <a:cxnLst>
              <a:cxn ang="0">
                <a:pos x="60" y="55"/>
              </a:cxn>
              <a:cxn ang="0">
                <a:pos x="47" y="42"/>
              </a:cxn>
              <a:cxn ang="0">
                <a:pos x="52" y="32"/>
              </a:cxn>
              <a:cxn ang="0">
                <a:pos x="55" y="25"/>
              </a:cxn>
              <a:cxn ang="0">
                <a:pos x="54" y="21"/>
              </a:cxn>
              <a:cxn ang="0">
                <a:pos x="55" y="14"/>
              </a:cxn>
              <a:cxn ang="0">
                <a:pos x="39" y="0"/>
              </a:cxn>
              <a:cxn ang="0">
                <a:pos x="22" y="14"/>
              </a:cxn>
              <a:cxn ang="0">
                <a:pos x="23" y="21"/>
              </a:cxn>
              <a:cxn ang="0">
                <a:pos x="22" y="25"/>
              </a:cxn>
              <a:cxn ang="0">
                <a:pos x="26" y="32"/>
              </a:cxn>
              <a:cxn ang="0">
                <a:pos x="30" y="42"/>
              </a:cxn>
              <a:cxn ang="0">
                <a:pos x="17" y="55"/>
              </a:cxn>
              <a:cxn ang="0">
                <a:pos x="0" y="65"/>
              </a:cxn>
              <a:cxn ang="0">
                <a:pos x="0" y="74"/>
              </a:cxn>
              <a:cxn ang="0">
                <a:pos x="39" y="74"/>
              </a:cxn>
              <a:cxn ang="0">
                <a:pos x="77" y="74"/>
              </a:cxn>
              <a:cxn ang="0">
                <a:pos x="77" y="65"/>
              </a:cxn>
              <a:cxn ang="0">
                <a:pos x="60" y="55"/>
              </a:cxn>
            </a:cxnLst>
            <a:rect l="0" t="0" r="r" b="b"/>
            <a:pathLst>
              <a:path w="77" h="74">
                <a:moveTo>
                  <a:pt x="60" y="55"/>
                </a:moveTo>
                <a:cubicBezTo>
                  <a:pt x="50" y="51"/>
                  <a:pt x="47" y="48"/>
                  <a:pt x="47" y="42"/>
                </a:cubicBezTo>
                <a:cubicBezTo>
                  <a:pt x="47" y="38"/>
                  <a:pt x="50" y="39"/>
                  <a:pt x="52" y="32"/>
                </a:cubicBezTo>
                <a:cubicBezTo>
                  <a:pt x="52" y="29"/>
                  <a:pt x="55" y="31"/>
                  <a:pt x="55" y="25"/>
                </a:cubicBezTo>
                <a:cubicBezTo>
                  <a:pt x="55" y="22"/>
                  <a:pt x="54" y="21"/>
                  <a:pt x="54" y="21"/>
                </a:cubicBezTo>
                <a:cubicBezTo>
                  <a:pt x="54" y="21"/>
                  <a:pt x="55" y="17"/>
                  <a:pt x="55" y="14"/>
                </a:cubicBezTo>
                <a:cubicBezTo>
                  <a:pt x="55" y="10"/>
                  <a:pt x="53" y="0"/>
                  <a:pt x="39" y="0"/>
                </a:cubicBezTo>
                <a:cubicBezTo>
                  <a:pt x="25" y="0"/>
                  <a:pt x="22" y="10"/>
                  <a:pt x="22" y="14"/>
                </a:cubicBezTo>
                <a:cubicBezTo>
                  <a:pt x="23" y="17"/>
                  <a:pt x="23" y="21"/>
                  <a:pt x="23" y="21"/>
                </a:cubicBezTo>
                <a:cubicBezTo>
                  <a:pt x="23" y="21"/>
                  <a:pt x="22" y="22"/>
                  <a:pt x="22" y="25"/>
                </a:cubicBezTo>
                <a:cubicBezTo>
                  <a:pt x="22" y="31"/>
                  <a:pt x="25" y="29"/>
                  <a:pt x="26" y="32"/>
                </a:cubicBezTo>
                <a:cubicBezTo>
                  <a:pt x="27" y="39"/>
                  <a:pt x="30" y="38"/>
                  <a:pt x="30" y="42"/>
                </a:cubicBezTo>
                <a:cubicBezTo>
                  <a:pt x="30" y="48"/>
                  <a:pt x="27" y="51"/>
                  <a:pt x="17" y="55"/>
                </a:cubicBezTo>
                <a:cubicBezTo>
                  <a:pt x="7" y="59"/>
                  <a:pt x="0" y="62"/>
                  <a:pt x="0" y="65"/>
                </a:cubicBezTo>
                <a:cubicBezTo>
                  <a:pt x="0" y="68"/>
                  <a:pt x="0" y="74"/>
                  <a:pt x="0" y="74"/>
                </a:cubicBezTo>
                <a:cubicBezTo>
                  <a:pt x="39" y="74"/>
                  <a:pt x="39" y="74"/>
                  <a:pt x="39" y="74"/>
                </a:cubicBezTo>
                <a:cubicBezTo>
                  <a:pt x="77" y="74"/>
                  <a:pt x="77" y="74"/>
                  <a:pt x="77" y="74"/>
                </a:cubicBezTo>
                <a:cubicBezTo>
                  <a:pt x="77" y="74"/>
                  <a:pt x="77" y="68"/>
                  <a:pt x="77" y="65"/>
                </a:cubicBezTo>
                <a:cubicBezTo>
                  <a:pt x="77" y="62"/>
                  <a:pt x="71" y="59"/>
                  <a:pt x="60" y="55"/>
                </a:cubicBezTo>
                <a:close/>
              </a:path>
            </a:pathLst>
          </a:custGeom>
          <a:solidFill>
            <a:srgbClr val="1F4E79"/>
          </a:solidFill>
          <a:ln w="19050">
            <a:noFill/>
            <a:round/>
            <a:headEnd/>
            <a:tailEnd/>
          </a:ln>
        </p:spPr>
        <p:txBody>
          <a:bodyPr vert="horz" wrap="square" lIns="98694" tIns="49347" rIns="98694" bIns="49347" numCol="1" anchor="t" anchorCtr="0" compatLnSpc="1">
            <a:prstTxWarp prst="textNoShape">
              <a:avLst/>
            </a:prstTxWarp>
          </a:bodyPr>
          <a:lstStyle/>
          <a:p>
            <a:pPr defTabSz="986912"/>
            <a:endParaRPr lang="en-GB" sz="2800" dirty="0">
              <a:solidFill>
                <a:srgbClr val="000000"/>
              </a:solidFill>
              <a:latin typeface="Arial Narrow" panose="020B0606020202030204" pitchFamily="34" charset="0"/>
            </a:endParaRPr>
          </a:p>
        </p:txBody>
      </p:sp>
      <p:sp>
        <p:nvSpPr>
          <p:cNvPr id="141" name="Прямоугольник 140"/>
          <p:cNvSpPr/>
          <p:nvPr/>
        </p:nvSpPr>
        <p:spPr>
          <a:xfrm>
            <a:off x="7034108" y="4966909"/>
            <a:ext cx="5261401" cy="1550024"/>
          </a:xfrm>
          <a:prstGeom prst="rect">
            <a:avLst/>
          </a:prstGeom>
        </p:spPr>
        <p:txBody>
          <a:bodyPr wrap="square" lIns="72000" tIns="108000" rIns="36000" bIns="0" anchor="t">
            <a:noAutofit/>
          </a:bodyPr>
          <a:lstStyle/>
          <a:p>
            <a:pPr defTabSz="957263" fontAlgn="auto">
              <a:lnSpc>
                <a:spcPct val="106000"/>
              </a:lnSpc>
              <a:spcBef>
                <a:spcPts val="300"/>
              </a:spcBef>
              <a:spcAft>
                <a:spcPts val="0"/>
              </a:spcAft>
            </a:pPr>
            <a:r>
              <a:rPr lang="ru-RU" sz="1600" b="1" dirty="0">
                <a:solidFill>
                  <a:prstClr val="black"/>
                </a:solidFill>
                <a:latin typeface="Arial Narrow" panose="020B0606020202030204" pitchFamily="34" charset="0"/>
                <a:cs typeface="+mn-cs"/>
              </a:rPr>
              <a:t>Субъекты индивидуального и малого </a:t>
            </a:r>
            <a:r>
              <a:rPr lang="ru-RU" sz="1600" b="1" dirty="0" smtClean="0">
                <a:solidFill>
                  <a:prstClr val="black"/>
                </a:solidFill>
                <a:latin typeface="Arial Narrow" panose="020B0606020202030204" pitchFamily="34" charset="0"/>
                <a:cs typeface="+mn-cs"/>
              </a:rPr>
              <a:t>предпринимательства </a:t>
            </a:r>
            <a:r>
              <a:rPr lang="ru-RU" sz="1600" dirty="0" smtClean="0">
                <a:solidFill>
                  <a:prstClr val="black"/>
                </a:solidFill>
                <a:latin typeface="Arial Narrow" panose="020B0606020202030204" pitchFamily="34" charset="0"/>
                <a:cs typeface="+mn-cs"/>
              </a:rPr>
              <a:t>(ИМП)</a:t>
            </a:r>
            <a:r>
              <a:rPr lang="en-US" sz="1600" dirty="0" smtClean="0">
                <a:solidFill>
                  <a:prstClr val="black"/>
                </a:solidFill>
                <a:latin typeface="Arial Narrow" panose="020B0606020202030204" pitchFamily="34" charset="0"/>
                <a:cs typeface="+mn-cs"/>
              </a:rPr>
              <a:t>*</a:t>
            </a:r>
            <a:r>
              <a:rPr lang="ru-RU" sz="1600" dirty="0" smtClean="0">
                <a:solidFill>
                  <a:prstClr val="black"/>
                </a:solidFill>
                <a:latin typeface="Arial Narrow" panose="020B0606020202030204" pitchFamily="34" charset="0"/>
                <a:cs typeface="+mn-cs"/>
              </a:rPr>
              <a:t>*, в том числе поставщики </a:t>
            </a:r>
            <a:r>
              <a:rPr lang="ru-RU" sz="1600" dirty="0">
                <a:solidFill>
                  <a:prstClr val="black"/>
                </a:solidFill>
                <a:latin typeface="Arial Narrow" panose="020B0606020202030204" pitchFamily="34" charset="0"/>
                <a:cs typeface="+mn-cs"/>
              </a:rPr>
              <a:t>крупнейших заказчиков, определяемых Правительством Российской Федерации</a:t>
            </a:r>
            <a:r>
              <a:rPr lang="ru-RU" sz="1600" dirty="0" smtClean="0">
                <a:solidFill>
                  <a:prstClr val="black"/>
                </a:solidFill>
                <a:latin typeface="Arial Narrow" panose="020B0606020202030204" pitchFamily="34" charset="0"/>
                <a:cs typeface="+mn-cs"/>
              </a:rPr>
              <a:t>, включенные </a:t>
            </a:r>
            <a:r>
              <a:rPr lang="ru-RU" sz="1600" dirty="0">
                <a:solidFill>
                  <a:prstClr val="black"/>
                </a:solidFill>
                <a:latin typeface="Arial Narrow" panose="020B0606020202030204" pitchFamily="34" charset="0"/>
                <a:cs typeface="+mn-cs"/>
              </a:rPr>
              <a:t>в Единый реестр субъектов малого и среднего </a:t>
            </a:r>
            <a:r>
              <a:rPr lang="ru-RU" sz="1600" dirty="0" smtClean="0">
                <a:solidFill>
                  <a:prstClr val="black"/>
                </a:solidFill>
                <a:latin typeface="Arial Narrow" panose="020B0606020202030204" pitchFamily="34" charset="0"/>
                <a:cs typeface="+mn-cs"/>
              </a:rPr>
              <a:t>предпринимательства</a:t>
            </a:r>
            <a:endParaRPr lang="ru-RU" sz="1600" dirty="0">
              <a:solidFill>
                <a:prstClr val="black"/>
              </a:solidFill>
              <a:latin typeface="Arial Narrow" panose="020B0606020202030204" pitchFamily="34" charset="0"/>
              <a:cs typeface="+mn-cs"/>
            </a:endParaRPr>
          </a:p>
        </p:txBody>
      </p:sp>
      <p:sp>
        <p:nvSpPr>
          <p:cNvPr id="142" name="TextBox 141"/>
          <p:cNvSpPr txBox="1"/>
          <p:nvPr/>
        </p:nvSpPr>
        <p:spPr>
          <a:xfrm>
            <a:off x="5854608" y="5976329"/>
            <a:ext cx="1100958" cy="646331"/>
          </a:xfrm>
          <a:prstGeom prst="rect">
            <a:avLst/>
          </a:prstGeom>
          <a:noFill/>
        </p:spPr>
        <p:txBody>
          <a:bodyPr wrap="square" rtlCol="0">
            <a:spAutoFit/>
          </a:bodyPr>
          <a:lstStyle/>
          <a:p>
            <a:pPr algn="ctr" defTabSz="457200" fontAlgn="auto">
              <a:spcBef>
                <a:spcPts val="0"/>
              </a:spcBef>
              <a:spcAft>
                <a:spcPts val="0"/>
              </a:spcAft>
            </a:pPr>
            <a:r>
              <a:rPr lang="ru-RU" sz="1800" b="1" dirty="0" smtClean="0">
                <a:solidFill>
                  <a:srgbClr val="1F4E79"/>
                </a:solidFill>
                <a:latin typeface="Arial Narrow" panose="020B0606020202030204" pitchFamily="34" charset="0"/>
                <a:cs typeface="+mn-cs"/>
              </a:rPr>
              <a:t>Профиль клиента</a:t>
            </a:r>
            <a:endParaRPr lang="ru-RU" sz="1800" b="1" dirty="0">
              <a:solidFill>
                <a:srgbClr val="1F4E79"/>
              </a:solidFill>
              <a:latin typeface="Arial Narrow" panose="020B0606020202030204" pitchFamily="34" charset="0"/>
              <a:cs typeface="+mn-cs"/>
            </a:endParaRPr>
          </a:p>
        </p:txBody>
      </p:sp>
      <p:sp>
        <p:nvSpPr>
          <p:cNvPr id="143" name="L-Shape 10"/>
          <p:cNvSpPr/>
          <p:nvPr/>
        </p:nvSpPr>
        <p:spPr>
          <a:xfrm rot="13701821">
            <a:off x="7357137" y="6761497"/>
            <a:ext cx="226876" cy="226876"/>
          </a:xfrm>
          <a:prstGeom prst="corner">
            <a:avLst>
              <a:gd name="adj1" fmla="val 23334"/>
              <a:gd name="adj2" fmla="val 24129"/>
            </a:avLst>
          </a:prstGeom>
          <a:solidFill>
            <a:srgbClr val="1F4E79"/>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prstClr val="white"/>
              </a:solidFill>
              <a:effectLst/>
              <a:uLnTx/>
              <a:uFillTx/>
              <a:latin typeface="Arial Narrow" panose="020B0606020202030204" pitchFamily="34" charset="0"/>
              <a:ea typeface="+mn-ea"/>
              <a:cs typeface="+mn-cs"/>
            </a:endParaRPr>
          </a:p>
        </p:txBody>
      </p:sp>
      <p:sp>
        <p:nvSpPr>
          <p:cNvPr id="144" name="Прямоугольник 143"/>
          <p:cNvSpPr/>
          <p:nvPr/>
        </p:nvSpPr>
        <p:spPr>
          <a:xfrm>
            <a:off x="5622846" y="6705658"/>
            <a:ext cx="1800360" cy="338554"/>
          </a:xfrm>
          <a:prstGeom prst="rect">
            <a:avLst/>
          </a:prstGeom>
        </p:spPr>
        <p:txBody>
          <a:bodyPr wrap="square">
            <a:spAutoFit/>
          </a:bodyPr>
          <a:lstStyle/>
          <a:p>
            <a:pPr algn="r" defTabSz="859536" fontAlgn="t">
              <a:spcBef>
                <a:spcPts val="200"/>
              </a:spcBef>
              <a:spcAft>
                <a:spcPts val="0"/>
              </a:spcAft>
              <a:defRPr/>
            </a:pPr>
            <a:r>
              <a:rPr lang="ru-RU" sz="1600" b="1" dirty="0">
                <a:solidFill>
                  <a:srgbClr val="1F4E79"/>
                </a:solidFill>
                <a:latin typeface="Arial Narrow" panose="020B0606020202030204" pitchFamily="34" charset="0"/>
                <a:cs typeface="+mn-cs"/>
              </a:rPr>
              <a:t>Величина дохода</a:t>
            </a:r>
            <a:endParaRPr lang="en-US" sz="1600" b="1" dirty="0">
              <a:solidFill>
                <a:srgbClr val="1F4E79"/>
              </a:solidFill>
              <a:latin typeface="Arial Narrow" panose="020B0606020202030204" pitchFamily="34" charset="0"/>
              <a:cs typeface="+mn-cs"/>
            </a:endParaRPr>
          </a:p>
        </p:txBody>
      </p:sp>
      <p:sp>
        <p:nvSpPr>
          <p:cNvPr id="145" name="Прямоугольник 144"/>
          <p:cNvSpPr/>
          <p:nvPr/>
        </p:nvSpPr>
        <p:spPr>
          <a:xfrm>
            <a:off x="7630725" y="6705658"/>
            <a:ext cx="1436612" cy="338554"/>
          </a:xfrm>
          <a:prstGeom prst="rect">
            <a:avLst/>
          </a:prstGeom>
        </p:spPr>
        <p:txBody>
          <a:bodyPr wrap="none">
            <a:spAutoFit/>
          </a:bodyPr>
          <a:lstStyle/>
          <a:p>
            <a:pPr defTabSz="859536" fontAlgn="t">
              <a:spcBef>
                <a:spcPts val="200"/>
              </a:spcBef>
              <a:spcAft>
                <a:spcPts val="0"/>
              </a:spcAft>
              <a:defRPr/>
            </a:pPr>
            <a:r>
              <a:rPr lang="ru-RU" sz="1600" dirty="0">
                <a:solidFill>
                  <a:srgbClr val="000000"/>
                </a:solidFill>
                <a:latin typeface="Arial Narrow" panose="020B0606020202030204" pitchFamily="34" charset="0"/>
                <a:cs typeface="+mn-cs"/>
              </a:rPr>
              <a:t>До 800 млн руб.</a:t>
            </a:r>
          </a:p>
        </p:txBody>
      </p:sp>
      <p:sp>
        <p:nvSpPr>
          <p:cNvPr id="146" name="L-Shape 10"/>
          <p:cNvSpPr/>
          <p:nvPr/>
        </p:nvSpPr>
        <p:spPr>
          <a:xfrm rot="13701821">
            <a:off x="7345793" y="7286545"/>
            <a:ext cx="249564" cy="249564"/>
          </a:xfrm>
          <a:prstGeom prst="corner">
            <a:avLst>
              <a:gd name="adj1" fmla="val 23334"/>
              <a:gd name="adj2" fmla="val 24129"/>
            </a:avLst>
          </a:prstGeom>
          <a:solidFill>
            <a:srgbClr val="1F4E79"/>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prstClr val="white"/>
              </a:solidFill>
              <a:effectLst/>
              <a:uLnTx/>
              <a:uFillTx/>
              <a:latin typeface="Arial Narrow" panose="020B0606020202030204" pitchFamily="34" charset="0"/>
              <a:ea typeface="+mn-ea"/>
              <a:cs typeface="+mn-cs"/>
            </a:endParaRPr>
          </a:p>
        </p:txBody>
      </p:sp>
      <p:sp>
        <p:nvSpPr>
          <p:cNvPr id="147" name="Прямоугольник 146"/>
          <p:cNvSpPr/>
          <p:nvPr/>
        </p:nvSpPr>
        <p:spPr>
          <a:xfrm>
            <a:off x="5589259" y="7088162"/>
            <a:ext cx="1833947" cy="830997"/>
          </a:xfrm>
          <a:prstGeom prst="rect">
            <a:avLst/>
          </a:prstGeom>
        </p:spPr>
        <p:txBody>
          <a:bodyPr wrap="square">
            <a:spAutoFit/>
          </a:bodyPr>
          <a:lstStyle/>
          <a:p>
            <a:pPr algn="r" defTabSz="859536" fontAlgn="t">
              <a:spcBef>
                <a:spcPts val="200"/>
              </a:spcBef>
              <a:spcAft>
                <a:spcPts val="0"/>
              </a:spcAft>
              <a:defRPr/>
            </a:pPr>
            <a:r>
              <a:rPr lang="ru-RU" sz="1600" b="1" dirty="0">
                <a:solidFill>
                  <a:srgbClr val="1F4E79"/>
                </a:solidFill>
                <a:latin typeface="Arial Narrow" panose="020B0606020202030204" pitchFamily="34" charset="0"/>
                <a:cs typeface="+mn-cs"/>
              </a:rPr>
              <a:t>Среднесписочная численность сотрудников</a:t>
            </a:r>
          </a:p>
        </p:txBody>
      </p:sp>
      <p:sp>
        <p:nvSpPr>
          <p:cNvPr id="148" name="Прямоугольник 147"/>
          <p:cNvSpPr/>
          <p:nvPr/>
        </p:nvSpPr>
        <p:spPr>
          <a:xfrm>
            <a:off x="7630725" y="7272828"/>
            <a:ext cx="1391728" cy="338554"/>
          </a:xfrm>
          <a:prstGeom prst="rect">
            <a:avLst/>
          </a:prstGeom>
        </p:spPr>
        <p:txBody>
          <a:bodyPr wrap="none">
            <a:spAutoFit/>
          </a:bodyPr>
          <a:lstStyle/>
          <a:p>
            <a:pPr defTabSz="859536" fontAlgn="t">
              <a:spcBef>
                <a:spcPts val="200"/>
              </a:spcBef>
              <a:spcAft>
                <a:spcPts val="0"/>
              </a:spcAft>
              <a:defRPr/>
            </a:pPr>
            <a:r>
              <a:rPr lang="ru-RU" sz="1600" dirty="0">
                <a:solidFill>
                  <a:srgbClr val="000000"/>
                </a:solidFill>
                <a:latin typeface="Arial Narrow" panose="020B0606020202030204" pitchFamily="34" charset="0"/>
                <a:cs typeface="+mn-cs"/>
              </a:rPr>
              <a:t>До 100 человек</a:t>
            </a:r>
          </a:p>
        </p:txBody>
      </p:sp>
      <p:grpSp>
        <p:nvGrpSpPr>
          <p:cNvPr id="149" name="Группа 148"/>
          <p:cNvGrpSpPr/>
          <p:nvPr/>
        </p:nvGrpSpPr>
        <p:grpSpPr>
          <a:xfrm>
            <a:off x="9359656" y="7290266"/>
            <a:ext cx="2963303" cy="584775"/>
            <a:chOff x="9643864" y="7042001"/>
            <a:chExt cx="2963303" cy="584775"/>
          </a:xfrm>
        </p:grpSpPr>
        <p:sp>
          <p:nvSpPr>
            <p:cNvPr id="150" name="L-Shape 10"/>
            <p:cNvSpPr/>
            <p:nvPr/>
          </p:nvSpPr>
          <p:spPr>
            <a:xfrm rot="13701821">
              <a:off x="10914841" y="7209606"/>
              <a:ext cx="249564" cy="249564"/>
            </a:xfrm>
            <a:prstGeom prst="corner">
              <a:avLst>
                <a:gd name="adj1" fmla="val 23334"/>
                <a:gd name="adj2" fmla="val 24129"/>
              </a:avLst>
            </a:prstGeom>
            <a:solidFill>
              <a:srgbClr val="1F4E79"/>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prstClr val="white"/>
                </a:solidFill>
                <a:effectLst/>
                <a:uLnTx/>
                <a:uFillTx/>
                <a:latin typeface="Arial Narrow" panose="020B0606020202030204" pitchFamily="34" charset="0"/>
                <a:ea typeface="+mn-ea"/>
                <a:cs typeface="+mn-cs"/>
              </a:endParaRPr>
            </a:p>
          </p:txBody>
        </p:sp>
        <p:sp>
          <p:nvSpPr>
            <p:cNvPr id="151" name="Прямоугольник 150"/>
            <p:cNvSpPr/>
            <p:nvPr/>
          </p:nvSpPr>
          <p:spPr>
            <a:xfrm>
              <a:off x="9643864" y="7042001"/>
              <a:ext cx="1318871" cy="584775"/>
            </a:xfrm>
            <a:prstGeom prst="rect">
              <a:avLst/>
            </a:prstGeom>
          </p:spPr>
          <p:txBody>
            <a:bodyPr wrap="square">
              <a:spAutoFit/>
            </a:bodyPr>
            <a:lstStyle/>
            <a:p>
              <a:pPr marL="0" marR="0" lvl="0" indent="0" algn="r" defTabSz="859536" eaLnBrk="1" fontAlgn="t" latinLnBrk="0" hangingPunct="1">
                <a:lnSpc>
                  <a:spcPct val="100000"/>
                </a:lnSpc>
                <a:spcBef>
                  <a:spcPts val="200"/>
                </a:spcBef>
                <a:spcAft>
                  <a:spcPts val="0"/>
                </a:spcAft>
                <a:buClrTx/>
                <a:buSzTx/>
                <a:buFontTx/>
                <a:buNone/>
                <a:tabLst/>
                <a:defRPr/>
              </a:pPr>
              <a:r>
                <a:rPr kumimoji="0" lang="ru-RU" sz="1600" b="1" i="0" u="none" strike="noStrike" kern="0" cap="none" spc="0" normalizeH="0" baseline="0" noProof="0" dirty="0">
                  <a:ln>
                    <a:noFill/>
                  </a:ln>
                  <a:solidFill>
                    <a:srgbClr val="1F4E79"/>
                  </a:solidFill>
                  <a:effectLst/>
                  <a:uLnTx/>
                  <a:uFillTx/>
                  <a:latin typeface="Arial Narrow" panose="020B0606020202030204" pitchFamily="34" charset="0"/>
                  <a:cs typeface="+mn-cs"/>
                </a:rPr>
                <a:t>Место регистрации</a:t>
              </a:r>
            </a:p>
          </p:txBody>
        </p:sp>
        <p:sp>
          <p:nvSpPr>
            <p:cNvPr id="152" name="Прямоугольник 151"/>
            <p:cNvSpPr/>
            <p:nvPr/>
          </p:nvSpPr>
          <p:spPr>
            <a:xfrm>
              <a:off x="11201013" y="7165111"/>
              <a:ext cx="1406154" cy="338554"/>
            </a:xfrm>
            <a:prstGeom prst="rect">
              <a:avLst/>
            </a:prstGeom>
          </p:spPr>
          <p:txBody>
            <a:bodyPr wrap="none">
              <a:spAutoFit/>
            </a:bodyPr>
            <a:lstStyle/>
            <a:p>
              <a:pPr marL="0" marR="0" lvl="0" indent="0" defTabSz="859536" eaLnBrk="1" fontAlgn="t" latinLnBrk="0" hangingPunct="1">
                <a:lnSpc>
                  <a:spcPct val="100000"/>
                </a:lnSpc>
                <a:spcBef>
                  <a:spcPts val="200"/>
                </a:spcBef>
                <a:spcAft>
                  <a:spcPts val="0"/>
                </a:spcAft>
                <a:buClrTx/>
                <a:buSzTx/>
                <a:buFontTx/>
                <a:buNone/>
                <a:tabLst/>
                <a:defRPr/>
              </a:pPr>
              <a:r>
                <a:rPr kumimoji="0" lang="ru-RU" sz="1600" b="0" i="0" u="none" strike="noStrike" kern="0" cap="none" spc="0" normalizeH="0" baseline="0" noProof="0" dirty="0" smtClean="0">
                  <a:ln>
                    <a:noFill/>
                  </a:ln>
                  <a:solidFill>
                    <a:srgbClr val="000000"/>
                  </a:solidFill>
                  <a:effectLst/>
                  <a:uLnTx/>
                  <a:uFillTx/>
                  <a:latin typeface="Arial Narrow" panose="020B0606020202030204" pitchFamily="34" charset="0"/>
                  <a:cs typeface="+mn-cs"/>
                </a:rPr>
                <a:t>Резидент РФ*</a:t>
              </a:r>
              <a:r>
                <a:rPr kumimoji="0" lang="en-US" sz="1600" b="0" i="0" u="none" strike="noStrike" kern="0" cap="none" spc="0" normalizeH="0" baseline="0" noProof="0" dirty="0" smtClean="0">
                  <a:ln>
                    <a:noFill/>
                  </a:ln>
                  <a:solidFill>
                    <a:srgbClr val="000000"/>
                  </a:solidFill>
                  <a:effectLst/>
                  <a:uLnTx/>
                  <a:uFillTx/>
                  <a:latin typeface="Arial Narrow" panose="020B0606020202030204" pitchFamily="34" charset="0"/>
                  <a:cs typeface="+mn-cs"/>
                </a:rPr>
                <a:t>*</a:t>
              </a:r>
              <a:r>
                <a:rPr kumimoji="0" lang="ru-RU" sz="1600" b="0" i="0" u="none" strike="noStrike" kern="0" cap="none" spc="0" normalizeH="0" baseline="0" noProof="0" dirty="0" smtClean="0">
                  <a:ln>
                    <a:noFill/>
                  </a:ln>
                  <a:solidFill>
                    <a:srgbClr val="000000"/>
                  </a:solidFill>
                  <a:effectLst/>
                  <a:uLnTx/>
                  <a:uFillTx/>
                  <a:latin typeface="Arial Narrow" panose="020B0606020202030204" pitchFamily="34" charset="0"/>
                  <a:cs typeface="+mn-cs"/>
                </a:rPr>
                <a:t>*</a:t>
              </a:r>
              <a:endParaRPr kumimoji="0" lang="ru-RU" sz="1600" b="0" i="0" u="none" strike="noStrike" kern="0" cap="none" spc="0" normalizeH="0" baseline="0" noProof="0" dirty="0">
                <a:ln>
                  <a:noFill/>
                </a:ln>
                <a:solidFill>
                  <a:srgbClr val="000000"/>
                </a:solidFill>
                <a:effectLst/>
                <a:uLnTx/>
                <a:uFillTx/>
                <a:latin typeface="Arial Narrow" panose="020B0606020202030204" pitchFamily="34" charset="0"/>
                <a:cs typeface="+mn-cs"/>
              </a:endParaRPr>
            </a:p>
          </p:txBody>
        </p:sp>
      </p:grpSp>
      <p:sp>
        <p:nvSpPr>
          <p:cNvPr id="153" name="L-Shape 10"/>
          <p:cNvSpPr/>
          <p:nvPr/>
        </p:nvSpPr>
        <p:spPr>
          <a:xfrm rot="13701821">
            <a:off x="10628395" y="6785510"/>
            <a:ext cx="249564" cy="249564"/>
          </a:xfrm>
          <a:prstGeom prst="corner">
            <a:avLst>
              <a:gd name="adj1" fmla="val 23334"/>
              <a:gd name="adj2" fmla="val 24129"/>
            </a:avLst>
          </a:prstGeom>
          <a:solidFill>
            <a:srgbClr val="1F4E79"/>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prstClr val="white"/>
              </a:solidFill>
              <a:effectLst/>
              <a:uLnTx/>
              <a:uFillTx/>
              <a:latin typeface="Arial Narrow" panose="020B0606020202030204" pitchFamily="34" charset="0"/>
              <a:ea typeface="+mn-ea"/>
              <a:cs typeface="+mn-cs"/>
            </a:endParaRPr>
          </a:p>
        </p:txBody>
      </p:sp>
      <p:sp>
        <p:nvSpPr>
          <p:cNvPr id="154" name="Прямоугольник 153"/>
          <p:cNvSpPr/>
          <p:nvPr/>
        </p:nvSpPr>
        <p:spPr>
          <a:xfrm>
            <a:off x="8865317" y="6617905"/>
            <a:ext cx="1833947" cy="584775"/>
          </a:xfrm>
          <a:prstGeom prst="rect">
            <a:avLst/>
          </a:prstGeom>
        </p:spPr>
        <p:txBody>
          <a:bodyPr wrap="square">
            <a:spAutoFit/>
          </a:bodyPr>
          <a:lstStyle/>
          <a:p>
            <a:pPr algn="r" defTabSz="859536" fontAlgn="t">
              <a:spcBef>
                <a:spcPts val="200"/>
              </a:spcBef>
              <a:spcAft>
                <a:spcPts val="0"/>
              </a:spcAft>
              <a:defRPr/>
            </a:pPr>
            <a:r>
              <a:rPr lang="ru-RU" sz="1600" b="1" dirty="0">
                <a:solidFill>
                  <a:srgbClr val="1F4E79"/>
                </a:solidFill>
                <a:latin typeface="Arial Narrow" panose="020B0606020202030204" pitchFamily="34" charset="0"/>
                <a:cs typeface="+mn-cs"/>
              </a:rPr>
              <a:t>Срок ведения бизнеса</a:t>
            </a:r>
          </a:p>
        </p:txBody>
      </p:sp>
      <p:sp>
        <p:nvSpPr>
          <p:cNvPr id="155" name="Прямоугольник 154"/>
          <p:cNvSpPr/>
          <p:nvPr/>
        </p:nvSpPr>
        <p:spPr>
          <a:xfrm>
            <a:off x="11035405" y="6741015"/>
            <a:ext cx="1119833" cy="338554"/>
          </a:xfrm>
          <a:prstGeom prst="rect">
            <a:avLst/>
          </a:prstGeom>
        </p:spPr>
        <p:txBody>
          <a:bodyPr wrap="square">
            <a:spAutoFit/>
          </a:bodyPr>
          <a:lstStyle/>
          <a:p>
            <a:pPr defTabSz="859536" fontAlgn="t">
              <a:spcBef>
                <a:spcPts val="200"/>
              </a:spcBef>
              <a:spcAft>
                <a:spcPts val="0"/>
              </a:spcAft>
              <a:defRPr/>
            </a:pPr>
            <a:r>
              <a:rPr lang="ru-RU" sz="1600" dirty="0" smtClean="0">
                <a:solidFill>
                  <a:srgbClr val="000000"/>
                </a:solidFill>
                <a:latin typeface="Arial Narrow" panose="020B0606020202030204" pitchFamily="34" charset="0"/>
                <a:cs typeface="+mn-cs"/>
              </a:rPr>
              <a:t>От</a:t>
            </a:r>
            <a:r>
              <a:rPr lang="en-US" sz="1600" dirty="0" smtClean="0">
                <a:solidFill>
                  <a:srgbClr val="000000"/>
                </a:solidFill>
                <a:latin typeface="Arial Narrow" panose="020B0606020202030204" pitchFamily="34" charset="0"/>
                <a:cs typeface="+mn-cs"/>
              </a:rPr>
              <a:t> </a:t>
            </a:r>
            <a:r>
              <a:rPr lang="ru-RU" sz="1600" dirty="0" smtClean="0">
                <a:solidFill>
                  <a:srgbClr val="000000"/>
                </a:solidFill>
                <a:latin typeface="Arial Narrow" panose="020B0606020202030204" pitchFamily="34" charset="0"/>
                <a:cs typeface="+mn-cs"/>
              </a:rPr>
              <a:t>12 мес.</a:t>
            </a:r>
            <a:endParaRPr lang="ru-RU" sz="1600" dirty="0">
              <a:solidFill>
                <a:srgbClr val="000000"/>
              </a:solidFill>
              <a:latin typeface="Arial Narrow" panose="020B0606020202030204" pitchFamily="34" charset="0"/>
              <a:cs typeface="+mn-cs"/>
            </a:endParaRPr>
          </a:p>
        </p:txBody>
      </p:sp>
      <p:sp>
        <p:nvSpPr>
          <p:cNvPr id="156" name="TextBox 155"/>
          <p:cNvSpPr txBox="1"/>
          <p:nvPr/>
        </p:nvSpPr>
        <p:spPr>
          <a:xfrm>
            <a:off x="5631046" y="4463491"/>
            <a:ext cx="6687951" cy="330669"/>
          </a:xfrm>
          <a:prstGeom prst="rect">
            <a:avLst/>
          </a:prstGeom>
          <a:solidFill>
            <a:srgbClr val="5B9BD5">
              <a:lumMod val="50000"/>
            </a:srgbClr>
          </a:solidFill>
        </p:spPr>
        <p:txBody>
          <a:bodyPr wrap="square" lIns="0" rtlCol="0" anchor="ctr" anchorCtr="0">
            <a:noAutofit/>
          </a:bodyPr>
          <a:lstStyle>
            <a:defPPr>
              <a:defRPr lang="en-US"/>
            </a:defPPr>
            <a:lvl1pPr marR="0" lvl="0" indent="0" algn="ctr" fontAlgn="auto">
              <a:lnSpc>
                <a:spcPct val="100000"/>
              </a:lnSpc>
              <a:spcBef>
                <a:spcPts val="0"/>
              </a:spcBef>
              <a:spcAft>
                <a:spcPts val="0"/>
              </a:spcAft>
              <a:buClrTx/>
              <a:buSzTx/>
              <a:buFontTx/>
              <a:buNone/>
              <a:tabLst/>
              <a:defRPr kumimoji="0" sz="2000" b="1" i="0" u="none" strike="noStrike" cap="none" spc="0" normalizeH="0" baseline="0">
                <a:ln>
                  <a:noFill/>
                </a:ln>
                <a:solidFill>
                  <a:srgbClr val="ED7D31"/>
                </a:solidFill>
                <a:effectLst/>
                <a:uLnTx/>
                <a:uFillTx/>
                <a:latin typeface="Arial Narrow" panose="020B0606020202030204" pitchFamily="34" charset="0"/>
              </a:defRPr>
            </a:lvl1p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2000" b="1" i="0" u="none" strike="noStrike" kern="0" cap="none" spc="0" normalizeH="0" baseline="0" noProof="0" dirty="0">
                <a:ln>
                  <a:noFill/>
                </a:ln>
                <a:solidFill>
                  <a:srgbClr val="ED7D31"/>
                </a:solidFill>
                <a:effectLst/>
                <a:uLnTx/>
                <a:uFillTx/>
                <a:latin typeface="Arial Narrow" panose="020B0606020202030204" pitchFamily="34" charset="0"/>
                <a:cs typeface="+mn-cs"/>
              </a:rPr>
              <a:t>Требования к лизингополучателю</a:t>
            </a:r>
          </a:p>
        </p:txBody>
      </p:sp>
      <p:sp>
        <p:nvSpPr>
          <p:cNvPr id="157" name="Прямоугольник 156"/>
          <p:cNvSpPr/>
          <p:nvPr/>
        </p:nvSpPr>
        <p:spPr>
          <a:xfrm>
            <a:off x="384715" y="7943778"/>
            <a:ext cx="10947681" cy="596030"/>
          </a:xfrm>
          <a:prstGeom prst="rect">
            <a:avLst/>
          </a:prstGeom>
        </p:spPr>
        <p:txBody>
          <a:bodyPr wrap="square" lIns="72000" tIns="108000" rIns="36000" bIns="0" anchor="t">
            <a:noAutofit/>
          </a:bodyPr>
          <a:lstStyle/>
          <a:p>
            <a:pPr defTabSz="457200" fontAlgn="auto">
              <a:spcBef>
                <a:spcPts val="0"/>
              </a:spcBef>
              <a:spcAft>
                <a:spcPts val="0"/>
              </a:spcAft>
            </a:pPr>
            <a:r>
              <a:rPr lang="en-US" sz="1000" dirty="0" smtClean="0">
                <a:solidFill>
                  <a:prstClr val="black">
                    <a:lumMod val="50000"/>
                    <a:lumOff val="50000"/>
                  </a:prstClr>
                </a:solidFill>
                <a:latin typeface="Arial Narrow" panose="020B0606020202030204" pitchFamily="34" charset="0"/>
                <a:cs typeface="+mn-cs"/>
              </a:rPr>
              <a:t>* </a:t>
            </a:r>
            <a:r>
              <a:rPr lang="ru-RU" sz="1000" dirty="0">
                <a:solidFill>
                  <a:prstClr val="black">
                    <a:lumMod val="50000"/>
                    <a:lumOff val="50000"/>
                  </a:prstClr>
                </a:solidFill>
                <a:latin typeface="Arial Narrow" panose="020B0606020202030204" pitchFamily="34" charset="0"/>
                <a:cs typeface="+mn-cs"/>
              </a:rPr>
              <a:t>В том числе в рамках реализации мероприятий по развитию сельскохозяйственной кооперации</a:t>
            </a:r>
          </a:p>
          <a:p>
            <a:pPr defTabSz="457200" fontAlgn="auto">
              <a:spcBef>
                <a:spcPts val="0"/>
              </a:spcBef>
              <a:spcAft>
                <a:spcPts val="0"/>
              </a:spcAft>
            </a:pPr>
            <a:r>
              <a:rPr lang="en-US" sz="1000" dirty="0" smtClean="0">
                <a:solidFill>
                  <a:prstClr val="black">
                    <a:lumMod val="50000"/>
                    <a:lumOff val="50000"/>
                  </a:prstClr>
                </a:solidFill>
                <a:latin typeface="Arial Narrow" panose="020B0606020202030204" pitchFamily="34" charset="0"/>
                <a:cs typeface="+mn-cs"/>
              </a:rPr>
              <a:t>*</a:t>
            </a:r>
            <a:r>
              <a:rPr lang="ru-RU" sz="1000" dirty="0" smtClean="0">
                <a:solidFill>
                  <a:prstClr val="black">
                    <a:lumMod val="50000"/>
                    <a:lumOff val="50000"/>
                  </a:prstClr>
                </a:solidFill>
                <a:latin typeface="Arial Narrow" panose="020B0606020202030204" pitchFamily="34" charset="0"/>
                <a:cs typeface="+mn-cs"/>
              </a:rPr>
              <a:t>* </a:t>
            </a:r>
            <a:r>
              <a:rPr lang="ru-RU" sz="1000" dirty="0">
                <a:solidFill>
                  <a:prstClr val="black">
                    <a:lumMod val="50000"/>
                    <a:lumOff val="50000"/>
                  </a:prstClr>
                </a:solidFill>
                <a:latin typeface="Arial Narrow" panose="020B0606020202030204" pitchFamily="34" charset="0"/>
                <a:cs typeface="+mn-cs"/>
              </a:rPr>
              <a:t>ЮЛ и ИП, отнесенные к категории субъекта «</a:t>
            </a:r>
            <a:r>
              <a:rPr lang="ru-RU" sz="1000" dirty="0" err="1">
                <a:solidFill>
                  <a:prstClr val="black">
                    <a:lumMod val="50000"/>
                    <a:lumOff val="50000"/>
                  </a:prstClr>
                </a:solidFill>
                <a:latin typeface="Arial Narrow" panose="020B0606020202030204" pitchFamily="34" charset="0"/>
                <a:cs typeface="+mn-cs"/>
              </a:rPr>
              <a:t>Микропредприятия</a:t>
            </a:r>
            <a:r>
              <a:rPr lang="ru-RU" sz="1000" dirty="0">
                <a:solidFill>
                  <a:prstClr val="black">
                    <a:lumMod val="50000"/>
                    <a:lumOff val="50000"/>
                  </a:prstClr>
                </a:solidFill>
                <a:latin typeface="Arial Narrow" panose="020B0606020202030204" pitchFamily="34" charset="0"/>
                <a:cs typeface="+mn-cs"/>
              </a:rPr>
              <a:t>» или «Малые предприятия» в соответствии с Федеральным законом от 24 июля 2007 г. № 209-ФЗ.</a:t>
            </a:r>
          </a:p>
          <a:p>
            <a:pPr defTabSz="457200" fontAlgn="auto">
              <a:spcBef>
                <a:spcPts val="0"/>
              </a:spcBef>
              <a:spcAft>
                <a:spcPts val="0"/>
              </a:spcAft>
            </a:pPr>
            <a:r>
              <a:rPr lang="ru-RU" sz="1000" dirty="0" smtClean="0">
                <a:solidFill>
                  <a:prstClr val="black">
                    <a:lumMod val="50000"/>
                    <a:lumOff val="50000"/>
                  </a:prstClr>
                </a:solidFill>
                <a:latin typeface="Arial Narrow" panose="020B0606020202030204" pitchFamily="34" charset="0"/>
                <a:cs typeface="+mn-cs"/>
              </a:rPr>
              <a:t>*</a:t>
            </a:r>
            <a:r>
              <a:rPr lang="en-US" sz="1000" dirty="0" smtClean="0">
                <a:solidFill>
                  <a:prstClr val="black">
                    <a:lumMod val="50000"/>
                    <a:lumOff val="50000"/>
                  </a:prstClr>
                </a:solidFill>
                <a:latin typeface="Arial Narrow" panose="020B0606020202030204" pitchFamily="34" charset="0"/>
                <a:cs typeface="+mn-cs"/>
              </a:rPr>
              <a:t>*</a:t>
            </a:r>
            <a:r>
              <a:rPr lang="ru-RU" sz="1000" dirty="0" smtClean="0">
                <a:solidFill>
                  <a:prstClr val="black">
                    <a:lumMod val="50000"/>
                    <a:lumOff val="50000"/>
                  </a:prstClr>
                </a:solidFill>
                <a:latin typeface="Arial Narrow" panose="020B0606020202030204" pitchFamily="34" charset="0"/>
                <a:cs typeface="+mn-cs"/>
              </a:rPr>
              <a:t>* </a:t>
            </a:r>
            <a:r>
              <a:rPr lang="ru-RU" sz="1000" dirty="0">
                <a:solidFill>
                  <a:prstClr val="black">
                    <a:lumMod val="50000"/>
                    <a:lumOff val="50000"/>
                  </a:prstClr>
                </a:solidFill>
                <a:latin typeface="Arial Narrow" panose="020B0606020202030204" pitchFamily="34" charset="0"/>
                <a:cs typeface="+mn-cs"/>
              </a:rPr>
              <a:t>В соответствии с законодательством РФ о валютном регулировании и валютном контроле</a:t>
            </a:r>
          </a:p>
        </p:txBody>
      </p:sp>
      <p:sp>
        <p:nvSpPr>
          <p:cNvPr id="158" name="Прямоугольник 157"/>
          <p:cNvSpPr/>
          <p:nvPr/>
        </p:nvSpPr>
        <p:spPr>
          <a:xfrm>
            <a:off x="223837" y="1274335"/>
            <a:ext cx="12153900" cy="877163"/>
          </a:xfrm>
          <a:prstGeom prst="rect">
            <a:avLst/>
          </a:prstGeom>
        </p:spPr>
        <p:txBody>
          <a:bodyPr wrap="square">
            <a:spAutoFit/>
          </a:bodyPr>
          <a:lstStyle/>
          <a:p>
            <a:pPr lvl="0" algn="ctr">
              <a:defRPr/>
            </a:pPr>
            <a:r>
              <a:rPr lang="ru-RU" sz="1700" b="1" dirty="0">
                <a:solidFill>
                  <a:srgbClr val="002060"/>
                </a:solidFill>
                <a:latin typeface="Arial Narrow" panose="020B0606020202030204" pitchFamily="34" charset="0"/>
                <a:ea typeface="Calibri" panose="020F0502020204030204" pitchFamily="34" charset="0"/>
              </a:rPr>
              <a:t>В рамках сводного плана приоритетного проекта «Малый бизнес и поддержка индивидуальной предпринимательской инициативы</a:t>
            </a:r>
            <a:r>
              <a:rPr lang="ru-RU" sz="1700" b="1" dirty="0" smtClean="0">
                <a:solidFill>
                  <a:srgbClr val="002060"/>
                </a:solidFill>
                <a:latin typeface="Arial Narrow" panose="020B0606020202030204" pitchFamily="34" charset="0"/>
                <a:ea typeface="Calibri" panose="020F0502020204030204" pitchFamily="34" charset="0"/>
              </a:rPr>
              <a:t>» </a:t>
            </a:r>
            <a:r>
              <a:rPr lang="ru-RU" sz="1700" b="1" dirty="0">
                <a:solidFill>
                  <a:srgbClr val="002060"/>
                </a:solidFill>
                <a:latin typeface="Arial Narrow" panose="020B0606020202030204" pitchFamily="34" charset="0"/>
                <a:ea typeface="Calibri" panose="020F0502020204030204" pitchFamily="34" charset="0"/>
              </a:rPr>
              <a:t>созданы первые в России региональные лизинговые компании – АО «РЛК Республики Татарстан» и АО «РЛК Республики Башкортостан» с уставным капиталом каждой компании 2 млрд руб.</a:t>
            </a:r>
          </a:p>
        </p:txBody>
      </p:sp>
    </p:spTree>
    <p:extLst>
      <p:ext uri="{BB962C8B-B14F-4D97-AF65-F5344CB8AC3E}">
        <p14:creationId xmlns:p14="http://schemas.microsoft.com/office/powerpoint/2010/main" val="37223317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9176" y="293302"/>
            <a:ext cx="8827415" cy="698685"/>
          </a:xfrm>
        </p:spPr>
        <p:txBody>
          <a:bodyPr/>
          <a:lstStyle/>
          <a:p>
            <a:r>
              <a:rPr lang="ru-RU" dirty="0"/>
              <a:t>Корпорация в цифрах гарантийной поддержки (на </a:t>
            </a:r>
            <a:r>
              <a:rPr lang="ru-RU" dirty="0" smtClean="0"/>
              <a:t>31.01.2018)</a:t>
            </a:r>
            <a:endParaRPr lang="ru-RU" dirty="0"/>
          </a:p>
        </p:txBody>
      </p:sp>
      <p:sp>
        <p:nvSpPr>
          <p:cNvPr id="3" name="Текст 2"/>
          <p:cNvSpPr>
            <a:spLocks noGrp="1"/>
          </p:cNvSpPr>
          <p:nvPr>
            <p:ph type="body" sz="quarter" idx="10"/>
          </p:nvPr>
        </p:nvSpPr>
        <p:spPr>
          <a:xfrm>
            <a:off x="6374401" y="8204474"/>
            <a:ext cx="2294158" cy="202679"/>
          </a:xfrm>
        </p:spPr>
        <p:txBody>
          <a:bodyPr/>
          <a:lstStyle/>
          <a:p>
            <a:r>
              <a:rPr lang="ru-RU" sz="1000" dirty="0" smtClean="0"/>
              <a:t>*Без показателей АО «МСП Банк»</a:t>
            </a:r>
            <a:endParaRPr lang="ru-RU" sz="1000" dirty="0"/>
          </a:p>
        </p:txBody>
      </p:sp>
      <p:sp>
        <p:nvSpPr>
          <p:cNvPr id="31" name="TextBox 30"/>
          <p:cNvSpPr txBox="1"/>
          <p:nvPr/>
        </p:nvSpPr>
        <p:spPr>
          <a:xfrm>
            <a:off x="9747517" y="2113543"/>
            <a:ext cx="2313500" cy="1080000"/>
          </a:xfrm>
          <a:prstGeom prst="rect">
            <a:avLst/>
          </a:prstGeom>
          <a:noFill/>
          <a:ln w="25400" cap="flat" cmpd="sng" algn="ctr">
            <a:noFill/>
            <a:prstDash val="solid"/>
          </a:ln>
          <a:effectLst/>
        </p:spPr>
        <p:txBody>
          <a:bodyPr anchor="t"/>
          <a:lstStyle>
            <a:defPPr>
              <a:defRPr lang="en-US"/>
            </a:defPPr>
            <a:lvl1pPr algn="ctr" defTabSz="914373" fontAlgn="auto">
              <a:spcBef>
                <a:spcPts val="0"/>
              </a:spcBef>
              <a:spcAft>
                <a:spcPts val="0"/>
              </a:spcAft>
              <a:defRPr sz="2000" b="1" kern="0">
                <a:solidFill>
                  <a:srgbClr val="1F4E79"/>
                </a:solidFill>
                <a:latin typeface="Arial Narrow" panose="020B0606020202030204" pitchFamily="34" charset="0"/>
                <a:cs typeface="Times New Roman" pitchFamily="18" charset="0"/>
              </a:defRPr>
            </a:lvl1pPr>
          </a:lstStyle>
          <a:p>
            <a:r>
              <a:rPr lang="en-US" sz="4400" dirty="0" smtClean="0"/>
              <a:t>1</a:t>
            </a:r>
            <a:r>
              <a:rPr lang="ru-RU" sz="4400" dirty="0" smtClean="0"/>
              <a:t>72</a:t>
            </a:r>
          </a:p>
          <a:p>
            <a:r>
              <a:rPr lang="ru-RU" dirty="0" smtClean="0"/>
              <a:t>млрд рублей</a:t>
            </a:r>
            <a:endParaRPr lang="ru-RU" dirty="0"/>
          </a:p>
        </p:txBody>
      </p:sp>
      <p:sp>
        <p:nvSpPr>
          <p:cNvPr id="33" name="TextBox 32"/>
          <p:cNvSpPr txBox="1"/>
          <p:nvPr/>
        </p:nvSpPr>
        <p:spPr>
          <a:xfrm>
            <a:off x="10036291" y="3288575"/>
            <a:ext cx="1638483" cy="1080000"/>
          </a:xfrm>
          <a:prstGeom prst="rect">
            <a:avLst/>
          </a:prstGeom>
          <a:noFill/>
          <a:ln w="25400" cap="flat" cmpd="sng" algn="ctr">
            <a:noFill/>
            <a:prstDash val="solid"/>
          </a:ln>
          <a:effectLst/>
        </p:spPr>
        <p:txBody>
          <a:bodyPr anchor="t"/>
          <a:lstStyle>
            <a:defPPr>
              <a:defRPr lang="en-US"/>
            </a:defPPr>
            <a:lvl1pPr algn="ctr" defTabSz="914373" fontAlgn="auto">
              <a:spcBef>
                <a:spcPts val="0"/>
              </a:spcBef>
              <a:spcAft>
                <a:spcPts val="0"/>
              </a:spcAft>
              <a:defRPr sz="2000" b="1" kern="0">
                <a:solidFill>
                  <a:srgbClr val="1F4E79"/>
                </a:solidFill>
                <a:latin typeface="Arial Narrow" panose="020B0606020202030204" pitchFamily="34" charset="0"/>
                <a:cs typeface="Times New Roman" pitchFamily="18" charset="0"/>
              </a:defRPr>
            </a:lvl1pPr>
          </a:lstStyle>
          <a:p>
            <a:r>
              <a:rPr lang="ru-RU" sz="4400" dirty="0" smtClean="0"/>
              <a:t>10</a:t>
            </a:r>
          </a:p>
          <a:p>
            <a:r>
              <a:rPr lang="ru-RU" dirty="0" smtClean="0"/>
              <a:t>тыс</a:t>
            </a:r>
            <a:r>
              <a:rPr lang="ru-RU" dirty="0"/>
              <a:t>.</a:t>
            </a:r>
          </a:p>
        </p:txBody>
      </p:sp>
      <p:sp>
        <p:nvSpPr>
          <p:cNvPr id="37" name="TextBox 36"/>
          <p:cNvSpPr txBox="1"/>
          <p:nvPr/>
        </p:nvSpPr>
        <p:spPr>
          <a:xfrm>
            <a:off x="9795665" y="5265147"/>
            <a:ext cx="2064963" cy="1080000"/>
          </a:xfrm>
          <a:prstGeom prst="rect">
            <a:avLst/>
          </a:prstGeom>
          <a:noFill/>
          <a:ln w="25400" cap="flat" cmpd="sng" algn="ctr">
            <a:noFill/>
            <a:prstDash val="solid"/>
          </a:ln>
          <a:effectLst/>
        </p:spPr>
        <p:txBody>
          <a:bodyPr anchor="t"/>
          <a:lstStyle>
            <a:defPPr>
              <a:defRPr lang="en-US"/>
            </a:defPPr>
            <a:lvl1pPr algn="ctr" defTabSz="914373" fontAlgn="auto">
              <a:spcBef>
                <a:spcPts val="0"/>
              </a:spcBef>
              <a:spcAft>
                <a:spcPts val="0"/>
              </a:spcAft>
              <a:defRPr sz="2000" b="1" kern="0">
                <a:solidFill>
                  <a:srgbClr val="1F4E79"/>
                </a:solidFill>
                <a:latin typeface="Arial Narrow" panose="020B0606020202030204" pitchFamily="34" charset="0"/>
                <a:cs typeface="Times New Roman" pitchFamily="18" charset="0"/>
              </a:defRPr>
            </a:lvl1pPr>
          </a:lstStyle>
          <a:p>
            <a:r>
              <a:rPr lang="ru-RU" sz="4400" dirty="0" smtClean="0"/>
              <a:t>212</a:t>
            </a:r>
          </a:p>
          <a:p>
            <a:r>
              <a:rPr lang="ru-RU" dirty="0" smtClean="0"/>
              <a:t>млрд рублей</a:t>
            </a:r>
            <a:endParaRPr lang="ru-RU" dirty="0"/>
          </a:p>
        </p:txBody>
      </p:sp>
      <p:sp>
        <p:nvSpPr>
          <p:cNvPr id="40" name="TextBox 39"/>
          <p:cNvSpPr txBox="1"/>
          <p:nvPr/>
        </p:nvSpPr>
        <p:spPr>
          <a:xfrm>
            <a:off x="10008906" y="6389209"/>
            <a:ext cx="1638483" cy="1080000"/>
          </a:xfrm>
          <a:prstGeom prst="rect">
            <a:avLst/>
          </a:prstGeom>
          <a:noFill/>
          <a:ln w="25400" cap="flat" cmpd="sng" algn="ctr">
            <a:noFill/>
            <a:prstDash val="solid"/>
          </a:ln>
          <a:effectLst/>
        </p:spPr>
        <p:txBody>
          <a:bodyPr anchor="t"/>
          <a:lstStyle>
            <a:defPPr>
              <a:defRPr lang="en-US"/>
            </a:defPPr>
            <a:lvl1pPr algn="ctr" defTabSz="914373" fontAlgn="auto">
              <a:spcBef>
                <a:spcPts val="0"/>
              </a:spcBef>
              <a:spcAft>
                <a:spcPts val="0"/>
              </a:spcAft>
              <a:defRPr sz="2000" b="1" kern="0">
                <a:solidFill>
                  <a:srgbClr val="1F4E79"/>
                </a:solidFill>
                <a:latin typeface="Arial Narrow" panose="020B0606020202030204" pitchFamily="34" charset="0"/>
                <a:cs typeface="Times New Roman" pitchFamily="18" charset="0"/>
              </a:defRPr>
            </a:lvl1pPr>
          </a:lstStyle>
          <a:p>
            <a:r>
              <a:rPr lang="ru-RU" sz="4400" dirty="0" smtClean="0"/>
              <a:t>21</a:t>
            </a:r>
            <a:r>
              <a:rPr lang="ru-RU" dirty="0" smtClean="0"/>
              <a:t> </a:t>
            </a:r>
          </a:p>
          <a:p>
            <a:r>
              <a:rPr lang="ru-RU" dirty="0" smtClean="0"/>
              <a:t>тыс</a:t>
            </a:r>
            <a:r>
              <a:rPr lang="ru-RU" dirty="0"/>
              <a:t>.</a:t>
            </a:r>
          </a:p>
        </p:txBody>
      </p:sp>
      <p:pic>
        <p:nvPicPr>
          <p:cNvPr id="48" name="Рисунок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647" y="5961025"/>
            <a:ext cx="1154471" cy="1154471"/>
          </a:xfrm>
          <a:prstGeom prst="rect">
            <a:avLst/>
          </a:prstGeom>
        </p:spPr>
      </p:pic>
      <p:sp>
        <p:nvSpPr>
          <p:cNvPr id="54" name="Текст 2"/>
          <p:cNvSpPr txBox="1">
            <a:spLocks/>
          </p:cNvSpPr>
          <p:nvPr/>
        </p:nvSpPr>
        <p:spPr>
          <a:xfrm>
            <a:off x="349025" y="844384"/>
            <a:ext cx="581954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r>
              <a:rPr lang="ru-RU" b="1" kern="0" dirty="0" smtClean="0"/>
              <a:t>Партнерская сеть</a:t>
            </a:r>
            <a:endParaRPr lang="ru-RU" b="1" kern="0" dirty="0"/>
          </a:p>
        </p:txBody>
      </p:sp>
      <p:cxnSp>
        <p:nvCxnSpPr>
          <p:cNvPr id="55" name="Прямая соединительная линия 54"/>
          <p:cNvCxnSpPr/>
          <p:nvPr/>
        </p:nvCxnSpPr>
        <p:spPr>
          <a:xfrm>
            <a:off x="363539" y="1807710"/>
            <a:ext cx="558731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Текст 2"/>
          <p:cNvSpPr txBox="1">
            <a:spLocks/>
          </p:cNvSpPr>
          <p:nvPr/>
        </p:nvSpPr>
        <p:spPr>
          <a:xfrm>
            <a:off x="6420642" y="844323"/>
            <a:ext cx="581954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r>
              <a:rPr lang="ru-RU" b="1" kern="0" dirty="0" smtClean="0"/>
              <a:t>Гарантийная поддержка*</a:t>
            </a:r>
            <a:endParaRPr lang="ru-RU" b="1" kern="0" dirty="0"/>
          </a:p>
        </p:txBody>
      </p:sp>
      <p:cxnSp>
        <p:nvCxnSpPr>
          <p:cNvPr id="57" name="Прямая соединительная линия 56"/>
          <p:cNvCxnSpPr/>
          <p:nvPr/>
        </p:nvCxnSpPr>
        <p:spPr>
          <a:xfrm>
            <a:off x="6435156" y="1807649"/>
            <a:ext cx="58195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Группа 10"/>
          <p:cNvGrpSpPr/>
          <p:nvPr/>
        </p:nvGrpSpPr>
        <p:grpSpPr>
          <a:xfrm>
            <a:off x="1876045" y="5981850"/>
            <a:ext cx="4285627" cy="884218"/>
            <a:chOff x="2432278" y="6236830"/>
            <a:chExt cx="4285627" cy="884218"/>
          </a:xfrm>
        </p:grpSpPr>
        <p:sp>
          <p:nvSpPr>
            <p:cNvPr id="60" name="Скругленный прямоугольник 59"/>
            <p:cNvSpPr/>
            <p:nvPr/>
          </p:nvSpPr>
          <p:spPr>
            <a:xfrm>
              <a:off x="2432278" y="6272648"/>
              <a:ext cx="3597348" cy="812582"/>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6000" kern="0" dirty="0" smtClean="0">
                  <a:latin typeface="Arial Narrow" panose="020B0606020202030204" pitchFamily="34" charset="0"/>
                  <a:cs typeface="Times New Roman" pitchFamily="18" charset="0"/>
                </a:rPr>
                <a:t> 4</a:t>
              </a:r>
              <a:endParaRPr lang="ru-RU" sz="2400" kern="0" dirty="0">
                <a:latin typeface="Arial Narrow" panose="020B0606020202030204" pitchFamily="34" charset="0"/>
                <a:cs typeface="Times New Roman" pitchFamily="18" charset="0"/>
              </a:endParaRPr>
            </a:p>
          </p:txBody>
        </p:sp>
        <p:sp>
          <p:nvSpPr>
            <p:cNvPr id="63" name="Скругленный прямоугольник 62"/>
            <p:cNvSpPr/>
            <p:nvPr/>
          </p:nvSpPr>
          <p:spPr>
            <a:xfrm>
              <a:off x="3120557" y="6236830"/>
              <a:ext cx="3597348" cy="884218"/>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2000" kern="0" dirty="0" smtClean="0">
                  <a:latin typeface="Arial Narrow" panose="020B0606020202030204" pitchFamily="34" charset="0"/>
                  <a:cs typeface="Times New Roman" pitchFamily="18" charset="0"/>
                </a:rPr>
                <a:t>лизинговых компании</a:t>
              </a:r>
            </a:p>
          </p:txBody>
        </p:sp>
      </p:grpSp>
      <p:grpSp>
        <p:nvGrpSpPr>
          <p:cNvPr id="66" name="Группа 65"/>
          <p:cNvGrpSpPr/>
          <p:nvPr/>
        </p:nvGrpSpPr>
        <p:grpSpPr>
          <a:xfrm>
            <a:off x="6506862" y="2238475"/>
            <a:ext cx="3256270" cy="839705"/>
            <a:chOff x="704616" y="8731785"/>
            <a:chExt cx="1548850" cy="630883"/>
          </a:xfrm>
        </p:grpSpPr>
        <p:sp>
          <p:nvSpPr>
            <p:cNvPr id="64" name="Pentagon 35"/>
            <p:cNvSpPr/>
            <p:nvPr/>
          </p:nvSpPr>
          <p:spPr>
            <a:xfrm>
              <a:off x="850532" y="8731785"/>
              <a:ext cx="1402934" cy="630883"/>
            </a:xfrm>
            <a:prstGeom prst="homePlate">
              <a:avLst>
                <a:gd name="adj" fmla="val 22714"/>
              </a:avLst>
            </a:prstGeom>
            <a:solidFill>
              <a:srgbClr val="1F4E79"/>
            </a:solidFill>
            <a:ln w="9525">
              <a:noFill/>
              <a:miter lim="800000"/>
              <a:headEnd/>
              <a:tailEnd/>
            </a:ln>
            <a:effectLst/>
          </p:spPr>
          <p:txBody>
            <a:bodyPr lIns="67500" tIns="35100" rIns="67500" bIns="3510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200" b="1"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65" name="Pentagon 37"/>
            <p:cNvSpPr/>
            <p:nvPr/>
          </p:nvSpPr>
          <p:spPr>
            <a:xfrm>
              <a:off x="704616" y="8731785"/>
              <a:ext cx="1402934" cy="630883"/>
            </a:xfrm>
            <a:prstGeom prst="homePlate">
              <a:avLst>
                <a:gd name="adj" fmla="val 22714"/>
              </a:avLst>
            </a:prstGeom>
            <a:solidFill>
              <a:srgbClr val="E7F5FE"/>
            </a:solidFill>
            <a:ln w="9525">
              <a:noFill/>
              <a:miter lim="800000"/>
              <a:headEnd/>
              <a:tailEnd/>
            </a:ln>
            <a:effectLst/>
          </p:spPr>
          <p:txBody>
            <a:bodyPr lIns="67500" tIns="35100" rIns="67500" bIns="35100" anchor="ctr"/>
            <a:lstStyle/>
            <a:p>
              <a:pPr marL="0" marR="0" lvl="0" indent="0" defTabSz="914400" eaLnBrk="1" fontAlgn="auto" latinLnBrk="0" hangingPunct="1">
                <a:lnSpc>
                  <a:spcPct val="100000"/>
                </a:lnSpc>
                <a:spcBef>
                  <a:spcPts val="0"/>
                </a:spcBef>
                <a:spcAft>
                  <a:spcPts val="0"/>
                </a:spcAft>
                <a:buClrTx/>
                <a:buSzTx/>
                <a:buFontTx/>
                <a:buNone/>
                <a:tabLst/>
                <a:defRPr/>
              </a:pPr>
              <a:r>
                <a:rPr lang="ru-RU" sz="1800" kern="0" dirty="0" smtClean="0">
                  <a:latin typeface="Arial Narrow" panose="020B0606020202030204" pitchFamily="34" charset="0"/>
                </a:rPr>
                <a:t>Объем </a:t>
              </a:r>
              <a:endParaRPr lang="ru-RU" sz="1800" kern="0" dirty="0">
                <a:latin typeface="Arial Narrow" panose="020B060602020203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lang="ru-RU" sz="1800" kern="0" dirty="0">
                  <a:latin typeface="Arial Narrow" panose="020B0606020202030204" pitchFamily="34" charset="0"/>
                </a:rPr>
                <a:t>гарантийной поддержки</a:t>
              </a:r>
            </a:p>
          </p:txBody>
        </p:sp>
      </p:grpSp>
      <p:grpSp>
        <p:nvGrpSpPr>
          <p:cNvPr id="67" name="Группа 66"/>
          <p:cNvGrpSpPr/>
          <p:nvPr/>
        </p:nvGrpSpPr>
        <p:grpSpPr>
          <a:xfrm>
            <a:off x="6506862" y="3383464"/>
            <a:ext cx="3256270" cy="839705"/>
            <a:chOff x="704616" y="8731785"/>
            <a:chExt cx="1548850" cy="630883"/>
          </a:xfrm>
        </p:grpSpPr>
        <p:sp>
          <p:nvSpPr>
            <p:cNvPr id="68" name="Pentagon 35"/>
            <p:cNvSpPr/>
            <p:nvPr/>
          </p:nvSpPr>
          <p:spPr>
            <a:xfrm>
              <a:off x="850532" y="8731785"/>
              <a:ext cx="1402934" cy="630883"/>
            </a:xfrm>
            <a:prstGeom prst="homePlate">
              <a:avLst>
                <a:gd name="adj" fmla="val 22714"/>
              </a:avLst>
            </a:prstGeom>
            <a:solidFill>
              <a:srgbClr val="1F4E79"/>
            </a:solidFill>
            <a:ln w="9525">
              <a:noFill/>
              <a:miter lim="800000"/>
              <a:headEnd/>
              <a:tailEnd/>
            </a:ln>
            <a:effectLst/>
          </p:spPr>
          <p:txBody>
            <a:bodyPr lIns="67500" tIns="35100" rIns="67500" bIns="3510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200" b="1"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69" name="Pentagon 37"/>
            <p:cNvSpPr/>
            <p:nvPr/>
          </p:nvSpPr>
          <p:spPr>
            <a:xfrm>
              <a:off x="704616" y="8731785"/>
              <a:ext cx="1402934" cy="630883"/>
            </a:xfrm>
            <a:prstGeom prst="homePlate">
              <a:avLst>
                <a:gd name="adj" fmla="val 22714"/>
              </a:avLst>
            </a:prstGeom>
            <a:solidFill>
              <a:srgbClr val="E7F5FE"/>
            </a:solidFill>
            <a:ln w="9525">
              <a:noFill/>
              <a:miter lim="800000"/>
              <a:headEnd/>
              <a:tailEnd/>
            </a:ln>
            <a:effectLst/>
          </p:spPr>
          <p:txBody>
            <a:bodyPr lIns="67500" tIns="35100" rIns="67500" bIns="35100" anchor="ctr"/>
            <a:lstStyle/>
            <a:p>
              <a:pPr marL="0" marR="0" lvl="0" indent="0" defTabSz="914400" eaLnBrk="1" fontAlgn="auto" latinLnBrk="0" hangingPunct="1">
                <a:lnSpc>
                  <a:spcPct val="100000"/>
                </a:lnSpc>
                <a:spcBef>
                  <a:spcPts val="0"/>
                </a:spcBef>
                <a:spcAft>
                  <a:spcPts val="0"/>
                </a:spcAft>
                <a:buClrTx/>
                <a:buSzTx/>
                <a:buFontTx/>
                <a:buNone/>
                <a:tabLst/>
                <a:defRPr/>
              </a:pPr>
              <a:r>
                <a:rPr lang="ru-RU" sz="1800" kern="0" dirty="0" smtClean="0">
                  <a:latin typeface="Arial Narrow" panose="020B0606020202030204" pitchFamily="34" charset="0"/>
                </a:rPr>
                <a:t>Количество выданных гарантий и поручительств</a:t>
              </a:r>
              <a:endParaRPr lang="ru-RU" sz="1800" kern="0" dirty="0">
                <a:latin typeface="Arial Narrow" panose="020B0606020202030204" pitchFamily="34" charset="0"/>
              </a:endParaRPr>
            </a:p>
          </p:txBody>
        </p:sp>
      </p:grpSp>
      <p:grpSp>
        <p:nvGrpSpPr>
          <p:cNvPr id="70" name="Группа 69"/>
          <p:cNvGrpSpPr/>
          <p:nvPr/>
        </p:nvGrpSpPr>
        <p:grpSpPr>
          <a:xfrm>
            <a:off x="6506862" y="5390649"/>
            <a:ext cx="3256270" cy="839705"/>
            <a:chOff x="704616" y="8731785"/>
            <a:chExt cx="1548850" cy="630883"/>
          </a:xfrm>
        </p:grpSpPr>
        <p:sp>
          <p:nvSpPr>
            <p:cNvPr id="71" name="Pentagon 35"/>
            <p:cNvSpPr/>
            <p:nvPr/>
          </p:nvSpPr>
          <p:spPr>
            <a:xfrm>
              <a:off x="850532" y="8731785"/>
              <a:ext cx="1402934" cy="630883"/>
            </a:xfrm>
            <a:prstGeom prst="homePlate">
              <a:avLst>
                <a:gd name="adj" fmla="val 22714"/>
              </a:avLst>
            </a:prstGeom>
            <a:solidFill>
              <a:srgbClr val="1F4E79"/>
            </a:solidFill>
            <a:ln w="9525">
              <a:noFill/>
              <a:miter lim="800000"/>
              <a:headEnd/>
              <a:tailEnd/>
            </a:ln>
            <a:effectLst/>
          </p:spPr>
          <p:txBody>
            <a:bodyPr lIns="67500" tIns="35100" rIns="67500" bIns="3510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200" b="1"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72" name="Pentagon 37"/>
            <p:cNvSpPr/>
            <p:nvPr/>
          </p:nvSpPr>
          <p:spPr>
            <a:xfrm>
              <a:off x="704616" y="8731785"/>
              <a:ext cx="1402934" cy="630883"/>
            </a:xfrm>
            <a:prstGeom prst="homePlate">
              <a:avLst>
                <a:gd name="adj" fmla="val 22714"/>
              </a:avLst>
            </a:prstGeom>
            <a:solidFill>
              <a:srgbClr val="E7F5FE"/>
            </a:solidFill>
            <a:ln w="9525">
              <a:noFill/>
              <a:miter lim="800000"/>
              <a:headEnd/>
              <a:tailEnd/>
            </a:ln>
            <a:effectLst/>
          </p:spPr>
          <p:txBody>
            <a:bodyPr lIns="67500" tIns="35100" rIns="67500" bIns="35100" anchor="ctr"/>
            <a:lstStyle/>
            <a:p>
              <a:pPr marL="0" marR="0" lvl="0" indent="0" defTabSz="914400" eaLnBrk="1" fontAlgn="auto" latinLnBrk="0" hangingPunct="1">
                <a:lnSpc>
                  <a:spcPct val="100000"/>
                </a:lnSpc>
                <a:spcBef>
                  <a:spcPts val="0"/>
                </a:spcBef>
                <a:spcAft>
                  <a:spcPts val="0"/>
                </a:spcAft>
                <a:buClrTx/>
                <a:buSzTx/>
                <a:buFontTx/>
                <a:buNone/>
                <a:tabLst/>
                <a:defRPr/>
              </a:pPr>
              <a:r>
                <a:rPr lang="ru-RU" sz="1800" kern="0" dirty="0" smtClean="0">
                  <a:latin typeface="Arial Narrow" panose="020B0606020202030204" pitchFamily="34" charset="0"/>
                </a:rPr>
                <a:t>Объем </a:t>
              </a:r>
              <a:r>
                <a:rPr lang="ru-RU" sz="1800" kern="0" dirty="0">
                  <a:latin typeface="Arial Narrow" panose="020B0606020202030204" pitchFamily="34" charset="0"/>
                </a:rPr>
                <a:t>кредитной поддержки </a:t>
              </a:r>
              <a:endParaRPr lang="ru-RU" sz="1800" kern="0" dirty="0" smtClean="0">
                <a:latin typeface="Arial Narrow" panose="020B060602020203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lang="ru-RU" sz="1800" kern="0" dirty="0" smtClean="0">
                  <a:latin typeface="Arial Narrow" panose="020B0606020202030204" pitchFamily="34" charset="0"/>
                </a:rPr>
                <a:t>с </a:t>
              </a:r>
              <a:r>
                <a:rPr lang="ru-RU" sz="1800" kern="0" dirty="0">
                  <a:latin typeface="Arial Narrow" panose="020B0606020202030204" pitchFamily="34" charset="0"/>
                </a:rPr>
                <a:t>гарантией</a:t>
              </a:r>
            </a:p>
          </p:txBody>
        </p:sp>
      </p:grpSp>
      <p:grpSp>
        <p:nvGrpSpPr>
          <p:cNvPr id="73" name="Группа 72"/>
          <p:cNvGrpSpPr/>
          <p:nvPr/>
        </p:nvGrpSpPr>
        <p:grpSpPr>
          <a:xfrm>
            <a:off x="6506862" y="6509357"/>
            <a:ext cx="3256270" cy="839705"/>
            <a:chOff x="704616" y="8731785"/>
            <a:chExt cx="1548850" cy="630883"/>
          </a:xfrm>
        </p:grpSpPr>
        <p:sp>
          <p:nvSpPr>
            <p:cNvPr id="74" name="Pentagon 35"/>
            <p:cNvSpPr/>
            <p:nvPr/>
          </p:nvSpPr>
          <p:spPr>
            <a:xfrm>
              <a:off x="850532" y="8731785"/>
              <a:ext cx="1402934" cy="630883"/>
            </a:xfrm>
            <a:prstGeom prst="homePlate">
              <a:avLst>
                <a:gd name="adj" fmla="val 22714"/>
              </a:avLst>
            </a:prstGeom>
            <a:solidFill>
              <a:srgbClr val="1F4E79"/>
            </a:solidFill>
            <a:ln w="9525">
              <a:noFill/>
              <a:miter lim="800000"/>
              <a:headEnd/>
              <a:tailEnd/>
            </a:ln>
            <a:effectLst/>
          </p:spPr>
          <p:txBody>
            <a:bodyPr lIns="67500" tIns="35100" rIns="67500" bIns="3510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200" b="1"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75" name="Pentagon 37"/>
            <p:cNvSpPr/>
            <p:nvPr/>
          </p:nvSpPr>
          <p:spPr>
            <a:xfrm>
              <a:off x="704616" y="8731785"/>
              <a:ext cx="1402934" cy="630883"/>
            </a:xfrm>
            <a:prstGeom prst="homePlate">
              <a:avLst>
                <a:gd name="adj" fmla="val 22714"/>
              </a:avLst>
            </a:prstGeom>
            <a:solidFill>
              <a:srgbClr val="E7F5FE"/>
            </a:solidFill>
            <a:ln w="9525">
              <a:noFill/>
              <a:miter lim="800000"/>
              <a:headEnd/>
              <a:tailEnd/>
            </a:ln>
            <a:effectLst/>
          </p:spPr>
          <p:txBody>
            <a:bodyPr lIns="67500" tIns="35100" rIns="67500" bIns="35100" anchor="ctr"/>
            <a:lstStyle/>
            <a:p>
              <a:pPr marL="0" marR="0" lvl="0" indent="0" defTabSz="914400" eaLnBrk="1" fontAlgn="auto" latinLnBrk="0" hangingPunct="1">
                <a:lnSpc>
                  <a:spcPct val="100000"/>
                </a:lnSpc>
                <a:spcBef>
                  <a:spcPts val="0"/>
                </a:spcBef>
                <a:spcAft>
                  <a:spcPts val="0"/>
                </a:spcAft>
                <a:buClrTx/>
                <a:buSzTx/>
                <a:buFontTx/>
                <a:buNone/>
                <a:tabLst/>
                <a:defRPr/>
              </a:pPr>
              <a:r>
                <a:rPr lang="ru-RU" sz="1800" kern="0" dirty="0" smtClean="0">
                  <a:latin typeface="Arial Narrow" panose="020B0606020202030204" pitchFamily="34" charset="0"/>
                </a:rPr>
                <a:t>Новых рабочих мест</a:t>
              </a:r>
              <a:endParaRPr lang="ru-RU" sz="1800" kern="0" dirty="0">
                <a:latin typeface="Arial Narrow" panose="020B0606020202030204" pitchFamily="34" charset="0"/>
              </a:endParaRPr>
            </a:p>
          </p:txBody>
        </p:sp>
      </p:grpSp>
      <p:grpSp>
        <p:nvGrpSpPr>
          <p:cNvPr id="9" name="Группа 8"/>
          <p:cNvGrpSpPr/>
          <p:nvPr/>
        </p:nvGrpSpPr>
        <p:grpSpPr>
          <a:xfrm>
            <a:off x="1876045" y="2446584"/>
            <a:ext cx="4354767" cy="884218"/>
            <a:chOff x="2432278" y="2526226"/>
            <a:chExt cx="4354767" cy="884218"/>
          </a:xfrm>
        </p:grpSpPr>
        <p:sp>
          <p:nvSpPr>
            <p:cNvPr id="36" name="Скругленный прямоугольник 35"/>
            <p:cNvSpPr/>
            <p:nvPr/>
          </p:nvSpPr>
          <p:spPr>
            <a:xfrm>
              <a:off x="2432278" y="2562044"/>
              <a:ext cx="3597348" cy="812582"/>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en-US" sz="6000" kern="0" dirty="0" smtClean="0">
                  <a:latin typeface="Arial Narrow" panose="020B0606020202030204" pitchFamily="34" charset="0"/>
                  <a:cs typeface="Times New Roman" pitchFamily="18" charset="0"/>
                </a:rPr>
                <a:t>6</a:t>
              </a:r>
              <a:r>
                <a:rPr lang="ru-RU" sz="6000" kern="0" dirty="0" smtClean="0">
                  <a:latin typeface="Arial Narrow" panose="020B0606020202030204" pitchFamily="34" charset="0"/>
                  <a:cs typeface="Times New Roman" pitchFamily="18" charset="0"/>
                </a:rPr>
                <a:t>2</a:t>
              </a:r>
              <a:endParaRPr lang="ru-RU" sz="2400" kern="0" dirty="0">
                <a:latin typeface="Arial Narrow" panose="020B0606020202030204" pitchFamily="34" charset="0"/>
                <a:cs typeface="Times New Roman" pitchFamily="18" charset="0"/>
              </a:endParaRPr>
            </a:p>
          </p:txBody>
        </p:sp>
        <p:sp>
          <p:nvSpPr>
            <p:cNvPr id="39" name="Скругленный прямоугольник 38"/>
            <p:cNvSpPr/>
            <p:nvPr/>
          </p:nvSpPr>
          <p:spPr>
            <a:xfrm>
              <a:off x="3189697" y="2526226"/>
              <a:ext cx="3597348" cy="884218"/>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2000" kern="0" dirty="0" smtClean="0">
                  <a:latin typeface="Arial Narrow" panose="020B0606020202030204" pitchFamily="34" charset="0"/>
                  <a:cs typeface="Times New Roman" pitchFamily="18" charset="0"/>
                </a:rPr>
                <a:t>банка-партнера</a:t>
              </a:r>
              <a:endParaRPr lang="en-US" sz="2000" kern="0" dirty="0" smtClean="0">
                <a:latin typeface="Arial Narrow" panose="020B0606020202030204" pitchFamily="34" charset="0"/>
                <a:cs typeface="Times New Roman" pitchFamily="18" charset="0"/>
              </a:endParaRPr>
            </a:p>
            <a:p>
              <a:pPr defTabSz="914373" fontAlgn="auto">
                <a:spcBef>
                  <a:spcPts val="0"/>
                </a:spcBef>
                <a:spcAft>
                  <a:spcPts val="0"/>
                </a:spcAft>
                <a:defRPr/>
              </a:pPr>
              <a:r>
                <a:rPr lang="ru-RU" sz="2000" kern="0" dirty="0" smtClean="0">
                  <a:latin typeface="Arial Narrow" panose="020B0606020202030204" pitchFamily="34" charset="0"/>
                  <a:cs typeface="Times New Roman" pitchFamily="18" charset="0"/>
                </a:rPr>
                <a:t>и уполномоченных банка</a:t>
              </a:r>
              <a:endParaRPr lang="ru-RU" sz="2400" kern="0" dirty="0">
                <a:latin typeface="Arial Narrow" panose="020B0606020202030204" pitchFamily="34" charset="0"/>
                <a:cs typeface="Times New Roman" pitchFamily="18" charset="0"/>
              </a:endParaRPr>
            </a:p>
          </p:txBody>
        </p:sp>
      </p:grpSp>
      <p:grpSp>
        <p:nvGrpSpPr>
          <p:cNvPr id="10" name="Группа 9"/>
          <p:cNvGrpSpPr/>
          <p:nvPr/>
        </p:nvGrpSpPr>
        <p:grpSpPr>
          <a:xfrm>
            <a:off x="1834988" y="4532955"/>
            <a:ext cx="4043935" cy="884218"/>
            <a:chOff x="2391221" y="4693601"/>
            <a:chExt cx="4043935" cy="884218"/>
          </a:xfrm>
        </p:grpSpPr>
        <p:sp>
          <p:nvSpPr>
            <p:cNvPr id="38" name="Скругленный прямоугольник 37"/>
            <p:cNvSpPr/>
            <p:nvPr/>
          </p:nvSpPr>
          <p:spPr>
            <a:xfrm>
              <a:off x="2391221" y="4729419"/>
              <a:ext cx="3597348" cy="812582"/>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6000" kern="0" dirty="0" smtClean="0">
                  <a:latin typeface="Arial Narrow" panose="020B0606020202030204" pitchFamily="34" charset="0"/>
                  <a:cs typeface="Times New Roman" pitchFamily="18" charset="0"/>
                </a:rPr>
                <a:t>84</a:t>
              </a:r>
              <a:endParaRPr lang="ru-RU" sz="2400" kern="0" dirty="0">
                <a:latin typeface="Arial Narrow" panose="020B0606020202030204" pitchFamily="34" charset="0"/>
                <a:cs typeface="Times New Roman" pitchFamily="18" charset="0"/>
              </a:endParaRPr>
            </a:p>
          </p:txBody>
        </p:sp>
        <p:sp>
          <p:nvSpPr>
            <p:cNvPr id="41" name="Скругленный прямоугольник 40"/>
            <p:cNvSpPr/>
            <p:nvPr/>
          </p:nvSpPr>
          <p:spPr>
            <a:xfrm>
              <a:off x="3164839" y="4693601"/>
              <a:ext cx="3270317" cy="884218"/>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2000" kern="0" dirty="0" smtClean="0">
                  <a:latin typeface="Arial Narrow" panose="020B0606020202030204" pitchFamily="34" charset="0"/>
                  <a:cs typeface="Times New Roman" pitchFamily="18" charset="0"/>
                </a:rPr>
                <a:t>региональных гарантийных организации</a:t>
              </a:r>
              <a:endParaRPr lang="ru-RU" sz="2400" kern="0" dirty="0">
                <a:latin typeface="Arial Narrow" panose="020B0606020202030204" pitchFamily="34" charset="0"/>
                <a:cs typeface="Times New Roman" pitchFamily="18" charset="0"/>
              </a:endParaRPr>
            </a:p>
          </p:txBody>
        </p:sp>
      </p:grpSp>
      <p:sp>
        <p:nvSpPr>
          <p:cNvPr id="43" name="Равнобедренный треугольник 42"/>
          <p:cNvSpPr/>
          <p:nvPr/>
        </p:nvSpPr>
        <p:spPr>
          <a:xfrm flipV="1">
            <a:off x="6589584" y="4615883"/>
            <a:ext cx="5566950" cy="373090"/>
          </a:xfrm>
          <a:prstGeom prst="triangle">
            <a:avLst/>
          </a:prstGeom>
          <a:solidFill>
            <a:schemeClr val="tx1">
              <a:lumMod val="50000"/>
              <a:lumOff val="50000"/>
            </a:scheme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2" name="Скругленный прямоугольник 41"/>
          <p:cNvSpPr/>
          <p:nvPr/>
        </p:nvSpPr>
        <p:spPr>
          <a:xfrm>
            <a:off x="677016" y="5439397"/>
            <a:ext cx="757732" cy="355433"/>
          </a:xfrm>
          <a:prstGeom prst="roundRect">
            <a:avLst/>
          </a:prstGeom>
          <a:noFill/>
          <a:ln w="25400" cap="flat" cmpd="sng" algn="ctr">
            <a:noFill/>
            <a:prstDash val="solid"/>
          </a:ln>
          <a:effectLst/>
        </p:spPr>
        <p:txBody>
          <a:bodyPr lIns="0" rIns="0" anchor="ctr"/>
          <a:lstStyle/>
          <a:p>
            <a:pPr algn="ctr" defTabSz="914373" fontAlgn="auto">
              <a:spcBef>
                <a:spcPts val="0"/>
              </a:spcBef>
              <a:spcAft>
                <a:spcPts val="0"/>
              </a:spcAft>
              <a:defRPr/>
            </a:pPr>
            <a:r>
              <a:rPr lang="ru-RU" sz="1800" b="1" kern="0" dirty="0" smtClean="0">
                <a:latin typeface="Arial Narrow" panose="020B0606020202030204" pitchFamily="34" charset="0"/>
                <a:cs typeface="Times New Roman" pitchFamily="18" charset="0"/>
              </a:rPr>
              <a:t>РГО</a:t>
            </a:r>
            <a:endParaRPr lang="ru-RU" sz="2000" b="1" kern="0" dirty="0">
              <a:latin typeface="Arial Narrow" panose="020B0606020202030204" pitchFamily="34" charset="0"/>
              <a:cs typeface="Times New Roman" pitchFamily="18" charset="0"/>
            </a:endParaRPr>
          </a:p>
        </p:txBody>
      </p:sp>
      <p:sp>
        <p:nvSpPr>
          <p:cNvPr id="44" name="Скругленный прямоугольник 43"/>
          <p:cNvSpPr/>
          <p:nvPr/>
        </p:nvSpPr>
        <p:spPr>
          <a:xfrm>
            <a:off x="677016" y="3350203"/>
            <a:ext cx="757732" cy="355433"/>
          </a:xfrm>
          <a:prstGeom prst="roundRect">
            <a:avLst/>
          </a:prstGeom>
          <a:noFill/>
          <a:ln w="25400" cap="flat" cmpd="sng" algn="ctr">
            <a:noFill/>
            <a:prstDash val="solid"/>
          </a:ln>
          <a:effectLst/>
        </p:spPr>
        <p:txBody>
          <a:bodyPr lIns="0" rIns="0" anchor="ctr"/>
          <a:lstStyle/>
          <a:p>
            <a:pPr algn="ctr" defTabSz="914373" fontAlgn="auto">
              <a:spcBef>
                <a:spcPts val="0"/>
              </a:spcBef>
              <a:spcAft>
                <a:spcPts val="0"/>
              </a:spcAft>
              <a:defRPr/>
            </a:pPr>
            <a:r>
              <a:rPr lang="ru-RU" sz="1800" b="1" kern="0" dirty="0" smtClean="0">
                <a:latin typeface="Arial Narrow" panose="020B0606020202030204" pitchFamily="34" charset="0"/>
                <a:cs typeface="Times New Roman" pitchFamily="18" charset="0"/>
              </a:rPr>
              <a:t>Банк</a:t>
            </a:r>
            <a:endParaRPr lang="ru-RU" sz="2000" b="1" kern="0" dirty="0">
              <a:latin typeface="Arial Narrow" panose="020B0606020202030204" pitchFamily="34" charset="0"/>
              <a:cs typeface="Times New Roman" pitchFamily="18" charset="0"/>
            </a:endParaRPr>
          </a:p>
        </p:txBody>
      </p:sp>
      <p:sp>
        <p:nvSpPr>
          <p:cNvPr id="45" name="Скругленный прямоугольник 44"/>
          <p:cNvSpPr/>
          <p:nvPr/>
        </p:nvSpPr>
        <p:spPr>
          <a:xfrm>
            <a:off x="510603" y="7392341"/>
            <a:ext cx="1090556" cy="355433"/>
          </a:xfrm>
          <a:prstGeom prst="roundRect">
            <a:avLst/>
          </a:prstGeom>
          <a:noFill/>
          <a:ln w="25400" cap="flat" cmpd="sng" algn="ctr">
            <a:noFill/>
            <a:prstDash val="solid"/>
          </a:ln>
          <a:effectLst/>
        </p:spPr>
        <p:txBody>
          <a:bodyPr lIns="0" rIns="0" anchor="ctr"/>
          <a:lstStyle/>
          <a:p>
            <a:pPr algn="ctr" defTabSz="914373" fontAlgn="auto">
              <a:spcBef>
                <a:spcPts val="0"/>
              </a:spcBef>
              <a:spcAft>
                <a:spcPts val="0"/>
              </a:spcAft>
              <a:defRPr/>
            </a:pPr>
            <a:r>
              <a:rPr lang="ru-RU" sz="1800" b="1" kern="0" dirty="0" smtClean="0">
                <a:latin typeface="Arial Narrow" panose="020B0606020202030204" pitchFamily="34" charset="0"/>
                <a:cs typeface="Times New Roman" pitchFamily="18" charset="0"/>
              </a:rPr>
              <a:t>Лизинг </a:t>
            </a:r>
          </a:p>
          <a:p>
            <a:pPr algn="ctr" defTabSz="914373" fontAlgn="auto">
              <a:spcBef>
                <a:spcPts val="0"/>
              </a:spcBef>
              <a:spcAft>
                <a:spcPts val="0"/>
              </a:spcAft>
              <a:defRPr/>
            </a:pPr>
            <a:r>
              <a:rPr lang="ru-RU" sz="1800" b="1" kern="0" dirty="0" smtClean="0">
                <a:latin typeface="Arial Narrow" panose="020B0606020202030204" pitchFamily="34" charset="0"/>
                <a:cs typeface="Times New Roman" pitchFamily="18" charset="0"/>
              </a:rPr>
              <a:t>и институты развития</a:t>
            </a:r>
            <a:endParaRPr lang="ru-RU" sz="2000" b="1" kern="0" dirty="0">
              <a:latin typeface="Arial Narrow" panose="020B0606020202030204" pitchFamily="34" charset="0"/>
              <a:cs typeface="Times New Roman" pitchFamily="18" charset="0"/>
            </a:endParaRPr>
          </a:p>
        </p:txBody>
      </p:sp>
      <p:grpSp>
        <p:nvGrpSpPr>
          <p:cNvPr id="7" name="Группа 6"/>
          <p:cNvGrpSpPr/>
          <p:nvPr/>
        </p:nvGrpSpPr>
        <p:grpSpPr>
          <a:xfrm>
            <a:off x="167800" y="1892446"/>
            <a:ext cx="1776164" cy="1776164"/>
            <a:chOff x="-1167900" y="2055274"/>
            <a:chExt cx="2233307" cy="2233307"/>
          </a:xfrm>
        </p:grpSpPr>
        <p:pic>
          <p:nvPicPr>
            <p:cNvPr id="5" name="Рисунок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7900" y="2055274"/>
              <a:ext cx="2233307" cy="2233307"/>
            </a:xfrm>
            <a:prstGeom prst="rect">
              <a:avLst/>
            </a:prstGeom>
          </p:spPr>
        </p:pic>
        <p:sp>
          <p:nvSpPr>
            <p:cNvPr id="6" name="Овал 5"/>
            <p:cNvSpPr/>
            <p:nvPr/>
          </p:nvSpPr>
          <p:spPr>
            <a:xfrm>
              <a:off x="-388997" y="2868348"/>
              <a:ext cx="650389" cy="650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600" dirty="0" smtClean="0"/>
                <a:t>₽</a:t>
              </a:r>
              <a:endParaRPr lang="ru-RU" sz="3600" dirty="0"/>
            </a:p>
          </p:txBody>
        </p:sp>
      </p:grpSp>
      <p:pic>
        <p:nvPicPr>
          <p:cNvPr id="8" name="Рисунок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3330" y="4178154"/>
            <a:ext cx="1305103" cy="1248548"/>
          </a:xfrm>
          <a:prstGeom prst="rect">
            <a:avLst/>
          </a:prstGeom>
        </p:spPr>
      </p:pic>
      <p:grpSp>
        <p:nvGrpSpPr>
          <p:cNvPr id="47" name="Группа 46"/>
          <p:cNvGrpSpPr/>
          <p:nvPr/>
        </p:nvGrpSpPr>
        <p:grpSpPr>
          <a:xfrm>
            <a:off x="1601159" y="7148185"/>
            <a:ext cx="4560513" cy="884218"/>
            <a:chOff x="2432278" y="6253235"/>
            <a:chExt cx="4289092" cy="884218"/>
          </a:xfrm>
        </p:grpSpPr>
        <p:sp>
          <p:nvSpPr>
            <p:cNvPr id="49" name="Скругленный прямоугольник 48"/>
            <p:cNvSpPr/>
            <p:nvPr/>
          </p:nvSpPr>
          <p:spPr>
            <a:xfrm>
              <a:off x="2432278" y="6272648"/>
              <a:ext cx="3597348" cy="812582"/>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6000" kern="0" dirty="0" smtClean="0">
                  <a:latin typeface="Arial Narrow" panose="020B0606020202030204" pitchFamily="34" charset="0"/>
                  <a:cs typeface="Times New Roman" pitchFamily="18" charset="0"/>
                </a:rPr>
                <a:t> 10</a:t>
              </a:r>
              <a:endParaRPr lang="ru-RU" sz="2400" kern="0" dirty="0">
                <a:latin typeface="Arial Narrow" panose="020B0606020202030204" pitchFamily="34" charset="0"/>
                <a:cs typeface="Times New Roman" pitchFamily="18" charset="0"/>
              </a:endParaRPr>
            </a:p>
          </p:txBody>
        </p:sp>
        <p:sp>
          <p:nvSpPr>
            <p:cNvPr id="50" name="Скругленный прямоугольник 49"/>
            <p:cNvSpPr/>
            <p:nvPr/>
          </p:nvSpPr>
          <p:spPr>
            <a:xfrm>
              <a:off x="3338120" y="6253235"/>
              <a:ext cx="3383250" cy="884218"/>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2000" kern="0" dirty="0">
                  <a:latin typeface="Arial Narrow" panose="020B0606020202030204" pitchFamily="34" charset="0"/>
                  <a:cs typeface="Times New Roman" pitchFamily="18" charset="0"/>
                </a:rPr>
                <a:t>р</a:t>
              </a:r>
              <a:r>
                <a:rPr lang="ru-RU" sz="2000" kern="0" dirty="0" smtClean="0">
                  <a:latin typeface="Arial Narrow" panose="020B0606020202030204" pitchFamily="34" charset="0"/>
                  <a:cs typeface="Times New Roman" pitchFamily="18" charset="0"/>
                </a:rPr>
                <a:t>оссийских и международных институтов развития</a:t>
              </a:r>
              <a:endParaRPr lang="ru-RU" sz="2400" kern="0" dirty="0">
                <a:latin typeface="Arial Narrow" panose="020B0606020202030204" pitchFamily="34" charset="0"/>
                <a:cs typeface="Times New Roman" pitchFamily="18" charset="0"/>
              </a:endParaRPr>
            </a:p>
          </p:txBody>
        </p:sp>
      </p:grpSp>
      <p:pic>
        <p:nvPicPr>
          <p:cNvPr id="46" name="Рисунок 4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51" name="TextBox 50"/>
          <p:cNvSpPr txBox="1"/>
          <p:nvPr/>
        </p:nvSpPr>
        <p:spPr>
          <a:xfrm>
            <a:off x="12102955" y="8003568"/>
            <a:ext cx="523982" cy="307777"/>
          </a:xfrm>
          <a:prstGeom prst="rect">
            <a:avLst/>
          </a:prstGeom>
          <a:noFill/>
        </p:spPr>
        <p:txBody>
          <a:bodyPr wrap="square" rtlCol="0">
            <a:spAutoFit/>
          </a:bodyPr>
          <a:lstStyle/>
          <a:p>
            <a:r>
              <a:rPr lang="ru-RU" sz="1400" dirty="0">
                <a:latin typeface="Arial Narrow" panose="020B0606020202030204" pitchFamily="34" charset="0"/>
              </a:rPr>
              <a:t>3</a:t>
            </a:r>
          </a:p>
        </p:txBody>
      </p:sp>
    </p:spTree>
    <p:extLst>
      <p:ext uri="{BB962C8B-B14F-4D97-AF65-F5344CB8AC3E}">
        <p14:creationId xmlns:p14="http://schemas.microsoft.com/office/powerpoint/2010/main" val="250002880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Скругленный прямоугольник 20"/>
          <p:cNvSpPr/>
          <p:nvPr/>
        </p:nvSpPr>
        <p:spPr>
          <a:xfrm>
            <a:off x="0" y="-7765"/>
            <a:ext cx="3517103" cy="998284"/>
          </a:xfrm>
          <a:prstGeom prst="roundRect">
            <a:avLst>
              <a:gd name="adj" fmla="val 4144"/>
            </a:avLst>
          </a:prstGeom>
          <a:solidFill>
            <a:schemeClr val="bg1"/>
          </a:solidFill>
          <a:ln w="25400" cap="flat" cmpd="sng" algn="ctr">
            <a:noFill/>
            <a:prstDash val="solid"/>
          </a:ln>
          <a:effectLst/>
        </p:spPr>
        <p:txBody>
          <a:bodyPr lIns="900000" rIns="72000" rtlCol="0" anchor="ctr"/>
          <a:lstStyle/>
          <a:p>
            <a:pPr defTabSz="914373" fontAlgn="auto">
              <a:spcBef>
                <a:spcPts val="0"/>
              </a:spcBef>
              <a:spcAft>
                <a:spcPts val="0"/>
              </a:spcAft>
            </a:pPr>
            <a:endParaRPr lang="ru-RU" sz="1200" kern="0" dirty="0">
              <a:latin typeface="+mj-lt"/>
            </a:endParaRPr>
          </a:p>
        </p:txBody>
      </p:sp>
      <p:sp>
        <p:nvSpPr>
          <p:cNvPr id="2" name="Заголовок 1"/>
          <p:cNvSpPr>
            <a:spLocks noGrp="1"/>
          </p:cNvSpPr>
          <p:nvPr>
            <p:ph type="title"/>
          </p:nvPr>
        </p:nvSpPr>
        <p:spPr>
          <a:xfrm>
            <a:off x="3198686" y="391395"/>
            <a:ext cx="8827415" cy="698685"/>
          </a:xfrm>
        </p:spPr>
        <p:txBody>
          <a:bodyPr/>
          <a:lstStyle/>
          <a:p>
            <a:pPr algn="ctr"/>
            <a:r>
              <a:rPr lang="ru-RU" sz="2400" dirty="0" smtClean="0"/>
              <a:t>Порядок взаимодействия в рамках реализации программы льготного лизинга оборудования</a:t>
            </a:r>
            <a:endParaRPr lang="ru-RU" sz="2400" dirty="0"/>
          </a:p>
        </p:txBody>
      </p:sp>
      <p:graphicFrame>
        <p:nvGraphicFramePr>
          <p:cNvPr id="4" name="Table 13"/>
          <p:cNvGraphicFramePr>
            <a:graphicFrameLocks noGrp="1"/>
          </p:cNvGraphicFramePr>
          <p:nvPr>
            <p:extLst/>
          </p:nvPr>
        </p:nvGraphicFramePr>
        <p:xfrm>
          <a:off x="311726" y="3184447"/>
          <a:ext cx="11856461" cy="4789064"/>
        </p:xfrm>
        <a:graphic>
          <a:graphicData uri="http://schemas.openxmlformats.org/drawingml/2006/table">
            <a:tbl>
              <a:tblPr>
                <a:tableStyleId>{5C22544A-7EE6-4342-B048-85BDC9FD1C3A}</a:tableStyleId>
              </a:tblPr>
              <a:tblGrid>
                <a:gridCol w="1704416">
                  <a:extLst>
                    <a:ext uri="{9D8B030D-6E8A-4147-A177-3AD203B41FA5}">
                      <a16:colId xmlns:a16="http://schemas.microsoft.com/office/drawing/2014/main" xmlns="" val="20000"/>
                    </a:ext>
                  </a:extLst>
                </a:gridCol>
                <a:gridCol w="3384015">
                  <a:extLst>
                    <a:ext uri="{9D8B030D-6E8A-4147-A177-3AD203B41FA5}">
                      <a16:colId xmlns:a16="http://schemas.microsoft.com/office/drawing/2014/main" xmlns="" val="20001"/>
                    </a:ext>
                  </a:extLst>
                </a:gridCol>
                <a:gridCol w="3384015">
                  <a:extLst>
                    <a:ext uri="{9D8B030D-6E8A-4147-A177-3AD203B41FA5}">
                      <a16:colId xmlns:a16="http://schemas.microsoft.com/office/drawing/2014/main" xmlns="" val="20002"/>
                    </a:ext>
                  </a:extLst>
                </a:gridCol>
                <a:gridCol w="3384015">
                  <a:extLst>
                    <a:ext uri="{9D8B030D-6E8A-4147-A177-3AD203B41FA5}">
                      <a16:colId xmlns:a16="http://schemas.microsoft.com/office/drawing/2014/main" xmlns="" val="20003"/>
                    </a:ext>
                  </a:extLst>
                </a:gridCol>
              </a:tblGrid>
              <a:tr h="1931564">
                <a:tc>
                  <a:txBody>
                    <a:bodyPr/>
                    <a:lstStyle/>
                    <a:p>
                      <a:pPr marL="0" indent="0">
                        <a:spcBef>
                          <a:spcPts val="300"/>
                        </a:spcBef>
                        <a:buFont typeface="Arial" panose="020B0604020202020204" pitchFamily="34" charset="0"/>
                        <a:buNone/>
                      </a:pPr>
                      <a:r>
                        <a:rPr lang="ru-RU" sz="1400" b="1" dirty="0" smtClean="0">
                          <a:solidFill>
                            <a:schemeClr val="tx1"/>
                          </a:solidFill>
                          <a:latin typeface="+mn-lt"/>
                        </a:rPr>
                        <a:t>Описание этапа</a:t>
                      </a:r>
                      <a:endParaRPr lang="en-US" sz="1400" b="1" dirty="0">
                        <a:solidFill>
                          <a:schemeClr val="tx1"/>
                        </a:solidFill>
                        <a:latin typeface="+mn-lt"/>
                      </a:endParaRPr>
                    </a:p>
                  </a:txBody>
                  <a:tcPr marT="91440" marB="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indent="-171450" algn="l">
                        <a:spcBef>
                          <a:spcPts val="300"/>
                        </a:spcBef>
                        <a:spcAft>
                          <a:spcPts val="600"/>
                        </a:spcAft>
                        <a:buFont typeface="Arial" panose="020B0604020202020204" pitchFamily="34" charset="0"/>
                        <a:buChar char="•"/>
                      </a:pPr>
                      <a:r>
                        <a:rPr lang="ru-RU" sz="1400" b="0" dirty="0" smtClean="0">
                          <a:solidFill>
                            <a:schemeClr val="tx1"/>
                          </a:solidFill>
                          <a:latin typeface="+mn-lt"/>
                        </a:rPr>
                        <a:t>Потенциальный</a:t>
                      </a:r>
                      <a:r>
                        <a:rPr lang="ru-RU" sz="1400" b="0" baseline="0" dirty="0" smtClean="0">
                          <a:solidFill>
                            <a:schemeClr val="tx1"/>
                          </a:solidFill>
                          <a:latin typeface="+mn-lt"/>
                        </a:rPr>
                        <a:t> Лизингополучатель </a:t>
                      </a:r>
                      <a:r>
                        <a:rPr lang="ru-RU" sz="1400" b="1" baseline="0" dirty="0" smtClean="0">
                          <a:solidFill>
                            <a:srgbClr val="1F4E79"/>
                          </a:solidFill>
                          <a:latin typeface="+mn-lt"/>
                        </a:rPr>
                        <a:t>заполняет анкету </a:t>
                      </a:r>
                      <a:r>
                        <a:rPr lang="ru-RU" sz="1400" b="0" baseline="0" dirty="0" smtClean="0">
                          <a:solidFill>
                            <a:schemeClr val="tx1"/>
                          </a:solidFill>
                          <a:latin typeface="+mn-lt"/>
                        </a:rPr>
                        <a:t>соответствия условиям программы и направляет по</a:t>
                      </a:r>
                      <a:r>
                        <a:rPr lang="en-US" sz="1400" b="0" baseline="0" dirty="0" smtClean="0">
                          <a:solidFill>
                            <a:schemeClr val="tx1"/>
                          </a:solidFill>
                          <a:latin typeface="+mn-lt"/>
                        </a:rPr>
                        <a:t> </a:t>
                      </a:r>
                      <a:r>
                        <a:rPr lang="ru-RU" sz="1400" b="0" baseline="0" dirty="0" smtClean="0">
                          <a:solidFill>
                            <a:schemeClr val="tx1"/>
                          </a:solidFill>
                          <a:latin typeface="+mn-lt"/>
                        </a:rPr>
                        <a:t>электронной почте в </a:t>
                      </a:r>
                      <a:br>
                        <a:rPr lang="ru-RU" sz="1400" b="0" baseline="0" dirty="0" smtClean="0">
                          <a:solidFill>
                            <a:schemeClr val="tx1"/>
                          </a:solidFill>
                          <a:latin typeface="+mn-lt"/>
                        </a:rPr>
                      </a:br>
                      <a:r>
                        <a:rPr lang="ru-RU" sz="1400" b="0" baseline="0" dirty="0" smtClean="0">
                          <a:solidFill>
                            <a:schemeClr val="tx1"/>
                          </a:solidFill>
                          <a:latin typeface="+mn-lt"/>
                        </a:rPr>
                        <a:t>РЛК/ АО «Корпорация «МСП»*</a:t>
                      </a:r>
                    </a:p>
                    <a:p>
                      <a:pPr marL="171450" indent="-171450" algn="l">
                        <a:spcBef>
                          <a:spcPts val="300"/>
                        </a:spcBef>
                        <a:spcAft>
                          <a:spcPts val="600"/>
                        </a:spcAft>
                        <a:buFont typeface="Arial" panose="020B0604020202020204" pitchFamily="34" charset="0"/>
                        <a:buChar char="•"/>
                      </a:pPr>
                      <a:r>
                        <a:rPr lang="ru-RU" sz="1400" b="0" baseline="0" dirty="0" smtClean="0">
                          <a:solidFill>
                            <a:schemeClr val="tx1"/>
                          </a:solidFill>
                          <a:latin typeface="+mn-lt"/>
                        </a:rPr>
                        <a:t>РЛК/ АО «Корпорация «МСП» проводит </a:t>
                      </a:r>
                      <a:r>
                        <a:rPr lang="ru-RU" sz="1400" b="1" baseline="0" dirty="0" smtClean="0">
                          <a:solidFill>
                            <a:srgbClr val="1F4E79"/>
                          </a:solidFill>
                          <a:latin typeface="+mn-lt"/>
                        </a:rPr>
                        <a:t>анализ соответствия условиям программы</a:t>
                      </a:r>
                      <a:endParaRPr lang="en-US" sz="1400" b="1" dirty="0">
                        <a:solidFill>
                          <a:srgbClr val="1F4E79"/>
                        </a:solidFill>
                        <a:latin typeface="+mn-lt"/>
                      </a:endParaRPr>
                    </a:p>
                  </a:txBody>
                  <a:tcPr marT="91440" marB="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indent="-171450" algn="l">
                        <a:spcBef>
                          <a:spcPts val="300"/>
                        </a:spcBef>
                        <a:spcAft>
                          <a:spcPts val="600"/>
                        </a:spcAft>
                        <a:buFont typeface="Arial" panose="020B0604020202020204" pitchFamily="34" charset="0"/>
                        <a:buChar char="•"/>
                      </a:pPr>
                      <a:r>
                        <a:rPr lang="ru-RU" sz="1400" b="0" baseline="0" dirty="0" smtClean="0">
                          <a:solidFill>
                            <a:schemeClr val="tx1"/>
                          </a:solidFill>
                          <a:latin typeface="+mn-lt"/>
                        </a:rPr>
                        <a:t>РЛК/ АО «Корпорация «МСП»  </a:t>
                      </a:r>
                      <a:r>
                        <a:rPr lang="ru-RU" sz="1400" b="1" baseline="0" dirty="0" smtClean="0">
                          <a:solidFill>
                            <a:srgbClr val="1F4E79"/>
                          </a:solidFill>
                          <a:latin typeface="+mn-lt"/>
                        </a:rPr>
                        <a:t>уведомляет</a:t>
                      </a:r>
                      <a:r>
                        <a:rPr lang="ru-RU" sz="1400" b="0" baseline="0" dirty="0" smtClean="0">
                          <a:solidFill>
                            <a:schemeClr val="tx1"/>
                          </a:solidFill>
                          <a:latin typeface="+mn-lt"/>
                        </a:rPr>
                        <a:t> потенциального Лизингополучателя </a:t>
                      </a:r>
                      <a:r>
                        <a:rPr lang="ru-RU" sz="1400" b="0" kern="1200" baseline="0" dirty="0" smtClean="0">
                          <a:solidFill>
                            <a:schemeClr val="tx1"/>
                          </a:solidFill>
                          <a:latin typeface="+mn-lt"/>
                          <a:ea typeface="+mn-ea"/>
                          <a:cs typeface="+mn-cs"/>
                        </a:rPr>
                        <a:t>о его </a:t>
                      </a:r>
                      <a:r>
                        <a:rPr lang="ru-RU" sz="1400" b="1" baseline="0" dirty="0" smtClean="0">
                          <a:solidFill>
                            <a:srgbClr val="1F4E79"/>
                          </a:solidFill>
                          <a:latin typeface="+mn-lt"/>
                        </a:rPr>
                        <a:t>соответствии/ не соответствии программе</a:t>
                      </a:r>
                      <a:r>
                        <a:rPr lang="ru-RU" sz="1400" b="0" baseline="0" dirty="0" smtClean="0">
                          <a:solidFill>
                            <a:srgbClr val="1F4E79"/>
                          </a:solidFill>
                          <a:latin typeface="+mn-lt"/>
                        </a:rPr>
                        <a:t> </a:t>
                      </a:r>
                      <a:r>
                        <a:rPr lang="ru-RU" sz="1400" b="0" baseline="0" dirty="0" smtClean="0">
                          <a:solidFill>
                            <a:schemeClr val="tx1"/>
                          </a:solidFill>
                          <a:latin typeface="+mn-lt"/>
                        </a:rPr>
                        <a:t>льготного лизинга оборудования</a:t>
                      </a:r>
                    </a:p>
                    <a:p>
                      <a:pPr marL="171450" indent="-171450" algn="l">
                        <a:spcBef>
                          <a:spcPts val="300"/>
                        </a:spcBef>
                        <a:spcAft>
                          <a:spcPts val="600"/>
                        </a:spcAft>
                        <a:buFont typeface="Arial" panose="020B0604020202020204" pitchFamily="34" charset="0"/>
                        <a:buChar char="•"/>
                      </a:pPr>
                      <a:r>
                        <a:rPr lang="ru-RU" sz="1400" b="0" baseline="0" dirty="0" smtClean="0">
                          <a:solidFill>
                            <a:schemeClr val="tx1"/>
                          </a:solidFill>
                          <a:latin typeface="+mn-lt"/>
                        </a:rPr>
                        <a:t>РЛК/ АО «Корпорация «МСП»  направляет </a:t>
                      </a:r>
                      <a:r>
                        <a:rPr lang="ru-RU" sz="1400" b="1" baseline="0" dirty="0" smtClean="0">
                          <a:solidFill>
                            <a:srgbClr val="1F4E79"/>
                          </a:solidFill>
                          <a:latin typeface="+mn-lt"/>
                        </a:rPr>
                        <a:t>запрос полного пакета документов</a:t>
                      </a:r>
                      <a:r>
                        <a:rPr lang="ru-RU" sz="1400" b="0" baseline="0" dirty="0" smtClean="0">
                          <a:solidFill>
                            <a:srgbClr val="1F4E79"/>
                          </a:solidFill>
                          <a:latin typeface="+mn-lt"/>
                        </a:rPr>
                        <a:t> </a:t>
                      </a:r>
                      <a:r>
                        <a:rPr lang="ru-RU" sz="1400" b="0" baseline="0" dirty="0" smtClean="0">
                          <a:solidFill>
                            <a:schemeClr val="tx1"/>
                          </a:solidFill>
                          <a:latin typeface="+mn-lt"/>
                        </a:rPr>
                        <a:t>потенциальным Лизингополучателям, соответствующим условиям программы</a:t>
                      </a:r>
                      <a:endParaRPr lang="en-US" sz="1400" b="0" dirty="0">
                        <a:solidFill>
                          <a:schemeClr val="tx1"/>
                        </a:solidFill>
                        <a:latin typeface="+mn-lt"/>
                      </a:endParaRPr>
                    </a:p>
                  </a:txBody>
                  <a:tcPr marT="91440" marB="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indent="-171450" algn="l">
                        <a:spcBef>
                          <a:spcPts val="300"/>
                        </a:spcBef>
                        <a:spcAft>
                          <a:spcPts val="600"/>
                        </a:spcAft>
                        <a:buFont typeface="Arial" panose="020B0604020202020204" pitchFamily="34" charset="0"/>
                        <a:buChar char="•"/>
                      </a:pPr>
                      <a:r>
                        <a:rPr lang="ru-RU" sz="1400" b="0" dirty="0" smtClean="0">
                          <a:solidFill>
                            <a:schemeClr val="tx1"/>
                          </a:solidFill>
                          <a:latin typeface="+mn-lt"/>
                        </a:rPr>
                        <a:t>Потенциальный</a:t>
                      </a:r>
                      <a:r>
                        <a:rPr lang="ru-RU" sz="1400" b="0" baseline="0" dirty="0" smtClean="0">
                          <a:solidFill>
                            <a:schemeClr val="tx1"/>
                          </a:solidFill>
                          <a:latin typeface="+mn-lt"/>
                        </a:rPr>
                        <a:t> Лизингополучатель формирует и </a:t>
                      </a:r>
                      <a:r>
                        <a:rPr lang="ru-RU" sz="1400" b="1" baseline="0" dirty="0" smtClean="0">
                          <a:solidFill>
                            <a:srgbClr val="1F4E79"/>
                          </a:solidFill>
                          <a:latin typeface="+mn-lt"/>
                        </a:rPr>
                        <a:t>направляет полный пакет</a:t>
                      </a:r>
                      <a:r>
                        <a:rPr lang="ru-RU" sz="1400" b="0" baseline="0" dirty="0" smtClean="0">
                          <a:solidFill>
                            <a:schemeClr val="tx1"/>
                          </a:solidFill>
                          <a:latin typeface="+mn-lt"/>
                        </a:rPr>
                        <a:t> уставных и финансовых документов</a:t>
                      </a:r>
                      <a:endParaRPr lang="en-US" sz="1400" b="0" dirty="0" smtClean="0">
                        <a:solidFill>
                          <a:schemeClr val="tx1"/>
                        </a:solidFill>
                        <a:latin typeface="+mn-lt"/>
                      </a:endParaRPr>
                    </a:p>
                    <a:p>
                      <a:pPr marL="171450" indent="-171450" algn="l">
                        <a:spcBef>
                          <a:spcPts val="300"/>
                        </a:spcBef>
                        <a:spcAft>
                          <a:spcPts val="600"/>
                        </a:spcAft>
                        <a:buFont typeface="Arial" panose="020B0604020202020204" pitchFamily="34" charset="0"/>
                        <a:buChar char="•"/>
                      </a:pPr>
                      <a:r>
                        <a:rPr lang="ru-RU" sz="1400" b="0" dirty="0" smtClean="0">
                          <a:solidFill>
                            <a:schemeClr val="tx1"/>
                          </a:solidFill>
                          <a:latin typeface="+mn-lt"/>
                        </a:rPr>
                        <a:t>РЛК (в </a:t>
                      </a:r>
                      <a:r>
                        <a:rPr lang="ru-RU" sz="1400" b="0" dirty="0" err="1" smtClean="0">
                          <a:solidFill>
                            <a:schemeClr val="tx1"/>
                          </a:solidFill>
                          <a:latin typeface="+mn-lt"/>
                        </a:rPr>
                        <a:t>т.ч</a:t>
                      </a:r>
                      <a:r>
                        <a:rPr lang="ru-RU" sz="1400" b="0" dirty="0" smtClean="0">
                          <a:solidFill>
                            <a:schemeClr val="tx1"/>
                          </a:solidFill>
                          <a:latin typeface="+mn-lt"/>
                        </a:rPr>
                        <a:t>. совместно с </a:t>
                      </a:r>
                      <a:br>
                        <a:rPr lang="ru-RU" sz="1400" b="0" dirty="0" smtClean="0">
                          <a:solidFill>
                            <a:schemeClr val="tx1"/>
                          </a:solidFill>
                          <a:latin typeface="+mn-lt"/>
                        </a:rPr>
                      </a:br>
                      <a:r>
                        <a:rPr lang="ru-RU" sz="1400" b="0" dirty="0" smtClean="0">
                          <a:solidFill>
                            <a:schemeClr val="tx1"/>
                          </a:solidFill>
                          <a:latin typeface="+mn-lt"/>
                        </a:rPr>
                        <a:t>АО «Корпорация</a:t>
                      </a:r>
                      <a:r>
                        <a:rPr lang="ru-RU" sz="1400" b="0" baseline="0" dirty="0" smtClean="0">
                          <a:solidFill>
                            <a:schemeClr val="tx1"/>
                          </a:solidFill>
                          <a:latin typeface="+mn-lt"/>
                        </a:rPr>
                        <a:t> «МСП») проводит </a:t>
                      </a:r>
                      <a:r>
                        <a:rPr lang="ru-RU" sz="1400" b="1" baseline="0" dirty="0" smtClean="0">
                          <a:solidFill>
                            <a:srgbClr val="1F4E79"/>
                          </a:solidFill>
                          <a:latin typeface="+mn-lt"/>
                        </a:rPr>
                        <a:t>анализ документов </a:t>
                      </a:r>
                      <a:r>
                        <a:rPr lang="ru-RU" sz="1400" b="0" baseline="0" dirty="0" smtClean="0">
                          <a:solidFill>
                            <a:schemeClr val="tx1"/>
                          </a:solidFill>
                          <a:latin typeface="+mn-lt"/>
                        </a:rPr>
                        <a:t>потенциального Лизингополучателя </a:t>
                      </a:r>
                    </a:p>
                    <a:p>
                      <a:pPr marL="171450" indent="-171450" algn="l">
                        <a:spcBef>
                          <a:spcPts val="300"/>
                        </a:spcBef>
                        <a:spcAft>
                          <a:spcPts val="600"/>
                        </a:spcAft>
                        <a:buFont typeface="Arial" panose="020B0604020202020204" pitchFamily="34" charset="0"/>
                        <a:buChar char="•"/>
                      </a:pPr>
                      <a:r>
                        <a:rPr lang="ru-RU" sz="1400" b="0" baseline="0" dirty="0" smtClean="0">
                          <a:solidFill>
                            <a:schemeClr val="tx1"/>
                          </a:solidFill>
                          <a:latin typeface="+mn-lt"/>
                        </a:rPr>
                        <a:t>РЛК принимает</a:t>
                      </a:r>
                      <a:r>
                        <a:rPr lang="ru-RU" sz="1400" b="1" baseline="0" dirty="0" smtClean="0">
                          <a:solidFill>
                            <a:schemeClr val="tx1"/>
                          </a:solidFill>
                          <a:latin typeface="+mn-lt"/>
                        </a:rPr>
                        <a:t> </a:t>
                      </a:r>
                      <a:r>
                        <a:rPr lang="ru-RU" sz="1400" b="1" baseline="0" dirty="0" smtClean="0">
                          <a:solidFill>
                            <a:srgbClr val="1F4E79"/>
                          </a:solidFill>
                          <a:latin typeface="+mn-lt"/>
                        </a:rPr>
                        <a:t>решение об одобрении</a:t>
                      </a:r>
                      <a:r>
                        <a:rPr lang="en-US" sz="1400" b="1" baseline="0" dirty="0" smtClean="0">
                          <a:solidFill>
                            <a:srgbClr val="1F4E79"/>
                          </a:solidFill>
                          <a:latin typeface="+mn-lt"/>
                        </a:rPr>
                        <a:t>/ </a:t>
                      </a:r>
                      <a:r>
                        <a:rPr lang="ru-RU" sz="1400" b="1" baseline="0" dirty="0" smtClean="0">
                          <a:solidFill>
                            <a:srgbClr val="1F4E79"/>
                          </a:solidFill>
                          <a:latin typeface="+mn-lt"/>
                        </a:rPr>
                        <a:t>не одобрении </a:t>
                      </a:r>
                      <a:r>
                        <a:rPr lang="ru-RU" sz="1400" b="0" baseline="0" dirty="0" smtClean="0">
                          <a:solidFill>
                            <a:schemeClr val="tx1"/>
                          </a:solidFill>
                          <a:latin typeface="+mn-lt"/>
                        </a:rPr>
                        <a:t>лизинговой сделки</a:t>
                      </a:r>
                      <a:endParaRPr lang="en-US" sz="1400" b="0" dirty="0">
                        <a:solidFill>
                          <a:schemeClr val="tx1"/>
                        </a:solidFill>
                        <a:latin typeface="+mn-lt"/>
                      </a:endParaRPr>
                    </a:p>
                  </a:txBody>
                  <a:tcPr marT="91440" marB="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1931564">
                <a:tc>
                  <a:txBody>
                    <a:bodyPr/>
                    <a:lstStyle/>
                    <a:p>
                      <a:pPr marL="0" marR="0" indent="0" algn="l" defTabSz="914400" rtl="0" eaLnBrk="1" fontAlgn="auto" latinLnBrk="0" hangingPunct="1">
                        <a:lnSpc>
                          <a:spcPct val="100000"/>
                        </a:lnSpc>
                        <a:spcBef>
                          <a:spcPts val="300"/>
                        </a:spcBef>
                        <a:spcAft>
                          <a:spcPts val="0"/>
                        </a:spcAft>
                        <a:buClrTx/>
                        <a:buSzTx/>
                        <a:buFont typeface="Arial" panose="020B0604020202020204" pitchFamily="34" charset="0"/>
                        <a:buNone/>
                        <a:tabLst/>
                        <a:defRPr/>
                      </a:pPr>
                      <a:r>
                        <a:rPr lang="ru-RU" sz="1400" b="1" dirty="0" smtClean="0">
                          <a:solidFill>
                            <a:schemeClr val="tx1"/>
                          </a:solidFill>
                          <a:latin typeface="+mn-lt"/>
                        </a:rPr>
                        <a:t>Документы</a:t>
                      </a:r>
                      <a:endParaRPr lang="en-US" sz="1400" b="1" dirty="0" smtClean="0">
                        <a:solidFill>
                          <a:schemeClr val="tx1"/>
                        </a:solidFill>
                        <a:latin typeface="+mn-lt"/>
                      </a:endParaRPr>
                    </a:p>
                  </a:txBody>
                  <a:tcPr marT="91440" marB="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indent="-171450" algn="l" defTabSz="914400" rtl="0" eaLnBrk="1" fontAlgn="auto" latinLnBrk="0" hangingPunct="1">
                        <a:lnSpc>
                          <a:spcPct val="100000"/>
                        </a:lnSpc>
                        <a:spcBef>
                          <a:spcPts val="300"/>
                        </a:spcBef>
                        <a:spcAft>
                          <a:spcPts val="600"/>
                        </a:spcAft>
                        <a:buClrTx/>
                        <a:buSzTx/>
                        <a:buFont typeface="Arial" panose="020B0604020202020204" pitchFamily="34" charset="0"/>
                        <a:buChar char="•"/>
                        <a:tabLst/>
                        <a:defRPr/>
                      </a:pPr>
                      <a:r>
                        <a:rPr lang="ru-RU" sz="1400" b="0" dirty="0" smtClean="0">
                          <a:solidFill>
                            <a:schemeClr val="tx1"/>
                          </a:solidFill>
                          <a:latin typeface="+mn-lt"/>
                        </a:rPr>
                        <a:t>Анкета соответствия условиям</a:t>
                      </a:r>
                      <a:r>
                        <a:rPr lang="ru-RU" sz="1400" b="0" baseline="0" dirty="0" smtClean="0">
                          <a:solidFill>
                            <a:schemeClr val="tx1"/>
                          </a:solidFill>
                          <a:latin typeface="+mn-lt"/>
                        </a:rPr>
                        <a:t> программы</a:t>
                      </a:r>
                      <a:endParaRPr lang="en-US" sz="1400" b="0" dirty="0" smtClean="0">
                        <a:solidFill>
                          <a:schemeClr val="tx1"/>
                        </a:solidFill>
                        <a:latin typeface="+mn-lt"/>
                      </a:endParaRPr>
                    </a:p>
                  </a:txBody>
                  <a:tcPr marT="91440" marB="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indent="-171450" algn="l" defTabSz="914400" rtl="0" eaLnBrk="1" fontAlgn="auto" latinLnBrk="0" hangingPunct="1">
                        <a:lnSpc>
                          <a:spcPct val="100000"/>
                        </a:lnSpc>
                        <a:spcBef>
                          <a:spcPts val="300"/>
                        </a:spcBef>
                        <a:spcAft>
                          <a:spcPts val="600"/>
                        </a:spcAft>
                        <a:buClrTx/>
                        <a:buSzTx/>
                        <a:buFont typeface="Arial" panose="020B0604020202020204" pitchFamily="34" charset="0"/>
                        <a:buChar char="•"/>
                        <a:tabLst/>
                        <a:defRPr/>
                      </a:pPr>
                      <a:r>
                        <a:rPr lang="ru-RU" sz="1400" b="0" dirty="0" smtClean="0">
                          <a:solidFill>
                            <a:schemeClr val="tx1"/>
                          </a:solidFill>
                          <a:latin typeface="+mn-lt"/>
                        </a:rPr>
                        <a:t>Информация</a:t>
                      </a:r>
                      <a:r>
                        <a:rPr lang="ru-RU" sz="1400" b="0" baseline="0" dirty="0" smtClean="0">
                          <a:solidFill>
                            <a:schemeClr val="tx1"/>
                          </a:solidFill>
                          <a:latin typeface="+mn-lt"/>
                        </a:rPr>
                        <a:t> о соответствии/ не соответствии условиям программы</a:t>
                      </a:r>
                    </a:p>
                    <a:p>
                      <a:pPr marL="171450" indent="-171450" algn="l">
                        <a:spcBef>
                          <a:spcPts val="300"/>
                        </a:spcBef>
                        <a:spcAft>
                          <a:spcPts val="600"/>
                        </a:spcAft>
                        <a:buFont typeface="Arial" panose="020B0604020202020204" pitchFamily="34" charset="0"/>
                        <a:buChar char="•"/>
                      </a:pPr>
                      <a:r>
                        <a:rPr lang="ru-RU" sz="1400" b="0" baseline="0" dirty="0" smtClean="0">
                          <a:solidFill>
                            <a:schemeClr val="tx1"/>
                          </a:solidFill>
                          <a:latin typeface="+mn-lt"/>
                        </a:rPr>
                        <a:t>Запрос полного пакета документов, содержащий перечень  необходимых уставных и финансовых документов</a:t>
                      </a:r>
                      <a:endParaRPr lang="en-US" sz="1400" b="0" dirty="0" smtClean="0">
                        <a:solidFill>
                          <a:schemeClr val="tx1"/>
                        </a:solidFill>
                        <a:latin typeface="+mn-lt"/>
                      </a:endParaRPr>
                    </a:p>
                  </a:txBody>
                  <a:tcPr marT="91440" marB="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ct val="100000"/>
                        </a:lnSpc>
                        <a:spcBef>
                          <a:spcPts val="300"/>
                        </a:spcBef>
                        <a:spcAft>
                          <a:spcPts val="600"/>
                        </a:spcAft>
                        <a:buClrTx/>
                        <a:buSzTx/>
                        <a:buFont typeface="Arial" panose="020B0604020202020204" pitchFamily="34" charset="0"/>
                        <a:buChar char="•"/>
                        <a:tabLst/>
                        <a:defRPr/>
                      </a:pPr>
                      <a:r>
                        <a:rPr lang="ru-RU" sz="1400" b="0" dirty="0" smtClean="0">
                          <a:solidFill>
                            <a:schemeClr val="tx1"/>
                          </a:solidFill>
                          <a:latin typeface="+mn-lt"/>
                        </a:rPr>
                        <a:t>Полный</a:t>
                      </a:r>
                      <a:r>
                        <a:rPr lang="ru-RU" sz="1400" b="0" baseline="0" dirty="0" smtClean="0">
                          <a:solidFill>
                            <a:schemeClr val="tx1"/>
                          </a:solidFill>
                          <a:latin typeface="+mn-lt"/>
                        </a:rPr>
                        <a:t> пакет уставных и финансовых документов</a:t>
                      </a:r>
                    </a:p>
                    <a:p>
                      <a:pPr marL="171450" marR="0" lvl="0" indent="-171450" algn="l" defTabSz="914400" rtl="0" eaLnBrk="1" fontAlgn="auto" latinLnBrk="0" hangingPunct="1">
                        <a:lnSpc>
                          <a:spcPct val="100000"/>
                        </a:lnSpc>
                        <a:spcBef>
                          <a:spcPts val="300"/>
                        </a:spcBef>
                        <a:spcAft>
                          <a:spcPts val="600"/>
                        </a:spcAft>
                        <a:buClrTx/>
                        <a:buSzTx/>
                        <a:buFont typeface="Arial" panose="020B0604020202020204" pitchFamily="34" charset="0"/>
                        <a:buChar char="•"/>
                        <a:tabLst/>
                        <a:defRPr/>
                      </a:pPr>
                      <a:r>
                        <a:rPr lang="ru-RU" sz="1400" b="0" baseline="0" dirty="0" smtClean="0">
                          <a:solidFill>
                            <a:schemeClr val="tx1"/>
                          </a:solidFill>
                          <a:latin typeface="+mn-lt"/>
                        </a:rPr>
                        <a:t>Информация об одобрении/ не одобрении лизинговой сделки</a:t>
                      </a:r>
                      <a:endParaRPr lang="en-US" sz="1400" b="0" dirty="0" smtClean="0">
                        <a:solidFill>
                          <a:schemeClr val="tx1"/>
                        </a:solidFill>
                        <a:latin typeface="+mn-lt"/>
                      </a:endParaRPr>
                    </a:p>
                    <a:p>
                      <a:pPr marL="171450" marR="0"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endParaRPr lang="en-US" sz="1400" b="0" dirty="0" smtClean="0">
                        <a:solidFill>
                          <a:schemeClr val="tx1"/>
                        </a:solidFill>
                        <a:latin typeface="+mn-lt"/>
                      </a:endParaRPr>
                    </a:p>
                  </a:txBody>
                  <a:tcPr marT="91440" marB="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bl>
          </a:graphicData>
        </a:graphic>
      </p:graphicFrame>
      <p:grpSp>
        <p:nvGrpSpPr>
          <p:cNvPr id="10" name="Группа 9"/>
          <p:cNvGrpSpPr/>
          <p:nvPr/>
        </p:nvGrpSpPr>
        <p:grpSpPr>
          <a:xfrm>
            <a:off x="2227326" y="1652155"/>
            <a:ext cx="9940870" cy="1263069"/>
            <a:chOff x="3602796" y="1763713"/>
            <a:chExt cx="8565391" cy="948816"/>
          </a:xfrm>
        </p:grpSpPr>
        <p:grpSp>
          <p:nvGrpSpPr>
            <p:cNvPr id="3" name="Группа 2"/>
            <p:cNvGrpSpPr/>
            <p:nvPr/>
          </p:nvGrpSpPr>
          <p:grpSpPr>
            <a:xfrm>
              <a:off x="3602796" y="1787753"/>
              <a:ext cx="2923352" cy="857476"/>
              <a:chOff x="3602796" y="1787753"/>
              <a:chExt cx="2923352" cy="857476"/>
            </a:xfrm>
          </p:grpSpPr>
          <p:sp>
            <p:nvSpPr>
              <p:cNvPr id="5" name="Pentagon 11"/>
              <p:cNvSpPr/>
              <p:nvPr/>
            </p:nvSpPr>
            <p:spPr>
              <a:xfrm>
                <a:off x="3602796" y="1787753"/>
                <a:ext cx="2923352" cy="857476"/>
              </a:xfrm>
              <a:prstGeom prst="homePlate">
                <a:avLst/>
              </a:prstGeom>
              <a:solidFill>
                <a:srgbClr val="9DC3E6"/>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88900" tIns="88900" rIns="88900" bIns="88900" rtlCol="0" anchor="ctr"/>
              <a:lstStyle/>
              <a:p>
                <a:endParaRPr lang="en-US" sz="1400" dirty="0" smtClean="0">
                  <a:solidFill>
                    <a:schemeClr val="tx1"/>
                  </a:solidFill>
                </a:endParaRPr>
              </a:p>
            </p:txBody>
          </p:sp>
          <p:sp>
            <p:nvSpPr>
              <p:cNvPr id="11" name="TextBox 10"/>
              <p:cNvSpPr txBox="1"/>
              <p:nvPr/>
            </p:nvSpPr>
            <p:spPr>
              <a:xfrm>
                <a:off x="3674730" y="1879758"/>
                <a:ext cx="2486079" cy="716724"/>
              </a:xfrm>
              <a:prstGeom prst="rect">
                <a:avLst/>
              </a:prstGeom>
              <a:noFill/>
            </p:spPr>
            <p:txBody>
              <a:bodyPr wrap="square" rtlCol="0">
                <a:spAutoFit/>
              </a:bodyPr>
              <a:lstStyle/>
              <a:p>
                <a:r>
                  <a:rPr lang="ru-RU" sz="1400" b="1" dirty="0" smtClean="0"/>
                  <a:t>1. Анализ соответствия Лизингополучателя/ лизингового проекта </a:t>
                </a:r>
                <a:r>
                  <a:rPr lang="ru-RU" sz="1400" b="1" dirty="0"/>
                  <a:t>условиям </a:t>
                </a:r>
                <a:r>
                  <a:rPr lang="ru-RU" sz="1400" b="1" dirty="0" smtClean="0"/>
                  <a:t>программы</a:t>
                </a:r>
                <a:endParaRPr lang="ru-RU" sz="1600" b="1" dirty="0"/>
              </a:p>
            </p:txBody>
          </p:sp>
        </p:grpSp>
        <p:grpSp>
          <p:nvGrpSpPr>
            <p:cNvPr id="6" name="Группа 5"/>
            <p:cNvGrpSpPr/>
            <p:nvPr/>
          </p:nvGrpSpPr>
          <p:grpSpPr>
            <a:xfrm>
              <a:off x="6428015" y="1763713"/>
              <a:ext cx="2867649" cy="948816"/>
              <a:chOff x="6428015" y="1763713"/>
              <a:chExt cx="2867649" cy="948816"/>
            </a:xfrm>
          </p:grpSpPr>
          <p:sp>
            <p:nvSpPr>
              <p:cNvPr id="7" name="Chevron 14"/>
              <p:cNvSpPr/>
              <p:nvPr/>
            </p:nvSpPr>
            <p:spPr>
              <a:xfrm>
                <a:off x="6428015" y="1787753"/>
                <a:ext cx="2867649" cy="857476"/>
              </a:xfrm>
              <a:prstGeom prst="chevron">
                <a:avLst/>
              </a:prstGeom>
              <a:solidFill>
                <a:srgbClr val="0070C0"/>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88900" tIns="88900" rIns="0" bIns="88900" rtlCol="0" anchor="ctr"/>
              <a:lstStyle/>
              <a:p>
                <a:endParaRPr lang="en-US" sz="1400" dirty="0" smtClean="0">
                  <a:solidFill>
                    <a:schemeClr val="tx1"/>
                  </a:solidFill>
                </a:endParaRPr>
              </a:p>
            </p:txBody>
          </p:sp>
          <p:sp>
            <p:nvSpPr>
              <p:cNvPr id="12" name="TextBox 11"/>
              <p:cNvSpPr txBox="1"/>
              <p:nvPr/>
            </p:nvSpPr>
            <p:spPr>
              <a:xfrm>
                <a:off x="7031976" y="1763713"/>
                <a:ext cx="1970315" cy="948816"/>
              </a:xfrm>
              <a:prstGeom prst="rect">
                <a:avLst/>
              </a:prstGeom>
              <a:noFill/>
            </p:spPr>
            <p:txBody>
              <a:bodyPr wrap="square" rtlCol="0">
                <a:spAutoFit/>
              </a:bodyPr>
              <a:lstStyle/>
              <a:p>
                <a:r>
                  <a:rPr lang="ru-RU" sz="1400" b="1" dirty="0" smtClean="0">
                    <a:solidFill>
                      <a:schemeClr val="bg1"/>
                    </a:solidFill>
                  </a:rPr>
                  <a:t>2. Подтверждение соответствия программе и запрос полного пакета документов</a:t>
                </a:r>
                <a:endParaRPr lang="ru-RU" sz="1400" b="1" dirty="0"/>
              </a:p>
            </p:txBody>
          </p:sp>
        </p:grpSp>
        <p:grpSp>
          <p:nvGrpSpPr>
            <p:cNvPr id="9" name="Группа 8"/>
            <p:cNvGrpSpPr/>
            <p:nvPr/>
          </p:nvGrpSpPr>
          <p:grpSpPr>
            <a:xfrm>
              <a:off x="9290221" y="1763713"/>
              <a:ext cx="2877966" cy="881516"/>
              <a:chOff x="9290221" y="1763713"/>
              <a:chExt cx="2877966" cy="881516"/>
            </a:xfrm>
          </p:grpSpPr>
          <p:sp>
            <p:nvSpPr>
              <p:cNvPr id="8" name="Chevron 16"/>
              <p:cNvSpPr/>
              <p:nvPr/>
            </p:nvSpPr>
            <p:spPr>
              <a:xfrm>
                <a:off x="9290221" y="1787753"/>
                <a:ext cx="2877966" cy="857476"/>
              </a:xfrm>
              <a:prstGeom prst="chevron">
                <a:avLst/>
              </a:prstGeom>
              <a:solidFill>
                <a:srgbClr val="1F4E79"/>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88900" tIns="88900" rIns="0" bIns="88900" rtlCol="0" anchor="ctr"/>
              <a:lstStyle/>
              <a:p>
                <a:endParaRPr lang="en-US" sz="1400" dirty="0">
                  <a:solidFill>
                    <a:schemeClr val="bg1"/>
                  </a:solidFill>
                </a:endParaRPr>
              </a:p>
            </p:txBody>
          </p:sp>
          <p:sp>
            <p:nvSpPr>
              <p:cNvPr id="13" name="TextBox 12"/>
              <p:cNvSpPr txBox="1"/>
              <p:nvPr/>
            </p:nvSpPr>
            <p:spPr>
              <a:xfrm>
                <a:off x="9762686" y="1763713"/>
                <a:ext cx="1970315" cy="878565"/>
              </a:xfrm>
              <a:prstGeom prst="rect">
                <a:avLst/>
              </a:prstGeom>
              <a:noFill/>
            </p:spPr>
            <p:txBody>
              <a:bodyPr wrap="square" rtlCol="0">
                <a:spAutoFit/>
              </a:bodyPr>
              <a:lstStyle/>
              <a:p>
                <a:r>
                  <a:rPr lang="ru-RU" sz="1400" b="1" dirty="0" smtClean="0">
                    <a:solidFill>
                      <a:schemeClr val="bg1"/>
                    </a:solidFill>
                  </a:rPr>
                  <a:t>3. Анализ полного пакета документов, принятие решения об одобрении лизинговой сделки  </a:t>
                </a:r>
                <a:endParaRPr lang="ru-RU" sz="1400" b="1" dirty="0"/>
              </a:p>
            </p:txBody>
          </p:sp>
        </p:grpSp>
      </p:grpSp>
      <p:sp>
        <p:nvSpPr>
          <p:cNvPr id="19" name="object 44"/>
          <p:cNvSpPr/>
          <p:nvPr/>
        </p:nvSpPr>
        <p:spPr>
          <a:xfrm>
            <a:off x="103532" y="69697"/>
            <a:ext cx="2717301" cy="1236130"/>
          </a:xfrm>
          <a:prstGeom prst="rect">
            <a:avLst/>
          </a:prstGeom>
          <a:blipFill>
            <a:blip r:embed="rId2"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a:p>
        </p:txBody>
      </p:sp>
      <p:cxnSp>
        <p:nvCxnSpPr>
          <p:cNvPr id="17" name="Прямая соединительная линия 16"/>
          <p:cNvCxnSpPr/>
          <p:nvPr/>
        </p:nvCxnSpPr>
        <p:spPr>
          <a:xfrm>
            <a:off x="282575" y="1270992"/>
            <a:ext cx="12036425" cy="0"/>
          </a:xfrm>
          <a:prstGeom prst="line">
            <a:avLst/>
          </a:prstGeom>
          <a:ln w="222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8" name="Прямоугольник 17"/>
          <p:cNvSpPr/>
          <p:nvPr/>
        </p:nvSpPr>
        <p:spPr>
          <a:xfrm>
            <a:off x="384715" y="7943778"/>
            <a:ext cx="11641386" cy="596030"/>
          </a:xfrm>
          <a:prstGeom prst="rect">
            <a:avLst/>
          </a:prstGeom>
        </p:spPr>
        <p:txBody>
          <a:bodyPr wrap="square" lIns="72000" tIns="108000" rIns="36000" bIns="0" anchor="t">
            <a:noAutofit/>
          </a:bodyPr>
          <a:lstStyle/>
          <a:p>
            <a:pPr defTabSz="457200" fontAlgn="auto">
              <a:spcBef>
                <a:spcPts val="0"/>
              </a:spcBef>
              <a:spcAft>
                <a:spcPts val="0"/>
              </a:spcAft>
            </a:pPr>
            <a:r>
              <a:rPr lang="en-US" sz="1000" dirty="0" smtClean="0">
                <a:solidFill>
                  <a:prstClr val="black">
                    <a:lumMod val="50000"/>
                    <a:lumOff val="50000"/>
                  </a:prstClr>
                </a:solidFill>
                <a:latin typeface="Arial Narrow" panose="020B0606020202030204" pitchFamily="34" charset="0"/>
                <a:cs typeface="+mn-cs"/>
              </a:rPr>
              <a:t>* </a:t>
            </a:r>
            <a:r>
              <a:rPr lang="ru-RU" sz="1000" dirty="0" smtClean="0">
                <a:solidFill>
                  <a:prstClr val="black">
                    <a:lumMod val="50000"/>
                    <a:lumOff val="50000"/>
                  </a:prstClr>
                </a:solidFill>
                <a:latin typeface="Arial Narrow" panose="020B0606020202030204" pitchFamily="34" charset="0"/>
                <a:cs typeface="+mn-cs"/>
              </a:rPr>
              <a:t>В период запуска операционно-хозяйственной деятельности вновь созданных РЛК (формирование штатного состава сотрудников, утверждение нормативных документов, выстраивание бизнес-процессов и т.п.) Корпорация МСП оказывает методологическую поддержку РЛК по приему заявок и предварительному структурированию сделок для дальнейшей передачи на рассмотрение в РЛК.</a:t>
            </a:r>
            <a:endParaRPr lang="ru-RU" sz="1000" dirty="0">
              <a:solidFill>
                <a:prstClr val="black">
                  <a:lumMod val="50000"/>
                  <a:lumOff val="50000"/>
                </a:prstClr>
              </a:solidFill>
              <a:latin typeface="Arial Narrow" panose="020B0606020202030204" pitchFamily="34" charset="0"/>
              <a:cs typeface="+mn-cs"/>
            </a:endParaRPr>
          </a:p>
        </p:txBody>
      </p:sp>
    </p:spTree>
    <p:extLst>
      <p:ext uri="{BB962C8B-B14F-4D97-AF65-F5344CB8AC3E}">
        <p14:creationId xmlns:p14="http://schemas.microsoft.com/office/powerpoint/2010/main" val="37645263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7656" y="229506"/>
            <a:ext cx="7091076" cy="3225800"/>
          </a:xfrm>
          <a:prstGeom prst="rect">
            <a:avLst/>
          </a:prstGeom>
        </p:spPr>
      </p:pic>
      <p:sp>
        <p:nvSpPr>
          <p:cNvPr id="3" name="Прямоугольник 2"/>
          <p:cNvSpPr/>
          <p:nvPr/>
        </p:nvSpPr>
        <p:spPr>
          <a:xfrm>
            <a:off x="0" y="3132137"/>
            <a:ext cx="12599988" cy="3061599"/>
          </a:xfrm>
          <a:prstGeom prst="rect">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1855113" y="3132136"/>
            <a:ext cx="9507428" cy="3061600"/>
          </a:xfrm>
        </p:spPr>
        <p:txBody>
          <a:bodyPr/>
          <a:lstStyle/>
          <a:p>
            <a:r>
              <a:rPr lang="ru-RU" dirty="0" smtClean="0"/>
              <a:t>5</a:t>
            </a:r>
            <a:r>
              <a:rPr lang="ru-RU" dirty="0"/>
              <a:t>. Программа Инвестиционный лифт</a:t>
            </a:r>
            <a:endParaRPr lang="ru-RU" b="0" dirty="0"/>
          </a:p>
        </p:txBody>
      </p:sp>
    </p:spTree>
    <p:extLst>
      <p:ext uri="{BB962C8B-B14F-4D97-AF65-F5344CB8AC3E}">
        <p14:creationId xmlns:p14="http://schemas.microsoft.com/office/powerpoint/2010/main" val="24558392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Прямая соединительная линия 2"/>
          <p:cNvCxnSpPr/>
          <p:nvPr/>
        </p:nvCxnSpPr>
        <p:spPr>
          <a:xfrm>
            <a:off x="363538" y="3278045"/>
            <a:ext cx="118911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8" name="Группа 57"/>
          <p:cNvGrpSpPr/>
          <p:nvPr/>
        </p:nvGrpSpPr>
        <p:grpSpPr>
          <a:xfrm>
            <a:off x="377392" y="6590949"/>
            <a:ext cx="2360923" cy="715982"/>
            <a:chOff x="370506" y="3957296"/>
            <a:chExt cx="2391745" cy="715982"/>
          </a:xfrm>
        </p:grpSpPr>
        <p:sp>
          <p:nvSpPr>
            <p:cNvPr id="34" name="Скругленный прямоугольник 33"/>
            <p:cNvSpPr/>
            <p:nvPr/>
          </p:nvSpPr>
          <p:spPr>
            <a:xfrm>
              <a:off x="370506" y="3957296"/>
              <a:ext cx="2391745" cy="715982"/>
            </a:xfrm>
            <a:prstGeom prst="roundRect">
              <a:avLst>
                <a:gd name="adj" fmla="val 4144"/>
              </a:avLst>
            </a:prstGeom>
            <a:solidFill>
              <a:srgbClr val="E7F5FE"/>
            </a:solidFill>
            <a:ln w="25400" cap="flat" cmpd="sng" algn="ctr">
              <a:noFill/>
              <a:prstDash val="solid"/>
            </a:ln>
            <a:effectLst/>
          </p:spPr>
          <p:txBody>
            <a:bodyPr lIns="900000" rIns="72000" rtlCol="0" anchor="ctr"/>
            <a:lstStyle/>
            <a:p>
              <a:pPr defTabSz="914373" fontAlgn="auto">
                <a:spcBef>
                  <a:spcPts val="0"/>
                </a:spcBef>
                <a:spcAft>
                  <a:spcPts val="0"/>
                </a:spcAft>
              </a:pPr>
              <a:r>
                <a:rPr lang="ru-RU" sz="1200" b="1" kern="0" dirty="0" smtClean="0">
                  <a:latin typeface="+mj-lt"/>
                </a:rPr>
                <a:t>Параметры финансирования</a:t>
              </a:r>
              <a:endParaRPr lang="ru-RU" sz="1200" b="1" kern="0" dirty="0">
                <a:latin typeface="+mj-lt"/>
              </a:endParaRPr>
            </a:p>
          </p:txBody>
        </p:sp>
        <p:grpSp>
          <p:nvGrpSpPr>
            <p:cNvPr id="42" name="Группа 41"/>
            <p:cNvGrpSpPr/>
            <p:nvPr/>
          </p:nvGrpSpPr>
          <p:grpSpPr>
            <a:xfrm>
              <a:off x="523994" y="3995396"/>
              <a:ext cx="499365" cy="563436"/>
              <a:chOff x="504944" y="4355696"/>
              <a:chExt cx="499365" cy="563436"/>
            </a:xfrm>
          </p:grpSpPr>
          <p:pic>
            <p:nvPicPr>
              <p:cNvPr id="43" name="Рисунок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504944" y="4355696"/>
                <a:ext cx="360820" cy="360820"/>
              </a:xfrm>
              <a:prstGeom prst="rect">
                <a:avLst/>
              </a:prstGeom>
            </p:spPr>
          </p:pic>
          <p:grpSp>
            <p:nvGrpSpPr>
              <p:cNvPr id="44" name="Group 629"/>
              <p:cNvGrpSpPr/>
              <p:nvPr/>
            </p:nvGrpSpPr>
            <p:grpSpPr>
              <a:xfrm>
                <a:off x="657808" y="4451532"/>
                <a:ext cx="346501" cy="467600"/>
                <a:chOff x="8731241" y="4262438"/>
                <a:chExt cx="458788" cy="619125"/>
              </a:xfrm>
              <a:solidFill>
                <a:schemeClr val="tx1"/>
              </a:solidFill>
            </p:grpSpPr>
            <p:sp>
              <p:nvSpPr>
                <p:cNvPr id="46" name="Freeform 857"/>
                <p:cNvSpPr>
                  <a:spLocks noEditPoints="1"/>
                </p:cNvSpPr>
                <p:nvPr/>
              </p:nvSpPr>
              <p:spPr bwMode="auto">
                <a:xfrm>
                  <a:off x="8731241" y="4262438"/>
                  <a:ext cx="458788" cy="619125"/>
                </a:xfrm>
                <a:custGeom>
                  <a:avLst/>
                  <a:gdLst>
                    <a:gd name="T0" fmla="*/ 90 w 157"/>
                    <a:gd name="T1" fmla="*/ 212 h 212"/>
                    <a:gd name="T2" fmla="*/ 18 w 157"/>
                    <a:gd name="T3" fmla="*/ 212 h 212"/>
                    <a:gd name="T4" fmla="*/ 0 w 157"/>
                    <a:gd name="T5" fmla="*/ 194 h 212"/>
                    <a:gd name="T6" fmla="*/ 0 w 157"/>
                    <a:gd name="T7" fmla="*/ 17 h 212"/>
                    <a:gd name="T8" fmla="*/ 18 w 157"/>
                    <a:gd name="T9" fmla="*/ 0 h 212"/>
                    <a:gd name="T10" fmla="*/ 140 w 157"/>
                    <a:gd name="T11" fmla="*/ 0 h 212"/>
                    <a:gd name="T12" fmla="*/ 157 w 157"/>
                    <a:gd name="T13" fmla="*/ 17 h 212"/>
                    <a:gd name="T14" fmla="*/ 157 w 157"/>
                    <a:gd name="T15" fmla="*/ 145 h 212"/>
                    <a:gd name="T16" fmla="*/ 90 w 157"/>
                    <a:gd name="T17" fmla="*/ 212 h 212"/>
                    <a:gd name="T18" fmla="*/ 18 w 157"/>
                    <a:gd name="T19" fmla="*/ 12 h 212"/>
                    <a:gd name="T20" fmla="*/ 12 w 157"/>
                    <a:gd name="T21" fmla="*/ 17 h 212"/>
                    <a:gd name="T22" fmla="*/ 12 w 157"/>
                    <a:gd name="T23" fmla="*/ 194 h 212"/>
                    <a:gd name="T24" fmla="*/ 18 w 157"/>
                    <a:gd name="T25" fmla="*/ 200 h 212"/>
                    <a:gd name="T26" fmla="*/ 85 w 157"/>
                    <a:gd name="T27" fmla="*/ 200 h 212"/>
                    <a:gd name="T28" fmla="*/ 145 w 157"/>
                    <a:gd name="T29" fmla="*/ 140 h 212"/>
                    <a:gd name="T30" fmla="*/ 145 w 157"/>
                    <a:gd name="T31" fmla="*/ 17 h 212"/>
                    <a:gd name="T32" fmla="*/ 140 w 157"/>
                    <a:gd name="T33" fmla="*/ 12 h 212"/>
                    <a:gd name="T34" fmla="*/ 18 w 157"/>
                    <a:gd name="T35" fmla="*/ 12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7" h="212">
                      <a:moveTo>
                        <a:pt x="90" y="212"/>
                      </a:moveTo>
                      <a:cubicBezTo>
                        <a:pt x="18" y="212"/>
                        <a:pt x="18" y="212"/>
                        <a:pt x="18" y="212"/>
                      </a:cubicBezTo>
                      <a:cubicBezTo>
                        <a:pt x="8" y="212"/>
                        <a:pt x="0" y="204"/>
                        <a:pt x="0" y="194"/>
                      </a:cubicBezTo>
                      <a:cubicBezTo>
                        <a:pt x="0" y="17"/>
                        <a:pt x="0" y="17"/>
                        <a:pt x="0" y="17"/>
                      </a:cubicBezTo>
                      <a:cubicBezTo>
                        <a:pt x="0" y="8"/>
                        <a:pt x="8" y="0"/>
                        <a:pt x="18" y="0"/>
                      </a:cubicBezTo>
                      <a:cubicBezTo>
                        <a:pt x="140" y="0"/>
                        <a:pt x="140" y="0"/>
                        <a:pt x="140" y="0"/>
                      </a:cubicBezTo>
                      <a:cubicBezTo>
                        <a:pt x="149" y="0"/>
                        <a:pt x="157" y="8"/>
                        <a:pt x="157" y="17"/>
                      </a:cubicBezTo>
                      <a:cubicBezTo>
                        <a:pt x="157" y="145"/>
                        <a:pt x="157" y="145"/>
                        <a:pt x="157" y="145"/>
                      </a:cubicBezTo>
                      <a:lnTo>
                        <a:pt x="90" y="212"/>
                      </a:lnTo>
                      <a:close/>
                      <a:moveTo>
                        <a:pt x="18" y="12"/>
                      </a:moveTo>
                      <a:cubicBezTo>
                        <a:pt x="15" y="12"/>
                        <a:pt x="12" y="14"/>
                        <a:pt x="12" y="17"/>
                      </a:cubicBezTo>
                      <a:cubicBezTo>
                        <a:pt x="12" y="194"/>
                        <a:pt x="12" y="194"/>
                        <a:pt x="12" y="194"/>
                      </a:cubicBezTo>
                      <a:cubicBezTo>
                        <a:pt x="12" y="197"/>
                        <a:pt x="15" y="200"/>
                        <a:pt x="18" y="200"/>
                      </a:cubicBezTo>
                      <a:cubicBezTo>
                        <a:pt x="85" y="200"/>
                        <a:pt x="85" y="200"/>
                        <a:pt x="85" y="200"/>
                      </a:cubicBezTo>
                      <a:cubicBezTo>
                        <a:pt x="145" y="140"/>
                        <a:pt x="145" y="140"/>
                        <a:pt x="145" y="140"/>
                      </a:cubicBezTo>
                      <a:cubicBezTo>
                        <a:pt x="145" y="17"/>
                        <a:pt x="145" y="17"/>
                        <a:pt x="145" y="17"/>
                      </a:cubicBezTo>
                      <a:cubicBezTo>
                        <a:pt x="145" y="14"/>
                        <a:pt x="143" y="12"/>
                        <a:pt x="140" y="12"/>
                      </a:cubicBezTo>
                      <a:lnTo>
                        <a:pt x="18"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00000"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sp>
              <p:nvSpPr>
                <p:cNvPr id="47" name="Freeform 858"/>
                <p:cNvSpPr>
                  <a:spLocks/>
                </p:cNvSpPr>
                <p:nvPr/>
              </p:nvSpPr>
              <p:spPr bwMode="auto">
                <a:xfrm>
                  <a:off x="8970963" y="4659313"/>
                  <a:ext cx="201613" cy="204788"/>
                </a:xfrm>
                <a:custGeom>
                  <a:avLst/>
                  <a:gdLst>
                    <a:gd name="T0" fmla="*/ 12 w 69"/>
                    <a:gd name="T1" fmla="*/ 70 h 70"/>
                    <a:gd name="T2" fmla="*/ 0 w 69"/>
                    <a:gd name="T3" fmla="*/ 70 h 70"/>
                    <a:gd name="T4" fmla="*/ 0 w 69"/>
                    <a:gd name="T5" fmla="*/ 18 h 70"/>
                    <a:gd name="T6" fmla="*/ 18 w 69"/>
                    <a:gd name="T7" fmla="*/ 0 h 70"/>
                    <a:gd name="T8" fmla="*/ 69 w 69"/>
                    <a:gd name="T9" fmla="*/ 0 h 70"/>
                    <a:gd name="T10" fmla="*/ 69 w 69"/>
                    <a:gd name="T11" fmla="*/ 12 h 70"/>
                    <a:gd name="T12" fmla="*/ 18 w 69"/>
                    <a:gd name="T13" fmla="*/ 12 h 70"/>
                    <a:gd name="T14" fmla="*/ 12 w 69"/>
                    <a:gd name="T15" fmla="*/ 18 h 70"/>
                    <a:gd name="T16" fmla="*/ 12 w 69"/>
                    <a:gd name="T17" fmla="*/ 7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 h="70">
                      <a:moveTo>
                        <a:pt x="12" y="70"/>
                      </a:moveTo>
                      <a:cubicBezTo>
                        <a:pt x="0" y="70"/>
                        <a:pt x="0" y="70"/>
                        <a:pt x="0" y="70"/>
                      </a:cubicBezTo>
                      <a:cubicBezTo>
                        <a:pt x="0" y="18"/>
                        <a:pt x="0" y="18"/>
                        <a:pt x="0" y="18"/>
                      </a:cubicBezTo>
                      <a:cubicBezTo>
                        <a:pt x="0" y="8"/>
                        <a:pt x="8" y="0"/>
                        <a:pt x="18" y="0"/>
                      </a:cubicBezTo>
                      <a:cubicBezTo>
                        <a:pt x="69" y="0"/>
                        <a:pt x="69" y="0"/>
                        <a:pt x="69" y="0"/>
                      </a:cubicBezTo>
                      <a:cubicBezTo>
                        <a:pt x="69" y="12"/>
                        <a:pt x="69" y="12"/>
                        <a:pt x="69" y="12"/>
                      </a:cubicBezTo>
                      <a:cubicBezTo>
                        <a:pt x="18" y="12"/>
                        <a:pt x="18" y="12"/>
                        <a:pt x="18" y="12"/>
                      </a:cubicBezTo>
                      <a:cubicBezTo>
                        <a:pt x="14" y="12"/>
                        <a:pt x="12" y="15"/>
                        <a:pt x="12" y="18"/>
                      </a:cubicBezTo>
                      <a:lnTo>
                        <a:pt x="12" y="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00000"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grpSp>
        </p:grpSp>
      </p:grpSp>
      <p:pic>
        <p:nvPicPr>
          <p:cNvPr id="48" name="Изображение 2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26201" y="2821061"/>
            <a:ext cx="1043824" cy="290141"/>
          </a:xfrm>
          <a:prstGeom prst="rect">
            <a:avLst/>
          </a:prstGeom>
        </p:spPr>
      </p:pic>
      <p:pic>
        <p:nvPicPr>
          <p:cNvPr id="50" name="Рисунок 4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30055" y="2700477"/>
            <a:ext cx="2018506" cy="409727"/>
          </a:xfrm>
          <a:prstGeom prst="rect">
            <a:avLst/>
          </a:prstGeom>
        </p:spPr>
      </p:pic>
      <p:graphicFrame>
        <p:nvGraphicFramePr>
          <p:cNvPr id="53" name="Таблица 52"/>
          <p:cNvGraphicFramePr>
            <a:graphicFrameLocks noGrp="1"/>
          </p:cNvGraphicFramePr>
          <p:nvPr>
            <p:extLst/>
          </p:nvPr>
        </p:nvGraphicFramePr>
        <p:xfrm>
          <a:off x="2762251" y="3435810"/>
          <a:ext cx="9492452" cy="5029200"/>
        </p:xfrm>
        <a:graphic>
          <a:graphicData uri="http://schemas.openxmlformats.org/drawingml/2006/table">
            <a:tbl>
              <a:tblPr firstRow="1" bandRow="1">
                <a:tableStyleId>{5C22544A-7EE6-4342-B048-85BDC9FD1C3A}</a:tableStyleId>
              </a:tblPr>
              <a:tblGrid>
                <a:gridCol w="2383907">
                  <a:extLst>
                    <a:ext uri="{9D8B030D-6E8A-4147-A177-3AD203B41FA5}">
                      <a16:colId xmlns:a16="http://schemas.microsoft.com/office/drawing/2014/main" xmlns="" val="2756428174"/>
                    </a:ext>
                  </a:extLst>
                </a:gridCol>
                <a:gridCol w="2362319">
                  <a:extLst>
                    <a:ext uri="{9D8B030D-6E8A-4147-A177-3AD203B41FA5}">
                      <a16:colId xmlns:a16="http://schemas.microsoft.com/office/drawing/2014/main" xmlns="" val="83167896"/>
                    </a:ext>
                  </a:extLst>
                </a:gridCol>
                <a:gridCol w="2373113">
                  <a:extLst>
                    <a:ext uri="{9D8B030D-6E8A-4147-A177-3AD203B41FA5}">
                      <a16:colId xmlns:a16="http://schemas.microsoft.com/office/drawing/2014/main" xmlns="" val="852599335"/>
                    </a:ext>
                  </a:extLst>
                </a:gridCol>
                <a:gridCol w="2373113">
                  <a:extLst>
                    <a:ext uri="{9D8B030D-6E8A-4147-A177-3AD203B41FA5}">
                      <a16:colId xmlns:a16="http://schemas.microsoft.com/office/drawing/2014/main" xmlns="" val="3764770974"/>
                    </a:ext>
                  </a:extLst>
                </a:gridCol>
              </a:tblGrid>
              <a:tr h="576000">
                <a:tc>
                  <a:txBody>
                    <a:bodyPr/>
                    <a:lstStyle/>
                    <a:p>
                      <a:pPr marL="0" indent="0" algn="ctr">
                        <a:buFont typeface="Arial" panose="020B0604020202020204" pitchFamily="34" charset="0"/>
                        <a:buNone/>
                      </a:pPr>
                      <a:r>
                        <a:rPr lang="ru-RU" sz="1200" b="1" dirty="0" smtClean="0">
                          <a:solidFill>
                            <a:schemeClr val="tx1"/>
                          </a:solidFill>
                          <a:latin typeface="Arial Narrow" panose="020B0606020202030204" pitchFamily="34" charset="0"/>
                        </a:rPr>
                        <a:t>Кредитное финансирование</a:t>
                      </a:r>
                      <a:r>
                        <a:rPr lang="ru-RU" sz="1200" b="1" baseline="0" dirty="0" smtClean="0">
                          <a:solidFill>
                            <a:schemeClr val="tx1"/>
                          </a:solidFill>
                          <a:latin typeface="Arial Narrow" panose="020B0606020202030204" pitchFamily="34" charset="0"/>
                        </a:rPr>
                        <a:t> субъектов МСП</a:t>
                      </a:r>
                      <a:endParaRPr lang="ru-RU" sz="1200" b="1" dirty="0">
                        <a:solidFill>
                          <a:schemeClr val="tx1"/>
                        </a:solidFill>
                        <a:latin typeface="Arial Narrow" panose="020B0606020202030204" pitchFamily="34" charset="0"/>
                      </a:endParaRPr>
                    </a:p>
                  </a:txBody>
                  <a:tcP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noFill/>
                  </a:tcPr>
                </a:tc>
                <a:tc>
                  <a:txBody>
                    <a:bodyPr/>
                    <a:lstStyle/>
                    <a:p>
                      <a:pPr marL="0" indent="0" algn="ctr">
                        <a:buFont typeface="Arial" panose="020B0604020202020204" pitchFamily="34" charset="0"/>
                        <a:buNone/>
                      </a:pPr>
                      <a:r>
                        <a:rPr lang="ru-RU" sz="1200" b="1" dirty="0" smtClean="0">
                          <a:solidFill>
                            <a:schemeClr val="tx1"/>
                          </a:solidFill>
                          <a:latin typeface="Arial Narrow" panose="020B0606020202030204" pitchFamily="34" charset="0"/>
                        </a:rPr>
                        <a:t>Осуществление гарантийной поддержки </a:t>
                      </a:r>
                      <a:r>
                        <a:rPr lang="ru-RU" sz="1200" b="1" baseline="0" dirty="0" smtClean="0">
                          <a:solidFill>
                            <a:schemeClr val="tx1"/>
                          </a:solidFill>
                          <a:latin typeface="Arial Narrow" panose="020B0606020202030204" pitchFamily="34" charset="0"/>
                        </a:rPr>
                        <a:t>субъектов МСП</a:t>
                      </a:r>
                      <a:endParaRPr lang="ru-RU" sz="1200" b="1" dirty="0">
                        <a:solidFill>
                          <a:schemeClr val="tx1"/>
                        </a:solidFill>
                        <a:latin typeface="Arial Narrow" panose="020B0606020202030204" pitchFamily="34" charset="0"/>
                      </a:endParaRPr>
                    </a:p>
                  </a:txBody>
                  <a:tcP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noFill/>
                  </a:tcPr>
                </a:tc>
                <a:tc>
                  <a:txBody>
                    <a:bodyPr/>
                    <a:lstStyle/>
                    <a:p>
                      <a:pPr marL="0" indent="0" algn="ctr">
                        <a:buFont typeface="Arial" panose="020B0604020202020204" pitchFamily="34" charset="0"/>
                        <a:buNone/>
                      </a:pPr>
                      <a:r>
                        <a:rPr lang="ru-RU" sz="1200" b="1" dirty="0" smtClean="0">
                          <a:solidFill>
                            <a:schemeClr val="tx1"/>
                          </a:solidFill>
                          <a:latin typeface="Arial Narrow" panose="020B0606020202030204" pitchFamily="34" charset="0"/>
                        </a:rPr>
                        <a:t>Вхождение в капитал </a:t>
                      </a:r>
                    </a:p>
                    <a:p>
                      <a:pPr marL="0" indent="0" algn="ctr">
                        <a:buFont typeface="Arial" panose="020B0604020202020204" pitchFamily="34" charset="0"/>
                        <a:buNone/>
                      </a:pPr>
                      <a:r>
                        <a:rPr lang="ru-RU" sz="1200" b="1" dirty="0" smtClean="0">
                          <a:solidFill>
                            <a:schemeClr val="tx1"/>
                          </a:solidFill>
                          <a:latin typeface="Arial Narrow" panose="020B0606020202030204" pitchFamily="34" charset="0"/>
                        </a:rPr>
                        <a:t>субъектов МСП / мезонинное</a:t>
                      </a:r>
                      <a:r>
                        <a:rPr lang="ru-RU" sz="1200" b="1" baseline="0" dirty="0" smtClean="0">
                          <a:solidFill>
                            <a:schemeClr val="tx1"/>
                          </a:solidFill>
                          <a:latin typeface="Arial Narrow" panose="020B0606020202030204" pitchFamily="34" charset="0"/>
                        </a:rPr>
                        <a:t> финансирование</a:t>
                      </a:r>
                      <a:endParaRPr lang="ru-RU" sz="1200" b="1" dirty="0" smtClean="0">
                        <a:solidFill>
                          <a:schemeClr val="tx1"/>
                        </a:solidFill>
                        <a:latin typeface="Arial Narrow" panose="020B0606020202030204" pitchFamily="34" charset="0"/>
                      </a:endParaRPr>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noFill/>
                  </a:tcPr>
                </a:tc>
                <a:tc>
                  <a:txBody>
                    <a:bodyPr/>
                    <a:lstStyle/>
                    <a:p>
                      <a:pPr marL="0" indent="0" algn="ctr">
                        <a:buFont typeface="Arial" panose="020B0604020202020204" pitchFamily="34" charset="0"/>
                        <a:buNone/>
                      </a:pPr>
                      <a:r>
                        <a:rPr lang="ru-RU" sz="1200" b="1" dirty="0" smtClean="0">
                          <a:solidFill>
                            <a:schemeClr val="tx1"/>
                          </a:solidFill>
                          <a:latin typeface="Arial Narrow" panose="020B0606020202030204" pitchFamily="34" charset="0"/>
                        </a:rPr>
                        <a:t>Сопровождение и поддержка</a:t>
                      </a:r>
                      <a:r>
                        <a:rPr lang="ru-RU" sz="1200" b="1" baseline="0" dirty="0" smtClean="0">
                          <a:solidFill>
                            <a:schemeClr val="tx1"/>
                          </a:solidFill>
                          <a:latin typeface="Arial Narrow" panose="020B0606020202030204" pitchFamily="34" charset="0"/>
                        </a:rPr>
                        <a:t> субъектов МСП с экспортным потенциалом</a:t>
                      </a:r>
                      <a:endParaRPr lang="ru-RU" sz="1200" b="1" dirty="0">
                        <a:solidFill>
                          <a:schemeClr val="tx1"/>
                        </a:solidFill>
                        <a:latin typeface="Arial Narrow" panose="020B0606020202030204" pitchFamily="34" charset="0"/>
                      </a:endParaRPr>
                    </a:p>
                  </a:txBody>
                  <a:tcPr>
                    <a:lnL w="6350" cap="flat" cmpd="sng" algn="ctr">
                      <a:solidFill>
                        <a:schemeClr val="bg1">
                          <a:lumMod val="65000"/>
                        </a:schemeClr>
                      </a:solidFill>
                      <a:prstDash val="solid"/>
                      <a:round/>
                      <a:headEnd type="none" w="med" len="med"/>
                      <a:tailEnd type="none" w="med" len="med"/>
                    </a:lnL>
                    <a:lnR w="6350" cap="flat" cmpd="sng" algn="ctr">
                      <a:noFill/>
                      <a:prstDash val="solid"/>
                      <a:round/>
                      <a:headEnd type="none" w="med" len="med"/>
                      <a:tailEnd type="none" w="med" len="med"/>
                    </a:lnR>
                    <a:noFill/>
                  </a:tcPr>
                </a:tc>
                <a:extLst>
                  <a:ext uri="{0D108BD9-81ED-4DB2-BD59-A6C34878D82A}">
                    <a16:rowId xmlns:a16="http://schemas.microsoft.com/office/drawing/2014/main" xmlns="" val="3060242786"/>
                  </a:ext>
                </a:extLst>
              </a:tr>
              <a:tr h="2119256">
                <a:tc>
                  <a:txBody>
                    <a:bodyPr/>
                    <a:lstStyle/>
                    <a:p>
                      <a:pPr marL="171450" indent="-171450">
                        <a:buFont typeface="Arial" panose="020B0604020202020204" pitchFamily="34" charset="0"/>
                        <a:buChar char="•"/>
                      </a:pP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Основной фокус при отборе проектов</a:t>
                      </a:r>
                      <a:r>
                        <a:rPr lang="en-US" sz="1200" b="0" dirty="0" smtClean="0">
                          <a:solidFill>
                            <a:schemeClr val="tx1"/>
                          </a:solidFill>
                          <a:latin typeface="Arial Narrow" panose="020B0606020202030204" pitchFamily="34" charset="0"/>
                        </a:rPr>
                        <a:t> </a:t>
                      </a:r>
                      <a:r>
                        <a:rPr lang="ru-RU" sz="1200" b="0" dirty="0" smtClean="0">
                          <a:solidFill>
                            <a:schemeClr val="tx1"/>
                          </a:solidFill>
                          <a:latin typeface="Arial Narrow" panose="020B0606020202030204" pitchFamily="34" charset="0"/>
                        </a:rPr>
                        <a:t>- </a:t>
                      </a:r>
                      <a:r>
                        <a:rPr lang="ru-RU" sz="1200" b="0" dirty="0" err="1" smtClean="0">
                          <a:solidFill>
                            <a:schemeClr val="tx1"/>
                          </a:solidFill>
                          <a:latin typeface="Arial Narrow" panose="020B0606020202030204" pitchFamily="34" charset="0"/>
                        </a:rPr>
                        <a:t>импортозамещение</a:t>
                      </a:r>
                      <a:r>
                        <a:rPr lang="ru-RU" sz="1200" b="0" dirty="0" smtClean="0">
                          <a:solidFill>
                            <a:schemeClr val="tx1"/>
                          </a:solidFill>
                          <a:latin typeface="Arial Narrow" panose="020B0606020202030204" pitchFamily="34" charset="0"/>
                        </a:rPr>
                        <a:t>, высокотехнологичные компании. </a:t>
                      </a: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50% - </a:t>
                      </a:r>
                      <a:r>
                        <a:rPr lang="ru-RU" sz="1200" b="0" dirty="0" err="1" smtClean="0">
                          <a:solidFill>
                            <a:schemeClr val="tx1"/>
                          </a:solidFill>
                          <a:latin typeface="Arial Narrow" panose="020B0606020202030204" pitchFamily="34" charset="0"/>
                        </a:rPr>
                        <a:t>софинансирование</a:t>
                      </a:r>
                      <a:r>
                        <a:rPr lang="ru-RU" sz="1200" b="0" dirty="0" smtClean="0">
                          <a:solidFill>
                            <a:schemeClr val="tx1"/>
                          </a:solidFill>
                          <a:latin typeface="Arial Narrow" panose="020B0606020202030204" pitchFamily="34" charset="0"/>
                        </a:rPr>
                        <a:t> от заемщика (включая банковские кредиты)</a:t>
                      </a:r>
                      <a:r>
                        <a:rPr lang="en-US" sz="1200" b="0" dirty="0" smtClean="0">
                          <a:solidFill>
                            <a:schemeClr val="tx1"/>
                          </a:solidFill>
                          <a:latin typeface="Arial Narrow" panose="020B0606020202030204" pitchFamily="34" charset="0"/>
                        </a:rPr>
                        <a:t>.</a:t>
                      </a: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Не менее 15% средств предоставляет акционер</a:t>
                      </a:r>
                      <a:r>
                        <a:rPr lang="en-US" sz="1200" b="0" dirty="0" smtClean="0">
                          <a:solidFill>
                            <a:schemeClr val="tx1"/>
                          </a:solidFill>
                          <a:latin typeface="Arial Narrow" panose="020B0606020202030204" pitchFamily="34" charset="0"/>
                        </a:rPr>
                        <a:t>.</a:t>
                      </a: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Обеспечение: гарантия, залог, поручительство. </a:t>
                      </a:r>
                    </a:p>
                    <a:p>
                      <a:pPr marL="171450" indent="-171450">
                        <a:buFont typeface="Arial" panose="020B0604020202020204" pitchFamily="34" charset="0"/>
                        <a:buChar char="•"/>
                      </a:pPr>
                      <a:endParaRPr lang="ru-RU" sz="1200" b="0" dirty="0">
                        <a:solidFill>
                          <a:schemeClr val="tx1"/>
                        </a:solidFill>
                        <a:latin typeface="Arial Narrow" panose="020B0606020202030204" pitchFamily="34" charset="0"/>
                      </a:endParaRPr>
                    </a:p>
                  </a:txBody>
                  <a:tcP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noFill/>
                  </a:tcPr>
                </a:tc>
                <a:tc>
                  <a:txBody>
                    <a:bodyPr/>
                    <a:lstStyle/>
                    <a:p>
                      <a:pPr marL="171450" indent="-171450">
                        <a:buFont typeface="Arial" panose="020B0604020202020204" pitchFamily="34" charset="0"/>
                        <a:buChar char="•"/>
                      </a:pP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Соответствие требованиям ст.4 Федерального закона №209-ФЗ</a:t>
                      </a:r>
                      <a:r>
                        <a:rPr lang="en-US" sz="1200" b="0" dirty="0" smtClean="0">
                          <a:solidFill>
                            <a:schemeClr val="tx1"/>
                          </a:solidFill>
                          <a:latin typeface="Arial Narrow" panose="020B0606020202030204" pitchFamily="34" charset="0"/>
                        </a:rPr>
                        <a:t>.</a:t>
                      </a: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Регистрация бизнеса на территории Российской Федерации</a:t>
                      </a:r>
                      <a:r>
                        <a:rPr lang="en-US" sz="1200" b="0" dirty="0" smtClean="0">
                          <a:solidFill>
                            <a:schemeClr val="tx1"/>
                          </a:solidFill>
                          <a:latin typeface="Arial Narrow" panose="020B0606020202030204" pitchFamily="34" charset="0"/>
                        </a:rPr>
                        <a:t>.</a:t>
                      </a: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Отсутствие отрицательной кредитной истории и отсутствие просроченной</a:t>
                      </a:r>
                      <a:r>
                        <a:rPr lang="ru-RU" sz="1200" b="0" baseline="0" dirty="0" smtClean="0">
                          <a:solidFill>
                            <a:schemeClr val="tx1"/>
                          </a:solidFill>
                          <a:latin typeface="Arial Narrow" panose="020B0606020202030204" pitchFamily="34" charset="0"/>
                        </a:rPr>
                        <a:t> задолженности</a:t>
                      </a:r>
                      <a:r>
                        <a:rPr lang="en-US" sz="1200" b="0" baseline="0" dirty="0" smtClean="0">
                          <a:solidFill>
                            <a:schemeClr val="tx1"/>
                          </a:solidFill>
                          <a:latin typeface="Arial Narrow" panose="020B0606020202030204" pitchFamily="34" charset="0"/>
                        </a:rPr>
                        <a:t>.</a:t>
                      </a: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endParaRPr lang="ru-RU" sz="1200" b="0" dirty="0">
                        <a:solidFill>
                          <a:schemeClr val="tx1"/>
                        </a:solidFill>
                        <a:latin typeface="Arial Narrow" panose="020B0606020202030204" pitchFamily="34" charset="0"/>
                      </a:endParaRPr>
                    </a:p>
                  </a:txBody>
                  <a:tcP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noFill/>
                  </a:tcPr>
                </a:tc>
                <a:tc>
                  <a:txBody>
                    <a:bodyPr/>
                    <a:lstStyle/>
                    <a:p>
                      <a:pPr marL="171450" indent="-171450">
                        <a:buFont typeface="Arial" panose="020B0604020202020204" pitchFamily="34" charset="0"/>
                        <a:buChar char="•"/>
                      </a:pP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baseline="0" dirty="0" smtClean="0">
                          <a:solidFill>
                            <a:schemeClr val="tx1"/>
                          </a:solidFill>
                          <a:latin typeface="Arial Narrow" panose="020B0606020202030204" pitchFamily="34" charset="0"/>
                        </a:rPr>
                        <a:t>Наличие экспортной выручки или экспортного потенциала</a:t>
                      </a:r>
                      <a:r>
                        <a:rPr lang="en-US" sz="1200" b="0" baseline="0" dirty="0" smtClean="0">
                          <a:solidFill>
                            <a:schemeClr val="tx1"/>
                          </a:solidFill>
                          <a:latin typeface="Arial Narrow" panose="020B0606020202030204" pitchFamily="34" charset="0"/>
                        </a:rPr>
                        <a:t>.</a:t>
                      </a:r>
                      <a:endParaRPr lang="ru-RU" sz="1200" b="0" baseline="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baseline="0" dirty="0" smtClean="0">
                          <a:solidFill>
                            <a:schemeClr val="tx1"/>
                          </a:solidFill>
                          <a:latin typeface="Arial Narrow" panose="020B0606020202030204" pitchFamily="34" charset="0"/>
                        </a:rPr>
                        <a:t>Выручка компании от 0,5 до </a:t>
                      </a:r>
                      <a:br>
                        <a:rPr lang="ru-RU" sz="1200" b="0" baseline="0" dirty="0" smtClean="0">
                          <a:solidFill>
                            <a:schemeClr val="tx1"/>
                          </a:solidFill>
                          <a:latin typeface="Arial Narrow" panose="020B0606020202030204" pitchFamily="34" charset="0"/>
                        </a:rPr>
                      </a:br>
                      <a:r>
                        <a:rPr lang="ru-RU" sz="1200" b="0" baseline="0" dirty="0" smtClean="0">
                          <a:solidFill>
                            <a:schemeClr val="tx1"/>
                          </a:solidFill>
                          <a:latin typeface="Arial Narrow" panose="020B0606020202030204" pitchFamily="34" charset="0"/>
                        </a:rPr>
                        <a:t>5 млрд руб.</a:t>
                      </a:r>
                    </a:p>
                    <a:p>
                      <a:pPr marL="171450" indent="-171450">
                        <a:buFont typeface="Arial" panose="020B0604020202020204" pitchFamily="34" charset="0"/>
                        <a:buChar char="•"/>
                      </a:pPr>
                      <a:r>
                        <a:rPr lang="ru-RU" sz="1200" u="none" strike="noStrike" dirty="0" smtClean="0">
                          <a:solidFill>
                            <a:schemeClr val="tx1"/>
                          </a:solidFill>
                          <a:effectLst/>
                          <a:latin typeface="Arial Narrow" panose="020B0606020202030204" pitchFamily="34" charset="0"/>
                        </a:rPr>
                        <a:t>Бюджет проекта от 500 млн </a:t>
                      </a:r>
                      <a:br>
                        <a:rPr lang="ru-RU" sz="1200" u="none" strike="noStrike" dirty="0" smtClean="0">
                          <a:solidFill>
                            <a:schemeClr val="tx1"/>
                          </a:solidFill>
                          <a:effectLst/>
                          <a:latin typeface="Arial Narrow" panose="020B0606020202030204" pitchFamily="34" charset="0"/>
                        </a:rPr>
                      </a:br>
                      <a:r>
                        <a:rPr lang="ru-RU" sz="1200" u="none" strike="noStrike" dirty="0" smtClean="0">
                          <a:solidFill>
                            <a:schemeClr val="tx1"/>
                          </a:solidFill>
                          <a:effectLst/>
                          <a:latin typeface="Arial Narrow" panose="020B0606020202030204" pitchFamily="34" charset="0"/>
                        </a:rPr>
                        <a:t>до 20 млрд руб.</a:t>
                      </a:r>
                      <a:endParaRPr lang="ru-RU" sz="1200" b="0" baseline="0" dirty="0" smtClean="0">
                        <a:solidFill>
                          <a:schemeClr val="tx1"/>
                        </a:solidFill>
                        <a:latin typeface="Arial Narrow" panose="020B0606020202030204" pitchFamily="34" charset="0"/>
                      </a:endParaRPr>
                    </a:p>
                    <a:p>
                      <a:pPr marL="180975" indent="-171450" algn="l" fontAlgn="b">
                        <a:buFont typeface="Arial" panose="020B0604020202020204" pitchFamily="34" charset="0"/>
                        <a:buChar char="•"/>
                      </a:pPr>
                      <a:r>
                        <a:rPr lang="ru-RU" sz="1200" u="none" strike="noStrike" dirty="0" smtClean="0">
                          <a:solidFill>
                            <a:schemeClr val="tx1"/>
                          </a:solidFill>
                          <a:effectLst/>
                          <a:latin typeface="Arial Narrow" panose="020B0606020202030204" pitchFamily="34" charset="0"/>
                        </a:rPr>
                        <a:t>Конечные бенефициары</a:t>
                      </a:r>
                      <a:r>
                        <a:rPr lang="ru-RU" sz="1200" u="none" strike="noStrike" baseline="0" dirty="0" smtClean="0">
                          <a:solidFill>
                            <a:schemeClr val="tx1"/>
                          </a:solidFill>
                          <a:effectLst/>
                          <a:latin typeface="Arial Narrow" panose="020B0606020202030204" pitchFamily="34" charset="0"/>
                        </a:rPr>
                        <a:t> </a:t>
                      </a:r>
                      <a:r>
                        <a:rPr lang="ru-RU" sz="1200" u="none" strike="noStrike" dirty="0" smtClean="0">
                          <a:solidFill>
                            <a:schemeClr val="tx1"/>
                          </a:solidFill>
                          <a:effectLst/>
                          <a:latin typeface="Arial Narrow" panose="020B0606020202030204" pitchFamily="34" charset="0"/>
                        </a:rPr>
                        <a:t>– резиденты РФ.</a:t>
                      </a:r>
                      <a:endParaRPr lang="ru-RU" sz="1200" b="0" i="0" u="none" strike="noStrike" dirty="0" smtClean="0">
                        <a:solidFill>
                          <a:schemeClr val="tx1"/>
                        </a:solidFill>
                        <a:effectLst/>
                        <a:latin typeface="Arial Narrow" panose="020B0606020202030204" pitchFamily="34" charset="0"/>
                      </a:endParaRPr>
                    </a:p>
                    <a:p>
                      <a:pPr marL="0" indent="0">
                        <a:buFont typeface="Arial" panose="020B0604020202020204" pitchFamily="34" charset="0"/>
                        <a:buNone/>
                      </a:pPr>
                      <a:endParaRPr lang="ru-RU" sz="1200" b="0" dirty="0" smtClean="0">
                        <a:solidFill>
                          <a:schemeClr val="tx1"/>
                        </a:solidFill>
                        <a:latin typeface="Arial Narrow" panose="020B0606020202030204" pitchFamily="34" charset="0"/>
                      </a:endParaRPr>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noFill/>
                  </a:tcPr>
                </a:tc>
                <a:tc>
                  <a:txBody>
                    <a:bodyPr/>
                    <a:lstStyle/>
                    <a:p>
                      <a:pPr marL="171450" indent="-171450">
                        <a:buFont typeface="Arial" panose="020B0604020202020204" pitchFamily="34" charset="0"/>
                        <a:buChar char="•"/>
                      </a:pP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Ведение</a:t>
                      </a:r>
                      <a:r>
                        <a:rPr lang="ru-RU" sz="1200" b="0" baseline="0" dirty="0" smtClean="0">
                          <a:solidFill>
                            <a:schemeClr val="tx1"/>
                          </a:solidFill>
                          <a:latin typeface="Arial Narrow" panose="020B0606020202030204" pitchFamily="34" charset="0"/>
                        </a:rPr>
                        <a:t> экспортной деятельности</a:t>
                      </a:r>
                      <a:r>
                        <a:rPr lang="en-US" sz="1200" b="0" baseline="0" dirty="0" smtClean="0">
                          <a:solidFill>
                            <a:schemeClr val="tx1"/>
                          </a:solidFill>
                          <a:latin typeface="Arial Narrow" panose="020B0606020202030204" pitchFamily="34" charset="0"/>
                        </a:rPr>
                        <a:t>.</a:t>
                      </a:r>
                      <a:endParaRPr lang="ru-RU" sz="1200" b="0" baseline="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Поддержка только </a:t>
                      </a:r>
                      <a:r>
                        <a:rPr lang="ru-RU" sz="1200" b="0" dirty="0" err="1" smtClean="0">
                          <a:solidFill>
                            <a:schemeClr val="tx1"/>
                          </a:solidFill>
                          <a:latin typeface="Arial Narrow" panose="020B0606020202030204" pitchFamily="34" charset="0"/>
                        </a:rPr>
                        <a:t>несырьевого</a:t>
                      </a:r>
                      <a:r>
                        <a:rPr lang="ru-RU" sz="1200" b="0" dirty="0" smtClean="0">
                          <a:solidFill>
                            <a:schemeClr val="tx1"/>
                          </a:solidFill>
                          <a:latin typeface="Arial Narrow" panose="020B0606020202030204" pitchFamily="34" charset="0"/>
                        </a:rPr>
                        <a:t> сектора</a:t>
                      </a:r>
                      <a:r>
                        <a:rPr lang="en-US" sz="1200" b="0" dirty="0" smtClean="0">
                          <a:solidFill>
                            <a:schemeClr val="tx1"/>
                          </a:solidFill>
                          <a:latin typeface="Arial Narrow" panose="020B0606020202030204" pitchFamily="34" charset="0"/>
                        </a:rPr>
                        <a:t>.</a:t>
                      </a:r>
                      <a:endParaRPr lang="ru-RU" sz="1200" b="0" dirty="0" smtClean="0">
                        <a:solidFill>
                          <a:schemeClr val="tx1"/>
                        </a:solidFill>
                        <a:latin typeface="Arial Narrow" panose="020B0606020202030204" pitchFamily="34" charset="0"/>
                      </a:endParaRPr>
                    </a:p>
                    <a:p>
                      <a:pPr marL="171450" indent="-171450" algn="l" fontAlgn="b">
                        <a:buFont typeface="Arial" panose="020B0604020202020204" pitchFamily="34" charset="0"/>
                        <a:buChar char="•"/>
                      </a:pPr>
                      <a:r>
                        <a:rPr lang="ru-RU" sz="1200" u="none" strike="noStrike" dirty="0" smtClean="0">
                          <a:solidFill>
                            <a:schemeClr val="tx1"/>
                          </a:solidFill>
                          <a:effectLst/>
                          <a:latin typeface="Arial Narrow" panose="020B0606020202030204" pitchFamily="34" charset="0"/>
                        </a:rPr>
                        <a:t>Доля российской составляющей в экспортном контракте – не менее 30%.</a:t>
                      </a:r>
                    </a:p>
                  </a:txBody>
                  <a:tcPr>
                    <a:lnL w="6350" cap="flat" cmpd="sng" algn="ctr">
                      <a:solidFill>
                        <a:schemeClr val="bg1">
                          <a:lumMod val="65000"/>
                        </a:schemeClr>
                      </a:solidFill>
                      <a:prstDash val="solid"/>
                      <a:round/>
                      <a:headEnd type="none" w="med" len="med"/>
                      <a:tailEnd type="none" w="med" len="med"/>
                    </a:lnL>
                    <a:lnR w="6350" cap="flat" cmpd="sng" algn="ctr">
                      <a:noFill/>
                      <a:prstDash val="solid"/>
                      <a:round/>
                      <a:headEnd type="none" w="med" len="med"/>
                      <a:tailEnd type="none" w="med" len="med"/>
                    </a:lnR>
                    <a:noFill/>
                  </a:tcPr>
                </a:tc>
                <a:extLst>
                  <a:ext uri="{0D108BD9-81ED-4DB2-BD59-A6C34878D82A}">
                    <a16:rowId xmlns:a16="http://schemas.microsoft.com/office/drawing/2014/main" xmlns="" val="1020540156"/>
                  </a:ext>
                </a:extLst>
              </a:tr>
              <a:tr h="1619626">
                <a:tc>
                  <a:txBody>
                    <a:bodyPr/>
                    <a:lstStyle/>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Финансирование на проектной основе. </a:t>
                      </a: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Стоимость финансирования: 1% или 5% годовых (в</a:t>
                      </a:r>
                      <a:r>
                        <a:rPr lang="ru-RU" sz="1200" b="0" baseline="0" dirty="0" smtClean="0">
                          <a:solidFill>
                            <a:schemeClr val="tx1"/>
                          </a:solidFill>
                          <a:latin typeface="Arial Narrow" panose="020B0606020202030204" pitchFamily="34" charset="0"/>
                        </a:rPr>
                        <a:t> зависимости от Программы финансирования)</a:t>
                      </a:r>
                      <a:r>
                        <a:rPr lang="en-US" sz="1200" b="0" dirty="0" smtClean="0">
                          <a:solidFill>
                            <a:schemeClr val="tx1"/>
                          </a:solidFill>
                          <a:latin typeface="Arial Narrow" panose="020B0606020202030204" pitchFamily="34" charset="0"/>
                        </a:rPr>
                        <a:t>.</a:t>
                      </a: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Срок кредита: 5-7</a:t>
                      </a:r>
                      <a:r>
                        <a:rPr lang="ru-RU" sz="1200" b="0" baseline="0" dirty="0" smtClean="0">
                          <a:solidFill>
                            <a:schemeClr val="tx1"/>
                          </a:solidFill>
                          <a:latin typeface="Arial Narrow" panose="020B0606020202030204" pitchFamily="34" charset="0"/>
                        </a:rPr>
                        <a:t> лет</a:t>
                      </a:r>
                      <a:r>
                        <a:rPr lang="ru-RU" sz="1200" b="0" dirty="0" smtClean="0">
                          <a:solidFill>
                            <a:schemeClr val="tx1"/>
                          </a:solidFill>
                          <a:latin typeface="Arial Narrow" panose="020B0606020202030204" pitchFamily="34" charset="0"/>
                        </a:rPr>
                        <a:t>. </a:t>
                      </a: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Объем финансирования: </a:t>
                      </a:r>
                      <a:br>
                        <a:rPr lang="ru-RU" sz="1200" b="0" dirty="0" smtClean="0">
                          <a:solidFill>
                            <a:schemeClr val="tx1"/>
                          </a:solidFill>
                          <a:latin typeface="Arial Narrow" panose="020B0606020202030204" pitchFamily="34" charset="0"/>
                        </a:rPr>
                      </a:br>
                      <a:r>
                        <a:rPr lang="ru-RU" sz="1200" b="0" dirty="0" smtClean="0">
                          <a:solidFill>
                            <a:schemeClr val="tx1"/>
                          </a:solidFill>
                          <a:latin typeface="Arial Narrow" panose="020B0606020202030204" pitchFamily="34" charset="0"/>
                        </a:rPr>
                        <a:t>до 750 млн руб. на одну сделку.</a:t>
                      </a:r>
                    </a:p>
                    <a:p>
                      <a:pPr marL="171450" indent="-171450">
                        <a:buFont typeface="Arial" panose="020B0604020202020204" pitchFamily="34" charset="0"/>
                        <a:buChar char="•"/>
                      </a:pPr>
                      <a:endParaRPr lang="ru-RU" sz="1200" b="0" dirty="0">
                        <a:solidFill>
                          <a:schemeClr val="tx1"/>
                        </a:solidFill>
                        <a:latin typeface="Arial Narrow" panose="020B0606020202030204" pitchFamily="34" charset="0"/>
                      </a:endParaRPr>
                    </a:p>
                  </a:txBody>
                  <a:tcP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noFill/>
                  </a:tcPr>
                </a:tc>
                <a:tc>
                  <a:txBody>
                    <a:bodyPr/>
                    <a:lstStyle/>
                    <a:p>
                      <a:pPr marL="171450" marR="0" lvl="1" indent="-171450" algn="l" defTabSz="109335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dirty="0" smtClean="0">
                          <a:solidFill>
                            <a:schemeClr val="tx1"/>
                          </a:solidFill>
                          <a:latin typeface="Arial Narrow" panose="020B0606020202030204" pitchFamily="34" charset="0"/>
                          <a:ea typeface="+mn-ea"/>
                          <a:cs typeface="+mn-cs"/>
                        </a:rPr>
                        <a:t>Срок гарантии: до 15 лет</a:t>
                      </a:r>
                      <a:r>
                        <a:rPr lang="en-US" sz="1200" b="0" kern="1200" dirty="0" smtClean="0">
                          <a:solidFill>
                            <a:schemeClr val="tx1"/>
                          </a:solidFill>
                          <a:latin typeface="Arial Narrow" panose="020B0606020202030204" pitchFamily="34" charset="0"/>
                          <a:ea typeface="+mn-ea"/>
                          <a:cs typeface="+mn-cs"/>
                        </a:rPr>
                        <a:t>.</a:t>
                      </a:r>
                      <a:endParaRPr lang="ru-RU" sz="1200" b="0" kern="1200" dirty="0" smtClean="0">
                        <a:solidFill>
                          <a:schemeClr val="tx1"/>
                        </a:solidFill>
                        <a:latin typeface="Arial Narrow" panose="020B0606020202030204" pitchFamily="34" charset="0"/>
                        <a:ea typeface="+mn-ea"/>
                        <a:cs typeface="+mn-cs"/>
                      </a:endParaRPr>
                    </a:p>
                    <a:p>
                      <a:pPr marL="171450" lvl="1" indent="-171450" algn="l" defTabSz="1093357" rtl="0" eaLnBrk="1" fontAlgn="auto" latinLnBrk="0" hangingPunct="1">
                        <a:spcBef>
                          <a:spcPts val="0"/>
                        </a:spcBef>
                        <a:spcAft>
                          <a:spcPts val="0"/>
                        </a:spcAft>
                        <a:buFont typeface="Arial" panose="020B0604020202020204" pitchFamily="34" charset="0"/>
                        <a:buChar char="•"/>
                      </a:pPr>
                      <a:r>
                        <a:rPr lang="ru-RU" sz="1200" b="0" kern="1200" dirty="0" smtClean="0">
                          <a:solidFill>
                            <a:schemeClr val="tx1"/>
                          </a:solidFill>
                          <a:latin typeface="Arial Narrow" panose="020B0606020202030204" pitchFamily="34" charset="0"/>
                          <a:ea typeface="+mn-ea"/>
                          <a:cs typeface="+mn-cs"/>
                        </a:rPr>
                        <a:t>Вознаграждение за гарантию: 0,75% годовых от суммы гарантии за весь срок действия гарантии</a:t>
                      </a:r>
                      <a:r>
                        <a:rPr lang="en-US" sz="1200" b="0" kern="1200" dirty="0" smtClean="0">
                          <a:solidFill>
                            <a:schemeClr val="tx1"/>
                          </a:solidFill>
                          <a:latin typeface="Arial Narrow" panose="020B0606020202030204" pitchFamily="34" charset="0"/>
                          <a:ea typeface="+mn-ea"/>
                          <a:cs typeface="+mn-cs"/>
                        </a:rPr>
                        <a:t>.</a:t>
                      </a:r>
                      <a:endParaRPr lang="ru-RU" sz="1200" b="0" kern="1200" dirty="0" smtClean="0">
                        <a:solidFill>
                          <a:schemeClr val="tx1"/>
                        </a:solidFill>
                        <a:latin typeface="Arial Narrow" panose="020B0606020202030204" pitchFamily="34" charset="0"/>
                        <a:ea typeface="+mn-ea"/>
                        <a:cs typeface="+mn-cs"/>
                      </a:endParaRPr>
                    </a:p>
                    <a:p>
                      <a:pPr marL="171450" lvl="1" indent="-171450" algn="l" defTabSz="1093357" rtl="0" eaLnBrk="1" fontAlgn="auto" latinLnBrk="0" hangingPunct="1">
                        <a:spcBef>
                          <a:spcPts val="0"/>
                        </a:spcBef>
                        <a:spcAft>
                          <a:spcPts val="0"/>
                        </a:spcAft>
                        <a:buFont typeface="Arial" panose="020B0604020202020204" pitchFamily="34" charset="0"/>
                        <a:buChar char="•"/>
                      </a:pPr>
                      <a:r>
                        <a:rPr lang="ru-RU" sz="1200" b="0" kern="1200" dirty="0" smtClean="0">
                          <a:solidFill>
                            <a:schemeClr val="tx1"/>
                          </a:solidFill>
                          <a:latin typeface="Arial Narrow" panose="020B0606020202030204" pitchFamily="34" charset="0"/>
                          <a:ea typeface="+mn-ea"/>
                          <a:cs typeface="+mn-cs"/>
                        </a:rPr>
                        <a:t>Сумма гарантии: до 50% от суммы кредита, с возможным участием РГО до 75%</a:t>
                      </a:r>
                      <a:r>
                        <a:rPr lang="en-US" sz="1200" b="0" kern="1200" dirty="0" smtClean="0">
                          <a:solidFill>
                            <a:schemeClr val="tx1"/>
                          </a:solidFill>
                          <a:latin typeface="Arial Narrow" panose="020B0606020202030204" pitchFamily="34" charset="0"/>
                          <a:ea typeface="+mn-ea"/>
                          <a:cs typeface="+mn-cs"/>
                        </a:rPr>
                        <a:t>.</a:t>
                      </a:r>
                      <a:endParaRPr lang="ru-RU" sz="1200" b="0" kern="1200" dirty="0" smtClean="0">
                        <a:solidFill>
                          <a:schemeClr val="tx1"/>
                        </a:solidFill>
                        <a:latin typeface="Arial Narrow" panose="020B0606020202030204" pitchFamily="34" charset="0"/>
                        <a:ea typeface="+mn-ea"/>
                        <a:cs typeface="+mn-cs"/>
                      </a:endParaRPr>
                    </a:p>
                    <a:p>
                      <a:pPr marL="171450" lvl="1" indent="-171450" algn="l" defTabSz="1093357" rtl="0" eaLnBrk="1" fontAlgn="auto" latinLnBrk="0" hangingPunct="1">
                        <a:spcBef>
                          <a:spcPts val="0"/>
                        </a:spcBef>
                        <a:spcAft>
                          <a:spcPts val="0"/>
                        </a:spcAft>
                        <a:buFont typeface="Arial" panose="020B0604020202020204" pitchFamily="34" charset="0"/>
                        <a:buChar char="•"/>
                      </a:pPr>
                      <a:r>
                        <a:rPr lang="ru-RU" sz="1200" b="0" kern="1200" dirty="0" smtClean="0">
                          <a:solidFill>
                            <a:schemeClr val="tx1"/>
                          </a:solidFill>
                          <a:latin typeface="Arial Narrow" panose="020B0606020202030204" pitchFamily="34" charset="0"/>
                          <a:ea typeface="+mn-ea"/>
                          <a:cs typeface="+mn-cs"/>
                        </a:rPr>
                        <a:t>Программа стимулирования </a:t>
                      </a:r>
                      <a:br>
                        <a:rPr lang="ru-RU" sz="1200" b="0" kern="1200" dirty="0" smtClean="0">
                          <a:solidFill>
                            <a:schemeClr val="tx1"/>
                          </a:solidFill>
                          <a:latin typeface="Arial Narrow" panose="020B0606020202030204" pitchFamily="34" charset="0"/>
                          <a:ea typeface="+mn-ea"/>
                          <a:cs typeface="+mn-cs"/>
                        </a:rPr>
                      </a:br>
                      <a:r>
                        <a:rPr lang="ru-RU" sz="1200" b="0" kern="1200" dirty="0" smtClean="0">
                          <a:solidFill>
                            <a:schemeClr val="tx1"/>
                          </a:solidFill>
                          <a:latin typeface="Arial Narrow" panose="020B0606020202030204" pitchFamily="34" charset="0"/>
                          <a:ea typeface="+mn-ea"/>
                          <a:cs typeface="+mn-cs"/>
                        </a:rPr>
                        <a:t>кредитования (9,6%-10,6%</a:t>
                      </a:r>
                      <a:r>
                        <a:rPr lang="ru-RU" sz="1200" b="0" kern="1200" baseline="0" dirty="0" smtClean="0">
                          <a:solidFill>
                            <a:schemeClr val="tx1"/>
                          </a:solidFill>
                          <a:latin typeface="Arial Narrow" panose="020B0606020202030204" pitchFamily="34" charset="0"/>
                          <a:ea typeface="+mn-ea"/>
                          <a:cs typeface="+mn-cs"/>
                        </a:rPr>
                        <a:t> годовых</a:t>
                      </a:r>
                      <a:r>
                        <a:rPr lang="ru-RU" sz="1200" b="0" kern="1200" dirty="0" smtClean="0">
                          <a:solidFill>
                            <a:schemeClr val="tx1"/>
                          </a:solidFill>
                          <a:latin typeface="Arial Narrow" panose="020B0606020202030204" pitchFamily="34" charset="0"/>
                          <a:ea typeface="+mn-ea"/>
                          <a:cs typeface="+mn-cs"/>
                        </a:rPr>
                        <a:t>)</a:t>
                      </a:r>
                      <a:r>
                        <a:rPr lang="en-US" sz="1200" b="0" kern="1200" dirty="0" smtClean="0">
                          <a:solidFill>
                            <a:schemeClr val="tx1"/>
                          </a:solidFill>
                          <a:latin typeface="Arial Narrow" panose="020B0606020202030204" pitchFamily="34" charset="0"/>
                          <a:ea typeface="+mn-ea"/>
                          <a:cs typeface="+mn-cs"/>
                        </a:rPr>
                        <a:t>.</a:t>
                      </a:r>
                      <a:endParaRPr lang="ru-RU" sz="1200" b="0" kern="1200" dirty="0" smtClean="0">
                        <a:solidFill>
                          <a:schemeClr val="tx1"/>
                        </a:solidFill>
                        <a:latin typeface="Arial Narrow" panose="020B0606020202030204" pitchFamily="34" charset="0"/>
                        <a:ea typeface="+mn-ea"/>
                        <a:cs typeface="+mn-cs"/>
                      </a:endParaRPr>
                    </a:p>
                  </a:txBody>
                  <a:tcP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noFill/>
                  </a:tcPr>
                </a:tc>
                <a:tc>
                  <a:txBody>
                    <a:bodyPr/>
                    <a:lstStyle/>
                    <a:p>
                      <a:pPr marL="171450" marR="0" indent="-171450" algn="l" defTabSz="109335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dirty="0" smtClean="0">
                          <a:solidFill>
                            <a:schemeClr val="tx1"/>
                          </a:solidFill>
                          <a:latin typeface="Arial Narrow" panose="020B0606020202030204" pitchFamily="34" charset="0"/>
                        </a:rPr>
                        <a:t>Участие в акционерном</a:t>
                      </a:r>
                      <a:r>
                        <a:rPr lang="ru-RU" sz="1200" b="0" baseline="0" dirty="0" smtClean="0">
                          <a:solidFill>
                            <a:schemeClr val="tx1"/>
                          </a:solidFill>
                          <a:latin typeface="Arial Narrow" panose="020B0606020202030204" pitchFamily="34" charset="0"/>
                        </a:rPr>
                        <a:t> капитале до 50%</a:t>
                      </a:r>
                      <a:r>
                        <a:rPr lang="en-US" sz="1200" b="0" baseline="0" dirty="0" smtClean="0">
                          <a:solidFill>
                            <a:schemeClr val="tx1"/>
                          </a:solidFill>
                          <a:latin typeface="Arial Narrow" panose="020B0606020202030204" pitchFamily="34" charset="0"/>
                        </a:rPr>
                        <a:t>.</a:t>
                      </a: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Внутренняя норма доходности превышает 13,5% в рублях</a:t>
                      </a:r>
                      <a:r>
                        <a:rPr lang="en-US" sz="1200" b="0" dirty="0" smtClean="0">
                          <a:solidFill>
                            <a:schemeClr val="tx1"/>
                          </a:solidFill>
                          <a:latin typeface="Arial Narrow" panose="020B0606020202030204" pitchFamily="34" charset="0"/>
                        </a:rPr>
                        <a:t>.</a:t>
                      </a: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Выход</a:t>
                      </a:r>
                      <a:r>
                        <a:rPr lang="ru-RU" sz="1200" b="0" baseline="0" dirty="0" smtClean="0">
                          <a:solidFill>
                            <a:schemeClr val="tx1"/>
                          </a:solidFill>
                          <a:latin typeface="Arial Narrow" panose="020B0606020202030204" pitchFamily="34" charset="0"/>
                        </a:rPr>
                        <a:t> РФПИ из инвестиции через 5-7 лет</a:t>
                      </a:r>
                      <a:r>
                        <a:rPr lang="en-US" sz="1200" b="0" baseline="0" dirty="0" smtClean="0">
                          <a:solidFill>
                            <a:schemeClr val="tx1"/>
                          </a:solidFill>
                          <a:latin typeface="Arial Narrow" panose="020B0606020202030204" pitchFamily="34" charset="0"/>
                        </a:rPr>
                        <a:t>.</a:t>
                      </a:r>
                      <a:endParaRPr lang="ru-RU" sz="1200" b="0" dirty="0">
                        <a:solidFill>
                          <a:schemeClr val="tx1"/>
                        </a:solidFill>
                        <a:latin typeface="Arial Narrow" panose="020B0606020202030204" pitchFamily="34" charset="0"/>
                      </a:endParaRPr>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noFill/>
                  </a:tcPr>
                </a:tc>
                <a:tc>
                  <a:txBody>
                    <a:bodyPr/>
                    <a:lstStyle/>
                    <a:p>
                      <a:pPr marL="171450" lvl="1" indent="-171450" algn="l" defTabSz="1093357" rtl="0" eaLnBrk="1" latinLnBrk="0" hangingPunct="1">
                        <a:buFont typeface="Arial" panose="020B0604020202020204" pitchFamily="34" charset="0"/>
                        <a:buChar char="•"/>
                      </a:pPr>
                      <a:r>
                        <a:rPr lang="ru-RU" sz="1200" b="0" kern="1200" dirty="0" smtClean="0">
                          <a:solidFill>
                            <a:schemeClr val="tx1"/>
                          </a:solidFill>
                          <a:latin typeface="Arial Narrow" panose="020B0606020202030204" pitchFamily="34" charset="0"/>
                          <a:ea typeface="+mn-ea"/>
                          <a:cs typeface="+mn-cs"/>
                        </a:rPr>
                        <a:t>9 страховых продуктов ЭКСАР</a:t>
                      </a:r>
                      <a:r>
                        <a:rPr lang="en-US" sz="1200" b="0" kern="1200" dirty="0" smtClean="0">
                          <a:solidFill>
                            <a:schemeClr val="tx1"/>
                          </a:solidFill>
                          <a:latin typeface="Arial Narrow" panose="020B0606020202030204" pitchFamily="34" charset="0"/>
                          <a:ea typeface="+mn-ea"/>
                          <a:cs typeface="+mn-cs"/>
                        </a:rPr>
                        <a:t>.</a:t>
                      </a:r>
                      <a:endParaRPr lang="ru-RU" sz="1200" b="0" kern="1200" dirty="0" smtClean="0">
                        <a:solidFill>
                          <a:schemeClr val="tx1"/>
                        </a:solidFill>
                        <a:latin typeface="Arial Narrow" panose="020B0606020202030204" pitchFamily="34" charset="0"/>
                        <a:ea typeface="+mn-ea"/>
                        <a:cs typeface="+mn-cs"/>
                      </a:endParaRPr>
                    </a:p>
                    <a:p>
                      <a:pPr marL="171450" indent="-171450" algn="l" rtl="0" fontAlgn="ctr">
                        <a:buClr>
                          <a:srgbClr val="000000"/>
                        </a:buClr>
                        <a:buSzPts val="1100"/>
                        <a:buFont typeface="Arial" panose="020B0604020202020204" pitchFamily="34" charset="0"/>
                        <a:buChar char="•"/>
                      </a:pPr>
                      <a:r>
                        <a:rPr lang="ru-RU" sz="1200" b="0" i="0" u="none" strike="noStrike" dirty="0" smtClean="0">
                          <a:solidFill>
                            <a:schemeClr val="tx1"/>
                          </a:solidFill>
                          <a:effectLst/>
                          <a:latin typeface="Arial Narrow" panose="020B0606020202030204" pitchFamily="34" charset="0"/>
                        </a:rPr>
                        <a:t>Кредитование: Размер кредита – до 100% от суммы экспортного контракта.</a:t>
                      </a:r>
                    </a:p>
                    <a:p>
                      <a:pPr marL="171450" marR="0" lvl="0" indent="-171450" algn="l" defTabSz="1093324" rtl="0" eaLnBrk="1" fontAlgn="ctr" latinLnBrk="0" hangingPunct="1">
                        <a:lnSpc>
                          <a:spcPct val="100000"/>
                        </a:lnSpc>
                        <a:spcBef>
                          <a:spcPts val="0"/>
                        </a:spcBef>
                        <a:spcAft>
                          <a:spcPts val="0"/>
                        </a:spcAft>
                        <a:buClr>
                          <a:srgbClr val="000000"/>
                        </a:buClr>
                        <a:buSzPts val="1100"/>
                        <a:buFont typeface="Arial" panose="020B0604020202020204" pitchFamily="34" charset="0"/>
                        <a:buChar char="•"/>
                        <a:tabLst/>
                        <a:defRPr/>
                      </a:pPr>
                      <a:r>
                        <a:rPr lang="ru-RU" sz="1200" b="0" i="0" u="none" strike="noStrike" dirty="0" smtClean="0">
                          <a:solidFill>
                            <a:schemeClr val="tx1"/>
                          </a:solidFill>
                          <a:effectLst/>
                          <a:latin typeface="Arial Narrow" panose="020B0606020202030204" pitchFamily="34" charset="0"/>
                        </a:rPr>
                        <a:t>Валюта кредита – российский рубль или валюта экспортного контракта.</a:t>
                      </a:r>
                    </a:p>
                  </a:txBody>
                  <a:tcPr>
                    <a:lnL w="6350" cap="flat" cmpd="sng" algn="ctr">
                      <a:solidFill>
                        <a:schemeClr val="bg1">
                          <a:lumMod val="65000"/>
                        </a:schemeClr>
                      </a:solidFill>
                      <a:prstDash val="solid"/>
                      <a:round/>
                      <a:headEnd type="none" w="med" len="med"/>
                      <a:tailEnd type="none" w="med" len="med"/>
                    </a:lnL>
                    <a:lnR w="6350" cap="flat" cmpd="sng" algn="ctr">
                      <a:noFill/>
                      <a:prstDash val="solid"/>
                      <a:round/>
                      <a:headEnd type="none" w="med" len="med"/>
                      <a:tailEnd type="none" w="med" len="med"/>
                    </a:lnR>
                    <a:noFill/>
                  </a:tcPr>
                </a:tc>
                <a:extLst>
                  <a:ext uri="{0D108BD9-81ED-4DB2-BD59-A6C34878D82A}">
                    <a16:rowId xmlns:a16="http://schemas.microsoft.com/office/drawing/2014/main" xmlns="" val="67308875"/>
                  </a:ext>
                </a:extLst>
              </a:tr>
            </a:tbl>
          </a:graphicData>
        </a:graphic>
      </p:graphicFrame>
      <p:grpSp>
        <p:nvGrpSpPr>
          <p:cNvPr id="74" name="Группа 73"/>
          <p:cNvGrpSpPr/>
          <p:nvPr/>
        </p:nvGrpSpPr>
        <p:grpSpPr>
          <a:xfrm>
            <a:off x="377392" y="4909792"/>
            <a:ext cx="2391745" cy="715982"/>
            <a:chOff x="308862" y="2881804"/>
            <a:chExt cx="2391745" cy="715982"/>
          </a:xfrm>
        </p:grpSpPr>
        <p:sp>
          <p:nvSpPr>
            <p:cNvPr id="4" name="Скругленный прямоугольник 3"/>
            <p:cNvSpPr/>
            <p:nvPr/>
          </p:nvSpPr>
          <p:spPr>
            <a:xfrm>
              <a:off x="308862" y="2881804"/>
              <a:ext cx="2391745" cy="715982"/>
            </a:xfrm>
            <a:prstGeom prst="roundRect">
              <a:avLst>
                <a:gd name="adj" fmla="val 4144"/>
              </a:avLst>
            </a:prstGeom>
            <a:solidFill>
              <a:srgbClr val="E7F5FE"/>
            </a:solidFill>
            <a:ln w="25400" cap="flat" cmpd="sng" algn="ctr">
              <a:noFill/>
              <a:prstDash val="solid"/>
            </a:ln>
            <a:effectLst/>
          </p:spPr>
          <p:txBody>
            <a:bodyPr lIns="900000" rIns="72000" rtlCol="0" anchor="ctr"/>
            <a:lstStyle/>
            <a:p>
              <a:pPr defTabSz="914373" fontAlgn="auto">
                <a:spcBef>
                  <a:spcPts val="0"/>
                </a:spcBef>
                <a:spcAft>
                  <a:spcPts val="0"/>
                </a:spcAft>
              </a:pPr>
              <a:r>
                <a:rPr lang="ru-RU" sz="1200" b="1" kern="0" dirty="0" smtClean="0">
                  <a:latin typeface="+mj-lt"/>
                </a:rPr>
                <a:t>Ключевые </a:t>
              </a:r>
              <a:br>
                <a:rPr lang="ru-RU" sz="1200" b="1" kern="0" dirty="0" smtClean="0">
                  <a:latin typeface="+mj-lt"/>
                </a:rPr>
              </a:br>
              <a:r>
                <a:rPr lang="ru-RU" sz="1200" b="1" kern="0" dirty="0" smtClean="0">
                  <a:latin typeface="+mj-lt"/>
                </a:rPr>
                <a:t>требования </a:t>
              </a:r>
              <a:br>
                <a:rPr lang="ru-RU" sz="1200" b="1" kern="0" dirty="0" smtClean="0">
                  <a:latin typeface="+mj-lt"/>
                </a:rPr>
              </a:br>
              <a:r>
                <a:rPr lang="ru-RU" sz="1200" b="1" kern="0" dirty="0" smtClean="0">
                  <a:latin typeface="+mj-lt"/>
                </a:rPr>
                <a:t>к проектам</a:t>
              </a:r>
              <a:endParaRPr lang="ru-RU" sz="1200" kern="0" dirty="0">
                <a:latin typeface="+mj-lt"/>
              </a:endParaRPr>
            </a:p>
          </p:txBody>
        </p:sp>
        <p:pic>
          <p:nvPicPr>
            <p:cNvPr id="62" name="Рисунок 6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62350" y="2978008"/>
              <a:ext cx="538349" cy="538349"/>
            </a:xfrm>
            <a:prstGeom prst="rect">
              <a:avLst/>
            </a:prstGeom>
          </p:spPr>
        </p:pic>
      </p:grpSp>
      <p:sp>
        <p:nvSpPr>
          <p:cNvPr id="65" name="Скругленный прямоугольник 64"/>
          <p:cNvSpPr/>
          <p:nvPr/>
        </p:nvSpPr>
        <p:spPr>
          <a:xfrm>
            <a:off x="377392" y="3453898"/>
            <a:ext cx="2360923" cy="715982"/>
          </a:xfrm>
          <a:prstGeom prst="roundRect">
            <a:avLst>
              <a:gd name="adj" fmla="val 4144"/>
            </a:avLst>
          </a:prstGeom>
          <a:solidFill>
            <a:srgbClr val="E7F5FE"/>
          </a:solidFill>
          <a:ln w="25400" cap="flat" cmpd="sng" algn="ctr">
            <a:noFill/>
            <a:prstDash val="solid"/>
          </a:ln>
          <a:effectLst/>
        </p:spPr>
        <p:txBody>
          <a:bodyPr lIns="900000" rIns="72000" rtlCol="0" anchor="ctr"/>
          <a:lstStyle/>
          <a:p>
            <a:pPr defTabSz="914373" fontAlgn="auto">
              <a:spcBef>
                <a:spcPts val="0"/>
              </a:spcBef>
              <a:spcAft>
                <a:spcPts val="0"/>
              </a:spcAft>
            </a:pPr>
            <a:r>
              <a:rPr lang="ru-RU" sz="1200" b="1" kern="0" dirty="0" smtClean="0">
                <a:latin typeface="+mj-lt"/>
              </a:rPr>
              <a:t>Возможная роль участников</a:t>
            </a:r>
            <a:endParaRPr lang="ru-RU" sz="1200" kern="0" dirty="0">
              <a:latin typeface="+mj-lt"/>
            </a:endParaRPr>
          </a:p>
        </p:txBody>
      </p:sp>
      <p:grpSp>
        <p:nvGrpSpPr>
          <p:cNvPr id="71" name="Группа 70"/>
          <p:cNvGrpSpPr/>
          <p:nvPr/>
        </p:nvGrpSpPr>
        <p:grpSpPr>
          <a:xfrm>
            <a:off x="444061" y="3682431"/>
            <a:ext cx="556638" cy="490081"/>
            <a:chOff x="501679" y="2578082"/>
            <a:chExt cx="1342949" cy="1182373"/>
          </a:xfrm>
        </p:grpSpPr>
        <p:sp>
          <p:nvSpPr>
            <p:cNvPr id="67" name="Овал 66"/>
            <p:cNvSpPr/>
            <p:nvPr/>
          </p:nvSpPr>
          <p:spPr>
            <a:xfrm>
              <a:off x="794586" y="2805901"/>
              <a:ext cx="470822" cy="470823"/>
            </a:xfrm>
            <a:prstGeom prst="ellips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b="1" dirty="0" smtClean="0">
                  <a:solidFill>
                    <a:schemeClr val="tx1"/>
                  </a:solidFill>
                </a:rPr>
                <a:t>₽</a:t>
              </a:r>
              <a:endParaRPr lang="ru-RU" sz="1100" b="1" dirty="0">
                <a:solidFill>
                  <a:schemeClr val="tx1"/>
                </a:solidFill>
              </a:endParaRPr>
            </a:p>
          </p:txBody>
        </p:sp>
        <p:sp>
          <p:nvSpPr>
            <p:cNvPr id="68" name="Овал 67"/>
            <p:cNvSpPr/>
            <p:nvPr/>
          </p:nvSpPr>
          <p:spPr>
            <a:xfrm>
              <a:off x="1319939" y="3169718"/>
              <a:ext cx="470822" cy="470823"/>
            </a:xfrm>
            <a:prstGeom prst="ellips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b="1" dirty="0" smtClean="0">
                  <a:solidFill>
                    <a:schemeClr val="tx1"/>
                  </a:solidFill>
                </a:rPr>
                <a:t>€</a:t>
              </a:r>
              <a:endParaRPr lang="ru-RU" sz="1100" b="1" dirty="0">
                <a:solidFill>
                  <a:schemeClr val="tx1"/>
                </a:solidFill>
              </a:endParaRPr>
            </a:p>
          </p:txBody>
        </p:sp>
        <p:sp>
          <p:nvSpPr>
            <p:cNvPr id="69" name="Овал 68"/>
            <p:cNvSpPr/>
            <p:nvPr/>
          </p:nvSpPr>
          <p:spPr>
            <a:xfrm>
              <a:off x="1373806" y="2578082"/>
              <a:ext cx="470822" cy="470823"/>
            </a:xfrm>
            <a:prstGeom prst="ellips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b="1" dirty="0" smtClean="0">
                  <a:solidFill>
                    <a:schemeClr val="tx1"/>
                  </a:solidFill>
                </a:rPr>
                <a:t>£</a:t>
              </a:r>
              <a:endParaRPr lang="ru-RU" sz="1100" b="1" dirty="0">
                <a:solidFill>
                  <a:schemeClr val="tx1"/>
                </a:solidFill>
              </a:endParaRPr>
            </a:p>
          </p:txBody>
        </p:sp>
        <p:sp>
          <p:nvSpPr>
            <p:cNvPr id="70" name="Стрелка вниз 69"/>
            <p:cNvSpPr/>
            <p:nvPr/>
          </p:nvSpPr>
          <p:spPr>
            <a:xfrm rot="16200000">
              <a:off x="656132" y="3189478"/>
              <a:ext cx="416524" cy="725429"/>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100"/>
            </a:p>
          </p:txBody>
        </p:sp>
      </p:grpSp>
      <p:sp>
        <p:nvSpPr>
          <p:cNvPr id="30" name="Заголовок 1"/>
          <p:cNvSpPr txBox="1">
            <a:spLocks/>
          </p:cNvSpPr>
          <p:nvPr/>
        </p:nvSpPr>
        <p:spPr bwMode="auto">
          <a:xfrm>
            <a:off x="3818981" y="359626"/>
            <a:ext cx="7132968" cy="698685"/>
          </a:xfrm>
          <a:prstGeom prst="rect">
            <a:avLst/>
          </a:prstGeom>
          <a:noFill/>
          <a:ln w="9525">
            <a:noFill/>
            <a:miter lim="800000"/>
            <a:headEnd/>
            <a:tailEnd/>
          </a:ln>
        </p:spPr>
        <p:txBody>
          <a:bodyPr vert="horz" wrap="square" lIns="91440" tIns="45720" rIns="91440" bIns="45720" rtlCol="0" anchor="ctr">
            <a:noAutofit/>
          </a:bodyPr>
          <a:lstStyle>
            <a:defPPr>
              <a:defRPr lang="en-US"/>
            </a:defPPr>
            <a:lvl1pPr defTabSz="1218602">
              <a:lnSpc>
                <a:spcPct val="100000"/>
              </a:lnSpc>
              <a:defRPr sz="2400" b="1">
                <a:solidFill>
                  <a:srgbClr val="1F4E79"/>
                </a:solidFill>
                <a:latin typeface="Arial Narrow" pitchFamily="34" charset="0"/>
                <a:cs typeface="+mn-cs"/>
              </a:defRPr>
            </a:lvl1pPr>
            <a:lvl2pPr defTabSz="1218602">
              <a:lnSpc>
                <a:spcPts val="4066"/>
              </a:lnSpc>
              <a:defRPr sz="2926" b="1"/>
            </a:lvl2pPr>
            <a:lvl3pPr defTabSz="1218602">
              <a:lnSpc>
                <a:spcPts val="4066"/>
              </a:lnSpc>
              <a:defRPr sz="2926" b="1"/>
            </a:lvl3pPr>
            <a:lvl4pPr defTabSz="1218602">
              <a:lnSpc>
                <a:spcPts val="4066"/>
              </a:lnSpc>
              <a:defRPr sz="2926" b="1"/>
            </a:lvl4pPr>
            <a:lvl5pPr defTabSz="1218602">
              <a:lnSpc>
                <a:spcPts val="4066"/>
              </a:lnSpc>
              <a:defRPr sz="2926" b="1"/>
            </a:lvl5pPr>
            <a:lvl6pPr marL="546662" defTabSz="1218602" fontAlgn="base">
              <a:lnSpc>
                <a:spcPts val="4066"/>
              </a:lnSpc>
              <a:spcBef>
                <a:spcPct val="0"/>
              </a:spcBef>
              <a:spcAft>
                <a:spcPct val="0"/>
              </a:spcAft>
              <a:defRPr sz="2926" b="1"/>
            </a:lvl6pPr>
            <a:lvl7pPr marL="1093324" defTabSz="1218602" fontAlgn="base">
              <a:lnSpc>
                <a:spcPts val="4066"/>
              </a:lnSpc>
              <a:spcBef>
                <a:spcPct val="0"/>
              </a:spcBef>
              <a:spcAft>
                <a:spcPct val="0"/>
              </a:spcAft>
              <a:defRPr sz="2926" b="1"/>
            </a:lvl7pPr>
            <a:lvl8pPr marL="1639986" defTabSz="1218602" fontAlgn="base">
              <a:lnSpc>
                <a:spcPts val="4066"/>
              </a:lnSpc>
              <a:spcBef>
                <a:spcPct val="0"/>
              </a:spcBef>
              <a:spcAft>
                <a:spcPct val="0"/>
              </a:spcAft>
              <a:defRPr sz="2926" b="1"/>
            </a:lvl8pPr>
            <a:lvl9pPr marL="2186649" defTabSz="1218602" fontAlgn="base">
              <a:lnSpc>
                <a:spcPts val="4066"/>
              </a:lnSpc>
              <a:spcBef>
                <a:spcPct val="0"/>
              </a:spcBef>
              <a:spcAft>
                <a:spcPct val="0"/>
              </a:spcAft>
              <a:defRPr sz="2926" b="1"/>
            </a:lvl9pPr>
          </a:lstStyle>
          <a:p>
            <a:r>
              <a:rPr lang="ru-RU" dirty="0" smtClean="0"/>
              <a:t>Программа Инвестиционный лифт</a:t>
            </a:r>
            <a:endParaRPr lang="ru-RU" dirty="0"/>
          </a:p>
        </p:txBody>
      </p:sp>
      <p:pic>
        <p:nvPicPr>
          <p:cNvPr id="25" name="Рисунок 2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440647" y="2576015"/>
            <a:ext cx="1614716" cy="676687"/>
          </a:xfrm>
          <a:prstGeom prst="rect">
            <a:avLst/>
          </a:prstGeom>
        </p:spPr>
      </p:pic>
      <p:sp>
        <p:nvSpPr>
          <p:cNvPr id="27" name="Скругленный прямоугольник 26"/>
          <p:cNvSpPr/>
          <p:nvPr/>
        </p:nvSpPr>
        <p:spPr>
          <a:xfrm>
            <a:off x="0" y="-7765"/>
            <a:ext cx="3517103" cy="998284"/>
          </a:xfrm>
          <a:prstGeom prst="roundRect">
            <a:avLst>
              <a:gd name="adj" fmla="val 4144"/>
            </a:avLst>
          </a:prstGeom>
          <a:solidFill>
            <a:schemeClr val="bg1"/>
          </a:solidFill>
          <a:ln w="25400" cap="flat" cmpd="sng" algn="ctr">
            <a:noFill/>
            <a:prstDash val="solid"/>
          </a:ln>
          <a:effectLst/>
        </p:spPr>
        <p:txBody>
          <a:bodyPr lIns="900000" rIns="72000" rtlCol="0" anchor="ctr"/>
          <a:lstStyle/>
          <a:p>
            <a:pPr defTabSz="914373" fontAlgn="auto">
              <a:spcBef>
                <a:spcPts val="0"/>
              </a:spcBef>
              <a:spcAft>
                <a:spcPts val="0"/>
              </a:spcAft>
            </a:pPr>
            <a:endParaRPr lang="ru-RU" sz="1200" kern="0" dirty="0">
              <a:latin typeface="+mj-lt"/>
            </a:endParaRPr>
          </a:p>
        </p:txBody>
      </p:sp>
      <p:sp>
        <p:nvSpPr>
          <p:cNvPr id="26" name="object 44"/>
          <p:cNvSpPr/>
          <p:nvPr/>
        </p:nvSpPr>
        <p:spPr>
          <a:xfrm>
            <a:off x="104932" y="62623"/>
            <a:ext cx="2717301" cy="1236130"/>
          </a:xfrm>
          <a:prstGeom prst="rect">
            <a:avLst/>
          </a:prstGeom>
          <a:blipFill>
            <a:blip r:embed="rId8" cstate="print">
              <a:extLst>
                <a:ext uri="{28A0092B-C50C-407E-A947-70E740481C1C}">
                  <a14:useLocalDpi xmlns:a14="http://schemas.microsoft.com/office/drawing/2010/main" val="0"/>
                </a:ext>
              </a:extLst>
            </a:blip>
            <a:stretch>
              <a:fillRect/>
            </a:stretch>
          </a:blipFill>
        </p:spPr>
        <p:txBody>
          <a:bodyPr wrap="square" lIns="0" tIns="0" rIns="0" bIns="0" rtlCol="0"/>
          <a:lstStyle/>
          <a:p>
            <a:endParaRPr/>
          </a:p>
        </p:txBody>
      </p:sp>
      <p:sp>
        <p:nvSpPr>
          <p:cNvPr id="2" name="Прямоугольник 1"/>
          <p:cNvSpPr/>
          <p:nvPr/>
        </p:nvSpPr>
        <p:spPr>
          <a:xfrm>
            <a:off x="275625" y="1218176"/>
            <a:ext cx="12073488" cy="1277273"/>
          </a:xfrm>
          <a:prstGeom prst="rect">
            <a:avLst/>
          </a:prstGeom>
        </p:spPr>
        <p:txBody>
          <a:bodyPr wrap="square">
            <a:spAutoFit/>
          </a:bodyPr>
          <a:lstStyle/>
          <a:p>
            <a:pPr>
              <a:spcBef>
                <a:spcPts val="600"/>
              </a:spcBef>
            </a:pPr>
            <a:r>
              <a:rPr lang="ru-RU" sz="1600" dirty="0" smtClean="0"/>
              <a:t>• </a:t>
            </a:r>
            <a:r>
              <a:rPr lang="ru-RU" sz="1400" b="1" dirty="0" smtClean="0">
                <a:latin typeface="+mn-lt"/>
                <a:cs typeface="+mn-cs"/>
              </a:rPr>
              <a:t>Инвестиционный </a:t>
            </a:r>
            <a:r>
              <a:rPr lang="ru-RU" sz="1400" b="1" dirty="0">
                <a:latin typeface="+mn-lt"/>
                <a:cs typeface="+mn-cs"/>
              </a:rPr>
              <a:t>лифт (ИЛ) – программа, нацеленная на оказание поддержки компаниям и инвестиционным проектам в сфере </a:t>
            </a:r>
            <a:r>
              <a:rPr lang="ru-RU" sz="1400" b="1" dirty="0" err="1">
                <a:latin typeface="+mn-lt"/>
                <a:cs typeface="+mn-cs"/>
              </a:rPr>
              <a:t>несырьевого</a:t>
            </a:r>
            <a:r>
              <a:rPr lang="ru-RU" sz="1400" b="1" dirty="0">
                <a:latin typeface="+mn-lt"/>
                <a:cs typeface="+mn-cs"/>
              </a:rPr>
              <a:t> экспорта </a:t>
            </a:r>
          </a:p>
          <a:p>
            <a:pPr>
              <a:spcBef>
                <a:spcPts val="600"/>
              </a:spcBef>
            </a:pPr>
            <a:r>
              <a:rPr lang="ru-RU" sz="1400" b="1" dirty="0" smtClean="0">
                <a:latin typeface="+mn-lt"/>
                <a:cs typeface="+mn-cs"/>
              </a:rPr>
              <a:t>• В </a:t>
            </a:r>
            <a:r>
              <a:rPr lang="ru-RU" sz="1400" b="1" dirty="0">
                <a:latin typeface="+mn-lt"/>
                <a:cs typeface="+mn-cs"/>
              </a:rPr>
              <a:t>рамках ИЛ организовано взаимодействие Федеральной корпорации по развитию малого и среднего предпринимательства (КМСП), Российского фонда прямых инвестиций (РФПИ), Фонда развития промышленности (ФРП) и Российского экспортного центра (РЭЦ) для </a:t>
            </a:r>
            <a:r>
              <a:rPr lang="ru-RU" sz="1400" b="1" dirty="0" smtClean="0">
                <a:latin typeface="+mn-lt"/>
                <a:cs typeface="+mn-cs"/>
              </a:rPr>
              <a:t>оказания </a:t>
            </a:r>
            <a:r>
              <a:rPr lang="ru-RU" sz="1400" b="1" dirty="0">
                <a:latin typeface="+mn-lt"/>
                <a:cs typeface="+mn-cs"/>
              </a:rPr>
              <a:t>финансовой и нефинансовой поддержки участникам программы </a:t>
            </a:r>
          </a:p>
        </p:txBody>
      </p:sp>
      <p:pic>
        <p:nvPicPr>
          <p:cNvPr id="5" name="Рисунок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144460" y="2494479"/>
            <a:ext cx="1959475" cy="783566"/>
          </a:xfrm>
          <a:prstGeom prst="rect">
            <a:avLst/>
          </a:prstGeom>
        </p:spPr>
      </p:pic>
    </p:spTree>
    <p:extLst>
      <p:ext uri="{BB962C8B-B14F-4D97-AF65-F5344CB8AC3E}">
        <p14:creationId xmlns:p14="http://schemas.microsoft.com/office/powerpoint/2010/main" val="40094058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7656" y="229506"/>
            <a:ext cx="7091076" cy="3225800"/>
          </a:xfrm>
          <a:prstGeom prst="rect">
            <a:avLst/>
          </a:prstGeom>
        </p:spPr>
      </p:pic>
      <p:sp>
        <p:nvSpPr>
          <p:cNvPr id="4" name="Прямоугольник 3"/>
          <p:cNvSpPr/>
          <p:nvPr/>
        </p:nvSpPr>
        <p:spPr>
          <a:xfrm>
            <a:off x="363538" y="3156358"/>
            <a:ext cx="11841162" cy="3111818"/>
          </a:xfrm>
          <a:prstGeom prst="rect">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2800" b="1" dirty="0" smtClean="0">
                <a:solidFill>
                  <a:schemeClr val="tx1"/>
                </a:solidFill>
                <a:latin typeface="Arial Narrow" panose="020B0606020202030204" pitchFamily="34" charset="0"/>
              </a:rPr>
              <a:t>Акционерное общество «Федеральная корпорация </a:t>
            </a:r>
            <a:br>
              <a:rPr lang="ru-RU" sz="2800" b="1" dirty="0" smtClean="0">
                <a:solidFill>
                  <a:schemeClr val="tx1"/>
                </a:solidFill>
                <a:latin typeface="Arial Narrow" panose="020B0606020202030204" pitchFamily="34" charset="0"/>
              </a:rPr>
            </a:br>
            <a:r>
              <a:rPr lang="ru-RU" sz="2800" b="1" dirty="0" smtClean="0">
                <a:solidFill>
                  <a:schemeClr val="tx1"/>
                </a:solidFill>
                <a:latin typeface="Arial Narrow" panose="020B0606020202030204" pitchFamily="34" charset="0"/>
              </a:rPr>
              <a:t>по развитию малого и среднего предпринимательства»</a:t>
            </a:r>
          </a:p>
          <a:p>
            <a:pPr algn="ctr" fontAlgn="auto">
              <a:spcBef>
                <a:spcPts val="0"/>
              </a:spcBef>
              <a:spcAft>
                <a:spcPts val="0"/>
              </a:spcAft>
              <a:defRPr/>
            </a:pPr>
            <a:endParaRPr lang="ru-RU" sz="2800" dirty="0">
              <a:solidFill>
                <a:schemeClr val="tx1"/>
              </a:solidFill>
              <a:latin typeface="Arial Narrow" panose="020B0606020202030204" pitchFamily="34" charset="0"/>
            </a:endParaRPr>
          </a:p>
          <a:p>
            <a:pPr algn="ctr" fontAlgn="auto">
              <a:spcBef>
                <a:spcPts val="0"/>
              </a:spcBef>
              <a:spcAft>
                <a:spcPts val="0"/>
              </a:spcAft>
              <a:defRPr/>
            </a:pPr>
            <a:r>
              <a:rPr lang="ru-RU" sz="2800" dirty="0" smtClean="0">
                <a:solidFill>
                  <a:schemeClr val="tx1"/>
                </a:solidFill>
                <a:latin typeface="Arial Narrow" panose="020B0606020202030204" pitchFamily="34" charset="0"/>
              </a:rPr>
              <a:t>Москва, Славянская площадь, д. 4, стр. 1, тел. +7 495 698 98 00</a:t>
            </a:r>
          </a:p>
          <a:p>
            <a:pPr algn="ctr" fontAlgn="auto">
              <a:spcBef>
                <a:spcPts val="0"/>
              </a:spcBef>
              <a:spcAft>
                <a:spcPts val="0"/>
              </a:spcAft>
              <a:defRPr/>
            </a:pPr>
            <a:r>
              <a:rPr lang="en-US" sz="2800" dirty="0" smtClean="0">
                <a:solidFill>
                  <a:schemeClr val="tx1"/>
                </a:solidFill>
                <a:latin typeface="Arial Narrow" panose="020B0606020202030204" pitchFamily="34" charset="0"/>
              </a:rPr>
              <a:t>www.corpmsp.ru</a:t>
            </a:r>
            <a:r>
              <a:rPr lang="ru-RU" sz="2800" dirty="0" smtClean="0">
                <a:solidFill>
                  <a:schemeClr val="tx1"/>
                </a:solidFill>
                <a:latin typeface="Arial Narrow" panose="020B0606020202030204" pitchFamily="34" charset="0"/>
              </a:rPr>
              <a:t>, </a:t>
            </a:r>
            <a:r>
              <a:rPr lang="en-US" sz="2800" u="sng" dirty="0">
                <a:hlinkClick r:id="rId4"/>
              </a:rPr>
              <a:t>info</a:t>
            </a:r>
            <a:r>
              <a:rPr lang="ru-RU" sz="2800" u="sng" dirty="0">
                <a:hlinkClick r:id="rId4"/>
              </a:rPr>
              <a:t>@</a:t>
            </a:r>
            <a:r>
              <a:rPr lang="en-US" sz="2800" u="sng" dirty="0" err="1">
                <a:hlinkClick r:id="rId4"/>
              </a:rPr>
              <a:t>corpmsp</a:t>
            </a:r>
            <a:r>
              <a:rPr lang="ru-RU" sz="2800" u="sng" dirty="0">
                <a:hlinkClick r:id="rId4"/>
              </a:rPr>
              <a:t>.</a:t>
            </a:r>
            <a:r>
              <a:rPr lang="en-US" sz="2800" u="sng" dirty="0" err="1">
                <a:hlinkClick r:id="rId4"/>
              </a:rPr>
              <a:t>ru</a:t>
            </a:r>
            <a:r>
              <a:rPr lang="ru-RU" sz="2800" dirty="0"/>
              <a:t>.</a:t>
            </a:r>
            <a:endParaRPr lang="en-GB" sz="2800" dirty="0">
              <a:solidFill>
                <a:schemeClr val="tx1"/>
              </a:solidFill>
              <a:latin typeface="Arial Narrow" panose="020B0606020202030204" pitchFamily="34" charset="0"/>
            </a:endParaRPr>
          </a:p>
        </p:txBody>
      </p:sp>
    </p:spTree>
    <p:extLst>
      <p:ext uri="{BB962C8B-B14F-4D97-AF65-F5344CB8AC3E}">
        <p14:creationId xmlns:p14="http://schemas.microsoft.com/office/powerpoint/2010/main" val="4259734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7" name="Рисунок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 name="Заголовок 1"/>
          <p:cNvSpPr>
            <a:spLocks noGrp="1"/>
          </p:cNvSpPr>
          <p:nvPr>
            <p:ph type="title"/>
          </p:nvPr>
        </p:nvSpPr>
        <p:spPr>
          <a:xfrm>
            <a:off x="3813568" y="194803"/>
            <a:ext cx="8662293" cy="967520"/>
          </a:xfrm>
        </p:spPr>
        <p:txBody>
          <a:bodyPr/>
          <a:lstStyle/>
          <a:p>
            <a:r>
              <a:rPr lang="ru-RU" dirty="0"/>
              <a:t>Многоканальная система </a:t>
            </a:r>
            <a:r>
              <a:rPr lang="ru-RU" dirty="0" smtClean="0"/>
              <a:t>гарантийных </a:t>
            </a:r>
            <a:r>
              <a:rPr lang="ru-RU" dirty="0"/>
              <a:t>продуктов </a:t>
            </a:r>
            <a:r>
              <a:rPr lang="en-US" dirty="0" smtClean="0"/>
              <a:t/>
            </a:r>
            <a:br>
              <a:rPr lang="en-US" dirty="0" smtClean="0"/>
            </a:br>
            <a:r>
              <a:rPr lang="ru-RU" dirty="0" smtClean="0"/>
              <a:t>Национальной Гарантийной Системы</a:t>
            </a:r>
            <a:endParaRPr lang="ru-RU" b="0" dirty="0"/>
          </a:p>
        </p:txBody>
      </p:sp>
      <p:graphicFrame>
        <p:nvGraphicFramePr>
          <p:cNvPr id="4" name="Group 3"/>
          <p:cNvGraphicFramePr>
            <a:graphicFrameLocks/>
          </p:cNvGraphicFramePr>
          <p:nvPr>
            <p:custDataLst>
              <p:tags r:id="rId1"/>
            </p:custDataLst>
            <p:extLst>
              <p:ext uri="{D42A27DB-BD31-4B8C-83A1-F6EECF244321}">
                <p14:modId xmlns:p14="http://schemas.microsoft.com/office/powerpoint/2010/main" val="3201523367"/>
              </p:ext>
            </p:extLst>
          </p:nvPr>
        </p:nvGraphicFramePr>
        <p:xfrm>
          <a:off x="369709" y="2233793"/>
          <a:ext cx="11834992" cy="6131337"/>
        </p:xfrm>
        <a:graphic>
          <a:graphicData uri="http://schemas.openxmlformats.org/drawingml/2006/table">
            <a:tbl>
              <a:tblPr/>
              <a:tblGrid>
                <a:gridCol w="1748764">
                  <a:extLst>
                    <a:ext uri="{9D8B030D-6E8A-4147-A177-3AD203B41FA5}">
                      <a16:colId xmlns:a16="http://schemas.microsoft.com/office/drawing/2014/main" xmlns="" val="20000"/>
                    </a:ext>
                  </a:extLst>
                </a:gridCol>
                <a:gridCol w="2177857">
                  <a:extLst>
                    <a:ext uri="{9D8B030D-6E8A-4147-A177-3AD203B41FA5}">
                      <a16:colId xmlns:a16="http://schemas.microsoft.com/office/drawing/2014/main" xmlns="" val="20001"/>
                    </a:ext>
                  </a:extLst>
                </a:gridCol>
                <a:gridCol w="1489306">
                  <a:extLst>
                    <a:ext uri="{9D8B030D-6E8A-4147-A177-3AD203B41FA5}">
                      <a16:colId xmlns:a16="http://schemas.microsoft.com/office/drawing/2014/main" xmlns="" val="20002"/>
                    </a:ext>
                  </a:extLst>
                </a:gridCol>
                <a:gridCol w="1588456">
                  <a:extLst>
                    <a:ext uri="{9D8B030D-6E8A-4147-A177-3AD203B41FA5}">
                      <a16:colId xmlns:a16="http://schemas.microsoft.com/office/drawing/2014/main" xmlns="" val="20003"/>
                    </a:ext>
                  </a:extLst>
                </a:gridCol>
                <a:gridCol w="1797459">
                  <a:extLst>
                    <a:ext uri="{9D8B030D-6E8A-4147-A177-3AD203B41FA5}">
                      <a16:colId xmlns:a16="http://schemas.microsoft.com/office/drawing/2014/main" xmlns="" val="3653545549"/>
                    </a:ext>
                  </a:extLst>
                </a:gridCol>
                <a:gridCol w="3033150">
                  <a:extLst>
                    <a:ext uri="{9D8B030D-6E8A-4147-A177-3AD203B41FA5}">
                      <a16:colId xmlns:a16="http://schemas.microsoft.com/office/drawing/2014/main" xmlns="" val="190580340"/>
                    </a:ext>
                  </a:extLst>
                </a:gridCol>
              </a:tblGrid>
              <a:tr h="728847">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endParaRPr kumimoji="0" lang="en-US" sz="1400" b="1" i="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ap="flat" cmpd="sng" algn="ctr">
                      <a:solidFill>
                        <a:sysClr val="window" lastClr="FFFFFF"/>
                      </a:solidFill>
                      <a:prstDash val="solid"/>
                      <a:round/>
                      <a:headEnd type="none" w="med" len="med"/>
                      <a:tailEnd type="none" w="med" len="med"/>
                    </a:lnR>
                    <a:lnT w="12700" cmpd="sng">
                      <a:no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ts val="0"/>
                        </a:spcBef>
                        <a:spcAft>
                          <a:spcPct val="0"/>
                        </a:spcAft>
                        <a:buClr>
                          <a:schemeClr val="tx1"/>
                        </a:buClr>
                        <a:buSzTx/>
                        <a:buFont typeface="Wingdings 2" pitchFamily="18" charset="2"/>
                        <a:buNone/>
                        <a:tabLst/>
                      </a:pPr>
                      <a:r>
                        <a:rPr kumimoji="0" lang="ru-RU" sz="1600" b="1" u="none" strike="noStrike" cap="none" normalizeH="0" baseline="0" dirty="0" smtClean="0">
                          <a:ln>
                            <a:noFill/>
                          </a:ln>
                          <a:solidFill>
                            <a:schemeClr val="bg1"/>
                          </a:solidFill>
                          <a:effectLst/>
                          <a:latin typeface="+mj-lt"/>
                        </a:rPr>
                        <a:t>Продукты</a:t>
                      </a:r>
                      <a:endParaRPr kumimoji="0" lang="en-US" sz="1600" b="1" i="0" u="none" strike="noStrike" cap="none" normalizeH="0" baseline="0" dirty="0" smtClean="0">
                        <a:ln>
                          <a:noFill/>
                        </a:ln>
                        <a:solidFill>
                          <a:schemeClr val="bg1"/>
                        </a:solidFill>
                        <a:effectLst/>
                        <a:latin typeface="+mj-lt"/>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defRPr/>
                      </a:pPr>
                      <a:r>
                        <a:rPr kumimoji="0" lang="ru-RU" sz="1600" b="1" u="none" strike="noStrike" kern="1200" cap="none" normalizeH="0" baseline="0" dirty="0" smtClean="0">
                          <a:ln>
                            <a:noFill/>
                          </a:ln>
                          <a:solidFill>
                            <a:schemeClr val="bg1"/>
                          </a:solidFill>
                          <a:effectLst/>
                          <a:latin typeface="+mj-lt"/>
                          <a:ea typeface="+mn-ea"/>
                          <a:cs typeface="+mn-cs"/>
                        </a:rPr>
                        <a:t>Лимит гарантийной поддержки</a:t>
                      </a:r>
                      <a:endParaRPr kumimoji="0" lang="en-US" sz="1600" b="1" u="none" strike="noStrike" kern="1200" cap="none" normalizeH="0" baseline="0" dirty="0" smtClean="0">
                        <a:ln>
                          <a:noFill/>
                        </a:ln>
                        <a:solidFill>
                          <a:schemeClr val="bg1"/>
                        </a:solidFill>
                        <a:effectLst/>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defRPr/>
                      </a:pPr>
                      <a:r>
                        <a:rPr kumimoji="0" lang="ru-RU" sz="1600" b="1" u="none" strike="noStrike" kern="1200" cap="none" normalizeH="0" baseline="0" dirty="0" smtClean="0">
                          <a:ln>
                            <a:noFill/>
                          </a:ln>
                          <a:solidFill>
                            <a:schemeClr val="bg1"/>
                          </a:solidFill>
                          <a:effectLst/>
                          <a:latin typeface="+mj-lt"/>
                          <a:ea typeface="+mn-ea"/>
                          <a:cs typeface="+mn-cs"/>
                        </a:rPr>
                        <a:t>Плановый объем 2018 г.</a:t>
                      </a:r>
                      <a:endParaRPr kumimoji="0" lang="en-US" sz="1600" b="1" u="none" strike="noStrike" kern="1200" cap="none" normalizeH="0" baseline="0" dirty="0" smtClean="0">
                        <a:ln>
                          <a:noFill/>
                        </a:ln>
                        <a:solidFill>
                          <a:schemeClr val="bg1"/>
                        </a:solidFill>
                        <a:effectLst/>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defRPr/>
                      </a:pPr>
                      <a:r>
                        <a:rPr kumimoji="0" lang="ru-RU" sz="1600" b="1" u="none" strike="noStrike" kern="1200" cap="none" normalizeH="0" baseline="0" dirty="0" smtClean="0">
                          <a:ln>
                            <a:noFill/>
                          </a:ln>
                          <a:solidFill>
                            <a:schemeClr val="bg1"/>
                          </a:solidFill>
                          <a:effectLst/>
                          <a:latin typeface="+mj-lt"/>
                          <a:ea typeface="+mn-ea"/>
                          <a:cs typeface="+mn-cs"/>
                        </a:rPr>
                        <a:t>Каналы продаж</a:t>
                      </a:r>
                      <a:endParaRPr kumimoji="0" lang="en-US" sz="1600" b="1" u="none" strike="noStrike" kern="1200" cap="none" normalizeH="0" baseline="0" dirty="0" smtClean="0">
                        <a:ln>
                          <a:noFill/>
                        </a:ln>
                        <a:solidFill>
                          <a:schemeClr val="bg1"/>
                        </a:solidFill>
                        <a:effectLst/>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defRPr/>
                      </a:pPr>
                      <a:r>
                        <a:rPr kumimoji="0" lang="ru-RU" sz="1600" b="1" u="none" strike="noStrike" kern="1200" cap="none" normalizeH="0" baseline="0" dirty="0" smtClean="0">
                          <a:ln>
                            <a:noFill/>
                          </a:ln>
                          <a:solidFill>
                            <a:schemeClr val="bg1"/>
                          </a:solidFill>
                          <a:effectLst/>
                          <a:latin typeface="+mj-lt"/>
                          <a:ea typeface="+mn-ea"/>
                          <a:cs typeface="+mn-cs"/>
                        </a:rPr>
                        <a:t>Организации - источники поступления заявок</a:t>
                      </a:r>
                      <a:endParaRPr kumimoji="0" lang="en-US" sz="1600" b="1" u="none" strike="noStrike" kern="1200" cap="none" normalizeH="0" baseline="0" dirty="0" smtClean="0">
                        <a:ln>
                          <a:noFill/>
                        </a:ln>
                        <a:solidFill>
                          <a:schemeClr val="bg1"/>
                        </a:solidFill>
                        <a:effectLst/>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extLst>
                  <a:ext uri="{0D108BD9-81ED-4DB2-BD59-A6C34878D82A}">
                    <a16:rowId xmlns:a16="http://schemas.microsoft.com/office/drawing/2014/main" xmlns="" val="10000"/>
                  </a:ext>
                </a:extLst>
              </a:tr>
              <a:tr h="2590084">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lang="ru-RU" sz="1600" b="1" dirty="0" smtClean="0">
                          <a:solidFill>
                            <a:schemeClr val="tx1"/>
                          </a:solidFill>
                          <a:latin typeface="+mj-lt"/>
                        </a:rPr>
                        <a:t>Корпорация</a:t>
                      </a:r>
                      <a:endParaRPr kumimoji="0" lang="en-US" sz="1600" b="1" i="0" u="none" strike="noStrike" cap="none" normalizeH="0" baseline="0" dirty="0" smtClean="0">
                        <a:ln>
                          <a:noFill/>
                        </a:ln>
                        <a:solidFill>
                          <a:schemeClr val="tx1"/>
                        </a:solidFill>
                        <a:effectLst/>
                        <a:latin typeface="+mj-lt"/>
                      </a:endParaRPr>
                    </a:p>
                  </a:txBody>
                  <a:tcPr marL="84787"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lumMod val="60000"/>
                        <a:lumOff val="40000"/>
                      </a:srgbClr>
                    </a:solid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Предоставление гарантий для средних и крупных проектов </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Предоставление поручительств в рамках Программы стимулирования кредитования субъектов МСП</a:t>
                      </a:r>
                      <a:endParaRPr kumimoji="0" lang="en-US" sz="13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mpd="sng">
                      <a:noFill/>
                    </a:lnR>
                    <a:lnT w="12700" cap="flat" cmpd="sng" algn="ctr">
                      <a:solidFill>
                        <a:sysClr val="window" lastClr="FFFFF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ts val="300"/>
                        </a:spcBef>
                        <a:spcAft>
                          <a:spcPct val="0"/>
                        </a:spcAft>
                        <a:buClr>
                          <a:schemeClr val="tx1"/>
                        </a:buClr>
                        <a:buSzTx/>
                        <a:buFont typeface="Arial" panose="020B0604020202020204" pitchFamily="34" charset="0"/>
                        <a:buNone/>
                        <a:tabLst/>
                      </a:pPr>
                      <a:r>
                        <a:rPr kumimoji="0" lang="ru-RU" sz="1300" u="none" strike="noStrike" kern="1200" cap="none" normalizeH="0" baseline="0" dirty="0" smtClean="0">
                          <a:ln>
                            <a:noFill/>
                          </a:ln>
                          <a:solidFill>
                            <a:schemeClr val="tx1"/>
                          </a:solidFill>
                          <a:effectLst/>
                          <a:latin typeface="+mj-lt"/>
                          <a:ea typeface="+mn-ea"/>
                          <a:cs typeface="Arial" panose="020B0604020202020204" pitchFamily="34" charset="0"/>
                        </a:rPr>
                        <a:t>От 100 млн рублей</a:t>
                      </a:r>
                      <a:endParaRPr kumimoji="0" lang="en-US" sz="1300" u="none" strike="noStrike" kern="1200" cap="none" normalizeH="0" baseline="0" dirty="0" smtClean="0">
                        <a:ln>
                          <a:noFill/>
                        </a:ln>
                        <a:solidFill>
                          <a:schemeClr val="tx1"/>
                        </a:solidFill>
                        <a:effectLst/>
                        <a:latin typeface="+mj-lt"/>
                        <a:ea typeface="+mn-ea"/>
                        <a:cs typeface="Arial" panose="020B0604020202020204" pitchFamily="34" charset="0"/>
                      </a:endParaRPr>
                    </a:p>
                  </a:txBody>
                  <a:tcPr marL="42394" marR="42394" marT="42394" marB="42394" anchor="ctr" horzOverflow="overflow">
                    <a:lnL w="12700" cmpd="sng">
                      <a:noFill/>
                    </a:lnL>
                    <a:lnR w="12700" cmpd="sng">
                      <a:noFill/>
                    </a:lnR>
                    <a:lnT w="12700" cap="flat" cmpd="sng" algn="ctr">
                      <a:solidFill>
                        <a:sysClr val="window" lastClr="FFFFF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ts val="300"/>
                        </a:spcBef>
                        <a:spcAft>
                          <a:spcPct val="0"/>
                        </a:spcAft>
                        <a:buClr>
                          <a:schemeClr val="tx1"/>
                        </a:buClr>
                        <a:buSzTx/>
                        <a:buFont typeface="Arial" panose="020B0604020202020204" pitchFamily="34" charset="0"/>
                        <a:buNone/>
                        <a:tabLst/>
                      </a:pPr>
                      <a:r>
                        <a:rPr kumimoji="0" lang="ru-RU" sz="1300" b="1" u="none" strike="noStrike" kern="1200" cap="none" normalizeH="0" baseline="0" dirty="0" smtClean="0">
                          <a:ln>
                            <a:noFill/>
                          </a:ln>
                          <a:solidFill>
                            <a:schemeClr val="tx1"/>
                          </a:solidFill>
                          <a:effectLst/>
                          <a:latin typeface="+mj-lt"/>
                          <a:ea typeface="+mn-ea"/>
                          <a:cs typeface="+mn-cs"/>
                        </a:rPr>
                        <a:t>87,4</a:t>
                      </a:r>
                      <a:r>
                        <a:rPr kumimoji="0" lang="ru-RU" sz="1300" u="none" strike="noStrike" kern="1200" cap="none" normalizeH="0" baseline="0" dirty="0" smtClean="0">
                          <a:ln>
                            <a:noFill/>
                          </a:ln>
                          <a:solidFill>
                            <a:schemeClr val="tx1"/>
                          </a:solidFill>
                          <a:effectLst/>
                          <a:latin typeface="+mj-lt"/>
                          <a:ea typeface="+mn-ea"/>
                          <a:cs typeface="+mn-cs"/>
                        </a:rPr>
                        <a:t> млрд руб.</a:t>
                      </a:r>
                      <a:endParaRPr kumimoji="0" lang="en-US" sz="13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mpd="sng">
                      <a:noFill/>
                    </a:lnR>
                    <a:lnT w="12700" cap="flat" cmpd="sng" algn="ctr">
                      <a:solidFill>
                        <a:sysClr val="window" lastClr="FFFFF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Char char="•"/>
                        <a:tabLst/>
                      </a:pPr>
                      <a:endParaRPr kumimoji="0" lang="en-US" sz="11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mpd="sng">
                      <a:noFill/>
                    </a:lnR>
                    <a:lnT w="12700" cap="flat" cmpd="sng" algn="ctr">
                      <a:solidFill>
                        <a:sysClr val="window" lastClr="FFFFF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Банки-партнеры</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Отраслевые ассоциации/общественные организации</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Центры поддержки предпринимательства</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Федеральные и региональные органы исполнительной власти</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defRPr/>
                      </a:pPr>
                      <a:r>
                        <a:rPr kumimoji="0" lang="ru-RU" sz="1300" u="none" strike="noStrike" kern="1200" cap="none" normalizeH="0" baseline="0" dirty="0" smtClean="0">
                          <a:ln>
                            <a:noFill/>
                          </a:ln>
                          <a:solidFill>
                            <a:schemeClr val="tx1"/>
                          </a:solidFill>
                          <a:effectLst/>
                          <a:latin typeface="+mj-lt"/>
                          <a:ea typeface="+mn-ea"/>
                          <a:cs typeface="+mn-cs"/>
                        </a:rPr>
                        <a:t>МСП Банк и РГО</a:t>
                      </a:r>
                    </a:p>
                  </a:txBody>
                  <a:tcPr marL="42394" marR="42394" marT="42394" marB="42394" anchor="ctr" horzOverflow="overflow">
                    <a:lnL w="12700" cmpd="sng">
                      <a:noFill/>
                    </a:lnL>
                    <a:lnR w="12700" cmpd="sng">
                      <a:noFill/>
                    </a:lnR>
                    <a:lnT w="12700" cap="flat" cmpd="sng" algn="ctr">
                      <a:solidFill>
                        <a:sysClr val="window" lastClr="FFFFF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xmlns="" val="10001"/>
                  </a:ext>
                </a:extLst>
              </a:tr>
              <a:tr h="1061115">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algn="ctr">
                        <a:spcBef>
                          <a:spcPts val="1800"/>
                        </a:spcBef>
                      </a:pPr>
                      <a:r>
                        <a:rPr lang="ru-RU" sz="1600" b="1" dirty="0" smtClean="0">
                          <a:solidFill>
                            <a:schemeClr val="tx1"/>
                          </a:solidFill>
                          <a:latin typeface="+mj-lt"/>
                        </a:rPr>
                        <a:t>МСП Банк</a:t>
                      </a:r>
                      <a:endParaRPr lang="en-US" sz="1600" dirty="0">
                        <a:solidFill>
                          <a:schemeClr val="tx1"/>
                        </a:solidFill>
                        <a:latin typeface="+mj-lt"/>
                      </a:endParaRPr>
                    </a:p>
                  </a:txBody>
                  <a:tcPr marL="84787"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lumMod val="60000"/>
                        <a:lumOff val="40000"/>
                      </a:srgbClr>
                    </a:solid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defRPr/>
                      </a:pPr>
                      <a:r>
                        <a:rPr kumimoji="0" lang="ru-RU" sz="1300" u="none" strike="noStrike" kern="1200" cap="none" normalizeH="0" baseline="0" dirty="0" smtClean="0">
                          <a:ln>
                            <a:noFill/>
                          </a:ln>
                          <a:solidFill>
                            <a:schemeClr val="tx1"/>
                          </a:solidFill>
                          <a:effectLst/>
                          <a:latin typeface="+mj-lt"/>
                          <a:ea typeface="+mn-ea"/>
                          <a:cs typeface="+mn-cs"/>
                        </a:rPr>
                        <a:t>Предоставление гарантий в рамках «поточных» технологий </a:t>
                      </a: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mpd="sng">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ts val="300"/>
                        </a:spcBef>
                        <a:spcAft>
                          <a:spcPct val="0"/>
                        </a:spcAft>
                        <a:buClr>
                          <a:schemeClr val="tx1"/>
                        </a:buClr>
                        <a:buSzTx/>
                        <a:buFont typeface="Arial" panose="020B0604020202020204" pitchFamily="34" charset="0"/>
                        <a:buNone/>
                        <a:tabLst/>
                        <a:defRPr/>
                      </a:pPr>
                      <a:r>
                        <a:rPr kumimoji="0" lang="ru-RU" sz="1300" u="none" strike="noStrike" kern="1200" cap="none" normalizeH="0" baseline="0" dirty="0" smtClean="0">
                          <a:ln>
                            <a:noFill/>
                          </a:ln>
                          <a:solidFill>
                            <a:schemeClr val="tx1"/>
                          </a:solidFill>
                          <a:effectLst/>
                          <a:latin typeface="+mj-lt"/>
                          <a:ea typeface="+mn-ea"/>
                          <a:cs typeface="+mn-cs"/>
                        </a:rPr>
                        <a:t>25-100 млн рублей</a:t>
                      </a:r>
                      <a:endParaRPr kumimoji="0" lang="en-US" sz="13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ts val="300"/>
                        </a:spcBef>
                        <a:spcAft>
                          <a:spcPct val="0"/>
                        </a:spcAft>
                        <a:buClr>
                          <a:srgbClr val="000000"/>
                        </a:buClr>
                        <a:buSzTx/>
                        <a:buFont typeface="Arial" panose="020B0604020202020204" pitchFamily="34" charset="0"/>
                        <a:buNone/>
                        <a:tabLst/>
                        <a:defRPr/>
                      </a:pPr>
                      <a:r>
                        <a:rPr kumimoji="0" lang="ru-RU" sz="1300" b="1" i="0" u="none" strike="noStrike" kern="1200" cap="none" spc="0" normalizeH="0" baseline="0" noProof="0" dirty="0" smtClean="0">
                          <a:ln>
                            <a:noFill/>
                          </a:ln>
                          <a:solidFill>
                            <a:srgbClr val="000000"/>
                          </a:solidFill>
                          <a:effectLst/>
                          <a:uLnTx/>
                          <a:uFillTx/>
                          <a:latin typeface="+mj-lt"/>
                          <a:ea typeface="+mn-ea"/>
                          <a:cs typeface="+mn-cs"/>
                        </a:rPr>
                        <a:t>15,6</a:t>
                      </a:r>
                      <a:r>
                        <a:rPr kumimoji="0" lang="ru-RU" sz="1300" b="0" i="0" u="none" strike="noStrike" kern="1200" cap="none" spc="0" normalizeH="0" baseline="0" noProof="0" dirty="0" smtClean="0">
                          <a:ln>
                            <a:noFill/>
                          </a:ln>
                          <a:solidFill>
                            <a:srgbClr val="000000"/>
                          </a:solidFill>
                          <a:effectLst/>
                          <a:uLnTx/>
                          <a:uFillTx/>
                          <a:latin typeface="+mj-lt"/>
                          <a:ea typeface="+mn-ea"/>
                          <a:cs typeface="+mn-cs"/>
                        </a:rPr>
                        <a:t> млрд руб.</a:t>
                      </a:r>
                      <a:endParaRPr kumimoji="0" lang="en-US" sz="1300" b="0" i="0" u="none" strike="noStrike" kern="1200" cap="none" spc="0" normalizeH="0" baseline="0" noProof="0" dirty="0" smtClean="0">
                        <a:ln>
                          <a:noFill/>
                        </a:ln>
                        <a:solidFill>
                          <a:srgbClr val="000000"/>
                        </a:solidFill>
                        <a:effectLst/>
                        <a:uLnTx/>
                        <a:uFillTx/>
                        <a:latin typeface="+mj-lt"/>
                        <a:ea typeface="+mn-ea"/>
                        <a:cs typeface="+mn-cs"/>
                      </a:endParaRPr>
                    </a:p>
                  </a:txBody>
                  <a:tcPr marL="42394" marR="42394" marT="42394" marB="42394"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Char char="•"/>
                        <a:tabLst/>
                      </a:pPr>
                      <a:endParaRPr kumimoji="0" lang="en-US" sz="11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rowSpan="2">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defRPr/>
                      </a:pPr>
                      <a:r>
                        <a:rPr kumimoji="0" lang="ru-RU" sz="1300" u="none" strike="noStrike" kern="1200" cap="none" normalizeH="0" baseline="0" dirty="0" smtClean="0">
                          <a:ln>
                            <a:noFill/>
                          </a:ln>
                          <a:solidFill>
                            <a:schemeClr val="tx1"/>
                          </a:solidFill>
                          <a:effectLst/>
                          <a:latin typeface="+mj-lt"/>
                          <a:ea typeface="+mn-ea"/>
                          <a:cs typeface="+mn-cs"/>
                        </a:rPr>
                        <a:t>Банки-партнеры</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Многофункциональные центры предоставления государственных и муниципальных услуг</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Центры поддержки предпринимательства</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Федеральные и региональные органы исполнительной власти</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Корпорация МСП</a:t>
                      </a:r>
                    </a:p>
                  </a:txBody>
                  <a:tcPr marL="42394" marR="42394" marT="42394" marB="42394"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xmlns="" val="10002"/>
                  </a:ext>
                </a:extLst>
              </a:tr>
              <a:tr h="1042591">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lang="ru-RU" sz="1600" b="1" dirty="0" smtClean="0">
                          <a:solidFill>
                            <a:schemeClr val="tx1"/>
                          </a:solidFill>
                          <a:latin typeface="+mj-lt"/>
                        </a:rPr>
                        <a:t>84 РГО</a:t>
                      </a:r>
                      <a:endParaRPr kumimoji="0" lang="en-US" sz="1600" b="1" i="0" u="none" strike="noStrike" cap="none" normalizeH="0" baseline="0" dirty="0" smtClean="0">
                        <a:ln>
                          <a:noFill/>
                        </a:ln>
                        <a:solidFill>
                          <a:schemeClr val="tx1"/>
                        </a:solidFill>
                        <a:effectLst/>
                        <a:latin typeface="+mj-lt"/>
                      </a:endParaRPr>
                    </a:p>
                  </a:txBody>
                  <a:tcPr marL="84787"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lumMod val="60000"/>
                        <a:lumOff val="40000"/>
                      </a:srgbClr>
                    </a:solid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defRPr/>
                      </a:pPr>
                      <a:r>
                        <a:rPr kumimoji="0" lang="ru-RU" sz="1300" u="none" strike="noStrike" kern="1200" cap="none" normalizeH="0" baseline="0" dirty="0" smtClean="0">
                          <a:ln>
                            <a:noFill/>
                          </a:ln>
                          <a:solidFill>
                            <a:schemeClr val="tx1"/>
                          </a:solidFill>
                          <a:effectLst/>
                          <a:latin typeface="+mj-lt"/>
                          <a:ea typeface="+mn-ea"/>
                          <a:cs typeface="+mn-cs"/>
                        </a:rPr>
                        <a:t>Предоставление поручительств в рамках «поточных» технологий </a:t>
                      </a: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mpd="sng">
                      <a:noFill/>
                    </a:lnR>
                    <a:lnT w="12700" cap="flat" cmpd="sng" algn="ctr">
                      <a:solidFill>
                        <a:srgbClr val="BFBFB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ts val="300"/>
                        </a:spcBef>
                        <a:spcAft>
                          <a:spcPct val="0"/>
                        </a:spcAft>
                        <a:buClr>
                          <a:schemeClr val="tx1"/>
                        </a:buClr>
                        <a:buSzTx/>
                        <a:buFont typeface="Arial" panose="020B0604020202020204" pitchFamily="34" charset="0"/>
                        <a:buNone/>
                        <a:tabLst/>
                        <a:defRPr/>
                      </a:pPr>
                      <a:r>
                        <a:rPr kumimoji="0" lang="ru-RU" sz="1300" u="none" strike="noStrike" kern="1200" cap="none" normalizeH="0" baseline="0" dirty="0" smtClean="0">
                          <a:ln>
                            <a:noFill/>
                          </a:ln>
                          <a:solidFill>
                            <a:schemeClr val="tx1"/>
                          </a:solidFill>
                          <a:effectLst/>
                          <a:latin typeface="+mj-lt"/>
                          <a:ea typeface="+mn-ea"/>
                          <a:cs typeface="Arial" panose="020B0604020202020204" pitchFamily="34" charset="0"/>
                        </a:rPr>
                        <a:t>До 25 млн рублей</a:t>
                      </a:r>
                      <a:endParaRPr kumimoji="0" lang="en-US" sz="1300" u="none" strike="noStrike" kern="1200" cap="none" normalizeH="0" baseline="0" dirty="0" smtClean="0">
                        <a:ln>
                          <a:noFill/>
                        </a:ln>
                        <a:solidFill>
                          <a:schemeClr val="tx1"/>
                        </a:solidFill>
                        <a:effectLst/>
                        <a:latin typeface="+mj-lt"/>
                        <a:ea typeface="+mn-ea"/>
                        <a:cs typeface="Arial" panose="020B0604020202020204" pitchFamily="34" charset="0"/>
                      </a:endParaRPr>
                    </a:p>
                  </a:txBody>
                  <a:tcPr marL="42394" marR="42394" marT="42394" marB="42394"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ts val="300"/>
                        </a:spcBef>
                        <a:spcAft>
                          <a:spcPct val="0"/>
                        </a:spcAft>
                        <a:buClr>
                          <a:srgbClr val="000000"/>
                        </a:buClr>
                        <a:buSzTx/>
                        <a:buFont typeface="Arial" panose="020B0604020202020204" pitchFamily="34" charset="0"/>
                        <a:buNone/>
                        <a:tabLst/>
                        <a:defRPr/>
                      </a:pPr>
                      <a:r>
                        <a:rPr kumimoji="0" lang="ru-RU" sz="1300" b="1" i="0" u="none" strike="noStrike" kern="1200" cap="none" spc="0" normalizeH="0" baseline="0" noProof="0" dirty="0" smtClean="0">
                          <a:ln>
                            <a:noFill/>
                          </a:ln>
                          <a:solidFill>
                            <a:srgbClr val="000000"/>
                          </a:solidFill>
                          <a:effectLst/>
                          <a:uLnTx/>
                          <a:uFillTx/>
                          <a:latin typeface="+mj-lt"/>
                          <a:ea typeface="+mn-ea"/>
                          <a:cs typeface="+mn-cs"/>
                        </a:rPr>
                        <a:t>30,9</a:t>
                      </a:r>
                      <a:r>
                        <a:rPr kumimoji="0" lang="ru-RU" sz="1300" b="0" i="0" u="none" strike="noStrike" kern="1200" cap="none" spc="0" normalizeH="0" baseline="0" noProof="0" dirty="0" smtClean="0">
                          <a:ln>
                            <a:noFill/>
                          </a:ln>
                          <a:solidFill>
                            <a:srgbClr val="000000"/>
                          </a:solidFill>
                          <a:effectLst/>
                          <a:uLnTx/>
                          <a:uFillTx/>
                          <a:latin typeface="+mj-lt"/>
                          <a:ea typeface="+mn-ea"/>
                          <a:cs typeface="+mn-cs"/>
                        </a:rPr>
                        <a:t> млрд руб.</a:t>
                      </a:r>
                      <a:endParaRPr kumimoji="0" lang="en-US" sz="1300" b="0" i="0" u="none" strike="noStrike" kern="1200" cap="none" spc="0" normalizeH="0" baseline="0" noProof="0" dirty="0" smtClean="0">
                        <a:ln>
                          <a:noFill/>
                        </a:ln>
                        <a:solidFill>
                          <a:srgbClr val="000000"/>
                        </a:solidFill>
                        <a:effectLst/>
                        <a:uLnTx/>
                        <a:uFillTx/>
                        <a:latin typeface="+mj-lt"/>
                        <a:ea typeface="+mn-ea"/>
                        <a:cs typeface="+mn-cs"/>
                      </a:endParaRPr>
                    </a:p>
                  </a:txBody>
                  <a:tcPr marL="42394" marR="42394" marT="42394" marB="42394" anchor="ctr" horzOverflow="overflow">
                    <a:lnL w="12700" cmpd="sng">
                      <a:noFill/>
                    </a:lnL>
                    <a:lnR w="12700" cmpd="sng">
                      <a:noFill/>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Char char="•"/>
                        <a:tabLst/>
                      </a:pPr>
                      <a:endParaRPr kumimoji="0" lang="en-US" sz="11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mpd="sng">
                      <a:noFill/>
                    </a:lnR>
                    <a:lnT w="12700" cap="flat" cmpd="sng" algn="ctr">
                      <a:solidFill>
                        <a:sysClr val="window" lastClr="FFFFFF">
                          <a:lumMod val="75000"/>
                        </a:sysClr>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vMerge="1">
                  <a:txBody>
                    <a:bodyPr/>
                    <a:lstStyle/>
                    <a:p>
                      <a:pPr marL="88900" marR="0" lvl="0" indent="-8890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Char char="•"/>
                        <a:tabLst/>
                      </a:pPr>
                      <a:endParaRPr kumimoji="0" lang="en-US" sz="900" u="none" strike="noStrike" kern="1200" cap="none" normalizeH="0" baseline="0" dirty="0" smtClean="0">
                        <a:ln>
                          <a:noFill/>
                        </a:ln>
                        <a:solidFill>
                          <a:schemeClr val="tx1"/>
                        </a:solidFill>
                        <a:effectLst/>
                        <a:latin typeface="Arial"/>
                        <a:ea typeface="+mn-ea"/>
                        <a:cs typeface="+mn-cs"/>
                      </a:endParaRPr>
                    </a:p>
                  </a:txBody>
                  <a:tcPr marL="36000" marR="36000" marT="36000" marB="36000"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553991">
                <a:tc gridSpan="3">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kumimoji="0" lang="ru-RU" sz="2200" b="1" i="0" u="none" strike="noStrike" cap="none" normalizeH="0" baseline="0" dirty="0" smtClean="0">
                          <a:ln>
                            <a:noFill/>
                          </a:ln>
                          <a:solidFill>
                            <a:schemeClr val="bg1"/>
                          </a:solidFill>
                          <a:effectLst/>
                          <a:latin typeface="+mj-lt"/>
                        </a:rPr>
                        <a:t>Итого НГС</a:t>
                      </a:r>
                      <a:endParaRPr kumimoji="0" lang="en-US" sz="2200" b="1" i="0" u="none" strike="noStrike" cap="none" normalizeH="0" baseline="0" dirty="0" smtClean="0">
                        <a:ln>
                          <a:noFill/>
                        </a:ln>
                        <a:solidFill>
                          <a:schemeClr val="bg1"/>
                        </a:solidFill>
                        <a:effectLst/>
                        <a:latin typeface="+mj-lt"/>
                      </a:endParaRPr>
                    </a:p>
                  </a:txBody>
                  <a:tcPr marL="84787"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defRPr/>
                      </a:pPr>
                      <a:endParaRPr kumimoji="0" lang="ru-RU" sz="900" u="none" strike="noStrike" kern="1200" cap="none" normalizeH="0" baseline="0" dirty="0" smtClean="0">
                        <a:ln>
                          <a:noFill/>
                        </a:ln>
                        <a:solidFill>
                          <a:schemeClr val="tx1"/>
                        </a:solidFill>
                        <a:effectLst/>
                        <a:latin typeface="+mj-lt"/>
                        <a:ea typeface="+mn-ea"/>
                        <a:cs typeface="+mn-cs"/>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mpd="sng">
                      <a:noFill/>
                    </a:lnR>
                    <a:lnT w="12700" cap="flat" cmpd="sng" algn="ctr">
                      <a:solidFill>
                        <a:srgbClr val="BFBFB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ctr" defTabSz="914400" rtl="0" eaLnBrk="1" fontAlgn="base" latinLnBrk="0" hangingPunct="1">
                        <a:lnSpc>
                          <a:spcPct val="106000"/>
                        </a:lnSpc>
                        <a:spcBef>
                          <a:spcPts val="300"/>
                        </a:spcBef>
                        <a:spcAft>
                          <a:spcPct val="0"/>
                        </a:spcAft>
                        <a:buClr>
                          <a:schemeClr val="tx1"/>
                        </a:buClr>
                        <a:buSzTx/>
                        <a:buFont typeface="Arial" panose="020B0604020202020204" pitchFamily="34" charset="0"/>
                        <a:buNone/>
                        <a:tabLst/>
                        <a:defRPr/>
                      </a:pPr>
                      <a:endParaRPr kumimoji="0" lang="en-US" sz="900" u="none" strike="noStrike" kern="1200" cap="none" normalizeH="0" baseline="0" dirty="0" smtClean="0">
                        <a:ln>
                          <a:noFill/>
                        </a:ln>
                        <a:solidFill>
                          <a:schemeClr val="tx1"/>
                        </a:solidFill>
                        <a:effectLst/>
                        <a:latin typeface="Arial"/>
                        <a:ea typeface="+mn-ea"/>
                        <a:cs typeface="+mn-cs"/>
                      </a:endParaRPr>
                    </a:p>
                  </a:txBody>
                  <a:tcPr marL="36000" marR="36000" marT="36000" marB="36000"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ts val="300"/>
                        </a:spcBef>
                        <a:spcAft>
                          <a:spcPct val="0"/>
                        </a:spcAft>
                        <a:buClr>
                          <a:srgbClr val="000000"/>
                        </a:buClr>
                        <a:buSzTx/>
                        <a:buFont typeface="Arial" panose="020B0604020202020204" pitchFamily="34" charset="0"/>
                        <a:buNone/>
                        <a:tabLst/>
                        <a:defRPr/>
                      </a:pPr>
                      <a:r>
                        <a:rPr kumimoji="0" lang="ru-RU" sz="1600" b="0" i="0" u="none" strike="noStrike" kern="1200" cap="none" spc="0" normalizeH="0" baseline="0" noProof="0" dirty="0" smtClean="0">
                          <a:ln>
                            <a:noFill/>
                          </a:ln>
                          <a:solidFill>
                            <a:schemeClr val="bg1"/>
                          </a:solidFill>
                          <a:effectLst/>
                          <a:uLnTx/>
                          <a:uFillTx/>
                          <a:latin typeface="+mj-lt"/>
                          <a:ea typeface="+mn-ea"/>
                          <a:cs typeface="+mn-cs"/>
                        </a:rPr>
                        <a:t>133,9 млрд руб.</a:t>
                      </a:r>
                      <a:endParaRPr kumimoji="0" lang="en-US" sz="1600" b="0" i="0" u="none" strike="noStrike" kern="1200" cap="none" spc="0" normalizeH="0" baseline="0" noProof="0" dirty="0" smtClean="0">
                        <a:ln>
                          <a:noFill/>
                        </a:ln>
                        <a:solidFill>
                          <a:schemeClr val="bg1"/>
                        </a:solidFill>
                        <a:effectLst/>
                        <a:uLnTx/>
                        <a:uFillTx/>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Char char="•"/>
                        <a:tabLst/>
                      </a:pPr>
                      <a:endParaRPr kumimoji="0" lang="en-US" sz="13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mpd="sng">
                      <a:noFill/>
                    </a:lnR>
                    <a:lnT w="12700" cap="flat" cmpd="sng" algn="ctr">
                      <a:solidFill>
                        <a:srgbClr val="BFBFB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endParaRPr kumimoji="0" lang="ru-RU" sz="13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80051910"/>
                  </a:ext>
                </a:extLst>
              </a:tr>
            </a:tbl>
          </a:graphicData>
        </a:graphic>
      </p:graphicFrame>
      <p:sp>
        <p:nvSpPr>
          <p:cNvPr id="5" name="Rounded Rectangle 73"/>
          <p:cNvSpPr/>
          <p:nvPr/>
        </p:nvSpPr>
        <p:spPr>
          <a:xfrm>
            <a:off x="7558809" y="3476168"/>
            <a:ext cx="1574800" cy="412645"/>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Банковские каналы</a:t>
            </a:r>
            <a:endParaRPr lang="en-US" sz="1100" b="1" kern="0" dirty="0">
              <a:solidFill>
                <a:prstClr val="white"/>
              </a:solidFill>
              <a:latin typeface="+mj-lt"/>
              <a:cs typeface="+mn-cs"/>
            </a:endParaRPr>
          </a:p>
        </p:txBody>
      </p:sp>
      <p:sp>
        <p:nvSpPr>
          <p:cNvPr id="6" name="Rounded Rectangle 73"/>
          <p:cNvSpPr/>
          <p:nvPr/>
        </p:nvSpPr>
        <p:spPr>
          <a:xfrm>
            <a:off x="7558809" y="4037130"/>
            <a:ext cx="1574800" cy="450229"/>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Небанковские каналы</a:t>
            </a:r>
            <a:endParaRPr lang="en-US" sz="1100" b="1" kern="0" dirty="0">
              <a:solidFill>
                <a:prstClr val="white"/>
              </a:solidFill>
              <a:latin typeface="+mj-lt"/>
              <a:cs typeface="+mn-cs"/>
            </a:endParaRPr>
          </a:p>
        </p:txBody>
      </p:sp>
      <p:sp>
        <p:nvSpPr>
          <p:cNvPr id="7" name="Rounded Rectangle 73"/>
          <p:cNvSpPr/>
          <p:nvPr/>
        </p:nvSpPr>
        <p:spPr>
          <a:xfrm>
            <a:off x="7558809" y="4635675"/>
            <a:ext cx="1574800" cy="347586"/>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Прямые каналы</a:t>
            </a:r>
            <a:endParaRPr lang="en-US" sz="1100" b="1" kern="0" dirty="0">
              <a:solidFill>
                <a:prstClr val="white"/>
              </a:solidFill>
              <a:latin typeface="+mj-lt"/>
              <a:cs typeface="+mn-cs"/>
            </a:endParaRPr>
          </a:p>
        </p:txBody>
      </p:sp>
      <p:sp>
        <p:nvSpPr>
          <p:cNvPr id="8" name="Rounded Rectangle 73"/>
          <p:cNvSpPr/>
          <p:nvPr/>
        </p:nvSpPr>
        <p:spPr>
          <a:xfrm>
            <a:off x="7558809" y="5639069"/>
            <a:ext cx="1574800" cy="339518"/>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Банковские каналы</a:t>
            </a:r>
            <a:endParaRPr lang="en-US" sz="1100" b="1" kern="0" dirty="0">
              <a:solidFill>
                <a:prstClr val="white"/>
              </a:solidFill>
              <a:latin typeface="+mj-lt"/>
              <a:cs typeface="+mn-cs"/>
            </a:endParaRPr>
          </a:p>
        </p:txBody>
      </p:sp>
      <p:sp>
        <p:nvSpPr>
          <p:cNvPr id="9" name="Rounded Rectangle 73"/>
          <p:cNvSpPr/>
          <p:nvPr/>
        </p:nvSpPr>
        <p:spPr>
          <a:xfrm>
            <a:off x="7549284" y="6091373"/>
            <a:ext cx="1588959" cy="357456"/>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Небанковские каналы</a:t>
            </a:r>
            <a:endParaRPr lang="en-US" sz="1100" b="1" kern="0" dirty="0">
              <a:solidFill>
                <a:prstClr val="white"/>
              </a:solidFill>
              <a:latin typeface="+mj-lt"/>
              <a:cs typeface="+mn-cs"/>
            </a:endParaRPr>
          </a:p>
        </p:txBody>
      </p:sp>
      <p:sp>
        <p:nvSpPr>
          <p:cNvPr id="13" name="Текст 2"/>
          <p:cNvSpPr>
            <a:spLocks noGrp="1"/>
          </p:cNvSpPr>
          <p:nvPr>
            <p:ph type="body" sz="quarter" idx="10"/>
          </p:nvPr>
        </p:nvSpPr>
        <p:spPr>
          <a:xfrm>
            <a:off x="351652" y="1152896"/>
            <a:ext cx="11884197" cy="725733"/>
          </a:xfrm>
        </p:spPr>
        <p:txBody>
          <a:bodyPr anchor="b"/>
          <a:lstStyle/>
          <a:p>
            <a:pPr defTabSz="914373" fontAlgn="auto">
              <a:spcBef>
                <a:spcPts val="0"/>
              </a:spcBef>
              <a:spcAft>
                <a:spcPts val="0"/>
              </a:spcAft>
            </a:pPr>
            <a:r>
              <a:rPr lang="ru-RU" b="1" dirty="0"/>
              <a:t>НГС: Целевая трехуровневая модель оказания гарантийной поддержки субъектам </a:t>
            </a:r>
            <a:r>
              <a:rPr lang="ru-RU" b="1" dirty="0" smtClean="0"/>
              <a:t>МСП </a:t>
            </a:r>
          </a:p>
          <a:p>
            <a:pPr defTabSz="914373" fontAlgn="auto">
              <a:spcBef>
                <a:spcPts val="0"/>
              </a:spcBef>
              <a:spcAft>
                <a:spcPts val="0"/>
              </a:spcAft>
            </a:pPr>
            <a:r>
              <a:rPr lang="ru-RU" b="1" dirty="0" smtClean="0"/>
              <a:t>и объектам инфраструктуры поддержки субъектов МСП</a:t>
            </a:r>
            <a:endParaRPr lang="ru-RU" b="1" dirty="0"/>
          </a:p>
        </p:txBody>
      </p:sp>
      <p:cxnSp>
        <p:nvCxnSpPr>
          <p:cNvPr id="14" name="Прямая соединительная линия 13"/>
          <p:cNvCxnSpPr/>
          <p:nvPr/>
        </p:nvCxnSpPr>
        <p:spPr>
          <a:xfrm>
            <a:off x="349024" y="2095366"/>
            <a:ext cx="118911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ounded Rectangle 73"/>
          <p:cNvSpPr/>
          <p:nvPr/>
        </p:nvSpPr>
        <p:spPr>
          <a:xfrm>
            <a:off x="7558809" y="6705656"/>
            <a:ext cx="1574800" cy="339518"/>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Банковские каналы</a:t>
            </a:r>
            <a:endParaRPr lang="en-US" sz="1100" b="1" kern="0" dirty="0">
              <a:solidFill>
                <a:prstClr val="white"/>
              </a:solidFill>
              <a:latin typeface="+mj-lt"/>
              <a:cs typeface="+mn-cs"/>
            </a:endParaRPr>
          </a:p>
        </p:txBody>
      </p:sp>
      <p:sp>
        <p:nvSpPr>
          <p:cNvPr id="16" name="Rounded Rectangle 73"/>
          <p:cNvSpPr/>
          <p:nvPr/>
        </p:nvSpPr>
        <p:spPr>
          <a:xfrm>
            <a:off x="7549284" y="7157960"/>
            <a:ext cx="1588959" cy="357456"/>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Небанковские каналы</a:t>
            </a:r>
            <a:endParaRPr lang="en-US" sz="1100" b="1" kern="0" dirty="0">
              <a:solidFill>
                <a:prstClr val="white"/>
              </a:solidFill>
              <a:latin typeface="+mj-lt"/>
              <a:cs typeface="+mn-cs"/>
            </a:endParaRPr>
          </a:p>
        </p:txBody>
      </p:sp>
      <p:sp>
        <p:nvSpPr>
          <p:cNvPr id="18" name="TextBox 17"/>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4</a:t>
            </a:r>
            <a:endParaRPr lang="ru-RU" sz="1400" dirty="0">
              <a:latin typeface="Arial Narrow" panose="020B0606020202030204" pitchFamily="34" charset="0"/>
            </a:endParaRPr>
          </a:p>
        </p:txBody>
      </p:sp>
    </p:spTree>
    <p:extLst>
      <p:ext uri="{BB962C8B-B14F-4D97-AF65-F5344CB8AC3E}">
        <p14:creationId xmlns:p14="http://schemas.microsoft.com/office/powerpoint/2010/main" val="35832492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7656" y="229506"/>
            <a:ext cx="7091076" cy="3225800"/>
          </a:xfrm>
          <a:prstGeom prst="rect">
            <a:avLst/>
          </a:prstGeom>
        </p:spPr>
      </p:pic>
      <p:sp>
        <p:nvSpPr>
          <p:cNvPr id="3" name="Прямоугольник 2"/>
          <p:cNvSpPr/>
          <p:nvPr/>
        </p:nvSpPr>
        <p:spPr>
          <a:xfrm>
            <a:off x="0" y="3132137"/>
            <a:ext cx="12599988" cy="3061599"/>
          </a:xfrm>
          <a:prstGeom prst="rect">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1886286" y="2595751"/>
            <a:ext cx="9507428" cy="4134370"/>
          </a:xfrm>
        </p:spPr>
        <p:txBody>
          <a:bodyPr/>
          <a:lstStyle/>
          <a:p>
            <a:pPr algn="just"/>
            <a:r>
              <a:rPr lang="ru-RU" dirty="0"/>
              <a:t>1. Механизм гарантийной поддержки </a:t>
            </a:r>
            <a:r>
              <a:rPr lang="ru-RU" dirty="0" smtClean="0"/>
              <a:t>Корпорации</a:t>
            </a:r>
            <a:r>
              <a:rPr lang="ru-RU" dirty="0"/>
              <a:t/>
            </a:r>
            <a:br>
              <a:rPr lang="ru-RU" dirty="0"/>
            </a:br>
            <a:r>
              <a:rPr lang="ru-RU" dirty="0"/>
              <a:t/>
            </a:r>
            <a:br>
              <a:rPr lang="ru-RU" dirty="0"/>
            </a:br>
            <a:r>
              <a:rPr lang="ru-RU" b="0" dirty="0"/>
              <a:t>Предоставление независимых гарантий </a:t>
            </a:r>
            <a:r>
              <a:rPr lang="ru-RU" b="0" dirty="0" smtClean="0"/>
              <a:t>Корпорации </a:t>
            </a:r>
            <a:r>
              <a:rPr lang="en-US" b="0" dirty="0" smtClean="0"/>
              <a:t/>
            </a:r>
            <a:br>
              <a:rPr lang="en-US" b="0" dirty="0" smtClean="0"/>
            </a:br>
            <a:r>
              <a:rPr lang="ru-RU" b="0" dirty="0" smtClean="0"/>
              <a:t>для </a:t>
            </a:r>
            <a:r>
              <a:rPr lang="ru-RU" b="0" dirty="0"/>
              <a:t>обеспечения кредитов субъектов </a:t>
            </a:r>
            <a:r>
              <a:rPr lang="ru-RU" b="0" dirty="0" smtClean="0"/>
              <a:t>МСП </a:t>
            </a:r>
            <a:r>
              <a:rPr lang="ru-RU" b="0" dirty="0"/>
              <a:t>в </a:t>
            </a:r>
            <a:r>
              <a:rPr lang="ru-RU" b="0" dirty="0" smtClean="0"/>
              <a:t>банках-партнерах и организациях-партнерах</a:t>
            </a:r>
            <a:endParaRPr lang="ru-RU" b="0" dirty="0"/>
          </a:p>
        </p:txBody>
      </p:sp>
    </p:spTree>
    <p:extLst>
      <p:ext uri="{BB962C8B-B14F-4D97-AF65-F5344CB8AC3E}">
        <p14:creationId xmlns:p14="http://schemas.microsoft.com/office/powerpoint/2010/main" val="25560435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0" name="Рисунок 3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 name="Заголовок 1"/>
          <p:cNvSpPr>
            <a:spLocks noGrp="1"/>
          </p:cNvSpPr>
          <p:nvPr>
            <p:ph type="title"/>
          </p:nvPr>
        </p:nvSpPr>
        <p:spPr>
          <a:xfrm>
            <a:off x="3811702" y="297542"/>
            <a:ext cx="9481346" cy="698685"/>
          </a:xfrm>
        </p:spPr>
        <p:txBody>
          <a:bodyPr/>
          <a:lstStyle/>
          <a:p>
            <a:r>
              <a:rPr lang="ru-RU" dirty="0"/>
              <a:t>Базовые требования к потенциальному </a:t>
            </a:r>
            <a:r>
              <a:rPr lang="ru-RU" dirty="0" smtClean="0"/>
              <a:t>заемщику</a:t>
            </a:r>
            <a:endParaRPr lang="ru-RU" dirty="0"/>
          </a:p>
        </p:txBody>
      </p:sp>
      <p:sp>
        <p:nvSpPr>
          <p:cNvPr id="23" name="Прямоугольник 22"/>
          <p:cNvSpPr/>
          <p:nvPr/>
        </p:nvSpPr>
        <p:spPr>
          <a:xfrm>
            <a:off x="8264796" y="1398866"/>
            <a:ext cx="3767590" cy="549684"/>
          </a:xfrm>
          <a:prstGeom prst="rect">
            <a:avLst/>
          </a:prstGeom>
          <a:noFill/>
          <a:ln w="25400" cap="flat" cmpd="sng" algn="ctr">
            <a:noFill/>
            <a:prstDash val="solid"/>
          </a:ln>
          <a:effectLst/>
        </p:spPr>
        <p:txBody>
          <a:bodyPr rtlCol="0" anchor="ctr"/>
          <a:lstStyle/>
          <a:p>
            <a:pPr marL="228600" indent="-228600" defTabSz="914373" fontAlgn="auto">
              <a:spcBef>
                <a:spcPts val="0"/>
              </a:spcBef>
              <a:spcAft>
                <a:spcPts val="0"/>
              </a:spcAft>
              <a:buFont typeface="+mj-lt"/>
              <a:buAutoNum type="arabicPeriod"/>
            </a:pPr>
            <a:r>
              <a:rPr lang="ru-RU" sz="1200" b="1" kern="0" dirty="0" smtClean="0">
                <a:solidFill>
                  <a:srgbClr val="1F497D">
                    <a:lumMod val="50000"/>
                  </a:srgbClr>
                </a:solidFill>
                <a:latin typeface="Arial Narrow" panose="020B0606020202030204" pitchFamily="34" charset="0"/>
                <a:cs typeface="+mn-cs"/>
              </a:rPr>
              <a:t>Соответствие </a:t>
            </a:r>
            <a:r>
              <a:rPr lang="ru-RU" sz="1200" b="1" kern="0" dirty="0">
                <a:solidFill>
                  <a:srgbClr val="1F497D">
                    <a:lumMod val="50000"/>
                  </a:srgbClr>
                </a:solidFill>
                <a:latin typeface="Arial Narrow" panose="020B0606020202030204" pitchFamily="34" charset="0"/>
                <a:cs typeface="+mn-cs"/>
              </a:rPr>
              <a:t>требованиям по структуре </a:t>
            </a:r>
            <a:r>
              <a:rPr lang="ru-RU" sz="1200" b="1" kern="0" dirty="0" smtClean="0">
                <a:solidFill>
                  <a:srgbClr val="1F497D">
                    <a:lumMod val="50000"/>
                  </a:srgbClr>
                </a:solidFill>
                <a:latin typeface="Arial Narrow" panose="020B0606020202030204" pitchFamily="34" charset="0"/>
                <a:cs typeface="+mn-cs"/>
              </a:rPr>
              <a:t>               уставного капитала</a:t>
            </a:r>
            <a:endParaRPr lang="ru-RU" sz="1200" b="1" kern="0" dirty="0">
              <a:solidFill>
                <a:srgbClr val="1F497D">
                  <a:lumMod val="50000"/>
                </a:srgbClr>
              </a:solidFill>
              <a:latin typeface="Arial Narrow" panose="020B0606020202030204" pitchFamily="34" charset="0"/>
              <a:cs typeface="+mn-cs"/>
            </a:endParaRPr>
          </a:p>
        </p:txBody>
      </p:sp>
      <p:sp>
        <p:nvSpPr>
          <p:cNvPr id="24" name="Прямоугольник 23"/>
          <p:cNvSpPr/>
          <p:nvPr/>
        </p:nvSpPr>
        <p:spPr>
          <a:xfrm>
            <a:off x="8264797" y="1989361"/>
            <a:ext cx="1887145" cy="402670"/>
          </a:xfrm>
          <a:prstGeom prst="rect">
            <a:avLst/>
          </a:prstGeom>
          <a:noFill/>
          <a:ln w="25400" cap="flat" cmpd="sng" algn="ctr">
            <a:noFill/>
            <a:prstDash val="solid"/>
          </a:ln>
          <a:effectLst/>
        </p:spPr>
        <p:txBody>
          <a:bodyPr rtlCol="0" anchor="ctr"/>
          <a:lstStyle/>
          <a:p>
            <a:pPr marL="228600" indent="-228600" defTabSz="914373" fontAlgn="auto">
              <a:spcBef>
                <a:spcPts val="0"/>
              </a:spcBef>
              <a:spcAft>
                <a:spcPts val="0"/>
              </a:spcAft>
              <a:buFont typeface="+mj-lt"/>
              <a:buAutoNum type="arabicPeriod" startAt="2"/>
            </a:pPr>
            <a:r>
              <a:rPr lang="ru-RU" sz="1200" b="1" kern="0" dirty="0" smtClean="0">
                <a:solidFill>
                  <a:srgbClr val="1F497D">
                    <a:lumMod val="50000"/>
                  </a:srgbClr>
                </a:solidFill>
                <a:latin typeface="Arial Narrow" panose="020B0606020202030204" pitchFamily="34" charset="0"/>
                <a:cs typeface="+mn-cs"/>
              </a:rPr>
              <a:t>Выручка</a:t>
            </a:r>
            <a:endParaRPr lang="ru-RU" sz="1800" kern="0" dirty="0">
              <a:solidFill>
                <a:prstClr val="white"/>
              </a:solidFill>
              <a:latin typeface="Calibri"/>
              <a:cs typeface="+mn-cs"/>
            </a:endParaRPr>
          </a:p>
        </p:txBody>
      </p:sp>
      <p:sp>
        <p:nvSpPr>
          <p:cNvPr id="25" name="Прямоугольник 24"/>
          <p:cNvSpPr/>
          <p:nvPr/>
        </p:nvSpPr>
        <p:spPr>
          <a:xfrm>
            <a:off x="9336206" y="1986942"/>
            <a:ext cx="1730111" cy="402670"/>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200" kern="0" dirty="0">
                <a:solidFill>
                  <a:srgbClr val="1F497D">
                    <a:lumMod val="50000"/>
                  </a:srgbClr>
                </a:solidFill>
                <a:latin typeface="Arial Narrow" panose="020B0606020202030204" pitchFamily="34" charset="0"/>
                <a:cs typeface="+mn-cs"/>
              </a:rPr>
              <a:t>Не более 2 </a:t>
            </a:r>
            <a:r>
              <a:rPr lang="ru-RU" sz="1200" kern="0" dirty="0" smtClean="0">
                <a:solidFill>
                  <a:srgbClr val="1F497D">
                    <a:lumMod val="50000"/>
                  </a:srgbClr>
                </a:solidFill>
                <a:latin typeface="Arial Narrow" panose="020B0606020202030204" pitchFamily="34" charset="0"/>
                <a:cs typeface="+mn-cs"/>
              </a:rPr>
              <a:t>млрд рублей</a:t>
            </a:r>
            <a:endParaRPr lang="ru-RU" sz="1800" kern="0" dirty="0">
              <a:solidFill>
                <a:prstClr val="white"/>
              </a:solidFill>
              <a:latin typeface="Calibri"/>
              <a:cs typeface="+mn-cs"/>
            </a:endParaRPr>
          </a:p>
        </p:txBody>
      </p:sp>
      <p:sp>
        <p:nvSpPr>
          <p:cNvPr id="26" name="Прямоугольник 25"/>
          <p:cNvSpPr/>
          <p:nvPr/>
        </p:nvSpPr>
        <p:spPr>
          <a:xfrm>
            <a:off x="8264796" y="2431944"/>
            <a:ext cx="1887145" cy="402670"/>
          </a:xfrm>
          <a:prstGeom prst="rect">
            <a:avLst/>
          </a:prstGeom>
          <a:noFill/>
          <a:ln w="25400" cap="flat" cmpd="sng" algn="ctr">
            <a:noFill/>
            <a:prstDash val="solid"/>
          </a:ln>
          <a:effectLst/>
        </p:spPr>
        <p:txBody>
          <a:bodyPr rtlCol="0" anchor="ctr"/>
          <a:lstStyle/>
          <a:p>
            <a:pPr marL="228600" indent="-228600" defTabSz="914373" fontAlgn="auto">
              <a:spcBef>
                <a:spcPts val="0"/>
              </a:spcBef>
              <a:spcAft>
                <a:spcPts val="0"/>
              </a:spcAft>
              <a:buFont typeface="+mj-lt"/>
              <a:buAutoNum type="arabicPeriod" startAt="3"/>
            </a:pPr>
            <a:r>
              <a:rPr lang="ru-RU" sz="1200" b="1" kern="0" dirty="0" smtClean="0">
                <a:solidFill>
                  <a:srgbClr val="1F497D">
                    <a:lumMod val="50000"/>
                  </a:srgbClr>
                </a:solidFill>
                <a:latin typeface="Arial Narrow" panose="020B0606020202030204" pitchFamily="34" charset="0"/>
                <a:cs typeface="+mn-cs"/>
              </a:rPr>
              <a:t>Персонал</a:t>
            </a:r>
            <a:endParaRPr lang="ru-RU" sz="1800" kern="0" dirty="0">
              <a:solidFill>
                <a:prstClr val="white"/>
              </a:solidFill>
              <a:latin typeface="Calibri"/>
              <a:cs typeface="+mn-cs"/>
            </a:endParaRPr>
          </a:p>
        </p:txBody>
      </p:sp>
      <p:sp>
        <p:nvSpPr>
          <p:cNvPr id="27" name="Прямоугольник 26"/>
          <p:cNvSpPr/>
          <p:nvPr/>
        </p:nvSpPr>
        <p:spPr>
          <a:xfrm>
            <a:off x="9336205" y="2428004"/>
            <a:ext cx="1730111" cy="402670"/>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200" kern="0" dirty="0">
                <a:solidFill>
                  <a:srgbClr val="1F497D">
                    <a:lumMod val="50000"/>
                  </a:srgbClr>
                </a:solidFill>
                <a:latin typeface="Arial Narrow" panose="020B0606020202030204" pitchFamily="34" charset="0"/>
                <a:cs typeface="+mn-cs"/>
              </a:rPr>
              <a:t>Не более 250 </a:t>
            </a:r>
            <a:r>
              <a:rPr lang="ru-RU" sz="1200" kern="0" dirty="0" smtClean="0">
                <a:solidFill>
                  <a:srgbClr val="1F497D">
                    <a:lumMod val="50000"/>
                  </a:srgbClr>
                </a:solidFill>
                <a:latin typeface="Arial Narrow" panose="020B0606020202030204" pitchFamily="34" charset="0"/>
                <a:cs typeface="+mn-cs"/>
              </a:rPr>
              <a:t>человек</a:t>
            </a:r>
            <a:endParaRPr lang="ru-RU" sz="1200" kern="0" dirty="0">
              <a:solidFill>
                <a:srgbClr val="1F497D">
                  <a:lumMod val="50000"/>
                </a:srgbClr>
              </a:solidFill>
              <a:latin typeface="Arial Narrow" panose="020B0606020202030204" pitchFamily="34" charset="0"/>
              <a:cs typeface="+mn-cs"/>
            </a:endParaRPr>
          </a:p>
        </p:txBody>
      </p:sp>
      <p:sp>
        <p:nvSpPr>
          <p:cNvPr id="28" name="Прямоугольник 27"/>
          <p:cNvSpPr/>
          <p:nvPr/>
        </p:nvSpPr>
        <p:spPr>
          <a:xfrm>
            <a:off x="8071946" y="1327862"/>
            <a:ext cx="4132754" cy="1693368"/>
          </a:xfrm>
          <a:prstGeom prst="rect">
            <a:avLst/>
          </a:prstGeom>
          <a:noFill/>
          <a:ln w="25400" cap="flat" cmpd="sng" algn="ctr">
            <a:solidFill>
              <a:srgbClr val="00A1DE"/>
            </a:solidFill>
            <a:prstDash val="sysDot"/>
          </a:ln>
          <a:effectLst/>
        </p:spPr>
        <p:txBody>
          <a:bodyPr rtlCol="0" anchor="ctr"/>
          <a:lstStyle/>
          <a:p>
            <a:pPr algn="ctr" defTabSz="914373" fontAlgn="auto">
              <a:spcBef>
                <a:spcPts val="0"/>
              </a:spcBef>
              <a:spcAft>
                <a:spcPts val="0"/>
              </a:spcAft>
            </a:pPr>
            <a:endParaRPr lang="ru-RU" sz="1800" kern="0">
              <a:solidFill>
                <a:prstClr val="white"/>
              </a:solidFill>
              <a:latin typeface="Calibri"/>
              <a:cs typeface="+mn-cs"/>
            </a:endParaRPr>
          </a:p>
        </p:txBody>
      </p:sp>
      <p:sp>
        <p:nvSpPr>
          <p:cNvPr id="32" name="Прямоугольник 31"/>
          <p:cNvSpPr/>
          <p:nvPr/>
        </p:nvSpPr>
        <p:spPr>
          <a:xfrm>
            <a:off x="8264797" y="4126203"/>
            <a:ext cx="3525293" cy="3000821"/>
          </a:xfrm>
          <a:prstGeom prst="rect">
            <a:avLst/>
          </a:prstGeom>
        </p:spPr>
        <p:txBody>
          <a:bodyPr wrap="square">
            <a:spAutoFit/>
          </a:bodyPr>
          <a:lstStyle/>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Игорный бизнес;</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Производство и реализация подакцизных товаров (</a:t>
            </a:r>
            <a:r>
              <a:rPr lang="ru-RU" sz="1200" i="1" dirty="0">
                <a:latin typeface="Arial Narrow" panose="020B0606020202030204" pitchFamily="34" charset="0"/>
                <a:cs typeface="+mn-cs"/>
              </a:rPr>
              <a:t>ст. </a:t>
            </a:r>
            <a:r>
              <a:rPr lang="ru-RU" sz="1200" i="1" dirty="0" smtClean="0">
                <a:latin typeface="Arial Narrow" panose="020B0606020202030204" pitchFamily="34" charset="0"/>
                <a:cs typeface="+mn-cs"/>
              </a:rPr>
              <a:t>181 </a:t>
            </a:r>
            <a:r>
              <a:rPr lang="ru-RU" sz="1200" i="1" dirty="0">
                <a:latin typeface="Arial Narrow" panose="020B0606020202030204" pitchFamily="34" charset="0"/>
                <a:cs typeface="+mn-cs"/>
              </a:rPr>
              <a:t>НК РФ</a:t>
            </a:r>
            <a:r>
              <a:rPr lang="ru-RU" sz="1200" dirty="0">
                <a:latin typeface="Arial Narrow" panose="020B0606020202030204" pitchFamily="34" charset="0"/>
                <a:cs typeface="+mn-cs"/>
              </a:rPr>
              <a:t>); </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Добыча и реализация полезных ископаемых </a:t>
            </a:r>
            <a:r>
              <a:rPr lang="ru-RU" sz="1200" dirty="0" smtClean="0">
                <a:latin typeface="Arial Narrow" panose="020B0606020202030204" pitchFamily="34" charset="0"/>
                <a:cs typeface="+mn-cs"/>
              </a:rPr>
              <a:t>                 </a:t>
            </a:r>
            <a:r>
              <a:rPr lang="ru-RU" sz="1200" i="1" dirty="0" smtClean="0">
                <a:latin typeface="Arial Narrow" panose="020B0606020202030204" pitchFamily="34" charset="0"/>
                <a:cs typeface="+mn-cs"/>
              </a:rPr>
              <a:t>(</a:t>
            </a:r>
            <a:r>
              <a:rPr lang="ru-RU" sz="1200" i="1" dirty="0">
                <a:latin typeface="Arial Narrow" panose="020B0606020202030204" pitchFamily="34" charset="0"/>
                <a:cs typeface="+mn-cs"/>
              </a:rPr>
              <a:t>ст. </a:t>
            </a:r>
            <a:r>
              <a:rPr lang="ru-RU" sz="1200" i="1" dirty="0" smtClean="0">
                <a:latin typeface="Arial Narrow" panose="020B0606020202030204" pitchFamily="34" charset="0"/>
                <a:cs typeface="+mn-cs"/>
              </a:rPr>
              <a:t>337 </a:t>
            </a:r>
            <a:r>
              <a:rPr lang="ru-RU" sz="1200" i="1" dirty="0">
                <a:latin typeface="Arial Narrow" panose="020B0606020202030204" pitchFamily="34" charset="0"/>
                <a:cs typeface="+mn-cs"/>
              </a:rPr>
              <a:t>НК РФ); </a:t>
            </a:r>
            <a:endParaRPr lang="ru-RU" sz="1200" dirty="0">
              <a:latin typeface="Arial Narrow" panose="020B0606020202030204" pitchFamily="34" charset="0"/>
              <a:cs typeface="+mn-cs"/>
            </a:endParaRP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Участники соглашений о разделе продукции; </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Кредитные организации;</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Страховые организации;</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Инвестиционные фонды; </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Негосударственные пенсионные фонды;</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Профессиональные участники рынка ценных бумаг; </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Ломбарды.</a:t>
            </a:r>
          </a:p>
        </p:txBody>
      </p:sp>
      <p:grpSp>
        <p:nvGrpSpPr>
          <p:cNvPr id="35" name="Группа 34"/>
          <p:cNvGrpSpPr/>
          <p:nvPr/>
        </p:nvGrpSpPr>
        <p:grpSpPr>
          <a:xfrm>
            <a:off x="11531562" y="2516023"/>
            <a:ext cx="431915" cy="461665"/>
            <a:chOff x="200025" y="5799115"/>
            <a:chExt cx="475107" cy="507831"/>
          </a:xfrm>
        </p:grpSpPr>
        <p:sp>
          <p:nvSpPr>
            <p:cNvPr id="36" name="Равнобедренный треугольник 35"/>
            <p:cNvSpPr/>
            <p:nvPr/>
          </p:nvSpPr>
          <p:spPr>
            <a:xfrm>
              <a:off x="200025" y="5810250"/>
              <a:ext cx="475107" cy="409575"/>
            </a:xfrm>
            <a:prstGeom prst="triangle">
              <a:avLst/>
            </a:prstGeom>
            <a:solidFill>
              <a:schemeClr val="bg1"/>
            </a:solidFill>
            <a:ln w="19050">
              <a:solidFill>
                <a:srgbClr val="00A1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00" dirty="0">
                <a:solidFill>
                  <a:srgbClr val="00A1DE"/>
                </a:solidFill>
              </a:endParaRPr>
            </a:p>
          </p:txBody>
        </p:sp>
        <p:sp>
          <p:nvSpPr>
            <p:cNvPr id="37" name="Прямоугольник 36"/>
            <p:cNvSpPr/>
            <p:nvPr/>
          </p:nvSpPr>
          <p:spPr>
            <a:xfrm>
              <a:off x="270234" y="5799115"/>
              <a:ext cx="296589" cy="507831"/>
            </a:xfrm>
            <a:prstGeom prst="rect">
              <a:avLst/>
            </a:prstGeom>
          </p:spPr>
          <p:txBody>
            <a:bodyPr wrap="none">
              <a:spAutoFit/>
            </a:bodyPr>
            <a:lstStyle/>
            <a:p>
              <a:pPr algn="ctr"/>
              <a:r>
                <a:rPr lang="en-US" sz="2400" i="1" dirty="0" err="1" smtClean="0">
                  <a:solidFill>
                    <a:srgbClr val="00A1DE"/>
                  </a:solidFill>
                  <a:latin typeface="Book Antiqua" panose="02040602050305030304" pitchFamily="18" charset="0"/>
                  <a:cs typeface="Aparajita" panose="020B0604020202020204" pitchFamily="34" charset="0"/>
                </a:rPr>
                <a:t>i</a:t>
              </a:r>
              <a:endParaRPr lang="ru-RU" sz="2400" i="1" dirty="0">
                <a:solidFill>
                  <a:srgbClr val="00A1DE"/>
                </a:solidFill>
                <a:latin typeface="Book Antiqua" panose="02040602050305030304" pitchFamily="18" charset="0"/>
                <a:cs typeface="Aparajita" panose="020B0604020202020204" pitchFamily="34" charset="0"/>
              </a:endParaRPr>
            </a:p>
          </p:txBody>
        </p:sp>
      </p:grpSp>
      <p:grpSp>
        <p:nvGrpSpPr>
          <p:cNvPr id="49" name="Группа 48"/>
          <p:cNvGrpSpPr/>
          <p:nvPr/>
        </p:nvGrpSpPr>
        <p:grpSpPr>
          <a:xfrm>
            <a:off x="355081" y="1332544"/>
            <a:ext cx="7143404" cy="609908"/>
            <a:chOff x="355081" y="1887057"/>
            <a:chExt cx="7143404" cy="609908"/>
          </a:xfrm>
        </p:grpSpPr>
        <p:sp>
          <p:nvSpPr>
            <p:cNvPr id="4" name="Скругленный прямоугольник 3"/>
            <p:cNvSpPr/>
            <p:nvPr/>
          </p:nvSpPr>
          <p:spPr>
            <a:xfrm>
              <a:off x="754296" y="1887057"/>
              <a:ext cx="6744189" cy="609908"/>
            </a:xfrm>
            <a:prstGeom prst="roundRect">
              <a:avLst/>
            </a:prstGeom>
            <a:solidFill>
              <a:srgbClr val="4F81BD">
                <a:lumMod val="20000"/>
                <a:lumOff val="80000"/>
              </a:srgbClr>
            </a:solidFill>
            <a:ln w="25400" cap="flat" cmpd="sng" algn="ctr">
              <a:noFill/>
              <a:prstDash val="solid"/>
            </a:ln>
            <a:effectLst/>
          </p:spPr>
          <p:txBody>
            <a:bodyPr rtlCol="0" anchor="ctr"/>
            <a:lstStyle/>
            <a:p>
              <a:pPr defTabSz="914373" fontAlgn="auto">
                <a:spcBef>
                  <a:spcPts val="0"/>
                </a:spcBef>
                <a:spcAft>
                  <a:spcPts val="0"/>
                </a:spcAft>
              </a:pPr>
              <a:r>
                <a:rPr lang="ru-RU" sz="1600" kern="0" dirty="0">
                  <a:latin typeface="+mj-lt"/>
                  <a:cs typeface="+mn-cs"/>
                </a:rPr>
                <a:t>Соответствие требованиям ст.4 Федерального закона </a:t>
              </a:r>
              <a:r>
                <a:rPr lang="ru-RU" sz="1600" kern="0" dirty="0" smtClean="0">
                  <a:latin typeface="+mj-lt"/>
                  <a:cs typeface="+mn-cs"/>
                </a:rPr>
                <a:t>№209-ФЗ</a:t>
              </a:r>
              <a:endParaRPr lang="ru-RU" sz="1600" kern="0" dirty="0">
                <a:latin typeface="+mj-lt"/>
                <a:cs typeface="+mn-cs"/>
              </a:endParaRPr>
            </a:p>
          </p:txBody>
        </p:sp>
        <p:sp>
          <p:nvSpPr>
            <p:cNvPr id="39" name="Teardrop 46"/>
            <p:cNvSpPr/>
            <p:nvPr/>
          </p:nvSpPr>
          <p:spPr>
            <a:xfrm>
              <a:off x="355081" y="1887057"/>
              <a:ext cx="463092" cy="463092"/>
            </a:xfrm>
            <a:prstGeom prst="teardrop">
              <a:avLst/>
            </a:prstGeom>
            <a:solidFill>
              <a:srgbClr val="1F4E7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2800" b="1" dirty="0" smtClean="0"/>
                <a:t>1</a:t>
              </a:r>
              <a:endParaRPr lang="en-US" sz="2800" b="1" dirty="0"/>
            </a:p>
          </p:txBody>
        </p:sp>
      </p:grpSp>
      <p:grpSp>
        <p:nvGrpSpPr>
          <p:cNvPr id="50" name="Группа 49"/>
          <p:cNvGrpSpPr/>
          <p:nvPr/>
        </p:nvGrpSpPr>
        <p:grpSpPr>
          <a:xfrm>
            <a:off x="355081" y="2426290"/>
            <a:ext cx="7143404" cy="609908"/>
            <a:chOff x="355081" y="2864490"/>
            <a:chExt cx="7143404" cy="609908"/>
          </a:xfrm>
        </p:grpSpPr>
        <p:sp>
          <p:nvSpPr>
            <p:cNvPr id="5" name="Скругленный прямоугольник 4"/>
            <p:cNvSpPr/>
            <p:nvPr/>
          </p:nvSpPr>
          <p:spPr>
            <a:xfrm>
              <a:off x="754297" y="2864490"/>
              <a:ext cx="6744188" cy="609908"/>
            </a:xfrm>
            <a:prstGeom prst="roundRect">
              <a:avLst/>
            </a:prstGeom>
            <a:solidFill>
              <a:srgbClr val="4F81BD">
                <a:lumMod val="20000"/>
                <a:lumOff val="80000"/>
              </a:srgbClr>
            </a:solidFill>
            <a:ln w="25400" cap="flat" cmpd="sng" algn="ctr">
              <a:noFill/>
              <a:prstDash val="solid"/>
            </a:ln>
            <a:effectLst/>
          </p:spPr>
          <p:txBody>
            <a:bodyPr rtlCol="0" anchor="ctr"/>
            <a:lstStyle/>
            <a:p>
              <a:pPr defTabSz="914373" fontAlgn="auto">
                <a:spcBef>
                  <a:spcPts val="0"/>
                </a:spcBef>
                <a:spcAft>
                  <a:spcPts val="0"/>
                </a:spcAft>
              </a:pPr>
              <a:r>
                <a:rPr lang="ru-RU" sz="1600" kern="0" dirty="0">
                  <a:latin typeface="+mj-lt"/>
                  <a:cs typeface="+mn-cs"/>
                </a:rPr>
                <a:t>Любые виды предпринимательской деятельности</a:t>
              </a:r>
            </a:p>
          </p:txBody>
        </p:sp>
        <p:sp>
          <p:nvSpPr>
            <p:cNvPr id="42" name="Teardrop 46"/>
            <p:cNvSpPr/>
            <p:nvPr/>
          </p:nvSpPr>
          <p:spPr>
            <a:xfrm>
              <a:off x="355081" y="2872450"/>
              <a:ext cx="463092" cy="463092"/>
            </a:xfrm>
            <a:prstGeom prst="teardrop">
              <a:avLst/>
            </a:prstGeom>
            <a:solidFill>
              <a:srgbClr val="1F4E7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2800" b="1" dirty="0" smtClean="0"/>
                <a:t>2</a:t>
              </a:r>
              <a:endParaRPr lang="en-US" sz="2800" b="1" dirty="0"/>
            </a:p>
          </p:txBody>
        </p:sp>
      </p:grpSp>
      <p:grpSp>
        <p:nvGrpSpPr>
          <p:cNvPr id="51" name="Группа 50"/>
          <p:cNvGrpSpPr/>
          <p:nvPr/>
        </p:nvGrpSpPr>
        <p:grpSpPr>
          <a:xfrm>
            <a:off x="355081" y="3568260"/>
            <a:ext cx="7143404" cy="617868"/>
            <a:chOff x="355081" y="3892019"/>
            <a:chExt cx="7143404" cy="617868"/>
          </a:xfrm>
        </p:grpSpPr>
        <p:sp>
          <p:nvSpPr>
            <p:cNvPr id="6" name="Скругленный прямоугольник 5"/>
            <p:cNvSpPr/>
            <p:nvPr/>
          </p:nvSpPr>
          <p:spPr>
            <a:xfrm>
              <a:off x="754297" y="3899979"/>
              <a:ext cx="6744188" cy="609908"/>
            </a:xfrm>
            <a:prstGeom prst="roundRect">
              <a:avLst/>
            </a:prstGeom>
            <a:solidFill>
              <a:srgbClr val="4F81BD">
                <a:lumMod val="20000"/>
                <a:lumOff val="80000"/>
              </a:srgbClr>
            </a:solidFill>
            <a:ln w="25400" cap="flat" cmpd="sng" algn="ctr">
              <a:noFill/>
              <a:prstDash val="solid"/>
            </a:ln>
            <a:effectLst/>
          </p:spPr>
          <p:txBody>
            <a:bodyPr rtlCol="0" anchor="ctr"/>
            <a:lstStyle/>
            <a:p>
              <a:pPr defTabSz="914373" fontAlgn="auto">
                <a:spcBef>
                  <a:spcPts val="0"/>
                </a:spcBef>
                <a:spcAft>
                  <a:spcPts val="0"/>
                </a:spcAft>
              </a:pPr>
              <a:r>
                <a:rPr lang="ru-RU" sz="1600" kern="0" dirty="0">
                  <a:latin typeface="+mj-lt"/>
                  <a:cs typeface="+mn-cs"/>
                </a:rPr>
                <a:t>Регистрация бизнеса на территории Российской Федерации</a:t>
              </a:r>
            </a:p>
          </p:txBody>
        </p:sp>
        <p:sp>
          <p:nvSpPr>
            <p:cNvPr id="43" name="Teardrop 46"/>
            <p:cNvSpPr/>
            <p:nvPr/>
          </p:nvSpPr>
          <p:spPr>
            <a:xfrm>
              <a:off x="355081" y="3892019"/>
              <a:ext cx="463092" cy="463092"/>
            </a:xfrm>
            <a:prstGeom prst="teardrop">
              <a:avLst/>
            </a:prstGeom>
            <a:solidFill>
              <a:srgbClr val="1F4E7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2800" b="1" dirty="0" smtClean="0"/>
                <a:t>3</a:t>
              </a:r>
              <a:endParaRPr lang="en-US" sz="2800" b="1" dirty="0"/>
            </a:p>
          </p:txBody>
        </p:sp>
      </p:grpSp>
      <p:grpSp>
        <p:nvGrpSpPr>
          <p:cNvPr id="52" name="Группа 51"/>
          <p:cNvGrpSpPr/>
          <p:nvPr/>
        </p:nvGrpSpPr>
        <p:grpSpPr>
          <a:xfrm>
            <a:off x="355081" y="4718190"/>
            <a:ext cx="7143403" cy="612786"/>
            <a:chOff x="355081" y="4932590"/>
            <a:chExt cx="7143403" cy="612786"/>
          </a:xfrm>
        </p:grpSpPr>
        <p:sp>
          <p:nvSpPr>
            <p:cNvPr id="7" name="Скругленный прямоугольник 6"/>
            <p:cNvSpPr/>
            <p:nvPr/>
          </p:nvSpPr>
          <p:spPr>
            <a:xfrm>
              <a:off x="754296" y="4935468"/>
              <a:ext cx="6744188" cy="609908"/>
            </a:xfrm>
            <a:prstGeom prst="roundRect">
              <a:avLst/>
            </a:prstGeom>
            <a:solidFill>
              <a:srgbClr val="4F81BD">
                <a:lumMod val="20000"/>
                <a:lumOff val="80000"/>
              </a:srgbClr>
            </a:solidFill>
            <a:ln w="25400" cap="flat" cmpd="sng" algn="ctr">
              <a:noFill/>
              <a:prstDash val="solid"/>
            </a:ln>
            <a:effectLst/>
          </p:spPr>
          <p:txBody>
            <a:bodyPr rtlCol="0" anchor="ctr"/>
            <a:lstStyle/>
            <a:p>
              <a:pPr defTabSz="914373" fontAlgn="auto">
                <a:spcBef>
                  <a:spcPts val="0"/>
                </a:spcBef>
                <a:spcAft>
                  <a:spcPts val="0"/>
                </a:spcAft>
              </a:pPr>
              <a:r>
                <a:rPr lang="ru-RU" sz="1600" kern="0" dirty="0">
                  <a:latin typeface="+mj-lt"/>
                  <a:cs typeface="+mn-cs"/>
                </a:rPr>
                <a:t>Отсутствие отрицательной кредитной истории по кредитам с гарантией Корпорации</a:t>
              </a:r>
            </a:p>
          </p:txBody>
        </p:sp>
        <p:sp>
          <p:nvSpPr>
            <p:cNvPr id="44" name="Teardrop 46"/>
            <p:cNvSpPr/>
            <p:nvPr/>
          </p:nvSpPr>
          <p:spPr>
            <a:xfrm>
              <a:off x="355081" y="4932590"/>
              <a:ext cx="463092" cy="463092"/>
            </a:xfrm>
            <a:prstGeom prst="teardrop">
              <a:avLst/>
            </a:prstGeom>
            <a:solidFill>
              <a:srgbClr val="1F4E7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2800" b="1" dirty="0" smtClean="0"/>
                <a:t>4</a:t>
              </a:r>
              <a:endParaRPr lang="en-US" sz="2800" b="1" dirty="0"/>
            </a:p>
          </p:txBody>
        </p:sp>
      </p:grpSp>
      <p:grpSp>
        <p:nvGrpSpPr>
          <p:cNvPr id="53" name="Группа 52"/>
          <p:cNvGrpSpPr/>
          <p:nvPr/>
        </p:nvGrpSpPr>
        <p:grpSpPr>
          <a:xfrm>
            <a:off x="355081" y="5863038"/>
            <a:ext cx="7143403" cy="611347"/>
            <a:chOff x="355081" y="5969518"/>
            <a:chExt cx="7143403" cy="611347"/>
          </a:xfrm>
        </p:grpSpPr>
        <p:sp>
          <p:nvSpPr>
            <p:cNvPr id="8" name="Скругленный прямоугольник 7"/>
            <p:cNvSpPr/>
            <p:nvPr/>
          </p:nvSpPr>
          <p:spPr>
            <a:xfrm>
              <a:off x="754296" y="5970957"/>
              <a:ext cx="6744188" cy="609908"/>
            </a:xfrm>
            <a:prstGeom prst="roundRect">
              <a:avLst/>
            </a:prstGeom>
            <a:solidFill>
              <a:srgbClr val="4F81BD">
                <a:lumMod val="20000"/>
                <a:lumOff val="80000"/>
              </a:srgbClr>
            </a:solidFill>
            <a:ln w="25400" cap="flat" cmpd="sng" algn="ctr">
              <a:noFill/>
              <a:prstDash val="solid"/>
            </a:ln>
            <a:effectLst/>
          </p:spPr>
          <p:txBody>
            <a:bodyPr rtlCol="0" anchor="ctr"/>
            <a:lstStyle/>
            <a:p>
              <a:pPr defTabSz="914373" fontAlgn="auto">
                <a:spcBef>
                  <a:spcPts val="0"/>
                </a:spcBef>
                <a:spcAft>
                  <a:spcPts val="0"/>
                </a:spcAft>
              </a:pPr>
              <a:r>
                <a:rPr lang="ru-RU" sz="1600" kern="0" dirty="0">
                  <a:latin typeface="+mj-lt"/>
                  <a:cs typeface="+mn-cs"/>
                </a:rPr>
                <a:t>Отсутствие просроченной задолженности по налогам, сборам и т.п.</a:t>
              </a:r>
            </a:p>
          </p:txBody>
        </p:sp>
        <p:sp>
          <p:nvSpPr>
            <p:cNvPr id="45" name="Teardrop 46"/>
            <p:cNvSpPr/>
            <p:nvPr/>
          </p:nvSpPr>
          <p:spPr>
            <a:xfrm>
              <a:off x="355081" y="5969518"/>
              <a:ext cx="463092" cy="463092"/>
            </a:xfrm>
            <a:prstGeom prst="teardrop">
              <a:avLst/>
            </a:prstGeom>
            <a:solidFill>
              <a:srgbClr val="1F4E7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2800" b="1" dirty="0" smtClean="0"/>
                <a:t>5</a:t>
              </a:r>
              <a:endParaRPr lang="en-US" sz="2800" b="1" dirty="0"/>
            </a:p>
          </p:txBody>
        </p:sp>
      </p:grpSp>
      <p:grpSp>
        <p:nvGrpSpPr>
          <p:cNvPr id="54" name="Группа 53"/>
          <p:cNvGrpSpPr/>
          <p:nvPr/>
        </p:nvGrpSpPr>
        <p:grpSpPr>
          <a:xfrm>
            <a:off x="355081" y="7006446"/>
            <a:ext cx="7143403" cy="609909"/>
            <a:chOff x="355081" y="7006446"/>
            <a:chExt cx="7143403" cy="609909"/>
          </a:xfrm>
        </p:grpSpPr>
        <p:sp>
          <p:nvSpPr>
            <p:cNvPr id="9" name="Скругленный прямоугольник 8"/>
            <p:cNvSpPr/>
            <p:nvPr/>
          </p:nvSpPr>
          <p:spPr>
            <a:xfrm>
              <a:off x="754296" y="7006447"/>
              <a:ext cx="6744188" cy="609908"/>
            </a:xfrm>
            <a:prstGeom prst="roundRect">
              <a:avLst/>
            </a:prstGeom>
            <a:solidFill>
              <a:srgbClr val="4F81BD">
                <a:lumMod val="20000"/>
                <a:lumOff val="80000"/>
              </a:srgbClr>
            </a:solidFill>
            <a:ln w="25400" cap="flat" cmpd="sng" algn="ctr">
              <a:noFill/>
              <a:prstDash val="solid"/>
            </a:ln>
            <a:effectLst/>
          </p:spPr>
          <p:txBody>
            <a:bodyPr rtlCol="0" anchor="ctr"/>
            <a:lstStyle/>
            <a:p>
              <a:pPr defTabSz="914373" fontAlgn="auto">
                <a:spcBef>
                  <a:spcPts val="0"/>
                </a:spcBef>
                <a:spcAft>
                  <a:spcPts val="0"/>
                </a:spcAft>
              </a:pPr>
              <a:r>
                <a:rPr lang="ru-RU" sz="1600" kern="0" dirty="0">
                  <a:latin typeface="+mj-lt"/>
                  <a:cs typeface="+mn-cs"/>
                </a:rPr>
                <a:t>Не применяются процедуры несостоятельности (банкротства)</a:t>
              </a:r>
            </a:p>
          </p:txBody>
        </p:sp>
        <p:sp>
          <p:nvSpPr>
            <p:cNvPr id="46" name="Teardrop 46"/>
            <p:cNvSpPr/>
            <p:nvPr/>
          </p:nvSpPr>
          <p:spPr>
            <a:xfrm>
              <a:off x="355081" y="7006446"/>
              <a:ext cx="463092" cy="463092"/>
            </a:xfrm>
            <a:prstGeom prst="teardrop">
              <a:avLst/>
            </a:prstGeom>
            <a:solidFill>
              <a:srgbClr val="1F4E7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2800" b="1" dirty="0" smtClean="0"/>
                <a:t>6</a:t>
              </a:r>
              <a:endParaRPr lang="en-US" sz="2800" b="1" dirty="0"/>
            </a:p>
          </p:txBody>
        </p:sp>
      </p:grpSp>
      <p:cxnSp>
        <p:nvCxnSpPr>
          <p:cNvPr id="57" name="Прямая соединительная линия 56"/>
          <p:cNvCxnSpPr/>
          <p:nvPr/>
        </p:nvCxnSpPr>
        <p:spPr>
          <a:xfrm>
            <a:off x="9350543" y="2005245"/>
            <a:ext cx="0" cy="366064"/>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cxnSp>
        <p:nvCxnSpPr>
          <p:cNvPr id="58" name="Прямая соединительная линия 57"/>
          <p:cNvCxnSpPr/>
          <p:nvPr/>
        </p:nvCxnSpPr>
        <p:spPr>
          <a:xfrm>
            <a:off x="9350543" y="2458943"/>
            <a:ext cx="0" cy="366064"/>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cxnSp>
        <p:nvCxnSpPr>
          <p:cNvPr id="62" name="Соединительная линия уступом 61"/>
          <p:cNvCxnSpPr>
            <a:stCxn id="4" idx="3"/>
            <a:endCxn id="28" idx="1"/>
          </p:cNvCxnSpPr>
          <p:nvPr/>
        </p:nvCxnSpPr>
        <p:spPr>
          <a:xfrm>
            <a:off x="7498485" y="1637498"/>
            <a:ext cx="573461" cy="537048"/>
          </a:xfrm>
          <a:prstGeom prst="bentConnector3">
            <a:avLst/>
          </a:prstGeom>
          <a:noFill/>
          <a:ln w="25400" cap="flat" cmpd="sng" algn="ctr">
            <a:solidFill>
              <a:srgbClr val="00A1DE"/>
            </a:solidFill>
            <a:prstDash val="sysDot"/>
          </a:ln>
          <a:effectLst/>
        </p:spPr>
      </p:cxnSp>
      <p:sp>
        <p:nvSpPr>
          <p:cNvPr id="64" name="Прямоугольник 63"/>
          <p:cNvSpPr/>
          <p:nvPr/>
        </p:nvSpPr>
        <p:spPr>
          <a:xfrm>
            <a:off x="8071946" y="3436883"/>
            <a:ext cx="4132754" cy="4179472"/>
          </a:xfrm>
          <a:prstGeom prst="rect">
            <a:avLst/>
          </a:prstGeom>
          <a:noFill/>
          <a:ln w="25400" cap="flat" cmpd="sng" algn="ctr">
            <a:solidFill>
              <a:srgbClr val="00A1DE"/>
            </a:solidFill>
            <a:prstDash val="sysDot"/>
          </a:ln>
          <a:effectLst/>
        </p:spPr>
        <p:txBody>
          <a:bodyPr rtlCol="0" anchor="ctr"/>
          <a:lstStyle/>
          <a:p>
            <a:pPr algn="ctr" defTabSz="914373" fontAlgn="auto">
              <a:spcBef>
                <a:spcPts val="0"/>
              </a:spcBef>
              <a:spcAft>
                <a:spcPts val="0"/>
              </a:spcAft>
            </a:pPr>
            <a:endParaRPr lang="ru-RU" sz="1800" kern="0">
              <a:solidFill>
                <a:prstClr val="white"/>
              </a:solidFill>
              <a:latin typeface="Calibri"/>
              <a:cs typeface="+mn-cs"/>
            </a:endParaRPr>
          </a:p>
        </p:txBody>
      </p:sp>
      <p:cxnSp>
        <p:nvCxnSpPr>
          <p:cNvPr id="65" name="Соединительная линия уступом 64"/>
          <p:cNvCxnSpPr>
            <a:stCxn id="5" idx="3"/>
            <a:endCxn id="64" idx="1"/>
          </p:cNvCxnSpPr>
          <p:nvPr/>
        </p:nvCxnSpPr>
        <p:spPr>
          <a:xfrm>
            <a:off x="7498485" y="2731244"/>
            <a:ext cx="573461" cy="2795375"/>
          </a:xfrm>
          <a:prstGeom prst="bentConnector3">
            <a:avLst>
              <a:gd name="adj1" fmla="val 50000"/>
            </a:avLst>
          </a:prstGeom>
          <a:noFill/>
          <a:ln w="25400" cap="flat" cmpd="sng" algn="ctr">
            <a:solidFill>
              <a:srgbClr val="00A1DE"/>
            </a:solidFill>
            <a:prstDash val="sysDot"/>
          </a:ln>
          <a:effectLst/>
        </p:spPr>
      </p:cxnSp>
      <p:grpSp>
        <p:nvGrpSpPr>
          <p:cNvPr id="68" name="Группа 67"/>
          <p:cNvGrpSpPr/>
          <p:nvPr/>
        </p:nvGrpSpPr>
        <p:grpSpPr>
          <a:xfrm>
            <a:off x="11531562" y="7153090"/>
            <a:ext cx="431915" cy="461665"/>
            <a:chOff x="200025" y="5799115"/>
            <a:chExt cx="475107" cy="507831"/>
          </a:xfrm>
        </p:grpSpPr>
        <p:sp>
          <p:nvSpPr>
            <p:cNvPr id="69" name="Равнобедренный треугольник 68"/>
            <p:cNvSpPr/>
            <p:nvPr/>
          </p:nvSpPr>
          <p:spPr>
            <a:xfrm>
              <a:off x="200025" y="5810250"/>
              <a:ext cx="475107" cy="409575"/>
            </a:xfrm>
            <a:prstGeom prst="triangle">
              <a:avLst/>
            </a:prstGeom>
            <a:solidFill>
              <a:schemeClr val="bg1"/>
            </a:solidFill>
            <a:ln w="19050">
              <a:solidFill>
                <a:srgbClr val="00A1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00" dirty="0">
                <a:solidFill>
                  <a:srgbClr val="00A1DE"/>
                </a:solidFill>
              </a:endParaRPr>
            </a:p>
          </p:txBody>
        </p:sp>
        <p:sp>
          <p:nvSpPr>
            <p:cNvPr id="70" name="Прямоугольник 69"/>
            <p:cNvSpPr/>
            <p:nvPr/>
          </p:nvSpPr>
          <p:spPr>
            <a:xfrm>
              <a:off x="270234" y="5799115"/>
              <a:ext cx="296589" cy="507831"/>
            </a:xfrm>
            <a:prstGeom prst="rect">
              <a:avLst/>
            </a:prstGeom>
          </p:spPr>
          <p:txBody>
            <a:bodyPr wrap="none">
              <a:spAutoFit/>
            </a:bodyPr>
            <a:lstStyle/>
            <a:p>
              <a:pPr algn="ctr"/>
              <a:r>
                <a:rPr lang="en-US" sz="2400" i="1" dirty="0" err="1" smtClean="0">
                  <a:solidFill>
                    <a:srgbClr val="00A1DE"/>
                  </a:solidFill>
                  <a:latin typeface="Book Antiqua" panose="02040602050305030304" pitchFamily="18" charset="0"/>
                  <a:cs typeface="Aparajita" panose="020B0604020202020204" pitchFamily="34" charset="0"/>
                </a:rPr>
                <a:t>i</a:t>
              </a:r>
              <a:endParaRPr lang="ru-RU" sz="2400" i="1" dirty="0">
                <a:solidFill>
                  <a:srgbClr val="00A1DE"/>
                </a:solidFill>
                <a:latin typeface="Book Antiqua" panose="02040602050305030304" pitchFamily="18" charset="0"/>
                <a:cs typeface="Aparajita" panose="020B0604020202020204" pitchFamily="34" charset="0"/>
              </a:endParaRPr>
            </a:p>
          </p:txBody>
        </p:sp>
      </p:grpSp>
      <p:sp>
        <p:nvSpPr>
          <p:cNvPr id="71" name="Прямоугольник 70"/>
          <p:cNvSpPr/>
          <p:nvPr/>
        </p:nvSpPr>
        <p:spPr>
          <a:xfrm>
            <a:off x="8264797" y="3563024"/>
            <a:ext cx="3525293" cy="549684"/>
          </a:xfrm>
          <a:prstGeom prst="rect">
            <a:avLst/>
          </a:prstGeom>
          <a:solidFill>
            <a:srgbClr val="FCD7B9"/>
          </a:solidFill>
          <a:ln w="25400" cap="flat" cmpd="sng" algn="ctr">
            <a:noFill/>
            <a:prstDash val="solid"/>
          </a:ln>
          <a:effectLst/>
        </p:spPr>
        <p:txBody>
          <a:bodyPr rtlCol="0" anchor="ctr"/>
          <a:lstStyle/>
          <a:p>
            <a:pPr defTabSz="914373" fontAlgn="auto">
              <a:spcBef>
                <a:spcPts val="0"/>
              </a:spcBef>
              <a:spcAft>
                <a:spcPts val="0"/>
              </a:spcAft>
            </a:pPr>
            <a:r>
              <a:rPr lang="ru-RU" sz="1200" b="1" kern="0" dirty="0" smtClean="0">
                <a:latin typeface="Arial Narrow" panose="020B0606020202030204" pitchFamily="34" charset="0"/>
                <a:cs typeface="+mn-cs"/>
              </a:rPr>
              <a:t>Поддержка НЕ оказывается</a:t>
            </a:r>
            <a:endParaRPr lang="ru-RU" sz="1800" kern="0" dirty="0">
              <a:latin typeface="Calibri"/>
              <a:cs typeface="+mn-cs"/>
            </a:endParaRPr>
          </a:p>
        </p:txBody>
      </p:sp>
      <p:sp>
        <p:nvSpPr>
          <p:cNvPr id="47" name="TextBox 46"/>
          <p:cNvSpPr txBox="1"/>
          <p:nvPr/>
        </p:nvSpPr>
        <p:spPr>
          <a:xfrm>
            <a:off x="12102955" y="8003568"/>
            <a:ext cx="523982" cy="307777"/>
          </a:xfrm>
          <a:prstGeom prst="rect">
            <a:avLst/>
          </a:prstGeom>
          <a:noFill/>
        </p:spPr>
        <p:txBody>
          <a:bodyPr wrap="square" rtlCol="0">
            <a:spAutoFit/>
          </a:bodyPr>
          <a:lstStyle/>
          <a:p>
            <a:r>
              <a:rPr lang="ru-RU" sz="1400" dirty="0">
                <a:latin typeface="Arial Narrow" panose="020B0606020202030204" pitchFamily="34" charset="0"/>
              </a:rPr>
              <a:t>6</a:t>
            </a:r>
          </a:p>
        </p:txBody>
      </p:sp>
    </p:spTree>
    <p:extLst>
      <p:ext uri="{BB962C8B-B14F-4D97-AF65-F5344CB8AC3E}">
        <p14:creationId xmlns:p14="http://schemas.microsoft.com/office/powerpoint/2010/main" val="16645995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3" name="Рисунок 8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65218" y="5624438"/>
            <a:ext cx="1371059" cy="623708"/>
          </a:xfrm>
          <a:prstGeom prst="rect">
            <a:avLst/>
          </a:prstGeom>
        </p:spPr>
      </p:pic>
      <p:pic>
        <p:nvPicPr>
          <p:cNvPr id="82" name="Рисунок 8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22967" y="5122717"/>
            <a:ext cx="1371059" cy="623708"/>
          </a:xfrm>
          <a:prstGeom prst="rect">
            <a:avLst/>
          </a:prstGeom>
        </p:spPr>
      </p:pic>
      <p:pic>
        <p:nvPicPr>
          <p:cNvPr id="78" name="Рисунок 7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 y="64395"/>
            <a:ext cx="2717800" cy="1236354"/>
          </a:xfrm>
          <a:prstGeom prst="rect">
            <a:avLst/>
          </a:prstGeom>
        </p:spPr>
      </p:pic>
      <p:sp>
        <p:nvSpPr>
          <p:cNvPr id="2" name="Заголовок 1"/>
          <p:cNvSpPr>
            <a:spLocks noGrp="1"/>
          </p:cNvSpPr>
          <p:nvPr>
            <p:ph type="title"/>
          </p:nvPr>
        </p:nvSpPr>
        <p:spPr>
          <a:xfrm>
            <a:off x="3815779" y="297542"/>
            <a:ext cx="8545609" cy="698685"/>
          </a:xfrm>
        </p:spPr>
        <p:txBody>
          <a:bodyPr/>
          <a:lstStyle/>
          <a:p>
            <a:r>
              <a:rPr lang="ru-RU" dirty="0"/>
              <a:t>Что такое независимая гарантия Корпорации</a:t>
            </a:r>
            <a:r>
              <a:rPr lang="ru-RU" dirty="0" smtClean="0"/>
              <a:t>?</a:t>
            </a:r>
            <a:endParaRPr lang="ru-RU" dirty="0"/>
          </a:p>
        </p:txBody>
      </p:sp>
      <p:sp>
        <p:nvSpPr>
          <p:cNvPr id="11" name="Прямоугольник 10"/>
          <p:cNvSpPr/>
          <p:nvPr/>
        </p:nvSpPr>
        <p:spPr>
          <a:xfrm>
            <a:off x="2461379" y="1339835"/>
            <a:ext cx="9742498" cy="1027706"/>
          </a:xfrm>
          <a:prstGeom prst="rect">
            <a:avLst/>
          </a:prstGeom>
          <a:ln>
            <a:solidFill>
              <a:schemeClr val="bg1">
                <a:lumMod val="75000"/>
              </a:schemeClr>
            </a:solidFill>
          </a:ln>
        </p:spPr>
        <p:txBody>
          <a:bodyPr wrap="square" anchor="ctr">
            <a:noAutofit/>
          </a:bodyPr>
          <a:lstStyle/>
          <a:p>
            <a:pPr lvl="0" algn="just"/>
            <a:r>
              <a:rPr lang="ru-RU" sz="1600" dirty="0" smtClean="0"/>
              <a:t>Оформленная в </a:t>
            </a:r>
            <a:r>
              <a:rPr lang="ru-RU" sz="1600" dirty="0"/>
              <a:t>соответствии с требованиями действующего законодательства Российской Федерации независимая гарантия, в соответствии с которой Корпорация обязывается перед </a:t>
            </a:r>
            <a:r>
              <a:rPr lang="ru-RU" sz="1600" dirty="0" smtClean="0"/>
              <a:t>Банком/Организацией-партнером </a:t>
            </a:r>
            <a:r>
              <a:rPr lang="ru-RU" sz="1600" dirty="0"/>
              <a:t>отвечать за исполнение с</a:t>
            </a:r>
            <a:r>
              <a:rPr lang="ru-RU" sz="1600" dirty="0" smtClean="0"/>
              <a:t>убъектом </a:t>
            </a:r>
            <a:r>
              <a:rPr lang="ru-RU" sz="1600" dirty="0"/>
              <a:t>МСП (Принципалом) его обязательств по кредитному договору</a:t>
            </a:r>
          </a:p>
        </p:txBody>
      </p:sp>
      <p:sp>
        <p:nvSpPr>
          <p:cNvPr id="12" name="Скругленный прямоугольник 11"/>
          <p:cNvSpPr/>
          <p:nvPr/>
        </p:nvSpPr>
        <p:spPr>
          <a:xfrm>
            <a:off x="363539" y="1339835"/>
            <a:ext cx="2080722" cy="1027705"/>
          </a:xfrm>
          <a:prstGeom prst="roundRect">
            <a:avLst>
              <a:gd name="adj" fmla="val 0"/>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ru-RU" sz="1600" b="1" dirty="0"/>
              <a:t>Независимая гарантия Корпорации </a:t>
            </a:r>
          </a:p>
        </p:txBody>
      </p:sp>
      <p:grpSp>
        <p:nvGrpSpPr>
          <p:cNvPr id="13" name="Группа 12"/>
          <p:cNvGrpSpPr/>
          <p:nvPr/>
        </p:nvGrpSpPr>
        <p:grpSpPr>
          <a:xfrm>
            <a:off x="363539" y="2093974"/>
            <a:ext cx="11891164" cy="751508"/>
            <a:chOff x="363539" y="1128774"/>
            <a:chExt cx="5819547" cy="751508"/>
          </a:xfrm>
        </p:grpSpPr>
        <p:sp>
          <p:nvSpPr>
            <p:cNvPr id="14" name="Текст 2"/>
            <p:cNvSpPr txBox="1">
              <a:spLocks/>
            </p:cNvSpPr>
            <p:nvPr/>
          </p:nvSpPr>
          <p:spPr>
            <a:xfrm>
              <a:off x="363539" y="1128774"/>
              <a:ext cx="581954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r>
                <a:rPr lang="ru-RU" b="1" kern="0" dirty="0" smtClean="0"/>
                <a:t>Схема взаимодействия</a:t>
              </a:r>
              <a:endParaRPr lang="ru-RU" b="1" kern="0" dirty="0"/>
            </a:p>
          </p:txBody>
        </p:sp>
        <p:cxnSp>
          <p:nvCxnSpPr>
            <p:cNvPr id="15" name="Прямая соединительная линия 14"/>
            <p:cNvCxnSpPr/>
            <p:nvPr/>
          </p:nvCxnSpPr>
          <p:spPr>
            <a:xfrm>
              <a:off x="363539" y="1880282"/>
              <a:ext cx="58195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9" name="Скругленный прямоугольник 38"/>
          <p:cNvSpPr/>
          <p:nvPr/>
        </p:nvSpPr>
        <p:spPr>
          <a:xfrm>
            <a:off x="2358621" y="5136064"/>
            <a:ext cx="2644303" cy="584988"/>
          </a:xfrm>
          <a:prstGeom prst="roundRect">
            <a:avLst>
              <a:gd name="adj" fmla="val 6507"/>
            </a:avLst>
          </a:prstGeom>
          <a:noFill/>
          <a:ln w="19050">
            <a:solidFill>
              <a:srgbClr val="C0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r>
              <a:rPr lang="ru-RU" sz="1100" b="1" dirty="0" smtClean="0">
                <a:solidFill>
                  <a:schemeClr val="tx1"/>
                </a:solidFill>
              </a:rPr>
              <a:t>Гарант</a:t>
            </a:r>
          </a:p>
        </p:txBody>
      </p:sp>
      <p:sp>
        <p:nvSpPr>
          <p:cNvPr id="47" name="Скругленный прямоугольник 46"/>
          <p:cNvSpPr/>
          <p:nvPr/>
        </p:nvSpPr>
        <p:spPr>
          <a:xfrm>
            <a:off x="363540" y="3550001"/>
            <a:ext cx="5721950" cy="4453567"/>
          </a:xfrm>
          <a:prstGeom prst="roundRect">
            <a:avLst>
              <a:gd name="adj" fmla="val 2995"/>
            </a:avLst>
          </a:prstGeom>
          <a:no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sz="1100" b="1" dirty="0" smtClean="0">
              <a:solidFill>
                <a:schemeClr val="tx1"/>
              </a:solidFill>
            </a:endParaRPr>
          </a:p>
        </p:txBody>
      </p:sp>
      <p:sp>
        <p:nvSpPr>
          <p:cNvPr id="51" name="Прямоугольник 50"/>
          <p:cNvSpPr/>
          <p:nvPr/>
        </p:nvSpPr>
        <p:spPr>
          <a:xfrm>
            <a:off x="694295" y="6374251"/>
            <a:ext cx="5216845" cy="1027706"/>
          </a:xfrm>
          <a:prstGeom prst="rect">
            <a:avLst/>
          </a:prstGeom>
          <a:ln>
            <a:noFill/>
          </a:ln>
        </p:spPr>
        <p:txBody>
          <a:bodyPr wrap="square" anchor="ctr">
            <a:noAutofit/>
          </a:bodyPr>
          <a:lstStyle/>
          <a:p>
            <a:pPr lvl="0"/>
            <a:r>
              <a:rPr lang="ru-RU" sz="1050" dirty="0" smtClean="0">
                <a:solidFill>
                  <a:schemeClr val="tx1">
                    <a:lumMod val="95000"/>
                    <a:lumOff val="5000"/>
                  </a:schemeClr>
                </a:solidFill>
              </a:rPr>
              <a:t>Независимая гарантия в размере:</a:t>
            </a:r>
          </a:p>
          <a:p>
            <a:pPr marL="171450" lvl="0" indent="-171450">
              <a:buFont typeface="Arial" panose="020B0604020202020204" pitchFamily="34" charset="0"/>
              <a:buChar char="•"/>
            </a:pPr>
            <a:r>
              <a:rPr lang="ru-RU" sz="1050" dirty="0" smtClean="0">
                <a:solidFill>
                  <a:schemeClr val="tx1">
                    <a:lumMod val="95000"/>
                    <a:lumOff val="5000"/>
                  </a:schemeClr>
                </a:solidFill>
              </a:rPr>
              <a:t>До 50% суммы обязательств по кредиту (основной долг)</a:t>
            </a:r>
          </a:p>
          <a:p>
            <a:pPr marL="171450" lvl="0" indent="-171450">
              <a:buFont typeface="Arial" panose="020B0604020202020204" pitchFamily="34" charset="0"/>
              <a:buChar char="•"/>
            </a:pPr>
            <a:r>
              <a:rPr lang="ru-RU" sz="1050" dirty="0" smtClean="0"/>
              <a:t>До 70% от суммы гарантии исполнения контракта, суммы кредита на исполнение контракта</a:t>
            </a:r>
            <a:endParaRPr lang="ru-RU" sz="1050" dirty="0"/>
          </a:p>
        </p:txBody>
      </p:sp>
      <p:grpSp>
        <p:nvGrpSpPr>
          <p:cNvPr id="4" name="Группа 3"/>
          <p:cNvGrpSpPr/>
          <p:nvPr/>
        </p:nvGrpSpPr>
        <p:grpSpPr>
          <a:xfrm>
            <a:off x="2644337" y="4129693"/>
            <a:ext cx="1158586" cy="762098"/>
            <a:chOff x="2097996" y="4977591"/>
            <a:chExt cx="2226204" cy="922139"/>
          </a:xfrm>
        </p:grpSpPr>
        <p:grpSp>
          <p:nvGrpSpPr>
            <p:cNvPr id="50" name="Группа 49"/>
            <p:cNvGrpSpPr/>
            <p:nvPr/>
          </p:nvGrpSpPr>
          <p:grpSpPr>
            <a:xfrm>
              <a:off x="2155712" y="5262161"/>
              <a:ext cx="1988198" cy="327551"/>
              <a:chOff x="1997902" y="5521643"/>
              <a:chExt cx="2405720" cy="327551"/>
            </a:xfrm>
          </p:grpSpPr>
          <p:cxnSp>
            <p:nvCxnSpPr>
              <p:cNvPr id="32" name="Прямая со стрелкой 31"/>
              <p:cNvCxnSpPr/>
              <p:nvPr/>
            </p:nvCxnSpPr>
            <p:spPr>
              <a:xfrm flipH="1">
                <a:off x="2283652" y="5521643"/>
                <a:ext cx="2119970" cy="0"/>
              </a:xfrm>
              <a:prstGeom prst="straightConnector1">
                <a:avLst/>
              </a:prstGeom>
              <a:ln w="76200">
                <a:solidFill>
                  <a:srgbClr val="1F4E79"/>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45" name="Прямая со стрелкой 44"/>
              <p:cNvCxnSpPr/>
              <p:nvPr/>
            </p:nvCxnSpPr>
            <p:spPr>
              <a:xfrm>
                <a:off x="1997902" y="5849194"/>
                <a:ext cx="2119970" cy="0"/>
              </a:xfrm>
              <a:prstGeom prst="straightConnector1">
                <a:avLst/>
              </a:prstGeom>
              <a:ln w="76200">
                <a:solidFill>
                  <a:srgbClr val="00A1DE"/>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grpSp>
        <p:sp>
          <p:nvSpPr>
            <p:cNvPr id="52" name="Прямоугольник 51"/>
            <p:cNvSpPr/>
            <p:nvPr/>
          </p:nvSpPr>
          <p:spPr>
            <a:xfrm>
              <a:off x="2611312" y="4977591"/>
              <a:ext cx="1712888" cy="228147"/>
            </a:xfrm>
            <a:prstGeom prst="rect">
              <a:avLst/>
            </a:prstGeom>
            <a:ln>
              <a:noFill/>
            </a:ln>
          </p:spPr>
          <p:txBody>
            <a:bodyPr wrap="square" anchor="ctr">
              <a:noAutofit/>
            </a:bodyPr>
            <a:lstStyle/>
            <a:p>
              <a:pPr lvl="0" algn="just"/>
              <a:r>
                <a:rPr lang="ru-RU" sz="1200" dirty="0" smtClean="0">
                  <a:solidFill>
                    <a:srgbClr val="1F4E79"/>
                  </a:solidFill>
                </a:rPr>
                <a:t>Залог</a:t>
              </a:r>
              <a:endParaRPr lang="ru-RU" sz="1200" dirty="0">
                <a:solidFill>
                  <a:srgbClr val="1F4E79"/>
                </a:solidFill>
              </a:endParaRPr>
            </a:p>
          </p:txBody>
        </p:sp>
        <p:sp>
          <p:nvSpPr>
            <p:cNvPr id="53" name="Прямоугольник 52"/>
            <p:cNvSpPr/>
            <p:nvPr/>
          </p:nvSpPr>
          <p:spPr>
            <a:xfrm>
              <a:off x="2097996" y="5671583"/>
              <a:ext cx="1590314" cy="228147"/>
            </a:xfrm>
            <a:prstGeom prst="rect">
              <a:avLst/>
            </a:prstGeom>
            <a:ln>
              <a:noFill/>
            </a:ln>
          </p:spPr>
          <p:txBody>
            <a:bodyPr wrap="square" anchor="ctr">
              <a:noAutofit/>
            </a:bodyPr>
            <a:lstStyle/>
            <a:p>
              <a:pPr lvl="0" algn="r"/>
              <a:r>
                <a:rPr lang="ru-RU" sz="1200" dirty="0" smtClean="0">
                  <a:solidFill>
                    <a:srgbClr val="00A1DE"/>
                  </a:solidFill>
                </a:rPr>
                <a:t>Кредит</a:t>
              </a:r>
              <a:endParaRPr lang="ru-RU" sz="1200" dirty="0">
                <a:solidFill>
                  <a:srgbClr val="00A1DE"/>
                </a:solidFill>
              </a:endParaRPr>
            </a:p>
          </p:txBody>
        </p:sp>
      </p:grpSp>
      <p:cxnSp>
        <p:nvCxnSpPr>
          <p:cNvPr id="54" name="Elbow Connector 187"/>
          <p:cNvCxnSpPr>
            <a:endCxn id="58" idx="2"/>
          </p:cNvCxnSpPr>
          <p:nvPr/>
        </p:nvCxnSpPr>
        <p:spPr>
          <a:xfrm rot="10800000">
            <a:off x="1259447" y="5030906"/>
            <a:ext cx="1021299" cy="471836"/>
          </a:xfrm>
          <a:prstGeom prst="bentConnector2">
            <a:avLst/>
          </a:prstGeom>
          <a:ln w="76200">
            <a:solidFill>
              <a:srgbClr val="C00000">
                <a:alpha val="50000"/>
              </a:srgb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58" name="Rounded Rectangle 238"/>
          <p:cNvSpPr/>
          <p:nvPr/>
        </p:nvSpPr>
        <p:spPr>
          <a:xfrm flipH="1">
            <a:off x="1210792" y="4967993"/>
            <a:ext cx="97308" cy="62913"/>
          </a:xfrm>
          <a:prstGeom prst="round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0" rIns="0" bIns="0" rtlCol="0" anchor="ctr"/>
          <a:lstStyle/>
          <a:p>
            <a:endParaRPr lang="ru-RU" sz="900" b="1" kern="0" dirty="0">
              <a:solidFill>
                <a:schemeClr val="tx2"/>
              </a:solidFill>
            </a:endParaRPr>
          </a:p>
        </p:txBody>
      </p:sp>
      <p:sp>
        <p:nvSpPr>
          <p:cNvPr id="60" name="Прямоугольник 59"/>
          <p:cNvSpPr/>
          <p:nvPr/>
        </p:nvSpPr>
        <p:spPr>
          <a:xfrm>
            <a:off x="1071987" y="5566621"/>
            <a:ext cx="1076999" cy="228147"/>
          </a:xfrm>
          <a:prstGeom prst="rect">
            <a:avLst/>
          </a:prstGeom>
          <a:ln>
            <a:noFill/>
          </a:ln>
        </p:spPr>
        <p:txBody>
          <a:bodyPr wrap="square" anchor="ctr">
            <a:noAutofit/>
          </a:bodyPr>
          <a:lstStyle/>
          <a:p>
            <a:pPr lvl="0" algn="r"/>
            <a:r>
              <a:rPr lang="ru-RU" sz="1400" dirty="0" smtClean="0">
                <a:solidFill>
                  <a:srgbClr val="C00000"/>
                </a:solidFill>
              </a:rPr>
              <a:t>Гарантия</a:t>
            </a:r>
            <a:endParaRPr lang="ru-RU" sz="1400" dirty="0">
              <a:solidFill>
                <a:srgbClr val="C00000"/>
              </a:solidFill>
            </a:endParaRPr>
          </a:p>
        </p:txBody>
      </p:sp>
      <p:sp>
        <p:nvSpPr>
          <p:cNvPr id="64" name="Oval 287"/>
          <p:cNvSpPr/>
          <p:nvPr/>
        </p:nvSpPr>
        <p:spPr>
          <a:xfrm>
            <a:off x="1013561" y="5568330"/>
            <a:ext cx="245885" cy="245885"/>
          </a:xfrm>
          <a:prstGeom prst="ellipse">
            <a:avLst/>
          </a:prstGeom>
          <a:solidFill>
            <a:srgbClr val="C0000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Г</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sp>
        <p:nvSpPr>
          <p:cNvPr id="65" name="Oval 287"/>
          <p:cNvSpPr/>
          <p:nvPr/>
        </p:nvSpPr>
        <p:spPr>
          <a:xfrm>
            <a:off x="469748" y="6560427"/>
            <a:ext cx="203211" cy="203211"/>
          </a:xfrm>
          <a:prstGeom prst="ellipse">
            <a:avLst/>
          </a:prstGeom>
          <a:solidFill>
            <a:srgbClr val="C0000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000" b="1" i="0" u="none" strike="noStrike" kern="0" cap="none" spc="0" normalizeH="0" baseline="0" noProof="0" dirty="0" smtClean="0">
                <a:ln>
                  <a:noFill/>
                </a:ln>
                <a:solidFill>
                  <a:srgbClr val="FFFFFF"/>
                </a:solidFill>
                <a:effectLst/>
                <a:uLnTx/>
                <a:uFillTx/>
                <a:latin typeface="Arial"/>
                <a:ea typeface="+mn-ea"/>
                <a:cs typeface="+mn-cs"/>
              </a:rPr>
              <a:t>Г</a:t>
            </a:r>
            <a:endParaRPr kumimoji="0" lang="en-US" sz="1000" b="1" i="0" u="none" strike="noStrike" kern="0" cap="none" spc="0" normalizeH="0" baseline="0" noProof="0" dirty="0">
              <a:ln>
                <a:noFill/>
              </a:ln>
              <a:solidFill>
                <a:srgbClr val="FFFFFF"/>
              </a:solidFill>
              <a:effectLst/>
              <a:uLnTx/>
              <a:uFillTx/>
              <a:latin typeface="Arial"/>
              <a:ea typeface="+mn-ea"/>
              <a:cs typeface="+mn-cs"/>
            </a:endParaRPr>
          </a:p>
        </p:txBody>
      </p:sp>
      <p:cxnSp>
        <p:nvCxnSpPr>
          <p:cNvPr id="67" name="Прямая соединительная линия 66"/>
          <p:cNvCxnSpPr/>
          <p:nvPr/>
        </p:nvCxnSpPr>
        <p:spPr>
          <a:xfrm>
            <a:off x="464560" y="6404611"/>
            <a:ext cx="544658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0" name="Скругленный прямоугольник 39"/>
          <p:cNvSpPr/>
          <p:nvPr/>
        </p:nvSpPr>
        <p:spPr>
          <a:xfrm>
            <a:off x="3739861" y="4092291"/>
            <a:ext cx="2171279" cy="727937"/>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smtClean="0"/>
              <a:t>Субъект МСП</a:t>
            </a:r>
          </a:p>
          <a:p>
            <a:pPr marL="630238"/>
            <a:r>
              <a:rPr lang="ru-RU" sz="1000" dirty="0"/>
              <a:t>(заемщик, принципал </a:t>
            </a:r>
            <a:endParaRPr lang="en-US" sz="1000" dirty="0" smtClean="0"/>
          </a:p>
          <a:p>
            <a:pPr marL="630238"/>
            <a:r>
              <a:rPr lang="ru-RU" sz="1000" dirty="0" smtClean="0"/>
              <a:t>по </a:t>
            </a:r>
            <a:r>
              <a:rPr lang="ru-RU" sz="1000" dirty="0"/>
              <a:t>гарантии Корпорации)</a:t>
            </a:r>
          </a:p>
        </p:txBody>
      </p:sp>
      <p:sp>
        <p:nvSpPr>
          <p:cNvPr id="42" name="Скругленный прямоугольник 41"/>
          <p:cNvSpPr/>
          <p:nvPr/>
        </p:nvSpPr>
        <p:spPr>
          <a:xfrm>
            <a:off x="9544193" y="3699644"/>
            <a:ext cx="2500662" cy="727937"/>
          </a:xfrm>
          <a:prstGeom prst="roundRect">
            <a:avLst>
              <a:gd name="adj" fmla="val 6507"/>
            </a:avLst>
          </a:prstGeom>
          <a:solidFill>
            <a:srgbClr val="FCD7B9">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smtClean="0">
                <a:solidFill>
                  <a:schemeClr val="tx1"/>
                </a:solidFill>
              </a:rPr>
              <a:t>Региональная гарантийная организация</a:t>
            </a:r>
          </a:p>
          <a:p>
            <a:pPr marL="630238"/>
            <a:r>
              <a:rPr lang="ru-RU" sz="1000" dirty="0" smtClean="0">
                <a:solidFill>
                  <a:schemeClr val="tx1"/>
                </a:solidFill>
              </a:rPr>
              <a:t>(поручитель)</a:t>
            </a:r>
            <a:endParaRPr lang="ru-RU" sz="1000" dirty="0">
              <a:solidFill>
                <a:schemeClr val="tx1"/>
              </a:solidFill>
            </a:endParaRPr>
          </a:p>
        </p:txBody>
      </p:sp>
      <p:sp>
        <p:nvSpPr>
          <p:cNvPr id="79" name="Скругленный прямоугольник 78"/>
          <p:cNvSpPr/>
          <p:nvPr/>
        </p:nvSpPr>
        <p:spPr>
          <a:xfrm>
            <a:off x="363538" y="2906894"/>
            <a:ext cx="5721952" cy="566416"/>
          </a:xfrm>
          <a:prstGeom prst="roundRect">
            <a:avLst>
              <a:gd name="adj" fmla="val 16628"/>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ru-RU" sz="1400" b="1" dirty="0"/>
              <a:t>Без участия Региональной гарантийной </a:t>
            </a:r>
            <a:r>
              <a:rPr lang="ru-RU" sz="1400" b="1" dirty="0" smtClean="0"/>
              <a:t>организации – 50% от суммы кредита (кроме гарантии для исполнения контрактов) </a:t>
            </a:r>
            <a:endParaRPr lang="ru-RU" sz="1400" b="1" dirty="0"/>
          </a:p>
        </p:txBody>
      </p:sp>
      <p:sp>
        <p:nvSpPr>
          <p:cNvPr id="80" name="Скругленный прямоугольник 79"/>
          <p:cNvSpPr/>
          <p:nvPr/>
        </p:nvSpPr>
        <p:spPr>
          <a:xfrm>
            <a:off x="6481925" y="2903456"/>
            <a:ext cx="5721952" cy="581636"/>
          </a:xfrm>
          <a:prstGeom prst="roundRect">
            <a:avLst>
              <a:gd name="adj" fmla="val 16628"/>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ru-RU" sz="1400" b="1" dirty="0"/>
              <a:t>С участием Региональной гарантийной </a:t>
            </a:r>
            <a:r>
              <a:rPr lang="ru-RU" sz="1400" b="1" dirty="0" smtClean="0"/>
              <a:t>организации – </a:t>
            </a:r>
          </a:p>
          <a:p>
            <a:pPr algn="ctr"/>
            <a:r>
              <a:rPr lang="ru-RU" sz="1400" b="1" dirty="0" smtClean="0"/>
              <a:t>до 75% от суммы кредита</a:t>
            </a:r>
            <a:endParaRPr lang="ru-RU" sz="1400" b="1" dirty="0"/>
          </a:p>
        </p:txBody>
      </p:sp>
      <p:sp>
        <p:nvSpPr>
          <p:cNvPr id="126" name="Скругленный прямоугольник 125"/>
          <p:cNvSpPr/>
          <p:nvPr/>
        </p:nvSpPr>
        <p:spPr>
          <a:xfrm>
            <a:off x="8514716" y="5647797"/>
            <a:ext cx="2644303" cy="584988"/>
          </a:xfrm>
          <a:prstGeom prst="roundRect">
            <a:avLst>
              <a:gd name="adj" fmla="val 6507"/>
            </a:avLst>
          </a:prstGeom>
          <a:noFill/>
          <a:ln w="19050">
            <a:solidFill>
              <a:srgbClr val="C0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r>
              <a:rPr lang="ru-RU" sz="1100" b="1" dirty="0" smtClean="0">
                <a:solidFill>
                  <a:schemeClr val="tx1"/>
                </a:solidFill>
              </a:rPr>
              <a:t>Гарант</a:t>
            </a:r>
          </a:p>
        </p:txBody>
      </p:sp>
      <p:sp>
        <p:nvSpPr>
          <p:cNvPr id="127" name="Скругленный прямоугольник 126"/>
          <p:cNvSpPr/>
          <p:nvPr/>
        </p:nvSpPr>
        <p:spPr>
          <a:xfrm>
            <a:off x="6481927" y="3550001"/>
            <a:ext cx="5721950" cy="4453567"/>
          </a:xfrm>
          <a:prstGeom prst="roundRect">
            <a:avLst>
              <a:gd name="adj" fmla="val 2995"/>
            </a:avLst>
          </a:prstGeom>
          <a:no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sz="1100" b="1" dirty="0" smtClean="0">
              <a:solidFill>
                <a:schemeClr val="tx1"/>
              </a:solidFill>
            </a:endParaRPr>
          </a:p>
        </p:txBody>
      </p:sp>
      <p:sp>
        <p:nvSpPr>
          <p:cNvPr id="128" name="Прямоугольник 127"/>
          <p:cNvSpPr/>
          <p:nvPr/>
        </p:nvSpPr>
        <p:spPr>
          <a:xfrm>
            <a:off x="6836357" y="7561375"/>
            <a:ext cx="5537916" cy="311252"/>
          </a:xfrm>
          <a:prstGeom prst="rect">
            <a:avLst/>
          </a:prstGeom>
          <a:ln>
            <a:noFill/>
          </a:ln>
        </p:spPr>
        <p:txBody>
          <a:bodyPr wrap="square" anchor="ctr">
            <a:noAutofit/>
          </a:bodyPr>
          <a:lstStyle/>
          <a:p>
            <a:pPr lvl="0"/>
            <a:r>
              <a:rPr lang="ru-RU" sz="900" dirty="0" smtClean="0">
                <a:solidFill>
                  <a:schemeClr val="tx1">
                    <a:lumMod val="95000"/>
                    <a:lumOff val="5000"/>
                  </a:schemeClr>
                </a:solidFill>
              </a:rPr>
              <a:t>* до </a:t>
            </a:r>
            <a:r>
              <a:rPr lang="ru-RU" sz="900" dirty="0">
                <a:solidFill>
                  <a:schemeClr val="tx1">
                    <a:lumMod val="95000"/>
                    <a:lumOff val="5000"/>
                  </a:schemeClr>
                </a:solidFill>
              </a:rPr>
              <a:t>75% от суммы </a:t>
            </a:r>
            <a:r>
              <a:rPr lang="ru-RU" sz="900" dirty="0" smtClean="0">
                <a:solidFill>
                  <a:schemeClr val="tx1">
                    <a:lumMod val="95000"/>
                    <a:lumOff val="5000"/>
                  </a:schemeClr>
                </a:solidFill>
              </a:rPr>
              <a:t>кредита - при регистрации субъекта МСП в регионах Дальневосточного федерального округа или на территории моногородов, а также если субъект МСП – заемщик является сельхозкооперативом, либо экспортером или производителем сельхозпродукции и продовольствия для экспорта.</a:t>
            </a:r>
            <a:endParaRPr lang="ru-RU" sz="1050" dirty="0">
              <a:solidFill>
                <a:schemeClr val="tx1">
                  <a:lumMod val="95000"/>
                  <a:lumOff val="5000"/>
                </a:schemeClr>
              </a:solidFill>
            </a:endParaRPr>
          </a:p>
        </p:txBody>
      </p:sp>
      <p:grpSp>
        <p:nvGrpSpPr>
          <p:cNvPr id="129" name="Группа 128"/>
          <p:cNvGrpSpPr/>
          <p:nvPr/>
        </p:nvGrpSpPr>
        <p:grpSpPr>
          <a:xfrm>
            <a:off x="8800432" y="4641426"/>
            <a:ext cx="1158586" cy="762098"/>
            <a:chOff x="2097996" y="4977591"/>
            <a:chExt cx="2226204" cy="922139"/>
          </a:xfrm>
        </p:grpSpPr>
        <p:grpSp>
          <p:nvGrpSpPr>
            <p:cNvPr id="130" name="Группа 129"/>
            <p:cNvGrpSpPr/>
            <p:nvPr/>
          </p:nvGrpSpPr>
          <p:grpSpPr>
            <a:xfrm>
              <a:off x="2155712" y="5262161"/>
              <a:ext cx="1988198" cy="327551"/>
              <a:chOff x="1997902" y="5521643"/>
              <a:chExt cx="2405720" cy="327551"/>
            </a:xfrm>
          </p:grpSpPr>
          <p:cxnSp>
            <p:nvCxnSpPr>
              <p:cNvPr id="133" name="Прямая со стрелкой 132"/>
              <p:cNvCxnSpPr/>
              <p:nvPr/>
            </p:nvCxnSpPr>
            <p:spPr>
              <a:xfrm flipH="1">
                <a:off x="2283652" y="5521643"/>
                <a:ext cx="2119970" cy="0"/>
              </a:xfrm>
              <a:prstGeom prst="straightConnector1">
                <a:avLst/>
              </a:prstGeom>
              <a:ln w="76200">
                <a:solidFill>
                  <a:srgbClr val="1F4E79"/>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34" name="Прямая со стрелкой 133"/>
              <p:cNvCxnSpPr/>
              <p:nvPr/>
            </p:nvCxnSpPr>
            <p:spPr>
              <a:xfrm>
                <a:off x="1997902" y="5849194"/>
                <a:ext cx="2119970" cy="0"/>
              </a:xfrm>
              <a:prstGeom prst="straightConnector1">
                <a:avLst/>
              </a:prstGeom>
              <a:ln w="76200">
                <a:solidFill>
                  <a:srgbClr val="00A1DE"/>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grpSp>
        <p:sp>
          <p:nvSpPr>
            <p:cNvPr id="131" name="Прямоугольник 130"/>
            <p:cNvSpPr/>
            <p:nvPr/>
          </p:nvSpPr>
          <p:spPr>
            <a:xfrm>
              <a:off x="2611312" y="4977591"/>
              <a:ext cx="1712888" cy="228147"/>
            </a:xfrm>
            <a:prstGeom prst="rect">
              <a:avLst/>
            </a:prstGeom>
            <a:ln>
              <a:noFill/>
            </a:ln>
          </p:spPr>
          <p:txBody>
            <a:bodyPr wrap="square" anchor="ctr">
              <a:noAutofit/>
            </a:bodyPr>
            <a:lstStyle/>
            <a:p>
              <a:pPr lvl="0" algn="just"/>
              <a:r>
                <a:rPr lang="ru-RU" sz="1200" dirty="0" smtClean="0">
                  <a:solidFill>
                    <a:srgbClr val="1F4E79"/>
                  </a:solidFill>
                </a:rPr>
                <a:t>Залог</a:t>
              </a:r>
              <a:endParaRPr lang="ru-RU" sz="1200" dirty="0">
                <a:solidFill>
                  <a:srgbClr val="1F4E79"/>
                </a:solidFill>
              </a:endParaRPr>
            </a:p>
          </p:txBody>
        </p:sp>
        <p:sp>
          <p:nvSpPr>
            <p:cNvPr id="132" name="Прямоугольник 131"/>
            <p:cNvSpPr/>
            <p:nvPr/>
          </p:nvSpPr>
          <p:spPr>
            <a:xfrm>
              <a:off x="2097996" y="5671583"/>
              <a:ext cx="1590314" cy="228147"/>
            </a:xfrm>
            <a:prstGeom prst="rect">
              <a:avLst/>
            </a:prstGeom>
            <a:ln>
              <a:noFill/>
            </a:ln>
          </p:spPr>
          <p:txBody>
            <a:bodyPr wrap="square" anchor="ctr">
              <a:noAutofit/>
            </a:bodyPr>
            <a:lstStyle/>
            <a:p>
              <a:pPr lvl="0" algn="r"/>
              <a:r>
                <a:rPr lang="ru-RU" sz="1200" dirty="0" smtClean="0">
                  <a:solidFill>
                    <a:srgbClr val="00A1DE"/>
                  </a:solidFill>
                </a:rPr>
                <a:t>Кредит</a:t>
              </a:r>
              <a:endParaRPr lang="ru-RU" sz="1200" dirty="0">
                <a:solidFill>
                  <a:srgbClr val="00A1DE"/>
                </a:solidFill>
              </a:endParaRPr>
            </a:p>
          </p:txBody>
        </p:sp>
      </p:grpSp>
      <p:cxnSp>
        <p:nvCxnSpPr>
          <p:cNvPr id="135" name="Elbow Connector 187"/>
          <p:cNvCxnSpPr>
            <a:stCxn id="126" idx="1"/>
          </p:cNvCxnSpPr>
          <p:nvPr/>
        </p:nvCxnSpPr>
        <p:spPr>
          <a:xfrm rot="10800000">
            <a:off x="7706294" y="5331961"/>
            <a:ext cx="808422" cy="608330"/>
          </a:xfrm>
          <a:prstGeom prst="bentConnector2">
            <a:avLst/>
          </a:prstGeom>
          <a:ln w="76200">
            <a:solidFill>
              <a:srgbClr val="C00000">
                <a:alpha val="50000"/>
              </a:srgb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137" name="Прямоугольник 136"/>
          <p:cNvSpPr/>
          <p:nvPr/>
        </p:nvSpPr>
        <p:spPr>
          <a:xfrm>
            <a:off x="7376295" y="5977456"/>
            <a:ext cx="1076999" cy="228147"/>
          </a:xfrm>
          <a:prstGeom prst="rect">
            <a:avLst/>
          </a:prstGeom>
          <a:ln>
            <a:noFill/>
          </a:ln>
        </p:spPr>
        <p:txBody>
          <a:bodyPr wrap="square" anchor="ctr">
            <a:noAutofit/>
          </a:bodyPr>
          <a:lstStyle/>
          <a:p>
            <a:pPr lvl="0" algn="r"/>
            <a:r>
              <a:rPr lang="ru-RU" sz="1200" dirty="0" smtClean="0">
                <a:solidFill>
                  <a:srgbClr val="C00000"/>
                </a:solidFill>
              </a:rPr>
              <a:t>Гарантия</a:t>
            </a:r>
            <a:endParaRPr lang="ru-RU" sz="1200" dirty="0">
              <a:solidFill>
                <a:srgbClr val="C00000"/>
              </a:solidFill>
            </a:endParaRPr>
          </a:p>
        </p:txBody>
      </p:sp>
      <p:sp>
        <p:nvSpPr>
          <p:cNvPr id="138" name="Oval 287"/>
          <p:cNvSpPr/>
          <p:nvPr/>
        </p:nvSpPr>
        <p:spPr>
          <a:xfrm>
            <a:off x="7432750" y="5979165"/>
            <a:ext cx="245885" cy="245885"/>
          </a:xfrm>
          <a:prstGeom prst="ellipse">
            <a:avLst/>
          </a:prstGeom>
          <a:solidFill>
            <a:srgbClr val="C0000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Г</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cxnSp>
        <p:nvCxnSpPr>
          <p:cNvPr id="140" name="Прямая соединительная линия 139"/>
          <p:cNvCxnSpPr/>
          <p:nvPr/>
        </p:nvCxnSpPr>
        <p:spPr>
          <a:xfrm>
            <a:off x="6620655" y="6404611"/>
            <a:ext cx="544658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41" name="Скругленный прямоугольник 140"/>
          <p:cNvSpPr/>
          <p:nvPr/>
        </p:nvSpPr>
        <p:spPr>
          <a:xfrm>
            <a:off x="9895956" y="4604024"/>
            <a:ext cx="2171279" cy="727937"/>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smtClean="0"/>
              <a:t>Субъект МСП</a:t>
            </a:r>
          </a:p>
          <a:p>
            <a:pPr marL="630238"/>
            <a:r>
              <a:rPr lang="ru-RU" sz="1000" dirty="0"/>
              <a:t>(заемщик, принципал </a:t>
            </a:r>
            <a:endParaRPr lang="en-US" sz="1000" dirty="0" smtClean="0"/>
          </a:p>
          <a:p>
            <a:pPr marL="630238"/>
            <a:r>
              <a:rPr lang="ru-RU" sz="1000" dirty="0" smtClean="0"/>
              <a:t>по </a:t>
            </a:r>
            <a:r>
              <a:rPr lang="ru-RU" sz="1000" dirty="0"/>
              <a:t>гарантии Корпорации)</a:t>
            </a:r>
          </a:p>
        </p:txBody>
      </p:sp>
      <p:cxnSp>
        <p:nvCxnSpPr>
          <p:cNvPr id="143" name="Elbow Connector 187"/>
          <p:cNvCxnSpPr>
            <a:stCxn id="42" idx="1"/>
          </p:cNvCxnSpPr>
          <p:nvPr/>
        </p:nvCxnSpPr>
        <p:spPr>
          <a:xfrm rot="10800000" flipV="1">
            <a:off x="7706295" y="4063612"/>
            <a:ext cx="1837899" cy="540411"/>
          </a:xfrm>
          <a:prstGeom prst="bentConnector2">
            <a:avLst/>
          </a:prstGeom>
          <a:ln w="76200">
            <a:solidFill>
              <a:srgbClr val="FCD7B9">
                <a:alpha val="50000"/>
              </a:srgb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144" name="Прямоугольник 143"/>
          <p:cNvSpPr/>
          <p:nvPr/>
        </p:nvSpPr>
        <p:spPr>
          <a:xfrm>
            <a:off x="7251368" y="3767546"/>
            <a:ext cx="1691283" cy="228147"/>
          </a:xfrm>
          <a:prstGeom prst="rect">
            <a:avLst/>
          </a:prstGeom>
          <a:ln>
            <a:noFill/>
          </a:ln>
        </p:spPr>
        <p:txBody>
          <a:bodyPr wrap="square" anchor="ctr">
            <a:noAutofit/>
          </a:bodyPr>
          <a:lstStyle/>
          <a:p>
            <a:pPr lvl="0" algn="r"/>
            <a:r>
              <a:rPr lang="ru-RU" sz="1200" dirty="0" smtClean="0">
                <a:solidFill>
                  <a:srgbClr val="F5750B"/>
                </a:solidFill>
              </a:rPr>
              <a:t>Поручительство</a:t>
            </a:r>
            <a:endParaRPr lang="ru-RU" sz="1200" dirty="0">
              <a:solidFill>
                <a:srgbClr val="F5750B"/>
              </a:solidFill>
            </a:endParaRPr>
          </a:p>
        </p:txBody>
      </p:sp>
      <p:sp>
        <p:nvSpPr>
          <p:cNvPr id="145" name="Oval 287"/>
          <p:cNvSpPr/>
          <p:nvPr/>
        </p:nvSpPr>
        <p:spPr>
          <a:xfrm>
            <a:off x="7432750" y="3769255"/>
            <a:ext cx="245885" cy="245885"/>
          </a:xfrm>
          <a:prstGeom prst="ellipse">
            <a:avLst/>
          </a:prstGeom>
          <a:solidFill>
            <a:srgbClr val="F5750B"/>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П</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sp>
        <p:nvSpPr>
          <p:cNvPr id="146" name="Прямоугольник 145"/>
          <p:cNvSpPr/>
          <p:nvPr/>
        </p:nvSpPr>
        <p:spPr>
          <a:xfrm>
            <a:off x="6836357" y="6872179"/>
            <a:ext cx="5216845" cy="311252"/>
          </a:xfrm>
          <a:prstGeom prst="rect">
            <a:avLst/>
          </a:prstGeom>
          <a:ln>
            <a:noFill/>
          </a:ln>
        </p:spPr>
        <p:txBody>
          <a:bodyPr wrap="square" anchor="ctr">
            <a:noAutofit/>
          </a:bodyPr>
          <a:lstStyle/>
          <a:p>
            <a:pPr lvl="0"/>
            <a:r>
              <a:rPr lang="ru-RU" sz="900" dirty="0" smtClean="0">
                <a:solidFill>
                  <a:schemeClr val="tx1">
                    <a:lumMod val="95000"/>
                    <a:lumOff val="5000"/>
                  </a:schemeClr>
                </a:solidFill>
              </a:rPr>
              <a:t>Поручительство РГО за исполнение субъектом МСП обязательств в рамках собственного лимита РГО</a:t>
            </a:r>
            <a:endParaRPr lang="ru-RU" sz="900" dirty="0">
              <a:solidFill>
                <a:schemeClr val="tx1">
                  <a:lumMod val="95000"/>
                  <a:lumOff val="5000"/>
                </a:schemeClr>
              </a:solidFill>
            </a:endParaRPr>
          </a:p>
        </p:txBody>
      </p:sp>
      <p:sp>
        <p:nvSpPr>
          <p:cNvPr id="148" name="Oval 287"/>
          <p:cNvSpPr/>
          <p:nvPr/>
        </p:nvSpPr>
        <p:spPr>
          <a:xfrm>
            <a:off x="6620655" y="6885801"/>
            <a:ext cx="203211" cy="203211"/>
          </a:xfrm>
          <a:prstGeom prst="ellipse">
            <a:avLst/>
          </a:prstGeom>
          <a:solidFill>
            <a:srgbClr val="F5750B"/>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000" b="1" i="0" u="none" strike="noStrike" kern="0" cap="none" spc="0" normalizeH="0" baseline="0" noProof="0" dirty="0" smtClean="0">
                <a:ln>
                  <a:noFill/>
                </a:ln>
                <a:solidFill>
                  <a:srgbClr val="FFFFFF"/>
                </a:solidFill>
                <a:effectLst/>
                <a:uLnTx/>
                <a:uFillTx/>
                <a:latin typeface="Arial"/>
                <a:ea typeface="+mn-ea"/>
                <a:cs typeface="+mn-cs"/>
              </a:rPr>
              <a:t>П</a:t>
            </a:r>
            <a:endParaRPr kumimoji="0" lang="en-US" sz="1000" b="1" i="0" u="none" strike="noStrike" kern="0" cap="none" spc="0" normalizeH="0" baseline="0" noProof="0" dirty="0">
              <a:ln>
                <a:noFill/>
              </a:ln>
              <a:solidFill>
                <a:srgbClr val="FFFFFF"/>
              </a:solidFill>
              <a:effectLst/>
              <a:uLnTx/>
              <a:uFillTx/>
              <a:latin typeface="Arial"/>
              <a:ea typeface="+mn-ea"/>
              <a:cs typeface="+mn-cs"/>
            </a:endParaRPr>
          </a:p>
        </p:txBody>
      </p:sp>
      <p:grpSp>
        <p:nvGrpSpPr>
          <p:cNvPr id="24" name="Группа 23"/>
          <p:cNvGrpSpPr/>
          <p:nvPr/>
        </p:nvGrpSpPr>
        <p:grpSpPr>
          <a:xfrm>
            <a:off x="6747848" y="6464447"/>
            <a:ext cx="3935245" cy="311252"/>
            <a:chOff x="6747848" y="6797281"/>
            <a:chExt cx="3935245" cy="311252"/>
          </a:xfrm>
        </p:grpSpPr>
        <p:sp>
          <p:nvSpPr>
            <p:cNvPr id="139" name="Oval 287"/>
            <p:cNvSpPr/>
            <p:nvPr/>
          </p:nvSpPr>
          <p:spPr>
            <a:xfrm>
              <a:off x="7376322" y="6829965"/>
              <a:ext cx="245885" cy="245885"/>
            </a:xfrm>
            <a:prstGeom prst="ellipse">
              <a:avLst/>
            </a:prstGeom>
            <a:solidFill>
              <a:srgbClr val="C0000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Г</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sp>
          <p:nvSpPr>
            <p:cNvPr id="149" name="Oval 287"/>
            <p:cNvSpPr/>
            <p:nvPr/>
          </p:nvSpPr>
          <p:spPr>
            <a:xfrm>
              <a:off x="6747848" y="6829965"/>
              <a:ext cx="245885" cy="245885"/>
            </a:xfrm>
            <a:prstGeom prst="ellipse">
              <a:avLst/>
            </a:prstGeom>
            <a:solidFill>
              <a:srgbClr val="F5750B"/>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П</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sp>
          <p:nvSpPr>
            <p:cNvPr id="150" name="Прямоугольник 149"/>
            <p:cNvSpPr/>
            <p:nvPr/>
          </p:nvSpPr>
          <p:spPr>
            <a:xfrm>
              <a:off x="7936445" y="6797281"/>
              <a:ext cx="2746648" cy="311252"/>
            </a:xfrm>
            <a:prstGeom prst="rect">
              <a:avLst/>
            </a:prstGeom>
            <a:ln>
              <a:noFill/>
            </a:ln>
          </p:spPr>
          <p:txBody>
            <a:bodyPr wrap="square" anchor="ctr">
              <a:noAutofit/>
            </a:bodyPr>
            <a:lstStyle/>
            <a:p>
              <a:pPr lvl="0"/>
              <a:r>
                <a:rPr lang="ru-RU" sz="1050" b="1" dirty="0" smtClean="0">
                  <a:solidFill>
                    <a:schemeClr val="tx1">
                      <a:lumMod val="95000"/>
                      <a:lumOff val="5000"/>
                    </a:schemeClr>
                  </a:solidFill>
                </a:rPr>
                <a:t>50-70%* суммы кредита</a:t>
              </a:r>
              <a:endParaRPr lang="ru-RU" sz="1050" b="1" dirty="0">
                <a:solidFill>
                  <a:schemeClr val="tx1">
                    <a:lumMod val="95000"/>
                    <a:lumOff val="5000"/>
                  </a:schemeClr>
                </a:solidFill>
              </a:endParaRPr>
            </a:p>
          </p:txBody>
        </p:sp>
        <p:sp>
          <p:nvSpPr>
            <p:cNvPr id="151" name="Oval 287"/>
            <p:cNvSpPr/>
            <p:nvPr/>
          </p:nvSpPr>
          <p:spPr>
            <a:xfrm>
              <a:off x="7690559" y="6829965"/>
              <a:ext cx="245885" cy="245885"/>
            </a:xfrm>
            <a:prstGeom prst="ellipse">
              <a:avLst/>
            </a:prstGeom>
            <a:no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800" b="1" i="0" u="none" strike="noStrike" kern="0" cap="none" spc="0" normalizeH="0" baseline="0" noProof="0" dirty="0" smtClean="0">
                  <a:ln>
                    <a:noFill/>
                  </a:ln>
                  <a:effectLst/>
                  <a:uLnTx/>
                  <a:uFillTx/>
                  <a:latin typeface="Arial"/>
                  <a:ea typeface="+mn-ea"/>
                  <a:cs typeface="+mn-cs"/>
                </a:rPr>
                <a:t>=</a:t>
              </a:r>
              <a:endParaRPr kumimoji="0" lang="en-US" sz="1800" b="1" i="0" u="none" strike="noStrike" kern="0" cap="none" spc="0" normalizeH="0" baseline="0" noProof="0" dirty="0">
                <a:ln>
                  <a:noFill/>
                </a:ln>
                <a:effectLst/>
                <a:uLnTx/>
                <a:uFillTx/>
                <a:latin typeface="Arial"/>
                <a:ea typeface="+mn-ea"/>
                <a:cs typeface="+mn-cs"/>
              </a:endParaRPr>
            </a:p>
          </p:txBody>
        </p:sp>
        <p:sp>
          <p:nvSpPr>
            <p:cNvPr id="152" name="Oval 287"/>
            <p:cNvSpPr/>
            <p:nvPr/>
          </p:nvSpPr>
          <p:spPr>
            <a:xfrm>
              <a:off x="7062085" y="6829965"/>
              <a:ext cx="245885" cy="245885"/>
            </a:xfrm>
            <a:prstGeom prst="ellipse">
              <a:avLst/>
            </a:prstGeom>
            <a:no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800" b="1" i="0" u="none" strike="noStrike" kern="0" cap="none" spc="0" normalizeH="0" baseline="0" noProof="0" dirty="0" smtClean="0">
                  <a:ln>
                    <a:noFill/>
                  </a:ln>
                  <a:effectLst/>
                  <a:uLnTx/>
                  <a:uFillTx/>
                  <a:latin typeface="Arial"/>
                  <a:ea typeface="+mn-ea"/>
                  <a:cs typeface="+mn-cs"/>
                </a:rPr>
                <a:t>+</a:t>
              </a:r>
              <a:endParaRPr kumimoji="0" lang="en-US" sz="1800" b="1" i="0" u="none" strike="noStrike" kern="0" cap="none" spc="0" normalizeH="0" baseline="0" noProof="0" dirty="0">
                <a:ln>
                  <a:noFill/>
                </a:ln>
                <a:effectLst/>
                <a:uLnTx/>
                <a:uFillTx/>
                <a:latin typeface="Arial"/>
                <a:ea typeface="+mn-ea"/>
                <a:cs typeface="+mn-cs"/>
              </a:endParaRPr>
            </a:p>
          </p:txBody>
        </p:sp>
      </p:grpSp>
      <p:sp>
        <p:nvSpPr>
          <p:cNvPr id="155" name="Oval 287"/>
          <p:cNvSpPr/>
          <p:nvPr/>
        </p:nvSpPr>
        <p:spPr>
          <a:xfrm>
            <a:off x="6620655" y="7236419"/>
            <a:ext cx="203211" cy="203211"/>
          </a:xfrm>
          <a:prstGeom prst="ellipse">
            <a:avLst/>
          </a:prstGeom>
          <a:solidFill>
            <a:srgbClr val="C0000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000" b="1" i="0" u="none" strike="noStrike" kern="0" cap="none" spc="0" normalizeH="0" baseline="0" noProof="0" dirty="0" smtClean="0">
                <a:ln>
                  <a:noFill/>
                </a:ln>
                <a:solidFill>
                  <a:srgbClr val="FFFFFF"/>
                </a:solidFill>
                <a:effectLst/>
                <a:uLnTx/>
                <a:uFillTx/>
                <a:latin typeface="Arial"/>
                <a:ea typeface="+mn-ea"/>
                <a:cs typeface="+mn-cs"/>
              </a:rPr>
              <a:t>Г</a:t>
            </a:r>
            <a:endParaRPr kumimoji="0" lang="en-US" sz="1000" b="1" i="0" u="none" strike="noStrike" kern="0" cap="none" spc="0" normalizeH="0" baseline="0" noProof="0" dirty="0">
              <a:ln>
                <a:noFill/>
              </a:ln>
              <a:solidFill>
                <a:srgbClr val="FFFFFF"/>
              </a:solidFill>
              <a:effectLst/>
              <a:uLnTx/>
              <a:uFillTx/>
              <a:latin typeface="Arial"/>
              <a:ea typeface="+mn-ea"/>
              <a:cs typeface="+mn-cs"/>
            </a:endParaRPr>
          </a:p>
        </p:txBody>
      </p:sp>
      <p:cxnSp>
        <p:nvCxnSpPr>
          <p:cNvPr id="156" name="Прямая соединительная линия 155"/>
          <p:cNvCxnSpPr/>
          <p:nvPr/>
        </p:nvCxnSpPr>
        <p:spPr>
          <a:xfrm>
            <a:off x="6620655" y="6835535"/>
            <a:ext cx="5446580" cy="0"/>
          </a:xfrm>
          <a:prstGeom prst="line">
            <a:avLst/>
          </a:prstGeom>
          <a:ln>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sp>
        <p:nvSpPr>
          <p:cNvPr id="158" name="Freeform 25"/>
          <p:cNvSpPr>
            <a:spLocks noChangeAspect="1" noEditPoints="1"/>
          </p:cNvSpPr>
          <p:nvPr/>
        </p:nvSpPr>
        <p:spPr bwMode="auto">
          <a:xfrm>
            <a:off x="3854689" y="4267242"/>
            <a:ext cx="447758" cy="393691"/>
          </a:xfrm>
          <a:custGeom>
            <a:avLst/>
            <a:gdLst/>
            <a:ahLst/>
            <a:cxnLst>
              <a:cxn ang="0">
                <a:pos x="82" y="72"/>
              </a:cxn>
              <a:cxn ang="0">
                <a:pos x="81" y="55"/>
              </a:cxn>
              <a:cxn ang="0">
                <a:pos x="70" y="49"/>
              </a:cxn>
              <a:cxn ang="0">
                <a:pos x="62" y="39"/>
              </a:cxn>
              <a:cxn ang="0">
                <a:pos x="65" y="32"/>
              </a:cxn>
              <a:cxn ang="0">
                <a:pos x="67" y="28"/>
              </a:cxn>
              <a:cxn ang="0">
                <a:pos x="66" y="25"/>
              </a:cxn>
              <a:cxn ang="0">
                <a:pos x="67" y="20"/>
              </a:cxn>
              <a:cxn ang="0">
                <a:pos x="57" y="11"/>
              </a:cxn>
              <a:cxn ang="0">
                <a:pos x="47" y="20"/>
              </a:cxn>
              <a:cxn ang="0">
                <a:pos x="48" y="25"/>
              </a:cxn>
              <a:cxn ang="0">
                <a:pos x="47" y="28"/>
              </a:cxn>
              <a:cxn ang="0">
                <a:pos x="49" y="32"/>
              </a:cxn>
              <a:cxn ang="0">
                <a:pos x="52" y="39"/>
              </a:cxn>
              <a:cxn ang="0">
                <a:pos x="48" y="46"/>
              </a:cxn>
              <a:cxn ang="0">
                <a:pos x="63" y="60"/>
              </a:cxn>
              <a:cxn ang="0">
                <a:pos x="63" y="72"/>
              </a:cxn>
              <a:cxn ang="0">
                <a:pos x="82" y="72"/>
              </a:cxn>
              <a:cxn ang="0">
                <a:pos x="42" y="51"/>
              </a:cxn>
              <a:cxn ang="0">
                <a:pos x="31" y="39"/>
              </a:cxn>
              <a:cxn ang="0">
                <a:pos x="35" y="29"/>
              </a:cxn>
              <a:cxn ang="0">
                <a:pos x="38" y="23"/>
              </a:cxn>
              <a:cxn ang="0">
                <a:pos x="37" y="20"/>
              </a:cxn>
              <a:cxn ang="0">
                <a:pos x="37" y="13"/>
              </a:cxn>
              <a:cxn ang="0">
                <a:pos x="24" y="0"/>
              </a:cxn>
              <a:cxn ang="0">
                <a:pos x="11" y="13"/>
              </a:cxn>
              <a:cxn ang="0">
                <a:pos x="12" y="20"/>
              </a:cxn>
              <a:cxn ang="0">
                <a:pos x="11" y="23"/>
              </a:cxn>
              <a:cxn ang="0">
                <a:pos x="14" y="29"/>
              </a:cxn>
              <a:cxn ang="0">
                <a:pos x="18" y="39"/>
              </a:cxn>
              <a:cxn ang="0">
                <a:pos x="7" y="51"/>
              </a:cxn>
              <a:cxn ang="0">
                <a:pos x="0" y="57"/>
              </a:cxn>
              <a:cxn ang="0">
                <a:pos x="0" y="72"/>
              </a:cxn>
              <a:cxn ang="0">
                <a:pos x="57" y="72"/>
              </a:cxn>
              <a:cxn ang="0">
                <a:pos x="57" y="61"/>
              </a:cxn>
              <a:cxn ang="0">
                <a:pos x="42" y="51"/>
              </a:cxn>
            </a:cxnLst>
            <a:rect l="0" t="0" r="r" b="b"/>
            <a:pathLst>
              <a:path w="82" h="72">
                <a:moveTo>
                  <a:pt x="82" y="72"/>
                </a:moveTo>
                <a:cubicBezTo>
                  <a:pt x="82" y="72"/>
                  <a:pt x="82" y="57"/>
                  <a:pt x="81" y="55"/>
                </a:cubicBezTo>
                <a:cubicBezTo>
                  <a:pt x="79" y="53"/>
                  <a:pt x="76" y="51"/>
                  <a:pt x="70" y="49"/>
                </a:cubicBezTo>
                <a:cubicBezTo>
                  <a:pt x="64" y="46"/>
                  <a:pt x="62" y="44"/>
                  <a:pt x="62" y="39"/>
                </a:cubicBezTo>
                <a:cubicBezTo>
                  <a:pt x="62" y="37"/>
                  <a:pt x="64" y="37"/>
                  <a:pt x="65" y="32"/>
                </a:cubicBezTo>
                <a:cubicBezTo>
                  <a:pt x="65" y="30"/>
                  <a:pt x="67" y="32"/>
                  <a:pt x="67" y="28"/>
                </a:cubicBezTo>
                <a:cubicBezTo>
                  <a:pt x="67" y="26"/>
                  <a:pt x="66" y="25"/>
                  <a:pt x="66" y="25"/>
                </a:cubicBezTo>
                <a:cubicBezTo>
                  <a:pt x="66" y="25"/>
                  <a:pt x="67" y="22"/>
                  <a:pt x="67" y="20"/>
                </a:cubicBezTo>
                <a:cubicBezTo>
                  <a:pt x="67" y="18"/>
                  <a:pt x="65" y="11"/>
                  <a:pt x="57" y="11"/>
                </a:cubicBezTo>
                <a:cubicBezTo>
                  <a:pt x="49" y="11"/>
                  <a:pt x="47" y="18"/>
                  <a:pt x="47" y="20"/>
                </a:cubicBezTo>
                <a:cubicBezTo>
                  <a:pt x="47" y="22"/>
                  <a:pt x="48" y="25"/>
                  <a:pt x="48" y="25"/>
                </a:cubicBezTo>
                <a:cubicBezTo>
                  <a:pt x="48" y="25"/>
                  <a:pt x="47" y="26"/>
                  <a:pt x="47" y="28"/>
                </a:cubicBezTo>
                <a:cubicBezTo>
                  <a:pt x="47" y="32"/>
                  <a:pt x="49" y="30"/>
                  <a:pt x="49" y="32"/>
                </a:cubicBezTo>
                <a:cubicBezTo>
                  <a:pt x="50" y="37"/>
                  <a:pt x="52" y="37"/>
                  <a:pt x="52" y="39"/>
                </a:cubicBezTo>
                <a:cubicBezTo>
                  <a:pt x="52" y="42"/>
                  <a:pt x="51" y="44"/>
                  <a:pt x="48" y="46"/>
                </a:cubicBezTo>
                <a:cubicBezTo>
                  <a:pt x="62" y="53"/>
                  <a:pt x="63" y="54"/>
                  <a:pt x="63" y="60"/>
                </a:cubicBezTo>
                <a:cubicBezTo>
                  <a:pt x="63" y="72"/>
                  <a:pt x="63" y="72"/>
                  <a:pt x="63" y="72"/>
                </a:cubicBezTo>
                <a:lnTo>
                  <a:pt x="82" y="72"/>
                </a:lnTo>
                <a:close/>
                <a:moveTo>
                  <a:pt x="42" y="51"/>
                </a:moveTo>
                <a:cubicBezTo>
                  <a:pt x="34" y="47"/>
                  <a:pt x="31" y="45"/>
                  <a:pt x="31" y="39"/>
                </a:cubicBezTo>
                <a:cubicBezTo>
                  <a:pt x="31" y="35"/>
                  <a:pt x="34" y="36"/>
                  <a:pt x="35" y="29"/>
                </a:cubicBezTo>
                <a:cubicBezTo>
                  <a:pt x="35" y="27"/>
                  <a:pt x="37" y="29"/>
                  <a:pt x="38" y="23"/>
                </a:cubicBezTo>
                <a:cubicBezTo>
                  <a:pt x="38" y="20"/>
                  <a:pt x="37" y="20"/>
                  <a:pt x="37" y="20"/>
                </a:cubicBezTo>
                <a:cubicBezTo>
                  <a:pt x="37" y="20"/>
                  <a:pt x="37" y="16"/>
                  <a:pt x="37" y="13"/>
                </a:cubicBezTo>
                <a:cubicBezTo>
                  <a:pt x="38" y="10"/>
                  <a:pt x="36" y="0"/>
                  <a:pt x="24" y="0"/>
                </a:cubicBezTo>
                <a:cubicBezTo>
                  <a:pt x="13" y="0"/>
                  <a:pt x="11" y="10"/>
                  <a:pt x="11" y="13"/>
                </a:cubicBezTo>
                <a:cubicBezTo>
                  <a:pt x="12" y="16"/>
                  <a:pt x="12" y="20"/>
                  <a:pt x="12" y="20"/>
                </a:cubicBezTo>
                <a:cubicBezTo>
                  <a:pt x="12" y="20"/>
                  <a:pt x="11" y="20"/>
                  <a:pt x="11" y="23"/>
                </a:cubicBezTo>
                <a:cubicBezTo>
                  <a:pt x="11" y="29"/>
                  <a:pt x="14" y="27"/>
                  <a:pt x="14" y="29"/>
                </a:cubicBezTo>
                <a:cubicBezTo>
                  <a:pt x="15" y="36"/>
                  <a:pt x="18" y="35"/>
                  <a:pt x="18" y="39"/>
                </a:cubicBezTo>
                <a:cubicBezTo>
                  <a:pt x="18" y="45"/>
                  <a:pt x="15" y="47"/>
                  <a:pt x="7" y="51"/>
                </a:cubicBezTo>
                <a:cubicBezTo>
                  <a:pt x="4" y="52"/>
                  <a:pt x="0" y="53"/>
                  <a:pt x="0" y="57"/>
                </a:cubicBezTo>
                <a:cubicBezTo>
                  <a:pt x="0" y="72"/>
                  <a:pt x="0" y="72"/>
                  <a:pt x="0" y="72"/>
                </a:cubicBezTo>
                <a:cubicBezTo>
                  <a:pt x="57" y="72"/>
                  <a:pt x="57" y="72"/>
                  <a:pt x="57" y="72"/>
                </a:cubicBezTo>
                <a:cubicBezTo>
                  <a:pt x="57" y="72"/>
                  <a:pt x="57" y="63"/>
                  <a:pt x="57" y="61"/>
                </a:cubicBezTo>
                <a:cubicBezTo>
                  <a:pt x="57" y="58"/>
                  <a:pt x="50" y="54"/>
                  <a:pt x="42" y="51"/>
                </a:cubicBezTo>
                <a:close/>
              </a:path>
            </a:pathLst>
          </a:custGeom>
          <a:solidFill>
            <a:schemeClr val="bg1"/>
          </a:solidFill>
          <a:ln w="9525">
            <a:noFill/>
            <a:round/>
            <a:headEnd/>
            <a:tailEnd/>
          </a:ln>
        </p:spPr>
        <p:txBody>
          <a:bodyPr vert="horz" wrap="square" lIns="98694" tIns="49347" rIns="98694" bIns="49347" numCol="1" anchor="t" anchorCtr="0" compatLnSpc="1">
            <a:prstTxWarp prst="textNoShape">
              <a:avLst/>
            </a:prstTxWarp>
          </a:bodyPr>
          <a:lstStyle/>
          <a:p>
            <a:pPr defTabSz="986912" fontAlgn="base">
              <a:spcBef>
                <a:spcPct val="0"/>
              </a:spcBef>
              <a:spcAft>
                <a:spcPct val="0"/>
              </a:spcAft>
            </a:pPr>
            <a:endParaRPr lang="en-GB" sz="2051" dirty="0">
              <a:solidFill>
                <a:srgbClr val="000000"/>
              </a:solidFill>
              <a:cs typeface="Arial" pitchFamily="34" charset="0"/>
            </a:endParaRPr>
          </a:p>
        </p:txBody>
      </p:sp>
      <p:sp>
        <p:nvSpPr>
          <p:cNvPr id="159" name="Freeform 25"/>
          <p:cNvSpPr>
            <a:spLocks noChangeAspect="1" noEditPoints="1"/>
          </p:cNvSpPr>
          <p:nvPr/>
        </p:nvSpPr>
        <p:spPr bwMode="auto">
          <a:xfrm>
            <a:off x="10012394" y="4771146"/>
            <a:ext cx="447758" cy="393691"/>
          </a:xfrm>
          <a:custGeom>
            <a:avLst/>
            <a:gdLst/>
            <a:ahLst/>
            <a:cxnLst>
              <a:cxn ang="0">
                <a:pos x="82" y="72"/>
              </a:cxn>
              <a:cxn ang="0">
                <a:pos x="81" y="55"/>
              </a:cxn>
              <a:cxn ang="0">
                <a:pos x="70" y="49"/>
              </a:cxn>
              <a:cxn ang="0">
                <a:pos x="62" y="39"/>
              </a:cxn>
              <a:cxn ang="0">
                <a:pos x="65" y="32"/>
              </a:cxn>
              <a:cxn ang="0">
                <a:pos x="67" y="28"/>
              </a:cxn>
              <a:cxn ang="0">
                <a:pos x="66" y="25"/>
              </a:cxn>
              <a:cxn ang="0">
                <a:pos x="67" y="20"/>
              </a:cxn>
              <a:cxn ang="0">
                <a:pos x="57" y="11"/>
              </a:cxn>
              <a:cxn ang="0">
                <a:pos x="47" y="20"/>
              </a:cxn>
              <a:cxn ang="0">
                <a:pos x="48" y="25"/>
              </a:cxn>
              <a:cxn ang="0">
                <a:pos x="47" y="28"/>
              </a:cxn>
              <a:cxn ang="0">
                <a:pos x="49" y="32"/>
              </a:cxn>
              <a:cxn ang="0">
                <a:pos x="52" y="39"/>
              </a:cxn>
              <a:cxn ang="0">
                <a:pos x="48" y="46"/>
              </a:cxn>
              <a:cxn ang="0">
                <a:pos x="63" y="60"/>
              </a:cxn>
              <a:cxn ang="0">
                <a:pos x="63" y="72"/>
              </a:cxn>
              <a:cxn ang="0">
                <a:pos x="82" y="72"/>
              </a:cxn>
              <a:cxn ang="0">
                <a:pos x="42" y="51"/>
              </a:cxn>
              <a:cxn ang="0">
                <a:pos x="31" y="39"/>
              </a:cxn>
              <a:cxn ang="0">
                <a:pos x="35" y="29"/>
              </a:cxn>
              <a:cxn ang="0">
                <a:pos x="38" y="23"/>
              </a:cxn>
              <a:cxn ang="0">
                <a:pos x="37" y="20"/>
              </a:cxn>
              <a:cxn ang="0">
                <a:pos x="37" y="13"/>
              </a:cxn>
              <a:cxn ang="0">
                <a:pos x="24" y="0"/>
              </a:cxn>
              <a:cxn ang="0">
                <a:pos x="11" y="13"/>
              </a:cxn>
              <a:cxn ang="0">
                <a:pos x="12" y="20"/>
              </a:cxn>
              <a:cxn ang="0">
                <a:pos x="11" y="23"/>
              </a:cxn>
              <a:cxn ang="0">
                <a:pos x="14" y="29"/>
              </a:cxn>
              <a:cxn ang="0">
                <a:pos x="18" y="39"/>
              </a:cxn>
              <a:cxn ang="0">
                <a:pos x="7" y="51"/>
              </a:cxn>
              <a:cxn ang="0">
                <a:pos x="0" y="57"/>
              </a:cxn>
              <a:cxn ang="0">
                <a:pos x="0" y="72"/>
              </a:cxn>
              <a:cxn ang="0">
                <a:pos x="57" y="72"/>
              </a:cxn>
              <a:cxn ang="0">
                <a:pos x="57" y="61"/>
              </a:cxn>
              <a:cxn ang="0">
                <a:pos x="42" y="51"/>
              </a:cxn>
            </a:cxnLst>
            <a:rect l="0" t="0" r="r" b="b"/>
            <a:pathLst>
              <a:path w="82" h="72">
                <a:moveTo>
                  <a:pt x="82" y="72"/>
                </a:moveTo>
                <a:cubicBezTo>
                  <a:pt x="82" y="72"/>
                  <a:pt x="82" y="57"/>
                  <a:pt x="81" y="55"/>
                </a:cubicBezTo>
                <a:cubicBezTo>
                  <a:pt x="79" y="53"/>
                  <a:pt x="76" y="51"/>
                  <a:pt x="70" y="49"/>
                </a:cubicBezTo>
                <a:cubicBezTo>
                  <a:pt x="64" y="46"/>
                  <a:pt x="62" y="44"/>
                  <a:pt x="62" y="39"/>
                </a:cubicBezTo>
                <a:cubicBezTo>
                  <a:pt x="62" y="37"/>
                  <a:pt x="64" y="37"/>
                  <a:pt x="65" y="32"/>
                </a:cubicBezTo>
                <a:cubicBezTo>
                  <a:pt x="65" y="30"/>
                  <a:pt x="67" y="32"/>
                  <a:pt x="67" y="28"/>
                </a:cubicBezTo>
                <a:cubicBezTo>
                  <a:pt x="67" y="26"/>
                  <a:pt x="66" y="25"/>
                  <a:pt x="66" y="25"/>
                </a:cubicBezTo>
                <a:cubicBezTo>
                  <a:pt x="66" y="25"/>
                  <a:pt x="67" y="22"/>
                  <a:pt x="67" y="20"/>
                </a:cubicBezTo>
                <a:cubicBezTo>
                  <a:pt x="67" y="18"/>
                  <a:pt x="65" y="11"/>
                  <a:pt x="57" y="11"/>
                </a:cubicBezTo>
                <a:cubicBezTo>
                  <a:pt x="49" y="11"/>
                  <a:pt x="47" y="18"/>
                  <a:pt x="47" y="20"/>
                </a:cubicBezTo>
                <a:cubicBezTo>
                  <a:pt x="47" y="22"/>
                  <a:pt x="48" y="25"/>
                  <a:pt x="48" y="25"/>
                </a:cubicBezTo>
                <a:cubicBezTo>
                  <a:pt x="48" y="25"/>
                  <a:pt x="47" y="26"/>
                  <a:pt x="47" y="28"/>
                </a:cubicBezTo>
                <a:cubicBezTo>
                  <a:pt x="47" y="32"/>
                  <a:pt x="49" y="30"/>
                  <a:pt x="49" y="32"/>
                </a:cubicBezTo>
                <a:cubicBezTo>
                  <a:pt x="50" y="37"/>
                  <a:pt x="52" y="37"/>
                  <a:pt x="52" y="39"/>
                </a:cubicBezTo>
                <a:cubicBezTo>
                  <a:pt x="52" y="42"/>
                  <a:pt x="51" y="44"/>
                  <a:pt x="48" y="46"/>
                </a:cubicBezTo>
                <a:cubicBezTo>
                  <a:pt x="62" y="53"/>
                  <a:pt x="63" y="54"/>
                  <a:pt x="63" y="60"/>
                </a:cubicBezTo>
                <a:cubicBezTo>
                  <a:pt x="63" y="72"/>
                  <a:pt x="63" y="72"/>
                  <a:pt x="63" y="72"/>
                </a:cubicBezTo>
                <a:lnTo>
                  <a:pt x="82" y="72"/>
                </a:lnTo>
                <a:close/>
                <a:moveTo>
                  <a:pt x="42" y="51"/>
                </a:moveTo>
                <a:cubicBezTo>
                  <a:pt x="34" y="47"/>
                  <a:pt x="31" y="45"/>
                  <a:pt x="31" y="39"/>
                </a:cubicBezTo>
                <a:cubicBezTo>
                  <a:pt x="31" y="35"/>
                  <a:pt x="34" y="36"/>
                  <a:pt x="35" y="29"/>
                </a:cubicBezTo>
                <a:cubicBezTo>
                  <a:pt x="35" y="27"/>
                  <a:pt x="37" y="29"/>
                  <a:pt x="38" y="23"/>
                </a:cubicBezTo>
                <a:cubicBezTo>
                  <a:pt x="38" y="20"/>
                  <a:pt x="37" y="20"/>
                  <a:pt x="37" y="20"/>
                </a:cubicBezTo>
                <a:cubicBezTo>
                  <a:pt x="37" y="20"/>
                  <a:pt x="37" y="16"/>
                  <a:pt x="37" y="13"/>
                </a:cubicBezTo>
                <a:cubicBezTo>
                  <a:pt x="38" y="10"/>
                  <a:pt x="36" y="0"/>
                  <a:pt x="24" y="0"/>
                </a:cubicBezTo>
                <a:cubicBezTo>
                  <a:pt x="13" y="0"/>
                  <a:pt x="11" y="10"/>
                  <a:pt x="11" y="13"/>
                </a:cubicBezTo>
                <a:cubicBezTo>
                  <a:pt x="12" y="16"/>
                  <a:pt x="12" y="20"/>
                  <a:pt x="12" y="20"/>
                </a:cubicBezTo>
                <a:cubicBezTo>
                  <a:pt x="12" y="20"/>
                  <a:pt x="11" y="20"/>
                  <a:pt x="11" y="23"/>
                </a:cubicBezTo>
                <a:cubicBezTo>
                  <a:pt x="11" y="29"/>
                  <a:pt x="14" y="27"/>
                  <a:pt x="14" y="29"/>
                </a:cubicBezTo>
                <a:cubicBezTo>
                  <a:pt x="15" y="36"/>
                  <a:pt x="18" y="35"/>
                  <a:pt x="18" y="39"/>
                </a:cubicBezTo>
                <a:cubicBezTo>
                  <a:pt x="18" y="45"/>
                  <a:pt x="15" y="47"/>
                  <a:pt x="7" y="51"/>
                </a:cubicBezTo>
                <a:cubicBezTo>
                  <a:pt x="4" y="52"/>
                  <a:pt x="0" y="53"/>
                  <a:pt x="0" y="57"/>
                </a:cubicBezTo>
                <a:cubicBezTo>
                  <a:pt x="0" y="72"/>
                  <a:pt x="0" y="72"/>
                  <a:pt x="0" y="72"/>
                </a:cubicBezTo>
                <a:cubicBezTo>
                  <a:pt x="57" y="72"/>
                  <a:pt x="57" y="72"/>
                  <a:pt x="57" y="72"/>
                </a:cubicBezTo>
                <a:cubicBezTo>
                  <a:pt x="57" y="72"/>
                  <a:pt x="57" y="63"/>
                  <a:pt x="57" y="61"/>
                </a:cubicBezTo>
                <a:cubicBezTo>
                  <a:pt x="57" y="58"/>
                  <a:pt x="50" y="54"/>
                  <a:pt x="42" y="51"/>
                </a:cubicBezTo>
                <a:close/>
              </a:path>
            </a:pathLst>
          </a:custGeom>
          <a:solidFill>
            <a:schemeClr val="bg1"/>
          </a:solidFill>
          <a:ln w="9525">
            <a:noFill/>
            <a:round/>
            <a:headEnd/>
            <a:tailEnd/>
          </a:ln>
        </p:spPr>
        <p:txBody>
          <a:bodyPr vert="horz" wrap="square" lIns="98694" tIns="49347" rIns="98694" bIns="49347" numCol="1" anchor="t" anchorCtr="0" compatLnSpc="1">
            <a:prstTxWarp prst="textNoShape">
              <a:avLst/>
            </a:prstTxWarp>
          </a:bodyPr>
          <a:lstStyle/>
          <a:p>
            <a:pPr defTabSz="986912" fontAlgn="base">
              <a:spcBef>
                <a:spcPct val="0"/>
              </a:spcBef>
              <a:spcAft>
                <a:spcPct val="0"/>
              </a:spcAft>
            </a:pPr>
            <a:endParaRPr lang="en-GB" sz="2051" dirty="0">
              <a:solidFill>
                <a:srgbClr val="000000"/>
              </a:solidFill>
              <a:cs typeface="Arial" pitchFamily="34" charset="0"/>
            </a:endParaRPr>
          </a:p>
        </p:txBody>
      </p:sp>
      <p:sp>
        <p:nvSpPr>
          <p:cNvPr id="69" name="Скругленный прямоугольник 68"/>
          <p:cNvSpPr/>
          <p:nvPr/>
        </p:nvSpPr>
        <p:spPr>
          <a:xfrm>
            <a:off x="9681321" y="4183948"/>
            <a:ext cx="372219" cy="174599"/>
          </a:xfrm>
          <a:prstGeom prst="roundRect">
            <a:avLst/>
          </a:prstGeom>
          <a:noFill/>
          <a:ln w="25400" cap="flat" cmpd="sng" algn="ctr">
            <a:noFill/>
            <a:prstDash val="solid"/>
          </a:ln>
          <a:effectLst/>
        </p:spPr>
        <p:txBody>
          <a:bodyPr lIns="0" rIns="0" anchor="ctr"/>
          <a:lstStyle/>
          <a:p>
            <a:pPr algn="ctr" defTabSz="914373" fontAlgn="auto">
              <a:spcBef>
                <a:spcPts val="0"/>
              </a:spcBef>
              <a:spcAft>
                <a:spcPts val="0"/>
              </a:spcAft>
              <a:defRPr/>
            </a:pPr>
            <a:r>
              <a:rPr lang="ru-RU" sz="1100" b="1" kern="0" dirty="0" smtClean="0">
                <a:latin typeface="Arial Narrow" panose="020B0606020202030204" pitchFamily="34" charset="0"/>
                <a:cs typeface="Times New Roman" pitchFamily="18" charset="0"/>
              </a:rPr>
              <a:t>РГО</a:t>
            </a:r>
            <a:endParaRPr lang="ru-RU" sz="1200" b="1" kern="0" dirty="0">
              <a:latin typeface="Arial Narrow" panose="020B0606020202030204" pitchFamily="34" charset="0"/>
              <a:cs typeface="Times New Roman" pitchFamily="18" charset="0"/>
            </a:endParaRPr>
          </a:p>
        </p:txBody>
      </p:sp>
      <p:grpSp>
        <p:nvGrpSpPr>
          <p:cNvPr id="5" name="Группа 4"/>
          <p:cNvGrpSpPr/>
          <p:nvPr/>
        </p:nvGrpSpPr>
        <p:grpSpPr>
          <a:xfrm>
            <a:off x="332773" y="3991997"/>
            <a:ext cx="2303065" cy="904187"/>
            <a:chOff x="332773" y="3991997"/>
            <a:chExt cx="2303065" cy="904187"/>
          </a:xfrm>
        </p:grpSpPr>
        <p:sp>
          <p:nvSpPr>
            <p:cNvPr id="20" name="Скругленный прямоугольник 19"/>
            <p:cNvSpPr/>
            <p:nvPr/>
          </p:nvSpPr>
          <p:spPr>
            <a:xfrm>
              <a:off x="464559" y="4092291"/>
              <a:ext cx="2171279" cy="727937"/>
            </a:xfrm>
            <a:prstGeom prst="roundRect">
              <a:avLst>
                <a:gd name="adj" fmla="val 6507"/>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smtClean="0">
                  <a:solidFill>
                    <a:schemeClr val="tx1"/>
                  </a:solidFill>
                </a:rPr>
                <a:t>Банк-партнер/ Организация-партнер</a:t>
              </a:r>
            </a:p>
            <a:p>
              <a:pPr marL="630238"/>
              <a:r>
                <a:rPr lang="ru-RU" sz="1000" dirty="0" smtClean="0">
                  <a:solidFill>
                    <a:schemeClr val="tx1"/>
                  </a:solidFill>
                </a:rPr>
                <a:t>(бенефициар по гарантии Корпорации)</a:t>
              </a:r>
              <a:endParaRPr lang="ru-RU" sz="1000" dirty="0">
                <a:solidFill>
                  <a:schemeClr val="tx1"/>
                </a:solidFill>
              </a:endParaRPr>
            </a:p>
          </p:txBody>
        </p:sp>
        <p:grpSp>
          <p:nvGrpSpPr>
            <p:cNvPr id="70" name="Группа 69"/>
            <p:cNvGrpSpPr/>
            <p:nvPr/>
          </p:nvGrpSpPr>
          <p:grpSpPr>
            <a:xfrm>
              <a:off x="332773" y="3991997"/>
              <a:ext cx="904187" cy="904187"/>
              <a:chOff x="-1167900" y="2055274"/>
              <a:chExt cx="2233307" cy="2233307"/>
            </a:xfrm>
          </p:grpSpPr>
          <p:pic>
            <p:nvPicPr>
              <p:cNvPr id="71" name="Рисунок 7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7900" y="2055274"/>
                <a:ext cx="2233307" cy="2233307"/>
              </a:xfrm>
              <a:prstGeom prst="rect">
                <a:avLst/>
              </a:prstGeom>
            </p:spPr>
          </p:pic>
          <p:sp>
            <p:nvSpPr>
              <p:cNvPr id="72" name="Овал 71"/>
              <p:cNvSpPr/>
              <p:nvPr/>
            </p:nvSpPr>
            <p:spPr>
              <a:xfrm>
                <a:off x="-388997" y="2868348"/>
                <a:ext cx="650389" cy="650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grpSp>
      </p:grpSp>
      <p:grpSp>
        <p:nvGrpSpPr>
          <p:cNvPr id="73" name="Группа 72"/>
          <p:cNvGrpSpPr/>
          <p:nvPr/>
        </p:nvGrpSpPr>
        <p:grpSpPr>
          <a:xfrm>
            <a:off x="6491570" y="4515625"/>
            <a:ext cx="2303065" cy="904187"/>
            <a:chOff x="332773" y="3991997"/>
            <a:chExt cx="2303065" cy="904187"/>
          </a:xfrm>
        </p:grpSpPr>
        <p:sp>
          <p:nvSpPr>
            <p:cNvPr id="74" name="Скругленный прямоугольник 73"/>
            <p:cNvSpPr/>
            <p:nvPr/>
          </p:nvSpPr>
          <p:spPr>
            <a:xfrm>
              <a:off x="464559" y="4092291"/>
              <a:ext cx="2171279" cy="727937"/>
            </a:xfrm>
            <a:prstGeom prst="roundRect">
              <a:avLst>
                <a:gd name="adj" fmla="val 6507"/>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a:solidFill>
                    <a:schemeClr val="tx1"/>
                  </a:solidFill>
                </a:rPr>
                <a:t>Банк-партнер/ Организация-партнер</a:t>
              </a:r>
            </a:p>
            <a:p>
              <a:pPr marL="630238"/>
              <a:r>
                <a:rPr lang="ru-RU" sz="1000" dirty="0" smtClean="0">
                  <a:solidFill>
                    <a:schemeClr val="tx1"/>
                  </a:solidFill>
                </a:rPr>
                <a:t>(бенефициар по гарантии Корпорации)</a:t>
              </a:r>
              <a:endParaRPr lang="ru-RU" sz="1000" dirty="0">
                <a:solidFill>
                  <a:schemeClr val="tx1"/>
                </a:solidFill>
              </a:endParaRPr>
            </a:p>
          </p:txBody>
        </p:sp>
        <p:grpSp>
          <p:nvGrpSpPr>
            <p:cNvPr id="75" name="Группа 74"/>
            <p:cNvGrpSpPr/>
            <p:nvPr/>
          </p:nvGrpSpPr>
          <p:grpSpPr>
            <a:xfrm>
              <a:off x="332773" y="3991997"/>
              <a:ext cx="904187" cy="904187"/>
              <a:chOff x="-1167900" y="2055274"/>
              <a:chExt cx="2233307" cy="2233307"/>
            </a:xfrm>
          </p:grpSpPr>
          <p:pic>
            <p:nvPicPr>
              <p:cNvPr id="76" name="Рисунок 7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7900" y="2055274"/>
                <a:ext cx="2233307" cy="2233307"/>
              </a:xfrm>
              <a:prstGeom prst="rect">
                <a:avLst/>
              </a:prstGeom>
            </p:spPr>
          </p:pic>
          <p:sp>
            <p:nvSpPr>
              <p:cNvPr id="77" name="Овал 76"/>
              <p:cNvSpPr/>
              <p:nvPr/>
            </p:nvSpPr>
            <p:spPr>
              <a:xfrm>
                <a:off x="-388997" y="2868348"/>
                <a:ext cx="650389" cy="650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grpSp>
      </p:grpSp>
      <p:pic>
        <p:nvPicPr>
          <p:cNvPr id="81" name="Рисунок 8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638231" y="3757346"/>
            <a:ext cx="433001" cy="414237"/>
          </a:xfrm>
          <a:prstGeom prst="rect">
            <a:avLst/>
          </a:prstGeom>
        </p:spPr>
      </p:pic>
      <p:sp>
        <p:nvSpPr>
          <p:cNvPr id="84" name="Прямоугольник 83"/>
          <p:cNvSpPr/>
          <p:nvPr/>
        </p:nvSpPr>
        <p:spPr>
          <a:xfrm>
            <a:off x="6836357" y="7138686"/>
            <a:ext cx="5721950" cy="311252"/>
          </a:xfrm>
          <a:prstGeom prst="rect">
            <a:avLst/>
          </a:prstGeom>
          <a:ln>
            <a:noFill/>
          </a:ln>
        </p:spPr>
        <p:txBody>
          <a:bodyPr wrap="square" anchor="ctr">
            <a:noAutofit/>
          </a:bodyPr>
          <a:lstStyle/>
          <a:p>
            <a:pPr lvl="0"/>
            <a:r>
              <a:rPr lang="ru-RU" sz="900" dirty="0" smtClean="0">
                <a:solidFill>
                  <a:schemeClr val="tx1">
                    <a:lumMod val="95000"/>
                    <a:lumOff val="5000"/>
                  </a:schemeClr>
                </a:solidFill>
              </a:rPr>
              <a:t>Независимая гарантия Корпорации на часть непокрытой поручительством РГО суммы кредита</a:t>
            </a:r>
          </a:p>
        </p:txBody>
      </p:sp>
      <p:sp>
        <p:nvSpPr>
          <p:cNvPr id="85" name="TextBox 84"/>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7</a:t>
            </a:r>
            <a:endParaRPr lang="ru-RU" sz="1400" dirty="0">
              <a:latin typeface="Arial Narrow" panose="020B0606020202030204" pitchFamily="34" charset="0"/>
            </a:endParaRPr>
          </a:p>
        </p:txBody>
      </p:sp>
    </p:spTree>
    <p:extLst>
      <p:ext uri="{BB962C8B-B14F-4D97-AF65-F5344CB8AC3E}">
        <p14:creationId xmlns:p14="http://schemas.microsoft.com/office/powerpoint/2010/main" val="41976887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3" name="Рисунок 8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78102" y="6211868"/>
            <a:ext cx="1371059" cy="623708"/>
          </a:xfrm>
          <a:prstGeom prst="rect">
            <a:avLst/>
          </a:prstGeom>
        </p:spPr>
      </p:pic>
      <p:pic>
        <p:nvPicPr>
          <p:cNvPr id="78" name="Рисунок 7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 y="64395"/>
            <a:ext cx="2717800" cy="1236354"/>
          </a:xfrm>
          <a:prstGeom prst="rect">
            <a:avLst/>
          </a:prstGeom>
        </p:spPr>
      </p:pic>
      <p:sp>
        <p:nvSpPr>
          <p:cNvPr id="2" name="Заголовок 1"/>
          <p:cNvSpPr>
            <a:spLocks noGrp="1"/>
          </p:cNvSpPr>
          <p:nvPr>
            <p:ph type="title"/>
          </p:nvPr>
        </p:nvSpPr>
        <p:spPr>
          <a:xfrm>
            <a:off x="2819401" y="297542"/>
            <a:ext cx="9435302" cy="698685"/>
          </a:xfrm>
        </p:spPr>
        <p:txBody>
          <a:bodyPr/>
          <a:lstStyle/>
          <a:p>
            <a:pPr algn="ctr"/>
            <a:r>
              <a:rPr lang="ru-RU" sz="2300" dirty="0" smtClean="0"/>
              <a:t>Специальные гарантийные продукты для сельского хозяйства</a:t>
            </a:r>
            <a:endParaRPr lang="ru-RU" sz="2300" dirty="0"/>
          </a:p>
        </p:txBody>
      </p:sp>
      <p:grpSp>
        <p:nvGrpSpPr>
          <p:cNvPr id="13" name="Группа 12"/>
          <p:cNvGrpSpPr/>
          <p:nvPr/>
        </p:nvGrpSpPr>
        <p:grpSpPr>
          <a:xfrm>
            <a:off x="363539" y="3182856"/>
            <a:ext cx="11891164" cy="751508"/>
            <a:chOff x="363539" y="1128774"/>
            <a:chExt cx="5819547" cy="751508"/>
          </a:xfrm>
        </p:grpSpPr>
        <p:sp>
          <p:nvSpPr>
            <p:cNvPr id="14" name="Текст 2"/>
            <p:cNvSpPr txBox="1">
              <a:spLocks/>
            </p:cNvSpPr>
            <p:nvPr/>
          </p:nvSpPr>
          <p:spPr>
            <a:xfrm>
              <a:off x="363539" y="1128774"/>
              <a:ext cx="581954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r>
                <a:rPr lang="ru-RU" b="1" kern="0" dirty="0" smtClean="0"/>
                <a:t>Схема взаимодействия</a:t>
              </a:r>
              <a:endParaRPr lang="ru-RU" b="1" kern="0" dirty="0"/>
            </a:p>
          </p:txBody>
        </p:sp>
        <p:cxnSp>
          <p:nvCxnSpPr>
            <p:cNvPr id="15" name="Прямая соединительная линия 14"/>
            <p:cNvCxnSpPr/>
            <p:nvPr/>
          </p:nvCxnSpPr>
          <p:spPr>
            <a:xfrm>
              <a:off x="363539" y="1880282"/>
              <a:ext cx="58195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2" name="Скругленный прямоугольник 41"/>
          <p:cNvSpPr/>
          <p:nvPr/>
        </p:nvSpPr>
        <p:spPr>
          <a:xfrm>
            <a:off x="3357077" y="4287074"/>
            <a:ext cx="2500662" cy="727937"/>
          </a:xfrm>
          <a:prstGeom prst="roundRect">
            <a:avLst>
              <a:gd name="adj" fmla="val 6507"/>
            </a:avLst>
          </a:prstGeom>
          <a:solidFill>
            <a:srgbClr val="FCD7B9">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smtClean="0">
                <a:solidFill>
                  <a:schemeClr val="tx1"/>
                </a:solidFill>
              </a:rPr>
              <a:t>Региональная гарантийная организация</a:t>
            </a:r>
          </a:p>
          <a:p>
            <a:pPr marL="630238"/>
            <a:r>
              <a:rPr lang="ru-RU" sz="1000" dirty="0" smtClean="0">
                <a:solidFill>
                  <a:schemeClr val="tx1"/>
                </a:solidFill>
              </a:rPr>
              <a:t>(поручитель)</a:t>
            </a:r>
            <a:endParaRPr lang="ru-RU" sz="1000" dirty="0">
              <a:solidFill>
                <a:schemeClr val="tx1"/>
              </a:solidFill>
            </a:endParaRPr>
          </a:p>
        </p:txBody>
      </p:sp>
      <p:sp>
        <p:nvSpPr>
          <p:cNvPr id="126" name="Скругленный прямоугольник 125"/>
          <p:cNvSpPr/>
          <p:nvPr/>
        </p:nvSpPr>
        <p:spPr>
          <a:xfrm>
            <a:off x="2327600" y="6235227"/>
            <a:ext cx="2644303" cy="584988"/>
          </a:xfrm>
          <a:prstGeom prst="roundRect">
            <a:avLst>
              <a:gd name="adj" fmla="val 6507"/>
            </a:avLst>
          </a:prstGeom>
          <a:noFill/>
          <a:ln w="19050">
            <a:solidFill>
              <a:srgbClr val="C0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r>
              <a:rPr lang="ru-RU" sz="1100" b="1" dirty="0" smtClean="0">
                <a:solidFill>
                  <a:schemeClr val="tx1"/>
                </a:solidFill>
              </a:rPr>
              <a:t>Гарант</a:t>
            </a:r>
          </a:p>
        </p:txBody>
      </p:sp>
      <p:sp>
        <p:nvSpPr>
          <p:cNvPr id="127" name="Скругленный прямоугольник 126"/>
          <p:cNvSpPr/>
          <p:nvPr/>
        </p:nvSpPr>
        <p:spPr>
          <a:xfrm>
            <a:off x="363540" y="3983520"/>
            <a:ext cx="5578912" cy="4139754"/>
          </a:xfrm>
          <a:prstGeom prst="roundRect">
            <a:avLst>
              <a:gd name="adj" fmla="val 2995"/>
            </a:avLst>
          </a:prstGeom>
          <a:no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sz="1100" b="1" dirty="0" smtClean="0">
              <a:solidFill>
                <a:schemeClr val="tx1"/>
              </a:solidFill>
            </a:endParaRPr>
          </a:p>
        </p:txBody>
      </p:sp>
      <p:grpSp>
        <p:nvGrpSpPr>
          <p:cNvPr id="129" name="Группа 128"/>
          <p:cNvGrpSpPr/>
          <p:nvPr/>
        </p:nvGrpSpPr>
        <p:grpSpPr>
          <a:xfrm>
            <a:off x="2607519" y="5188909"/>
            <a:ext cx="1005646" cy="922846"/>
            <a:chOff x="2086858" y="4929254"/>
            <a:chExt cx="1932332" cy="1116644"/>
          </a:xfrm>
        </p:grpSpPr>
        <p:cxnSp>
          <p:nvCxnSpPr>
            <p:cNvPr id="134" name="Прямая со стрелкой 133"/>
            <p:cNvCxnSpPr/>
            <p:nvPr/>
          </p:nvCxnSpPr>
          <p:spPr>
            <a:xfrm>
              <a:off x="2155712" y="5589712"/>
              <a:ext cx="1752039" cy="0"/>
            </a:xfrm>
            <a:prstGeom prst="straightConnector1">
              <a:avLst/>
            </a:prstGeom>
            <a:ln w="76200">
              <a:solidFill>
                <a:srgbClr val="00A1DE"/>
              </a:solidFill>
              <a:headEnd type="triangle" w="med" len="med"/>
              <a:tailEnd type="none" w="sm" len="sm"/>
            </a:ln>
          </p:spPr>
          <p:style>
            <a:lnRef idx="1">
              <a:schemeClr val="accent1"/>
            </a:lnRef>
            <a:fillRef idx="0">
              <a:schemeClr val="accent1"/>
            </a:fillRef>
            <a:effectRef idx="0">
              <a:schemeClr val="accent1"/>
            </a:effectRef>
            <a:fontRef idx="minor">
              <a:schemeClr val="tx1"/>
            </a:fontRef>
          </p:style>
        </p:cxnSp>
        <p:sp>
          <p:nvSpPr>
            <p:cNvPr id="131" name="Прямоугольник 130"/>
            <p:cNvSpPr/>
            <p:nvPr/>
          </p:nvSpPr>
          <p:spPr>
            <a:xfrm>
              <a:off x="2086858" y="5844859"/>
              <a:ext cx="1932332" cy="201039"/>
            </a:xfrm>
            <a:prstGeom prst="rect">
              <a:avLst/>
            </a:prstGeom>
            <a:ln>
              <a:noFill/>
            </a:ln>
          </p:spPr>
          <p:txBody>
            <a:bodyPr wrap="square" anchor="ctr">
              <a:noAutofit/>
            </a:bodyPr>
            <a:lstStyle/>
            <a:p>
              <a:pPr lvl="0" algn="ctr"/>
              <a:r>
                <a:rPr lang="ru-RU" sz="1200" dirty="0" smtClean="0">
                  <a:solidFill>
                    <a:srgbClr val="00A1DE"/>
                  </a:solidFill>
                </a:rPr>
                <a:t>Частичный залог</a:t>
              </a:r>
              <a:endParaRPr lang="ru-RU" sz="1200" dirty="0">
                <a:solidFill>
                  <a:srgbClr val="00A1DE"/>
                </a:solidFill>
              </a:endParaRPr>
            </a:p>
          </p:txBody>
        </p:sp>
        <p:sp>
          <p:nvSpPr>
            <p:cNvPr id="132" name="Прямоугольник 131"/>
            <p:cNvSpPr/>
            <p:nvPr/>
          </p:nvSpPr>
          <p:spPr>
            <a:xfrm>
              <a:off x="2172489" y="4929254"/>
              <a:ext cx="1590314" cy="228147"/>
            </a:xfrm>
            <a:prstGeom prst="rect">
              <a:avLst/>
            </a:prstGeom>
            <a:ln>
              <a:noFill/>
            </a:ln>
          </p:spPr>
          <p:txBody>
            <a:bodyPr wrap="square" anchor="ctr">
              <a:noAutofit/>
            </a:bodyPr>
            <a:lstStyle/>
            <a:p>
              <a:pPr lvl="0" algn="r"/>
              <a:r>
                <a:rPr lang="ru-RU" sz="1200" dirty="0" smtClean="0">
                  <a:solidFill>
                    <a:srgbClr val="1F4E79"/>
                  </a:solidFill>
                </a:rPr>
                <a:t>Кредит</a:t>
              </a:r>
              <a:endParaRPr lang="ru-RU" sz="1200" dirty="0">
                <a:solidFill>
                  <a:srgbClr val="1F4E79"/>
                </a:solidFill>
              </a:endParaRPr>
            </a:p>
          </p:txBody>
        </p:sp>
      </p:grpSp>
      <p:cxnSp>
        <p:nvCxnSpPr>
          <p:cNvPr id="135" name="Elbow Connector 187"/>
          <p:cNvCxnSpPr>
            <a:stCxn id="126" idx="1"/>
          </p:cNvCxnSpPr>
          <p:nvPr/>
        </p:nvCxnSpPr>
        <p:spPr>
          <a:xfrm rot="10800000">
            <a:off x="1519178" y="5919391"/>
            <a:ext cx="808422" cy="608330"/>
          </a:xfrm>
          <a:prstGeom prst="bentConnector2">
            <a:avLst/>
          </a:prstGeom>
          <a:ln w="76200">
            <a:solidFill>
              <a:srgbClr val="C00000">
                <a:alpha val="50000"/>
              </a:srgb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137" name="Прямоугольник 136"/>
          <p:cNvSpPr/>
          <p:nvPr/>
        </p:nvSpPr>
        <p:spPr>
          <a:xfrm>
            <a:off x="1189179" y="6564886"/>
            <a:ext cx="1076999" cy="228147"/>
          </a:xfrm>
          <a:prstGeom prst="rect">
            <a:avLst/>
          </a:prstGeom>
          <a:ln>
            <a:noFill/>
          </a:ln>
        </p:spPr>
        <p:txBody>
          <a:bodyPr wrap="square" anchor="ctr">
            <a:noAutofit/>
          </a:bodyPr>
          <a:lstStyle/>
          <a:p>
            <a:pPr lvl="0" algn="r"/>
            <a:r>
              <a:rPr lang="ru-RU" sz="1200" dirty="0" smtClean="0">
                <a:solidFill>
                  <a:srgbClr val="C00000"/>
                </a:solidFill>
              </a:rPr>
              <a:t>Гарантия</a:t>
            </a:r>
            <a:endParaRPr lang="ru-RU" sz="1200" dirty="0">
              <a:solidFill>
                <a:srgbClr val="C00000"/>
              </a:solidFill>
            </a:endParaRPr>
          </a:p>
        </p:txBody>
      </p:sp>
      <p:sp>
        <p:nvSpPr>
          <p:cNvPr id="138" name="Oval 287"/>
          <p:cNvSpPr/>
          <p:nvPr/>
        </p:nvSpPr>
        <p:spPr>
          <a:xfrm>
            <a:off x="1245634" y="6566595"/>
            <a:ext cx="245885" cy="245885"/>
          </a:xfrm>
          <a:prstGeom prst="ellipse">
            <a:avLst/>
          </a:prstGeom>
          <a:solidFill>
            <a:srgbClr val="C0000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Г</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sp>
        <p:nvSpPr>
          <p:cNvPr id="141" name="Скругленный прямоугольник 140"/>
          <p:cNvSpPr/>
          <p:nvPr/>
        </p:nvSpPr>
        <p:spPr>
          <a:xfrm>
            <a:off x="3708840" y="5191454"/>
            <a:ext cx="2171279" cy="727937"/>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smtClean="0"/>
              <a:t>Субъект МСП</a:t>
            </a:r>
          </a:p>
          <a:p>
            <a:pPr marL="630238"/>
            <a:r>
              <a:rPr lang="ru-RU" sz="1000" dirty="0"/>
              <a:t>(заемщик, принципал </a:t>
            </a:r>
            <a:endParaRPr lang="en-US" sz="1000" dirty="0" smtClean="0"/>
          </a:p>
          <a:p>
            <a:pPr marL="630238"/>
            <a:r>
              <a:rPr lang="ru-RU" sz="1000" dirty="0" smtClean="0"/>
              <a:t>по </a:t>
            </a:r>
            <a:r>
              <a:rPr lang="ru-RU" sz="1000" dirty="0"/>
              <a:t>гарантии Корпорации)</a:t>
            </a:r>
          </a:p>
        </p:txBody>
      </p:sp>
      <p:cxnSp>
        <p:nvCxnSpPr>
          <p:cNvPr id="143" name="Elbow Connector 187"/>
          <p:cNvCxnSpPr>
            <a:stCxn id="42" idx="1"/>
          </p:cNvCxnSpPr>
          <p:nvPr/>
        </p:nvCxnSpPr>
        <p:spPr>
          <a:xfrm rot="10800000" flipV="1">
            <a:off x="1519179" y="4651042"/>
            <a:ext cx="1837899" cy="540411"/>
          </a:xfrm>
          <a:prstGeom prst="bentConnector2">
            <a:avLst/>
          </a:prstGeom>
          <a:ln w="76200">
            <a:solidFill>
              <a:srgbClr val="FCD7B9">
                <a:alpha val="50000"/>
              </a:srgb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144" name="Прямоугольник 143"/>
          <p:cNvSpPr/>
          <p:nvPr/>
        </p:nvSpPr>
        <p:spPr>
          <a:xfrm>
            <a:off x="1064252" y="4354976"/>
            <a:ext cx="1691283" cy="228147"/>
          </a:xfrm>
          <a:prstGeom prst="rect">
            <a:avLst/>
          </a:prstGeom>
          <a:ln>
            <a:noFill/>
          </a:ln>
        </p:spPr>
        <p:txBody>
          <a:bodyPr wrap="square" anchor="ctr">
            <a:noAutofit/>
          </a:bodyPr>
          <a:lstStyle/>
          <a:p>
            <a:pPr lvl="0" algn="r"/>
            <a:r>
              <a:rPr lang="ru-RU" sz="1200" dirty="0" smtClean="0">
                <a:solidFill>
                  <a:srgbClr val="F5750B"/>
                </a:solidFill>
              </a:rPr>
              <a:t>Поручительство</a:t>
            </a:r>
            <a:endParaRPr lang="ru-RU" sz="1200" dirty="0">
              <a:solidFill>
                <a:srgbClr val="F5750B"/>
              </a:solidFill>
            </a:endParaRPr>
          </a:p>
        </p:txBody>
      </p:sp>
      <p:sp>
        <p:nvSpPr>
          <p:cNvPr id="145" name="Oval 287"/>
          <p:cNvSpPr/>
          <p:nvPr/>
        </p:nvSpPr>
        <p:spPr>
          <a:xfrm>
            <a:off x="1245634" y="4356685"/>
            <a:ext cx="245885" cy="245885"/>
          </a:xfrm>
          <a:prstGeom prst="ellipse">
            <a:avLst/>
          </a:prstGeom>
          <a:solidFill>
            <a:srgbClr val="F5750B"/>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П</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sp>
        <p:nvSpPr>
          <p:cNvPr id="146" name="Прямоугольник 145"/>
          <p:cNvSpPr/>
          <p:nvPr/>
        </p:nvSpPr>
        <p:spPr>
          <a:xfrm>
            <a:off x="787953" y="7195698"/>
            <a:ext cx="4979002" cy="311252"/>
          </a:xfrm>
          <a:prstGeom prst="rect">
            <a:avLst/>
          </a:prstGeom>
          <a:ln>
            <a:noFill/>
          </a:ln>
        </p:spPr>
        <p:txBody>
          <a:bodyPr wrap="square" anchor="ctr">
            <a:noAutofit/>
          </a:bodyPr>
          <a:lstStyle/>
          <a:p>
            <a:pPr lvl="0"/>
            <a:r>
              <a:rPr lang="ru-RU" sz="1050" dirty="0" smtClean="0">
                <a:solidFill>
                  <a:schemeClr val="tx1">
                    <a:lumMod val="95000"/>
                    <a:lumOff val="5000"/>
                  </a:schemeClr>
                </a:solidFill>
              </a:rPr>
              <a:t>Поручительство РГО за исполнение МСП обязательств в рамках собственного лимита РГО</a:t>
            </a:r>
          </a:p>
          <a:p>
            <a:pPr lvl="0"/>
            <a:r>
              <a:rPr lang="ru-RU" sz="1050" dirty="0" smtClean="0">
                <a:solidFill>
                  <a:schemeClr val="tx1">
                    <a:lumMod val="95000"/>
                    <a:lumOff val="5000"/>
                  </a:schemeClr>
                </a:solidFill>
              </a:rPr>
              <a:t>но не мене 10 % от суммы основного долга по кредиту</a:t>
            </a:r>
            <a:endParaRPr lang="ru-RU" sz="1050" dirty="0">
              <a:solidFill>
                <a:schemeClr val="tx1">
                  <a:lumMod val="95000"/>
                  <a:lumOff val="5000"/>
                </a:schemeClr>
              </a:solidFill>
            </a:endParaRPr>
          </a:p>
        </p:txBody>
      </p:sp>
      <p:sp>
        <p:nvSpPr>
          <p:cNvPr id="148" name="Oval 287"/>
          <p:cNvSpPr/>
          <p:nvPr/>
        </p:nvSpPr>
        <p:spPr>
          <a:xfrm>
            <a:off x="488245" y="7119221"/>
            <a:ext cx="246539" cy="260239"/>
          </a:xfrm>
          <a:prstGeom prst="ellipse">
            <a:avLst/>
          </a:prstGeom>
          <a:solidFill>
            <a:srgbClr val="F5750B"/>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П</a:t>
            </a:r>
            <a:endParaRPr kumimoji="0" lang="en-US" sz="1000" b="1" i="0" u="none" strike="noStrike" kern="0" cap="none" spc="0" normalizeH="0" baseline="0" noProof="0" dirty="0">
              <a:ln>
                <a:noFill/>
              </a:ln>
              <a:solidFill>
                <a:srgbClr val="FFFFFF"/>
              </a:solidFill>
              <a:effectLst/>
              <a:uLnTx/>
              <a:uFillTx/>
              <a:latin typeface="Arial"/>
              <a:ea typeface="+mn-ea"/>
              <a:cs typeface="+mn-cs"/>
            </a:endParaRPr>
          </a:p>
        </p:txBody>
      </p:sp>
      <p:sp>
        <p:nvSpPr>
          <p:cNvPr id="159" name="Freeform 25"/>
          <p:cNvSpPr>
            <a:spLocks noChangeAspect="1" noEditPoints="1"/>
          </p:cNvSpPr>
          <p:nvPr/>
        </p:nvSpPr>
        <p:spPr bwMode="auto">
          <a:xfrm>
            <a:off x="3825278" y="5358576"/>
            <a:ext cx="447758" cy="393691"/>
          </a:xfrm>
          <a:custGeom>
            <a:avLst/>
            <a:gdLst/>
            <a:ahLst/>
            <a:cxnLst>
              <a:cxn ang="0">
                <a:pos x="82" y="72"/>
              </a:cxn>
              <a:cxn ang="0">
                <a:pos x="81" y="55"/>
              </a:cxn>
              <a:cxn ang="0">
                <a:pos x="70" y="49"/>
              </a:cxn>
              <a:cxn ang="0">
                <a:pos x="62" y="39"/>
              </a:cxn>
              <a:cxn ang="0">
                <a:pos x="65" y="32"/>
              </a:cxn>
              <a:cxn ang="0">
                <a:pos x="67" y="28"/>
              </a:cxn>
              <a:cxn ang="0">
                <a:pos x="66" y="25"/>
              </a:cxn>
              <a:cxn ang="0">
                <a:pos x="67" y="20"/>
              </a:cxn>
              <a:cxn ang="0">
                <a:pos x="57" y="11"/>
              </a:cxn>
              <a:cxn ang="0">
                <a:pos x="47" y="20"/>
              </a:cxn>
              <a:cxn ang="0">
                <a:pos x="48" y="25"/>
              </a:cxn>
              <a:cxn ang="0">
                <a:pos x="47" y="28"/>
              </a:cxn>
              <a:cxn ang="0">
                <a:pos x="49" y="32"/>
              </a:cxn>
              <a:cxn ang="0">
                <a:pos x="52" y="39"/>
              </a:cxn>
              <a:cxn ang="0">
                <a:pos x="48" y="46"/>
              </a:cxn>
              <a:cxn ang="0">
                <a:pos x="63" y="60"/>
              </a:cxn>
              <a:cxn ang="0">
                <a:pos x="63" y="72"/>
              </a:cxn>
              <a:cxn ang="0">
                <a:pos x="82" y="72"/>
              </a:cxn>
              <a:cxn ang="0">
                <a:pos x="42" y="51"/>
              </a:cxn>
              <a:cxn ang="0">
                <a:pos x="31" y="39"/>
              </a:cxn>
              <a:cxn ang="0">
                <a:pos x="35" y="29"/>
              </a:cxn>
              <a:cxn ang="0">
                <a:pos x="38" y="23"/>
              </a:cxn>
              <a:cxn ang="0">
                <a:pos x="37" y="20"/>
              </a:cxn>
              <a:cxn ang="0">
                <a:pos x="37" y="13"/>
              </a:cxn>
              <a:cxn ang="0">
                <a:pos x="24" y="0"/>
              </a:cxn>
              <a:cxn ang="0">
                <a:pos x="11" y="13"/>
              </a:cxn>
              <a:cxn ang="0">
                <a:pos x="12" y="20"/>
              </a:cxn>
              <a:cxn ang="0">
                <a:pos x="11" y="23"/>
              </a:cxn>
              <a:cxn ang="0">
                <a:pos x="14" y="29"/>
              </a:cxn>
              <a:cxn ang="0">
                <a:pos x="18" y="39"/>
              </a:cxn>
              <a:cxn ang="0">
                <a:pos x="7" y="51"/>
              </a:cxn>
              <a:cxn ang="0">
                <a:pos x="0" y="57"/>
              </a:cxn>
              <a:cxn ang="0">
                <a:pos x="0" y="72"/>
              </a:cxn>
              <a:cxn ang="0">
                <a:pos x="57" y="72"/>
              </a:cxn>
              <a:cxn ang="0">
                <a:pos x="57" y="61"/>
              </a:cxn>
              <a:cxn ang="0">
                <a:pos x="42" y="51"/>
              </a:cxn>
            </a:cxnLst>
            <a:rect l="0" t="0" r="r" b="b"/>
            <a:pathLst>
              <a:path w="82" h="72">
                <a:moveTo>
                  <a:pt x="82" y="72"/>
                </a:moveTo>
                <a:cubicBezTo>
                  <a:pt x="82" y="72"/>
                  <a:pt x="82" y="57"/>
                  <a:pt x="81" y="55"/>
                </a:cubicBezTo>
                <a:cubicBezTo>
                  <a:pt x="79" y="53"/>
                  <a:pt x="76" y="51"/>
                  <a:pt x="70" y="49"/>
                </a:cubicBezTo>
                <a:cubicBezTo>
                  <a:pt x="64" y="46"/>
                  <a:pt x="62" y="44"/>
                  <a:pt x="62" y="39"/>
                </a:cubicBezTo>
                <a:cubicBezTo>
                  <a:pt x="62" y="37"/>
                  <a:pt x="64" y="37"/>
                  <a:pt x="65" y="32"/>
                </a:cubicBezTo>
                <a:cubicBezTo>
                  <a:pt x="65" y="30"/>
                  <a:pt x="67" y="32"/>
                  <a:pt x="67" y="28"/>
                </a:cubicBezTo>
                <a:cubicBezTo>
                  <a:pt x="67" y="26"/>
                  <a:pt x="66" y="25"/>
                  <a:pt x="66" y="25"/>
                </a:cubicBezTo>
                <a:cubicBezTo>
                  <a:pt x="66" y="25"/>
                  <a:pt x="67" y="22"/>
                  <a:pt x="67" y="20"/>
                </a:cubicBezTo>
                <a:cubicBezTo>
                  <a:pt x="67" y="18"/>
                  <a:pt x="65" y="11"/>
                  <a:pt x="57" y="11"/>
                </a:cubicBezTo>
                <a:cubicBezTo>
                  <a:pt x="49" y="11"/>
                  <a:pt x="47" y="18"/>
                  <a:pt x="47" y="20"/>
                </a:cubicBezTo>
                <a:cubicBezTo>
                  <a:pt x="47" y="22"/>
                  <a:pt x="48" y="25"/>
                  <a:pt x="48" y="25"/>
                </a:cubicBezTo>
                <a:cubicBezTo>
                  <a:pt x="48" y="25"/>
                  <a:pt x="47" y="26"/>
                  <a:pt x="47" y="28"/>
                </a:cubicBezTo>
                <a:cubicBezTo>
                  <a:pt x="47" y="32"/>
                  <a:pt x="49" y="30"/>
                  <a:pt x="49" y="32"/>
                </a:cubicBezTo>
                <a:cubicBezTo>
                  <a:pt x="50" y="37"/>
                  <a:pt x="52" y="37"/>
                  <a:pt x="52" y="39"/>
                </a:cubicBezTo>
                <a:cubicBezTo>
                  <a:pt x="52" y="42"/>
                  <a:pt x="51" y="44"/>
                  <a:pt x="48" y="46"/>
                </a:cubicBezTo>
                <a:cubicBezTo>
                  <a:pt x="62" y="53"/>
                  <a:pt x="63" y="54"/>
                  <a:pt x="63" y="60"/>
                </a:cubicBezTo>
                <a:cubicBezTo>
                  <a:pt x="63" y="72"/>
                  <a:pt x="63" y="72"/>
                  <a:pt x="63" y="72"/>
                </a:cubicBezTo>
                <a:lnTo>
                  <a:pt x="82" y="72"/>
                </a:lnTo>
                <a:close/>
                <a:moveTo>
                  <a:pt x="42" y="51"/>
                </a:moveTo>
                <a:cubicBezTo>
                  <a:pt x="34" y="47"/>
                  <a:pt x="31" y="45"/>
                  <a:pt x="31" y="39"/>
                </a:cubicBezTo>
                <a:cubicBezTo>
                  <a:pt x="31" y="35"/>
                  <a:pt x="34" y="36"/>
                  <a:pt x="35" y="29"/>
                </a:cubicBezTo>
                <a:cubicBezTo>
                  <a:pt x="35" y="27"/>
                  <a:pt x="37" y="29"/>
                  <a:pt x="38" y="23"/>
                </a:cubicBezTo>
                <a:cubicBezTo>
                  <a:pt x="38" y="20"/>
                  <a:pt x="37" y="20"/>
                  <a:pt x="37" y="20"/>
                </a:cubicBezTo>
                <a:cubicBezTo>
                  <a:pt x="37" y="20"/>
                  <a:pt x="37" y="16"/>
                  <a:pt x="37" y="13"/>
                </a:cubicBezTo>
                <a:cubicBezTo>
                  <a:pt x="38" y="10"/>
                  <a:pt x="36" y="0"/>
                  <a:pt x="24" y="0"/>
                </a:cubicBezTo>
                <a:cubicBezTo>
                  <a:pt x="13" y="0"/>
                  <a:pt x="11" y="10"/>
                  <a:pt x="11" y="13"/>
                </a:cubicBezTo>
                <a:cubicBezTo>
                  <a:pt x="12" y="16"/>
                  <a:pt x="12" y="20"/>
                  <a:pt x="12" y="20"/>
                </a:cubicBezTo>
                <a:cubicBezTo>
                  <a:pt x="12" y="20"/>
                  <a:pt x="11" y="20"/>
                  <a:pt x="11" y="23"/>
                </a:cubicBezTo>
                <a:cubicBezTo>
                  <a:pt x="11" y="29"/>
                  <a:pt x="14" y="27"/>
                  <a:pt x="14" y="29"/>
                </a:cubicBezTo>
                <a:cubicBezTo>
                  <a:pt x="15" y="36"/>
                  <a:pt x="18" y="35"/>
                  <a:pt x="18" y="39"/>
                </a:cubicBezTo>
                <a:cubicBezTo>
                  <a:pt x="18" y="45"/>
                  <a:pt x="15" y="47"/>
                  <a:pt x="7" y="51"/>
                </a:cubicBezTo>
                <a:cubicBezTo>
                  <a:pt x="4" y="52"/>
                  <a:pt x="0" y="53"/>
                  <a:pt x="0" y="57"/>
                </a:cubicBezTo>
                <a:cubicBezTo>
                  <a:pt x="0" y="72"/>
                  <a:pt x="0" y="72"/>
                  <a:pt x="0" y="72"/>
                </a:cubicBezTo>
                <a:cubicBezTo>
                  <a:pt x="57" y="72"/>
                  <a:pt x="57" y="72"/>
                  <a:pt x="57" y="72"/>
                </a:cubicBezTo>
                <a:cubicBezTo>
                  <a:pt x="57" y="72"/>
                  <a:pt x="57" y="63"/>
                  <a:pt x="57" y="61"/>
                </a:cubicBezTo>
                <a:cubicBezTo>
                  <a:pt x="57" y="58"/>
                  <a:pt x="50" y="54"/>
                  <a:pt x="42" y="51"/>
                </a:cubicBezTo>
                <a:close/>
              </a:path>
            </a:pathLst>
          </a:custGeom>
          <a:solidFill>
            <a:schemeClr val="bg1"/>
          </a:solidFill>
          <a:ln w="9525">
            <a:noFill/>
            <a:round/>
            <a:headEnd/>
            <a:tailEnd/>
          </a:ln>
        </p:spPr>
        <p:txBody>
          <a:bodyPr vert="horz" wrap="square" lIns="98694" tIns="49347" rIns="98694" bIns="49347" numCol="1" anchor="t" anchorCtr="0" compatLnSpc="1">
            <a:prstTxWarp prst="textNoShape">
              <a:avLst/>
            </a:prstTxWarp>
          </a:bodyPr>
          <a:lstStyle/>
          <a:p>
            <a:pPr defTabSz="986912" fontAlgn="base">
              <a:spcBef>
                <a:spcPct val="0"/>
              </a:spcBef>
              <a:spcAft>
                <a:spcPct val="0"/>
              </a:spcAft>
            </a:pPr>
            <a:endParaRPr lang="en-GB" sz="2051" dirty="0">
              <a:solidFill>
                <a:srgbClr val="000000"/>
              </a:solidFill>
              <a:cs typeface="Arial" pitchFamily="34" charset="0"/>
            </a:endParaRPr>
          </a:p>
        </p:txBody>
      </p:sp>
      <p:sp>
        <p:nvSpPr>
          <p:cNvPr id="69" name="Скругленный прямоугольник 68"/>
          <p:cNvSpPr/>
          <p:nvPr/>
        </p:nvSpPr>
        <p:spPr>
          <a:xfrm>
            <a:off x="3494205" y="4771378"/>
            <a:ext cx="372219" cy="174599"/>
          </a:xfrm>
          <a:prstGeom prst="roundRect">
            <a:avLst/>
          </a:prstGeom>
          <a:noFill/>
          <a:ln w="25400" cap="flat" cmpd="sng" algn="ctr">
            <a:noFill/>
            <a:prstDash val="solid"/>
          </a:ln>
          <a:effectLst/>
        </p:spPr>
        <p:txBody>
          <a:bodyPr lIns="0" rIns="0" anchor="ctr"/>
          <a:lstStyle/>
          <a:p>
            <a:pPr algn="ctr" defTabSz="914373" fontAlgn="auto">
              <a:spcBef>
                <a:spcPts val="0"/>
              </a:spcBef>
              <a:spcAft>
                <a:spcPts val="0"/>
              </a:spcAft>
              <a:defRPr/>
            </a:pPr>
            <a:r>
              <a:rPr lang="ru-RU" sz="1100" b="1" kern="0" dirty="0" smtClean="0">
                <a:latin typeface="Arial Narrow" panose="020B0606020202030204" pitchFamily="34" charset="0"/>
                <a:cs typeface="Times New Roman" pitchFamily="18" charset="0"/>
              </a:rPr>
              <a:t>РГО</a:t>
            </a:r>
            <a:endParaRPr lang="ru-RU" sz="1200" b="1" kern="0" dirty="0">
              <a:latin typeface="Arial Narrow" panose="020B0606020202030204" pitchFamily="34" charset="0"/>
              <a:cs typeface="Times New Roman" pitchFamily="18" charset="0"/>
            </a:endParaRPr>
          </a:p>
        </p:txBody>
      </p:sp>
      <p:grpSp>
        <p:nvGrpSpPr>
          <p:cNvPr id="73" name="Группа 72"/>
          <p:cNvGrpSpPr/>
          <p:nvPr/>
        </p:nvGrpSpPr>
        <p:grpSpPr>
          <a:xfrm>
            <a:off x="304454" y="5103055"/>
            <a:ext cx="2303065" cy="904187"/>
            <a:chOff x="332773" y="3991997"/>
            <a:chExt cx="2303065" cy="904187"/>
          </a:xfrm>
        </p:grpSpPr>
        <p:sp>
          <p:nvSpPr>
            <p:cNvPr id="74" name="Скругленный прямоугольник 73"/>
            <p:cNvSpPr/>
            <p:nvPr/>
          </p:nvSpPr>
          <p:spPr>
            <a:xfrm>
              <a:off x="464559" y="4092291"/>
              <a:ext cx="2171279" cy="727937"/>
            </a:xfrm>
            <a:prstGeom prst="roundRect">
              <a:avLst>
                <a:gd name="adj" fmla="val 6507"/>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a:solidFill>
                    <a:schemeClr val="tx1"/>
                  </a:solidFill>
                </a:rPr>
                <a:t>Банк-партнер/ Организация-партнер</a:t>
              </a:r>
            </a:p>
            <a:p>
              <a:pPr marL="630238"/>
              <a:r>
                <a:rPr lang="ru-RU" sz="1000" dirty="0" smtClean="0">
                  <a:solidFill>
                    <a:schemeClr val="tx1"/>
                  </a:solidFill>
                </a:rPr>
                <a:t>(бенефициар по гарантии Корпорации)</a:t>
              </a:r>
              <a:endParaRPr lang="ru-RU" sz="1000" dirty="0">
                <a:solidFill>
                  <a:schemeClr val="tx1"/>
                </a:solidFill>
              </a:endParaRPr>
            </a:p>
          </p:txBody>
        </p:sp>
        <p:grpSp>
          <p:nvGrpSpPr>
            <p:cNvPr id="75" name="Группа 74"/>
            <p:cNvGrpSpPr/>
            <p:nvPr/>
          </p:nvGrpSpPr>
          <p:grpSpPr>
            <a:xfrm>
              <a:off x="332773" y="3991997"/>
              <a:ext cx="904187" cy="904187"/>
              <a:chOff x="-1167900" y="2055274"/>
              <a:chExt cx="2233307" cy="2233307"/>
            </a:xfrm>
          </p:grpSpPr>
          <p:pic>
            <p:nvPicPr>
              <p:cNvPr id="76" name="Рисунок 7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7900" y="2055274"/>
                <a:ext cx="2233307" cy="2233307"/>
              </a:xfrm>
              <a:prstGeom prst="rect">
                <a:avLst/>
              </a:prstGeom>
            </p:spPr>
          </p:pic>
          <p:sp>
            <p:nvSpPr>
              <p:cNvPr id="77" name="Овал 76"/>
              <p:cNvSpPr/>
              <p:nvPr/>
            </p:nvSpPr>
            <p:spPr>
              <a:xfrm>
                <a:off x="-388997" y="2868348"/>
                <a:ext cx="650389" cy="650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grpSp>
      </p:grpSp>
      <p:pic>
        <p:nvPicPr>
          <p:cNvPr id="81" name="Рисунок 8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51115" y="4344776"/>
            <a:ext cx="433001" cy="414237"/>
          </a:xfrm>
          <a:prstGeom prst="rect">
            <a:avLst/>
          </a:prstGeom>
        </p:spPr>
      </p:pic>
      <p:sp>
        <p:nvSpPr>
          <p:cNvPr id="84" name="Прямоугольник 83"/>
          <p:cNvSpPr/>
          <p:nvPr/>
        </p:nvSpPr>
        <p:spPr>
          <a:xfrm>
            <a:off x="776684" y="7704883"/>
            <a:ext cx="5058387" cy="311252"/>
          </a:xfrm>
          <a:prstGeom prst="rect">
            <a:avLst/>
          </a:prstGeom>
          <a:ln>
            <a:noFill/>
          </a:ln>
        </p:spPr>
        <p:txBody>
          <a:bodyPr wrap="square" anchor="ctr">
            <a:noAutofit/>
          </a:bodyPr>
          <a:lstStyle/>
          <a:p>
            <a:pPr lvl="0"/>
            <a:r>
              <a:rPr lang="ru-RU" sz="1050" dirty="0" smtClean="0">
                <a:solidFill>
                  <a:schemeClr val="tx1">
                    <a:lumMod val="95000"/>
                    <a:lumOff val="5000"/>
                  </a:schemeClr>
                </a:solidFill>
              </a:rPr>
              <a:t>Независимая гарантия Корпорации на часть непокрытой поручительством РГО суммы кредита</a:t>
            </a:r>
          </a:p>
        </p:txBody>
      </p:sp>
      <p:sp>
        <p:nvSpPr>
          <p:cNvPr id="85" name="TextBox 84"/>
          <p:cNvSpPr txBox="1"/>
          <p:nvPr/>
        </p:nvSpPr>
        <p:spPr>
          <a:xfrm>
            <a:off x="12069436" y="8252954"/>
            <a:ext cx="523982" cy="307777"/>
          </a:xfrm>
          <a:prstGeom prst="rect">
            <a:avLst/>
          </a:prstGeom>
          <a:noFill/>
        </p:spPr>
        <p:txBody>
          <a:bodyPr wrap="square" rtlCol="0">
            <a:spAutoFit/>
          </a:bodyPr>
          <a:lstStyle/>
          <a:p>
            <a:r>
              <a:rPr lang="ru-RU" sz="1400" dirty="0" smtClean="0">
                <a:latin typeface="Arial Narrow" panose="020B0606020202030204" pitchFamily="34" charset="0"/>
              </a:rPr>
              <a:t>8</a:t>
            </a:r>
            <a:endParaRPr lang="ru-RU" sz="1400" dirty="0">
              <a:latin typeface="Arial Narrow" panose="020B0606020202030204" pitchFamily="34" charset="0"/>
            </a:endParaRPr>
          </a:p>
        </p:txBody>
      </p:sp>
      <p:sp>
        <p:nvSpPr>
          <p:cNvPr id="41" name="Скругленный прямоугольник 40"/>
          <p:cNvSpPr/>
          <p:nvPr/>
        </p:nvSpPr>
        <p:spPr>
          <a:xfrm>
            <a:off x="363538" y="1247780"/>
            <a:ext cx="5578913" cy="2323701"/>
          </a:xfrm>
          <a:prstGeom prst="roundRect">
            <a:avLst>
              <a:gd name="adj" fmla="val 16628"/>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ru-RU" sz="1600" b="1" dirty="0" err="1" smtClean="0"/>
              <a:t>Согарантии</a:t>
            </a:r>
            <a:r>
              <a:rPr lang="ru-RU" sz="1600" b="1" dirty="0"/>
              <a:t> </a:t>
            </a:r>
            <a:r>
              <a:rPr lang="ru-RU" sz="1600" b="1" dirty="0" smtClean="0"/>
              <a:t>для сельскохозяйственных кооперативов.</a:t>
            </a:r>
          </a:p>
          <a:p>
            <a:pPr algn="ctr"/>
            <a:endParaRPr lang="ru-RU" sz="700" b="1" dirty="0" smtClean="0"/>
          </a:p>
          <a:p>
            <a:pPr algn="ctr"/>
            <a:r>
              <a:rPr lang="ru-RU" sz="1600" b="1" dirty="0" smtClean="0"/>
              <a:t>Гарантия </a:t>
            </a:r>
            <a:r>
              <a:rPr lang="ru-RU" sz="1600" b="1" dirty="0"/>
              <a:t>Корпорации совместно с поручительством региональной гарантийной организации </a:t>
            </a:r>
            <a:r>
              <a:rPr lang="ru-RU" sz="1600" b="1" dirty="0" smtClean="0"/>
              <a:t>покрывает </a:t>
            </a:r>
            <a:r>
              <a:rPr lang="ru-RU" sz="1600" b="1" dirty="0"/>
              <a:t>до </a:t>
            </a:r>
            <a:r>
              <a:rPr lang="ru-RU" sz="1800" b="1" dirty="0"/>
              <a:t>75%</a:t>
            </a:r>
            <a:r>
              <a:rPr lang="ru-RU" sz="1600" b="1" dirty="0"/>
              <a:t> от суммы кредита</a:t>
            </a:r>
          </a:p>
        </p:txBody>
      </p:sp>
      <p:sp>
        <p:nvSpPr>
          <p:cNvPr id="43" name="Скругленный прямоугольник 42"/>
          <p:cNvSpPr/>
          <p:nvPr/>
        </p:nvSpPr>
        <p:spPr>
          <a:xfrm>
            <a:off x="6026727" y="1247780"/>
            <a:ext cx="6227975" cy="2323702"/>
          </a:xfrm>
          <a:prstGeom prst="roundRect">
            <a:avLst>
              <a:gd name="adj" fmla="val 16628"/>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ru-RU" sz="1600" b="1" dirty="0" smtClean="0"/>
              <a:t>Прямые гарантии для обеспечение </a:t>
            </a:r>
            <a:r>
              <a:rPr lang="ru-RU" sz="1600" b="1" dirty="0"/>
              <a:t>исполнения части обязательств субъекта МСП - лизингополучателя по договору лизинга, заключаемого с </a:t>
            </a:r>
            <a:r>
              <a:rPr lang="ru-RU" sz="1600" b="1" dirty="0" smtClean="0"/>
              <a:t>организацией-партнером Корпорации </a:t>
            </a:r>
            <a:r>
              <a:rPr lang="ru-RU" sz="1600" b="1" dirty="0"/>
              <a:t>(лизингодателем).</a:t>
            </a:r>
          </a:p>
          <a:p>
            <a:pPr algn="ctr"/>
            <a:endParaRPr lang="ru-RU" sz="1600" b="1" dirty="0"/>
          </a:p>
          <a:p>
            <a:pPr algn="ctr"/>
            <a:r>
              <a:rPr lang="ru-RU" sz="1600" b="1" dirty="0"/>
              <a:t>Предметом лизинга может выступать оборудование и крупный рогатый скот специализированных мясных пород, выращенный в Российской Федерации в целях разведения.</a:t>
            </a:r>
          </a:p>
        </p:txBody>
      </p:sp>
      <p:pic>
        <p:nvPicPr>
          <p:cNvPr id="44" name="Рисунок 4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92708" y="6047522"/>
            <a:ext cx="1371059" cy="623708"/>
          </a:xfrm>
          <a:prstGeom prst="rect">
            <a:avLst/>
          </a:prstGeom>
        </p:spPr>
      </p:pic>
      <p:sp>
        <p:nvSpPr>
          <p:cNvPr id="45" name="Скругленный прямоугольник 44"/>
          <p:cNvSpPr/>
          <p:nvPr/>
        </p:nvSpPr>
        <p:spPr>
          <a:xfrm>
            <a:off x="9528363" y="6060869"/>
            <a:ext cx="2379620" cy="584988"/>
          </a:xfrm>
          <a:prstGeom prst="roundRect">
            <a:avLst>
              <a:gd name="adj" fmla="val 6507"/>
            </a:avLst>
          </a:prstGeom>
          <a:noFill/>
          <a:ln w="19050">
            <a:solidFill>
              <a:srgbClr val="C0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r>
              <a:rPr lang="ru-RU" sz="1100" b="1" dirty="0" smtClean="0">
                <a:solidFill>
                  <a:schemeClr val="tx1"/>
                </a:solidFill>
              </a:rPr>
              <a:t>Гарант</a:t>
            </a:r>
          </a:p>
        </p:txBody>
      </p:sp>
      <p:sp>
        <p:nvSpPr>
          <p:cNvPr id="46" name="Скругленный прямоугольник 45"/>
          <p:cNvSpPr/>
          <p:nvPr/>
        </p:nvSpPr>
        <p:spPr>
          <a:xfrm>
            <a:off x="6026728" y="3983520"/>
            <a:ext cx="6211309" cy="4146361"/>
          </a:xfrm>
          <a:prstGeom prst="roundRect">
            <a:avLst>
              <a:gd name="adj" fmla="val 2995"/>
            </a:avLst>
          </a:prstGeom>
          <a:no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sz="1100" b="1" dirty="0" smtClean="0">
              <a:solidFill>
                <a:schemeClr val="tx1"/>
              </a:solidFill>
            </a:endParaRPr>
          </a:p>
        </p:txBody>
      </p:sp>
      <p:sp>
        <p:nvSpPr>
          <p:cNvPr id="47" name="Прямоугольник 46"/>
          <p:cNvSpPr/>
          <p:nvPr/>
        </p:nvSpPr>
        <p:spPr>
          <a:xfrm>
            <a:off x="7098600" y="7024965"/>
            <a:ext cx="5216845" cy="625584"/>
          </a:xfrm>
          <a:prstGeom prst="rect">
            <a:avLst/>
          </a:prstGeom>
          <a:ln>
            <a:noFill/>
          </a:ln>
        </p:spPr>
        <p:txBody>
          <a:bodyPr wrap="square" anchor="ctr">
            <a:noAutofit/>
          </a:bodyPr>
          <a:lstStyle/>
          <a:p>
            <a:pPr lvl="0"/>
            <a:r>
              <a:rPr lang="ru-RU" sz="1050" dirty="0" smtClean="0">
                <a:solidFill>
                  <a:schemeClr val="tx1">
                    <a:lumMod val="95000"/>
                    <a:lumOff val="5000"/>
                  </a:schemeClr>
                </a:solidFill>
              </a:rPr>
              <a:t>Независимая гарантия в размере:</a:t>
            </a:r>
          </a:p>
          <a:p>
            <a:pPr marL="171450" lvl="0" indent="-171450">
              <a:buFont typeface="Arial" panose="020B0604020202020204" pitchFamily="34" charset="0"/>
              <a:buChar char="•"/>
            </a:pPr>
            <a:r>
              <a:rPr lang="ru-RU" sz="1050" dirty="0">
                <a:solidFill>
                  <a:schemeClr val="tx1">
                    <a:lumMod val="95000"/>
                    <a:lumOff val="5000"/>
                  </a:schemeClr>
                </a:solidFill>
              </a:rPr>
              <a:t>д</a:t>
            </a:r>
            <a:r>
              <a:rPr lang="ru-RU" sz="1050" dirty="0" smtClean="0">
                <a:solidFill>
                  <a:schemeClr val="tx1">
                    <a:lumMod val="95000"/>
                    <a:lumOff val="5000"/>
                  </a:schemeClr>
                </a:solidFill>
              </a:rPr>
              <a:t>о 20% балансовой (остаточной) стоимости предмета лизинга</a:t>
            </a:r>
          </a:p>
          <a:p>
            <a:pPr marL="171450" lvl="0" indent="-171450">
              <a:buFont typeface="Arial" panose="020B0604020202020204" pitchFamily="34" charset="0"/>
              <a:buChar char="•"/>
            </a:pPr>
            <a:r>
              <a:rPr lang="ru-RU" sz="1050" dirty="0" smtClean="0">
                <a:solidFill>
                  <a:schemeClr val="tx1">
                    <a:lumMod val="95000"/>
                    <a:lumOff val="5000"/>
                  </a:schemeClr>
                </a:solidFill>
              </a:rPr>
              <a:t>до 20 млн рублей</a:t>
            </a:r>
          </a:p>
        </p:txBody>
      </p:sp>
      <p:grpSp>
        <p:nvGrpSpPr>
          <p:cNvPr id="48" name="Группа 47"/>
          <p:cNvGrpSpPr/>
          <p:nvPr/>
        </p:nvGrpSpPr>
        <p:grpSpPr>
          <a:xfrm>
            <a:off x="8487348" y="4938230"/>
            <a:ext cx="1464139" cy="485825"/>
            <a:chOff x="-2260705" y="5611929"/>
            <a:chExt cx="6865245" cy="248784"/>
          </a:xfrm>
        </p:grpSpPr>
        <p:cxnSp>
          <p:nvCxnSpPr>
            <p:cNvPr id="49" name="Прямая со стрелкой 48"/>
            <p:cNvCxnSpPr/>
            <p:nvPr/>
          </p:nvCxnSpPr>
          <p:spPr>
            <a:xfrm flipH="1" flipV="1">
              <a:off x="-2168170" y="5611929"/>
              <a:ext cx="6772710" cy="10998"/>
            </a:xfrm>
            <a:prstGeom prst="straightConnector1">
              <a:avLst/>
            </a:prstGeom>
            <a:ln w="76200">
              <a:solidFill>
                <a:srgbClr val="1F4E79"/>
              </a:solidFill>
              <a:headEnd type="triangle" w="med" len="med"/>
              <a:tailEnd type="none" w="sm" len="sm"/>
            </a:ln>
          </p:spPr>
          <p:style>
            <a:lnRef idx="1">
              <a:schemeClr val="accent1"/>
            </a:lnRef>
            <a:fillRef idx="0">
              <a:schemeClr val="accent1"/>
            </a:fillRef>
            <a:effectRef idx="0">
              <a:schemeClr val="accent1"/>
            </a:effectRef>
            <a:fontRef idx="minor">
              <a:schemeClr val="tx1"/>
            </a:fontRef>
          </p:style>
        </p:cxnSp>
        <p:cxnSp>
          <p:nvCxnSpPr>
            <p:cNvPr id="50" name="Прямая со стрелкой 49"/>
            <p:cNvCxnSpPr/>
            <p:nvPr/>
          </p:nvCxnSpPr>
          <p:spPr>
            <a:xfrm flipV="1">
              <a:off x="-2260705" y="5856571"/>
              <a:ext cx="6752195" cy="4142"/>
            </a:xfrm>
            <a:prstGeom prst="straightConnector1">
              <a:avLst/>
            </a:prstGeom>
            <a:ln w="76200">
              <a:solidFill>
                <a:srgbClr val="00A1DE"/>
              </a:solidFill>
              <a:headEnd type="triangle" w="med" len="med"/>
              <a:tailEnd type="none" w="sm" len="sm"/>
            </a:ln>
          </p:spPr>
          <p:style>
            <a:lnRef idx="1">
              <a:schemeClr val="accent1"/>
            </a:lnRef>
            <a:fillRef idx="0">
              <a:schemeClr val="accent1"/>
            </a:fillRef>
            <a:effectRef idx="0">
              <a:schemeClr val="accent1"/>
            </a:effectRef>
            <a:fontRef idx="minor">
              <a:schemeClr val="tx1"/>
            </a:fontRef>
          </p:style>
        </p:cxnSp>
      </p:grpSp>
      <p:sp>
        <p:nvSpPr>
          <p:cNvPr id="51" name="Прямоугольник 50"/>
          <p:cNvSpPr/>
          <p:nvPr/>
        </p:nvSpPr>
        <p:spPr>
          <a:xfrm>
            <a:off x="8572819" y="4577389"/>
            <a:ext cx="1269085" cy="260376"/>
          </a:xfrm>
          <a:prstGeom prst="rect">
            <a:avLst/>
          </a:prstGeom>
          <a:ln>
            <a:noFill/>
          </a:ln>
        </p:spPr>
        <p:txBody>
          <a:bodyPr wrap="square" anchor="ctr">
            <a:noAutofit/>
          </a:bodyPr>
          <a:lstStyle/>
          <a:p>
            <a:pPr algn="ctr"/>
            <a:r>
              <a:rPr lang="ru-RU" sz="1200" dirty="0">
                <a:solidFill>
                  <a:schemeClr val="tx2"/>
                </a:solidFill>
              </a:rPr>
              <a:t>Оборудование, </a:t>
            </a:r>
            <a:endParaRPr lang="ru-RU" sz="1200" dirty="0" smtClean="0">
              <a:solidFill>
                <a:schemeClr val="tx2"/>
              </a:solidFill>
            </a:endParaRPr>
          </a:p>
          <a:p>
            <a:pPr algn="ctr"/>
            <a:r>
              <a:rPr lang="ru-RU" sz="1200" dirty="0" smtClean="0">
                <a:solidFill>
                  <a:schemeClr val="tx2"/>
                </a:solidFill>
              </a:rPr>
              <a:t>КРС</a:t>
            </a:r>
            <a:endParaRPr lang="ru-RU" sz="1200" dirty="0">
              <a:solidFill>
                <a:schemeClr val="tx2"/>
              </a:solidFill>
            </a:endParaRPr>
          </a:p>
        </p:txBody>
      </p:sp>
      <p:sp>
        <p:nvSpPr>
          <p:cNvPr id="52" name="Прямоугольник 51"/>
          <p:cNvSpPr/>
          <p:nvPr/>
        </p:nvSpPr>
        <p:spPr>
          <a:xfrm>
            <a:off x="8322749" y="5578647"/>
            <a:ext cx="2102852" cy="209271"/>
          </a:xfrm>
          <a:prstGeom prst="rect">
            <a:avLst/>
          </a:prstGeom>
          <a:ln>
            <a:noFill/>
          </a:ln>
        </p:spPr>
        <p:txBody>
          <a:bodyPr wrap="square" anchor="ctr">
            <a:noAutofit/>
          </a:bodyPr>
          <a:lstStyle/>
          <a:p>
            <a:pPr lvl="0" algn="ctr"/>
            <a:r>
              <a:rPr lang="ru-RU" sz="1200" dirty="0" smtClean="0">
                <a:solidFill>
                  <a:srgbClr val="00A1DE"/>
                </a:solidFill>
              </a:rPr>
              <a:t>Авансовый </a:t>
            </a:r>
          </a:p>
          <a:p>
            <a:pPr lvl="0" algn="ctr"/>
            <a:r>
              <a:rPr lang="ru-RU" sz="1200" dirty="0" smtClean="0">
                <a:solidFill>
                  <a:srgbClr val="00A1DE"/>
                </a:solidFill>
              </a:rPr>
              <a:t>платеж</a:t>
            </a:r>
            <a:endParaRPr lang="ru-RU" sz="1200" dirty="0">
              <a:solidFill>
                <a:srgbClr val="00A1DE"/>
              </a:solidFill>
            </a:endParaRPr>
          </a:p>
        </p:txBody>
      </p:sp>
      <p:cxnSp>
        <p:nvCxnSpPr>
          <p:cNvPr id="53" name="Elbow Connector 187"/>
          <p:cNvCxnSpPr>
            <a:stCxn id="45" idx="1"/>
          </p:cNvCxnSpPr>
          <p:nvPr/>
        </p:nvCxnSpPr>
        <p:spPr>
          <a:xfrm rot="10800000">
            <a:off x="7177645" y="5963569"/>
            <a:ext cx="2350718" cy="389795"/>
          </a:xfrm>
          <a:prstGeom prst="bentConnector3">
            <a:avLst>
              <a:gd name="adj1" fmla="val 99950"/>
            </a:avLst>
          </a:prstGeom>
          <a:ln w="76200">
            <a:solidFill>
              <a:srgbClr val="C00000">
                <a:alpha val="50000"/>
              </a:srgb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54" name="Rounded Rectangle 238"/>
          <p:cNvSpPr/>
          <p:nvPr/>
        </p:nvSpPr>
        <p:spPr>
          <a:xfrm flipH="1">
            <a:off x="8390924" y="5975926"/>
            <a:ext cx="97308" cy="62913"/>
          </a:xfrm>
          <a:prstGeom prst="round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0" rIns="0" bIns="0" rtlCol="0" anchor="ctr"/>
          <a:lstStyle/>
          <a:p>
            <a:endParaRPr lang="ru-RU" sz="900" b="1" kern="0" dirty="0">
              <a:solidFill>
                <a:schemeClr val="tx2"/>
              </a:solidFill>
            </a:endParaRPr>
          </a:p>
        </p:txBody>
      </p:sp>
      <p:sp>
        <p:nvSpPr>
          <p:cNvPr id="55" name="Прямоугольник 54"/>
          <p:cNvSpPr/>
          <p:nvPr/>
        </p:nvSpPr>
        <p:spPr>
          <a:xfrm>
            <a:off x="7949583" y="6475894"/>
            <a:ext cx="1076999" cy="228147"/>
          </a:xfrm>
          <a:prstGeom prst="rect">
            <a:avLst/>
          </a:prstGeom>
          <a:ln>
            <a:noFill/>
          </a:ln>
        </p:spPr>
        <p:txBody>
          <a:bodyPr wrap="square" anchor="ctr">
            <a:noAutofit/>
          </a:bodyPr>
          <a:lstStyle/>
          <a:p>
            <a:pPr lvl="0" algn="r"/>
            <a:r>
              <a:rPr lang="ru-RU" sz="1400" dirty="0" smtClean="0">
                <a:solidFill>
                  <a:srgbClr val="C00000"/>
                </a:solidFill>
              </a:rPr>
              <a:t>Гарантия</a:t>
            </a:r>
            <a:endParaRPr lang="ru-RU" sz="1400" dirty="0">
              <a:solidFill>
                <a:srgbClr val="C00000"/>
              </a:solidFill>
            </a:endParaRPr>
          </a:p>
        </p:txBody>
      </p:sp>
      <p:sp>
        <p:nvSpPr>
          <p:cNvPr id="56" name="Oval 287"/>
          <p:cNvSpPr/>
          <p:nvPr/>
        </p:nvSpPr>
        <p:spPr>
          <a:xfrm>
            <a:off x="7782793" y="6485691"/>
            <a:ext cx="245885" cy="245885"/>
          </a:xfrm>
          <a:prstGeom prst="ellipse">
            <a:avLst/>
          </a:prstGeom>
          <a:solidFill>
            <a:srgbClr val="C0000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Г</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cxnSp>
        <p:nvCxnSpPr>
          <p:cNvPr id="57" name="Прямая соединительная линия 56"/>
          <p:cNvCxnSpPr/>
          <p:nvPr/>
        </p:nvCxnSpPr>
        <p:spPr>
          <a:xfrm flipV="1">
            <a:off x="6820423" y="6991326"/>
            <a:ext cx="4495277" cy="175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8" name="Скругленный прямоугольник 57"/>
          <p:cNvSpPr/>
          <p:nvPr/>
        </p:nvSpPr>
        <p:spPr>
          <a:xfrm>
            <a:off x="9971942" y="4778906"/>
            <a:ext cx="2171279" cy="727937"/>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smtClean="0"/>
              <a:t>Субъект МСП</a:t>
            </a:r>
          </a:p>
          <a:p>
            <a:pPr marL="630238"/>
            <a:r>
              <a:rPr lang="ru-RU" sz="1000" dirty="0"/>
              <a:t>(заемщик, принципал </a:t>
            </a:r>
            <a:endParaRPr lang="en-US" sz="1000" dirty="0" smtClean="0"/>
          </a:p>
          <a:p>
            <a:pPr marL="630238"/>
            <a:r>
              <a:rPr lang="ru-RU" sz="1000" dirty="0" smtClean="0"/>
              <a:t>по </a:t>
            </a:r>
            <a:r>
              <a:rPr lang="ru-RU" sz="1000" dirty="0"/>
              <a:t>гарантии Корпорации)</a:t>
            </a:r>
          </a:p>
        </p:txBody>
      </p:sp>
      <p:sp>
        <p:nvSpPr>
          <p:cNvPr id="59" name="Freeform 25"/>
          <p:cNvSpPr>
            <a:spLocks noChangeAspect="1" noEditPoints="1"/>
          </p:cNvSpPr>
          <p:nvPr/>
        </p:nvSpPr>
        <p:spPr bwMode="auto">
          <a:xfrm>
            <a:off x="10055597" y="4953857"/>
            <a:ext cx="447758" cy="393691"/>
          </a:xfrm>
          <a:custGeom>
            <a:avLst/>
            <a:gdLst/>
            <a:ahLst/>
            <a:cxnLst>
              <a:cxn ang="0">
                <a:pos x="82" y="72"/>
              </a:cxn>
              <a:cxn ang="0">
                <a:pos x="81" y="55"/>
              </a:cxn>
              <a:cxn ang="0">
                <a:pos x="70" y="49"/>
              </a:cxn>
              <a:cxn ang="0">
                <a:pos x="62" y="39"/>
              </a:cxn>
              <a:cxn ang="0">
                <a:pos x="65" y="32"/>
              </a:cxn>
              <a:cxn ang="0">
                <a:pos x="67" y="28"/>
              </a:cxn>
              <a:cxn ang="0">
                <a:pos x="66" y="25"/>
              </a:cxn>
              <a:cxn ang="0">
                <a:pos x="67" y="20"/>
              </a:cxn>
              <a:cxn ang="0">
                <a:pos x="57" y="11"/>
              </a:cxn>
              <a:cxn ang="0">
                <a:pos x="47" y="20"/>
              </a:cxn>
              <a:cxn ang="0">
                <a:pos x="48" y="25"/>
              </a:cxn>
              <a:cxn ang="0">
                <a:pos x="47" y="28"/>
              </a:cxn>
              <a:cxn ang="0">
                <a:pos x="49" y="32"/>
              </a:cxn>
              <a:cxn ang="0">
                <a:pos x="52" y="39"/>
              </a:cxn>
              <a:cxn ang="0">
                <a:pos x="48" y="46"/>
              </a:cxn>
              <a:cxn ang="0">
                <a:pos x="63" y="60"/>
              </a:cxn>
              <a:cxn ang="0">
                <a:pos x="63" y="72"/>
              </a:cxn>
              <a:cxn ang="0">
                <a:pos x="82" y="72"/>
              </a:cxn>
              <a:cxn ang="0">
                <a:pos x="42" y="51"/>
              </a:cxn>
              <a:cxn ang="0">
                <a:pos x="31" y="39"/>
              </a:cxn>
              <a:cxn ang="0">
                <a:pos x="35" y="29"/>
              </a:cxn>
              <a:cxn ang="0">
                <a:pos x="38" y="23"/>
              </a:cxn>
              <a:cxn ang="0">
                <a:pos x="37" y="20"/>
              </a:cxn>
              <a:cxn ang="0">
                <a:pos x="37" y="13"/>
              </a:cxn>
              <a:cxn ang="0">
                <a:pos x="24" y="0"/>
              </a:cxn>
              <a:cxn ang="0">
                <a:pos x="11" y="13"/>
              </a:cxn>
              <a:cxn ang="0">
                <a:pos x="12" y="20"/>
              </a:cxn>
              <a:cxn ang="0">
                <a:pos x="11" y="23"/>
              </a:cxn>
              <a:cxn ang="0">
                <a:pos x="14" y="29"/>
              </a:cxn>
              <a:cxn ang="0">
                <a:pos x="18" y="39"/>
              </a:cxn>
              <a:cxn ang="0">
                <a:pos x="7" y="51"/>
              </a:cxn>
              <a:cxn ang="0">
                <a:pos x="0" y="57"/>
              </a:cxn>
              <a:cxn ang="0">
                <a:pos x="0" y="72"/>
              </a:cxn>
              <a:cxn ang="0">
                <a:pos x="57" y="72"/>
              </a:cxn>
              <a:cxn ang="0">
                <a:pos x="57" y="61"/>
              </a:cxn>
              <a:cxn ang="0">
                <a:pos x="42" y="51"/>
              </a:cxn>
            </a:cxnLst>
            <a:rect l="0" t="0" r="r" b="b"/>
            <a:pathLst>
              <a:path w="82" h="72">
                <a:moveTo>
                  <a:pt x="82" y="72"/>
                </a:moveTo>
                <a:cubicBezTo>
                  <a:pt x="82" y="72"/>
                  <a:pt x="82" y="57"/>
                  <a:pt x="81" y="55"/>
                </a:cubicBezTo>
                <a:cubicBezTo>
                  <a:pt x="79" y="53"/>
                  <a:pt x="76" y="51"/>
                  <a:pt x="70" y="49"/>
                </a:cubicBezTo>
                <a:cubicBezTo>
                  <a:pt x="64" y="46"/>
                  <a:pt x="62" y="44"/>
                  <a:pt x="62" y="39"/>
                </a:cubicBezTo>
                <a:cubicBezTo>
                  <a:pt x="62" y="37"/>
                  <a:pt x="64" y="37"/>
                  <a:pt x="65" y="32"/>
                </a:cubicBezTo>
                <a:cubicBezTo>
                  <a:pt x="65" y="30"/>
                  <a:pt x="67" y="32"/>
                  <a:pt x="67" y="28"/>
                </a:cubicBezTo>
                <a:cubicBezTo>
                  <a:pt x="67" y="26"/>
                  <a:pt x="66" y="25"/>
                  <a:pt x="66" y="25"/>
                </a:cubicBezTo>
                <a:cubicBezTo>
                  <a:pt x="66" y="25"/>
                  <a:pt x="67" y="22"/>
                  <a:pt x="67" y="20"/>
                </a:cubicBezTo>
                <a:cubicBezTo>
                  <a:pt x="67" y="18"/>
                  <a:pt x="65" y="11"/>
                  <a:pt x="57" y="11"/>
                </a:cubicBezTo>
                <a:cubicBezTo>
                  <a:pt x="49" y="11"/>
                  <a:pt x="47" y="18"/>
                  <a:pt x="47" y="20"/>
                </a:cubicBezTo>
                <a:cubicBezTo>
                  <a:pt x="47" y="22"/>
                  <a:pt x="48" y="25"/>
                  <a:pt x="48" y="25"/>
                </a:cubicBezTo>
                <a:cubicBezTo>
                  <a:pt x="48" y="25"/>
                  <a:pt x="47" y="26"/>
                  <a:pt x="47" y="28"/>
                </a:cubicBezTo>
                <a:cubicBezTo>
                  <a:pt x="47" y="32"/>
                  <a:pt x="49" y="30"/>
                  <a:pt x="49" y="32"/>
                </a:cubicBezTo>
                <a:cubicBezTo>
                  <a:pt x="50" y="37"/>
                  <a:pt x="52" y="37"/>
                  <a:pt x="52" y="39"/>
                </a:cubicBezTo>
                <a:cubicBezTo>
                  <a:pt x="52" y="42"/>
                  <a:pt x="51" y="44"/>
                  <a:pt x="48" y="46"/>
                </a:cubicBezTo>
                <a:cubicBezTo>
                  <a:pt x="62" y="53"/>
                  <a:pt x="63" y="54"/>
                  <a:pt x="63" y="60"/>
                </a:cubicBezTo>
                <a:cubicBezTo>
                  <a:pt x="63" y="72"/>
                  <a:pt x="63" y="72"/>
                  <a:pt x="63" y="72"/>
                </a:cubicBezTo>
                <a:lnTo>
                  <a:pt x="82" y="72"/>
                </a:lnTo>
                <a:close/>
                <a:moveTo>
                  <a:pt x="42" y="51"/>
                </a:moveTo>
                <a:cubicBezTo>
                  <a:pt x="34" y="47"/>
                  <a:pt x="31" y="45"/>
                  <a:pt x="31" y="39"/>
                </a:cubicBezTo>
                <a:cubicBezTo>
                  <a:pt x="31" y="35"/>
                  <a:pt x="34" y="36"/>
                  <a:pt x="35" y="29"/>
                </a:cubicBezTo>
                <a:cubicBezTo>
                  <a:pt x="35" y="27"/>
                  <a:pt x="37" y="29"/>
                  <a:pt x="38" y="23"/>
                </a:cubicBezTo>
                <a:cubicBezTo>
                  <a:pt x="38" y="20"/>
                  <a:pt x="37" y="20"/>
                  <a:pt x="37" y="20"/>
                </a:cubicBezTo>
                <a:cubicBezTo>
                  <a:pt x="37" y="20"/>
                  <a:pt x="37" y="16"/>
                  <a:pt x="37" y="13"/>
                </a:cubicBezTo>
                <a:cubicBezTo>
                  <a:pt x="38" y="10"/>
                  <a:pt x="36" y="0"/>
                  <a:pt x="24" y="0"/>
                </a:cubicBezTo>
                <a:cubicBezTo>
                  <a:pt x="13" y="0"/>
                  <a:pt x="11" y="10"/>
                  <a:pt x="11" y="13"/>
                </a:cubicBezTo>
                <a:cubicBezTo>
                  <a:pt x="12" y="16"/>
                  <a:pt x="12" y="20"/>
                  <a:pt x="12" y="20"/>
                </a:cubicBezTo>
                <a:cubicBezTo>
                  <a:pt x="12" y="20"/>
                  <a:pt x="11" y="20"/>
                  <a:pt x="11" y="23"/>
                </a:cubicBezTo>
                <a:cubicBezTo>
                  <a:pt x="11" y="29"/>
                  <a:pt x="14" y="27"/>
                  <a:pt x="14" y="29"/>
                </a:cubicBezTo>
                <a:cubicBezTo>
                  <a:pt x="15" y="36"/>
                  <a:pt x="18" y="35"/>
                  <a:pt x="18" y="39"/>
                </a:cubicBezTo>
                <a:cubicBezTo>
                  <a:pt x="18" y="45"/>
                  <a:pt x="15" y="47"/>
                  <a:pt x="7" y="51"/>
                </a:cubicBezTo>
                <a:cubicBezTo>
                  <a:pt x="4" y="52"/>
                  <a:pt x="0" y="53"/>
                  <a:pt x="0" y="57"/>
                </a:cubicBezTo>
                <a:cubicBezTo>
                  <a:pt x="0" y="72"/>
                  <a:pt x="0" y="72"/>
                  <a:pt x="0" y="72"/>
                </a:cubicBezTo>
                <a:cubicBezTo>
                  <a:pt x="57" y="72"/>
                  <a:pt x="57" y="72"/>
                  <a:pt x="57" y="72"/>
                </a:cubicBezTo>
                <a:cubicBezTo>
                  <a:pt x="57" y="72"/>
                  <a:pt x="57" y="63"/>
                  <a:pt x="57" y="61"/>
                </a:cubicBezTo>
                <a:cubicBezTo>
                  <a:pt x="57" y="58"/>
                  <a:pt x="50" y="54"/>
                  <a:pt x="42" y="51"/>
                </a:cubicBezTo>
                <a:close/>
              </a:path>
            </a:pathLst>
          </a:custGeom>
          <a:solidFill>
            <a:schemeClr val="bg1"/>
          </a:solidFill>
          <a:ln w="9525">
            <a:noFill/>
            <a:round/>
            <a:headEnd/>
            <a:tailEnd/>
          </a:ln>
        </p:spPr>
        <p:txBody>
          <a:bodyPr vert="horz" wrap="square" lIns="98694" tIns="49347" rIns="98694" bIns="49347" numCol="1" anchor="t" anchorCtr="0" compatLnSpc="1">
            <a:prstTxWarp prst="textNoShape">
              <a:avLst/>
            </a:prstTxWarp>
          </a:bodyPr>
          <a:lstStyle/>
          <a:p>
            <a:pPr defTabSz="986912" fontAlgn="base">
              <a:spcBef>
                <a:spcPct val="0"/>
              </a:spcBef>
              <a:spcAft>
                <a:spcPct val="0"/>
              </a:spcAft>
            </a:pPr>
            <a:endParaRPr lang="en-GB" sz="2051" dirty="0">
              <a:solidFill>
                <a:srgbClr val="000000"/>
              </a:solidFill>
              <a:cs typeface="Arial" pitchFamily="34" charset="0"/>
            </a:endParaRPr>
          </a:p>
        </p:txBody>
      </p:sp>
      <p:sp>
        <p:nvSpPr>
          <p:cNvPr id="60" name="Скругленный прямоугольник 59"/>
          <p:cNvSpPr/>
          <p:nvPr/>
        </p:nvSpPr>
        <p:spPr>
          <a:xfrm>
            <a:off x="6130704" y="5182852"/>
            <a:ext cx="2301951" cy="727937"/>
          </a:xfrm>
          <a:prstGeom prst="roundRect">
            <a:avLst>
              <a:gd name="adj" fmla="val 6507"/>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smtClean="0">
                <a:solidFill>
                  <a:schemeClr val="tx1"/>
                </a:solidFill>
              </a:rPr>
              <a:t>Организация-партнер</a:t>
            </a:r>
          </a:p>
          <a:p>
            <a:pPr marL="630238"/>
            <a:r>
              <a:rPr lang="ru-RU" sz="1100" b="1" dirty="0" smtClean="0">
                <a:solidFill>
                  <a:schemeClr val="tx1"/>
                </a:solidFill>
              </a:rPr>
              <a:t>Лизинговая компания</a:t>
            </a:r>
          </a:p>
          <a:p>
            <a:pPr marL="630238"/>
            <a:r>
              <a:rPr lang="ru-RU" sz="1000" dirty="0" smtClean="0">
                <a:solidFill>
                  <a:schemeClr val="tx1"/>
                </a:solidFill>
              </a:rPr>
              <a:t>(бенефициар по гарантии Корпорации)</a:t>
            </a:r>
            <a:endParaRPr lang="ru-RU" sz="1000" dirty="0">
              <a:solidFill>
                <a:schemeClr val="tx1"/>
              </a:solidFill>
            </a:endParaRPr>
          </a:p>
        </p:txBody>
      </p:sp>
      <p:pic>
        <p:nvPicPr>
          <p:cNvPr id="61" name="Рисунок 6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184554" y="5282134"/>
            <a:ext cx="534844" cy="511667"/>
          </a:xfrm>
          <a:prstGeom prst="rect">
            <a:avLst/>
          </a:prstGeom>
        </p:spPr>
      </p:pic>
      <p:sp>
        <p:nvSpPr>
          <p:cNvPr id="62" name="Oval 287"/>
          <p:cNvSpPr/>
          <p:nvPr/>
        </p:nvSpPr>
        <p:spPr>
          <a:xfrm>
            <a:off x="8647837" y="5542033"/>
            <a:ext cx="245885" cy="245885"/>
          </a:xfrm>
          <a:prstGeom prst="ellipse">
            <a:avLst/>
          </a:prstGeom>
          <a:solidFill>
            <a:srgbClr val="00B0F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А</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sp>
        <p:nvSpPr>
          <p:cNvPr id="63" name="Rounded Rectangle 238"/>
          <p:cNvSpPr/>
          <p:nvPr/>
        </p:nvSpPr>
        <p:spPr>
          <a:xfrm flipH="1">
            <a:off x="9537130" y="5101502"/>
            <a:ext cx="97308" cy="62913"/>
          </a:xfrm>
          <a:prstGeom prst="round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0" rIns="0" bIns="0" rtlCol="0" anchor="ctr"/>
          <a:lstStyle/>
          <a:p>
            <a:endParaRPr lang="ru-RU" sz="900" b="1" kern="0" dirty="0">
              <a:solidFill>
                <a:schemeClr val="tx2"/>
              </a:solidFill>
            </a:endParaRPr>
          </a:p>
        </p:txBody>
      </p:sp>
      <p:sp>
        <p:nvSpPr>
          <p:cNvPr id="64" name="Скругленный прямоугольник 63"/>
          <p:cNvSpPr/>
          <p:nvPr/>
        </p:nvSpPr>
        <p:spPr>
          <a:xfrm>
            <a:off x="6133904" y="4391556"/>
            <a:ext cx="2301951" cy="727937"/>
          </a:xfrm>
          <a:prstGeom prst="roundRect">
            <a:avLst>
              <a:gd name="adj" fmla="val 6507"/>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smtClean="0">
                <a:solidFill>
                  <a:schemeClr val="tx1"/>
                </a:solidFill>
              </a:rPr>
              <a:t>Поставщик оборудования или КРС</a:t>
            </a:r>
          </a:p>
        </p:txBody>
      </p:sp>
      <p:pic>
        <p:nvPicPr>
          <p:cNvPr id="65" name="Рисунок 6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109895" y="4434993"/>
            <a:ext cx="635723" cy="635723"/>
          </a:xfrm>
          <a:prstGeom prst="rect">
            <a:avLst/>
          </a:prstGeom>
        </p:spPr>
      </p:pic>
      <p:sp>
        <p:nvSpPr>
          <p:cNvPr id="66" name="Прямоугольник 65"/>
          <p:cNvSpPr/>
          <p:nvPr/>
        </p:nvSpPr>
        <p:spPr>
          <a:xfrm>
            <a:off x="7105359" y="7552439"/>
            <a:ext cx="5216845" cy="625584"/>
          </a:xfrm>
          <a:prstGeom prst="rect">
            <a:avLst/>
          </a:prstGeom>
          <a:ln>
            <a:noFill/>
          </a:ln>
        </p:spPr>
        <p:txBody>
          <a:bodyPr wrap="square" anchor="ctr">
            <a:noAutofit/>
          </a:bodyPr>
          <a:lstStyle/>
          <a:p>
            <a:pPr lvl="0"/>
            <a:r>
              <a:rPr lang="ru-RU" sz="1050" dirty="0" smtClean="0">
                <a:solidFill>
                  <a:schemeClr val="tx1">
                    <a:lumMod val="95000"/>
                    <a:lumOff val="5000"/>
                  </a:schemeClr>
                </a:solidFill>
              </a:rPr>
              <a:t>Авансовый платеж по договору лизинга в размере:</a:t>
            </a:r>
          </a:p>
          <a:p>
            <a:pPr marL="171450" lvl="0" indent="-171450">
              <a:buFont typeface="Arial" panose="020B0604020202020204" pitchFamily="34" charset="0"/>
              <a:buChar char="•"/>
            </a:pPr>
            <a:r>
              <a:rPr lang="ru-RU" sz="1050" dirty="0">
                <a:solidFill>
                  <a:schemeClr val="tx1">
                    <a:lumMod val="95000"/>
                    <a:lumOff val="5000"/>
                  </a:schemeClr>
                </a:solidFill>
              </a:rPr>
              <a:t>д</a:t>
            </a:r>
            <a:r>
              <a:rPr lang="ru-RU" sz="1050" dirty="0" smtClean="0">
                <a:solidFill>
                  <a:schemeClr val="tx1">
                    <a:lumMod val="95000"/>
                    <a:lumOff val="5000"/>
                  </a:schemeClr>
                </a:solidFill>
              </a:rPr>
              <a:t>о 20% балансовой (остаточной) стоимости предмета лизинга</a:t>
            </a:r>
          </a:p>
        </p:txBody>
      </p:sp>
      <p:sp>
        <p:nvSpPr>
          <p:cNvPr id="67" name="Oval 287"/>
          <p:cNvSpPr/>
          <p:nvPr/>
        </p:nvSpPr>
        <p:spPr>
          <a:xfrm>
            <a:off x="6794884" y="7706853"/>
            <a:ext cx="245885" cy="245885"/>
          </a:xfrm>
          <a:prstGeom prst="ellipse">
            <a:avLst/>
          </a:prstGeom>
          <a:solidFill>
            <a:srgbClr val="00B0F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А</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sp>
        <p:nvSpPr>
          <p:cNvPr id="68" name="Oval 287"/>
          <p:cNvSpPr/>
          <p:nvPr/>
        </p:nvSpPr>
        <p:spPr>
          <a:xfrm>
            <a:off x="6789253" y="7143502"/>
            <a:ext cx="245885" cy="245885"/>
          </a:xfrm>
          <a:prstGeom prst="ellipse">
            <a:avLst/>
          </a:prstGeom>
          <a:solidFill>
            <a:srgbClr val="C0000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Г</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cxnSp>
        <p:nvCxnSpPr>
          <p:cNvPr id="70" name="Прямая соединительная линия 69"/>
          <p:cNvCxnSpPr/>
          <p:nvPr/>
        </p:nvCxnSpPr>
        <p:spPr>
          <a:xfrm flipV="1">
            <a:off x="842188" y="7019035"/>
            <a:ext cx="4495277" cy="175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1" name="Oval 287"/>
          <p:cNvSpPr/>
          <p:nvPr/>
        </p:nvSpPr>
        <p:spPr>
          <a:xfrm>
            <a:off x="488899" y="7680368"/>
            <a:ext cx="245885" cy="245885"/>
          </a:xfrm>
          <a:prstGeom prst="ellipse">
            <a:avLst/>
          </a:prstGeom>
          <a:solidFill>
            <a:srgbClr val="C0000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Г</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cxnSp>
        <p:nvCxnSpPr>
          <p:cNvPr id="79" name="Прямая со стрелкой 78"/>
          <p:cNvCxnSpPr/>
          <p:nvPr/>
        </p:nvCxnSpPr>
        <p:spPr>
          <a:xfrm>
            <a:off x="2639888" y="5471502"/>
            <a:ext cx="911816" cy="0"/>
          </a:xfrm>
          <a:prstGeom prst="straightConnector1">
            <a:avLst/>
          </a:prstGeom>
          <a:ln w="76200">
            <a:solidFill>
              <a:srgbClr val="1F4E79"/>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27280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4594" y="344329"/>
            <a:ext cx="8429835" cy="698685"/>
          </a:xfrm>
        </p:spPr>
        <p:txBody>
          <a:bodyPr/>
          <a:lstStyle/>
          <a:p>
            <a:r>
              <a:rPr lang="ru-RU" dirty="0"/>
              <a:t>Преимущества независимой гарантии Корпорации </a:t>
            </a:r>
            <a:r>
              <a:rPr lang="ru-RU" dirty="0" smtClean="0"/>
              <a:t/>
            </a:r>
            <a:br>
              <a:rPr lang="ru-RU" dirty="0" smtClean="0"/>
            </a:br>
            <a:r>
              <a:rPr lang="ru-RU" dirty="0" smtClean="0"/>
              <a:t>для </a:t>
            </a:r>
            <a:r>
              <a:rPr lang="ru-RU" dirty="0"/>
              <a:t>субъекта </a:t>
            </a:r>
            <a:r>
              <a:rPr lang="ru-RU" dirty="0" smtClean="0"/>
              <a:t>МСП</a:t>
            </a:r>
            <a:endParaRPr lang="ru-RU" dirty="0"/>
          </a:p>
        </p:txBody>
      </p:sp>
      <p:sp>
        <p:nvSpPr>
          <p:cNvPr id="17" name="Прямоугольник 16"/>
          <p:cNvSpPr/>
          <p:nvPr/>
        </p:nvSpPr>
        <p:spPr>
          <a:xfrm>
            <a:off x="363539" y="1869271"/>
            <a:ext cx="2655431" cy="636251"/>
          </a:xfrm>
          <a:prstGeom prst="rect">
            <a:avLst/>
          </a:prstGeom>
          <a:noFill/>
        </p:spPr>
        <p:txBody>
          <a:bodyPr wrap="square" anchor="ctr">
            <a:noAutofit/>
          </a:bodyPr>
          <a:lstStyle/>
          <a:p>
            <a:pPr algn="r" defTabSz="914373" fontAlgn="auto">
              <a:spcBef>
                <a:spcPts val="0"/>
              </a:spcBef>
              <a:spcAft>
                <a:spcPts val="0"/>
              </a:spcAft>
            </a:pPr>
            <a:r>
              <a:rPr lang="ru-RU" sz="1600" b="1" kern="0" dirty="0">
                <a:solidFill>
                  <a:srgbClr val="1F4E79"/>
                </a:solidFill>
                <a:latin typeface="Arial Narrow" panose="020B0606020202030204" pitchFamily="34" charset="0"/>
                <a:ea typeface="Calibri" panose="020F0502020204030204" pitchFamily="34" charset="0"/>
              </a:rPr>
              <a:t>Возможность развития своего бизнеса</a:t>
            </a:r>
          </a:p>
        </p:txBody>
      </p:sp>
      <p:sp>
        <p:nvSpPr>
          <p:cNvPr id="25" name="L-Shape 10"/>
          <p:cNvSpPr/>
          <p:nvPr/>
        </p:nvSpPr>
        <p:spPr>
          <a:xfrm rot="13701821">
            <a:off x="2921910" y="1973389"/>
            <a:ext cx="470816" cy="428015"/>
          </a:xfrm>
          <a:prstGeom prst="corner">
            <a:avLst>
              <a:gd name="adj1" fmla="val 23334"/>
              <a:gd name="adj2" fmla="val 24129"/>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26" name="Прямоугольник 25"/>
          <p:cNvSpPr/>
          <p:nvPr/>
        </p:nvSpPr>
        <p:spPr>
          <a:xfrm>
            <a:off x="363539" y="2756448"/>
            <a:ext cx="2655431" cy="596916"/>
          </a:xfrm>
          <a:prstGeom prst="rect">
            <a:avLst/>
          </a:prstGeom>
          <a:noFill/>
        </p:spPr>
        <p:txBody>
          <a:bodyPr wrap="square" anchor="ctr">
            <a:noAutofit/>
          </a:bodyPr>
          <a:lstStyle/>
          <a:p>
            <a:pPr algn="r" defTabSz="914373" fontAlgn="auto">
              <a:spcBef>
                <a:spcPts val="0"/>
              </a:spcBef>
              <a:spcAft>
                <a:spcPts val="0"/>
              </a:spcAft>
            </a:pPr>
            <a:r>
              <a:rPr lang="ru-RU" sz="1600" b="1" kern="0" dirty="0">
                <a:solidFill>
                  <a:srgbClr val="1F4E79"/>
                </a:solidFill>
                <a:latin typeface="Arial Narrow" panose="020B0606020202030204" pitchFamily="34" charset="0"/>
                <a:ea typeface="Calibri" panose="020F0502020204030204" pitchFamily="34" charset="0"/>
              </a:rPr>
              <a:t>Возможность снижения своих расходов</a:t>
            </a:r>
          </a:p>
        </p:txBody>
      </p:sp>
      <p:sp>
        <p:nvSpPr>
          <p:cNvPr id="27" name="L-Shape 10"/>
          <p:cNvSpPr/>
          <p:nvPr/>
        </p:nvSpPr>
        <p:spPr>
          <a:xfrm rot="13701821">
            <a:off x="2921910" y="2840899"/>
            <a:ext cx="470816" cy="428015"/>
          </a:xfrm>
          <a:prstGeom prst="corner">
            <a:avLst>
              <a:gd name="adj1" fmla="val 23334"/>
              <a:gd name="adj2" fmla="val 24129"/>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28" name="Прямоугольник 27"/>
          <p:cNvSpPr/>
          <p:nvPr/>
        </p:nvSpPr>
        <p:spPr>
          <a:xfrm>
            <a:off x="3613533" y="2717666"/>
            <a:ext cx="8641170" cy="674481"/>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latin typeface="+mj-lt"/>
                <a:cs typeface="+mn-cs"/>
              </a:rPr>
              <a:t>Пониженные процентные ставки по кредитам </a:t>
            </a:r>
            <a:r>
              <a:rPr lang="ru-RU" sz="1200" dirty="0" smtClean="0">
                <a:latin typeface="+mj-lt"/>
                <a:cs typeface="+mn-cs"/>
              </a:rPr>
              <a:t>и займам с </a:t>
            </a:r>
            <a:r>
              <a:rPr lang="ru-RU" sz="1200" dirty="0">
                <a:latin typeface="+mj-lt"/>
                <a:cs typeface="+mn-cs"/>
              </a:rPr>
              <a:t>гарантией Корпорации</a:t>
            </a:r>
          </a:p>
          <a:p>
            <a:pPr marL="171450" indent="-171450" defTabSz="957263">
              <a:lnSpc>
                <a:spcPct val="106000"/>
              </a:lnSpc>
              <a:spcBef>
                <a:spcPts val="300"/>
              </a:spcBef>
              <a:buFont typeface="Arial" panose="020B0604020202020204" pitchFamily="34" charset="0"/>
              <a:buChar char="•"/>
            </a:pPr>
            <a:r>
              <a:rPr lang="ru-RU" sz="1200" dirty="0">
                <a:latin typeface="+mj-lt"/>
                <a:cs typeface="+mn-cs"/>
              </a:rPr>
              <a:t>Стоимость гарантии Корпорации в разы ниже стоимости страхования залога ТС (КАСКО</a:t>
            </a:r>
            <a:r>
              <a:rPr lang="ru-RU" sz="1200" dirty="0" smtClean="0">
                <a:latin typeface="+mj-lt"/>
                <a:cs typeface="+mn-cs"/>
              </a:rPr>
              <a:t>)</a:t>
            </a:r>
            <a:endParaRPr lang="ru-RU" sz="1200" dirty="0">
              <a:latin typeface="+mj-lt"/>
              <a:cs typeface="+mn-cs"/>
            </a:endParaRPr>
          </a:p>
        </p:txBody>
      </p:sp>
      <p:sp>
        <p:nvSpPr>
          <p:cNvPr id="29" name="Прямоугольник 28"/>
          <p:cNvSpPr/>
          <p:nvPr/>
        </p:nvSpPr>
        <p:spPr>
          <a:xfrm>
            <a:off x="3613533" y="1850156"/>
            <a:ext cx="8641170" cy="674481"/>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latin typeface="+mj-lt"/>
                <a:cs typeface="+mn-cs"/>
              </a:rPr>
              <a:t>Возможность получения финансирования и развития своего бизнеса при отсутствии залогового обеспечения</a:t>
            </a:r>
          </a:p>
        </p:txBody>
      </p:sp>
      <p:sp>
        <p:nvSpPr>
          <p:cNvPr id="30" name="Прямоугольник 29"/>
          <p:cNvSpPr/>
          <p:nvPr/>
        </p:nvSpPr>
        <p:spPr>
          <a:xfrm>
            <a:off x="363539" y="4626905"/>
            <a:ext cx="2655431" cy="646930"/>
          </a:xfrm>
          <a:prstGeom prst="rect">
            <a:avLst/>
          </a:prstGeom>
          <a:noFill/>
        </p:spPr>
        <p:txBody>
          <a:bodyPr wrap="square" anchor="ctr">
            <a:noAutofit/>
          </a:bodyPr>
          <a:lstStyle/>
          <a:p>
            <a:pPr algn="r" defTabSz="914373" fontAlgn="auto">
              <a:spcBef>
                <a:spcPts val="0"/>
              </a:spcBef>
              <a:spcAft>
                <a:spcPts val="0"/>
              </a:spcAft>
            </a:pPr>
            <a:r>
              <a:rPr lang="ru-RU" sz="1600" b="1" kern="0" dirty="0" smtClean="0">
                <a:solidFill>
                  <a:srgbClr val="0070C0"/>
                </a:solidFill>
                <a:latin typeface="Arial Narrow" panose="020B0606020202030204" pitchFamily="34" charset="0"/>
                <a:ea typeface="Calibri" panose="020F0502020204030204" pitchFamily="34" charset="0"/>
              </a:rPr>
              <a:t>Широкая </a:t>
            </a:r>
            <a:r>
              <a:rPr lang="ru-RU" sz="1600" b="1" kern="0" dirty="0">
                <a:solidFill>
                  <a:srgbClr val="0070C0"/>
                </a:solidFill>
                <a:latin typeface="Arial Narrow" panose="020B0606020202030204" pitchFamily="34" charset="0"/>
                <a:ea typeface="Calibri" panose="020F0502020204030204" pitchFamily="34" charset="0"/>
              </a:rPr>
              <a:t>линейка гарантийных продуктов</a:t>
            </a:r>
          </a:p>
        </p:txBody>
      </p:sp>
      <p:sp>
        <p:nvSpPr>
          <p:cNvPr id="31" name="L-Shape 10"/>
          <p:cNvSpPr/>
          <p:nvPr/>
        </p:nvSpPr>
        <p:spPr>
          <a:xfrm rot="13701821">
            <a:off x="2921910" y="4736363"/>
            <a:ext cx="470816" cy="428015"/>
          </a:xfrm>
          <a:prstGeom prst="corner">
            <a:avLst>
              <a:gd name="adj1" fmla="val 23334"/>
              <a:gd name="adj2" fmla="val 24129"/>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32" name="Прямоугольник 31"/>
          <p:cNvSpPr/>
          <p:nvPr/>
        </p:nvSpPr>
        <p:spPr>
          <a:xfrm>
            <a:off x="3613533" y="4613130"/>
            <a:ext cx="8641170" cy="674481"/>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latin typeface="+mj-lt"/>
                <a:cs typeface="+mn-cs"/>
              </a:rPr>
              <a:t>Линейка гарантийных продуктов учитывает практически все основные потребности субъектов МСП в гарантийной поддержке</a:t>
            </a:r>
          </a:p>
        </p:txBody>
      </p:sp>
      <p:sp>
        <p:nvSpPr>
          <p:cNvPr id="33" name="Прямоугольник 32"/>
          <p:cNvSpPr/>
          <p:nvPr/>
        </p:nvSpPr>
        <p:spPr>
          <a:xfrm>
            <a:off x="363539" y="5425404"/>
            <a:ext cx="2655431" cy="1106269"/>
          </a:xfrm>
          <a:prstGeom prst="rect">
            <a:avLst/>
          </a:prstGeom>
          <a:noFill/>
        </p:spPr>
        <p:txBody>
          <a:bodyPr wrap="square" anchor="ctr">
            <a:noAutofit/>
          </a:bodyPr>
          <a:lstStyle/>
          <a:p>
            <a:pPr algn="r" defTabSz="914373" fontAlgn="auto">
              <a:spcBef>
                <a:spcPts val="0"/>
              </a:spcBef>
              <a:spcAft>
                <a:spcPts val="0"/>
              </a:spcAft>
            </a:pPr>
            <a:r>
              <a:rPr lang="ru-RU" sz="1600" b="1" kern="0" dirty="0" smtClean="0">
                <a:solidFill>
                  <a:srgbClr val="0070C0"/>
                </a:solidFill>
                <a:latin typeface="Arial Narrow" panose="020B0606020202030204" pitchFamily="34" charset="0"/>
                <a:ea typeface="Calibri" panose="020F0502020204030204" pitchFamily="34" charset="0"/>
              </a:rPr>
              <a:t>Условия продуктов </a:t>
            </a:r>
            <a:endParaRPr lang="ru-RU" sz="1600" b="1" kern="0" dirty="0">
              <a:solidFill>
                <a:srgbClr val="0070C0"/>
              </a:solidFill>
              <a:latin typeface="Arial Narrow" panose="020B0606020202030204" pitchFamily="34" charset="0"/>
              <a:ea typeface="Calibri" panose="020F0502020204030204" pitchFamily="34" charset="0"/>
            </a:endParaRPr>
          </a:p>
          <a:p>
            <a:pPr algn="r" defTabSz="914373" fontAlgn="auto">
              <a:spcBef>
                <a:spcPts val="0"/>
              </a:spcBef>
              <a:spcAft>
                <a:spcPts val="0"/>
              </a:spcAft>
            </a:pPr>
            <a:r>
              <a:rPr lang="ru-RU" sz="1600" b="1" kern="0" dirty="0" smtClean="0">
                <a:solidFill>
                  <a:srgbClr val="0070C0"/>
                </a:solidFill>
                <a:latin typeface="Arial Narrow" panose="020B0606020202030204" pitchFamily="34" charset="0"/>
                <a:ea typeface="Calibri" panose="020F0502020204030204" pitchFamily="34" charset="0"/>
              </a:rPr>
              <a:t>максимально адаптированы </a:t>
            </a:r>
            <a:r>
              <a:rPr lang="ru-RU" sz="1600" b="1" kern="0" dirty="0">
                <a:solidFill>
                  <a:srgbClr val="0070C0"/>
                </a:solidFill>
                <a:latin typeface="Arial Narrow" panose="020B0606020202030204" pitchFamily="34" charset="0"/>
                <a:ea typeface="Calibri" panose="020F0502020204030204" pitchFamily="34" charset="0"/>
              </a:rPr>
              <a:t>к специфике субъектов </a:t>
            </a:r>
            <a:r>
              <a:rPr lang="ru-RU" sz="1600" b="1" kern="0" dirty="0" smtClean="0">
                <a:solidFill>
                  <a:srgbClr val="0070C0"/>
                </a:solidFill>
                <a:latin typeface="Arial Narrow" panose="020B0606020202030204" pitchFamily="34" charset="0"/>
                <a:ea typeface="Calibri" panose="020F0502020204030204" pitchFamily="34" charset="0"/>
              </a:rPr>
              <a:t>МСП</a:t>
            </a:r>
            <a:endParaRPr lang="ru-RU" sz="1600" b="1" kern="0" dirty="0">
              <a:solidFill>
                <a:srgbClr val="0070C0"/>
              </a:solidFill>
              <a:latin typeface="Arial Narrow" panose="020B0606020202030204" pitchFamily="34" charset="0"/>
              <a:ea typeface="Calibri" panose="020F0502020204030204" pitchFamily="34" charset="0"/>
            </a:endParaRPr>
          </a:p>
        </p:txBody>
      </p:sp>
      <p:sp>
        <p:nvSpPr>
          <p:cNvPr id="34" name="L-Shape 10"/>
          <p:cNvSpPr/>
          <p:nvPr/>
        </p:nvSpPr>
        <p:spPr>
          <a:xfrm rot="13701821">
            <a:off x="2921910" y="5733842"/>
            <a:ext cx="470816" cy="428015"/>
          </a:xfrm>
          <a:prstGeom prst="corner">
            <a:avLst>
              <a:gd name="adj1" fmla="val 23334"/>
              <a:gd name="adj2" fmla="val 24129"/>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35" name="Прямоугольник 34"/>
          <p:cNvSpPr/>
          <p:nvPr/>
        </p:nvSpPr>
        <p:spPr>
          <a:xfrm>
            <a:off x="3613533" y="5364024"/>
            <a:ext cx="8641170" cy="1167650"/>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Отсутствуют специальные </a:t>
            </a:r>
            <a:r>
              <a:rPr lang="ru-RU" sz="1200" dirty="0">
                <a:latin typeface="+mj-lt"/>
                <a:cs typeface="+mn-cs"/>
              </a:rPr>
              <a:t>требования к обеспечению по кредитным </a:t>
            </a:r>
            <a:r>
              <a:rPr lang="ru-RU" sz="1200" dirty="0" smtClean="0">
                <a:latin typeface="+mj-lt"/>
                <a:cs typeface="+mn-cs"/>
              </a:rPr>
              <a:t>сделкам</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Отсутствует необходимость </a:t>
            </a:r>
            <a:r>
              <a:rPr lang="ru-RU" sz="1200" dirty="0">
                <a:latin typeface="+mj-lt"/>
                <a:cs typeface="+mn-cs"/>
              </a:rPr>
              <a:t>предоставления обеспечения по </a:t>
            </a:r>
            <a:r>
              <a:rPr lang="ru-RU" sz="1200" dirty="0" smtClean="0">
                <a:latin typeface="+mj-lt"/>
                <a:cs typeface="+mn-cs"/>
              </a:rPr>
              <a:t>гарантиям</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Стоимость гарантий </a:t>
            </a:r>
            <a:r>
              <a:rPr lang="ru-RU" sz="1200" dirty="0">
                <a:latin typeface="+mj-lt"/>
                <a:cs typeface="+mn-cs"/>
              </a:rPr>
              <a:t>на порядок ниже стоимости банковских гарантий у </a:t>
            </a:r>
            <a:r>
              <a:rPr lang="ru-RU" sz="1200" dirty="0" smtClean="0">
                <a:latin typeface="+mj-lt"/>
                <a:cs typeface="+mn-cs"/>
              </a:rPr>
              <a:t>банков-партнеров</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Возможность рассрочки </a:t>
            </a:r>
            <a:r>
              <a:rPr lang="ru-RU" sz="1200" dirty="0">
                <a:latin typeface="+mj-lt"/>
                <a:cs typeface="+mn-cs"/>
              </a:rPr>
              <a:t>уплаты вознаграждения Корпорации в течение всего срока действия </a:t>
            </a:r>
            <a:r>
              <a:rPr lang="ru-RU" sz="1200" dirty="0" smtClean="0">
                <a:latin typeface="+mj-lt"/>
                <a:cs typeface="+mn-cs"/>
              </a:rPr>
              <a:t>гарантии</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Возможность получения </a:t>
            </a:r>
            <a:r>
              <a:rPr lang="ru-RU" sz="1200" dirty="0">
                <a:latin typeface="+mj-lt"/>
                <a:cs typeface="+mn-cs"/>
              </a:rPr>
              <a:t>гарантии как по новым, так и по ранее заключенным кредитным </a:t>
            </a:r>
            <a:r>
              <a:rPr lang="ru-RU" sz="1200" dirty="0" smtClean="0">
                <a:latin typeface="+mj-lt"/>
                <a:cs typeface="+mn-cs"/>
              </a:rPr>
              <a:t>договорам</a:t>
            </a:r>
            <a:endParaRPr lang="ru-RU" sz="1200" dirty="0">
              <a:latin typeface="+mj-lt"/>
              <a:cs typeface="+mn-cs"/>
            </a:endParaRPr>
          </a:p>
        </p:txBody>
      </p:sp>
      <p:sp>
        <p:nvSpPr>
          <p:cNvPr id="36" name="Прямоугольник 35"/>
          <p:cNvSpPr/>
          <p:nvPr/>
        </p:nvSpPr>
        <p:spPr>
          <a:xfrm>
            <a:off x="363539" y="6953803"/>
            <a:ext cx="2655431" cy="636251"/>
          </a:xfrm>
          <a:prstGeom prst="rect">
            <a:avLst/>
          </a:prstGeom>
          <a:noFill/>
        </p:spPr>
        <p:txBody>
          <a:bodyPr wrap="square" anchor="ctr">
            <a:noAutofit/>
          </a:bodyPr>
          <a:lstStyle/>
          <a:p>
            <a:pPr algn="r" defTabSz="914373" fontAlgn="auto">
              <a:spcBef>
                <a:spcPts val="0"/>
              </a:spcBef>
              <a:spcAft>
                <a:spcPts val="0"/>
              </a:spcAft>
            </a:pPr>
            <a:r>
              <a:rPr lang="ru-RU" sz="1600" b="1" kern="0" dirty="0">
                <a:solidFill>
                  <a:srgbClr val="0070C0"/>
                </a:solidFill>
                <a:latin typeface="Arial Narrow" panose="020B0606020202030204" pitchFamily="34" charset="0"/>
                <a:ea typeface="Calibri" panose="020F0502020204030204" pitchFamily="34" charset="0"/>
              </a:rPr>
              <a:t>Простые технологии предоставления гарантий</a:t>
            </a:r>
          </a:p>
        </p:txBody>
      </p:sp>
      <p:sp>
        <p:nvSpPr>
          <p:cNvPr id="37" name="L-Shape 10"/>
          <p:cNvSpPr/>
          <p:nvPr/>
        </p:nvSpPr>
        <p:spPr>
          <a:xfrm rot="13701821">
            <a:off x="2921910" y="7057921"/>
            <a:ext cx="470816" cy="428015"/>
          </a:xfrm>
          <a:prstGeom prst="corner">
            <a:avLst>
              <a:gd name="adj1" fmla="val 23334"/>
              <a:gd name="adj2" fmla="val 24129"/>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38" name="Прямоугольник 37"/>
          <p:cNvSpPr/>
          <p:nvPr/>
        </p:nvSpPr>
        <p:spPr>
          <a:xfrm>
            <a:off x="3613533" y="6730063"/>
            <a:ext cx="8641170" cy="1083730"/>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Все взаимодействие </a:t>
            </a:r>
            <a:r>
              <a:rPr lang="ru-RU" sz="1200" dirty="0">
                <a:latin typeface="+mj-lt"/>
                <a:cs typeface="+mn-cs"/>
              </a:rPr>
              <a:t>с Корпорацией по вопросу получения гарантии осуществляет </a:t>
            </a:r>
            <a:r>
              <a:rPr lang="ru-RU" sz="1200" dirty="0" smtClean="0">
                <a:latin typeface="+mj-lt"/>
                <a:cs typeface="+mn-cs"/>
              </a:rPr>
              <a:t>банк-партнер</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Банк-партнер самостоятельно </a:t>
            </a:r>
            <a:r>
              <a:rPr lang="ru-RU" sz="1200" dirty="0">
                <a:latin typeface="+mj-lt"/>
                <a:cs typeface="+mn-cs"/>
              </a:rPr>
              <a:t>соберет и направит в Корпорацию все необходимые документы для получения </a:t>
            </a:r>
            <a:r>
              <a:rPr lang="ru-RU" sz="1200" dirty="0" smtClean="0">
                <a:latin typeface="+mj-lt"/>
                <a:cs typeface="+mn-cs"/>
              </a:rPr>
              <a:t>гарантии</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Быстрое принятие </a:t>
            </a:r>
            <a:r>
              <a:rPr lang="ru-RU" sz="1200" dirty="0">
                <a:latin typeface="+mj-lt"/>
                <a:cs typeface="+mn-cs"/>
              </a:rPr>
              <a:t>решения о предоставлении гарантии (до 10 рабочих дней после предоставления в Корпорацию полного пакета документов</a:t>
            </a:r>
            <a:r>
              <a:rPr lang="ru-RU" sz="1200" dirty="0" smtClean="0">
                <a:latin typeface="+mj-lt"/>
                <a:cs typeface="+mn-cs"/>
              </a:rPr>
              <a:t>)</a:t>
            </a:r>
            <a:endParaRPr lang="ru-RU" sz="1200" dirty="0">
              <a:latin typeface="+mj-lt"/>
              <a:cs typeface="+mn-cs"/>
            </a:endParaRPr>
          </a:p>
        </p:txBody>
      </p:sp>
      <p:grpSp>
        <p:nvGrpSpPr>
          <p:cNvPr id="39" name="Группа 38"/>
          <p:cNvGrpSpPr/>
          <p:nvPr/>
        </p:nvGrpSpPr>
        <p:grpSpPr>
          <a:xfrm>
            <a:off x="363539" y="3600797"/>
            <a:ext cx="11891164" cy="772552"/>
            <a:chOff x="363539" y="1165786"/>
            <a:chExt cx="5819547" cy="772552"/>
          </a:xfrm>
        </p:grpSpPr>
        <p:sp>
          <p:nvSpPr>
            <p:cNvPr id="40" name="Текст 2"/>
            <p:cNvSpPr txBox="1">
              <a:spLocks/>
            </p:cNvSpPr>
            <p:nvPr/>
          </p:nvSpPr>
          <p:spPr>
            <a:xfrm>
              <a:off x="363539" y="1165786"/>
              <a:ext cx="581954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r>
                <a:rPr lang="ru-RU" b="1" kern="0" dirty="0" smtClean="0"/>
                <a:t>Что предлагает Корпорация своим клиентам</a:t>
              </a:r>
              <a:endParaRPr lang="ru-RU" b="1" kern="0" dirty="0"/>
            </a:p>
          </p:txBody>
        </p:sp>
        <p:cxnSp>
          <p:nvCxnSpPr>
            <p:cNvPr id="41" name="Прямая соединительная линия 40"/>
            <p:cNvCxnSpPr/>
            <p:nvPr/>
          </p:nvCxnSpPr>
          <p:spPr>
            <a:xfrm>
              <a:off x="363539" y="1938338"/>
              <a:ext cx="58195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2" name="Группа 41"/>
          <p:cNvGrpSpPr/>
          <p:nvPr/>
        </p:nvGrpSpPr>
        <p:grpSpPr>
          <a:xfrm>
            <a:off x="353265" y="842627"/>
            <a:ext cx="11891164" cy="772552"/>
            <a:chOff x="363539" y="1165786"/>
            <a:chExt cx="5819547" cy="772552"/>
          </a:xfrm>
        </p:grpSpPr>
        <p:sp>
          <p:nvSpPr>
            <p:cNvPr id="43" name="Текст 2"/>
            <p:cNvSpPr txBox="1">
              <a:spLocks/>
            </p:cNvSpPr>
            <p:nvPr/>
          </p:nvSpPr>
          <p:spPr>
            <a:xfrm>
              <a:off x="363539" y="1165786"/>
              <a:ext cx="581954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r>
                <a:rPr lang="ru-RU" b="1" kern="0" dirty="0" smtClean="0"/>
                <a:t>Какие возможности получают субъекты МСП</a:t>
              </a:r>
              <a:endParaRPr lang="ru-RU" b="1" kern="0" dirty="0"/>
            </a:p>
          </p:txBody>
        </p:sp>
        <p:cxnSp>
          <p:nvCxnSpPr>
            <p:cNvPr id="44" name="Прямая соединительная линия 43"/>
            <p:cNvCxnSpPr/>
            <p:nvPr/>
          </p:nvCxnSpPr>
          <p:spPr>
            <a:xfrm>
              <a:off x="363539" y="1938338"/>
              <a:ext cx="58195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24" name="Рисунок 2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45" name="TextBox 44"/>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9</a:t>
            </a:r>
            <a:endParaRPr lang="ru-RU" sz="1400" dirty="0">
              <a:latin typeface="Arial Narrow" panose="020B0606020202030204" pitchFamily="34" charset="0"/>
            </a:endParaRPr>
          </a:p>
        </p:txBody>
      </p:sp>
    </p:spTree>
    <p:extLst>
      <p:ext uri="{BB962C8B-B14F-4D97-AF65-F5344CB8AC3E}">
        <p14:creationId xmlns:p14="http://schemas.microsoft.com/office/powerpoint/2010/main" val="127190723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xI7QwSDGFEKBDcoj1l7SdA"/>
</p:tagLst>
</file>

<file path=ppt/theme/theme1.xml><?xml version="1.0" encoding="utf-8"?>
<a:theme xmlns:a="http://schemas.openxmlformats.org/drawingml/2006/main" name="Title">
  <a:themeElements>
    <a:clrScheme name="19_Blank 1">
      <a:dk1>
        <a:srgbClr val="000000"/>
      </a:dk1>
      <a:lt1>
        <a:srgbClr val="FFFFFF"/>
      </a:lt1>
      <a:dk2>
        <a:srgbClr val="002776"/>
      </a:dk2>
      <a:lt2>
        <a:srgbClr val="FFFFFF"/>
      </a:lt2>
      <a:accent1>
        <a:srgbClr val="002776"/>
      </a:accent1>
      <a:accent2>
        <a:srgbClr val="92D400"/>
      </a:accent2>
      <a:accent3>
        <a:srgbClr val="FFFFFF"/>
      </a:accent3>
      <a:accent4>
        <a:srgbClr val="000000"/>
      </a:accent4>
      <a:accent5>
        <a:srgbClr val="AAACBD"/>
      </a:accent5>
      <a:accent6>
        <a:srgbClr val="84C000"/>
      </a:accent6>
      <a:hlink>
        <a:srgbClr val="00A1DE"/>
      </a:hlink>
      <a:folHlink>
        <a:srgbClr val="72C7E7"/>
      </a:folHlink>
    </a:clrScheme>
    <a:fontScheme name="19_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9_Blank 1">
        <a:dk1>
          <a:srgbClr val="000000"/>
        </a:dk1>
        <a:lt1>
          <a:srgbClr val="FFFFFF"/>
        </a:lt1>
        <a:dk2>
          <a:srgbClr val="002776"/>
        </a:dk2>
        <a:lt2>
          <a:srgbClr val="FFFFFF"/>
        </a:lt2>
        <a:accent1>
          <a:srgbClr val="002776"/>
        </a:accent1>
        <a:accent2>
          <a:srgbClr val="92D400"/>
        </a:accent2>
        <a:accent3>
          <a:srgbClr val="FFFFFF"/>
        </a:accent3>
        <a:accent4>
          <a:srgbClr val="000000"/>
        </a:accent4>
        <a:accent5>
          <a:srgbClr val="AAACBD"/>
        </a:accent5>
        <a:accent6>
          <a:srgbClr val="84C000"/>
        </a:accent6>
        <a:hlink>
          <a:srgbClr val="00A1DE"/>
        </a:hlink>
        <a:folHlink>
          <a:srgbClr val="72C7E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150885</TotalTime>
  <Words>6273</Words>
  <Application>Microsoft Office PowerPoint</Application>
  <PresentationFormat>Произвольный</PresentationFormat>
  <Paragraphs>798</Paragraphs>
  <Slides>33</Slides>
  <Notes>5</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33</vt:i4>
      </vt:variant>
    </vt:vector>
  </HeadingPairs>
  <TitlesOfParts>
    <vt:vector size="44" baseType="lpstr">
      <vt:lpstr>Aparajita</vt:lpstr>
      <vt:lpstr>Arial</vt:lpstr>
      <vt:lpstr>Arial Black</vt:lpstr>
      <vt:lpstr>Arial Narrow</vt:lpstr>
      <vt:lpstr>Book Antiqua</vt:lpstr>
      <vt:lpstr>Calibri</vt:lpstr>
      <vt:lpstr>Courier New</vt:lpstr>
      <vt:lpstr>Times New Roman</vt:lpstr>
      <vt:lpstr>Wingdings</vt:lpstr>
      <vt:lpstr>Wingdings 2</vt:lpstr>
      <vt:lpstr>Title</vt:lpstr>
      <vt:lpstr>Финансовая поддержка субъектов МСП</vt:lpstr>
      <vt:lpstr>О Корпорации</vt:lpstr>
      <vt:lpstr>Корпорация в цифрах гарантийной поддержки (на 31.01.2018)</vt:lpstr>
      <vt:lpstr>Многоканальная система гарантийных продуктов  Национальной Гарантийной Системы</vt:lpstr>
      <vt:lpstr>1. Механизм гарантийной поддержки Корпорации  Предоставление независимых гарантий Корпорации  для обеспечения кредитов субъектов МСП в банках-партнерах и организациях-партнерах</vt:lpstr>
      <vt:lpstr>Базовые требования к потенциальному заемщику</vt:lpstr>
      <vt:lpstr>Что такое независимая гарантия Корпорации?</vt:lpstr>
      <vt:lpstr>Специальные гарантийные продукты для сельского хозяйства</vt:lpstr>
      <vt:lpstr>Преимущества независимой гарантии Корпорации  для субъекта МСП</vt:lpstr>
      <vt:lpstr>Целевое использование финансирования  с независимой гарантией Корпорации</vt:lpstr>
      <vt:lpstr>Технология предоставления гарантий участниками НГС. Стандартная процедура</vt:lpstr>
      <vt:lpstr>Технология предоставления гарантий. «Корпоративный» канал</vt:lpstr>
      <vt:lpstr>Условия гарантийной поддержки стартап-проектов</vt:lpstr>
      <vt:lpstr>Приоритетные отрасли экономики</vt:lpstr>
      <vt:lpstr>2. Программа стимулирования кредитования  субъектов малого и среднего предпринимательства  «ПРОГРАММА СТИМУЛИРОВАНИЯ КРЕДИТОВАНИЯ»</vt:lpstr>
      <vt:lpstr>Условия Программы стимулирования кредитования  и уполномоченные банки</vt:lpstr>
      <vt:lpstr>Программа стимулирования кредитования.  Требования к проектам и заемщикам – субъектам МСП</vt:lpstr>
      <vt:lpstr>Порядок получения Уполномоченным банком  кредитов Банка России</vt:lpstr>
      <vt:lpstr>Особенности получения кредитов Банка России  при кредитовании лизинговых компаний</vt:lpstr>
      <vt:lpstr>Особенности получения кредитов Банка России  при кредитовании организаций, управляющих объектами инфраструктуры поддержки субъектов МСП</vt:lpstr>
      <vt:lpstr>Требования к проектам, участникам и заемщикам при кредитовании организаций, управляющих объектами инфраструктуры поддержки субъектов МСП</vt:lpstr>
      <vt:lpstr>Особенности получения кредитов Банка России  при кредитовании микрофинансовых организаций предпринимательского финансирования</vt:lpstr>
      <vt:lpstr>Требования, применяемые при кредитовании  микрофинансовых организаций  предпринимательского финансирования</vt:lpstr>
      <vt:lpstr>3. Совместная программа субсидирования Минэкономразвития России и Корпорации МСП в соответствии с постановлением Правительства РФ от 30.12.2017 № 1706</vt:lpstr>
      <vt:lpstr>Условия Программы субсидирования и уполномоченные банки</vt:lpstr>
      <vt:lpstr>Условия Программы субсидирования , приоритетные отрасли </vt:lpstr>
      <vt:lpstr>Условия Программы субсидирования , требования к заемщикам.</vt:lpstr>
      <vt:lpstr>4. Условия программы льготного лизинга оборудования для субъектов индивидуального и малого предпринимательства, реализуемой региональными лизинговыми компаниями (РЛК)</vt:lpstr>
      <vt:lpstr>Программа льготного лизинга оборудования для субъектов индивидуального и малого предпринимательства</vt:lpstr>
      <vt:lpstr>Порядок взаимодействия в рамках реализации программы льготного лизинга оборудования</vt:lpstr>
      <vt:lpstr>5. Программа Инвестиционный лифт</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2018-02-01T09:35:01Z</cp:lastPrinted>
  <dcterms:created xsi:type="dcterms:W3CDTF">2010-08-23T12:41:44Z</dcterms:created>
  <dcterms:modified xsi:type="dcterms:W3CDTF">2018-04-18T11:25:39Z</dcterms:modified>
</cp:coreProperties>
</file>