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0"/>
  </p:notesMasterIdLst>
  <p:handoutMasterIdLst>
    <p:handoutMasterId r:id="rId21"/>
  </p:handoutMasterIdLst>
  <p:sldIdLst>
    <p:sldId id="290" r:id="rId2"/>
    <p:sldId id="289" r:id="rId3"/>
    <p:sldId id="283" r:id="rId4"/>
    <p:sldId id="284" r:id="rId5"/>
    <p:sldId id="285" r:id="rId6"/>
    <p:sldId id="291" r:id="rId7"/>
    <p:sldId id="292" r:id="rId8"/>
    <p:sldId id="293" r:id="rId9"/>
    <p:sldId id="286" r:id="rId10"/>
    <p:sldId id="294" r:id="rId11"/>
    <p:sldId id="295" r:id="rId12"/>
    <p:sldId id="296" r:id="rId13"/>
    <p:sldId id="297" r:id="rId14"/>
    <p:sldId id="298" r:id="rId15"/>
    <p:sldId id="299" r:id="rId16"/>
    <p:sldId id="288" r:id="rId17"/>
    <p:sldId id="278" r:id="rId18"/>
    <p:sldId id="269" r:id="rId1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2BC"/>
    <a:srgbClr val="F8A8A2"/>
    <a:srgbClr val="F37065"/>
    <a:srgbClr val="4D4D4D"/>
    <a:srgbClr val="ABC8E7"/>
    <a:srgbClr val="89B1DE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39" autoAdjust="0"/>
  </p:normalViewPr>
  <p:slideViewPr>
    <p:cSldViewPr>
      <p:cViewPr varScale="1">
        <p:scale>
          <a:sx n="81" d="100"/>
          <a:sy n="81" d="100"/>
        </p:scale>
        <p:origin x="108" y="4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798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5E8DF9-96AD-40EC-A4F7-330BA3FBA682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42E62C-C6BF-45BF-91ED-7AF723EFCF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643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E75FA7-844E-429E-8096-05F75DD867F9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718AF1-EC64-417C-8C72-3FD2D4B387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420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18AF1-EC64-417C-8C72-3FD2D4B387B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3895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Текстовой слайд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Название слайда, шрифт </a:t>
            </a:r>
            <a:r>
              <a:rPr lang="ru-RU" dirty="0" err="1" smtClean="0"/>
              <a:t>Arial</a:t>
            </a:r>
            <a:r>
              <a:rPr lang="ru-RU" dirty="0" smtClean="0"/>
              <a:t>, 2</a:t>
            </a:r>
            <a:r>
              <a:rPr lang="en-US" dirty="0" smtClean="0"/>
              <a:t>4</a:t>
            </a:r>
            <a:r>
              <a:rPr lang="ru-RU" dirty="0" smtClean="0"/>
              <a:t> </a:t>
            </a:r>
            <a:r>
              <a:rPr lang="ru-RU" dirty="0" err="1" smtClean="0"/>
              <a:t>пт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457200" y="1412776"/>
            <a:ext cx="7715200" cy="4680519"/>
          </a:xfrm>
        </p:spPr>
        <p:txBody>
          <a:bodyPr/>
          <a:lstStyle>
            <a:lvl1pPr>
              <a:defRPr/>
            </a:lvl1pPr>
          </a:lstStyle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Текст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446074D7-7B97-4C60-B38F-D77E1B39E885}" type="datetime1">
              <a:rPr lang="ru-RU" smtClean="0"/>
              <a:t>18.04.2018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/>
          <a:lstStyle>
            <a:lvl1pPr>
              <a:defRPr sz="14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02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вой смарт 2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Возможные стили презентации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457200" y="1412776"/>
            <a:ext cx="3394720" cy="4536504"/>
          </a:xfrm>
        </p:spPr>
        <p:txBody>
          <a:bodyPr/>
          <a:lstStyle>
            <a:lvl1pPr marL="0" indent="0">
              <a:buFont typeface="Arial" pitchFamily="34" charset="0"/>
              <a:buNone/>
              <a:defRPr sz="1400" baseline="0"/>
            </a:lvl1pPr>
            <a:lvl2pPr marL="742950" indent="-285750">
              <a:buFont typeface="Arial" pitchFamily="34" charset="0"/>
              <a:buChar char="►"/>
              <a:defRPr sz="1400" baseline="0"/>
            </a:lvl2pPr>
            <a:lvl3pPr>
              <a:defRPr baseline="0"/>
            </a:lvl3pPr>
            <a:lvl4pPr>
              <a:defRPr baseline="0"/>
            </a:lvl4pPr>
            <a:lvl5pPr>
              <a:defRPr/>
            </a:lvl5pPr>
            <a:lvl6pPr marL="2286000" indent="0">
              <a:buNone/>
              <a:defRPr/>
            </a:lvl6pPr>
          </a:lstStyle>
          <a:p>
            <a:pPr lvl="0"/>
            <a:r>
              <a:rPr lang="ru-RU" dirty="0" smtClean="0"/>
              <a:t>Текст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EFB904C4-4AB9-4D84-8905-B291CF4EBD02}" type="datetime1">
              <a:rPr lang="ru-RU" smtClean="0"/>
              <a:t>18.04.2018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/>
          <a:lstStyle>
            <a:lvl1pPr>
              <a:defRPr sz="14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9912" y="1052736"/>
            <a:ext cx="4779603" cy="5157192"/>
          </a:xfrm>
          <a:prstGeom prst="rect">
            <a:avLst/>
          </a:prstGeom>
        </p:spPr>
      </p:pic>
      <p:sp>
        <p:nvSpPr>
          <p:cNvPr id="9" name="Полилиния 8"/>
          <p:cNvSpPr/>
          <p:nvPr userDrawn="1"/>
        </p:nvSpPr>
        <p:spPr>
          <a:xfrm>
            <a:off x="4479010" y="1890793"/>
            <a:ext cx="3773837" cy="3525865"/>
          </a:xfrm>
          <a:custGeom>
            <a:avLst/>
            <a:gdLst>
              <a:gd name="connsiteX0" fmla="*/ 15498 w 3773837"/>
              <a:gd name="connsiteY0" fmla="*/ 0 h 3525865"/>
              <a:gd name="connsiteX1" fmla="*/ 3332136 w 3773837"/>
              <a:gd name="connsiteY1" fmla="*/ 0 h 3525865"/>
              <a:gd name="connsiteX2" fmla="*/ 3773837 w 3773837"/>
              <a:gd name="connsiteY2" fmla="*/ 1751309 h 3525865"/>
              <a:gd name="connsiteX3" fmla="*/ 3363132 w 3773837"/>
              <a:gd name="connsiteY3" fmla="*/ 3525865 h 3525865"/>
              <a:gd name="connsiteX4" fmla="*/ 0 w 3773837"/>
              <a:gd name="connsiteY4" fmla="*/ 3525865 h 3525865"/>
              <a:gd name="connsiteX5" fmla="*/ 418454 w 3773837"/>
              <a:gd name="connsiteY5" fmla="*/ 1720312 h 3525865"/>
              <a:gd name="connsiteX6" fmla="*/ 15498 w 3773837"/>
              <a:gd name="connsiteY6" fmla="*/ 0 h 3525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73837" h="3525865">
                <a:moveTo>
                  <a:pt x="15498" y="0"/>
                </a:moveTo>
                <a:lnTo>
                  <a:pt x="3332136" y="0"/>
                </a:lnTo>
                <a:lnTo>
                  <a:pt x="3773837" y="1751309"/>
                </a:lnTo>
                <a:lnTo>
                  <a:pt x="3363132" y="3525865"/>
                </a:lnTo>
                <a:lnTo>
                  <a:pt x="0" y="3525865"/>
                </a:lnTo>
                <a:lnTo>
                  <a:pt x="418454" y="1720312"/>
                </a:lnTo>
                <a:lnTo>
                  <a:pt x="15498" y="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l"/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Текст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147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вой смарт 3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Возможные стили презентации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17209395-9309-40E7-BD11-3D5233B4DE8A}" type="datetime1">
              <a:rPr lang="ru-RU" smtClean="0"/>
              <a:t>18.04.2018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/>
          <a:lstStyle>
            <a:lvl1pPr>
              <a:defRPr sz="14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9912" y="1052736"/>
            <a:ext cx="4779603" cy="5157192"/>
          </a:xfrm>
          <a:prstGeom prst="rect">
            <a:avLst/>
          </a:prstGeom>
        </p:spPr>
      </p:pic>
      <p:sp>
        <p:nvSpPr>
          <p:cNvPr id="14" name="Объект 13"/>
          <p:cNvSpPr>
            <a:spLocks noGrp="1"/>
          </p:cNvSpPr>
          <p:nvPr>
            <p:ph sz="quarter" idx="14" hasCustomPrompt="1"/>
          </p:nvPr>
        </p:nvSpPr>
        <p:spPr>
          <a:xfrm>
            <a:off x="4787900" y="1844675"/>
            <a:ext cx="3097213" cy="36004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Текст</a:t>
            </a:r>
            <a:endParaRPr lang="ru-RU" dirty="0"/>
          </a:p>
        </p:txBody>
      </p:sp>
      <p:sp>
        <p:nvSpPr>
          <p:cNvPr id="16" name="Таблица 15"/>
          <p:cNvSpPr>
            <a:spLocks noGrp="1"/>
          </p:cNvSpPr>
          <p:nvPr>
            <p:ph type="tbl" sz="quarter" idx="15"/>
          </p:nvPr>
        </p:nvSpPr>
        <p:spPr>
          <a:xfrm>
            <a:off x="496888" y="1412875"/>
            <a:ext cx="3427412" cy="446405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2511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 фотографией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Возможные стили презентации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4283968" y="1556792"/>
            <a:ext cx="3888432" cy="4536503"/>
          </a:xfrm>
        </p:spPr>
        <p:txBody>
          <a:bodyPr/>
          <a:lstStyle>
            <a:lvl1pPr marL="0" indent="0">
              <a:buFont typeface="Arial" pitchFamily="34" charset="0"/>
              <a:buNone/>
              <a:defRPr sz="1400" baseline="0"/>
            </a:lvl1pPr>
            <a:lvl2pPr marL="742950" indent="-285750">
              <a:buFont typeface="Arial" pitchFamily="34" charset="0"/>
              <a:buChar char="►"/>
              <a:defRPr sz="1400" baseline="0"/>
            </a:lvl2pPr>
            <a:lvl3pPr>
              <a:defRPr baseline="0"/>
            </a:lvl3pPr>
            <a:lvl4pPr>
              <a:defRPr baseline="0"/>
            </a:lvl4pPr>
            <a:lvl5pPr>
              <a:defRPr/>
            </a:lvl5pPr>
            <a:lvl6pPr marL="2286000" indent="0">
              <a:buNone/>
              <a:defRPr/>
            </a:lvl6pPr>
          </a:lstStyle>
          <a:p>
            <a:pPr lvl="0"/>
            <a:r>
              <a:rPr lang="ru-RU" dirty="0" smtClean="0"/>
              <a:t>Текст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C01A9621-8A2F-4758-BDC8-0E9D01EDB1AD}" type="datetime1">
              <a:rPr lang="ru-RU" smtClean="0"/>
              <a:t>18.04.2018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Рисунок 5"/>
          <p:cNvSpPr>
            <a:spLocks noGrp="1"/>
          </p:cNvSpPr>
          <p:nvPr>
            <p:ph type="pic" sz="quarter" idx="14"/>
          </p:nvPr>
        </p:nvSpPr>
        <p:spPr>
          <a:xfrm>
            <a:off x="496888" y="1557338"/>
            <a:ext cx="3600450" cy="360045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66294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Возможные стили презентации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C01A9621-8A2F-4758-BDC8-0E9D01EDB1AD}" type="datetime1">
              <a:rPr lang="ru-RU" smtClean="0"/>
              <a:t>18.04.2018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077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март-объект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Возможные стили презентации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C01A9621-8A2F-4758-BDC8-0E9D01EDB1AD}" type="datetime1">
              <a:rPr lang="ru-RU" smtClean="0"/>
              <a:t>18.04.2018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Рисунок SmartArt 4"/>
          <p:cNvSpPr>
            <a:spLocks noGrp="1"/>
          </p:cNvSpPr>
          <p:nvPr>
            <p:ph type="dgm" sz="quarter" idx="14"/>
          </p:nvPr>
        </p:nvSpPr>
        <p:spPr>
          <a:xfrm>
            <a:off x="467544" y="1412875"/>
            <a:ext cx="7704906" cy="4752975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905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иаграмма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Возможные стили презентации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C01A9621-8A2F-4758-BDC8-0E9D01EDB1AD}" type="datetime1">
              <a:rPr lang="ru-RU" smtClean="0"/>
              <a:t>18.04.2018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Диаграмма 5"/>
          <p:cNvSpPr>
            <a:spLocks noGrp="1"/>
          </p:cNvSpPr>
          <p:nvPr>
            <p:ph type="chart" sz="quarter" idx="14"/>
          </p:nvPr>
        </p:nvSpPr>
        <p:spPr>
          <a:xfrm>
            <a:off x="467544" y="1412875"/>
            <a:ext cx="7704906" cy="467995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0523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Возможные стили презентации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C01A9621-8A2F-4758-BDC8-0E9D01EDB1AD}" type="datetime1">
              <a:rPr lang="ru-RU" smtClean="0"/>
              <a:t>18.04.2018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Таблица 4"/>
          <p:cNvSpPr>
            <a:spLocks noGrp="1"/>
          </p:cNvSpPr>
          <p:nvPr>
            <p:ph type="tbl" sz="quarter" idx="14"/>
          </p:nvPr>
        </p:nvSpPr>
        <p:spPr>
          <a:xfrm>
            <a:off x="467544" y="1412875"/>
            <a:ext cx="7704906" cy="446405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635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Титульный слайд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5436096" y="1484784"/>
            <a:ext cx="3528392" cy="1470025"/>
          </a:xfrm>
        </p:spPr>
        <p:txBody>
          <a:bodyPr lIns="0" tIns="0" rIns="0" bIns="0" anchor="t">
            <a:noAutofit/>
          </a:bodyPr>
          <a:lstStyle>
            <a:lvl1pPr algn="l"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Заголовок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презентации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шрифт </a:t>
            </a:r>
            <a:r>
              <a:rPr lang="ru-RU" dirty="0" err="1" smtClean="0"/>
              <a:t>Arial</a:t>
            </a:r>
            <a:r>
              <a:rPr lang="ru-RU" dirty="0" smtClean="0"/>
              <a:t> 2</a:t>
            </a:r>
            <a:r>
              <a:rPr lang="en-US" dirty="0" smtClean="0"/>
              <a:t>4</a:t>
            </a:r>
            <a:r>
              <a:rPr lang="ru-RU" dirty="0" smtClean="0"/>
              <a:t> пт.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5436096" y="3098825"/>
            <a:ext cx="3528392" cy="103252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Подзаголовок презентации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шрифт </a:t>
            </a:r>
            <a:r>
              <a:rPr lang="ru-RU" dirty="0" err="1" smtClean="0"/>
              <a:t>Arial</a:t>
            </a:r>
            <a:r>
              <a:rPr lang="ru-RU" dirty="0" smtClean="0"/>
              <a:t> 15 пт.</a:t>
            </a:r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48124" y="5157192"/>
            <a:ext cx="3590921" cy="1005458"/>
          </a:xfrm>
          <a:prstGeom prst="rect">
            <a:avLst/>
          </a:prstGeom>
        </p:spPr>
      </p:pic>
      <p:sp>
        <p:nvSpPr>
          <p:cNvPr id="9" name="Объект 2"/>
          <p:cNvSpPr>
            <a:spLocks noGrp="1"/>
          </p:cNvSpPr>
          <p:nvPr>
            <p:ph idx="13" hasCustomPrompt="1"/>
          </p:nvPr>
        </p:nvSpPr>
        <p:spPr>
          <a:xfrm>
            <a:off x="5442171" y="548680"/>
            <a:ext cx="2304256" cy="28803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lvl1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ДД.ММ.ГГГГ</a:t>
            </a:r>
          </a:p>
        </p:txBody>
      </p:sp>
    </p:spTree>
    <p:extLst>
      <p:ext uri="{BB962C8B-B14F-4D97-AF65-F5344CB8AC3E}">
        <p14:creationId xmlns:p14="http://schemas.microsoft.com/office/powerpoint/2010/main" val="1350674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Типы булитов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Возможные стили презентации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457200" y="1412776"/>
            <a:ext cx="7715200" cy="4680519"/>
          </a:xfrm>
        </p:spPr>
        <p:txBody>
          <a:bodyPr/>
          <a:lstStyle>
            <a:lvl1pPr marL="0" indent="0">
              <a:buFont typeface="Arial" pitchFamily="34" charset="0"/>
              <a:buNone/>
              <a:defRPr sz="1400" baseline="0"/>
            </a:lvl1pPr>
            <a:lvl2pPr marL="742950" indent="-285750">
              <a:buFont typeface="Arial" pitchFamily="34" charset="0"/>
              <a:buChar char="►"/>
              <a:defRPr sz="1400" baseline="0"/>
            </a:lvl2pPr>
            <a:lvl3pPr>
              <a:defRPr baseline="0"/>
            </a:lvl3pPr>
            <a:lvl4pPr>
              <a:defRPr baseline="0"/>
            </a:lvl4pPr>
            <a:lvl5pPr>
              <a:defRPr/>
            </a:lvl5pPr>
            <a:lvl6pPr marL="2286000" indent="0">
              <a:buNone/>
              <a:defRPr/>
            </a:lvl6pPr>
          </a:lstStyle>
          <a:p>
            <a:pPr lvl="0"/>
            <a:r>
              <a:rPr lang="ru-RU" dirty="0" smtClean="0"/>
              <a:t>Типы </a:t>
            </a:r>
            <a:r>
              <a:rPr lang="ru-RU" dirty="0" err="1" smtClean="0"/>
              <a:t>булитов</a:t>
            </a:r>
            <a:endParaRPr lang="ru-RU" dirty="0" smtClean="0"/>
          </a:p>
          <a:p>
            <a:pPr lvl="1"/>
            <a:r>
              <a:rPr lang="ru-RU" dirty="0" smtClean="0"/>
              <a:t>Первый уровень</a:t>
            </a:r>
          </a:p>
          <a:p>
            <a:pPr lvl="2"/>
            <a:r>
              <a:rPr lang="ru-RU" dirty="0" smtClean="0"/>
              <a:t>Второй уровень</a:t>
            </a:r>
          </a:p>
          <a:p>
            <a:pPr lvl="3"/>
            <a:r>
              <a:rPr lang="ru-RU" dirty="0" smtClean="0"/>
              <a:t>Третий уровень</a:t>
            </a:r>
          </a:p>
          <a:p>
            <a:pPr lvl="4"/>
            <a:r>
              <a:rPr lang="ru-RU" dirty="0" smtClean="0"/>
              <a:t>Четвертый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C01A9621-8A2F-4758-BDC8-0E9D01EDB1AD}" type="datetime1">
              <a:rPr lang="ru-RU" smtClean="0"/>
              <a:t>18.04.2018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/>
          <a:lstStyle>
            <a:lvl1pPr>
              <a:defRPr sz="14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892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ключительный слайд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2771800" y="1340768"/>
            <a:ext cx="4464496" cy="4752527"/>
          </a:xfrm>
        </p:spPr>
        <p:txBody>
          <a:bodyPr lIns="0" tIns="0" rIns="0" bIns="0" anchor="t">
            <a:noAutofit/>
          </a:bodyPr>
          <a:lstStyle>
            <a:lvl1pPr algn="l"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Заключительный 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3262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3203848" y="2895079"/>
            <a:ext cx="4032448" cy="1470025"/>
          </a:xfrm>
        </p:spPr>
        <p:txBody>
          <a:bodyPr lIns="0" tIns="0" rIns="0" bIns="0" anchor="t">
            <a:noAutofit/>
          </a:bodyPr>
          <a:lstStyle>
            <a:lvl1pPr algn="l"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Заголовок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презентации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шрифт </a:t>
            </a:r>
            <a:r>
              <a:rPr lang="ru-RU" dirty="0" err="1" smtClean="0"/>
              <a:t>Arial</a:t>
            </a:r>
            <a:r>
              <a:rPr lang="ru-RU" dirty="0" smtClean="0"/>
              <a:t> 2</a:t>
            </a:r>
            <a:r>
              <a:rPr lang="en-US" dirty="0" smtClean="0"/>
              <a:t>4</a:t>
            </a:r>
            <a:r>
              <a:rPr lang="ru-RU" dirty="0" smtClean="0"/>
              <a:t> пт.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3203848" y="4509120"/>
            <a:ext cx="4032448" cy="103252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Подзаголовок презентации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шрифт </a:t>
            </a:r>
            <a:r>
              <a:rPr lang="ru-RU" dirty="0" err="1" smtClean="0"/>
              <a:t>Arial</a:t>
            </a:r>
            <a:r>
              <a:rPr lang="ru-RU" dirty="0" smtClean="0"/>
              <a:t> 15 пт.</a:t>
            </a:r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584" y="476672"/>
            <a:ext cx="3590921" cy="1005458"/>
          </a:xfrm>
          <a:prstGeom prst="rect">
            <a:avLst/>
          </a:prstGeom>
        </p:spPr>
      </p:pic>
      <p:sp>
        <p:nvSpPr>
          <p:cNvPr id="22" name="Объект 2"/>
          <p:cNvSpPr>
            <a:spLocks noGrp="1"/>
          </p:cNvSpPr>
          <p:nvPr>
            <p:ph idx="13" hasCustomPrompt="1"/>
          </p:nvPr>
        </p:nvSpPr>
        <p:spPr>
          <a:xfrm>
            <a:off x="3203848" y="6237312"/>
            <a:ext cx="4032448" cy="28803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lvl1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ДД.ММ.ГГГГ</a:t>
            </a:r>
          </a:p>
        </p:txBody>
      </p:sp>
    </p:spTree>
    <p:extLst>
      <p:ext uri="{BB962C8B-B14F-4D97-AF65-F5344CB8AC3E}">
        <p14:creationId xmlns:p14="http://schemas.microsoft.com/office/powerpoint/2010/main" val="912623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лилиния 7"/>
          <p:cNvSpPr/>
          <p:nvPr userDrawn="1"/>
        </p:nvSpPr>
        <p:spPr>
          <a:xfrm>
            <a:off x="3890075" y="1"/>
            <a:ext cx="5253925" cy="6857999"/>
          </a:xfrm>
          <a:custGeom>
            <a:avLst/>
            <a:gdLst>
              <a:gd name="connsiteX0" fmla="*/ 286718 w 5253925"/>
              <a:gd name="connsiteY0" fmla="*/ 0 h 6873498"/>
              <a:gd name="connsiteX1" fmla="*/ 5253925 w 5253925"/>
              <a:gd name="connsiteY1" fmla="*/ 0 h 6873498"/>
              <a:gd name="connsiteX2" fmla="*/ 5253925 w 5253925"/>
              <a:gd name="connsiteY2" fmla="*/ 6873498 h 6873498"/>
              <a:gd name="connsiteX3" fmla="*/ 0 w 5253925"/>
              <a:gd name="connsiteY3" fmla="*/ 6873498 h 6873498"/>
              <a:gd name="connsiteX4" fmla="*/ 1108128 w 5253925"/>
              <a:gd name="connsiteY4" fmla="*/ 2084522 h 6873498"/>
              <a:gd name="connsiteX5" fmla="*/ 286718 w 5253925"/>
              <a:gd name="connsiteY5" fmla="*/ 0 h 6873498"/>
              <a:gd name="connsiteX0" fmla="*/ 294467 w 5253925"/>
              <a:gd name="connsiteY0" fmla="*/ 15499 h 6873498"/>
              <a:gd name="connsiteX1" fmla="*/ 5253925 w 5253925"/>
              <a:gd name="connsiteY1" fmla="*/ 0 h 6873498"/>
              <a:gd name="connsiteX2" fmla="*/ 5253925 w 5253925"/>
              <a:gd name="connsiteY2" fmla="*/ 6873498 h 6873498"/>
              <a:gd name="connsiteX3" fmla="*/ 0 w 5253925"/>
              <a:gd name="connsiteY3" fmla="*/ 6873498 h 6873498"/>
              <a:gd name="connsiteX4" fmla="*/ 1108128 w 5253925"/>
              <a:gd name="connsiteY4" fmla="*/ 2084522 h 6873498"/>
              <a:gd name="connsiteX5" fmla="*/ 294467 w 5253925"/>
              <a:gd name="connsiteY5" fmla="*/ 15499 h 6873498"/>
              <a:gd name="connsiteX0" fmla="*/ 294467 w 5253925"/>
              <a:gd name="connsiteY0" fmla="*/ 0 h 6857999"/>
              <a:gd name="connsiteX1" fmla="*/ 5114440 w 5253925"/>
              <a:gd name="connsiteY1" fmla="*/ 193728 h 6857999"/>
              <a:gd name="connsiteX2" fmla="*/ 5253925 w 5253925"/>
              <a:gd name="connsiteY2" fmla="*/ 6857999 h 6857999"/>
              <a:gd name="connsiteX3" fmla="*/ 0 w 5253925"/>
              <a:gd name="connsiteY3" fmla="*/ 6857999 h 6857999"/>
              <a:gd name="connsiteX4" fmla="*/ 1108128 w 5253925"/>
              <a:gd name="connsiteY4" fmla="*/ 2069023 h 6857999"/>
              <a:gd name="connsiteX5" fmla="*/ 294467 w 5253925"/>
              <a:gd name="connsiteY5" fmla="*/ 0 h 6857999"/>
              <a:gd name="connsiteX0" fmla="*/ 294467 w 5253925"/>
              <a:gd name="connsiteY0" fmla="*/ 0 h 6857999"/>
              <a:gd name="connsiteX1" fmla="*/ 5253925 w 5253925"/>
              <a:gd name="connsiteY1" fmla="*/ 0 h 6857999"/>
              <a:gd name="connsiteX2" fmla="*/ 5253925 w 5253925"/>
              <a:gd name="connsiteY2" fmla="*/ 6857999 h 6857999"/>
              <a:gd name="connsiteX3" fmla="*/ 0 w 5253925"/>
              <a:gd name="connsiteY3" fmla="*/ 6857999 h 6857999"/>
              <a:gd name="connsiteX4" fmla="*/ 1108128 w 5253925"/>
              <a:gd name="connsiteY4" fmla="*/ 2069023 h 6857999"/>
              <a:gd name="connsiteX5" fmla="*/ 294467 w 5253925"/>
              <a:gd name="connsiteY5" fmla="*/ 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53925" h="6857999">
                <a:moveTo>
                  <a:pt x="294467" y="0"/>
                </a:moveTo>
                <a:lnTo>
                  <a:pt x="5253925" y="0"/>
                </a:lnTo>
                <a:lnTo>
                  <a:pt x="5253925" y="6857999"/>
                </a:lnTo>
                <a:lnTo>
                  <a:pt x="0" y="6857999"/>
                </a:lnTo>
                <a:lnTo>
                  <a:pt x="1108128" y="2069023"/>
                </a:lnTo>
                <a:lnTo>
                  <a:pt x="29446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5436096" y="1484784"/>
            <a:ext cx="3528392" cy="1470025"/>
          </a:xfrm>
        </p:spPr>
        <p:txBody>
          <a:bodyPr lIns="0" tIns="0" rIns="0" bIns="0" anchor="t">
            <a:noAutofit/>
          </a:bodyPr>
          <a:lstStyle>
            <a:lvl1pPr algn="l"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Заголовок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презентации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шрифт </a:t>
            </a:r>
            <a:r>
              <a:rPr lang="ru-RU" dirty="0" err="1" smtClean="0"/>
              <a:t>Arial</a:t>
            </a:r>
            <a:r>
              <a:rPr lang="ru-RU" dirty="0" smtClean="0"/>
              <a:t> 2</a:t>
            </a:r>
            <a:r>
              <a:rPr lang="en-US" dirty="0" smtClean="0"/>
              <a:t>4</a:t>
            </a:r>
            <a:r>
              <a:rPr lang="ru-RU" dirty="0" smtClean="0"/>
              <a:t> пт.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5436096" y="3098825"/>
            <a:ext cx="3528392" cy="103252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Подзаголовок презентации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шрифт </a:t>
            </a:r>
            <a:r>
              <a:rPr lang="ru-RU" dirty="0" err="1" smtClean="0"/>
              <a:t>Arial</a:t>
            </a:r>
            <a:r>
              <a:rPr lang="ru-RU" dirty="0" smtClean="0"/>
              <a:t> 15 пт.</a:t>
            </a:r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48124" y="5157192"/>
            <a:ext cx="3590921" cy="1005458"/>
          </a:xfrm>
          <a:prstGeom prst="rect">
            <a:avLst/>
          </a:prstGeom>
        </p:spPr>
      </p:pic>
      <p:sp>
        <p:nvSpPr>
          <p:cNvPr id="14" name="Объект 2"/>
          <p:cNvSpPr>
            <a:spLocks noGrp="1"/>
          </p:cNvSpPr>
          <p:nvPr>
            <p:ph idx="13" hasCustomPrompt="1"/>
          </p:nvPr>
        </p:nvSpPr>
        <p:spPr>
          <a:xfrm>
            <a:off x="5442171" y="548680"/>
            <a:ext cx="2304256" cy="28803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lvl1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ДД.ММ.ГГГГ</a:t>
            </a:r>
          </a:p>
        </p:txBody>
      </p:sp>
    </p:spTree>
    <p:extLst>
      <p:ext uri="{BB962C8B-B14F-4D97-AF65-F5344CB8AC3E}">
        <p14:creationId xmlns:p14="http://schemas.microsoft.com/office/powerpoint/2010/main" val="41637179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Слайд-разделител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лилиния 5"/>
          <p:cNvSpPr/>
          <p:nvPr userDrawn="1"/>
        </p:nvSpPr>
        <p:spPr>
          <a:xfrm>
            <a:off x="-10260" y="550518"/>
            <a:ext cx="7678604" cy="5752892"/>
          </a:xfrm>
          <a:custGeom>
            <a:avLst/>
            <a:gdLst>
              <a:gd name="connsiteX0" fmla="*/ 286718 w 5253925"/>
              <a:gd name="connsiteY0" fmla="*/ 0 h 6873498"/>
              <a:gd name="connsiteX1" fmla="*/ 5253925 w 5253925"/>
              <a:gd name="connsiteY1" fmla="*/ 0 h 6873498"/>
              <a:gd name="connsiteX2" fmla="*/ 5253925 w 5253925"/>
              <a:gd name="connsiteY2" fmla="*/ 6873498 h 6873498"/>
              <a:gd name="connsiteX3" fmla="*/ 0 w 5253925"/>
              <a:gd name="connsiteY3" fmla="*/ 6873498 h 6873498"/>
              <a:gd name="connsiteX4" fmla="*/ 1108128 w 5253925"/>
              <a:gd name="connsiteY4" fmla="*/ 2084522 h 6873498"/>
              <a:gd name="connsiteX5" fmla="*/ 286718 w 5253925"/>
              <a:gd name="connsiteY5" fmla="*/ 0 h 6873498"/>
              <a:gd name="connsiteX0" fmla="*/ 294467 w 5253925"/>
              <a:gd name="connsiteY0" fmla="*/ 15499 h 6873498"/>
              <a:gd name="connsiteX1" fmla="*/ 5253925 w 5253925"/>
              <a:gd name="connsiteY1" fmla="*/ 0 h 6873498"/>
              <a:gd name="connsiteX2" fmla="*/ 5253925 w 5253925"/>
              <a:gd name="connsiteY2" fmla="*/ 6873498 h 6873498"/>
              <a:gd name="connsiteX3" fmla="*/ 0 w 5253925"/>
              <a:gd name="connsiteY3" fmla="*/ 6873498 h 6873498"/>
              <a:gd name="connsiteX4" fmla="*/ 1108128 w 5253925"/>
              <a:gd name="connsiteY4" fmla="*/ 2084522 h 6873498"/>
              <a:gd name="connsiteX5" fmla="*/ 294467 w 5253925"/>
              <a:gd name="connsiteY5" fmla="*/ 15499 h 6873498"/>
              <a:gd name="connsiteX0" fmla="*/ 294467 w 5253925"/>
              <a:gd name="connsiteY0" fmla="*/ 0 h 6857999"/>
              <a:gd name="connsiteX1" fmla="*/ 5114440 w 5253925"/>
              <a:gd name="connsiteY1" fmla="*/ 193728 h 6857999"/>
              <a:gd name="connsiteX2" fmla="*/ 5253925 w 5253925"/>
              <a:gd name="connsiteY2" fmla="*/ 6857999 h 6857999"/>
              <a:gd name="connsiteX3" fmla="*/ 0 w 5253925"/>
              <a:gd name="connsiteY3" fmla="*/ 6857999 h 6857999"/>
              <a:gd name="connsiteX4" fmla="*/ 1108128 w 5253925"/>
              <a:gd name="connsiteY4" fmla="*/ 2069023 h 6857999"/>
              <a:gd name="connsiteX5" fmla="*/ 294467 w 5253925"/>
              <a:gd name="connsiteY5" fmla="*/ 0 h 6857999"/>
              <a:gd name="connsiteX0" fmla="*/ 294467 w 5253925"/>
              <a:gd name="connsiteY0" fmla="*/ 0 h 6857999"/>
              <a:gd name="connsiteX1" fmla="*/ 5253925 w 5253925"/>
              <a:gd name="connsiteY1" fmla="*/ 0 h 6857999"/>
              <a:gd name="connsiteX2" fmla="*/ 5253925 w 5253925"/>
              <a:gd name="connsiteY2" fmla="*/ 6857999 h 6857999"/>
              <a:gd name="connsiteX3" fmla="*/ 0 w 5253925"/>
              <a:gd name="connsiteY3" fmla="*/ 6857999 h 6857999"/>
              <a:gd name="connsiteX4" fmla="*/ 1108128 w 5253925"/>
              <a:gd name="connsiteY4" fmla="*/ 2069023 h 6857999"/>
              <a:gd name="connsiteX5" fmla="*/ 294467 w 5253925"/>
              <a:gd name="connsiteY5" fmla="*/ 0 h 6857999"/>
              <a:gd name="connsiteX0" fmla="*/ 4207789 w 9167247"/>
              <a:gd name="connsiteY0" fmla="*/ 0 h 6857999"/>
              <a:gd name="connsiteX1" fmla="*/ 0 w 9167247"/>
              <a:gd name="connsiteY1" fmla="*/ 0 h 6857999"/>
              <a:gd name="connsiteX2" fmla="*/ 9167247 w 9167247"/>
              <a:gd name="connsiteY2" fmla="*/ 6857999 h 6857999"/>
              <a:gd name="connsiteX3" fmla="*/ 3913322 w 9167247"/>
              <a:gd name="connsiteY3" fmla="*/ 6857999 h 6857999"/>
              <a:gd name="connsiteX4" fmla="*/ 5021450 w 9167247"/>
              <a:gd name="connsiteY4" fmla="*/ 2069023 h 6857999"/>
              <a:gd name="connsiteX5" fmla="*/ 4207789 w 9167247"/>
              <a:gd name="connsiteY5" fmla="*/ 0 h 6857999"/>
              <a:gd name="connsiteX0" fmla="*/ 4207789 w 5021450"/>
              <a:gd name="connsiteY0" fmla="*/ 0 h 6873497"/>
              <a:gd name="connsiteX1" fmla="*/ 0 w 5021450"/>
              <a:gd name="connsiteY1" fmla="*/ 0 h 6873497"/>
              <a:gd name="connsiteX2" fmla="*/ 15498 w 5021450"/>
              <a:gd name="connsiteY2" fmla="*/ 6873497 h 6873497"/>
              <a:gd name="connsiteX3" fmla="*/ 3913322 w 5021450"/>
              <a:gd name="connsiteY3" fmla="*/ 6857999 h 6873497"/>
              <a:gd name="connsiteX4" fmla="*/ 5021450 w 5021450"/>
              <a:gd name="connsiteY4" fmla="*/ 2069023 h 6873497"/>
              <a:gd name="connsiteX5" fmla="*/ 4207789 w 5021450"/>
              <a:gd name="connsiteY5" fmla="*/ 0 h 6873497"/>
              <a:gd name="connsiteX0" fmla="*/ 7722556 w 8536217"/>
              <a:gd name="connsiteY0" fmla="*/ 0 h 6873497"/>
              <a:gd name="connsiteX1" fmla="*/ 0 w 8536217"/>
              <a:gd name="connsiteY1" fmla="*/ 9246 h 6873497"/>
              <a:gd name="connsiteX2" fmla="*/ 3530265 w 8536217"/>
              <a:gd name="connsiteY2" fmla="*/ 6873497 h 6873497"/>
              <a:gd name="connsiteX3" fmla="*/ 7428089 w 8536217"/>
              <a:gd name="connsiteY3" fmla="*/ 6857999 h 6873497"/>
              <a:gd name="connsiteX4" fmla="*/ 8536217 w 8536217"/>
              <a:gd name="connsiteY4" fmla="*/ 2069023 h 6873497"/>
              <a:gd name="connsiteX5" fmla="*/ 7722556 w 8536217"/>
              <a:gd name="connsiteY5" fmla="*/ 0 h 6873497"/>
              <a:gd name="connsiteX0" fmla="*/ 7722556 w 8536217"/>
              <a:gd name="connsiteY0" fmla="*/ 0 h 6864251"/>
              <a:gd name="connsiteX1" fmla="*/ 0 w 8536217"/>
              <a:gd name="connsiteY1" fmla="*/ 9246 h 6864251"/>
              <a:gd name="connsiteX2" fmla="*/ 6416 w 8536217"/>
              <a:gd name="connsiteY2" fmla="*/ 6864251 h 6864251"/>
              <a:gd name="connsiteX3" fmla="*/ 7428089 w 8536217"/>
              <a:gd name="connsiteY3" fmla="*/ 6857999 h 6864251"/>
              <a:gd name="connsiteX4" fmla="*/ 8536217 w 8536217"/>
              <a:gd name="connsiteY4" fmla="*/ 2069023 h 6864251"/>
              <a:gd name="connsiteX5" fmla="*/ 7722556 w 8536217"/>
              <a:gd name="connsiteY5" fmla="*/ 0 h 6864251"/>
              <a:gd name="connsiteX0" fmla="*/ 7722556 w 8536217"/>
              <a:gd name="connsiteY0" fmla="*/ 0 h 6857999"/>
              <a:gd name="connsiteX1" fmla="*/ 0 w 8536217"/>
              <a:gd name="connsiteY1" fmla="*/ 9246 h 6857999"/>
              <a:gd name="connsiteX2" fmla="*/ 15497 w 8536217"/>
              <a:gd name="connsiteY2" fmla="*/ 6836513 h 6857999"/>
              <a:gd name="connsiteX3" fmla="*/ 7428089 w 8536217"/>
              <a:gd name="connsiteY3" fmla="*/ 6857999 h 6857999"/>
              <a:gd name="connsiteX4" fmla="*/ 8536217 w 8536217"/>
              <a:gd name="connsiteY4" fmla="*/ 2069023 h 6857999"/>
              <a:gd name="connsiteX5" fmla="*/ 7722556 w 8536217"/>
              <a:gd name="connsiteY5" fmla="*/ 0 h 6857999"/>
              <a:gd name="connsiteX0" fmla="*/ 7722556 w 8536217"/>
              <a:gd name="connsiteY0" fmla="*/ 0 h 6857999"/>
              <a:gd name="connsiteX1" fmla="*/ 0 w 8536217"/>
              <a:gd name="connsiteY1" fmla="*/ 9246 h 6857999"/>
              <a:gd name="connsiteX2" fmla="*/ 15497 w 8536217"/>
              <a:gd name="connsiteY2" fmla="*/ 6845759 h 6857999"/>
              <a:gd name="connsiteX3" fmla="*/ 7428089 w 8536217"/>
              <a:gd name="connsiteY3" fmla="*/ 6857999 h 6857999"/>
              <a:gd name="connsiteX4" fmla="*/ 8536217 w 8536217"/>
              <a:gd name="connsiteY4" fmla="*/ 2069023 h 6857999"/>
              <a:gd name="connsiteX5" fmla="*/ 7722556 w 8536217"/>
              <a:gd name="connsiteY5" fmla="*/ 0 h 6857999"/>
              <a:gd name="connsiteX0" fmla="*/ 7722556 w 8536217"/>
              <a:gd name="connsiteY0" fmla="*/ 0 h 6857999"/>
              <a:gd name="connsiteX1" fmla="*/ 0 w 8536217"/>
              <a:gd name="connsiteY1" fmla="*/ 9246 h 6857999"/>
              <a:gd name="connsiteX2" fmla="*/ 15497 w 8536217"/>
              <a:gd name="connsiteY2" fmla="*/ 6845759 h 6857999"/>
              <a:gd name="connsiteX3" fmla="*/ 7428089 w 8536217"/>
              <a:gd name="connsiteY3" fmla="*/ 6857999 h 6857999"/>
              <a:gd name="connsiteX4" fmla="*/ 8536217 w 8536217"/>
              <a:gd name="connsiteY4" fmla="*/ 2069023 h 6857999"/>
              <a:gd name="connsiteX5" fmla="*/ 7722556 w 8536217"/>
              <a:gd name="connsiteY5" fmla="*/ 0 h 6857999"/>
              <a:gd name="connsiteX0" fmla="*/ 7722556 w 8536217"/>
              <a:gd name="connsiteY0" fmla="*/ 0 h 6873498"/>
              <a:gd name="connsiteX1" fmla="*/ 0 w 8536217"/>
              <a:gd name="connsiteY1" fmla="*/ 9246 h 6873498"/>
              <a:gd name="connsiteX2" fmla="*/ 15497 w 8536217"/>
              <a:gd name="connsiteY2" fmla="*/ 6873498 h 6873498"/>
              <a:gd name="connsiteX3" fmla="*/ 7428089 w 8536217"/>
              <a:gd name="connsiteY3" fmla="*/ 6857999 h 6873498"/>
              <a:gd name="connsiteX4" fmla="*/ 8536217 w 8536217"/>
              <a:gd name="connsiteY4" fmla="*/ 2069023 h 6873498"/>
              <a:gd name="connsiteX5" fmla="*/ 7722556 w 8536217"/>
              <a:gd name="connsiteY5" fmla="*/ 0 h 6873498"/>
              <a:gd name="connsiteX0" fmla="*/ 8185741 w 8999402"/>
              <a:gd name="connsiteY0" fmla="*/ 0 h 6873498"/>
              <a:gd name="connsiteX1" fmla="*/ 0 w 8999402"/>
              <a:gd name="connsiteY1" fmla="*/ 0 h 6873498"/>
              <a:gd name="connsiteX2" fmla="*/ 478682 w 8999402"/>
              <a:gd name="connsiteY2" fmla="*/ 6873498 h 6873498"/>
              <a:gd name="connsiteX3" fmla="*/ 7891274 w 8999402"/>
              <a:gd name="connsiteY3" fmla="*/ 6857999 h 6873498"/>
              <a:gd name="connsiteX4" fmla="*/ 8999402 w 8999402"/>
              <a:gd name="connsiteY4" fmla="*/ 2069023 h 6873498"/>
              <a:gd name="connsiteX5" fmla="*/ 8185741 w 8999402"/>
              <a:gd name="connsiteY5" fmla="*/ 0 h 6873498"/>
              <a:gd name="connsiteX0" fmla="*/ 8185741 w 8999402"/>
              <a:gd name="connsiteY0" fmla="*/ 0 h 6873498"/>
              <a:gd name="connsiteX1" fmla="*/ 0 w 8999402"/>
              <a:gd name="connsiteY1" fmla="*/ 0 h 6873498"/>
              <a:gd name="connsiteX2" fmla="*/ 6413 w 8999402"/>
              <a:gd name="connsiteY2" fmla="*/ 6873498 h 6873498"/>
              <a:gd name="connsiteX3" fmla="*/ 7891274 w 8999402"/>
              <a:gd name="connsiteY3" fmla="*/ 6857999 h 6873498"/>
              <a:gd name="connsiteX4" fmla="*/ 8999402 w 8999402"/>
              <a:gd name="connsiteY4" fmla="*/ 2069023 h 6873498"/>
              <a:gd name="connsiteX5" fmla="*/ 8185741 w 8999402"/>
              <a:gd name="connsiteY5" fmla="*/ 0 h 6873498"/>
              <a:gd name="connsiteX0" fmla="*/ 8185741 w 8999402"/>
              <a:gd name="connsiteY0" fmla="*/ 0 h 6864252"/>
              <a:gd name="connsiteX1" fmla="*/ 0 w 8999402"/>
              <a:gd name="connsiteY1" fmla="*/ 0 h 6864252"/>
              <a:gd name="connsiteX2" fmla="*/ 6413 w 8999402"/>
              <a:gd name="connsiteY2" fmla="*/ 6864252 h 6864252"/>
              <a:gd name="connsiteX3" fmla="*/ 7891274 w 8999402"/>
              <a:gd name="connsiteY3" fmla="*/ 6857999 h 6864252"/>
              <a:gd name="connsiteX4" fmla="*/ 8999402 w 8999402"/>
              <a:gd name="connsiteY4" fmla="*/ 2069023 h 6864252"/>
              <a:gd name="connsiteX5" fmla="*/ 8185741 w 8999402"/>
              <a:gd name="connsiteY5" fmla="*/ 0 h 686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999402" h="6864252">
                <a:moveTo>
                  <a:pt x="8185741" y="0"/>
                </a:moveTo>
                <a:lnTo>
                  <a:pt x="0" y="0"/>
                </a:lnTo>
                <a:cubicBezTo>
                  <a:pt x="2139" y="2285002"/>
                  <a:pt x="4274" y="4579250"/>
                  <a:pt x="6413" y="6864252"/>
                </a:cubicBezTo>
                <a:lnTo>
                  <a:pt x="7891274" y="6857999"/>
                </a:lnTo>
                <a:lnTo>
                  <a:pt x="8999402" y="2069023"/>
                </a:lnTo>
                <a:lnTo>
                  <a:pt x="8185741" y="0"/>
                </a:lnTo>
                <a:close/>
              </a:path>
            </a:pathLst>
          </a:custGeom>
          <a:solidFill>
            <a:srgbClr val="000000">
              <a:alpha val="1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2843808" y="2204864"/>
            <a:ext cx="3528392" cy="2304256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Слайд-разделитель </a:t>
            </a:r>
            <a:br>
              <a:rPr lang="ru-RU" dirty="0" smtClean="0"/>
            </a:br>
            <a:r>
              <a:rPr lang="ru-RU" dirty="0" smtClean="0"/>
              <a:t>Название раздела </a:t>
            </a:r>
            <a:br>
              <a:rPr lang="ru-RU" dirty="0" smtClean="0"/>
            </a:br>
            <a:r>
              <a:rPr lang="ru-RU" dirty="0" smtClean="0"/>
              <a:t>презентации</a:t>
            </a:r>
            <a:br>
              <a:rPr lang="ru-RU" dirty="0" smtClean="0"/>
            </a:br>
            <a:r>
              <a:rPr lang="ru-RU" dirty="0" smtClean="0"/>
              <a:t>шрифт </a:t>
            </a:r>
            <a:r>
              <a:rPr lang="ru-RU" dirty="0" err="1" smtClean="0"/>
              <a:t>Arial</a:t>
            </a:r>
            <a:r>
              <a:rPr lang="ru-RU" dirty="0" smtClean="0"/>
              <a:t>, 24 пт.</a:t>
            </a:r>
          </a:p>
        </p:txBody>
      </p:sp>
      <p:sp>
        <p:nvSpPr>
          <p:cNvPr id="9" name="Подзаголовок 2"/>
          <p:cNvSpPr txBox="1">
            <a:spLocks/>
          </p:cNvSpPr>
          <p:nvPr userDrawn="1"/>
        </p:nvSpPr>
        <p:spPr>
          <a:xfrm>
            <a:off x="2843808" y="5661248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4EA-6A61-441B-9399-54A33483BC2E}" type="datetime1">
              <a:rPr lang="ru-RU" smtClean="0"/>
              <a:t>18.04.2018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4" hasCustomPrompt="1"/>
          </p:nvPr>
        </p:nvSpPr>
        <p:spPr>
          <a:xfrm>
            <a:off x="2843808" y="1484784"/>
            <a:ext cx="2303462" cy="431800"/>
          </a:xfrm>
        </p:spPr>
        <p:txBody>
          <a:bodyPr/>
          <a:lstStyle>
            <a:lvl1pPr>
              <a:defRPr sz="1400"/>
            </a:lvl1pPr>
          </a:lstStyle>
          <a:p>
            <a:r>
              <a:rPr lang="ru-RU" sz="1000" dirty="0" smtClean="0">
                <a:solidFill>
                  <a:schemeClr val="tx1"/>
                </a:solidFill>
              </a:rPr>
              <a:t>Заголовок презентации </a:t>
            </a:r>
          </a:p>
          <a:p>
            <a:r>
              <a:rPr lang="ru-RU" sz="1000" dirty="0" smtClean="0">
                <a:solidFill>
                  <a:schemeClr val="tx1"/>
                </a:solidFill>
              </a:rPr>
              <a:t>шрифт </a:t>
            </a:r>
            <a:r>
              <a:rPr lang="ru-RU" sz="1000" dirty="0" err="1" smtClean="0">
                <a:solidFill>
                  <a:schemeClr val="tx1"/>
                </a:solidFill>
              </a:rPr>
              <a:t>Arial</a:t>
            </a:r>
            <a:r>
              <a:rPr lang="ru-RU" sz="1000" dirty="0" smtClean="0">
                <a:solidFill>
                  <a:schemeClr val="tx1"/>
                </a:solidFill>
              </a:rPr>
              <a:t> 10 пт.</a:t>
            </a:r>
            <a:endParaRPr lang="ru-RU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909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Слайд-разделитель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683568" y="2204864"/>
            <a:ext cx="3528392" cy="2304256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Слайд-разделитель </a:t>
            </a:r>
            <a:br>
              <a:rPr lang="ru-RU" dirty="0" smtClean="0"/>
            </a:br>
            <a:r>
              <a:rPr lang="ru-RU" dirty="0" smtClean="0"/>
              <a:t>Название раздела </a:t>
            </a:r>
            <a:br>
              <a:rPr lang="ru-RU" dirty="0" smtClean="0"/>
            </a:br>
            <a:r>
              <a:rPr lang="ru-RU" dirty="0" smtClean="0"/>
              <a:t>презентации</a:t>
            </a:r>
            <a:br>
              <a:rPr lang="ru-RU" dirty="0" smtClean="0"/>
            </a:br>
            <a:r>
              <a:rPr lang="ru-RU" dirty="0" smtClean="0"/>
              <a:t>шрифт </a:t>
            </a:r>
            <a:r>
              <a:rPr lang="ru-RU" dirty="0" err="1" smtClean="0"/>
              <a:t>Arial</a:t>
            </a:r>
            <a:r>
              <a:rPr lang="ru-RU" dirty="0" smtClean="0"/>
              <a:t>, 24 пт.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66192" y="6309320"/>
            <a:ext cx="2133600" cy="365125"/>
          </a:xfrm>
        </p:spPr>
        <p:txBody>
          <a:bodyPr/>
          <a:lstStyle/>
          <a:p>
            <a:fld id="{52F389DC-9E19-4EE8-A8D3-3244F47808F8}" type="datetime1">
              <a:rPr lang="ru-RU" smtClean="0"/>
              <a:t>18.04.2018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3007" y="5015830"/>
            <a:ext cx="3590921" cy="1005458"/>
          </a:xfrm>
          <a:prstGeom prst="rect">
            <a:avLst/>
          </a:prstGeom>
        </p:spPr>
      </p:pic>
      <p:sp>
        <p:nvSpPr>
          <p:cNvPr id="13" name="Текст 11"/>
          <p:cNvSpPr>
            <a:spLocks noGrp="1"/>
          </p:cNvSpPr>
          <p:nvPr>
            <p:ph type="body" sz="quarter" idx="14" hasCustomPrompt="1"/>
          </p:nvPr>
        </p:nvSpPr>
        <p:spPr>
          <a:xfrm>
            <a:off x="683568" y="1484784"/>
            <a:ext cx="2303462" cy="431800"/>
          </a:xfrm>
        </p:spPr>
        <p:txBody>
          <a:bodyPr/>
          <a:lstStyle>
            <a:lvl1pPr>
              <a:defRPr sz="1400"/>
            </a:lvl1pPr>
          </a:lstStyle>
          <a:p>
            <a:r>
              <a:rPr lang="ru-RU" sz="1000" dirty="0" smtClean="0">
                <a:solidFill>
                  <a:schemeClr val="tx1"/>
                </a:solidFill>
              </a:rPr>
              <a:t>Заголовок презентации </a:t>
            </a:r>
          </a:p>
          <a:p>
            <a:r>
              <a:rPr lang="ru-RU" sz="1000" dirty="0" smtClean="0">
                <a:solidFill>
                  <a:schemeClr val="tx1"/>
                </a:solidFill>
              </a:rPr>
              <a:t>шрифт </a:t>
            </a:r>
            <a:r>
              <a:rPr lang="ru-RU" sz="1000" dirty="0" err="1" smtClean="0">
                <a:solidFill>
                  <a:schemeClr val="tx1"/>
                </a:solidFill>
              </a:rPr>
              <a:t>Arial</a:t>
            </a:r>
            <a:r>
              <a:rPr lang="ru-RU" sz="1000" dirty="0" smtClean="0">
                <a:solidFill>
                  <a:schemeClr val="tx1"/>
                </a:solidFill>
              </a:rPr>
              <a:t> 10 пт.</a:t>
            </a:r>
            <a:endParaRPr lang="ru-RU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982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Слайд-разделитель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3707904" y="2204864"/>
            <a:ext cx="3528392" cy="2304256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Слайд-разделитель </a:t>
            </a:r>
            <a:br>
              <a:rPr lang="ru-RU" dirty="0" smtClean="0"/>
            </a:br>
            <a:r>
              <a:rPr lang="ru-RU" dirty="0" smtClean="0"/>
              <a:t>Название раздела </a:t>
            </a:r>
            <a:br>
              <a:rPr lang="ru-RU" dirty="0" smtClean="0"/>
            </a:br>
            <a:r>
              <a:rPr lang="ru-RU" dirty="0" smtClean="0"/>
              <a:t>презентации</a:t>
            </a:r>
            <a:br>
              <a:rPr lang="ru-RU" dirty="0" smtClean="0"/>
            </a:br>
            <a:r>
              <a:rPr lang="ru-RU" dirty="0" smtClean="0"/>
              <a:t>шрифт </a:t>
            </a:r>
            <a:r>
              <a:rPr lang="ru-RU" dirty="0" err="1" smtClean="0"/>
              <a:t>Arial</a:t>
            </a:r>
            <a:r>
              <a:rPr lang="ru-RU" dirty="0" smtClean="0"/>
              <a:t>, 24 пт.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3725668" y="5296123"/>
            <a:ext cx="21336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E28C9B7-77DB-42B5-AD07-0761FECA3530}" type="datetime1">
              <a:rPr lang="ru-RU" smtClean="0"/>
              <a:t>18.04.2018</a:t>
            </a:fld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одзаголовок 2"/>
          <p:cNvSpPr txBox="1">
            <a:spLocks/>
          </p:cNvSpPr>
          <p:nvPr userDrawn="1"/>
        </p:nvSpPr>
        <p:spPr>
          <a:xfrm>
            <a:off x="3707904" y="6309320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4" hasCustomPrompt="1"/>
          </p:nvPr>
        </p:nvSpPr>
        <p:spPr>
          <a:xfrm>
            <a:off x="3707904" y="1556792"/>
            <a:ext cx="2303462" cy="431800"/>
          </a:xfrm>
        </p:spPr>
        <p:txBody>
          <a:bodyPr/>
          <a:lstStyle>
            <a:lvl1pPr>
              <a:defRPr sz="1400"/>
            </a:lvl1pPr>
          </a:lstStyle>
          <a:p>
            <a:r>
              <a:rPr lang="ru-RU" sz="1000" dirty="0" smtClean="0">
                <a:solidFill>
                  <a:schemeClr val="tx1"/>
                </a:solidFill>
              </a:rPr>
              <a:t>Заголовок презентации </a:t>
            </a:r>
          </a:p>
          <a:p>
            <a:r>
              <a:rPr lang="ru-RU" sz="1000" dirty="0" smtClean="0">
                <a:solidFill>
                  <a:schemeClr val="tx1"/>
                </a:solidFill>
              </a:rPr>
              <a:t>шрифт </a:t>
            </a:r>
            <a:r>
              <a:rPr lang="ru-RU" sz="1000" dirty="0" err="1" smtClean="0">
                <a:solidFill>
                  <a:schemeClr val="tx1"/>
                </a:solidFill>
              </a:rPr>
              <a:t>Arial</a:t>
            </a:r>
            <a:r>
              <a:rPr lang="ru-RU" sz="1000" dirty="0" smtClean="0">
                <a:solidFill>
                  <a:schemeClr val="tx1"/>
                </a:solidFill>
              </a:rPr>
              <a:t> 10 пт.</a:t>
            </a:r>
            <a:endParaRPr lang="ru-RU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5711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вой смарт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Возможные стили презентации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457200" y="1412776"/>
            <a:ext cx="7715200" cy="792088"/>
          </a:xfrm>
        </p:spPr>
        <p:txBody>
          <a:bodyPr/>
          <a:lstStyle>
            <a:lvl1pPr marL="0" indent="0">
              <a:buFont typeface="Arial" pitchFamily="34" charset="0"/>
              <a:buNone/>
              <a:defRPr sz="1400" baseline="0"/>
            </a:lvl1pPr>
            <a:lvl2pPr marL="742950" indent="-285750">
              <a:buFont typeface="Arial" pitchFamily="34" charset="0"/>
              <a:buChar char="►"/>
              <a:defRPr sz="1400" baseline="0"/>
            </a:lvl2pPr>
            <a:lvl3pPr>
              <a:defRPr baseline="0"/>
            </a:lvl3pPr>
            <a:lvl4pPr>
              <a:defRPr baseline="0"/>
            </a:lvl4pPr>
            <a:lvl5pPr>
              <a:defRPr/>
            </a:lvl5pPr>
            <a:lvl6pPr marL="2286000" indent="0">
              <a:buNone/>
              <a:defRPr/>
            </a:lvl6pPr>
          </a:lstStyle>
          <a:p>
            <a:pPr lvl="0"/>
            <a:r>
              <a:rPr lang="ru-RU" dirty="0" smtClean="0"/>
              <a:t>Текст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E7F6E1B9-6978-49A0-B769-AA0B478E9013}" type="datetime1">
              <a:rPr lang="ru-RU" smtClean="0"/>
              <a:t>18.04.2018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/>
          <a:lstStyle>
            <a:lvl1pPr>
              <a:defRPr sz="14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700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6F5B6-0779-414D-AD4B-2629AC442E8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D1AC2-DB3A-44E5-BAA1-B1713F775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849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49" r:id="rId4"/>
    <p:sldLayoutId id="2147483660" r:id="rId5"/>
    <p:sldLayoutId id="2147483662" r:id="rId6"/>
    <p:sldLayoutId id="2147483663" r:id="rId7"/>
    <p:sldLayoutId id="2147483664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  <p:sldLayoutId id="2147483674" r:id="rId15"/>
    <p:sldLayoutId id="2147483676" r:id="rId16"/>
    <p:sldLayoutId id="2147483693" r:id="rId17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22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3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5.jpe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6.jpeg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7.jpeg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jpe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jpe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21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4D4D4D"/>
                </a:solidFill>
              </a:rPr>
              <a:t>Инструменты поддержки малого и среднего предпринимательства</a:t>
            </a:r>
            <a:endParaRPr lang="ru-RU" dirty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52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E1D0-B99E-411B-BCE4-D3E6DB7EA499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44624"/>
            <a:ext cx="29217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Уникальные продукты Банка</a:t>
            </a:r>
            <a:endParaRPr lang="ru-RU" sz="1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" name="Таблиц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7005707"/>
              </p:ext>
            </p:extLst>
          </p:nvPr>
        </p:nvGraphicFramePr>
        <p:xfrm>
          <a:off x="376486" y="548680"/>
          <a:ext cx="7867922" cy="648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679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r>
                        <a:rPr lang="ru-RU" sz="28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«Экспресс на инвестиции»</a:t>
                      </a:r>
                      <a:endParaRPr lang="ru-RU" sz="28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395536" y="5516328"/>
            <a:ext cx="13933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СУММА КРЕДИТА</a:t>
            </a:r>
            <a:endParaRPr lang="ru-RU" sz="1100" dirty="0"/>
          </a:p>
        </p:txBody>
      </p:sp>
      <p:sp>
        <p:nvSpPr>
          <p:cNvPr id="20" name="TextBox 19"/>
          <p:cNvSpPr txBox="1"/>
          <p:nvPr/>
        </p:nvSpPr>
        <p:spPr>
          <a:xfrm>
            <a:off x="2931187" y="5516327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СРОК КРЕДИТА</a:t>
            </a:r>
            <a:endParaRPr lang="ru-RU" sz="1100" dirty="0"/>
          </a:p>
        </p:txBody>
      </p:sp>
      <p:sp>
        <p:nvSpPr>
          <p:cNvPr id="21" name="TextBox 20"/>
          <p:cNvSpPr txBox="1"/>
          <p:nvPr/>
        </p:nvSpPr>
        <p:spPr>
          <a:xfrm>
            <a:off x="5311251" y="5516328"/>
            <a:ext cx="16706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СТАВКА ПО КРЕДИТУ</a:t>
            </a:r>
            <a:endParaRPr lang="ru-RU" sz="1100" dirty="0"/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07285" y="5825568"/>
            <a:ext cx="603089" cy="588379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8825" y="5825568"/>
            <a:ext cx="632508" cy="603089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0841" y="5828183"/>
            <a:ext cx="639863" cy="625153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1043608" y="5825568"/>
            <a:ext cx="880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От 1 до 15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млн рублей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598783" y="5825568"/>
            <a:ext cx="90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Не более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36  месяцев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899325" y="5825568"/>
            <a:ext cx="11929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От 9,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6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%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годовых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571999" y="1973016"/>
            <a:ext cx="38884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ЦЕЛЬ КРЕДИТОВАНИЯ –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финансирование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инвестиций:	</a:t>
            </a:r>
          </a:p>
          <a:p>
            <a:r>
              <a:rPr lang="ru-RU" sz="1000" dirty="0">
                <a:latin typeface="Arial" pitchFamily="34" charset="0"/>
                <a:cs typeface="Arial" pitchFamily="34" charset="0"/>
              </a:rPr>
              <a:t>- приобретение и/или ремонт и/или модернизация основных средств (машин, оборудования, зданий, сооружений, помещений, земельных участков и т.д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.).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572000" y="1396952"/>
            <a:ext cx="396044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Специальный сегмент в рамках продукта</a:t>
            </a:r>
            <a:r>
              <a:rPr lang="en-US" sz="11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100" b="1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1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1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Женское предпринимательство</a:t>
            </a:r>
            <a:r>
              <a:rPr lang="ru-RU" sz="11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».</a:t>
            </a:r>
            <a:endParaRPr lang="ru-RU" sz="11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ru-RU" sz="11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10024" y="4806789"/>
            <a:ext cx="40140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Arial" pitchFamily="34" charset="0"/>
                <a:cs typeface="Arial" pitchFamily="34" charset="0"/>
              </a:rPr>
              <a:t>обучения по программам тренингов для субъектов МСП АО «Корпорация «МСП», в том числе «Мама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– предприниматель»</a:t>
            </a:r>
            <a:endParaRPr lang="ru-RU" sz="1000" dirty="0"/>
          </a:p>
        </p:txBody>
      </p:sp>
      <p:sp>
        <p:nvSpPr>
          <p:cNvPr id="43" name="TextBox 42"/>
          <p:cNvSpPr txBox="1"/>
          <p:nvPr/>
        </p:nvSpPr>
        <p:spPr>
          <a:xfrm>
            <a:off x="5411078" y="4828855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консультационной поддержки через Бизнес-навигатор МСП</a:t>
            </a:r>
            <a:endParaRPr lang="ru-RU" sz="1000" dirty="0"/>
          </a:p>
        </p:txBody>
      </p:sp>
      <p:pic>
        <p:nvPicPr>
          <p:cNvPr id="44" name="Рисунок 4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72971" y="4796247"/>
            <a:ext cx="270407" cy="481196"/>
          </a:xfrm>
          <a:prstGeom prst="rect">
            <a:avLst/>
          </a:prstGeom>
        </p:spPr>
      </p:pic>
      <p:pic>
        <p:nvPicPr>
          <p:cNvPr id="45" name="Рисунок 4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55976" y="4831807"/>
            <a:ext cx="270407" cy="481196"/>
          </a:xfrm>
          <a:prstGeom prst="rect">
            <a:avLst/>
          </a:prstGeom>
        </p:spPr>
      </p:pic>
      <p:pic>
        <p:nvPicPr>
          <p:cNvPr id="46" name="Рисунок 45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74341" y="4829649"/>
            <a:ext cx="255405" cy="481196"/>
          </a:xfrm>
          <a:prstGeom prst="rect">
            <a:avLst/>
          </a:prstGeom>
        </p:spPr>
      </p:pic>
      <p:pic>
        <p:nvPicPr>
          <p:cNvPr id="47" name="Рисунок 4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7178" y="4806789"/>
            <a:ext cx="270407" cy="481196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>
          <a:xfrm>
            <a:off x="4657412" y="4887506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i="1" dirty="0" smtClean="0">
                <a:latin typeface="Arial" pitchFamily="34" charset="0"/>
                <a:cs typeface="Arial" pitchFamily="34" charset="0"/>
              </a:rPr>
              <a:t>или</a:t>
            </a:r>
            <a:endParaRPr lang="ru-RU" sz="1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23528" y="4334907"/>
            <a:ext cx="78488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>
                <a:latin typeface="Arial" pitchFamily="34" charset="0"/>
                <a:cs typeface="Arial" pitchFamily="34" charset="0"/>
              </a:rPr>
              <a:t>Для юридических лиц </a:t>
            </a:r>
            <a:r>
              <a:rPr lang="ru-RU" sz="1000" b="1" dirty="0">
                <a:latin typeface="Arial" pitchFamily="34" charset="0"/>
                <a:cs typeface="Arial" pitchFamily="34" charset="0"/>
              </a:rPr>
              <a:t>и ИП, </a:t>
            </a:r>
            <a:r>
              <a:rPr lang="ru-RU" sz="1000" b="1" dirty="0" smtClean="0">
                <a:latin typeface="Arial" pitchFamily="34" charset="0"/>
                <a:cs typeface="Arial" pitchFamily="34" charset="0"/>
              </a:rPr>
              <a:t>получивших </a:t>
            </a:r>
            <a:r>
              <a:rPr lang="ru-RU" sz="1000" b="1" dirty="0">
                <a:latin typeface="Arial" pitchFamily="34" charset="0"/>
                <a:cs typeface="Arial" pitchFamily="34" charset="0"/>
              </a:rPr>
              <a:t>нефинансовую поддержку со стороны АО «Корпорация «МСП» в виде:</a:t>
            </a:r>
          </a:p>
        </p:txBody>
      </p:sp>
      <p:pic>
        <p:nvPicPr>
          <p:cNvPr id="31" name="Рисунок 30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8669" y="1453136"/>
            <a:ext cx="3994844" cy="2623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47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E1D0-B99E-411B-BCE4-D3E6DB7EA499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44624"/>
            <a:ext cx="29217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Уникальные продукты Банка</a:t>
            </a:r>
            <a:endParaRPr lang="ru-RU" sz="1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" name="Таблиц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7019097"/>
              </p:ext>
            </p:extLst>
          </p:nvPr>
        </p:nvGraphicFramePr>
        <p:xfrm>
          <a:off x="395535" y="548680"/>
          <a:ext cx="7709793" cy="648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097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r>
                        <a:rPr lang="ru-RU" sz="28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«Экспресс на инвестиции»</a:t>
                      </a:r>
                      <a:endParaRPr lang="ru-RU" sz="28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379115" y="1484784"/>
            <a:ext cx="412087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Специальный сегмент в рамках </a:t>
            </a:r>
            <a:r>
              <a:rPr lang="ru-RU" sz="11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продукта</a:t>
            </a:r>
          </a:p>
          <a:p>
            <a:r>
              <a:rPr lang="ru-RU" sz="11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«Бизнес-навигатор».</a:t>
            </a:r>
            <a:endParaRPr lang="ru-RU" sz="11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95536" y="5084280"/>
            <a:ext cx="13933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СУММА КРЕДИТА</a:t>
            </a:r>
            <a:endParaRPr lang="ru-RU" sz="1100" dirty="0"/>
          </a:p>
        </p:txBody>
      </p:sp>
      <p:sp>
        <p:nvSpPr>
          <p:cNvPr id="51" name="TextBox 50"/>
          <p:cNvSpPr txBox="1"/>
          <p:nvPr/>
        </p:nvSpPr>
        <p:spPr>
          <a:xfrm>
            <a:off x="2627784" y="5084280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СРОК КРЕДИТА</a:t>
            </a:r>
            <a:endParaRPr lang="ru-RU" sz="1100" dirty="0"/>
          </a:p>
        </p:txBody>
      </p:sp>
      <p:sp>
        <p:nvSpPr>
          <p:cNvPr id="52" name="TextBox 51"/>
          <p:cNvSpPr txBox="1"/>
          <p:nvPr/>
        </p:nvSpPr>
        <p:spPr>
          <a:xfrm>
            <a:off x="4644008" y="5084281"/>
            <a:ext cx="16706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СТАВКА ПО КРЕДИТУ</a:t>
            </a:r>
            <a:endParaRPr lang="ru-RU" sz="1100" dirty="0"/>
          </a:p>
        </p:txBody>
      </p:sp>
      <p:pic>
        <p:nvPicPr>
          <p:cNvPr id="53" name="Рисунок 5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03882" y="5393521"/>
            <a:ext cx="603089" cy="588379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1582" y="5393521"/>
            <a:ext cx="632508" cy="603089"/>
          </a:xfrm>
          <a:prstGeom prst="rect">
            <a:avLst/>
          </a:prstGeom>
        </p:spPr>
      </p:pic>
      <p:pic>
        <p:nvPicPr>
          <p:cNvPr id="55" name="Рисунок 5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0841" y="5396135"/>
            <a:ext cx="639863" cy="625153"/>
          </a:xfrm>
          <a:prstGeom prst="rect">
            <a:avLst/>
          </a:prstGeom>
        </p:spPr>
      </p:pic>
      <p:sp>
        <p:nvSpPr>
          <p:cNvPr id="56" name="TextBox 55"/>
          <p:cNvSpPr txBox="1"/>
          <p:nvPr/>
        </p:nvSpPr>
        <p:spPr>
          <a:xfrm>
            <a:off x="1043608" y="5393521"/>
            <a:ext cx="880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От 1 до 10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млн рублей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295380" y="5393521"/>
            <a:ext cx="90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Не более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60  месяцев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95536" y="2132856"/>
            <a:ext cx="39450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ЦЕЛЬ КРЕДИТОВАНИЯ –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финансирование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инвестиций:	</a:t>
            </a:r>
          </a:p>
          <a:p>
            <a:r>
              <a:rPr lang="ru-RU" sz="1000" dirty="0">
                <a:latin typeface="Arial" pitchFamily="34" charset="0"/>
                <a:cs typeface="Arial" pitchFamily="34" charset="0"/>
              </a:rPr>
              <a:t>- приобретение и/или ремонт и/или модернизация основных средств (машин, оборудования, зданий, сооружений, помещений, земельных участков и т.д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.) в соответствии с Бизнес-планом, сформированном при помощи сервиса на портале Бизнес-навигатор МСП.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212681" y="5444320"/>
            <a:ext cx="31037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Для субъектов среднего бизнеса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–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9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,1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% годовых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Для субъектов малого бизнеса – 10,1% годовых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6016" y="1512615"/>
            <a:ext cx="3389313" cy="2554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3528" y="4550931"/>
            <a:ext cx="76145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" pitchFamily="34" charset="0"/>
                <a:cs typeface="Arial" pitchFamily="34" charset="0"/>
              </a:rPr>
              <a:t>Для юридических лиц </a:t>
            </a:r>
            <a:r>
              <a:rPr lang="ru-RU" sz="1000" b="1" dirty="0">
                <a:latin typeface="Arial" pitchFamily="34" charset="0"/>
                <a:cs typeface="Arial" pitchFamily="34" charset="0"/>
              </a:rPr>
              <a:t>и ИП, </a:t>
            </a:r>
            <a:r>
              <a:rPr lang="ru-RU" sz="1000" b="1" dirty="0" smtClean="0">
                <a:latin typeface="Arial" pitchFamily="34" charset="0"/>
                <a:cs typeface="Arial" pitchFamily="34" charset="0"/>
              </a:rPr>
              <a:t>сформировавших Бизнес-план </a:t>
            </a:r>
            <a:r>
              <a:rPr lang="ru-RU" sz="1000" b="1" dirty="0">
                <a:latin typeface="Arial" pitchFamily="34" charset="0"/>
                <a:cs typeface="Arial" pitchFamily="34" charset="0"/>
              </a:rPr>
              <a:t>при помощи сервиса на портале Бизнес-навигатор </a:t>
            </a:r>
            <a:r>
              <a:rPr lang="ru-RU" sz="1000" b="1" dirty="0" smtClean="0">
                <a:latin typeface="Arial" pitchFamily="34" charset="0"/>
                <a:cs typeface="Arial" pitchFamily="34" charset="0"/>
              </a:rPr>
              <a:t>МСП:</a:t>
            </a:r>
            <a:endParaRPr lang="ru-RU" sz="1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98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E1D0-B99E-411B-BCE4-D3E6DB7EA499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4996657" y="4470792"/>
            <a:ext cx="310373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При кредитовании на оборотные цели: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Для субъектов среднего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бизнеса –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9,6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% годовых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Для субъектов малого бизнеса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– 10,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% годовых</a:t>
            </a:r>
          </a:p>
          <a:p>
            <a:endParaRPr lang="ru-RU" sz="1000" u="sng" dirty="0">
              <a:latin typeface="Arial" pitchFamily="34" charset="0"/>
              <a:cs typeface="Arial" pitchFamily="34" charset="0"/>
            </a:endParaRPr>
          </a:p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При кредитовании на инвестиционные цели:</a:t>
            </a:r>
          </a:p>
          <a:p>
            <a:r>
              <a:rPr lang="ru-RU" sz="1000" dirty="0">
                <a:latin typeface="Arial" pitchFamily="34" charset="0"/>
                <a:cs typeface="Arial" pitchFamily="34" charset="0"/>
              </a:rPr>
              <a:t>Для субъектов среднего бизнеса –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9%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годовых</a:t>
            </a:r>
          </a:p>
          <a:p>
            <a:r>
              <a:rPr lang="ru-RU" sz="1000" dirty="0">
                <a:latin typeface="Arial" pitchFamily="34" charset="0"/>
                <a:cs typeface="Arial" pitchFamily="34" charset="0"/>
              </a:rPr>
              <a:t>Для субъектов малого бизнеса –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9,9%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годовых</a:t>
            </a:r>
          </a:p>
          <a:p>
            <a:endParaRPr lang="ru-RU" sz="1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Заголовок 1"/>
          <p:cNvSpPr>
            <a:spLocks noGrp="1"/>
          </p:cNvSpPr>
          <p:nvPr>
            <p:ph type="title"/>
          </p:nvPr>
        </p:nvSpPr>
        <p:spPr>
          <a:xfrm>
            <a:off x="385193" y="116632"/>
            <a:ext cx="6419055" cy="508918"/>
          </a:xfrm>
        </p:spPr>
        <p:txBody>
          <a:bodyPr/>
          <a:lstStyle/>
          <a:p>
            <a:pPr algn="l"/>
            <a:r>
              <a:rPr lang="ru-RU" sz="1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Продукты прямого кредитования для </a:t>
            </a:r>
            <a:r>
              <a:rPr lang="ru-RU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ДФО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149656" y="1412776"/>
            <a:ext cx="45268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ЦЕЛЬ КРЕДИТОВАНИЯ</a:t>
            </a:r>
          </a:p>
          <a:p>
            <a:endParaRPr lang="ru-RU" sz="1200" dirty="0" smtClean="0">
              <a:solidFill>
                <a:srgbClr val="0072BC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>
              <a:buFont typeface="Wingdings" pitchFamily="2" charset="2"/>
              <a:buChar char="§"/>
            </a:pPr>
            <a:r>
              <a:rPr lang="ru-RU" sz="1000" b="1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пополнение оборотных средств,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финансирование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текущей деятельности;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ru-RU" sz="1000" b="1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финансирование инвестиций: </a:t>
            </a:r>
          </a:p>
          <a:p>
            <a:pPr marL="171450" indent="-171450">
              <a:buFontTx/>
              <a:buChar char="-"/>
            </a:pPr>
            <a:r>
              <a:rPr lang="ru-RU" sz="1000" dirty="0" smtClean="0">
                <a:latin typeface="Arial" pitchFamily="34" charset="0"/>
                <a:cs typeface="Arial" pitchFamily="34" charset="0"/>
              </a:rPr>
              <a:t>приобретение, реконструкция, модернизация, ремонт основных средств;</a:t>
            </a:r>
          </a:p>
          <a:p>
            <a:pPr marL="171450" indent="-171450">
              <a:buFontTx/>
              <a:buChar char="-"/>
            </a:pPr>
            <a:r>
              <a:rPr lang="ru-RU" sz="1000" dirty="0" smtClean="0">
                <a:latin typeface="Arial" pitchFamily="34" charset="0"/>
                <a:cs typeface="Arial" pitchFamily="34" charset="0"/>
              </a:rPr>
              <a:t>строительство зданий и сооружений производственного назначения.</a:t>
            </a:r>
          </a:p>
          <a:p>
            <a:endParaRPr lang="ru-RU" sz="1000" dirty="0">
              <a:latin typeface="Arial" pitchFamily="34" charset="0"/>
              <a:cs typeface="Arial" pitchFamily="34" charset="0"/>
            </a:endParaRPr>
          </a:p>
          <a:p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9" name="Picture 3" descr="C:\Users\b05frv\Desktop\a519c75b8907dd207ec8b20ec767b5f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1279101"/>
            <a:ext cx="3712762" cy="2465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4151998" y="2961545"/>
            <a:ext cx="14920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СУММА КРЕДИТА</a:t>
            </a:r>
            <a:endParaRPr lang="ru-RU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179512" y="4151487"/>
            <a:ext cx="1349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СРОК КРЕДИТА</a:t>
            </a:r>
            <a:endParaRPr lang="ru-RU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4151998" y="4149080"/>
            <a:ext cx="17966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СТАВКА ПО КРЕДИТУ</a:t>
            </a:r>
            <a:endParaRPr lang="ru-RU" sz="1200" dirty="0"/>
          </a:p>
        </p:txBody>
      </p:sp>
      <p:pic>
        <p:nvPicPr>
          <p:cNvPr id="35" name="Рисунок 3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3039" y="4550315"/>
            <a:ext cx="603089" cy="588379"/>
          </a:xfrm>
          <a:prstGeom prst="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99532" y="4471062"/>
            <a:ext cx="632508" cy="603089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87303" y="3307903"/>
            <a:ext cx="639863" cy="625153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4800070" y="3355535"/>
            <a:ext cx="880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От 3 до 25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млн рублей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71016" y="4512688"/>
            <a:ext cx="38252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На пополнение оборотных средств, финансирование текущей деятельности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:  не более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36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месяцев </a:t>
            </a:r>
          </a:p>
          <a:p>
            <a:endParaRPr lang="ru-RU" sz="1000" dirty="0">
              <a:latin typeface="Arial" pitchFamily="34" charset="0"/>
              <a:cs typeface="Arial" pitchFamily="34" charset="0"/>
            </a:endParaRPr>
          </a:p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На финансирование инвестиций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: не более 84 месяцев</a:t>
            </a:r>
          </a:p>
        </p:txBody>
      </p:sp>
      <p:graphicFrame>
        <p:nvGraphicFramePr>
          <p:cNvPr id="17" name="Таблиц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9210137"/>
              </p:ext>
            </p:extLst>
          </p:nvPr>
        </p:nvGraphicFramePr>
        <p:xfrm>
          <a:off x="251520" y="548680"/>
          <a:ext cx="7709793" cy="648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097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r>
                        <a:rPr lang="ru-RU" sz="28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«Дальневосточный гектар»</a:t>
                      </a:r>
                      <a:endParaRPr lang="ru-RU" sz="28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447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E1D0-B99E-411B-BCE4-D3E6DB7EA499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4870273" y="4686816"/>
            <a:ext cx="310373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При кредитовании на оборотные цели: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Для субъектов среднего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бизнеса –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9,6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% годовых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Для субъектов малого бизнеса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– 10,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% годовых</a:t>
            </a:r>
          </a:p>
          <a:p>
            <a:endParaRPr lang="ru-RU" sz="1000" u="sng" dirty="0">
              <a:latin typeface="Arial" pitchFamily="34" charset="0"/>
              <a:cs typeface="Arial" pitchFamily="34" charset="0"/>
            </a:endParaRPr>
          </a:p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При кредитовании на инвестиционные цели:</a:t>
            </a:r>
          </a:p>
          <a:p>
            <a:r>
              <a:rPr lang="ru-RU" sz="1000" dirty="0">
                <a:latin typeface="Arial" pitchFamily="34" charset="0"/>
                <a:cs typeface="Arial" pitchFamily="34" charset="0"/>
              </a:rPr>
              <a:t>Для субъектов среднего бизнеса –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9%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годовых</a:t>
            </a:r>
          </a:p>
          <a:p>
            <a:r>
              <a:rPr lang="ru-RU" sz="1000" dirty="0">
                <a:latin typeface="Arial" pitchFamily="34" charset="0"/>
                <a:cs typeface="Arial" pitchFamily="34" charset="0"/>
              </a:rPr>
              <a:t>Для субъектов малого бизнеса –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9,9%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годовых</a:t>
            </a:r>
          </a:p>
          <a:p>
            <a:endParaRPr lang="ru-RU" sz="1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Заголовок 1"/>
          <p:cNvSpPr>
            <a:spLocks noGrp="1"/>
          </p:cNvSpPr>
          <p:nvPr>
            <p:ph type="title"/>
          </p:nvPr>
        </p:nvSpPr>
        <p:spPr>
          <a:xfrm>
            <a:off x="385193" y="44624"/>
            <a:ext cx="6419055" cy="508918"/>
          </a:xfrm>
        </p:spPr>
        <p:txBody>
          <a:bodyPr/>
          <a:lstStyle/>
          <a:p>
            <a:pPr algn="l"/>
            <a:r>
              <a:rPr lang="ru-RU" sz="1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Продукты прямого кредитования для </a:t>
            </a:r>
            <a:r>
              <a:rPr lang="ru-RU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ДФО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005640" y="1232173"/>
            <a:ext cx="45268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ЦЕЛЬ КРЕДИТОВАНИЯ</a:t>
            </a:r>
          </a:p>
          <a:p>
            <a:endParaRPr lang="ru-RU" sz="1200" dirty="0" smtClean="0">
              <a:solidFill>
                <a:srgbClr val="0072BC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>
              <a:buFont typeface="Wingdings" pitchFamily="2" charset="2"/>
              <a:buChar char="§"/>
            </a:pPr>
            <a:r>
              <a:rPr lang="ru-RU" sz="1000" b="1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пополнение оборотных средств,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финансирование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текущей  деятельности;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ru-RU" sz="1000" b="1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финансирование инвестиций: </a:t>
            </a:r>
          </a:p>
          <a:p>
            <a:pPr marL="171450" indent="-171450">
              <a:buFontTx/>
              <a:buChar char="-"/>
            </a:pPr>
            <a:r>
              <a:rPr lang="ru-RU" sz="1000" dirty="0" smtClean="0">
                <a:latin typeface="Arial" pitchFamily="34" charset="0"/>
                <a:cs typeface="Arial" pitchFamily="34" charset="0"/>
              </a:rPr>
              <a:t>приобретение, реконструкция, модернизация, ремонт основных средств;</a:t>
            </a:r>
          </a:p>
          <a:p>
            <a:pPr marL="171450" indent="-171450">
              <a:buFontTx/>
              <a:buChar char="-"/>
            </a:pPr>
            <a:r>
              <a:rPr lang="ru-RU" sz="1000" dirty="0" smtClean="0">
                <a:latin typeface="Arial" pitchFamily="34" charset="0"/>
                <a:cs typeface="Arial" pitchFamily="34" charset="0"/>
              </a:rPr>
              <a:t>строительство зданий и сооружений производственного назначения.</a:t>
            </a:r>
          </a:p>
          <a:p>
            <a:endParaRPr lang="ru-RU" sz="1000" dirty="0">
              <a:latin typeface="Arial" pitchFamily="34" charset="0"/>
              <a:cs typeface="Arial" pitchFamily="34" charset="0"/>
            </a:endParaRPr>
          </a:p>
          <a:p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051671" y="2817529"/>
            <a:ext cx="14920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СУММА КРЕДИТА</a:t>
            </a:r>
            <a:endParaRPr lang="ru-RU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107504" y="4293096"/>
            <a:ext cx="1349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СРОК КРЕДИТА</a:t>
            </a:r>
            <a:endParaRPr lang="ru-RU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4067944" y="4365104"/>
            <a:ext cx="17966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СТАВКА ПО КРЕДИТУ</a:t>
            </a:r>
            <a:endParaRPr lang="ru-RU" sz="1200" dirty="0"/>
          </a:p>
        </p:txBody>
      </p:sp>
      <p:pic>
        <p:nvPicPr>
          <p:cNvPr id="35" name="Рисунок 3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1031" y="4691924"/>
            <a:ext cx="603089" cy="588379"/>
          </a:xfrm>
          <a:prstGeom prst="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73148" y="4687086"/>
            <a:ext cx="632508" cy="603089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86976" y="3163887"/>
            <a:ext cx="639863" cy="625153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4699743" y="3211519"/>
            <a:ext cx="880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От 3 до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500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млн рублей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99008" y="4654297"/>
            <a:ext cx="382522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На пополнение оборотных средств, </a:t>
            </a:r>
            <a:endParaRPr lang="en-US" sz="1000" u="sng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финансирование текущей деятельности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:  не более 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36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месяцев </a:t>
            </a:r>
          </a:p>
          <a:p>
            <a:endParaRPr lang="ru-RU" sz="1000" dirty="0">
              <a:latin typeface="Arial" pitchFamily="34" charset="0"/>
              <a:cs typeface="Arial" pitchFamily="34" charset="0"/>
            </a:endParaRPr>
          </a:p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На финансирование инвестиций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: не более 84 месяцев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6700" y="1215230"/>
            <a:ext cx="3578212" cy="2556867"/>
          </a:xfrm>
          <a:prstGeom prst="rect">
            <a:avLst/>
          </a:prstGeom>
        </p:spPr>
      </p:pic>
      <p:graphicFrame>
        <p:nvGraphicFramePr>
          <p:cNvPr id="18" name="Таблица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4811318"/>
              </p:ext>
            </p:extLst>
          </p:nvPr>
        </p:nvGraphicFramePr>
        <p:xfrm>
          <a:off x="251520" y="476672"/>
          <a:ext cx="7709793" cy="648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097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r>
                        <a:rPr lang="ru-RU" sz="28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«Приграничные территории»</a:t>
                      </a:r>
                      <a:endParaRPr lang="ru-RU" sz="28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40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E1D0-B99E-411B-BCE4-D3E6DB7EA499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5140673" y="4841865"/>
            <a:ext cx="310373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При кредитовании на оборотные цели: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Для субъектов среднего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бизнеса –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9,6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% годовых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Для субъектов малого бизнеса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– 10,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% годовых</a:t>
            </a:r>
          </a:p>
          <a:p>
            <a:endParaRPr lang="ru-RU" sz="1000" u="sng" dirty="0">
              <a:latin typeface="Arial" pitchFamily="34" charset="0"/>
              <a:cs typeface="Arial" pitchFamily="34" charset="0"/>
            </a:endParaRPr>
          </a:p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При кредитовании на инвестиционные цели:</a:t>
            </a:r>
          </a:p>
          <a:p>
            <a:r>
              <a:rPr lang="ru-RU" sz="1000" dirty="0">
                <a:latin typeface="Arial" pitchFamily="34" charset="0"/>
                <a:cs typeface="Arial" pitchFamily="34" charset="0"/>
              </a:rPr>
              <a:t>Для субъектов среднего бизнеса –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9%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годовых</a:t>
            </a:r>
          </a:p>
          <a:p>
            <a:r>
              <a:rPr lang="ru-RU" sz="1000" dirty="0">
                <a:latin typeface="Arial" pitchFamily="34" charset="0"/>
                <a:cs typeface="Arial" pitchFamily="34" charset="0"/>
              </a:rPr>
              <a:t>Для субъектов малого бизнеса –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9,9%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годовых</a:t>
            </a:r>
          </a:p>
          <a:p>
            <a:endParaRPr lang="ru-RU" sz="1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Заголовок 1"/>
          <p:cNvSpPr>
            <a:spLocks noGrp="1"/>
          </p:cNvSpPr>
          <p:nvPr>
            <p:ph type="title"/>
          </p:nvPr>
        </p:nvSpPr>
        <p:spPr>
          <a:xfrm>
            <a:off x="385193" y="-27384"/>
            <a:ext cx="6419055" cy="508918"/>
          </a:xfrm>
        </p:spPr>
        <p:txBody>
          <a:bodyPr/>
          <a:lstStyle/>
          <a:p>
            <a:pPr algn="l"/>
            <a:r>
              <a:rPr lang="ru-RU" sz="1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Продукты прямого кредитования для ДФО </a:t>
            </a:r>
            <a:r>
              <a:rPr lang="ru-RU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93672" y="1344561"/>
            <a:ext cx="45268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ЦЕЛЬ КРЕДИТОВАНИЯ</a:t>
            </a:r>
          </a:p>
          <a:p>
            <a:endParaRPr lang="ru-RU" sz="1200" dirty="0" smtClean="0">
              <a:solidFill>
                <a:srgbClr val="0072BC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>
              <a:buFont typeface="Wingdings" pitchFamily="2" charset="2"/>
              <a:buChar char="§"/>
            </a:pPr>
            <a:r>
              <a:rPr lang="ru-RU" sz="1000" b="1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пополнение оборотных средств,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финансирование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текущей деятельности;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ru-RU" sz="1000" b="1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финансирование инвестиций: </a:t>
            </a:r>
          </a:p>
          <a:p>
            <a:pPr marL="171450" indent="-171450">
              <a:buFontTx/>
              <a:buChar char="-"/>
            </a:pPr>
            <a:r>
              <a:rPr lang="ru-RU" sz="1000" dirty="0" smtClean="0">
                <a:latin typeface="Arial" pitchFamily="34" charset="0"/>
                <a:cs typeface="Arial" pitchFamily="34" charset="0"/>
              </a:rPr>
              <a:t>приобретение, реконструкция, модернизация, ремонт основных средств;</a:t>
            </a:r>
          </a:p>
          <a:p>
            <a:pPr marL="171450" indent="-171450">
              <a:buFontTx/>
              <a:buChar char="-"/>
            </a:pPr>
            <a:r>
              <a:rPr lang="ru-RU" sz="1000" dirty="0" smtClean="0">
                <a:latin typeface="Arial" pitchFamily="34" charset="0"/>
                <a:cs typeface="Arial" pitchFamily="34" charset="0"/>
              </a:rPr>
              <a:t>строительство зданий и сооружений производственного назначения.</a:t>
            </a:r>
          </a:p>
          <a:p>
            <a:endParaRPr lang="ru-RU" sz="1000" dirty="0">
              <a:latin typeface="Arial" pitchFamily="34" charset="0"/>
              <a:cs typeface="Arial" pitchFamily="34" charset="0"/>
            </a:endParaRPr>
          </a:p>
          <a:p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339703" y="2893316"/>
            <a:ext cx="14920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СУММА КРЕДИТА</a:t>
            </a:r>
            <a:endParaRPr lang="ru-RU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107504" y="4520153"/>
            <a:ext cx="1349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СРОК КРЕДИТА</a:t>
            </a:r>
            <a:endParaRPr lang="ru-RU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4338344" y="4520153"/>
            <a:ext cx="17966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СТАВКА ПО КРЕДИТУ</a:t>
            </a:r>
            <a:endParaRPr lang="ru-RU" sz="1200" dirty="0"/>
          </a:p>
        </p:txBody>
      </p:sp>
      <p:pic>
        <p:nvPicPr>
          <p:cNvPr id="35" name="Рисунок 3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191" y="4918981"/>
            <a:ext cx="603089" cy="588379"/>
          </a:xfrm>
          <a:prstGeom prst="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43548" y="4842135"/>
            <a:ext cx="632508" cy="603089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5008" y="3239674"/>
            <a:ext cx="639863" cy="625153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4987775" y="3287306"/>
            <a:ext cx="318462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При кредитовании на оборотные цели:</a:t>
            </a:r>
          </a:p>
          <a:p>
            <a:r>
              <a:rPr lang="ru-RU" sz="1000" dirty="0">
                <a:latin typeface="Arial" pitchFamily="34" charset="0"/>
                <a:cs typeface="Arial" pitchFamily="34" charset="0"/>
              </a:rPr>
              <a:t>о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т 3 до 25 млн рублей</a:t>
            </a:r>
          </a:p>
          <a:p>
            <a:endParaRPr lang="ru-RU" sz="1000" dirty="0">
              <a:latin typeface="Arial" pitchFamily="34" charset="0"/>
              <a:cs typeface="Arial" pitchFamily="34" charset="0"/>
            </a:endParaRPr>
          </a:p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При кредитовании на инвестиционные цели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От 3 до 500 млн рублей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00168" y="4881354"/>
            <a:ext cx="38252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На пополнение оборотных средств, финансирование текущей деятельности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:  не более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36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месяцев </a:t>
            </a:r>
          </a:p>
          <a:p>
            <a:endParaRPr lang="ru-RU" sz="1000" dirty="0">
              <a:latin typeface="Arial" pitchFamily="34" charset="0"/>
              <a:cs typeface="Arial" pitchFamily="34" charset="0"/>
            </a:endParaRPr>
          </a:p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На финансирование инвестиций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: не более 84 месяцев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2191" y="1268760"/>
            <a:ext cx="3935536" cy="2754437"/>
          </a:xfrm>
          <a:prstGeom prst="rect">
            <a:avLst/>
          </a:prstGeom>
        </p:spPr>
      </p:pic>
      <p:graphicFrame>
        <p:nvGraphicFramePr>
          <p:cNvPr id="17" name="Таблиц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9565943"/>
              </p:ext>
            </p:extLst>
          </p:nvPr>
        </p:nvGraphicFramePr>
        <p:xfrm>
          <a:off x="179512" y="404664"/>
          <a:ext cx="7920881" cy="720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r>
                        <a:rPr lang="ru-RU" sz="28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«Свободный порт Владивосток»</a:t>
                      </a:r>
                      <a:endParaRPr lang="ru-RU" sz="28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215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E1D0-B99E-411B-BCE4-D3E6DB7EA499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5212681" y="4758824"/>
            <a:ext cx="310373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При кредитовании на оборотные цели: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Для субъектов среднего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бизнеса –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9,6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% годовых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Для субъектов малого бизнеса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– 10,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% годовых</a:t>
            </a:r>
          </a:p>
          <a:p>
            <a:endParaRPr lang="ru-RU" sz="1000" u="sng" dirty="0">
              <a:latin typeface="Arial" pitchFamily="34" charset="0"/>
              <a:cs typeface="Arial" pitchFamily="34" charset="0"/>
            </a:endParaRPr>
          </a:p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При кредитовании на инвестиционные цели:</a:t>
            </a:r>
          </a:p>
          <a:p>
            <a:r>
              <a:rPr lang="ru-RU" sz="1000" dirty="0">
                <a:latin typeface="Arial" pitchFamily="34" charset="0"/>
                <a:cs typeface="Arial" pitchFamily="34" charset="0"/>
              </a:rPr>
              <a:t>Для субъектов среднего бизнеса –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9%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годовых</a:t>
            </a:r>
          </a:p>
          <a:p>
            <a:r>
              <a:rPr lang="ru-RU" sz="1000" dirty="0">
                <a:latin typeface="Arial" pitchFamily="34" charset="0"/>
                <a:cs typeface="Arial" pitchFamily="34" charset="0"/>
              </a:rPr>
              <a:t>Для субъектов малого бизнеса –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9,9%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годовых</a:t>
            </a:r>
          </a:p>
          <a:p>
            <a:endParaRPr lang="ru-RU" sz="1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Заголовок 1"/>
          <p:cNvSpPr>
            <a:spLocks noGrp="1"/>
          </p:cNvSpPr>
          <p:nvPr>
            <p:ph type="title"/>
          </p:nvPr>
        </p:nvSpPr>
        <p:spPr>
          <a:xfrm>
            <a:off x="373366" y="44624"/>
            <a:ext cx="6419055" cy="508918"/>
          </a:xfrm>
        </p:spPr>
        <p:txBody>
          <a:bodyPr/>
          <a:lstStyle/>
          <a:p>
            <a:pPr algn="l"/>
            <a:r>
              <a:rPr lang="ru-RU" sz="1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Продукты прямого кредитования для </a:t>
            </a:r>
            <a:r>
              <a:rPr lang="ru-RU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ДФО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93672" y="1416569"/>
            <a:ext cx="45268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ЦЕЛЬ КРЕДИТОВАНИЯ</a:t>
            </a:r>
          </a:p>
          <a:p>
            <a:endParaRPr lang="ru-RU" sz="1200" dirty="0" smtClean="0">
              <a:solidFill>
                <a:srgbClr val="0072BC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>
              <a:buFont typeface="Wingdings" pitchFamily="2" charset="2"/>
              <a:buChar char="§"/>
            </a:pPr>
            <a:r>
              <a:rPr lang="ru-RU" sz="1000" b="1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пополнение оборотных средств,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финансирование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текущей деятельности;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ru-RU" sz="1000" b="1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финансирование инвестиций: </a:t>
            </a:r>
          </a:p>
          <a:p>
            <a:pPr marL="171450" indent="-171450">
              <a:buFontTx/>
              <a:buChar char="-"/>
            </a:pPr>
            <a:r>
              <a:rPr lang="ru-RU" sz="1000" dirty="0" smtClean="0">
                <a:latin typeface="Arial" pitchFamily="34" charset="0"/>
                <a:cs typeface="Arial" pitchFamily="34" charset="0"/>
              </a:rPr>
              <a:t>приобретение, реконструкция, модернизация, ремонт основных средств;</a:t>
            </a:r>
          </a:p>
          <a:p>
            <a:pPr marL="171450" indent="-171450">
              <a:buFontTx/>
              <a:buChar char="-"/>
            </a:pPr>
            <a:r>
              <a:rPr lang="ru-RU" sz="1000" dirty="0" smtClean="0">
                <a:latin typeface="Arial" pitchFamily="34" charset="0"/>
                <a:cs typeface="Arial" pitchFamily="34" charset="0"/>
              </a:rPr>
              <a:t>строительство зданий и сооружений производственного назначения.</a:t>
            </a:r>
          </a:p>
          <a:p>
            <a:endParaRPr lang="ru-RU" sz="1000" dirty="0">
              <a:latin typeface="Arial" pitchFamily="34" charset="0"/>
              <a:cs typeface="Arial" pitchFamily="34" charset="0"/>
            </a:endParaRPr>
          </a:p>
          <a:p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339703" y="2965324"/>
            <a:ext cx="14920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СУММА КРЕДИТА</a:t>
            </a:r>
            <a:endParaRPr lang="ru-RU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179512" y="4448145"/>
            <a:ext cx="1349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СРОК КРЕДИТА</a:t>
            </a:r>
            <a:endParaRPr lang="ru-RU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4410352" y="4437112"/>
            <a:ext cx="17966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СТАВКА ПО КРЕДИТУ</a:t>
            </a:r>
            <a:endParaRPr lang="ru-RU" sz="1200" dirty="0"/>
          </a:p>
        </p:txBody>
      </p:sp>
      <p:pic>
        <p:nvPicPr>
          <p:cNvPr id="35" name="Рисунок 3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4199" y="4846973"/>
            <a:ext cx="603089" cy="588379"/>
          </a:xfrm>
          <a:prstGeom prst="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15556" y="4759094"/>
            <a:ext cx="632508" cy="603089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5008" y="3311682"/>
            <a:ext cx="639863" cy="625153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4987775" y="3359314"/>
            <a:ext cx="318462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При кредитовании на оборотные цели:</a:t>
            </a:r>
          </a:p>
          <a:p>
            <a:r>
              <a:rPr lang="ru-RU" sz="1000" dirty="0">
                <a:latin typeface="Arial" pitchFamily="34" charset="0"/>
                <a:cs typeface="Arial" pitchFamily="34" charset="0"/>
              </a:rPr>
              <a:t>о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т 3 до 25 млн рублей</a:t>
            </a:r>
          </a:p>
          <a:p>
            <a:endParaRPr lang="ru-RU" sz="1000" dirty="0">
              <a:latin typeface="Arial" pitchFamily="34" charset="0"/>
              <a:cs typeface="Arial" pitchFamily="34" charset="0"/>
            </a:endParaRPr>
          </a:p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При кредитовании на инвестиционные цели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От 3 до 500 млн рублей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72176" y="4809346"/>
            <a:ext cx="38252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На пополнение оборотных средств, финансирование текущей деятельности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:  не более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36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месяцев </a:t>
            </a:r>
          </a:p>
          <a:p>
            <a:endParaRPr lang="ru-RU" sz="1000" dirty="0">
              <a:latin typeface="Arial" pitchFamily="34" charset="0"/>
              <a:cs typeface="Arial" pitchFamily="34" charset="0"/>
            </a:endParaRPr>
          </a:p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На финансирование инвестиций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: не более 84 месяцев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50" y="1268760"/>
            <a:ext cx="4108084" cy="2587074"/>
          </a:xfrm>
          <a:prstGeom prst="rect">
            <a:avLst/>
          </a:prstGeom>
        </p:spPr>
      </p:pic>
      <p:graphicFrame>
        <p:nvGraphicFramePr>
          <p:cNvPr id="18" name="Таблица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9732575"/>
              </p:ext>
            </p:extLst>
          </p:nvPr>
        </p:nvGraphicFramePr>
        <p:xfrm>
          <a:off x="107504" y="476672"/>
          <a:ext cx="7709793" cy="648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097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r>
                        <a:rPr lang="ru-RU" sz="28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«Опережающее развитие»</a:t>
                      </a:r>
                      <a:endParaRPr lang="ru-RU" sz="28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797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E1D0-B99E-411B-BCE4-D3E6DB7EA499}" type="slidenum">
              <a:rPr lang="ru-RU" smtClean="0"/>
              <a:pPr/>
              <a:t>16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9824544"/>
              </p:ext>
            </p:extLst>
          </p:nvPr>
        </p:nvGraphicFramePr>
        <p:xfrm>
          <a:off x="395536" y="476673"/>
          <a:ext cx="7488832" cy="648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888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r>
                        <a:rPr lang="ru-RU" sz="28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Гарантии в рамках НГС</a:t>
                      </a:r>
                      <a:endParaRPr lang="ru-RU" sz="28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95536" y="44624"/>
            <a:ext cx="24942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Гарантийная поддержка</a:t>
            </a:r>
            <a:endParaRPr lang="ru-RU" sz="1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7" y="1124744"/>
            <a:ext cx="79208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Arial" pitchFamily="34" charset="0"/>
                <a:cs typeface="Arial" pitchFamily="34" charset="0"/>
              </a:rPr>
              <a:t>МСП Банк выступает гарантом исполнения субъектами МСП своих кредитных обязательств, предоставляя за них прямые гарантии для получения представителями малого и среднего бизнеса банковских кредитов для приобретения основных средств, финансирования текущей деятельности, исполнения контрактов в рамках федеральных законов №44-ФЗ и №223-ФЗ.</a:t>
            </a:r>
          </a:p>
          <a:p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1857018"/>
            <a:ext cx="7056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СУММА</a:t>
            </a:r>
            <a:endParaRPr lang="ru-RU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2771800" y="1857017"/>
            <a:ext cx="5725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СРОК</a:t>
            </a:r>
            <a:endParaRPr lang="ru-RU" sz="1100" dirty="0"/>
          </a:p>
        </p:txBody>
      </p:sp>
      <p:sp>
        <p:nvSpPr>
          <p:cNvPr id="10" name="TextBox 9"/>
          <p:cNvSpPr txBox="1"/>
          <p:nvPr/>
        </p:nvSpPr>
        <p:spPr>
          <a:xfrm>
            <a:off x="4932040" y="1857018"/>
            <a:ext cx="18822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СТОИМОСТЬ ГАРАНТИИ</a:t>
            </a:r>
            <a:endParaRPr lang="ru-RU" sz="1100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47898" y="2217058"/>
            <a:ext cx="603089" cy="588379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59614" y="2217058"/>
            <a:ext cx="632508" cy="603089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536" y="2227676"/>
            <a:ext cx="639863" cy="62515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043608" y="2217058"/>
            <a:ext cx="9476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От 25 до 100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млн рублей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39396" y="2217058"/>
            <a:ext cx="14975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До 15 лет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Срок зависит от</a:t>
            </a:r>
          </a:p>
          <a:p>
            <a:r>
              <a:rPr lang="ru-RU" sz="1000" dirty="0">
                <a:latin typeface="Arial" pitchFamily="34" charset="0"/>
                <a:cs typeface="Arial" pitchFamily="34" charset="0"/>
              </a:rPr>
              <a:t>у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словий гарантийного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продукта 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520114" y="2217058"/>
            <a:ext cx="10695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0,75% годовых</a:t>
            </a:r>
          </a:p>
        </p:txBody>
      </p:sp>
      <p:graphicFrame>
        <p:nvGraphicFramePr>
          <p:cNvPr id="17" name="Таблиц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7358780"/>
              </p:ext>
            </p:extLst>
          </p:nvPr>
        </p:nvGraphicFramePr>
        <p:xfrm>
          <a:off x="395536" y="3625974"/>
          <a:ext cx="7488832" cy="648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888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r>
                        <a:rPr lang="ru-RU" sz="28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Гарантии в рамках №44-ФЗ и №223-ФЗ</a:t>
                      </a:r>
                      <a:endParaRPr lang="ru-RU" sz="28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395536" y="5085185"/>
            <a:ext cx="7056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СУММА</a:t>
            </a:r>
            <a:endParaRPr lang="ru-RU" sz="1100" dirty="0"/>
          </a:p>
        </p:txBody>
      </p:sp>
      <p:sp>
        <p:nvSpPr>
          <p:cNvPr id="20" name="TextBox 19"/>
          <p:cNvSpPr txBox="1"/>
          <p:nvPr/>
        </p:nvSpPr>
        <p:spPr>
          <a:xfrm>
            <a:off x="2771800" y="5085184"/>
            <a:ext cx="5725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СРОК</a:t>
            </a:r>
            <a:endParaRPr lang="ru-RU" sz="1100" dirty="0"/>
          </a:p>
        </p:txBody>
      </p:sp>
      <p:sp>
        <p:nvSpPr>
          <p:cNvPr id="21" name="TextBox 20"/>
          <p:cNvSpPr txBox="1"/>
          <p:nvPr/>
        </p:nvSpPr>
        <p:spPr>
          <a:xfrm>
            <a:off x="4932040" y="5085185"/>
            <a:ext cx="18822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СТОИМОСТЬ ГАРАНТИИ</a:t>
            </a:r>
            <a:endParaRPr lang="ru-RU" sz="1100" dirty="0"/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47898" y="5394425"/>
            <a:ext cx="603089" cy="588379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59614" y="5394425"/>
            <a:ext cx="632508" cy="603089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0841" y="5397040"/>
            <a:ext cx="639863" cy="625153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1043608" y="5394425"/>
            <a:ext cx="880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До 500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млн рублей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439396" y="5394425"/>
            <a:ext cx="1420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В соответствии с 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требованиями </a:t>
            </a:r>
          </a:p>
          <a:p>
            <a:r>
              <a:rPr lang="ru-RU" sz="1000" dirty="0">
                <a:latin typeface="Arial" pitchFamily="34" charset="0"/>
                <a:cs typeface="Arial" pitchFamily="34" charset="0"/>
              </a:rPr>
              <a:t>к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онкурсной документации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520114" y="5394425"/>
            <a:ext cx="16289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От 2,5 % до 3% годовых</a:t>
            </a:r>
          </a:p>
          <a:p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5537" y="4280396"/>
            <a:ext cx="82089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Срок рассмотрения заявки: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ru-RU" sz="1000" dirty="0" smtClean="0">
                <a:latin typeface="Arial" pitchFamily="34" charset="0"/>
                <a:cs typeface="Arial" pitchFamily="34" charset="0"/>
              </a:rPr>
              <a:t>гарантия до 25 млн рублей – до 5 рабочих дней;</a:t>
            </a:r>
            <a:endParaRPr lang="ru-RU" sz="1000" dirty="0">
              <a:latin typeface="Arial" pitchFamily="34" charset="0"/>
              <a:cs typeface="Arial" pitchFamily="34" charset="0"/>
            </a:endParaRPr>
          </a:p>
          <a:p>
            <a:pPr marL="171450" indent="-171450">
              <a:buFont typeface="Wingdings" pitchFamily="2" charset="2"/>
              <a:buChar char="§"/>
            </a:pPr>
            <a:r>
              <a:rPr lang="ru-RU" sz="1000" dirty="0" smtClean="0">
                <a:latin typeface="Arial" pitchFamily="34" charset="0"/>
                <a:cs typeface="Arial" pitchFamily="34" charset="0"/>
              </a:rPr>
              <a:t>гарантия от 25 млн рублей – до 10 рабочих дней</a:t>
            </a:r>
            <a:r>
              <a:rPr lang="ru-RU" sz="1000" dirty="0" smtClean="0"/>
              <a:t>.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78941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E1D0-B99E-411B-BCE4-D3E6DB7EA499}" type="slidenum">
              <a:rPr lang="ru-RU" smtClean="0"/>
              <a:pPr/>
              <a:t>17</a:t>
            </a:fld>
            <a:endParaRPr lang="ru-RU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7547"/>
          <a:stretch/>
        </p:blipFill>
        <p:spPr bwMode="auto">
          <a:xfrm>
            <a:off x="166977" y="227346"/>
            <a:ext cx="6997311" cy="651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702" y="116633"/>
            <a:ext cx="2532650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39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Благодарим</a:t>
            </a:r>
            <a:br>
              <a:rPr lang="ru-RU" dirty="0" smtClean="0"/>
            </a:br>
            <a:r>
              <a:rPr lang="ru-RU" dirty="0" smtClean="0"/>
              <a:t>за внимание!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>
                <a:solidFill>
                  <a:srgbClr val="0072BC"/>
                </a:solidFill>
              </a:rPr>
              <a:t>Акционерное общество «Российский Банк </a:t>
            </a:r>
            <a:br>
              <a:rPr lang="ru-RU" sz="1400" dirty="0" smtClean="0">
                <a:solidFill>
                  <a:srgbClr val="0072BC"/>
                </a:solidFill>
              </a:rPr>
            </a:br>
            <a:r>
              <a:rPr lang="ru-RU" sz="1400" dirty="0" smtClean="0">
                <a:solidFill>
                  <a:srgbClr val="0072BC"/>
                </a:solidFill>
              </a:rPr>
              <a:t>поддержки малого и среднего </a:t>
            </a:r>
            <a:br>
              <a:rPr lang="ru-RU" sz="1400" dirty="0" smtClean="0">
                <a:solidFill>
                  <a:srgbClr val="0072BC"/>
                </a:solidFill>
              </a:rPr>
            </a:br>
            <a:r>
              <a:rPr lang="ru-RU" sz="1400" dirty="0" smtClean="0">
                <a:solidFill>
                  <a:srgbClr val="0072BC"/>
                </a:solidFill>
              </a:rPr>
              <a:t>предпринимательства» (АО «МСП Банк»)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115035, Россия, г. Москва, </a:t>
            </a:r>
            <a:b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ул. Садовническая, дом 79 </a:t>
            </a:r>
            <a:b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8 800 30 20 100</a:t>
            </a:r>
            <a:b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info@mspbank.ru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800" u="sng" dirty="0" smtClean="0">
                <a:solidFill>
                  <a:srgbClr val="0072BC"/>
                </a:solidFill>
              </a:rPr>
              <a:t>www.mspbank.ru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4294967295"/>
          </p:nvPr>
        </p:nvSpPr>
        <p:spPr>
          <a:xfrm>
            <a:off x="7010400" y="6381750"/>
            <a:ext cx="2133600" cy="365125"/>
          </a:xfrm>
        </p:spPr>
        <p:txBody>
          <a:bodyPr/>
          <a:lstStyle/>
          <a:p>
            <a:fld id="{F0C3E1D0-B99E-411B-BCE4-D3E6DB7EA499}" type="slidenum">
              <a:rPr lang="ru-RU" smtClean="0"/>
              <a:pPr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30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E1D0-B99E-411B-BCE4-D3E6DB7EA499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3778"/>
            <a:ext cx="5914999" cy="868958"/>
          </a:xfrm>
        </p:spPr>
        <p:txBody>
          <a:bodyPr/>
          <a:lstStyle/>
          <a:p>
            <a:pPr algn="l"/>
            <a:r>
              <a:rPr lang="ru-RU" sz="3200" dirty="0" smtClean="0">
                <a:latin typeface="Arial" pitchFamily="34" charset="0"/>
                <a:cs typeface="Arial" pitchFamily="34" charset="0"/>
              </a:rPr>
              <a:t>О Банке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56316"/>
              </p:ext>
            </p:extLst>
          </p:nvPr>
        </p:nvGraphicFramePr>
        <p:xfrm>
          <a:off x="467544" y="1268762"/>
          <a:ext cx="7704856" cy="46516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048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965930">
                <a:tc>
                  <a:txBody>
                    <a:bodyPr/>
                    <a:lstStyle/>
                    <a:p>
                      <a:endParaRPr lang="ru-RU" sz="14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21426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21426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21426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21426">
                <a:tc>
                  <a:txBody>
                    <a:bodyPr/>
                    <a:lstStyle/>
                    <a:p>
                      <a:endParaRPr lang="ru-RU" sz="14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algn="l" defTabSz="914400" rtl="0" eaLnBrk="1" latinLnBrk="0" hangingPunct="1"/>
                      <a:r>
                        <a:rPr lang="ru-RU" sz="14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</a:t>
                      </a:r>
                      <a:endParaRPr lang="ru-RU" sz="18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8A8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952" b="30213"/>
          <a:stretch/>
        </p:blipFill>
        <p:spPr>
          <a:xfrm>
            <a:off x="539553" y="5217354"/>
            <a:ext cx="432047" cy="50392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497" r="10786"/>
          <a:stretch/>
        </p:blipFill>
        <p:spPr>
          <a:xfrm>
            <a:off x="540000" y="4293096"/>
            <a:ext cx="432000" cy="50392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3" r="6139"/>
          <a:stretch/>
        </p:blipFill>
        <p:spPr>
          <a:xfrm>
            <a:off x="540000" y="3356992"/>
            <a:ext cx="542886" cy="47495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560" y="2492896"/>
            <a:ext cx="471326" cy="504056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560" y="1556792"/>
            <a:ext cx="553061" cy="50405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331640" y="5157192"/>
            <a:ext cx="19974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АО «МСП Банк» </a:t>
            </a: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учреждено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331640" y="4077072"/>
            <a:ext cx="31920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Реализует государственную</a:t>
            </a: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программу финансовой </a:t>
            </a: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поддержки МСП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331640" y="3212976"/>
            <a:ext cx="27262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Реализует гарантийную</a:t>
            </a: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поддержку МСП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1331640" y="2420888"/>
            <a:ext cx="27622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Участник национальной</a:t>
            </a: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гарантийной системы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1331640" y="1484784"/>
            <a:ext cx="25902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Осуществляет прямое</a:t>
            </a: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кредитование МСП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4932040" y="5363924"/>
            <a:ext cx="10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1999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год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458549" y="4338977"/>
            <a:ext cx="14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с 2004 года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921771" y="3383119"/>
            <a:ext cx="14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с 2013 года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365827" y="2510314"/>
            <a:ext cx="14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с 2016 года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830790" y="1556792"/>
            <a:ext cx="14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с 2017 года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 flipV="1">
            <a:off x="4731082" y="731318"/>
            <a:ext cx="2505214" cy="4840512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Блок-схема: узел 18"/>
          <p:cNvSpPr/>
          <p:nvPr/>
        </p:nvSpPr>
        <p:spPr>
          <a:xfrm>
            <a:off x="6156200" y="2636912"/>
            <a:ext cx="144000" cy="144000"/>
          </a:xfrm>
          <a:prstGeom prst="flowChartConnector">
            <a:avLst/>
          </a:prstGeom>
          <a:solidFill>
            <a:schemeClr val="bg1"/>
          </a:solidFill>
          <a:ln w="158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лок-схема: узел 19"/>
          <p:cNvSpPr/>
          <p:nvPr/>
        </p:nvSpPr>
        <p:spPr>
          <a:xfrm>
            <a:off x="6625393" y="1714791"/>
            <a:ext cx="144000" cy="144000"/>
          </a:xfrm>
          <a:prstGeom prst="flowChartConnector">
            <a:avLst/>
          </a:prstGeom>
          <a:solidFill>
            <a:schemeClr val="bg1"/>
          </a:solidFill>
          <a:ln w="158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Блок-схема: узел 35"/>
          <p:cNvSpPr/>
          <p:nvPr/>
        </p:nvSpPr>
        <p:spPr>
          <a:xfrm>
            <a:off x="5705277" y="3494825"/>
            <a:ext cx="144000" cy="144000"/>
          </a:xfrm>
          <a:prstGeom prst="flowChartConnector">
            <a:avLst/>
          </a:prstGeom>
          <a:solidFill>
            <a:schemeClr val="bg1"/>
          </a:solidFill>
          <a:ln w="158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Блок-схема: узел 15"/>
          <p:cNvSpPr/>
          <p:nvPr/>
        </p:nvSpPr>
        <p:spPr>
          <a:xfrm>
            <a:off x="4659082" y="5499830"/>
            <a:ext cx="144000" cy="144000"/>
          </a:xfrm>
          <a:prstGeom prst="flowChartConnector">
            <a:avLst/>
          </a:prstGeom>
          <a:solidFill>
            <a:schemeClr val="bg1"/>
          </a:solidFill>
          <a:ln w="158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Блок-схема: узел 16"/>
          <p:cNvSpPr/>
          <p:nvPr/>
        </p:nvSpPr>
        <p:spPr>
          <a:xfrm>
            <a:off x="5136853" y="4565509"/>
            <a:ext cx="144000" cy="144000"/>
          </a:xfrm>
          <a:prstGeom prst="flowChartConnector">
            <a:avLst/>
          </a:prstGeom>
          <a:solidFill>
            <a:schemeClr val="bg1"/>
          </a:solidFill>
          <a:ln w="158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92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E1D0-B99E-411B-BCE4-D3E6DB7EA499}" type="slidenum">
              <a:rPr lang="ru-RU" smtClean="0"/>
              <a:pPr/>
              <a:t>3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2058098"/>
              </p:ext>
            </p:extLst>
          </p:nvPr>
        </p:nvGraphicFramePr>
        <p:xfrm>
          <a:off x="395536" y="1412777"/>
          <a:ext cx="7488832" cy="648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888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r>
                        <a:rPr lang="ru-RU" sz="28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«Экспресс-Оборотный»</a:t>
                      </a:r>
                      <a:endParaRPr lang="ru-RU" sz="28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7944" y="908720"/>
            <a:ext cx="81524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Кредитные продукты по </a:t>
            </a:r>
            <a:r>
              <a:rPr lang="ru-RU" sz="1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рограмме стимулирования кредитования субъектов МСП</a:t>
            </a:r>
            <a:endParaRPr lang="ru-RU" sz="1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0841" y="2092786"/>
            <a:ext cx="76328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ЦЕЛЬ КРЕДИТОВАНИЯ </a:t>
            </a:r>
            <a:r>
              <a:rPr lang="ru-RU" sz="10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ru-RU" sz="1000" b="1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пополнение оборотных средств,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финансирование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текущих расходов (включая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выплату заработной платы и пр. платежи, за исключением уплаты налогов и сборов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).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2681895"/>
            <a:ext cx="14920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СУММА КРЕДИТА</a:t>
            </a:r>
            <a:endParaRPr lang="ru-RU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2339752" y="2681894"/>
            <a:ext cx="1349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СРОК КРЕДИТА</a:t>
            </a:r>
            <a:endParaRPr lang="ru-R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4387854" y="2681895"/>
            <a:ext cx="17966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СТАВКА ПО КРЕДИТУ</a:t>
            </a:r>
            <a:endParaRPr lang="ru-RU" sz="1200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15850" y="3041935"/>
            <a:ext cx="603089" cy="588379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15428" y="3041935"/>
            <a:ext cx="632508" cy="603089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0841" y="2994303"/>
            <a:ext cx="639863" cy="62515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043608" y="3041935"/>
            <a:ext cx="880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От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до 25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млн рублей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07348" y="3041935"/>
            <a:ext cx="8659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Не более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36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месяцев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75928" y="3041935"/>
            <a:ext cx="31037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Для субъектов среднего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бизнеса –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9,6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% годовых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Для субъектов малого бизнеса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– 10,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% годовых</a:t>
            </a:r>
          </a:p>
        </p:txBody>
      </p:sp>
      <p:graphicFrame>
        <p:nvGraphicFramePr>
          <p:cNvPr id="17" name="Таблиц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4205908"/>
              </p:ext>
            </p:extLst>
          </p:nvPr>
        </p:nvGraphicFramePr>
        <p:xfrm>
          <a:off x="395536" y="4146466"/>
          <a:ext cx="7488832" cy="648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888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r>
                        <a:rPr lang="ru-RU" sz="28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«Приоритет-Оборотный»</a:t>
                      </a:r>
                      <a:endParaRPr lang="ru-RU" sz="28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395535" y="4829090"/>
            <a:ext cx="76681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ЦЕЛЬ </a:t>
            </a:r>
            <a:r>
              <a:rPr lang="ru-RU" sz="12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КРЕДИТОВАНИЯ </a:t>
            </a:r>
            <a:r>
              <a:rPr lang="ru-RU" sz="1200" dirty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ru-RU" sz="12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пополнение оборотных средств, финансирование текущих расходов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(включая выплату заработной платы и пр. платежи, за исключением уплаты налогов и сборов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).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95536" y="5328262"/>
            <a:ext cx="14920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СУММА КРЕДИТА</a:t>
            </a:r>
            <a:endParaRPr lang="ru-RU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2339752" y="5328261"/>
            <a:ext cx="1349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СРОК КРЕДИТА</a:t>
            </a:r>
            <a:endParaRPr lang="ru-RU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4387854" y="5328262"/>
            <a:ext cx="17966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СТАВКА ПО КРЕДИТУ</a:t>
            </a:r>
            <a:endParaRPr lang="ru-RU" sz="1200" dirty="0"/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15850" y="5688302"/>
            <a:ext cx="603089" cy="588379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15428" y="5688302"/>
            <a:ext cx="632508" cy="603089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0841" y="5640670"/>
            <a:ext cx="639863" cy="625153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1043608" y="5688302"/>
            <a:ext cx="9476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От 25 до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50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0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млн рублей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007348" y="5688302"/>
            <a:ext cx="8659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Не более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36 месяцев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Заголовок 1"/>
          <p:cNvSpPr>
            <a:spLocks noGrp="1"/>
          </p:cNvSpPr>
          <p:nvPr>
            <p:ph type="title"/>
          </p:nvPr>
        </p:nvSpPr>
        <p:spPr>
          <a:xfrm>
            <a:off x="385193" y="183778"/>
            <a:ext cx="6419055" cy="868958"/>
          </a:xfrm>
        </p:spPr>
        <p:txBody>
          <a:bodyPr/>
          <a:lstStyle/>
          <a:p>
            <a:pPr algn="l"/>
            <a:r>
              <a:rPr lang="ru-RU" sz="3600" dirty="0" smtClean="0">
                <a:latin typeface="Arial" pitchFamily="34" charset="0"/>
                <a:cs typeface="Arial" pitchFamily="34" charset="0"/>
              </a:rPr>
              <a:t>Продукты Банка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963918" y="5755903"/>
            <a:ext cx="31037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Для субъектов среднего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бизнеса –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9,6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% годовых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Для субъектов малого бизнеса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 – 10,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% годовых</a:t>
            </a:r>
          </a:p>
        </p:txBody>
      </p:sp>
    </p:spTree>
    <p:extLst>
      <p:ext uri="{BB962C8B-B14F-4D97-AF65-F5344CB8AC3E}">
        <p14:creationId xmlns:p14="http://schemas.microsoft.com/office/powerpoint/2010/main" val="411923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E1D0-B99E-411B-BCE4-D3E6DB7EA499}" type="slidenum">
              <a:rPr lang="ru-RU" smtClean="0"/>
              <a:pPr/>
              <a:t>4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1548082"/>
              </p:ext>
            </p:extLst>
          </p:nvPr>
        </p:nvGraphicFramePr>
        <p:xfrm>
          <a:off x="395536" y="704750"/>
          <a:ext cx="7848872" cy="648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r>
                        <a:rPr lang="ru-RU" sz="28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«Инвестиционный кредит»</a:t>
                      </a:r>
                      <a:endParaRPr lang="ru-RU" sz="28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9811" y="260648"/>
            <a:ext cx="81524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Кредитные продукты по Программе стимулирования кредитования субъектов МСП</a:t>
            </a:r>
            <a:endParaRPr lang="ru-RU" sz="1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7" y="1323345"/>
            <a:ext cx="7992887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dirty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ЦЕЛЬ КРЕДИТОВАНИЯ –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финансирование инвестиций, направленных на создание, и/или приобретение (сооружение, изготовление, достройку, дооборудование, реконструкцию, модернизацию и техническое перевооружение основных средств, включая строительство, реконструкцию, модернизацию объектов капитального строительства, в том числе выполнение инженерных изысканий, подготовку проектной документации для их строительства, реконструкции, модернизации, запуск новых проектов. Средства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могут быть направлены на приобретение основных средств (не менее 70% от совокупной величины кредита) и на покрытие текущих расходов, в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том числе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финансирование оборотного капитала (не более 30% от величины кредита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).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2391220"/>
            <a:ext cx="13933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СУММА КРЕДИТА</a:t>
            </a:r>
            <a:endParaRPr lang="ru-RU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2627784" y="2391219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СРОК КРЕДИТА</a:t>
            </a:r>
            <a:endParaRPr lang="ru-RU" sz="1100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0" y="2391220"/>
            <a:ext cx="16706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СТАВКА ПО КРЕДИТУ</a:t>
            </a:r>
            <a:endParaRPr lang="ru-RU" sz="1100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03882" y="2751260"/>
            <a:ext cx="603089" cy="588379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99574" y="2751260"/>
            <a:ext cx="632508" cy="603089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536" y="2761878"/>
            <a:ext cx="639863" cy="62515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043608" y="2751260"/>
            <a:ext cx="880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От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до 25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млн рублей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95380" y="2751260"/>
            <a:ext cx="8659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Не более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60 месяцев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60074" y="2751260"/>
            <a:ext cx="317426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Для субъектов среднего бизнеса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–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9,1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% годовых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Для субъектов малого бизнеса – 10,1% годовых</a:t>
            </a:r>
          </a:p>
          <a:p>
            <a:endParaRPr lang="ru-RU" sz="1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" name="Таблиц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8965609"/>
              </p:ext>
            </p:extLst>
          </p:nvPr>
        </p:nvGraphicFramePr>
        <p:xfrm>
          <a:off x="395536" y="3645024"/>
          <a:ext cx="7848872" cy="648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r>
                        <a:rPr lang="ru-RU" sz="28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«Инвестиционный проект»</a:t>
                      </a:r>
                      <a:endParaRPr lang="ru-RU" sz="28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395536" y="5445225"/>
            <a:ext cx="13933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СУММА КРЕДИТА</a:t>
            </a:r>
            <a:endParaRPr lang="ru-RU" sz="1100" dirty="0"/>
          </a:p>
        </p:txBody>
      </p:sp>
      <p:sp>
        <p:nvSpPr>
          <p:cNvPr id="20" name="TextBox 19"/>
          <p:cNvSpPr txBox="1"/>
          <p:nvPr/>
        </p:nvSpPr>
        <p:spPr>
          <a:xfrm>
            <a:off x="2627784" y="5445224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СРОК КРЕДИТА</a:t>
            </a:r>
            <a:endParaRPr lang="ru-RU" sz="1100" dirty="0"/>
          </a:p>
        </p:txBody>
      </p:sp>
      <p:sp>
        <p:nvSpPr>
          <p:cNvPr id="21" name="TextBox 20"/>
          <p:cNvSpPr txBox="1"/>
          <p:nvPr/>
        </p:nvSpPr>
        <p:spPr>
          <a:xfrm>
            <a:off x="4572000" y="5445225"/>
            <a:ext cx="16706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СТАВКА ПО КРЕДИТУ</a:t>
            </a:r>
            <a:endParaRPr lang="ru-RU" sz="1100" dirty="0"/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03882" y="5805265"/>
            <a:ext cx="603089" cy="588379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99574" y="5805265"/>
            <a:ext cx="632508" cy="603089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0841" y="5807880"/>
            <a:ext cx="639863" cy="625153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1043608" y="5805265"/>
            <a:ext cx="9476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От 25 до 500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млн рублей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95380" y="5805265"/>
            <a:ext cx="8659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Не более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84 месяцев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51149" y="4275673"/>
            <a:ext cx="78932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dirty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ЦЕЛЬ КРЕДИТОВАНИЯ –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финансирование инвестиций, направленных на создание, и/или приобретение(сооружение, изготовление, достройку, дооборудование, реконструкцию, модернизацию и техническое перевооружение основных средств, включая строительство, реконструкцию, модернизацию объектов капитального строительства, в том числе выполнение инженерных изысканий, подготовку проектной документации для их строительства, реконструкции, модернизации, запуск новых проектов. Средства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могут быть направлены на приобретение основных средств (не менее 70% от совокупной величины кредита) и на покрытие текущих расходов, в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том числе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финансирование оборотного капитала (не более 30% от величины кредита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).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165316" y="5807586"/>
            <a:ext cx="31037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Для субъектов среднего бизнеса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–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9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,1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% годовых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Для субъектов малого бизнеса – 10,1% годовых</a:t>
            </a:r>
          </a:p>
        </p:txBody>
      </p:sp>
    </p:spTree>
    <p:extLst>
      <p:ext uri="{BB962C8B-B14F-4D97-AF65-F5344CB8AC3E}">
        <p14:creationId xmlns:p14="http://schemas.microsoft.com/office/powerpoint/2010/main" val="341432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E1D0-B99E-411B-BCE4-D3E6DB7EA499}" type="slidenum">
              <a:rPr lang="ru-RU" smtClean="0"/>
              <a:pPr/>
              <a:t>5</a:t>
            </a:fld>
            <a:endParaRPr lang="ru-RU" dirty="0"/>
          </a:p>
        </p:txBody>
      </p:sp>
      <p:graphicFrame>
        <p:nvGraphicFramePr>
          <p:cNvPr id="17" name="Таблиц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6541365"/>
              </p:ext>
            </p:extLst>
          </p:nvPr>
        </p:nvGraphicFramePr>
        <p:xfrm>
          <a:off x="395536" y="3356992"/>
          <a:ext cx="7488832" cy="648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888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r>
                        <a:rPr lang="ru-RU" sz="28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«Госконтракт-Оборотный»</a:t>
                      </a:r>
                      <a:endParaRPr lang="ru-RU" sz="28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395535" y="4037002"/>
            <a:ext cx="71433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ЦЕЛЬ КРЕДИТОВАНИЯ –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финансирование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расходов, связанных с исполнением контрактов в рамках Ф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едеральных 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законов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№44-ФЗ и №223-ФЗ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5536" y="4509121"/>
            <a:ext cx="14920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СУММА КРЕДИТА</a:t>
            </a:r>
            <a:endParaRPr lang="ru-RU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2555776" y="4509120"/>
            <a:ext cx="1349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СРОК КРЕДИТА</a:t>
            </a:r>
            <a:endParaRPr lang="ru-RU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4716016" y="4509121"/>
            <a:ext cx="17966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СТАВКА ПО КРЕДИТУ</a:t>
            </a:r>
            <a:endParaRPr lang="ru-RU" sz="1200" dirty="0"/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1874" y="4869161"/>
            <a:ext cx="603089" cy="588379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43590" y="4869161"/>
            <a:ext cx="632508" cy="603089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0841" y="4821529"/>
            <a:ext cx="639863" cy="625153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1043608" y="4869161"/>
            <a:ext cx="880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От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до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50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0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млн рублей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23372" y="4869161"/>
            <a:ext cx="8659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Не более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36 месяцев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304090" y="4869161"/>
            <a:ext cx="31037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Для субъектов среднего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бизнеса –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9,6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% годовых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Для субъектов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малого бизнеса – 10,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6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%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годовых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8" name="Picture 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0243" y="260649"/>
            <a:ext cx="4865625" cy="2975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39550" y="5366826"/>
            <a:ext cx="20162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Arial" pitchFamily="34" charset="0"/>
                <a:cs typeface="Arial" pitchFamily="34" charset="0"/>
              </a:rPr>
              <a:t>но не более 70% суммы контракта, уменьшенной на сумму полученного аванса и на сумму произведенных оплат за выполнение контракта от заказчика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699790" y="5365665"/>
            <a:ext cx="20162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Arial" pitchFamily="34" charset="0"/>
                <a:cs typeface="Arial" pitchFamily="34" charset="0"/>
              </a:rPr>
              <a:t>но не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более срока действия контракта, увеличенного на 90 дней.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39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E1D0-B99E-411B-BCE4-D3E6DB7EA499}" type="slidenum">
              <a:rPr lang="ru-RU" smtClean="0"/>
              <a:pPr/>
              <a:t>6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831606"/>
              </p:ext>
            </p:extLst>
          </p:nvPr>
        </p:nvGraphicFramePr>
        <p:xfrm>
          <a:off x="395536" y="704750"/>
          <a:ext cx="7848872" cy="648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r>
                        <a:rPr lang="ru-RU" sz="28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«Кооперация»</a:t>
                      </a:r>
                      <a:endParaRPr lang="ru-RU" sz="28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95536" y="188640"/>
            <a:ext cx="56734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Кредитная поддержка сельскохозяйственной кооперации</a:t>
            </a:r>
            <a:endParaRPr lang="ru-RU" sz="1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7" y="1454587"/>
            <a:ext cx="799288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dirty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ЦЕЛЬ КРЕДИТОВАНИЯ –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пополнение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оборотных средств, финансирование текущей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деятельности.</a:t>
            </a:r>
          </a:p>
          <a:p>
            <a:pPr algn="just"/>
            <a:endParaRPr lang="ru-RU" sz="1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000" i="1" dirty="0">
                <a:latin typeface="Arial" pitchFamily="34" charset="0"/>
                <a:cs typeface="Arial" pitchFamily="34" charset="0"/>
              </a:rPr>
              <a:t>Для </a:t>
            </a:r>
            <a:r>
              <a:rPr lang="ru-RU" sz="1000" i="1" dirty="0" smtClean="0">
                <a:latin typeface="Arial" pitchFamily="34" charset="0"/>
                <a:cs typeface="Arial" pitchFamily="34" charset="0"/>
              </a:rPr>
              <a:t>сельскохозяйственных</a:t>
            </a:r>
            <a:r>
              <a:rPr lang="en-US" sz="1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i="1" dirty="0" smtClean="0">
                <a:latin typeface="Arial" pitchFamily="34" charset="0"/>
                <a:cs typeface="Arial" pitchFamily="34" charset="0"/>
              </a:rPr>
              <a:t>производственных и</a:t>
            </a:r>
            <a:r>
              <a:rPr lang="en-US" sz="1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i="1" dirty="0">
                <a:latin typeface="Arial" pitchFamily="34" charset="0"/>
                <a:cs typeface="Arial" pitchFamily="34" charset="0"/>
              </a:rPr>
              <a:t>сельскохозяйственных потребительских </a:t>
            </a:r>
            <a:r>
              <a:rPr lang="ru-RU" sz="1000" i="1" dirty="0" smtClean="0">
                <a:latin typeface="Arial" pitchFamily="34" charset="0"/>
                <a:cs typeface="Arial" pitchFamily="34" charset="0"/>
              </a:rPr>
              <a:t>кооперативов</a:t>
            </a:r>
            <a:endParaRPr lang="ru-RU" sz="1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2204865"/>
            <a:ext cx="13933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СУММА КРЕДИТА</a:t>
            </a:r>
            <a:endParaRPr lang="ru-RU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2627784" y="2204864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СРОК КРЕДИТА</a:t>
            </a:r>
            <a:endParaRPr lang="ru-RU" sz="1100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0" y="2204865"/>
            <a:ext cx="17251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СТАВКА ПО КРЕДИТУ*</a:t>
            </a:r>
            <a:endParaRPr lang="ru-RU" sz="1100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03882" y="2564905"/>
            <a:ext cx="603089" cy="588379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99574" y="2564905"/>
            <a:ext cx="632508" cy="603089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536" y="2542841"/>
            <a:ext cx="639863" cy="62515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043608" y="2564905"/>
            <a:ext cx="880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От 1 до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10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млн рублей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95380" y="2564905"/>
            <a:ext cx="8659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Не более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12 месяцев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60074" y="2668850"/>
            <a:ext cx="10230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От 1* годовых</a:t>
            </a:r>
          </a:p>
          <a:p>
            <a:endParaRPr lang="ru-RU" sz="1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" name="Таблиц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4419471"/>
              </p:ext>
            </p:extLst>
          </p:nvPr>
        </p:nvGraphicFramePr>
        <p:xfrm>
          <a:off x="395536" y="3501008"/>
          <a:ext cx="7776864" cy="648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768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r>
                        <a:rPr lang="ru-RU" sz="28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«Агропарк»</a:t>
                      </a:r>
                      <a:endParaRPr lang="ru-RU" sz="28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395536" y="5301209"/>
            <a:ext cx="13933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СУММА КРЕДИТА</a:t>
            </a:r>
            <a:endParaRPr lang="ru-RU" sz="1100" dirty="0"/>
          </a:p>
        </p:txBody>
      </p:sp>
      <p:sp>
        <p:nvSpPr>
          <p:cNvPr id="20" name="TextBox 19"/>
          <p:cNvSpPr txBox="1"/>
          <p:nvPr/>
        </p:nvSpPr>
        <p:spPr>
          <a:xfrm>
            <a:off x="2627784" y="5301208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СРОК КРЕДИТА</a:t>
            </a:r>
            <a:endParaRPr lang="ru-RU" sz="1100" dirty="0"/>
          </a:p>
        </p:txBody>
      </p:sp>
      <p:sp>
        <p:nvSpPr>
          <p:cNvPr id="21" name="TextBox 20"/>
          <p:cNvSpPr txBox="1"/>
          <p:nvPr/>
        </p:nvSpPr>
        <p:spPr>
          <a:xfrm>
            <a:off x="4572000" y="5301209"/>
            <a:ext cx="17251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СТАВКА ПО КРЕДИТУ*</a:t>
            </a:r>
            <a:endParaRPr lang="ru-RU" sz="1100" dirty="0"/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03882" y="5661249"/>
            <a:ext cx="603089" cy="588379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99574" y="5661249"/>
            <a:ext cx="632508" cy="603089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0841" y="5663864"/>
            <a:ext cx="639863" cy="625153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1043608" y="5661249"/>
            <a:ext cx="880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От 3 до 500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млн рублей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95380" y="5661249"/>
            <a:ext cx="8659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Не более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84 месяцев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51149" y="4233282"/>
            <a:ext cx="789325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dirty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ЦЕЛЬ КРЕДИТОВАНИЯ –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финансирование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инвестиций, направленных на создание и/или приобретение (сооружение, изготовление, достройку, дооборудование, реконструкцию, модернизацию и техническое перевооружение) основных средств (включая строительство, реконструкцию, модернизацию объектов капитального строительства, в том числе выполнение инженерных изысканий, подготовку проектной документации для их строительства, реконструкции, модернизации), запуск новых проектов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165316" y="5663570"/>
            <a:ext cx="31037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Для субъектов среднего бизнеса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–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8,9%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годовых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Для субъектов малого бизнеса – 9,9% годовых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69885" y="3100898"/>
            <a:ext cx="80905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i="1" dirty="0" smtClean="0">
                <a:latin typeface="Arial" pitchFamily="34" charset="0"/>
                <a:cs typeface="Arial" pitchFamily="34" charset="0"/>
              </a:rPr>
              <a:t>* Кредитный продукт реализуется исключительно при соответствии субъекта МСП и кредитной сделки программе Минсельхоза России</a:t>
            </a:r>
            <a:endParaRPr lang="ru-RU" sz="1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95537" y="6351131"/>
            <a:ext cx="80905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i="1" dirty="0" smtClean="0">
                <a:latin typeface="Arial" pitchFamily="34" charset="0"/>
                <a:cs typeface="Arial" pitchFamily="34" charset="0"/>
              </a:rPr>
              <a:t>*При </a:t>
            </a:r>
            <a:r>
              <a:rPr lang="ru-RU" sz="1000" i="1" dirty="0">
                <a:latin typeface="Arial" pitchFamily="34" charset="0"/>
                <a:cs typeface="Arial" pitchFamily="34" charset="0"/>
              </a:rPr>
              <a:t>субсидировании процентной ставки по </a:t>
            </a:r>
            <a:r>
              <a:rPr lang="ru-RU" sz="1000" i="1" dirty="0" smtClean="0">
                <a:latin typeface="Arial" pitchFamily="34" charset="0"/>
                <a:cs typeface="Arial" pitchFamily="34" charset="0"/>
              </a:rPr>
              <a:t>программам Минсельхоза РФ процентная </a:t>
            </a:r>
            <a:r>
              <a:rPr lang="ru-RU" sz="1000" i="1" dirty="0">
                <a:latin typeface="Arial" pitchFamily="34" charset="0"/>
                <a:cs typeface="Arial" pitchFamily="34" charset="0"/>
              </a:rPr>
              <a:t>ставка </a:t>
            </a:r>
            <a:r>
              <a:rPr lang="ru-RU" sz="1000" i="1" dirty="0" smtClean="0">
                <a:latin typeface="Arial" pitchFamily="34" charset="0"/>
                <a:cs typeface="Arial" pitchFamily="34" charset="0"/>
              </a:rPr>
              <a:t>составит </a:t>
            </a:r>
            <a:r>
              <a:rPr lang="ru-RU" sz="1000" i="1" dirty="0">
                <a:latin typeface="Arial" pitchFamily="34" charset="0"/>
                <a:cs typeface="Arial" pitchFamily="34" charset="0"/>
              </a:rPr>
              <a:t>от </a:t>
            </a:r>
            <a:r>
              <a:rPr lang="ru-RU" sz="1000" i="1" dirty="0" smtClean="0">
                <a:latin typeface="Arial" pitchFamily="34" charset="0"/>
                <a:cs typeface="Arial" pitchFamily="34" charset="0"/>
              </a:rPr>
              <a:t>1 до 5% </a:t>
            </a:r>
            <a:r>
              <a:rPr lang="ru-RU" sz="1000" i="1" dirty="0">
                <a:latin typeface="Arial" pitchFamily="34" charset="0"/>
                <a:cs typeface="Arial" pitchFamily="34" charset="0"/>
              </a:rPr>
              <a:t>годовых</a:t>
            </a:r>
          </a:p>
        </p:txBody>
      </p:sp>
    </p:spTree>
    <p:extLst>
      <p:ext uri="{BB962C8B-B14F-4D97-AF65-F5344CB8AC3E}">
        <p14:creationId xmlns:p14="http://schemas.microsoft.com/office/powerpoint/2010/main" val="238276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E1D0-B99E-411B-BCE4-D3E6DB7EA499}" type="slidenum">
              <a:rPr lang="ru-RU" smtClean="0"/>
              <a:pPr/>
              <a:t>7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0931248"/>
              </p:ext>
            </p:extLst>
          </p:nvPr>
        </p:nvGraphicFramePr>
        <p:xfrm>
          <a:off x="395536" y="836712"/>
          <a:ext cx="2911435" cy="648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114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r>
                        <a:rPr lang="ru-RU" sz="28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«Предэкспорт»</a:t>
                      </a:r>
                      <a:endParaRPr lang="ru-RU" sz="28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95536" y="188640"/>
            <a:ext cx="56734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Кредитная поддержка сельскохозяйственной кооперации</a:t>
            </a:r>
            <a:endParaRPr lang="ru-RU" sz="1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8" y="1700808"/>
            <a:ext cx="29114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dirty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ЦЕЛЬ КРЕДИТОВАНИЯ –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пополнение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оборотных средств, финансирование текущей деятельности (включая выплату заработной платы и пр. платежи, за исключением уплаты налогов и сборов) для целей производства и поставки сельскохозяйственной продукции в рамках экспортного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контракта. </a:t>
            </a:r>
          </a:p>
          <a:p>
            <a:pPr algn="just"/>
            <a:endParaRPr lang="ru-RU" sz="1000" dirty="0">
              <a:latin typeface="Arial" pitchFamily="34" charset="0"/>
              <a:cs typeface="Arial" pitchFamily="34" charset="0"/>
            </a:endParaRPr>
          </a:p>
          <a:p>
            <a:r>
              <a:rPr lang="ru-RU" sz="1000" i="1" dirty="0" smtClean="0">
                <a:latin typeface="Arial" pitchFamily="34" charset="0"/>
                <a:cs typeface="Arial" pitchFamily="34" charset="0"/>
              </a:rPr>
              <a:t>Для сельскохозяйственных производственных и потребительских кооперативов.</a:t>
            </a:r>
            <a:endParaRPr lang="ru-RU" sz="1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4437113"/>
            <a:ext cx="13933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СУММА КРЕДИТА</a:t>
            </a:r>
            <a:endParaRPr lang="ru-RU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2361084" y="4437112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СРОК КРЕДИТА</a:t>
            </a:r>
            <a:endParaRPr lang="ru-RU" sz="1100" dirty="0"/>
          </a:p>
        </p:txBody>
      </p:sp>
      <p:sp>
        <p:nvSpPr>
          <p:cNvPr id="10" name="TextBox 9"/>
          <p:cNvSpPr txBox="1"/>
          <p:nvPr/>
        </p:nvSpPr>
        <p:spPr>
          <a:xfrm>
            <a:off x="4305300" y="4437113"/>
            <a:ext cx="17251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СТАВКА ПО КРЕДИТУ*</a:t>
            </a:r>
            <a:endParaRPr lang="ru-RU" sz="1100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37182" y="4797153"/>
            <a:ext cx="603089" cy="588379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32874" y="4797153"/>
            <a:ext cx="632508" cy="603089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536" y="4807771"/>
            <a:ext cx="639863" cy="62515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043608" y="4797153"/>
            <a:ext cx="880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От 3 до 500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млн рублей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28680" y="4797153"/>
            <a:ext cx="8659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Не более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12 месяцев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93374" y="4797153"/>
            <a:ext cx="317426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Для субъектов среднего бизнеса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–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9,6%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годовых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Для субъектов малого бизнеса – 10,6% годовых</a:t>
            </a:r>
          </a:p>
          <a:p>
            <a:endParaRPr lang="ru-RU" sz="1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67085" y="836712"/>
            <a:ext cx="4721339" cy="3136554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97496" y="5589240"/>
            <a:ext cx="80905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i="1" dirty="0" smtClean="0">
                <a:latin typeface="Arial" pitchFamily="34" charset="0"/>
                <a:cs typeface="Arial" pitchFamily="34" charset="0"/>
              </a:rPr>
              <a:t>*При </a:t>
            </a:r>
            <a:r>
              <a:rPr lang="ru-RU" sz="1000" i="1" dirty="0">
                <a:latin typeface="Arial" pitchFamily="34" charset="0"/>
                <a:cs typeface="Arial" pitchFamily="34" charset="0"/>
              </a:rPr>
              <a:t>субсидировании процентной ставки по </a:t>
            </a:r>
            <a:r>
              <a:rPr lang="ru-RU" sz="1000" i="1" dirty="0" smtClean="0">
                <a:latin typeface="Arial" pitchFamily="34" charset="0"/>
                <a:cs typeface="Arial" pitchFamily="34" charset="0"/>
              </a:rPr>
              <a:t>программам Минсельхоза РФ процентная </a:t>
            </a:r>
            <a:r>
              <a:rPr lang="ru-RU" sz="1000" i="1" dirty="0">
                <a:latin typeface="Arial" pitchFamily="34" charset="0"/>
                <a:cs typeface="Arial" pitchFamily="34" charset="0"/>
              </a:rPr>
              <a:t>ставка </a:t>
            </a:r>
            <a:r>
              <a:rPr lang="ru-RU" sz="1000" i="1" dirty="0" smtClean="0">
                <a:latin typeface="Arial" pitchFamily="34" charset="0"/>
                <a:cs typeface="Arial" pitchFamily="34" charset="0"/>
              </a:rPr>
              <a:t>составит от 1 до 5% </a:t>
            </a:r>
            <a:r>
              <a:rPr lang="ru-RU" sz="1000" i="1" dirty="0">
                <a:latin typeface="Arial" pitchFamily="34" charset="0"/>
                <a:cs typeface="Arial" pitchFamily="34" charset="0"/>
              </a:rPr>
              <a:t>годовых</a:t>
            </a:r>
          </a:p>
        </p:txBody>
      </p:sp>
    </p:spTree>
    <p:extLst>
      <p:ext uri="{BB962C8B-B14F-4D97-AF65-F5344CB8AC3E}">
        <p14:creationId xmlns:p14="http://schemas.microsoft.com/office/powerpoint/2010/main" val="282078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E1D0-B99E-411B-BCE4-D3E6DB7EA499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16632"/>
            <a:ext cx="47329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Кредитная поддержка резидентов моногородов</a:t>
            </a:r>
            <a:endParaRPr lang="ru-RU" sz="1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3789040"/>
            <a:ext cx="13933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СУММА КРЕДИТА</a:t>
            </a:r>
            <a:endParaRPr lang="ru-RU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323528" y="5373216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СРОК КРЕДИТА</a:t>
            </a:r>
            <a:endParaRPr lang="ru-RU" sz="1100" dirty="0"/>
          </a:p>
        </p:txBody>
      </p:sp>
      <p:sp>
        <p:nvSpPr>
          <p:cNvPr id="10" name="TextBox 9"/>
          <p:cNvSpPr txBox="1"/>
          <p:nvPr/>
        </p:nvSpPr>
        <p:spPr>
          <a:xfrm>
            <a:off x="3893898" y="3068960"/>
            <a:ext cx="16706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СТАВКА ПО КРЕДИТУ</a:t>
            </a:r>
            <a:endParaRPr lang="ru-RU" sz="1100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9626" y="5805264"/>
            <a:ext cx="603089" cy="588379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7904" y="3402578"/>
            <a:ext cx="632508" cy="603089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528" y="4159698"/>
            <a:ext cx="639863" cy="62515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971600" y="4077072"/>
            <a:ext cx="302433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Arial" pitchFamily="34" charset="0"/>
                <a:cs typeface="Arial" pitchFamily="34" charset="0"/>
              </a:rPr>
              <a:t>1) </a:t>
            </a:r>
            <a:r>
              <a:rPr lang="ru-RU" sz="1000" i="1" dirty="0">
                <a:latin typeface="Arial" pitchFamily="34" charset="0"/>
                <a:cs typeface="Arial" pitchFamily="34" charset="0"/>
              </a:rPr>
              <a:t>При кредитовании на оборотные </a:t>
            </a:r>
            <a:r>
              <a:rPr lang="ru-RU" sz="1000" i="1" dirty="0" smtClean="0">
                <a:latin typeface="Arial" pitchFamily="34" charset="0"/>
                <a:cs typeface="Arial" pitchFamily="34" charset="0"/>
              </a:rPr>
              <a:t>цели</a:t>
            </a:r>
            <a:r>
              <a:rPr lang="en-US" sz="1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i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1000" dirty="0">
              <a:latin typeface="Arial" pitchFamily="34" charset="0"/>
              <a:cs typeface="Arial" pitchFamily="34" charset="0"/>
            </a:endParaRPr>
          </a:p>
          <a:p>
            <a:r>
              <a:rPr lang="ru-RU" sz="1000" b="1" dirty="0">
                <a:latin typeface="Arial" pitchFamily="34" charset="0"/>
                <a:cs typeface="Arial" pitchFamily="34" charset="0"/>
              </a:rPr>
              <a:t>от 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0,1</a:t>
            </a:r>
            <a:r>
              <a:rPr lang="ru-RU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>
                <a:latin typeface="Arial" pitchFamily="34" charset="0"/>
                <a:cs typeface="Arial" pitchFamily="34" charset="0"/>
              </a:rPr>
              <a:t>млн. руб. до 100 млн. руб.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включительно) </a:t>
            </a:r>
          </a:p>
          <a:p>
            <a:r>
              <a:rPr lang="ru-RU" sz="1000" dirty="0">
                <a:latin typeface="Arial" pitchFamily="34" charset="0"/>
                <a:cs typeface="Arial" pitchFamily="34" charset="0"/>
              </a:rPr>
              <a:t>2) </a:t>
            </a:r>
            <a:r>
              <a:rPr lang="ru-RU" sz="1000" i="1" dirty="0">
                <a:latin typeface="Arial" pitchFamily="34" charset="0"/>
                <a:cs typeface="Arial" pitchFamily="34" charset="0"/>
              </a:rPr>
              <a:t>При кредитовании на инвестиционные цели:</a:t>
            </a:r>
            <a:endParaRPr lang="ru-RU" sz="1000" dirty="0">
              <a:latin typeface="Arial" pitchFamily="34" charset="0"/>
              <a:cs typeface="Arial" pitchFamily="34" charset="0"/>
            </a:endParaRPr>
          </a:p>
          <a:p>
            <a:r>
              <a:rPr lang="ru-RU" sz="1000" b="1" dirty="0">
                <a:latin typeface="Arial" pitchFamily="34" charset="0"/>
                <a:cs typeface="Arial" pitchFamily="34" charset="0"/>
              </a:rPr>
              <a:t>от 3 млн. руб. до 250 млн. руб.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 (включительно)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91124" y="5661248"/>
            <a:ext cx="70372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Arial" pitchFamily="34" charset="0"/>
                <a:cs typeface="Arial" pitchFamily="34" charset="0"/>
              </a:rPr>
              <a:t>1) </a:t>
            </a:r>
            <a:r>
              <a:rPr lang="ru-RU" sz="1000" i="1" dirty="0">
                <a:latin typeface="Arial" pitchFamily="34" charset="0"/>
                <a:cs typeface="Arial" pitchFamily="34" charset="0"/>
              </a:rPr>
              <a:t>При кредитовании на оборотные цели:</a:t>
            </a:r>
            <a:endParaRPr lang="ru-RU" sz="1000" dirty="0">
              <a:latin typeface="Arial" pitchFamily="34" charset="0"/>
              <a:cs typeface="Arial" pitchFamily="34" charset="0"/>
            </a:endParaRPr>
          </a:p>
          <a:p>
            <a:r>
              <a:rPr lang="ru-RU" sz="1000" b="1" dirty="0" smtClean="0">
                <a:latin typeface="Arial" pitchFamily="34" charset="0"/>
                <a:cs typeface="Arial" pitchFamily="34" charset="0"/>
              </a:rPr>
              <a:t>от </a:t>
            </a:r>
            <a:r>
              <a:rPr lang="ru-RU" sz="1000" b="1" dirty="0">
                <a:latin typeface="Arial" pitchFamily="34" charset="0"/>
                <a:cs typeface="Arial" pitchFamily="34" charset="0"/>
              </a:rPr>
              <a:t>0,1 млн. руб. до 3 млн. руб.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включительно</a:t>
            </a:r>
            <a:r>
              <a:rPr lang="ru-RU" sz="1000" b="1" dirty="0">
                <a:latin typeface="Arial" pitchFamily="34" charset="0"/>
                <a:cs typeface="Arial" pitchFamily="34" charset="0"/>
              </a:rPr>
              <a:t> – не более 12 месяцев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 с даты заключения кредитного договора</a:t>
            </a:r>
          </a:p>
          <a:p>
            <a:r>
              <a:rPr lang="ru-RU" sz="1000" b="1" dirty="0">
                <a:latin typeface="Arial" pitchFamily="34" charset="0"/>
                <a:cs typeface="Arial" pitchFamily="34" charset="0"/>
              </a:rPr>
              <a:t>от 3 млн. рублей до 100 млн. руб.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 (включительно)</a:t>
            </a:r>
            <a:r>
              <a:rPr lang="ru-RU" sz="1000" b="1" dirty="0">
                <a:latin typeface="Arial" pitchFamily="34" charset="0"/>
                <a:cs typeface="Arial" pitchFamily="34" charset="0"/>
              </a:rPr>
              <a:t> –  не более 36 месяцев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 с даты заключения кредитного договора.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) </a:t>
            </a:r>
            <a:r>
              <a:rPr lang="ru-RU" sz="1000" i="1" dirty="0">
                <a:latin typeface="Arial" pitchFamily="34" charset="0"/>
                <a:cs typeface="Arial" pitchFamily="34" charset="0"/>
              </a:rPr>
              <a:t>При кредитовании на инвестиционные цели:</a:t>
            </a:r>
            <a:endParaRPr lang="ru-RU" sz="1000" dirty="0">
              <a:latin typeface="Arial" pitchFamily="34" charset="0"/>
              <a:cs typeface="Arial" pitchFamily="34" charset="0"/>
            </a:endParaRPr>
          </a:p>
          <a:p>
            <a:r>
              <a:rPr lang="ru-RU" sz="1000" b="1" dirty="0">
                <a:latin typeface="Arial" pitchFamily="34" charset="0"/>
                <a:cs typeface="Arial" pitchFamily="34" charset="0"/>
              </a:rPr>
              <a:t>не более 84 месяца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 с даты заключения кредитного договора.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307649" y="3420452"/>
            <a:ext cx="363432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i="1" dirty="0">
                <a:latin typeface="Arial" pitchFamily="34" charset="0"/>
                <a:cs typeface="Arial" pitchFamily="34" charset="0"/>
              </a:rPr>
              <a:t>При кредитовании на оборотные цели:</a:t>
            </a:r>
            <a:endParaRPr lang="ru-RU" sz="1000" dirty="0">
              <a:latin typeface="Arial" pitchFamily="34" charset="0"/>
              <a:cs typeface="Arial" pitchFamily="34" charset="0"/>
            </a:endParaRPr>
          </a:p>
          <a:p>
            <a:r>
              <a:rPr lang="ru-RU" sz="1000" b="1" dirty="0">
                <a:latin typeface="Arial" pitchFamily="34" charset="0"/>
                <a:cs typeface="Arial" pitchFamily="34" charset="0"/>
              </a:rPr>
              <a:t>от 0,1 млн. руб. до 3 млн. руб.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 включительно – от 10,1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%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000" b="1" dirty="0" smtClean="0">
                <a:latin typeface="Arial" pitchFamily="34" charset="0"/>
                <a:cs typeface="Arial" pitchFamily="34" charset="0"/>
              </a:rPr>
              <a:t>от </a:t>
            </a:r>
            <a:r>
              <a:rPr lang="ru-RU" sz="1000" b="1" dirty="0">
                <a:latin typeface="Arial" pitchFamily="34" charset="0"/>
                <a:cs typeface="Arial" pitchFamily="34" charset="0"/>
              </a:rPr>
              <a:t>3 млн. рублей до 100 млн. руб.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 (включительно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ru-RU" sz="1000" b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1000" dirty="0">
              <a:latin typeface="Arial" pitchFamily="34" charset="0"/>
              <a:cs typeface="Arial" pitchFamily="34" charset="0"/>
            </a:endParaRPr>
          </a:p>
          <a:p>
            <a:r>
              <a:rPr lang="ru-RU" sz="1000" i="1" dirty="0">
                <a:latin typeface="Arial" pitchFamily="34" charset="0"/>
                <a:cs typeface="Arial" pitchFamily="34" charset="0"/>
              </a:rPr>
              <a:t>При кредитовании на оборотные цели: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для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субъектов малого бизнеса – 10,6% годовых;</a:t>
            </a:r>
          </a:p>
          <a:p>
            <a:r>
              <a:rPr lang="ru-RU" sz="1000" dirty="0">
                <a:latin typeface="Arial" pitchFamily="34" charset="0"/>
                <a:cs typeface="Arial" pitchFamily="34" charset="0"/>
              </a:rPr>
              <a:t>- для субъектов среднего бизнеса – 9,6% годовых.</a:t>
            </a:r>
          </a:p>
          <a:p>
            <a:r>
              <a:rPr lang="ru-RU" sz="1000" dirty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ru-RU" sz="1000" i="1" dirty="0">
                <a:latin typeface="Arial" pitchFamily="34" charset="0"/>
                <a:cs typeface="Arial" pitchFamily="34" charset="0"/>
              </a:rPr>
              <a:t>При кредитовании на инвестиционные цели:</a:t>
            </a:r>
            <a:endParaRPr lang="ru-RU" sz="1000" dirty="0">
              <a:latin typeface="Arial" pitchFamily="34" charset="0"/>
              <a:cs typeface="Arial" pitchFamily="34" charset="0"/>
            </a:endParaRPr>
          </a:p>
          <a:p>
            <a:r>
              <a:rPr lang="ru-RU" sz="1000" dirty="0">
                <a:latin typeface="Arial" pitchFamily="34" charset="0"/>
                <a:cs typeface="Arial" pitchFamily="34" charset="0"/>
              </a:rPr>
              <a:t>- для субъектов малого бизнеса – 9,9% годовых;</a:t>
            </a:r>
          </a:p>
          <a:p>
            <a:r>
              <a:rPr lang="ru-RU" sz="1000" dirty="0">
                <a:latin typeface="Arial" pitchFamily="34" charset="0"/>
                <a:cs typeface="Arial" pitchFamily="34" charset="0"/>
              </a:rPr>
              <a:t>- для субъектов среднего бизнеса – 8,9% годовых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99" b="-4349"/>
          <a:stretch/>
        </p:blipFill>
        <p:spPr>
          <a:xfrm>
            <a:off x="-17462" y="684000"/>
            <a:ext cx="3708000" cy="3240000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2667335"/>
              </p:ext>
            </p:extLst>
          </p:nvPr>
        </p:nvGraphicFramePr>
        <p:xfrm>
          <a:off x="3688040" y="908720"/>
          <a:ext cx="4767059" cy="648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670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r>
                        <a:rPr lang="ru-RU" sz="28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«Развитие моногородов»</a:t>
                      </a:r>
                      <a:endParaRPr lang="ru-RU" sz="28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670944" y="1817529"/>
            <a:ext cx="49102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dirty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ЦЕЛЬ КРЕДИТОВАНИЯ –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на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организацию и (или) развитие бизнеса на территории моногородов, в том числе на:</a:t>
            </a:r>
          </a:p>
          <a:p>
            <a:pPr marL="228600" indent="-228600" algn="just">
              <a:buAutoNum type="arabicParenR"/>
            </a:pPr>
            <a:r>
              <a:rPr lang="ru-RU" sz="1000" b="1" dirty="0" smtClean="0">
                <a:latin typeface="Arial" pitchFamily="34" charset="0"/>
                <a:cs typeface="Arial" pitchFamily="34" charset="0"/>
              </a:rPr>
              <a:t>пополнение </a:t>
            </a:r>
            <a:r>
              <a:rPr lang="ru-RU" sz="1000" b="1" dirty="0">
                <a:latin typeface="Arial" pitchFamily="34" charset="0"/>
                <a:cs typeface="Arial" pitchFamily="34" charset="0"/>
              </a:rPr>
              <a:t>оборотных средств, финансирование текущей </a:t>
            </a:r>
            <a:r>
              <a:rPr lang="ru-RU" sz="1000" b="1" dirty="0" smtClean="0">
                <a:latin typeface="Arial" pitchFamily="34" charset="0"/>
                <a:cs typeface="Arial" pitchFamily="34" charset="0"/>
              </a:rPr>
              <a:t>деятельности</a:t>
            </a:r>
            <a:r>
              <a:rPr lang="en-US" sz="1000" b="1" dirty="0">
                <a:latin typeface="Arial" pitchFamily="34" charset="0"/>
                <a:cs typeface="Arial" pitchFamily="34" charset="0"/>
              </a:rPr>
              <a:t>.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pPr marL="228600" indent="-228600" algn="just">
              <a:buAutoNum type="arabicParenR"/>
            </a:pPr>
            <a:r>
              <a:rPr lang="ru-RU" sz="1000" b="1" dirty="0" smtClean="0">
                <a:latin typeface="Arial" pitchFamily="34" charset="0"/>
                <a:cs typeface="Arial" pitchFamily="34" charset="0"/>
              </a:rPr>
              <a:t>финансирование инвестиций: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 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     - приобретение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, реконструкция, модернизация, ремонт основных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средств;</a:t>
            </a:r>
          </a:p>
          <a:p>
            <a:pPr algn="just"/>
            <a:r>
              <a:rPr lang="ru-RU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     - строительство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зданий и сооружений производственного назначения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0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4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85894" y="4885652"/>
            <a:ext cx="40140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Arial" pitchFamily="34" charset="0"/>
                <a:cs typeface="Arial" pitchFamily="34" charset="0"/>
              </a:rPr>
              <a:t>обучения по программам тренингов для субъектов МСП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АО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«Корпорация «МСП», в том числе «Мама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– предприниматель»</a:t>
            </a:r>
            <a:endParaRPr lang="ru-RU" sz="1000" dirty="0"/>
          </a:p>
        </p:txBody>
      </p:sp>
      <p:pic>
        <p:nvPicPr>
          <p:cNvPr id="32" name="Рисунок 3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01593" y="4910670"/>
            <a:ext cx="270407" cy="481196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E1D0-B99E-411B-BCE4-D3E6DB7EA499}" type="slidenum">
              <a:rPr lang="ru-RU" smtClean="0"/>
              <a:pPr/>
              <a:t>9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5917885"/>
              </p:ext>
            </p:extLst>
          </p:nvPr>
        </p:nvGraphicFramePr>
        <p:xfrm>
          <a:off x="395536" y="476673"/>
          <a:ext cx="7488832" cy="648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888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r>
                        <a:rPr lang="ru-RU" sz="28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«Экспресс на текущие цели»</a:t>
                      </a:r>
                      <a:endParaRPr lang="ru-RU" sz="28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95536" y="44624"/>
            <a:ext cx="29217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Уникальные продукты Банка</a:t>
            </a:r>
            <a:endParaRPr lang="ru-RU" sz="1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2060848"/>
            <a:ext cx="3636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ЦЕЛЬ КРЕДИТОВАНИЯ –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пополнение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оборотных средств, финансирование текущей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деятельности (включая выплату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заработной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платы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и другие платежи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, за исключением уплаты налогов и сборов).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8546" y="5385517"/>
            <a:ext cx="13933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СУММА КРЕДИТА</a:t>
            </a:r>
            <a:endParaRPr lang="ru-RU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2724810" y="5385516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СРОК КРЕДИТА</a:t>
            </a:r>
            <a:endParaRPr lang="ru-RU" sz="1100" dirty="0"/>
          </a:p>
        </p:txBody>
      </p:sp>
      <p:sp>
        <p:nvSpPr>
          <p:cNvPr id="10" name="TextBox 9"/>
          <p:cNvSpPr txBox="1"/>
          <p:nvPr/>
        </p:nvSpPr>
        <p:spPr>
          <a:xfrm>
            <a:off x="4885050" y="5385517"/>
            <a:ext cx="16706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СТАВКА ПО КРЕДИТУ</a:t>
            </a:r>
            <a:endParaRPr lang="ru-RU" sz="1100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00908" y="5745557"/>
            <a:ext cx="603089" cy="588379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12624" y="5745557"/>
            <a:ext cx="632508" cy="603089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546" y="5756175"/>
            <a:ext cx="639863" cy="62515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996618" y="5745557"/>
            <a:ext cx="880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От 1 до 5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млн рублей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92406" y="5745557"/>
            <a:ext cx="90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Не более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12  месяцев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73124" y="5745557"/>
            <a:ext cx="12634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От 10,1%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годовых</a:t>
            </a:r>
          </a:p>
          <a:p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3528" y="1296923"/>
            <a:ext cx="385446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Специальный </a:t>
            </a:r>
            <a:r>
              <a:rPr lang="ru-RU" sz="11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сегмент в рамках продукта</a:t>
            </a:r>
            <a:r>
              <a:rPr lang="en-US" sz="11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«Женское предпринимательство</a:t>
            </a:r>
            <a:r>
              <a:rPr lang="ru-RU" sz="11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sz="11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ru-RU" sz="11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" name="Рисунок 2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7137" y="4869160"/>
            <a:ext cx="270407" cy="481196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5364088" y="4885652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консультационной поддержки через Бизнес-навигатор МСП</a:t>
            </a:r>
            <a:endParaRPr lang="ru-RU" sz="1000" dirty="0"/>
          </a:p>
        </p:txBody>
      </p:sp>
      <p:pic>
        <p:nvPicPr>
          <p:cNvPr id="50" name="Рисунок 4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53921" y="4892020"/>
            <a:ext cx="270407" cy="481196"/>
          </a:xfrm>
          <a:prstGeom prst="rect">
            <a:avLst/>
          </a:prstGeom>
        </p:spPr>
      </p:pic>
      <p:pic>
        <p:nvPicPr>
          <p:cNvPr id="51" name="Рисунок 5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27351" y="4886446"/>
            <a:ext cx="255405" cy="481196"/>
          </a:xfrm>
          <a:prstGeom prst="rect">
            <a:avLst/>
          </a:prstGeom>
        </p:spPr>
      </p:pic>
      <p:sp>
        <p:nvSpPr>
          <p:cNvPr id="52" name="TextBox 51"/>
          <p:cNvSpPr txBox="1"/>
          <p:nvPr/>
        </p:nvSpPr>
        <p:spPr>
          <a:xfrm>
            <a:off x="4610422" y="4944303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i="1" dirty="0" smtClean="0">
                <a:latin typeface="Arial" pitchFamily="34" charset="0"/>
                <a:cs typeface="Arial" pitchFamily="34" charset="0"/>
              </a:rPr>
              <a:t>или</a:t>
            </a:r>
            <a:endParaRPr lang="ru-RU" sz="1000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4" name="Рисунок 33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9912" y="1357745"/>
            <a:ext cx="4144571" cy="2791335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323528" y="4469050"/>
            <a:ext cx="73837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" pitchFamily="34" charset="0"/>
                <a:cs typeface="Arial" pitchFamily="34" charset="0"/>
              </a:rPr>
              <a:t>Для юридических лиц </a:t>
            </a:r>
            <a:r>
              <a:rPr lang="ru-RU" sz="1000" b="1" dirty="0">
                <a:latin typeface="Arial" pitchFamily="34" charset="0"/>
                <a:cs typeface="Arial" pitchFamily="34" charset="0"/>
              </a:rPr>
              <a:t>и ИП, </a:t>
            </a:r>
            <a:r>
              <a:rPr lang="ru-RU" sz="1000" b="1" dirty="0" smtClean="0">
                <a:latin typeface="Arial" pitchFamily="34" charset="0"/>
                <a:cs typeface="Arial" pitchFamily="34" charset="0"/>
              </a:rPr>
              <a:t>получивших </a:t>
            </a:r>
            <a:r>
              <a:rPr lang="ru-RU" sz="1000" b="1" dirty="0">
                <a:latin typeface="Arial" pitchFamily="34" charset="0"/>
                <a:cs typeface="Arial" pitchFamily="34" charset="0"/>
              </a:rPr>
              <a:t>нефинансовую поддержку со стороны АО «Корпорация «МСП» в виде:</a:t>
            </a:r>
          </a:p>
          <a:p>
            <a:endParaRPr lang="ru-RU" sz="1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73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3885</TotalTime>
  <Words>2031</Words>
  <Application>Microsoft Office PowerPoint</Application>
  <PresentationFormat>Экран (4:3)</PresentationFormat>
  <Paragraphs>347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Calibri</vt:lpstr>
      <vt:lpstr>Wingdings</vt:lpstr>
      <vt:lpstr>Специальное оформление</vt:lpstr>
      <vt:lpstr>Инструменты поддержки малого и среднего предпринимательства</vt:lpstr>
      <vt:lpstr>О Банке</vt:lpstr>
      <vt:lpstr>Продукты Банка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Продукты прямого кредитования для ДФО</vt:lpstr>
      <vt:lpstr>Продукты прямого кредитования для ДФО</vt:lpstr>
      <vt:lpstr>Продукты прямого кредитования для ДФО  </vt:lpstr>
      <vt:lpstr>Продукты прямого кредитования для ДФО</vt:lpstr>
      <vt:lpstr>Презентация PowerPoint</vt:lpstr>
      <vt:lpstr>Презентация PowerPoint</vt:lpstr>
      <vt:lpstr>Благодарим за внимание!  Акционерное общество «Российский Банк  поддержки малого и среднего  предпринимательства» (АО «МСП Банк»)  115035, Россия, г. Москва,  ул. Садовническая, дом 79   8 800 30 20 100  info@mspbank.ru  www.mspbank.ru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2017-11-27T08:27:26Z</cp:lastPrinted>
  <dcterms:created xsi:type="dcterms:W3CDTF">2017-08-03T13:00:25Z</dcterms:created>
  <dcterms:modified xsi:type="dcterms:W3CDTF">2018-04-18T11:23:50Z</dcterms:modified>
</cp:coreProperties>
</file>