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notesSlides/notesSlide27.xml" ContentType="application/vnd.openxmlformats-officedocument.presentationml.notesSlide+xml"/>
  <Override PartName="/ppt/charts/chart53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notesSlides/notesSlide16.xml" ContentType="application/vnd.openxmlformats-officedocument.presentationml.notesSlide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notesSlides/notesSlide12.xml" ContentType="application/vnd.openxmlformats-officedocument.presentationml.notesSlide+xml"/>
  <Override PartName="/ppt/drawings/drawing13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notesSlides/notesSlide13.xml" ContentType="application/vnd.openxmlformats-officedocument.presentationml.notesSlide+xml"/>
  <Override PartName="/ppt/charts/chart30.xml" ContentType="application/vnd.openxmlformats-officedocument.drawingml.chart+xml"/>
  <Override PartName="/ppt/notesSlides/notesSlide22.xml" ContentType="application/vnd.openxmlformats-officedocument.presentationml.notesSlide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Override PartName="/ppt/notesSlides/notesSlide18.xml" ContentType="application/vnd.openxmlformats-officedocument.presentationml.notesSlide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notesSlides/notesSlide25.xml" ContentType="application/vnd.openxmlformats-officedocument.presentationml.notesSlide+xml"/>
  <Override PartName="/ppt/charts/chart51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notesSlides/notesSlide14.xml" ContentType="application/vnd.openxmlformats-officedocument.presentationml.notesSlide+xml"/>
  <Override PartName="/ppt/charts/chart40.xml" ContentType="application/vnd.openxmlformats-officedocument.drawingml.chart+xml"/>
  <Override PartName="/ppt/notesSlides/notesSlide9.xml" ContentType="application/vnd.openxmlformats-officedocument.presentationml.notesSlide+xml"/>
  <Override PartName="/ppt/drawings/drawing9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notesSlides/notesSlide19.xml" ContentType="application/vnd.openxmlformats-officedocument.presentationml.notesSlide+xml"/>
  <Override PartName="/ppt/charts/chart38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5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51"/>
  </p:notesMasterIdLst>
  <p:sldIdLst>
    <p:sldId id="256" r:id="rId2"/>
    <p:sldId id="336" r:id="rId3"/>
    <p:sldId id="351" r:id="rId4"/>
    <p:sldId id="33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334" r:id="rId13"/>
    <p:sldId id="335" r:id="rId14"/>
    <p:sldId id="267" r:id="rId15"/>
    <p:sldId id="268" r:id="rId16"/>
    <p:sldId id="266" r:id="rId17"/>
    <p:sldId id="269" r:id="rId18"/>
    <p:sldId id="316" r:id="rId19"/>
    <p:sldId id="317" r:id="rId20"/>
    <p:sldId id="279" r:id="rId21"/>
    <p:sldId id="280" r:id="rId22"/>
    <p:sldId id="319" r:id="rId23"/>
    <p:sldId id="303" r:id="rId24"/>
    <p:sldId id="309" r:id="rId25"/>
    <p:sldId id="287" r:id="rId26"/>
    <p:sldId id="257" r:id="rId27"/>
    <p:sldId id="304" r:id="rId28"/>
    <p:sldId id="310" r:id="rId29"/>
    <p:sldId id="311" r:id="rId30"/>
    <p:sldId id="321" r:id="rId31"/>
    <p:sldId id="326" r:id="rId32"/>
    <p:sldId id="323" r:id="rId33"/>
    <p:sldId id="327" r:id="rId34"/>
    <p:sldId id="294" r:id="rId35"/>
    <p:sldId id="322" r:id="rId36"/>
    <p:sldId id="324" r:id="rId37"/>
    <p:sldId id="297" r:id="rId38"/>
    <p:sldId id="312" r:id="rId39"/>
    <p:sldId id="298" r:id="rId40"/>
    <p:sldId id="299" r:id="rId41"/>
    <p:sldId id="328" r:id="rId42"/>
    <p:sldId id="329" r:id="rId43"/>
    <p:sldId id="300" r:id="rId44"/>
    <p:sldId id="314" r:id="rId45"/>
    <p:sldId id="301" r:id="rId46"/>
    <p:sldId id="332" r:id="rId47"/>
    <p:sldId id="330" r:id="rId48"/>
    <p:sldId id="331" r:id="rId49"/>
    <p:sldId id="350" r:id="rId5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DC3"/>
    <a:srgbClr val="EAC5C4"/>
    <a:srgbClr val="E0D9E7"/>
    <a:srgbClr val="99BA56"/>
    <a:srgbClr val="960000"/>
    <a:srgbClr val="BE4D4A"/>
    <a:srgbClr val="E3C40B"/>
    <a:srgbClr val="030D55"/>
    <a:srgbClr val="29F73D"/>
    <a:srgbClr val="7136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45517" autoAdjust="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27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28.xlsx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30.xlsx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3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Office_Excel34.xlsx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2.xlsx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Office_Excel43.xlsx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Office_Excel44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6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7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8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9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0.xlsx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1.xlsx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2.xlsx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5947574452511871E-3"/>
          <c:y val="0.20958233322912481"/>
          <c:w val="0.63589617493481165"/>
          <c:h val="0.711355069075012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расходов
 5 224,8 млн. рублей</c:v>
                </c:pt>
              </c:strCache>
            </c:strRef>
          </c:tx>
          <c:explosion val="20"/>
          <c:dLbls>
            <c:dLbl>
              <c:idx val="0"/>
              <c:layout>
                <c:manualLayout>
                  <c:x val="-0.23809168262349972"/>
                  <c:y val="-0.1014826265916253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 </a:t>
                    </a:r>
                    <a:r>
                      <a:rPr lang="en-US"/>
                      <a:t>2 896,8 </a:t>
                    </a:r>
                    <a:r>
                      <a:rPr lang="ru-RU" smtClean="0"/>
                      <a:t>млн.руб.</a:t>
                    </a:r>
                    <a:r>
                      <a:rPr lang="en-US" smtClean="0"/>
                      <a:t> </a:t>
                    </a:r>
                    <a:r>
                      <a:rPr lang="en-US"/>
                      <a:t>55%</a:t>
                    </a:r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0052641209800219"/>
                  <c:y val="3.8202394855856192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 </a:t>
                    </a:r>
                    <a:r>
                      <a:rPr lang="en-US" dirty="0"/>
                      <a:t>2 </a:t>
                    </a:r>
                    <a:r>
                      <a:rPr lang="en-US" dirty="0" smtClean="0"/>
                      <a:t>328,0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  </a:t>
                    </a:r>
                    <a:endParaRPr lang="ru-RU" dirty="0" smtClean="0"/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45%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Межбюджетные трансферты</c:v>
                </c:pt>
                <c:pt idx="1">
                  <c:v>Местный бюджет</c:v>
                </c:pt>
              </c:strCache>
            </c:strRef>
          </c:cat>
          <c:val>
            <c:numRef>
              <c:f>Лист1!$B$2:$B$3</c:f>
              <c:numCache>
                <c:formatCode>_-* #,##0.0\ _₽_-;\-* #,##0.0\ _₽_-;_-* "-"??\ _₽_-;_-@_-</c:formatCode>
                <c:ptCount val="2"/>
                <c:pt idx="0">
                  <c:v>2896.8176550700055</c:v>
                </c:pt>
                <c:pt idx="1">
                  <c:v>2328.0162320500012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Межбюджетные трансферты</c:v>
                </c:pt>
                <c:pt idx="1">
                  <c:v>Местный бюджет</c:v>
                </c:pt>
              </c:strCache>
            </c:strRef>
          </c:cat>
          <c:val>
            <c:numRef>
              <c:f>Лист1!$C$2:$C$3</c:f>
              <c:numCache>
                <c:formatCode>_-* #,##0.0\ _₽_-;\-* #,##0.0\ _₽_-;_-* "-"??\ _₽_-;_-@_-</c:formatCode>
                <c:ptCount val="2"/>
                <c:pt idx="0">
                  <c:v>55.443248869807896</c:v>
                </c:pt>
                <c:pt idx="1">
                  <c:v>44.556751130192097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306416934066146"/>
          <c:y val="0.29569715831032323"/>
          <c:w val="0.33955802296476995"/>
          <c:h val="0.16481569798477688"/>
        </c:manualLayout>
      </c:layout>
      <c:txPr>
        <a:bodyPr/>
        <a:lstStyle/>
        <a:p>
          <a:pPr>
            <a:defRPr sz="12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10"/>
      <c:perspective val="30"/>
    </c:view3D>
    <c:plotArea>
      <c:layout>
        <c:manualLayout>
          <c:layoutTarget val="inner"/>
          <c:xMode val="edge"/>
          <c:yMode val="edge"/>
          <c:x val="5.2455378521160466E-2"/>
          <c:y val="0.16325074991667587"/>
          <c:w val="0.53300815311323135"/>
          <c:h val="0.753746111543166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explosion val="45"/>
          </c:dPt>
          <c:dLbls>
            <c:dLbl>
              <c:idx val="0"/>
              <c:layout>
                <c:manualLayout>
                  <c:x val="3.2563073572406016E-2"/>
                  <c:y val="9.3961782024219748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3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,0 млн.руб.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0,6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-3.5108482928363341E-2"/>
                  <c:y val="-4.0571446922564085E-2"/>
                </c:manualLayout>
              </c:layout>
              <c:tx>
                <c:rich>
                  <a:bodyPr/>
                  <a:lstStyle/>
                  <a:p>
                    <a:r>
                      <a:rPr lang="en-US" sz="120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224,8</a:t>
                    </a:r>
                    <a:r>
                      <a:rPr lang="ru-RU" smtClean="0"/>
                      <a:t> млн.руб.</a:t>
                    </a:r>
                    <a:endParaRPr lang="en-US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Национальная безопасность и правоохранительная деятельность 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Национальная безопасность и правоохранительная деятельность 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_-* #,##0.0\ _₽_-;\-* #,##0.0\ _₽_-;_-* &quot;-&quot;??\ _₽_-;_-@_-">
                  <c:v>0.57418465778594396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396425301403499"/>
          <c:y val="0.36473614042884128"/>
          <c:w val="0.28417436376801203"/>
          <c:h val="0.39540162204199536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8.745584742191179E-3"/>
          <c:y val="0"/>
          <c:w val="0.96793285594529899"/>
          <c:h val="0.57974327546766824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2.9949502466183175E-2"/>
                  <c:y val="-0.1236684357603274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0</a:t>
                    </a:r>
                    <a:r>
                      <a:rPr lang="en-US" dirty="0" smtClean="0"/>
                      <a:t>,04</a:t>
                    </a:r>
                    <a:r>
                      <a:rPr lang="ru-RU" dirty="0" smtClean="0"/>
                      <a:t> млн.руб. 0,1%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9915837443638899E-3"/>
                  <c:y val="-3.488084085547701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2</a:t>
                    </a:r>
                    <a:r>
                      <a:rPr lang="en-US" dirty="0" smtClean="0"/>
                      <a:t>9,5</a:t>
                    </a:r>
                    <a:r>
                      <a:rPr lang="ru-RU" dirty="0" smtClean="0"/>
                      <a:t> млн.руб. 98,3%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3.6604947458668456E-2"/>
                  <c:y val="-0.11098449363106259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0</a:t>
                    </a:r>
                    <a:r>
                      <a:rPr lang="en-US" dirty="0" smtClean="0"/>
                      <a:t>,5</a:t>
                    </a:r>
                    <a:r>
                      <a:rPr lang="ru-RU" dirty="0" smtClean="0"/>
                      <a:t> млн.руб. 1,6%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0309  Гражданская оборона</c:v>
                </c:pt>
                <c:pt idx="1">
                  <c:v>0310 Защита населения и территории от чрезвычайных ситуаций природного и техногенного характера, пожарная безопасность</c:v>
                </c:pt>
                <c:pt idx="2">
                  <c:v>0314 Др.вопросы в области нац.безопасности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4.0000000000000022E-2</c:v>
                </c:pt>
                <c:pt idx="1">
                  <c:v>29.5</c:v>
                </c:pt>
                <c:pt idx="2">
                  <c:v>0.5</c:v>
                </c:pt>
              </c:numCache>
            </c:numRef>
          </c:val>
        </c:ser>
        <c:shape val="box"/>
        <c:axId val="149598976"/>
        <c:axId val="149600512"/>
        <c:axId val="149486656"/>
      </c:bar3DChart>
      <c:catAx>
        <c:axId val="14959897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9600512"/>
        <c:crosses val="autoZero"/>
        <c:auto val="1"/>
        <c:lblAlgn val="ctr"/>
        <c:lblOffset val="100"/>
      </c:catAx>
      <c:valAx>
        <c:axId val="149600512"/>
        <c:scaling>
          <c:orientation val="minMax"/>
        </c:scaling>
        <c:delete val="1"/>
        <c:axPos val="l"/>
        <c:numFmt formatCode="General" sourceLinked="1"/>
        <c:tickLblPos val="none"/>
        <c:crossAx val="149598976"/>
        <c:crosses val="autoZero"/>
        <c:crossBetween val="between"/>
      </c:valAx>
      <c:serAx>
        <c:axId val="149486656"/>
        <c:scaling>
          <c:orientation val="minMax"/>
        </c:scaling>
        <c:delete val="1"/>
        <c:axPos val="b"/>
        <c:tickLblPos val="none"/>
        <c:crossAx val="149600512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40"/>
      <c:perspective val="0"/>
    </c:view3D>
    <c:plotArea>
      <c:layout>
        <c:manualLayout>
          <c:layoutTarget val="inner"/>
          <c:xMode val="edge"/>
          <c:yMode val="edge"/>
          <c:x val="6.0245242782151709E-2"/>
          <c:y val="0.18098914935377591"/>
          <c:w val="0.7438873291480641"/>
          <c:h val="0.78126336131001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8152462655106383E-2"/>
                  <c:y val="8.7757925887023511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4</a:t>
                    </a:r>
                    <a:r>
                      <a:rPr lang="en-US" dirty="0" smtClean="0"/>
                      <a:t>22,9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8,1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-2.521907268857862E-2"/>
                  <c:y val="4.6656011284941512E-2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/>
                      <a:t>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224,8</a:t>
                    </a:r>
                    <a:r>
                      <a:rPr lang="ru-RU" smtClean="0"/>
                      <a:t> млн.руб.</a:t>
                    </a:r>
                    <a:endParaRPr lang="en-US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Национальная экономика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422.9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Национальная экономика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_-* #,##0.0\ _₽_-;\-* #,##0.0\ _₽_-;_-* &quot;-&quot;??\ _₽_-;_-@_-">
                  <c:v>8.0940897259225206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246746393257887"/>
          <c:y val="0.67643525719364805"/>
          <c:w val="0.28753253606742107"/>
          <c:h val="0.21743665386385641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20"/>
      <c:perspective val="30"/>
    </c:view3D>
    <c:plotArea>
      <c:layout>
        <c:manualLayout>
          <c:layoutTarget val="inner"/>
          <c:xMode val="edge"/>
          <c:yMode val="edge"/>
          <c:x val="0.19057050676153367"/>
          <c:y val="0.11696578117543627"/>
          <c:w val="0.55141296339021528"/>
          <c:h val="0.76606843764913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spPr>
              <a:solidFill>
                <a:srgbClr val="F79646">
                  <a:lumMod val="75000"/>
                </a:srgbClr>
              </a:solidFill>
            </c:spPr>
          </c:dPt>
          <c:dLbls>
            <c:dLbl>
              <c:idx val="0"/>
              <c:layout>
                <c:manualLayout>
                  <c:x val="-6.4492536742152079E-2"/>
                  <c:y val="-0.17014632906338795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2</a:t>
                    </a:r>
                    <a:r>
                      <a:rPr lang="en-US" dirty="0" smtClean="0"/>
                      <a:t>93,6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69</a:t>
                    </a:r>
                    <a:r>
                      <a:rPr lang="ru-RU" dirty="0" smtClean="0"/>
                      <a:t>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2.7694964919126416E-2"/>
                  <c:y val="7.0018215106686654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en-US" dirty="0" smtClean="0"/>
                      <a:t>29,3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3</a:t>
                    </a:r>
                    <a:r>
                      <a:rPr lang="ru-RU" dirty="0" smtClean="0"/>
                      <a:t>0,6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местный бюджет 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293.60000000000002</c:v>
                </c:pt>
                <c:pt idx="1">
                  <c:v>129.30000000000001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местный бюджет 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Лист1!$C$2:$C$3</c:f>
              <c:numCache>
                <c:formatCode>_-* #,##0.0\ _₽_-;\-* #,##0.0\ _₽_-;_-* "-"??\ _₽_-;_-@_-</c:formatCode>
                <c:ptCount val="2"/>
                <c:pt idx="0">
                  <c:v>69.425396074722158</c:v>
                </c:pt>
                <c:pt idx="1">
                  <c:v>30.574603925277842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796230344066188"/>
          <c:y val="0.62807118710159549"/>
          <c:w val="0.31724906197603292"/>
          <c:h val="0.17470407552930994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view3D>
      <c:rotY val="10"/>
      <c:perspective val="30"/>
    </c:view3D>
    <c:plotArea>
      <c:layout>
        <c:manualLayout>
          <c:layoutTarget val="inner"/>
          <c:xMode val="edge"/>
          <c:yMode val="edge"/>
          <c:x val="0.27825273403324585"/>
          <c:y val="0"/>
          <c:w val="0.70924724614515422"/>
          <c:h val="0.88587869321709622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8.7101004244859448E-3"/>
                  <c:y val="2.0720736911584987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4</a:t>
                    </a:r>
                    <a:r>
                      <a:rPr lang="en-US" dirty="0" smtClean="0"/>
                      <a:t>,2</a:t>
                    </a:r>
                    <a:r>
                      <a:rPr lang="ru-RU" dirty="0" smtClean="0"/>
                      <a:t> млн.руб.     1,0%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5.8067336163239724E-3"/>
                  <c:y val="-7.9298530620669529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5</a:t>
                    </a:r>
                    <a:r>
                      <a:rPr lang="en-US" dirty="0" smtClean="0"/>
                      <a:t>,1</a:t>
                    </a:r>
                    <a:r>
                      <a:rPr lang="ru-RU" dirty="0" smtClean="0"/>
                      <a:t> млн. руб.    1,2%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016178382856694E-2"/>
                  <c:y val="-1.0260297875399438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0</a:t>
                    </a:r>
                    <a:r>
                      <a:rPr lang="en-US" dirty="0" smtClean="0"/>
                      <a:t>,3</a:t>
                    </a:r>
                    <a:r>
                      <a:rPr lang="ru-RU" dirty="0" smtClean="0"/>
                      <a:t> млн. руб.    0,1%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8.7101004244859448E-3"/>
                  <c:y val="-5.4054138212047114E-3"/>
                </c:manualLayout>
              </c:layout>
              <c:tx>
                <c:rich>
                  <a:bodyPr/>
                  <a:lstStyle/>
                  <a:p>
                    <a:r>
                      <a:rPr lang="en-US" sz="1100" smtClean="0"/>
                      <a:t>0</a:t>
                    </a:r>
                    <a:r>
                      <a:rPr lang="en-US" smtClean="0"/>
                      <a:t>,01</a:t>
                    </a:r>
                    <a:r>
                      <a:rPr lang="ru-RU" smtClean="0"/>
                      <a:t> млн.руб.   0,0%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0.48650984251968532"/>
                  <c:y val="-3.5400927674702896E-2"/>
                </c:manualLayout>
              </c:layout>
              <c:tx>
                <c:rich>
                  <a:bodyPr/>
                  <a:lstStyle/>
                  <a:p>
                    <a:r>
                      <a:rPr lang="en-US" sz="1100" smtClean="0"/>
                      <a:t>3</a:t>
                    </a:r>
                    <a:r>
                      <a:rPr lang="en-US" smtClean="0"/>
                      <a:t>33,2</a:t>
                    </a:r>
                    <a:r>
                      <a:rPr lang="ru-RU" smtClean="0"/>
                      <a:t> млн.руб.  78,8 %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8.7101004244859448E-3"/>
                  <c:y val="-3.9752527496944812E-4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1</a:t>
                    </a:r>
                    <a:r>
                      <a:rPr lang="en-US" dirty="0" smtClean="0"/>
                      <a:t>,4</a:t>
                    </a:r>
                    <a:r>
                      <a:rPr lang="ru-RU" dirty="0" smtClean="0"/>
                      <a:t> млн.руб.     0,3%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-9.5811104669345379E-2"/>
                  <c:y val="-1.6648885417960235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7</a:t>
                    </a:r>
                    <a:r>
                      <a:rPr lang="en-US" dirty="0" smtClean="0"/>
                      <a:t>8,6</a:t>
                    </a:r>
                    <a:r>
                      <a:rPr lang="ru-RU" dirty="0" smtClean="0"/>
                      <a:t> млн. руб. 18,6%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0405 Сельское хозяйство и рыболовство</c:v>
                </c:pt>
                <c:pt idx="1">
                  <c:v>0406 Водное хозяйство</c:v>
                </c:pt>
                <c:pt idx="2">
                  <c:v>0407 Лесное хозяйство</c:v>
                </c:pt>
                <c:pt idx="3">
                  <c:v>0408 Транспорт</c:v>
                </c:pt>
                <c:pt idx="4">
                  <c:v>0409 Дорожное хозяйство</c:v>
                </c:pt>
                <c:pt idx="5">
                  <c:v>0410 Связь и информатика</c:v>
                </c:pt>
                <c:pt idx="6">
                  <c:v>0412 Другие вопросы в области нац.экономики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4.2</c:v>
                </c:pt>
                <c:pt idx="1">
                  <c:v>5.0999999999999996</c:v>
                </c:pt>
                <c:pt idx="2">
                  <c:v>0.30000000000000032</c:v>
                </c:pt>
                <c:pt idx="3">
                  <c:v>1.0000000000000005E-2</c:v>
                </c:pt>
                <c:pt idx="4">
                  <c:v>333.2</c:v>
                </c:pt>
                <c:pt idx="5">
                  <c:v>1.4</c:v>
                </c:pt>
                <c:pt idx="6">
                  <c:v>78.599999999999994</c:v>
                </c:pt>
              </c:numCache>
            </c:numRef>
          </c:val>
        </c:ser>
        <c:gapWidth val="50"/>
        <c:shape val="box"/>
        <c:axId val="150929792"/>
        <c:axId val="150931328"/>
        <c:axId val="0"/>
      </c:bar3DChart>
      <c:catAx>
        <c:axId val="150929792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0931328"/>
        <c:crosses val="autoZero"/>
        <c:auto val="1"/>
        <c:lblAlgn val="ctr"/>
        <c:lblOffset val="100"/>
      </c:catAx>
      <c:valAx>
        <c:axId val="150931328"/>
        <c:scaling>
          <c:orientation val="minMax"/>
        </c:scaling>
        <c:delete val="1"/>
        <c:axPos val="b"/>
        <c:numFmt formatCode="General" sourceLinked="1"/>
        <c:tickLblPos val="none"/>
        <c:crossAx val="150929792"/>
        <c:crosses val="autoZero"/>
        <c:crossBetween val="between"/>
      </c:valAx>
    </c:plotArea>
    <c:plotVisOnly val="1"/>
  </c:chart>
  <c:spPr>
    <a:effectLst>
      <a:outerShdw blurRad="50800" dist="38100" dir="2700000" algn="tl" rotWithShape="0">
        <a:prstClr val="black">
          <a:alpha val="40000"/>
        </a:prstClr>
      </a:outerShdw>
    </a:effectLst>
    <a:scene3d>
      <a:camera prst="orthographicFront"/>
      <a:lightRig rig="threePt" dir="t"/>
    </a:scene3d>
    <a:sp3d>
      <a:bevelB w="6350"/>
    </a:sp3d>
  </c:spPr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6.0927573703931884E-2"/>
                  <c:y val="-0.140625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2</a:t>
                    </a:r>
                    <a:r>
                      <a:rPr lang="en-US" dirty="0" smtClean="0"/>
                      <a:t>,4</a:t>
                    </a:r>
                    <a:r>
                      <a:rPr lang="ru-RU" dirty="0" smtClean="0"/>
                      <a:t>  млн. руб. 0,6%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5.9324216501197014E-2"/>
                  <c:y val="-0.14375000000000004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4</a:t>
                    </a:r>
                    <a:r>
                      <a:rPr lang="en-US" dirty="0" smtClean="0"/>
                      <a:t>,7</a:t>
                    </a:r>
                    <a:r>
                      <a:rPr lang="ru-RU" dirty="0" smtClean="0"/>
                      <a:t> млн. руб. 1,1%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5653715243760852E-2"/>
                  <c:y val="-8.4375000000000006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4</a:t>
                    </a:r>
                    <a:r>
                      <a:rPr lang="en-US" dirty="0" smtClean="0"/>
                      <a:t>15,8</a:t>
                    </a:r>
                    <a:r>
                      <a:rPr lang="ru-RU" dirty="0" smtClean="0"/>
                      <a:t> млн.руб. 98,3%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Администрация СГО</c:v>
                </c:pt>
                <c:pt idx="1">
                  <c:v>ООА СГО КУМИ</c:v>
                </c:pt>
                <c:pt idx="2">
                  <c:v>ООА СГО КЭТСиЖКХ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2.4</c:v>
                </c:pt>
                <c:pt idx="1">
                  <c:v>4.7</c:v>
                </c:pt>
                <c:pt idx="2">
                  <c:v>415.8</c:v>
                </c:pt>
              </c:numCache>
            </c:numRef>
          </c:val>
        </c:ser>
        <c:shape val="box"/>
        <c:axId val="150984576"/>
        <c:axId val="150986112"/>
        <c:axId val="150933952"/>
      </c:bar3DChart>
      <c:catAx>
        <c:axId val="15098457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0986112"/>
        <c:crosses val="autoZero"/>
        <c:auto val="1"/>
        <c:lblAlgn val="ctr"/>
        <c:lblOffset val="100"/>
      </c:catAx>
      <c:valAx>
        <c:axId val="150986112"/>
        <c:scaling>
          <c:orientation val="minMax"/>
        </c:scaling>
        <c:delete val="1"/>
        <c:axPos val="l"/>
        <c:numFmt formatCode="General" sourceLinked="1"/>
        <c:tickLblPos val="none"/>
        <c:crossAx val="150984576"/>
        <c:crosses val="autoZero"/>
        <c:crossBetween val="between"/>
      </c:valAx>
      <c:serAx>
        <c:axId val="150933952"/>
        <c:scaling>
          <c:orientation val="minMax"/>
        </c:scaling>
        <c:delete val="1"/>
        <c:axPos val="b"/>
        <c:tickLblPos val="none"/>
        <c:crossAx val="150986112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rotY val="50"/>
      <c:perspective val="30"/>
    </c:view3D>
    <c:plotArea>
      <c:layout>
        <c:manualLayout>
          <c:layoutTarget val="inner"/>
          <c:xMode val="edge"/>
          <c:yMode val="edge"/>
          <c:x val="4.0239730644815092E-2"/>
          <c:y val="6.249978958566893E-2"/>
          <c:w val="0.95976026935518766"/>
          <c:h val="0.901723040874246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1"/>
            <c:spPr>
              <a:solidFill>
                <a:srgbClr val="BE4D4A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b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Р</a:t>
                    </a:r>
                    <a:r>
                      <a:rPr lang="ru-RU" b="0" dirty="0" smtClean="0"/>
                      <a:t>аздел«</a:t>
                    </a:r>
                    <a:r>
                      <a:rPr lang="ru-RU" sz="1200" b="0" i="0" u="none" strike="noStrike" baseline="0" dirty="0" smtClean="0"/>
                      <a:t>Жилищно-коммунальное хозяйство</a:t>
                    </a:r>
                    <a:r>
                      <a:rPr lang="ru-RU" b="0" dirty="0" smtClean="0"/>
                      <a:t>»         </a:t>
                    </a:r>
                    <a:r>
                      <a:rPr lang="ru-RU" dirty="0" smtClean="0"/>
                      <a:t>476,2 млн.руб. </a:t>
                    </a:r>
                    <a:r>
                      <a:rPr lang="ru-RU" dirty="0"/>
                      <a:t>9%</a:t>
                    </a:r>
                  </a:p>
                </c:rich>
              </c:tx>
              <c:showLegendKey val="1"/>
              <c:showVal val="1"/>
              <c:showSerName val="1"/>
              <c:showPercent val="1"/>
            </c:dLbl>
            <c:dLbl>
              <c:idx val="1"/>
              <c:layout>
                <c:manualLayout>
                  <c:x val="-7.8066658100407072E-3"/>
                  <c:y val="-0.46468544838687181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Р</a:t>
                    </a:r>
                    <a:r>
                      <a:rPr lang="ru-RU" dirty="0" smtClean="0"/>
                      <a:t>асходы бюджета СГО                                 </a:t>
                    </a:r>
                    <a:r>
                      <a:rPr lang="ru-RU" dirty="0"/>
                      <a:t>5 </a:t>
                    </a:r>
                    <a:r>
                      <a:rPr lang="ru-RU" dirty="0" smtClean="0"/>
                      <a:t>224,8 млн.руб.</a:t>
                    </a:r>
                    <a:endParaRPr lang="ru-RU" dirty="0"/>
                  </a:p>
                </c:rich>
              </c:tx>
              <c:showLegendKey val="1"/>
              <c:showVal val="1"/>
              <c:showSerName val="1"/>
              <c:showPercent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SerName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Жилищно-коммунальное хозяйство</c:v>
                </c:pt>
                <c:pt idx="1">
                  <c:v>Кв. 4</c:v>
                </c:pt>
              </c:strCache>
            </c:strRef>
          </c:cat>
          <c:val>
            <c:numRef>
              <c:f>Лист1!$B$2:$B$3</c:f>
              <c:numCache>
                <c:formatCode>_-* #,##0.0\ _₽_-;\-* #,##0.0\ _₽_-;_-* "-"??\ _₽_-;_-@_-</c:formatCode>
                <c:ptCount val="2"/>
                <c:pt idx="0">
                  <c:v>476.2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Жилищно-коммунальное хозяйство</c:v>
                </c:pt>
                <c:pt idx="1">
                  <c:v>Кв. 4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9.1142244679222149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5976763201219835E-2"/>
          <c:y val="0.20636563648981884"/>
          <c:w val="0.74871286305466278"/>
          <c:h val="0.79363429571303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spPr>
              <a:solidFill>
                <a:srgbClr val="F79646">
                  <a:lumMod val="75000"/>
                </a:srgbClr>
              </a:solidFill>
            </c:spPr>
          </c:dPt>
          <c:dLbls>
            <c:dLbl>
              <c:idx val="0"/>
              <c:layout>
                <c:manualLayout>
                  <c:x val="7.3940151769063475E-3"/>
                  <c:y val="0.10621613041359715"/>
                </c:manualLayout>
              </c:layout>
              <c:tx>
                <c:rich>
                  <a:bodyPr/>
                  <a:lstStyle/>
                  <a:p>
                    <a:r>
                      <a:rPr lang="en-US" b="0" smtClean="0"/>
                      <a:t>2</a:t>
                    </a:r>
                    <a:r>
                      <a:rPr lang="en-US" smtClean="0"/>
                      <a:t>95,5</a:t>
                    </a:r>
                    <a:r>
                      <a:rPr lang="ru-RU" smtClean="0"/>
                      <a:t> млн.руб.</a:t>
                    </a:r>
                    <a:r>
                      <a:rPr lang="en-US" smtClean="0"/>
                      <a:t> </a:t>
                    </a:r>
                    <a:r>
                      <a:rPr lang="en-US"/>
                      <a:t>62%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-9.0225676987994267E-3"/>
                  <c:y val="1.1836820577942501E-2"/>
                </c:manualLayout>
              </c:layout>
              <c:tx>
                <c:rich>
                  <a:bodyPr/>
                  <a:lstStyle/>
                  <a:p>
                    <a:r>
                      <a:rPr lang="en-US" b="0" smtClean="0"/>
                      <a:t>1</a:t>
                    </a:r>
                    <a:r>
                      <a:rPr lang="en-US" smtClean="0"/>
                      <a:t>80,6</a:t>
                    </a:r>
                    <a:r>
                      <a:rPr lang="ru-RU" smtClean="0"/>
                      <a:t> млн.руб.</a:t>
                    </a:r>
                    <a:r>
                      <a:rPr lang="en-US" smtClean="0"/>
                      <a:t> </a:t>
                    </a:r>
                    <a:r>
                      <a:rPr lang="en-US"/>
                      <a:t>38%</a:t>
                    </a:r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 b="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трансфетры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295.5</c:v>
                </c:pt>
                <c:pt idx="1">
                  <c:v>180.6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трансфетры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62.066792690611216</c:v>
                </c:pt>
                <c:pt idx="1">
                  <c:v>37.933207309388784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739060066772605"/>
          <c:y val="0.16734054534832926"/>
          <c:w val="0.31621496279436118"/>
          <c:h val="0.17962509044194741"/>
        </c:manualLayout>
      </c:layout>
      <c:txPr>
        <a:bodyPr/>
        <a:lstStyle/>
        <a:p>
          <a:pPr>
            <a:defRPr sz="12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1.7881920444014383E-2"/>
          <c:y val="8.3936142440295194E-2"/>
          <c:w val="0.96423615911197058"/>
          <c:h val="0.7983962909477844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spPr>
              <a:solidFill>
                <a:schemeClr val="tx2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1.3157996509529797E-2"/>
                  <c:y val="-0.16184476234666736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5</a:t>
                    </a:r>
                    <a:r>
                      <a:rPr lang="en-US" dirty="0" smtClean="0"/>
                      <a:t>8,9</a:t>
                    </a:r>
                    <a:r>
                      <a:rPr lang="ru-RU" dirty="0" smtClean="0"/>
                      <a:t> млн. руб.      12,4%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6.2432456999727895E-3"/>
                  <c:y val="-0.16806956089846317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3</a:t>
                    </a:r>
                    <a:r>
                      <a:rPr lang="en-US" dirty="0" smtClean="0"/>
                      <a:t>4,4</a:t>
                    </a:r>
                    <a:r>
                      <a:rPr lang="ru-RU" dirty="0" smtClean="0"/>
                      <a:t> млн.руб.</a:t>
                    </a:r>
                    <a:r>
                      <a:rPr lang="ru-RU" baseline="0" dirty="0" smtClean="0"/>
                      <a:t>         7,2%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6010066100384518E-2"/>
                  <c:y val="-0.37793404734130631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3</a:t>
                    </a:r>
                    <a:r>
                      <a:rPr lang="en-US" dirty="0" smtClean="0"/>
                      <a:t>82,9</a:t>
                    </a:r>
                    <a:r>
                      <a:rPr lang="ru-RU" dirty="0" smtClean="0"/>
                      <a:t> млн.руб.     80,4%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Администрация СГО</c:v>
                </c:pt>
                <c:pt idx="1">
                  <c:v>ООА СГО КУМИ</c:v>
                </c:pt>
                <c:pt idx="2">
                  <c:v>Комитет ЭТСиЖКХ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58.9</c:v>
                </c:pt>
                <c:pt idx="1">
                  <c:v>34.4</c:v>
                </c:pt>
                <c:pt idx="2">
                  <c:v>382.9</c:v>
                </c:pt>
              </c:numCache>
            </c:numRef>
          </c:val>
        </c:ser>
        <c:overlap val="100"/>
        <c:axId val="151173760"/>
        <c:axId val="151179648"/>
      </c:barChart>
      <c:catAx>
        <c:axId val="15117376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1179648"/>
        <c:crosses val="autoZero"/>
        <c:auto val="1"/>
        <c:lblAlgn val="ctr"/>
        <c:lblOffset val="100"/>
      </c:catAx>
      <c:valAx>
        <c:axId val="151179648"/>
        <c:scaling>
          <c:orientation val="minMax"/>
        </c:scaling>
        <c:delete val="1"/>
        <c:axPos val="l"/>
        <c:numFmt formatCode="General" sourceLinked="1"/>
        <c:tickLblPos val="none"/>
        <c:crossAx val="151173760"/>
        <c:crosses val="autoZero"/>
        <c:crossBetween val="between"/>
      </c:valAx>
      <c:spPr>
        <a:noFill/>
        <a:ln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1.0273939357331386E-2"/>
          <c:y val="5.2434113927281589E-2"/>
          <c:w val="0.96232888902311864"/>
          <c:h val="0.7510336689316802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rgbClr val="F79646">
                  <a:lumMod val="75000"/>
                </a:srgbClr>
              </a:solidFill>
            </c:spPr>
          </c:dPt>
          <c:dPt>
            <c:idx val="1"/>
            <c:spPr>
              <a:solidFill>
                <a:schemeClr val="tx2">
                  <a:lumMod val="75000"/>
                </a:schemeClr>
              </a:solidFill>
            </c:spPr>
          </c:dPt>
          <c:dPt>
            <c:idx val="2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2.3652037583742052E-2"/>
                  <c:y val="-5.7240636926227627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en-US" dirty="0" smtClean="0"/>
                      <a:t>44,9</a:t>
                    </a:r>
                    <a:r>
                      <a:rPr lang="ru-RU" dirty="0" smtClean="0"/>
                      <a:t> млн.руб.</a:t>
                    </a:r>
                  </a:p>
                  <a:p>
                    <a:r>
                      <a:rPr lang="ru-RU" dirty="0" smtClean="0"/>
                      <a:t>30,4%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1.7291107088319218E-3"/>
                  <c:y val="-6.613848461282081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en-US" dirty="0" smtClean="0"/>
                      <a:t>21,1</a:t>
                    </a:r>
                    <a:r>
                      <a:rPr lang="ru-RU" dirty="0" smtClean="0"/>
                      <a:t> млн.руб.</a:t>
                    </a:r>
                  </a:p>
                  <a:p>
                    <a:r>
                      <a:rPr lang="ru-RU" dirty="0" smtClean="0"/>
                      <a:t>25,4%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8.8724230209588528E-2"/>
                  <c:y val="-2.7594531538537737E-3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en-US" dirty="0" smtClean="0"/>
                      <a:t>49,5</a:t>
                    </a:r>
                    <a:r>
                      <a:rPr lang="ru-RU" dirty="0" smtClean="0"/>
                      <a:t> млн.руб.</a:t>
                    </a:r>
                  </a:p>
                  <a:p>
                    <a:r>
                      <a:rPr lang="ru-RU" dirty="0" smtClean="0"/>
                      <a:t>31,4%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0"/>
                  <c:y val="-9.354703831706447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6</a:t>
                    </a:r>
                    <a:r>
                      <a:rPr lang="en-US" dirty="0" smtClean="0"/>
                      <a:t>0,8</a:t>
                    </a:r>
                    <a:r>
                      <a:rPr lang="ru-RU" dirty="0" smtClean="0"/>
                      <a:t> млн. руб. </a:t>
                    </a:r>
                  </a:p>
                  <a:p>
                    <a:r>
                      <a:rPr lang="ru-RU" dirty="0" smtClean="0"/>
                      <a:t>12,8%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0501 Жилищное Хоз-во</c:v>
                </c:pt>
                <c:pt idx="1">
                  <c:v>0502 Коммунальное хоз-во</c:v>
                </c:pt>
                <c:pt idx="2">
                  <c:v>0503 Благоустройство</c:v>
                </c:pt>
                <c:pt idx="3">
                  <c:v>0505 Др.вопросы в области ЖКХ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144.9</c:v>
                </c:pt>
                <c:pt idx="1">
                  <c:v>121.1</c:v>
                </c:pt>
                <c:pt idx="2">
                  <c:v>149.5</c:v>
                </c:pt>
                <c:pt idx="3">
                  <c:v>60.8</c:v>
                </c:pt>
              </c:numCache>
            </c:numRef>
          </c:val>
        </c:ser>
        <c:shape val="cylinder"/>
        <c:axId val="151360640"/>
        <c:axId val="151362176"/>
        <c:axId val="0"/>
      </c:bar3DChart>
      <c:catAx>
        <c:axId val="15136064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1362176"/>
        <c:crosses val="autoZero"/>
        <c:auto val="1"/>
        <c:lblAlgn val="ctr"/>
        <c:lblOffset val="100"/>
      </c:catAx>
      <c:valAx>
        <c:axId val="151362176"/>
        <c:scaling>
          <c:orientation val="minMax"/>
        </c:scaling>
        <c:delete val="1"/>
        <c:axPos val="l"/>
        <c:numFmt formatCode="General" sourceLinked="1"/>
        <c:tickLblPos val="none"/>
        <c:crossAx val="151360640"/>
        <c:crosses val="autoZero"/>
        <c:crossBetween val="between"/>
      </c:valAx>
    </c:plotArea>
    <c:plotVisOnly val="1"/>
  </c:chart>
  <c:spPr>
    <a:effectLst>
      <a:innerShdw blurRad="63500" dist="50800" dir="13500000">
        <a:prstClr val="black">
          <a:alpha val="50000"/>
        </a:prstClr>
      </a:innerShdw>
    </a:effectLst>
    <a:scene3d>
      <a:camera prst="orthographicFront"/>
      <a:lightRig rig="threePt" dir="t"/>
    </a:scene3d>
    <a:sp3d prstMaterial="matte"/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50"/>
      <c:rotY val="90"/>
      <c:rAngAx val="1"/>
    </c:view3D>
    <c:floor>
      <c:spPr>
        <a:noFill/>
        <a:ln w="9525">
          <a:solidFill>
            <a:prstClr val="white"/>
          </a:solidFill>
        </a:ln>
      </c:spPr>
    </c:floor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254000"/>
              <a:bevelB w="342900"/>
            </a:sp3d>
          </c:spPr>
          <c:dLbls>
            <c:dLbl>
              <c:idx val="0"/>
              <c:layout>
                <c:manualLayout>
                  <c:x val="-8.5807821709514023E-2"/>
                  <c:y val="7.5195341232715818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2 </a:t>
                    </a:r>
                    <a:r>
                      <a:rPr lang="en-US" smtClean="0"/>
                      <a:t>279,2</a:t>
                    </a:r>
                    <a:r>
                      <a:rPr lang="ru-RU" smtClean="0"/>
                      <a:t> </a:t>
                    </a:r>
                    <a:r>
                      <a:rPr lang="ru-RU" sz="1400" b="0" i="0" u="none" strike="noStrike" baseline="0" smtClean="0"/>
                      <a:t>млн.руб.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7.0553097850045127E-2"/>
                  <c:y val="-1.230483434657126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2 </a:t>
                    </a:r>
                    <a:r>
                      <a:rPr lang="en-US" smtClean="0"/>
                      <a:t>131,8</a:t>
                    </a:r>
                    <a:r>
                      <a:rPr lang="ru-RU" smtClean="0"/>
                      <a:t> </a:t>
                    </a:r>
                    <a:r>
                      <a:rPr lang="ru-RU" sz="1400" b="0" i="0" u="none" strike="noStrike" baseline="0" smtClean="0"/>
                      <a:t>млн.руб.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Межбюджетные трансферты</c:v>
                </c:pt>
                <c:pt idx="1">
                  <c:v>Местный бюджет</c:v>
                </c:pt>
              </c:strCache>
            </c:strRef>
          </c:cat>
          <c:val>
            <c:numRef>
              <c:f>Лист1!$B$2:$B$3</c:f>
              <c:numCache>
                <c:formatCode>_-* #,##0.0\ _₽_-;\-* #,##0.0\ _₽_-;_-* "-"??\ _₽_-;_-@_-</c:formatCode>
                <c:ptCount val="2"/>
                <c:pt idx="0">
                  <c:v>2279.1959911599997</c:v>
                </c:pt>
                <c:pt idx="1">
                  <c:v>2131.7726305699998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298450"/>
            </a:sp3d>
          </c:spPr>
          <c:dLbls>
            <c:dLbl>
              <c:idx val="0"/>
              <c:layout>
                <c:manualLayout>
                  <c:x val="-7.4366778814912438E-2"/>
                  <c:y val="-4.101611448857103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2 </a:t>
                    </a:r>
                    <a:r>
                      <a:rPr lang="en-US" smtClean="0"/>
                      <a:t>896,8</a:t>
                    </a:r>
                    <a:r>
                      <a:rPr lang="ru-RU" smtClean="0"/>
                      <a:t> млн.руб.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8.0087300262213168E-2"/>
                  <c:y val="-4.1016114488571084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2 </a:t>
                    </a:r>
                    <a:r>
                      <a:rPr lang="en-US" smtClean="0"/>
                      <a:t>328,0</a:t>
                    </a:r>
                    <a:r>
                      <a:rPr lang="ru-RU" smtClean="0"/>
                      <a:t> </a:t>
                    </a:r>
                    <a:r>
                      <a:rPr lang="ru-RU" sz="1400" b="0" i="0" u="none" strike="noStrike" baseline="0" smtClean="0"/>
                      <a:t>млн.руб.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Межбюджетные трансферты</c:v>
                </c:pt>
                <c:pt idx="1">
                  <c:v>Местный бюджет</c:v>
                </c:pt>
              </c:strCache>
            </c:strRef>
          </c:cat>
          <c:val>
            <c:numRef>
              <c:f>Лист1!$C$2:$C$3</c:f>
              <c:numCache>
                <c:formatCode>_-* #,##0.0\ _₽_-;\-* #,##0.0\ _₽_-;_-* "-"??\ _₽_-;_-@_-</c:formatCode>
                <c:ptCount val="2"/>
                <c:pt idx="0">
                  <c:v>2896.8</c:v>
                </c:pt>
                <c:pt idx="1">
                  <c:v>2328</c:v>
                </c:pt>
              </c:numCache>
            </c:numRef>
          </c:val>
        </c:ser>
        <c:gapWidth val="240"/>
        <c:gapDepth val="0"/>
        <c:shape val="cylinder"/>
        <c:axId val="122962688"/>
        <c:axId val="122964224"/>
        <c:axId val="0"/>
      </c:bar3DChart>
      <c:catAx>
        <c:axId val="1229626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22964224"/>
        <c:crosses val="autoZero"/>
        <c:auto val="1"/>
        <c:lblAlgn val="ctr"/>
        <c:lblOffset val="100"/>
      </c:catAx>
      <c:valAx>
        <c:axId val="122964224"/>
        <c:scaling>
          <c:orientation val="minMax"/>
        </c:scaling>
        <c:delete val="1"/>
        <c:axPos val="l"/>
        <c:numFmt formatCode="0%" sourceLinked="1"/>
        <c:tickLblPos val="none"/>
        <c:crossAx val="1229626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"/>
          <c:y val="0.24437852767404467"/>
          <c:w val="0.86964117361651427"/>
          <c:h val="0.6095392883807306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solidFill>
                <a:schemeClr val="accent2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6.1546191837270874E-3"/>
                  <c:y val="-4.691612384804735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en-US" dirty="0" smtClean="0"/>
                      <a:t>1,1</a:t>
                    </a:r>
                    <a:r>
                      <a:rPr lang="ru-RU" dirty="0" smtClean="0"/>
                      <a:t> млн.руб. 91,7%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0873848322400311E-3"/>
                  <c:y val="-0.11354347603964443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ru-RU" dirty="0" smtClean="0"/>
                      <a:t>,0 млн. руб.</a:t>
                    </a:r>
                    <a:r>
                      <a:rPr lang="ru-RU" baseline="0" dirty="0" smtClean="0"/>
                      <a:t> 8,3%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0602 Сбор, удаление отходов и очистка сточных вод</c:v>
                </c:pt>
                <c:pt idx="1">
                  <c:v>0603  Охрана объектов растительного и животного мира и среды их обитания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11.1</c:v>
                </c:pt>
                <c:pt idx="1">
                  <c:v>1</c:v>
                </c:pt>
              </c:numCache>
            </c:numRef>
          </c:val>
        </c:ser>
        <c:axId val="151431808"/>
        <c:axId val="151302528"/>
      </c:barChart>
      <c:catAx>
        <c:axId val="1514318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1302528"/>
        <c:crosses val="autoZero"/>
        <c:auto val="1"/>
        <c:lblAlgn val="ctr"/>
        <c:lblOffset val="100"/>
      </c:catAx>
      <c:valAx>
        <c:axId val="151302528"/>
        <c:scaling>
          <c:orientation val="minMax"/>
        </c:scaling>
        <c:delete val="1"/>
        <c:axPos val="l"/>
        <c:numFmt formatCode="General" sourceLinked="1"/>
        <c:tickLblPos val="none"/>
        <c:crossAx val="1514318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rotY val="60"/>
      <c:perspective val="30"/>
    </c:view3D>
    <c:plotArea>
      <c:layout>
        <c:manualLayout>
          <c:layoutTarget val="inner"/>
          <c:xMode val="edge"/>
          <c:yMode val="edge"/>
          <c:x val="4.9132283018753449E-2"/>
          <c:y val="0.15471366544858378"/>
          <c:w val="0.70444003962161961"/>
          <c:h val="0.845286418535200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explosion val="43"/>
          </c:dPt>
          <c:dLbls>
            <c:dLbl>
              <c:idx val="0"/>
              <c:layout>
                <c:manualLayout>
                  <c:x val="-6.0411894909755083E-3"/>
                  <c:y val="-2.176978973782587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</a:t>
                    </a:r>
                    <a:r>
                      <a:rPr lang="en-US" dirty="0" smtClean="0"/>
                      <a:t>1,1</a:t>
                    </a:r>
                    <a:r>
                      <a:rPr lang="ru-RU" dirty="0" smtClean="0"/>
                      <a:t>млн.руб.</a:t>
                    </a:r>
                    <a:r>
                      <a:rPr lang="en-US" dirty="0" smtClean="0"/>
                      <a:t> 0</a:t>
                    </a:r>
                    <a:r>
                      <a:rPr lang="ru-RU" dirty="0" smtClean="0"/>
                      <a:t>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0"/>
                  <c:y val="0.14837552862029088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5</a:t>
                    </a:r>
                    <a:r>
                      <a:rPr lang="en-US" dirty="0" smtClean="0"/>
                      <a:t>224,8</a:t>
                    </a:r>
                    <a:r>
                      <a:rPr lang="ru-RU" dirty="0" smtClean="0"/>
                      <a:t> млн. руб.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Охрана окружающей среды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11.1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Охрана окружающей среды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 formatCode="0.00">
                  <c:v>0.2124483233808003</c:v>
                </c:pt>
                <c:pt idx="1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054090828840266"/>
          <c:y val="0.53914522318033065"/>
          <c:w val="0.28945909171159945"/>
          <c:h val="0.25691643236221734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0446538297686879"/>
          <c:y val="0.16711403759370674"/>
          <c:w val="0.66173205430882476"/>
          <c:h val="0.7958788309235518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3.2686761764803555E-2"/>
                  <c:y val="9.102312044693446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 </a:t>
                    </a:r>
                    <a:r>
                      <a:rPr lang="en-US" dirty="0"/>
                      <a:t>3 </a:t>
                    </a:r>
                    <a:r>
                      <a:rPr lang="en-US" dirty="0" smtClean="0"/>
                      <a:t>236,4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   </a:t>
                    </a:r>
                    <a:r>
                      <a:rPr lang="ru-RU" dirty="0" smtClean="0"/>
                      <a:t>61,9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0"/>
                  <c:y val="0.24659429375572187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5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224,8 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r>
                      <a:rPr lang="en-US" sz="1400" b="0" i="0" u="none" strike="noStrike" baseline="0" dirty="0" smtClean="0"/>
                      <a:t> </a:t>
                    </a:r>
                    <a:r>
                      <a:rPr lang="en-US" dirty="0" smtClean="0"/>
                      <a:t>  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Образование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_-* #,##0.0\ _₽_-;\-* #,##0.0\ _₽_-;_-* "-"??\ _₽_-;_-@_-</c:formatCode>
                <c:ptCount val="2"/>
                <c:pt idx="0">
                  <c:v>3236.4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Образование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61.94304088194739</c:v>
                </c:pt>
                <c:pt idx="1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883398585927752"/>
          <c:y val="0.71352290221721359"/>
          <c:w val="0.25116601414072215"/>
          <c:h val="0.22201402225149591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526618023659446E-2"/>
          <c:y val="0.19142478233668736"/>
          <c:w val="0.67429318982573416"/>
          <c:h val="0.804880480684010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explosion val="1"/>
            <c:spPr>
              <a:solidFill>
                <a:schemeClr val="accent3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11425006568686095"/>
                  <c:y val="0.10989944476304676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dirty="0" smtClean="0"/>
                      <a:t> </a:t>
                    </a:r>
                    <a:r>
                      <a:rPr lang="en-US" b="0" dirty="0" smtClean="0"/>
                      <a:t>917,60</a:t>
                    </a:r>
                    <a:r>
                      <a:rPr lang="ru-RU" b="0" dirty="0" smtClean="0"/>
                      <a:t> млн.руб.</a:t>
                    </a:r>
                    <a:r>
                      <a:rPr lang="en-US" b="0" dirty="0" smtClean="0"/>
                      <a:t> 28</a:t>
                    </a:r>
                    <a:r>
                      <a:rPr lang="ru-RU" b="0" dirty="0" smtClean="0"/>
                      <a:t>,4</a:t>
                    </a:r>
                    <a:r>
                      <a:rPr lang="en-US" b="0" dirty="0" smtClean="0"/>
                      <a:t>%</a:t>
                    </a:r>
                    <a:endParaRPr lang="en-US" b="0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0"/>
                  <c:y val="6.290925916271310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/>
                      <a:t> </a:t>
                    </a:r>
                    <a:r>
                      <a:rPr lang="en-US" dirty="0"/>
                      <a:t>2 </a:t>
                    </a:r>
                    <a:r>
                      <a:rPr lang="en-US" dirty="0" smtClean="0"/>
                      <a:t>318,80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7</a:t>
                    </a:r>
                    <a:r>
                      <a:rPr lang="ru-RU" dirty="0" smtClean="0"/>
                      <a:t>1,6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 b="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Лист1!$B$2:$B$3</c:f>
              <c:numCache>
                <c:formatCode>_-* #,##0.00\ _₽_-;\-* #,##0.00\ _₽_-;_-* "-"??\ _₽_-;_-@_-</c:formatCode>
                <c:ptCount val="2"/>
                <c:pt idx="0">
                  <c:v>917.6</c:v>
                </c:pt>
                <c:pt idx="1">
                  <c:v>2318.8000000000002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28.35249042145594</c:v>
                </c:pt>
                <c:pt idx="1">
                  <c:v>71.64750957854406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114592146622525"/>
          <c:y val="0.67820365450768305"/>
          <c:w val="0.26940190715511608"/>
          <c:h val="0.17938634583290858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9"/>
  <c:chart>
    <c:title>
      <c:tx>
        <c:rich>
          <a:bodyPr/>
          <a:lstStyle/>
          <a:p>
            <a:pPr>
              <a:defRPr sz="1800">
                <a:solidFill>
                  <a:schemeClr val="accent1">
                    <a:lumMod val="75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sz="1800" dirty="0" smtClean="0"/>
              <a:t>Исполнение по отраслевой принадлежности</a:t>
            </a:r>
            <a:endParaRPr lang="ru-RU" sz="1800" dirty="0"/>
          </a:p>
        </c:rich>
      </c:tx>
      <c:layout>
        <c:manualLayout>
          <c:xMode val="edge"/>
          <c:yMode val="edge"/>
          <c:x val="0.39693405511811031"/>
          <c:y val="0.13655378170409471"/>
        </c:manualLayout>
      </c:layout>
    </c:title>
    <c:view3D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</c:spPr>
          <c:dLbls>
            <c:dLbl>
              <c:idx val="0"/>
              <c:layout>
                <c:manualLayout>
                  <c:x val="0"/>
                  <c:y val="-2.784778299487201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ru-RU" sz="1400" b="1" dirty="0" smtClean="0"/>
                      <a:t> </a:t>
                    </a:r>
                    <a:r>
                      <a:rPr lang="en-US" dirty="0" smtClean="0"/>
                      <a:t>029</a:t>
                    </a:r>
                    <a:r>
                      <a:rPr lang="ru-RU" dirty="0" smtClean="0"/>
                      <a:t> млн.руб.              31,8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0003280839895472E-3"/>
                  <c:y val="-3.163580829124231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ru-RU" sz="1400" b="1" dirty="0" smtClean="0"/>
                      <a:t> </a:t>
                    </a:r>
                    <a:r>
                      <a:rPr lang="en-US" dirty="0" smtClean="0"/>
                      <a:t>836,4</a:t>
                    </a:r>
                    <a:r>
                      <a:rPr lang="ru-RU" dirty="0" smtClean="0"/>
                      <a:t> млн. руб.       56,7%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2468285214348221E-3"/>
                  <c:y val="-6.511881676446724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en-US" dirty="0" smtClean="0"/>
                      <a:t>90,9</a:t>
                    </a:r>
                    <a:r>
                      <a:rPr lang="ru-RU" dirty="0" smtClean="0"/>
                      <a:t> млн.руб.              5,9%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2.7777777777778126E-3"/>
                  <c:y val="-6.947881211851882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0</a:t>
                    </a:r>
                    <a:r>
                      <a:rPr lang="ru-RU" dirty="0" smtClean="0"/>
                      <a:t>,03 млн.руб. </a:t>
                    </a:r>
                  </a:p>
                  <a:p>
                    <a:r>
                      <a:rPr lang="ru-RU" dirty="0" smtClean="0"/>
                      <a:t> 0,0%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732797462817148E-2"/>
                  <c:y val="-5.189806351482833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6</a:t>
                    </a:r>
                    <a:r>
                      <a:rPr lang="en-US" dirty="0" smtClean="0"/>
                      <a:t>,7</a:t>
                    </a:r>
                    <a:r>
                      <a:rPr lang="ru-RU" dirty="0" smtClean="0"/>
                      <a:t> млн. руб.                      0,2%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4.448261154855699E-2"/>
                  <c:y val="-5.246071143610353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en-US" dirty="0" smtClean="0"/>
                      <a:t>73,4</a:t>
                    </a:r>
                    <a:r>
                      <a:rPr lang="ru-RU" dirty="0" smtClean="0"/>
                      <a:t> млн.руб.               5,4%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0701 ДОУ</c:v>
                </c:pt>
                <c:pt idx="1">
                  <c:v>0702 Общее образование</c:v>
                </c:pt>
                <c:pt idx="2">
                  <c:v>0703 Доп.образ.детей</c:v>
                </c:pt>
                <c:pt idx="3">
                  <c:v>0705 Проф.подготовка</c:v>
                </c:pt>
                <c:pt idx="4">
                  <c:v>0707 Молодежная политика</c:v>
                </c:pt>
                <c:pt idx="5">
                  <c:v>0709 Др.вопр.в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1029</c:v>
                </c:pt>
                <c:pt idx="1">
                  <c:v>1836.4</c:v>
                </c:pt>
                <c:pt idx="2">
                  <c:v>190.9</c:v>
                </c:pt>
                <c:pt idx="3">
                  <c:v>0</c:v>
                </c:pt>
                <c:pt idx="4">
                  <c:v>6.7</c:v>
                </c:pt>
                <c:pt idx="5">
                  <c:v>173.4</c:v>
                </c:pt>
              </c:numCache>
            </c:numRef>
          </c:val>
        </c:ser>
        <c:shape val="box"/>
        <c:axId val="156433408"/>
        <c:axId val="156472064"/>
        <c:axId val="0"/>
      </c:bar3DChart>
      <c:catAx>
        <c:axId val="156433408"/>
        <c:scaling>
          <c:orientation val="minMax"/>
        </c:scaling>
        <c:axPos val="b"/>
        <c:tickLblPos val="nextTo"/>
        <c:txPr>
          <a:bodyPr rot="-1200000" vert="horz"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6472064"/>
        <c:crosses val="autoZero"/>
        <c:auto val="1"/>
        <c:lblAlgn val="ctr"/>
        <c:lblOffset val="100"/>
      </c:catAx>
      <c:valAx>
        <c:axId val="156472064"/>
        <c:scaling>
          <c:orientation val="minMax"/>
        </c:scaling>
        <c:delete val="1"/>
        <c:axPos val="l"/>
        <c:numFmt formatCode="General" sourceLinked="1"/>
        <c:tickLblPos val="none"/>
        <c:crossAx val="1564334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title>
      <c:tx>
        <c:rich>
          <a:bodyPr/>
          <a:lstStyle/>
          <a:p>
            <a:pPr>
              <a:defRPr sz="1800">
                <a:solidFill>
                  <a:schemeClr val="accent1">
                    <a:lumMod val="75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sz="1800" dirty="0" smtClean="0"/>
              <a:t>Исполнение по ведомственной принадлежности</a:t>
            </a:r>
            <a:endParaRPr lang="ru-RU" sz="1800" dirty="0"/>
          </a:p>
        </c:rich>
      </c:tx>
      <c:layout>
        <c:manualLayout>
          <c:xMode val="edge"/>
          <c:yMode val="edge"/>
          <c:x val="0.19946522309711351"/>
          <c:y val="0"/>
        </c:manualLayout>
      </c:layout>
    </c:title>
    <c:view3D>
      <c:rotX val="10"/>
      <c:rotY val="0"/>
      <c:perspective val="2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1.3887345850461199E-7"/>
                  <c:y val="-0.13857464088436391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0</a:t>
                    </a:r>
                    <a:r>
                      <a:rPr lang="en-US" dirty="0" smtClean="0"/>
                      <a:t>,03</a:t>
                    </a:r>
                    <a:r>
                      <a:rPr lang="ru-RU" dirty="0" smtClean="0"/>
                      <a:t> млн.руб.                0,0%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1164315076102655E-2"/>
                  <c:y val="-8.868777016599324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5</a:t>
                    </a:r>
                    <a:r>
                      <a:rPr lang="en-US" dirty="0" smtClean="0"/>
                      <a:t>22,7</a:t>
                    </a:r>
                    <a:r>
                      <a:rPr lang="ru-RU" dirty="0" smtClean="0"/>
                      <a:t> млн. руб.            16,2%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3.5273403324585116E-3"/>
                  <c:y val="-1.377074887172033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616,1</a:t>
                    </a:r>
                    <a:r>
                      <a:rPr lang="ru-RU" dirty="0" smtClean="0"/>
                      <a:t> млн.руб.         80,8%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1.0582157538051327E-2"/>
                  <c:y val="-9.4230755801367333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9</a:t>
                    </a:r>
                    <a:r>
                      <a:rPr lang="en-US" dirty="0" smtClean="0"/>
                      <a:t>7,5</a:t>
                    </a:r>
                    <a:r>
                      <a:rPr lang="ru-RU" dirty="0" smtClean="0"/>
                      <a:t> млн.руб.                  3,0%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7.0547716920342594E-3"/>
                  <c:y val="-7.7601798895243823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0</a:t>
                    </a:r>
                    <a:r>
                      <a:rPr lang="en-US" dirty="0" smtClean="0"/>
                      <a:t>,01</a:t>
                    </a:r>
                    <a:r>
                      <a:rPr lang="ru-RU" dirty="0" smtClean="0"/>
                      <a:t> млн.руб.                  0,0%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Администрация СГО</c:v>
                </c:pt>
                <c:pt idx="1">
                  <c:v> Комитет ЭТСиЖКХ</c:v>
                </c:pt>
                <c:pt idx="2">
                  <c:v>Управление образования</c:v>
                </c:pt>
                <c:pt idx="3">
                  <c:v>Управление культуры</c:v>
                </c:pt>
                <c:pt idx="4">
                  <c:v>Дума СГО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3.0000000000000002E-2</c:v>
                </c:pt>
                <c:pt idx="1">
                  <c:v>522.70000000000005</c:v>
                </c:pt>
                <c:pt idx="2">
                  <c:v>2616.1</c:v>
                </c:pt>
                <c:pt idx="3">
                  <c:v>97.5</c:v>
                </c:pt>
                <c:pt idx="4">
                  <c:v>1.0000000000000005E-2</c:v>
                </c:pt>
              </c:numCache>
            </c:numRef>
          </c:val>
        </c:ser>
        <c:gapWidth val="138"/>
        <c:gapDepth val="34"/>
        <c:shape val="box"/>
        <c:axId val="156542464"/>
        <c:axId val="156544000"/>
        <c:axId val="0"/>
      </c:bar3DChart>
      <c:catAx>
        <c:axId val="1565424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6544000"/>
        <c:crosses val="autoZero"/>
        <c:auto val="1"/>
        <c:lblAlgn val="ctr"/>
        <c:lblOffset val="100"/>
      </c:catAx>
      <c:valAx>
        <c:axId val="156544000"/>
        <c:scaling>
          <c:orientation val="minMax"/>
        </c:scaling>
        <c:delete val="1"/>
        <c:axPos val="l"/>
        <c:numFmt formatCode="General" sourceLinked="1"/>
        <c:tickLblPos val="none"/>
        <c:crossAx val="1565424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2"/>
  <c:chart>
    <c:autoTitleDeleted val="1"/>
    <c:plotArea>
      <c:layout>
        <c:manualLayout>
          <c:layoutTarget val="inner"/>
          <c:xMode val="edge"/>
          <c:yMode val="edge"/>
          <c:x val="9.9500109361330247E-2"/>
          <c:y val="0"/>
          <c:w val="0.75101093613298364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layout>
                <c:manualLayout>
                  <c:x val="0.11275568678915171"/>
                  <c:y val="0.32771317457185367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tx1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200" dirty="0" smtClean="0">
                        <a:solidFill>
                          <a:schemeClr val="tx1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sz="1600" dirty="0" smtClean="0">
                        <a:solidFill>
                          <a:schemeClr val="tx1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Расходы в сфере Образования            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3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236,4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 млн. руб.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  <c:showCatName val="1"/>
            </c:dLbl>
            <c:dLbl>
              <c:idx val="2"/>
              <c:layout>
                <c:manualLayout>
                  <c:x val="7.0755030621172374E-2"/>
                  <c:y val="2.140651821996681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М</a:t>
                    </a:r>
                    <a:r>
                      <a:rPr lang="ru-RU" dirty="0"/>
                      <a:t>естный </a:t>
                    </a:r>
                    <a:r>
                      <a:rPr lang="ru-RU" dirty="0" smtClean="0"/>
                      <a:t>бюджет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3.5781271445569633E-2"/>
                  <c:y val="3.2237942913386115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 </a:t>
                    </a:r>
                    <a:r>
                      <a:rPr lang="ru-RU" dirty="0" smtClean="0"/>
                      <a:t>Межбюджетные трансферты          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0.14932130358705228"/>
                  <c:y val="4.1277388451053845E-2"/>
                </c:manualLayout>
              </c:layout>
              <c:tx>
                <c:rich>
                  <a:bodyPr/>
                  <a:lstStyle/>
                  <a:p>
                    <a:pPr>
                      <a:defRPr sz="13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300" b="0" i="0" u="none" strike="noStrike" baseline="0" dirty="0" smtClean="0"/>
                      <a:t>в т.ч. Муниципальное задание</a:t>
                    </a:r>
                    <a:r>
                      <a:rPr lang="ru-RU" sz="1300" dirty="0" smtClean="0"/>
                      <a:t>                           2326,4 млн. руб.</a:t>
                    </a:r>
                  </a:p>
                  <a:p>
                    <a:pPr>
                      <a:defRPr sz="13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300" dirty="0" smtClean="0"/>
                      <a:t> 71,9%</a:t>
                    </a:r>
                    <a:endParaRPr lang="ru-RU" sz="1300" dirty="0"/>
                  </a:p>
                </c:rich>
              </c:tx>
              <c:spPr/>
              <c:showVal val="1"/>
              <c:showCatName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Муниципальное задание</c:v>
                </c:pt>
                <c:pt idx="1">
                  <c:v>Расходы в сфере Образования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2326.4</c:v>
                </c:pt>
                <c:pt idx="1">
                  <c:v>3236.4</c:v>
                </c:pt>
                <c:pt idx="2">
                  <c:v>726.7</c:v>
                </c:pt>
                <c:pt idx="3">
                  <c:v>1599.7</c:v>
                </c:pt>
              </c:numCache>
            </c:numRef>
          </c:val>
        </c:ser>
        <c:gapWidth val="80"/>
        <c:secondPieSize val="75"/>
        <c:serLines/>
      </c:of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>
      <c:tx>
        <c:rich>
          <a:bodyPr/>
          <a:lstStyle/>
          <a:p>
            <a:pPr>
              <a:defRPr sz="180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sz="180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Управление образования</a:t>
            </a:r>
          </a:p>
        </c:rich>
      </c:tx>
      <c:layout>
        <c:manualLayout>
          <c:xMode val="edge"/>
          <c:yMode val="edge"/>
          <c:x val="0.36709639474756373"/>
          <c:y val="0"/>
        </c:manualLayout>
      </c:layout>
    </c:title>
    <c:plotArea>
      <c:layout>
        <c:manualLayout>
          <c:layoutTarget val="inner"/>
          <c:xMode val="edge"/>
          <c:yMode val="edge"/>
          <c:x val="8.7113251667082434E-2"/>
          <c:y val="0.21563937057908741"/>
          <c:w val="0.8951383632640002"/>
          <c:h val="0.67331399140482595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dPt>
            <c:idx val="0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92D050"/>
                </a:solidFill>
              </a:ln>
            </c:spPr>
          </c:dPt>
          <c:dPt>
            <c:idx val="1"/>
            <c:spPr>
              <a:solidFill>
                <a:srgbClr val="99BA56"/>
              </a:solidFill>
              <a:ln>
                <a:noFill/>
              </a:ln>
            </c:spPr>
          </c:dPt>
          <c:dPt>
            <c:idx val="4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3.4980640552609202E-2"/>
                  <c:y val="-8.1741813633610494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dirty="0" smtClean="0"/>
                      <a:t>в т.ч. Управление образования</a:t>
                    </a:r>
                    <a:endParaRPr lang="ru-RU" dirty="0"/>
                  </a:p>
                </c:rich>
              </c:tx>
              <c:spPr/>
              <c:showCatName val="1"/>
            </c:dLbl>
            <c:dLbl>
              <c:idx val="1"/>
              <c:layout>
                <c:manualLayout>
                  <c:x val="-6.9159225972942578E-2"/>
                  <c:y val="6.1160319104328911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200" dirty="0"/>
                      <a:t>Муниципальное задание </a:t>
                    </a:r>
                    <a:r>
                      <a:rPr lang="ru-RU" sz="1200" dirty="0" smtClean="0"/>
                      <a:t>в сфере Образование                </a:t>
                    </a:r>
                    <a:endParaRPr lang="ru-RU" sz="1200" dirty="0"/>
                  </a:p>
                </c:rich>
              </c:tx>
              <c:spPr/>
              <c:showVal val="1"/>
              <c:showCatName val="1"/>
            </c:dLbl>
            <c:dLbl>
              <c:idx val="2"/>
              <c:layout>
                <c:manualLayout>
                  <c:x val="0.17049689410728369"/>
                  <c:y val="1.3348427235683588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2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</a:t>
                    </a:r>
                    <a:r>
                      <a:rPr lang="ru-RU" sz="1200"/>
                      <a:t>естный </a:t>
                    </a:r>
                    <a:r>
                      <a:rPr lang="ru-RU" sz="1200" smtClean="0"/>
                      <a:t>бюджет</a:t>
                    </a:r>
                    <a:endParaRPr lang="ru-RU" sz="1200" dirty="0"/>
                  </a:p>
                </c:rich>
              </c:tx>
              <c:spPr/>
              <c:showVal val="1"/>
              <c:showCatName val="1"/>
            </c:dLbl>
            <c:dLbl>
              <c:idx val="3"/>
              <c:layout>
                <c:manualLayout>
                  <c:x val="2.1434230449697212E-2"/>
                  <c:y val="-1.8792327887493521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2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</a:t>
                    </a:r>
                    <a:r>
                      <a:rPr lang="ru-RU" sz="1200"/>
                      <a:t>ежбюджетные </a:t>
                    </a:r>
                    <a:r>
                      <a:rPr lang="ru-RU" sz="1200" smtClean="0"/>
                      <a:t>трансферты  </a:t>
                    </a:r>
                    <a:endParaRPr lang="ru-RU" sz="1200" dirty="0"/>
                  </a:p>
                </c:rich>
              </c:tx>
              <c:spPr/>
              <c:showVal val="1"/>
              <c:showCatName val="1"/>
            </c:dLbl>
            <c:dLbl>
              <c:idx val="4"/>
              <c:layout>
                <c:manualLayout>
                  <c:x val="-0.18696959139554498"/>
                  <c:y val="0.1002136251902142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.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Муниципальное задание ООА СГО Управление образования</c:v>
                </c:pt>
                <c:pt idx="1">
                  <c:v>Муниципальное задание по разделу Образование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_-* #,##0.0\ _₽_-;\-* #,##0.0\ _₽_-;_-* "-"??\ _₽_-;_-@_-</c:formatCode>
                <c:ptCount val="4"/>
                <c:pt idx="0">
                  <c:v>2234.3000000000002</c:v>
                </c:pt>
                <c:pt idx="1">
                  <c:v>2326.4</c:v>
                </c:pt>
                <c:pt idx="2">
                  <c:v>644.70000000000005</c:v>
                </c:pt>
                <c:pt idx="3">
                  <c:v>1589.6</c:v>
                </c:pt>
              </c:numCache>
            </c:numRef>
          </c:val>
        </c:ser>
        <c:gapWidth val="100"/>
        <c:secondPieSize val="75"/>
      </c:of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title>
      <c:tx>
        <c:rich>
          <a:bodyPr/>
          <a:lstStyle/>
          <a:p>
            <a:pPr>
              <a:defRPr sz="1800">
                <a:solidFill>
                  <a:srgbClr val="0070C0"/>
                </a:solidFill>
              </a:defRPr>
            </a:pPr>
            <a:r>
              <a:rPr lang="ru-RU" sz="1800">
                <a:solidFill>
                  <a:srgbClr val="0070C0"/>
                </a:solidFill>
              </a:rPr>
              <a:t>Управление Культуры</a:t>
            </a:r>
          </a:p>
        </c:rich>
      </c:tx>
      <c:layout>
        <c:manualLayout>
          <c:xMode val="edge"/>
          <c:yMode val="edge"/>
          <c:x val="0.34165405532351384"/>
          <c:y val="0"/>
        </c:manualLayout>
      </c:layout>
    </c:title>
    <c:plotArea>
      <c:layout>
        <c:manualLayout>
          <c:layoutTarget val="inner"/>
          <c:xMode val="edge"/>
          <c:yMode val="edge"/>
          <c:x val="6.7515575930290589E-2"/>
          <c:y val="0.15768944755132264"/>
          <c:w val="0.83821910984453551"/>
          <c:h val="0.65585013348062593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FDDDC3"/>
              </a:solidFill>
            </c:spPr>
          </c:dPt>
          <c:dPt>
            <c:idx val="4"/>
            <c:spPr>
              <a:solidFill>
                <a:srgbClr val="FDDDC3"/>
              </a:solidFill>
            </c:spPr>
          </c:dPt>
          <c:dLbls>
            <c:dLbl>
              <c:idx val="0"/>
              <c:layout>
                <c:manualLayout>
                  <c:x val="-5.1197445715934556E-2"/>
                  <c:y val="0.25676249079443986"/>
                </c:manualLayout>
              </c:layout>
              <c:tx>
                <c:rich>
                  <a:bodyPr/>
                  <a:lstStyle/>
                  <a:p>
                    <a:pPr>
                      <a:defRPr sz="1050"/>
                    </a:pPr>
                    <a:r>
                      <a:rPr lang="ru-RU" sz="1050" dirty="0" smtClean="0"/>
                      <a:t>в т.ч. Управление культуры</a:t>
                    </a:r>
                    <a:endParaRPr lang="ru-RU" sz="1050" dirty="0"/>
                  </a:p>
                </c:rich>
              </c:tx>
              <c:spPr/>
              <c:showVal val="1"/>
              <c:showCatName val="1"/>
            </c:dLbl>
            <c:dLbl>
              <c:idx val="1"/>
              <c:layout>
                <c:manualLayout>
                  <c:x val="-4.0565082955782893E-2"/>
                  <c:y val="-0.2828570175135782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М</a:t>
                    </a:r>
                    <a:r>
                      <a:rPr lang="ru-RU" dirty="0"/>
                      <a:t>униципальное задание </a:t>
                    </a:r>
                    <a:r>
                      <a:rPr lang="ru-RU" dirty="0" smtClean="0"/>
                      <a:t>в сфере Образование</a:t>
                    </a:r>
                    <a:r>
                      <a:rPr lang="ru-RU" sz="1200" dirty="0" smtClean="0"/>
                      <a:t>          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26773354943751654"/>
                  <c:y val="0.31074986479333516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М</a:t>
                    </a:r>
                    <a:r>
                      <a:rPr lang="ru-RU" dirty="0"/>
                      <a:t>естный </a:t>
                    </a:r>
                    <a:r>
                      <a:rPr lang="ru-RU" dirty="0" smtClean="0"/>
                      <a:t>бюджет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2.8772423968608024E-3"/>
                  <c:y val="-0.19053726480064564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М</a:t>
                    </a:r>
                    <a:r>
                      <a:rPr lang="ru-RU"/>
                      <a:t>ежбюджетные </a:t>
                    </a:r>
                    <a:r>
                      <a:rPr lang="ru-RU" smtClean="0"/>
                      <a:t>трансферты</a:t>
                    </a:r>
                    <a:endParaRPr lang="ru-RU"/>
                  </a:p>
                </c:rich>
              </c:tx>
              <c:showVal val="1"/>
              <c:showCatNam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Муниципальное задание ООА СГО "УправлениЕ культуры и молодежной политики"</c:v>
                </c:pt>
                <c:pt idx="1">
                  <c:v>Муниципальное задание по разделу Образование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_-* #,##0.0\ _₽_-;\-* #,##0.0\ _₽_-;_-* "-"??\ _₽_-;_-@_-</c:formatCode>
                <c:ptCount val="4"/>
                <c:pt idx="0">
                  <c:v>92</c:v>
                </c:pt>
                <c:pt idx="1">
                  <c:v>2326.4</c:v>
                </c:pt>
                <c:pt idx="2">
                  <c:v>82</c:v>
                </c:pt>
                <c:pt idx="3">
                  <c:v>10</c:v>
                </c:pt>
              </c:numCache>
            </c:numRef>
          </c:val>
        </c:ser>
        <c:gapWidth val="100"/>
        <c:secondPieSize val="75"/>
      </c:ofPieChart>
    </c:plotArea>
    <c:plotVisOnly val="1"/>
  </c:chart>
  <c:txPr>
    <a:bodyPr/>
    <a:lstStyle/>
    <a:p>
      <a:pPr>
        <a:defRPr sz="1400">
          <a:latin typeface="Liberation Serif" pitchFamily="18" charset="0"/>
          <a:ea typeface="Liberation Serif" pitchFamily="18" charset="0"/>
          <a:cs typeface="Liberation Serif" pitchFamily="18" charset="0"/>
        </a:defRPr>
      </a:pPr>
      <a:endParaRPr lang="ru-RU"/>
    </a:p>
  </c:txPr>
  <c:externalData r:id="rId1"/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0"/>
  <c:chart>
    <c:autoTitleDeleted val="1"/>
    <c:plotArea>
      <c:layout>
        <c:manualLayout>
          <c:layoutTarget val="inner"/>
          <c:xMode val="edge"/>
          <c:yMode val="edge"/>
          <c:x val="0.14991389845572853"/>
          <c:y val="0"/>
          <c:w val="0.70674265359405009"/>
          <c:h val="0.99448845961559862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960000"/>
              </a:solidFill>
            </c:spPr>
          </c:dPt>
          <c:dPt>
            <c:idx val="1"/>
            <c:spPr>
              <a:solidFill>
                <a:srgbClr val="960000"/>
              </a:solidFill>
              <a:ln>
                <a:solidFill>
                  <a:srgbClr val="960000"/>
                </a:solidFill>
              </a:ln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0"/>
                  <c:y val="-0.19434103675980446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Р</a:t>
                    </a:r>
                    <a:r>
                      <a:rPr lang="ru-RU" sz="1600" b="0" i="0" u="none" strike="noStrike" baseline="0" dirty="0" smtClean="0"/>
                      <a:t>асходы в сфере Образования      </a:t>
                    </a:r>
                    <a:endParaRPr lang="en-US" sz="1600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4.6114089175276818E-2"/>
                  <c:y val="-3.2780862890234422E-2"/>
                </c:manualLayout>
              </c:layout>
              <c:tx>
                <c:rich>
                  <a:bodyPr/>
                  <a:lstStyle/>
                  <a:p>
                    <a:r>
                      <a:rPr lang="ru-RU" sz="16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</a:t>
                    </a:r>
                    <a:r>
                      <a:rPr lang="ru-RU"/>
                      <a:t>естный </a:t>
                    </a:r>
                    <a:r>
                      <a:rPr lang="ru-RU" smtClean="0"/>
                      <a:t>бюджет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.20916125060178498"/>
                  <c:y val="1.8476679674480712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</a:t>
                    </a:r>
                    <a:r>
                      <a:rPr lang="ru-RU" dirty="0"/>
                      <a:t>ежбюджетные </a:t>
                    </a:r>
                    <a:r>
                      <a:rPr lang="ru-RU" dirty="0" smtClean="0"/>
                      <a:t>трансферты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9.1693515535311004E-3"/>
                  <c:y val="0.23551506429841129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0" i="0" u="none" strike="noStrike" kern="1200" baseline="0">
                        <a:solidFill>
                          <a:prstClr val="black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600" b="0" i="0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в т.ч. С</a:t>
                    </a:r>
                    <a:r>
                      <a:rPr lang="ru-RU" sz="1600" b="0" i="0" baseline="0" dirty="0" smtClean="0"/>
                      <a:t>убсидии на иные цели</a:t>
                    </a:r>
                    <a:endParaRPr lang="ru-RU" sz="1600" dirty="0" smtClean="0"/>
                  </a:p>
                </c:rich>
              </c:tx>
              <c:spPr/>
              <c:showVal val="1"/>
              <c:showCatName val="1"/>
            </c:dLbl>
            <c:txPr>
              <a:bodyPr/>
              <a:lstStyle/>
              <a:p>
                <a:pPr>
                  <a:defRPr sz="16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Субсидии на иные цели</c:v>
                </c:pt>
                <c:pt idx="1">
                  <c:v>Расходы в сфере Образования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340.2</c:v>
                </c:pt>
                <c:pt idx="1">
                  <c:v>3236.4</c:v>
                </c:pt>
                <c:pt idx="2">
                  <c:v>111</c:v>
                </c:pt>
                <c:pt idx="3">
                  <c:v>229.2</c:v>
                </c:pt>
              </c:numCache>
            </c:numRef>
          </c:val>
        </c:ser>
        <c:gapWidth val="100"/>
        <c:secondPieSize val="75"/>
        <c:serLines/>
      </c:of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вышестоящих бюджетов </c:v>
                </c:pt>
              </c:strCache>
            </c:strRef>
          </c:tx>
          <c:dLbls>
            <c:dLbl>
              <c:idx val="0"/>
              <c:layout>
                <c:manualLayout>
                  <c:x val="-3.8850276540551155E-2"/>
                  <c:y val="-7.2622649770940531E-2"/>
                </c:manualLayout>
              </c:layout>
              <c:showVal val="1"/>
            </c:dLbl>
            <c:dLbl>
              <c:idx val="1"/>
              <c:layout>
                <c:manualLayout>
                  <c:x val="-3.1080221232440901E-3"/>
                  <c:y val="-5.706065339145332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_-* #,##0.0\ _₽_-;\-* #,##0.0\ _₽_-;_-* "-"??\ _₽_-;_-@_-</c:formatCode>
                <c:ptCount val="2"/>
                <c:pt idx="0">
                  <c:v>3332.2</c:v>
                </c:pt>
                <c:pt idx="1">
                  <c:v>2896.8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Местный бюджет</c:v>
                </c:pt>
              </c:strCache>
            </c:strRef>
          </c:tx>
          <c:dLbls>
            <c:dLbl>
              <c:idx val="0"/>
              <c:layout>
                <c:manualLayout>
                  <c:x val="-3.8850276540551155E-2"/>
                  <c:y val="9.3371978276923506E-2"/>
                </c:manualLayout>
              </c:layout>
              <c:showVal val="1"/>
            </c:dLbl>
            <c:dLbl>
              <c:idx val="1"/>
              <c:layout>
                <c:manualLayout>
                  <c:x val="-2.0202143801086592E-2"/>
                  <c:y val="8.299731402393198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Лист1!$C$2:$C$3</c:f>
              <c:numCache>
                <c:formatCode>_-* #,##0.0\ _₽_-;\-* #,##0.0\ _₽_-;_-* "-"??\ _₽_-;_-@_-</c:formatCode>
                <c:ptCount val="2"/>
                <c:pt idx="0">
                  <c:v>2410.3000000000002</c:v>
                </c:pt>
                <c:pt idx="1">
                  <c:v>2328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Итого</c:v>
                </c:pt>
              </c:strCache>
            </c:strRef>
          </c:tx>
          <c:dLbls>
            <c:dLbl>
              <c:idx val="0"/>
              <c:layout>
                <c:manualLayout>
                  <c:x val="-2.1756154862708627E-2"/>
                  <c:y val="-0.11930863890940215"/>
                </c:manualLayout>
              </c:layout>
              <c:showVal val="1"/>
            </c:dLbl>
            <c:dLbl>
              <c:idx val="1"/>
              <c:layout>
                <c:manualLayout>
                  <c:x val="-1.243208849297636E-2"/>
                  <c:y val="-5.187332126495746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Лист1!$D$2:$D$3</c:f>
              <c:numCache>
                <c:formatCode>_-* #,##0.0\ _₽_-;\-* #,##0.0\ _₽_-;_-* "-"??\ _₽_-;_-@_-</c:formatCode>
                <c:ptCount val="2"/>
                <c:pt idx="0">
                  <c:v>5742.5</c:v>
                </c:pt>
                <c:pt idx="1">
                  <c:v>5224.8</c:v>
                </c:pt>
              </c:numCache>
            </c:numRef>
          </c:val>
        </c:ser>
        <c:marker val="1"/>
        <c:axId val="134316032"/>
        <c:axId val="134317568"/>
      </c:lineChart>
      <c:catAx>
        <c:axId val="13431603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34317568"/>
        <c:crosses val="autoZero"/>
        <c:auto val="1"/>
        <c:lblAlgn val="ctr"/>
        <c:lblOffset val="100"/>
      </c:catAx>
      <c:valAx>
        <c:axId val="134317568"/>
        <c:scaling>
          <c:orientation val="minMax"/>
        </c:scaling>
        <c:delete val="1"/>
        <c:axPos val="l"/>
        <c:majorGridlines/>
        <c:numFmt formatCode="_-* #,##0.0\ _₽_-;\-* #,##0.0\ _₽_-;_-* &quot;-&quot;??\ _₽_-;_-@_-" sourceLinked="1"/>
        <c:tickLblPos val="none"/>
        <c:crossAx val="1343160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3"/>
  <c:chart>
    <c:title>
      <c:layout>
        <c:manualLayout>
          <c:xMode val="edge"/>
          <c:yMode val="edge"/>
          <c:x val="0.33331506709465097"/>
          <c:y val="0"/>
        </c:manualLayout>
      </c:layout>
      <c:txPr>
        <a:bodyPr/>
        <a:lstStyle/>
        <a:p>
          <a:pPr>
            <a:defRPr sz="180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1.165473606035766E-2"/>
          <c:y val="0.14468653809707421"/>
          <c:w val="0.98834526393964239"/>
          <c:h val="0.7972553703183306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Управление образования</c:v>
                </c:pt>
              </c:strCache>
            </c:strRef>
          </c:tx>
          <c:dPt>
            <c:idx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Pt>
            <c:idx val="4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6.9067838808701293E-2"/>
                  <c:y val="-0.14313033845912618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в</a:t>
                    </a:r>
                    <a:r>
                      <a:rPr lang="ru-RU" dirty="0" smtClean="0"/>
                      <a:t> т.ч.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Управление образования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9.8587926509187102E-2"/>
                  <c:y val="0.16572631776545901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И</a:t>
                    </a:r>
                    <a:r>
                      <a:rPr lang="ru-RU" dirty="0"/>
                      <a:t>ные целевые субсидии </a:t>
                    </a:r>
                    <a:r>
                      <a:rPr lang="ru-RU" dirty="0" smtClean="0"/>
                      <a:t>в сфере Образования   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22392808398950131"/>
                  <c:y val="-1.4739741561282463E-3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М</a:t>
                    </a:r>
                    <a:r>
                      <a:rPr lang="ru-RU" dirty="0"/>
                      <a:t>естный </a:t>
                    </a:r>
                    <a:r>
                      <a:rPr lang="ru-RU" dirty="0" smtClean="0"/>
                      <a:t>бюджет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3.4877427821522491E-2"/>
                  <c:y val="-2.6061759421367056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М</a:t>
                    </a:r>
                    <a:r>
                      <a:rPr lang="ru-RU" dirty="0"/>
                      <a:t>ежбюджетные </a:t>
                    </a:r>
                    <a:r>
                      <a:rPr lang="ru-RU" dirty="0" smtClean="0"/>
                      <a:t>трансферты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1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Иные целевые субсидии Управления образования</c:v>
                </c:pt>
                <c:pt idx="1">
                  <c:v>Иные целевые субсидии по разделу Образования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334.7</c:v>
                </c:pt>
                <c:pt idx="1">
                  <c:v>340.2</c:v>
                </c:pt>
                <c:pt idx="2">
                  <c:v>105.9</c:v>
                </c:pt>
                <c:pt idx="3">
                  <c:v>228.7</c:v>
                </c:pt>
              </c:numCache>
            </c:numRef>
          </c:val>
        </c:ser>
        <c:gapWidth val="100"/>
        <c:secondPieSize val="75"/>
        <c:serLines/>
      </c:of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title>
      <c:layout>
        <c:manualLayout>
          <c:xMode val="edge"/>
          <c:yMode val="edge"/>
          <c:x val="0.40651564605011525"/>
          <c:y val="0.15109837725066391"/>
        </c:manualLayout>
      </c:layout>
      <c:txPr>
        <a:bodyPr/>
        <a:lstStyle/>
        <a:p>
          <a:pPr>
            <a:defRPr sz="180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6.9349225490587335E-2"/>
          <c:y val="0.21863046188260682"/>
          <c:w val="0.8373290238517187"/>
          <c:h val="0.67164639273502158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Управление культуры</c:v>
                </c:pt>
              </c:strCache>
            </c:strRef>
          </c:tx>
          <c:dPt>
            <c:idx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Pt>
            <c:idx val="4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4.7351265177655547E-2"/>
                  <c:y val="0.2660836743464709"/>
                </c:manualLayout>
              </c:layout>
              <c:tx>
                <c:rich>
                  <a:bodyPr/>
                  <a:lstStyle/>
                  <a:p>
                    <a:r>
                      <a:rPr lang="ru-RU" sz="1100" b="0" i="0" baseline="0" dirty="0" smtClean="0"/>
                      <a:t>в</a:t>
                    </a:r>
                    <a:r>
                      <a:rPr lang="ru-RU" sz="1200" b="0" i="0" baseline="0" dirty="0" smtClean="0"/>
                      <a:t> т.ч. Управление культуры </a:t>
                    </a:r>
                    <a:endParaRPr lang="ru-RU" sz="1200" b="0" i="0" baseline="0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1.8416036298016521E-2"/>
                  <c:y val="-0.32415333979322991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И</a:t>
                    </a:r>
                    <a:r>
                      <a:rPr lang="ru-RU" dirty="0" smtClean="0"/>
                      <a:t>ные </a:t>
                    </a:r>
                    <a:r>
                      <a:rPr lang="ru-RU" dirty="0"/>
                      <a:t>целевые субсидии </a:t>
                    </a:r>
                    <a:r>
                      <a:rPr lang="ru-RU" dirty="0" smtClean="0"/>
                      <a:t>в сфере Образования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29417227643530436"/>
                  <c:y val="0.2358856598303877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М</a:t>
                    </a:r>
                    <a:r>
                      <a:rPr lang="ru-RU" dirty="0"/>
                      <a:t>естный </a:t>
                    </a:r>
                    <a:r>
                      <a:rPr lang="ru-RU" dirty="0" smtClean="0"/>
                      <a:t>бюджет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5.0535242578224775E-2"/>
                  <c:y val="-0.20779610899087841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М</a:t>
                    </a:r>
                    <a:r>
                      <a:rPr lang="ru-RU" dirty="0"/>
                      <a:t>ежбюджетные </a:t>
                    </a:r>
                    <a:r>
                      <a:rPr lang="ru-RU" dirty="0" smtClean="0"/>
                      <a:t>трансферты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1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Иные целевые субсидии Управления Культуры</c:v>
                </c:pt>
                <c:pt idx="1">
                  <c:v>Инын целевые субсидии по разделу Образования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5.5</c:v>
                </c:pt>
                <c:pt idx="1">
                  <c:v>340.2</c:v>
                </c:pt>
                <c:pt idx="2">
                  <c:v>5.0999999999999996</c:v>
                </c:pt>
                <c:pt idx="3">
                  <c:v>0.4</c:v>
                </c:pt>
              </c:numCache>
            </c:numRef>
          </c:val>
        </c:ser>
        <c:gapWidth val="100"/>
        <c:secondPieSize val="75"/>
      </c:of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rotY val="30"/>
      <c:perspective val="30"/>
    </c:view3D>
    <c:plotArea>
      <c:layout>
        <c:manualLayout>
          <c:layoutTarget val="inner"/>
          <c:xMode val="edge"/>
          <c:yMode val="edge"/>
          <c:x val="7.9872427730477438E-2"/>
          <c:y val="0.14060551913984867"/>
          <c:w val="0.7414872623393467"/>
          <c:h val="0.805503863768222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7"/>
          <c:dLbls>
            <c:dLbl>
              <c:idx val="0"/>
              <c:layout>
                <c:manualLayout>
                  <c:x val="9.4635899127344075E-2"/>
                  <c:y val="0.202089814094730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3</a:t>
                    </a:r>
                    <a:r>
                      <a:rPr lang="en-US" dirty="0" smtClean="0"/>
                      <a:t>03,6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5</a:t>
                    </a:r>
                    <a:r>
                      <a:rPr lang="ru-RU" dirty="0" smtClean="0"/>
                      <a:t>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-4.9818941854550249E-2"/>
                  <c:y val="-0.10982498858151635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5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224,8</a:t>
                    </a:r>
                    <a:r>
                      <a:rPr lang="ru-RU" dirty="0" smtClean="0"/>
                      <a:t> млн. руб.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Культура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303.60000000000002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Культура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5.8107487367937525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5769916395999903"/>
          <c:y val="0.6134160247626782"/>
          <c:w val="0.23786347894386708"/>
          <c:h val="0.19302484909084175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rotY val="60"/>
      <c:perspective val="30"/>
    </c:view3D>
    <c:plotArea>
      <c:layout>
        <c:manualLayout>
          <c:layoutTarget val="inner"/>
          <c:xMode val="edge"/>
          <c:yMode val="edge"/>
          <c:x val="4.0732974113987805E-3"/>
          <c:y val="0.10146395255938516"/>
          <c:w val="0.89514428952338665"/>
          <c:h val="0.8985360474406121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8"/>
          <c:dPt>
            <c:idx val="0"/>
            <c:explosion val="72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5.9438534607265933E-2"/>
                  <c:y val="-0.1204600779424401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2</a:t>
                    </a:r>
                    <a:r>
                      <a:rPr lang="en-US" dirty="0" smtClean="0"/>
                      <a:t>86,1</a:t>
                    </a:r>
                    <a:r>
                      <a:rPr lang="ru-RU" dirty="0" smtClean="0"/>
                      <a:t> </a:t>
                    </a:r>
                    <a:r>
                      <a:rPr lang="ru-RU" sz="1400" b="0" i="0" u="none" strike="noStrike" baseline="0" dirty="0" smtClean="0"/>
                      <a:t>млн.руб.</a:t>
                    </a:r>
                    <a:r>
                      <a:rPr lang="en-US" dirty="0" smtClean="0"/>
                      <a:t> 94</a:t>
                    </a:r>
                    <a:r>
                      <a:rPr lang="ru-RU" dirty="0" smtClean="0"/>
                      <a:t>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8.0963226308187978E-3"/>
                  <c:y val="4.1202969164350456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</a:t>
                    </a:r>
                    <a:r>
                      <a:rPr lang="en-US" dirty="0" smtClean="0"/>
                      <a:t>7,5</a:t>
                    </a:r>
                    <a:r>
                      <a:rPr lang="ru-RU" dirty="0" smtClean="0"/>
                      <a:t> млн. руб.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    5,8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286.10000000000002</c:v>
                </c:pt>
                <c:pt idx="1">
                  <c:v>17.5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94.235836627140984</c:v>
                </c:pt>
                <c:pt idx="1">
                  <c:v>5.7641633728590254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870000555493863"/>
          <c:y val="0.5681897887152223"/>
          <c:w val="0.26573352960782126"/>
          <c:h val="0.23125424313690274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plotArea>
      <c:layout>
        <c:manualLayout>
          <c:layoutTarget val="inner"/>
          <c:xMode val="edge"/>
          <c:yMode val="edge"/>
          <c:x val="0.10449262251284262"/>
          <c:y val="9.0625000000000774E-2"/>
          <c:w val="0.83804656625454588"/>
          <c:h val="0.80625000000000002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E0D9E7"/>
              </a:solidFill>
            </c:spPr>
          </c:dPt>
          <c:dPt>
            <c:idx val="4"/>
            <c:spPr>
              <a:solidFill>
                <a:srgbClr val="E0D9E7"/>
              </a:solidFill>
            </c:spPr>
          </c:dPt>
          <c:dLbls>
            <c:dLbl>
              <c:idx val="0"/>
              <c:layout>
                <c:manualLayout>
                  <c:x val="5.3252945439924662E-2"/>
                  <c:y val="2.62500000000000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в т.ч. Муниципальное </a:t>
                    </a:r>
                    <a:r>
                      <a:rPr lang="ru-RU" dirty="0"/>
                      <a:t>задание 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2.7468119788744427E-2"/>
                  <c:y val="5.624999999999994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Расходы в сфере Культуры и </a:t>
                    </a:r>
                    <a:r>
                      <a:rPr lang="ru-RU" dirty="0" smtClean="0"/>
                      <a:t>кинематографии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26845072769692258"/>
                  <c:y val="-0.1188577755905511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Местный </a:t>
                    </a:r>
                    <a:r>
                      <a:rPr lang="ru-RU" dirty="0" smtClean="0"/>
                      <a:t>бюджет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Межбюджетные </a:t>
                    </a:r>
                    <a:r>
                      <a:rPr lang="ru-RU" smtClean="0"/>
                      <a:t>трансферты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Муниципальное задание </c:v>
                </c:pt>
                <c:pt idx="1">
                  <c:v>Расходы в сфере Культуры и кинематографии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266.5</c:v>
                </c:pt>
                <c:pt idx="1">
                  <c:v>303.60000000000002</c:v>
                </c:pt>
                <c:pt idx="2">
                  <c:v>256.2</c:v>
                </c:pt>
                <c:pt idx="3">
                  <c:v>10.200000000000001</c:v>
                </c:pt>
              </c:numCache>
            </c:numRef>
          </c:val>
        </c:ser>
        <c:gapWidth val="100"/>
        <c:secondPieSize val="75"/>
        <c:serLines/>
      </c:of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C0504D">
                  <a:lumMod val="20000"/>
                  <a:lumOff val="80000"/>
                </a:srgbClr>
              </a:solidFill>
            </c:spPr>
          </c:dPt>
          <c:dPt>
            <c:idx val="4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3.7776887224171059E-2"/>
                  <c:y val="0.1213053641732283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в т.ч. Иные целевые субсидии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7.6049089783674665E-3"/>
                  <c:y val="-0.2353479330708670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Расходы в сфере Культуры и </a:t>
                    </a:r>
                    <a:r>
                      <a:rPr lang="ru-RU" dirty="0" smtClean="0"/>
                      <a:t>кинематографии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24440068828331243"/>
                  <c:y val="0.2855051673228371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Местный </a:t>
                    </a:r>
                    <a:r>
                      <a:rPr lang="ru-RU" dirty="0" smtClean="0"/>
                      <a:t>бюджет</a:t>
                    </a:r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Межбюджетные </a:t>
                    </a:r>
                    <a:r>
                      <a:rPr lang="ru-RU" smtClean="0"/>
                      <a:t>трансферты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Иные целевые субсидии </c:v>
                </c:pt>
                <c:pt idx="1">
                  <c:v>Расходы в сфере Культуры и кинематографии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37.1</c:v>
                </c:pt>
                <c:pt idx="1">
                  <c:v>303.60000000000002</c:v>
                </c:pt>
                <c:pt idx="2">
                  <c:v>29.9</c:v>
                </c:pt>
                <c:pt idx="3">
                  <c:v>7.3</c:v>
                </c:pt>
              </c:numCache>
            </c:numRef>
          </c:val>
        </c:ser>
        <c:gapWidth val="100"/>
        <c:secondPieSize val="75"/>
      </c:of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rotY val="50"/>
      <c:perspective val="30"/>
    </c:view3D>
    <c:plotArea>
      <c:layout>
        <c:manualLayout>
          <c:layoutTarget val="inner"/>
          <c:xMode val="edge"/>
          <c:yMode val="edge"/>
          <c:x val="0.13090203433605971"/>
          <c:y val="0.18086914844219751"/>
          <c:w val="0.61655801547415046"/>
          <c:h val="0.769385666549877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928015053500753E-2"/>
                  <c:y val="1.59786377012240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286,7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    </a:t>
                    </a:r>
                    <a:r>
                      <a:rPr lang="en-US" dirty="0" smtClean="0"/>
                      <a:t>5</a:t>
                    </a:r>
                    <a:r>
                      <a:rPr lang="ru-RU" dirty="0" smtClean="0"/>
                      <a:t>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7.0497722475280746E-3"/>
                  <c:y val="1.22328361982768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5224,8</a:t>
                    </a:r>
                    <a:r>
                      <a:rPr lang="ru-RU" dirty="0" smtClean="0"/>
                      <a:t> млн.руб. 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Социальная политика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286.7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Социальная политика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5.4872913795743434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982789124060048"/>
          <c:y val="0.62015235855020001"/>
          <c:w val="0.34017210875940523"/>
          <c:h val="0.17552599519593676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3890392347457253"/>
          <c:y val="0.26216861738178432"/>
          <c:w val="0.59960127845597944"/>
          <c:h val="0.601464339711172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spPr>
              <a:solidFill>
                <a:srgbClr val="9BBB59">
                  <a:lumMod val="75000"/>
                </a:srgbClr>
              </a:solidFill>
            </c:spPr>
          </c:dPt>
          <c:dLbls>
            <c:dLbl>
              <c:idx val="0"/>
              <c:layout>
                <c:manualLayout>
                  <c:x val="9.0459726947377667E-2"/>
                  <c:y val="5.646701162608853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4</a:t>
                    </a:r>
                    <a:r>
                      <a:rPr lang="en-US" dirty="0" smtClean="0"/>
                      <a:t>7,8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1</a:t>
                    </a:r>
                    <a:r>
                      <a:rPr lang="ru-RU" dirty="0" smtClean="0"/>
                      <a:t>6,</a:t>
                    </a:r>
                    <a:r>
                      <a:rPr lang="en-US" dirty="0" smtClean="0"/>
                      <a:t>7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-4.9018091750463719E-2"/>
                  <c:y val="-7.036585683749581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2</a:t>
                    </a:r>
                    <a:r>
                      <a:rPr lang="en-US" dirty="0" smtClean="0"/>
                      <a:t>38,9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83</a:t>
                    </a:r>
                    <a:r>
                      <a:rPr lang="ru-RU" dirty="0" smtClean="0"/>
                      <a:t>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47.8</c:v>
                </c:pt>
                <c:pt idx="1">
                  <c:v>238.9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16.672479944192528</c:v>
                </c:pt>
                <c:pt idx="1">
                  <c:v>83.327520055807497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255782995650686"/>
          <c:y val="0.66958933619427474"/>
          <c:w val="0.27623773790012529"/>
          <c:h val="0.18264875174551279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2"/>
  <c:chart>
    <c:title>
      <c:tx>
        <c:rich>
          <a:bodyPr/>
          <a:lstStyle/>
          <a:p>
            <a:pPr>
              <a:defRPr sz="1800">
                <a:solidFill>
                  <a:schemeClr val="accent1">
                    <a:lumMod val="75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 sz="1800" dirty="0" smtClean="0"/>
          </a:p>
          <a:p>
            <a:pPr>
              <a:defRPr sz="1800">
                <a:solidFill>
                  <a:schemeClr val="accent1">
                    <a:lumMod val="75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sz="1800" dirty="0" smtClean="0"/>
              <a:t>Исполнение по отраслевой принадлежности</a:t>
            </a:r>
            <a:endParaRPr lang="ru-RU" sz="1800" dirty="0"/>
          </a:p>
        </c:rich>
      </c:tx>
      <c:layout>
        <c:manualLayout>
          <c:xMode val="edge"/>
          <c:yMode val="edge"/>
          <c:x val="0.16422410292701603"/>
          <c:y val="0"/>
        </c:manualLayout>
      </c:layout>
    </c:title>
    <c:view3D>
      <c:rotX val="20"/>
      <c:rAngAx val="1"/>
    </c:view3D>
    <c:plotArea>
      <c:layout>
        <c:manualLayout>
          <c:layoutTarget val="inner"/>
          <c:xMode val="edge"/>
          <c:yMode val="edge"/>
          <c:x val="0"/>
          <c:y val="0.25627708032440838"/>
          <c:w val="0.8755428084682586"/>
          <c:h val="0.60928445705528766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1.7000446361417103E-2"/>
                  <c:y val="-0.21943439976203527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en-US" sz="1200" dirty="0" smtClean="0"/>
                      <a:t>8,1</a:t>
                    </a:r>
                    <a:r>
                      <a:rPr lang="ru-RU" sz="1200" dirty="0" smtClean="0"/>
                      <a:t> млн. руб. </a:t>
                    </a:r>
                  </a:p>
                  <a:p>
                    <a:r>
                      <a:rPr lang="ru-RU" sz="1200" dirty="0" smtClean="0"/>
                      <a:t>6,3%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8532379622218934E-2"/>
                  <c:y val="-0.25674174340989125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2</a:t>
                    </a:r>
                    <a:r>
                      <a:rPr lang="en-US" dirty="0" smtClean="0"/>
                      <a:t>52,1</a:t>
                    </a:r>
                    <a:r>
                      <a:rPr lang="ru-RU" dirty="0" smtClean="0"/>
                      <a:t> млн.руб. </a:t>
                    </a:r>
                  </a:p>
                  <a:p>
                    <a:r>
                      <a:rPr lang="ru-RU" dirty="0" smtClean="0"/>
                      <a:t>88,0%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8.5002065929477202E-3"/>
                  <c:y val="-0.18449156234102723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0</a:t>
                    </a:r>
                    <a:r>
                      <a:rPr lang="en-US" dirty="0" smtClean="0"/>
                      <a:t>,7</a:t>
                    </a:r>
                    <a:r>
                      <a:rPr lang="ru-RU" dirty="0" smtClean="0"/>
                      <a:t> млн.руб. </a:t>
                    </a:r>
                  </a:p>
                  <a:p>
                    <a:r>
                      <a:rPr lang="ru-RU" dirty="0" smtClean="0"/>
                      <a:t>0,2%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4.2501032964738479E-3"/>
                  <c:y val="-0.20550640572100248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/>
                      <a:t>1</a:t>
                    </a:r>
                    <a:r>
                      <a:rPr lang="en-US" dirty="0" smtClean="0"/>
                      <a:t>5,8</a:t>
                    </a:r>
                    <a:r>
                      <a:rPr lang="ru-RU" dirty="0" smtClean="0"/>
                      <a:t> млн. руб. </a:t>
                    </a:r>
                  </a:p>
                  <a:p>
                    <a:r>
                      <a:rPr lang="ru-RU" dirty="0" smtClean="0"/>
                      <a:t>5,5%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1001 Пенсионное обеспечение</c:v>
                </c:pt>
                <c:pt idx="1">
                  <c:v>1003 Социальное обеспечение населения</c:v>
                </c:pt>
                <c:pt idx="2">
                  <c:v>1004 Охрана семьи и детства</c:v>
                </c:pt>
                <c:pt idx="3">
                  <c:v>  1006  Др.вопросы в области соц.политики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18.100000000000001</c:v>
                </c:pt>
                <c:pt idx="1">
                  <c:v>252.1</c:v>
                </c:pt>
                <c:pt idx="2">
                  <c:v>0.70000000000000062</c:v>
                </c:pt>
                <c:pt idx="3">
                  <c:v>15.8</c:v>
                </c:pt>
              </c:numCache>
            </c:numRef>
          </c:val>
        </c:ser>
        <c:shape val="box"/>
        <c:axId val="158043520"/>
        <c:axId val="158045312"/>
        <c:axId val="0"/>
      </c:bar3DChart>
      <c:catAx>
        <c:axId val="15804352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aseline="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8045312"/>
        <c:crosses val="autoZero"/>
        <c:auto val="1"/>
        <c:lblAlgn val="ctr"/>
        <c:lblOffset val="100"/>
      </c:catAx>
      <c:valAx>
        <c:axId val="158045312"/>
        <c:scaling>
          <c:orientation val="minMax"/>
        </c:scaling>
        <c:delete val="1"/>
        <c:axPos val="l"/>
        <c:numFmt formatCode="General" sourceLinked="1"/>
        <c:tickLblPos val="none"/>
        <c:crossAx val="1580435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6"/>
  <c:chart>
    <c:title>
      <c:tx>
        <c:rich>
          <a:bodyPr/>
          <a:lstStyle/>
          <a:p>
            <a:pPr>
              <a:defRPr sz="1800">
                <a:solidFill>
                  <a:schemeClr val="accent1">
                    <a:lumMod val="75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sz="1800" dirty="0" smtClean="0"/>
              <a:t>Исполнение по ведомственной принадлежности</a:t>
            </a:r>
            <a:endParaRPr lang="ru-RU" sz="1800" dirty="0"/>
          </a:p>
        </c:rich>
      </c:tx>
      <c:layout>
        <c:manualLayout>
          <c:xMode val="edge"/>
          <c:yMode val="edge"/>
          <c:x val="0.16595656038217976"/>
          <c:y val="0.10735522140052114"/>
        </c:manualLayout>
      </c:layout>
    </c:title>
    <c:view3D>
      <c:perspective val="30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846110439562008"/>
          <c:y val="0.2280547887841522"/>
          <c:w val="0.76871086535792954"/>
          <c:h val="0.4145725261295766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chemeClr val="accent2">
                  <a:lumMod val="50000"/>
                </a:schemeClr>
              </a:solidFill>
            </a:ln>
          </c:spPr>
          <c:dLbls>
            <c:dLbl>
              <c:idx val="0"/>
              <c:layout>
                <c:manualLayout>
                  <c:x val="1.1111111111111125E-2"/>
                  <c:y val="-6.854368035828080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en-US" dirty="0" smtClean="0"/>
                      <a:t>8,9</a:t>
                    </a:r>
                    <a:r>
                      <a:rPr lang="ru-RU" dirty="0" smtClean="0"/>
                      <a:t> млн.руб.</a:t>
                    </a:r>
                  </a:p>
                  <a:p>
                    <a:r>
                      <a:rPr lang="ru-RU" dirty="0" smtClean="0"/>
                      <a:t> 6,6%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9447947810348764E-2"/>
                  <c:y val="-2.2887025026316888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sz="1100" b="1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b="1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2</a:t>
                    </a:r>
                    <a:r>
                      <a:rPr lang="en-US" dirty="0" smtClean="0"/>
                      <a:t>37,8</a:t>
                    </a:r>
                    <a:r>
                      <a:rPr lang="ru-RU" dirty="0" smtClean="0"/>
                      <a:t> млн. руб. </a:t>
                    </a:r>
                  </a:p>
                  <a:p>
                    <a:r>
                      <a:rPr lang="ru-RU" dirty="0" smtClean="0"/>
                      <a:t>82,9%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8055555555555561E-2"/>
                  <c:y val="-4.727150369536605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en-US" dirty="0" smtClean="0"/>
                      <a:t>1,3</a:t>
                    </a:r>
                    <a:r>
                      <a:rPr lang="ru-RU" dirty="0" smtClean="0"/>
                      <a:t> млн.руб. </a:t>
                    </a:r>
                  </a:p>
                  <a:p>
                    <a:r>
                      <a:rPr lang="ru-RU" dirty="0" smtClean="0"/>
                      <a:t>3,9%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1111111111111125E-2"/>
                  <c:y val="-3.781720295629285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en-US" dirty="0" smtClean="0"/>
                      <a:t>8,6</a:t>
                    </a:r>
                    <a:r>
                      <a:rPr lang="ru-RU" dirty="0" smtClean="0"/>
                      <a:t> млн.руб. </a:t>
                    </a:r>
                  </a:p>
                  <a:p>
                    <a:r>
                      <a:rPr lang="ru-RU" dirty="0" smtClean="0"/>
                      <a:t>6,5%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Администрация СГО</c:v>
                </c:pt>
                <c:pt idx="1">
                  <c:v> Комитет ЭТСиЖКХ</c:v>
                </c:pt>
                <c:pt idx="2">
                  <c:v> Управление образования</c:v>
                </c:pt>
                <c:pt idx="3">
                  <c:v>Упраление культуры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18.899999999999999</c:v>
                </c:pt>
                <c:pt idx="1">
                  <c:v>237.8</c:v>
                </c:pt>
                <c:pt idx="2">
                  <c:v>11.3</c:v>
                </c:pt>
                <c:pt idx="3">
                  <c:v>18.600000000000001</c:v>
                </c:pt>
              </c:numCache>
            </c:numRef>
          </c:val>
        </c:ser>
        <c:shape val="box"/>
        <c:axId val="158123136"/>
        <c:axId val="158124672"/>
        <c:axId val="158110592"/>
      </c:bar3DChart>
      <c:catAx>
        <c:axId val="158123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aseline="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8124672"/>
        <c:crosses val="autoZero"/>
        <c:auto val="1"/>
        <c:lblAlgn val="ctr"/>
        <c:lblOffset val="100"/>
      </c:catAx>
      <c:valAx>
        <c:axId val="158124672"/>
        <c:scaling>
          <c:orientation val="minMax"/>
        </c:scaling>
        <c:delete val="1"/>
        <c:axPos val="l"/>
        <c:numFmt formatCode="General" sourceLinked="1"/>
        <c:tickLblPos val="none"/>
        <c:crossAx val="158123136"/>
        <c:crosses val="autoZero"/>
        <c:crossBetween val="between"/>
      </c:valAx>
      <c:serAx>
        <c:axId val="158110592"/>
        <c:scaling>
          <c:orientation val="minMax"/>
        </c:scaling>
        <c:delete val="1"/>
        <c:axPos val="b"/>
        <c:tickLblPos val="none"/>
        <c:crossAx val="158124672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2.5472004980132749E-2"/>
          <c:w val="0.96401579208985611"/>
          <c:h val="0.87990649606299265"/>
        </c:manualLayout>
      </c:layout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вышестоящих бюджетов </c:v>
                </c:pt>
              </c:strCache>
            </c:strRef>
          </c:tx>
          <c:dLbls>
            <c:dLbl>
              <c:idx val="0"/>
              <c:layout>
                <c:manualLayout>
                  <c:x val="-5.3834641755335158E-2"/>
                  <c:y val="-5.6249999999999946E-2"/>
                </c:manualLayout>
              </c:layout>
              <c:showVal val="1"/>
            </c:dLbl>
            <c:dLbl>
              <c:idx val="1"/>
              <c:layout>
                <c:manualLayout>
                  <c:x val="-3.2584125272966002E-2"/>
                  <c:y val="-3.125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3.5229672169302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617,6</a:t>
                    </a:r>
                    <a:r>
                      <a:rPr lang="ru-RU" dirty="0" smtClean="0"/>
                      <a:t> млн.руб. или 27,1%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факт 2023</c:v>
                </c:pt>
                <c:pt idx="1">
                  <c:v>факт 2022</c:v>
                </c:pt>
                <c:pt idx="2">
                  <c:v>отклонение </c:v>
                </c:pt>
              </c:strCache>
            </c:strRef>
          </c:cat>
          <c:val>
            <c:numRef>
              <c:f>Лист1!$B$2:$B$4</c:f>
              <c:numCache>
                <c:formatCode>_-* #,##0.0\ _₽_-;\-* #,##0.0\ _₽_-;_-* "-"??\ _₽_-;_-@_-</c:formatCode>
                <c:ptCount val="3"/>
                <c:pt idx="0">
                  <c:v>2896.8</c:v>
                </c:pt>
                <c:pt idx="1">
                  <c:v>2279.1999999999998</c:v>
                </c:pt>
                <c:pt idx="2">
                  <c:v>617.60000000000059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Местный бюджет</c:v>
                </c:pt>
              </c:strCache>
            </c:strRef>
          </c:tx>
          <c:dLbls>
            <c:dLbl>
              <c:idx val="0"/>
              <c:layout>
                <c:manualLayout>
                  <c:x val="-3.8250929668264405E-2"/>
                  <c:y val="-5.9375000000000004E-2"/>
                </c:manualLayout>
              </c:layout>
              <c:showVal val="1"/>
            </c:dLbl>
            <c:dLbl>
              <c:idx val="1"/>
              <c:layout>
                <c:manualLayout>
                  <c:x val="-2.4083918680018416E-2"/>
                  <c:y val="-6.5625000000000003E-2"/>
                </c:manualLayout>
              </c:layout>
              <c:showVal val="1"/>
            </c:dLbl>
            <c:dLbl>
              <c:idx val="2"/>
              <c:layout>
                <c:manualLayout>
                  <c:x val="1.4167010988246059E-3"/>
                  <c:y val="-7.264060602831612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en-US" dirty="0" smtClean="0"/>
                      <a:t>96,2</a:t>
                    </a:r>
                    <a:r>
                      <a:rPr lang="ru-RU" dirty="0" smtClean="0"/>
                      <a:t> млн.руб. или 9,2%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факт 2023</c:v>
                </c:pt>
                <c:pt idx="1">
                  <c:v>факт 2022</c:v>
                </c:pt>
                <c:pt idx="2">
                  <c:v>отклонение </c:v>
                </c:pt>
              </c:strCache>
            </c:strRef>
          </c:cat>
          <c:val>
            <c:numRef>
              <c:f>Лист1!$C$2:$C$4</c:f>
              <c:numCache>
                <c:formatCode>_-* #,##0.0\ _₽_-;\-* #,##0.0\ _₽_-;_-* "-"??\ _₽_-;_-@_-</c:formatCode>
                <c:ptCount val="3"/>
                <c:pt idx="0">
                  <c:v>2328</c:v>
                </c:pt>
                <c:pt idx="1">
                  <c:v>2131.8000000000002</c:v>
                </c:pt>
                <c:pt idx="2">
                  <c:v>196.19999999999982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итого</c:v>
                </c:pt>
              </c:strCache>
            </c:strRef>
          </c:tx>
          <c:dLbls>
            <c:dLbl>
              <c:idx val="0"/>
              <c:layout>
                <c:manualLayout>
                  <c:x val="-1.8417114284719885E-2"/>
                  <c:y val="-3.437500000000001E-2"/>
                </c:manualLayout>
              </c:layout>
              <c:showVal val="1"/>
            </c:dLbl>
            <c:dLbl>
              <c:idx val="1"/>
              <c:layout>
                <c:manualLayout>
                  <c:x val="-7.0835054941230553E-3"/>
                  <c:y val="-4.6874999999999986E-2"/>
                </c:manualLayout>
              </c:layout>
              <c:showVal val="1"/>
            </c:dLbl>
            <c:dLbl>
              <c:idx val="2"/>
              <c:layout>
                <c:manualLayout>
                  <c:x val="-1.275030988942146E-2"/>
                  <c:y val="-9.147979484993681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813,8</a:t>
                    </a:r>
                    <a:r>
                      <a:rPr lang="ru-RU" dirty="0" smtClean="0"/>
                      <a:t> млн.руб. или18,5%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факт 2023</c:v>
                </c:pt>
                <c:pt idx="1">
                  <c:v>факт 2022</c:v>
                </c:pt>
                <c:pt idx="2">
                  <c:v>отклонение </c:v>
                </c:pt>
              </c:strCache>
            </c:strRef>
          </c:cat>
          <c:val>
            <c:numRef>
              <c:f>Лист1!$D$2:$D$4</c:f>
              <c:numCache>
                <c:formatCode>_-* #,##0.0\ _₽_-;\-* #,##0.0\ _₽_-;_-* "-"??\ _₽_-;_-@_-</c:formatCode>
                <c:ptCount val="3"/>
                <c:pt idx="0">
                  <c:v>5224.8</c:v>
                </c:pt>
                <c:pt idx="1">
                  <c:v>4411</c:v>
                </c:pt>
                <c:pt idx="2">
                  <c:v>813.80000000000018</c:v>
                </c:pt>
              </c:numCache>
            </c:numRef>
          </c:val>
        </c:ser>
        <c:marker val="1"/>
        <c:axId val="134497024"/>
        <c:axId val="134498560"/>
      </c:lineChart>
      <c:catAx>
        <c:axId val="13449702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34498560"/>
        <c:crosses val="autoZero"/>
        <c:auto val="1"/>
        <c:lblAlgn val="ctr"/>
        <c:lblOffset val="100"/>
      </c:catAx>
      <c:valAx>
        <c:axId val="134498560"/>
        <c:scaling>
          <c:orientation val="minMax"/>
        </c:scaling>
        <c:delete val="1"/>
        <c:axPos val="l"/>
        <c:numFmt formatCode="_-* #,##0.0\ _₽_-;\-* #,##0.0\ _₽_-;_-* &quot;-&quot;??\ _₽_-;_-@_-" sourceLinked="1"/>
        <c:tickLblPos val="none"/>
        <c:crossAx val="134497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475949100495194"/>
          <c:y val="2.3356990833302928E-2"/>
          <c:w val="0.29524050899504856"/>
          <c:h val="0.20595800256297431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40"/>
      <c:perspective val="0"/>
    </c:view3D>
    <c:plotArea>
      <c:layout>
        <c:manualLayout>
          <c:layoutTarget val="inner"/>
          <c:xMode val="edge"/>
          <c:yMode val="edge"/>
          <c:x val="9.1490718203027913E-2"/>
          <c:y val="0.10889019993947049"/>
          <c:w val="0.62128831046747945"/>
          <c:h val="0.753149934907521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explosion val="39"/>
          </c:dPt>
          <c:dLbls>
            <c:dLbl>
              <c:idx val="0"/>
              <c:layout>
                <c:manualLayout>
                  <c:x val="8.8186071024697228E-3"/>
                  <c:y val="1.25260298713248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</a:t>
                    </a:r>
                    <a:r>
                      <a:rPr lang="en-US" dirty="0" smtClean="0"/>
                      <a:t>83,9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3</a:t>
                    </a:r>
                    <a:r>
                      <a:rPr lang="ru-RU" dirty="0" smtClean="0"/>
                      <a:t>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-7.2706280859817549E-2"/>
                  <c:y val="-1.9567626389090681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5</a:t>
                    </a:r>
                    <a:r>
                      <a:rPr lang="en-US" dirty="0" smtClean="0"/>
                      <a:t>224,8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; 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Физическая культура и спорт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183.9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Физическая культура и спорт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3.5197519522278382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7024863399016619"/>
          <c:y val="0.54981582506158533"/>
          <c:w val="0.21818111725087169"/>
          <c:h val="0.34679527945170829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50"/>
      <c:perspective val="0"/>
    </c:view3D>
    <c:plotArea>
      <c:layout>
        <c:manualLayout>
          <c:layoutTarget val="inner"/>
          <c:xMode val="edge"/>
          <c:yMode val="edge"/>
          <c:x val="2.1438822776900165E-2"/>
          <c:y val="0.15587778431741445"/>
          <c:w val="0.77503953214565369"/>
          <c:h val="0.791143580066380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explosion val="53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 b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400" b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en-US" b="0" dirty="0" smtClean="0"/>
                      <a:t>77,9</a:t>
                    </a:r>
                    <a:r>
                      <a:rPr lang="ru-RU" b="0" dirty="0" smtClean="0"/>
                      <a:t> млн.руб.</a:t>
                    </a:r>
                    <a:r>
                      <a:rPr lang="en-US" b="0" dirty="0" smtClean="0"/>
                      <a:t> 9</a:t>
                    </a:r>
                    <a:r>
                      <a:rPr lang="ru-RU" b="0" dirty="0" smtClean="0"/>
                      <a:t>6,7</a:t>
                    </a:r>
                    <a:r>
                      <a:rPr lang="en-US" b="0" dirty="0" smtClean="0"/>
                      <a:t>%</a:t>
                    </a:r>
                    <a:endParaRPr lang="en-US" b="0" dirty="0"/>
                  </a:p>
                </c:rich>
              </c:tx>
              <c:spPr/>
              <c:showLegendKey val="1"/>
              <c:showVal val="1"/>
              <c:showPercent val="1"/>
            </c:dLbl>
            <c:dLbl>
              <c:idx val="1"/>
              <c:layout>
                <c:manualLayout>
                  <c:x val="2.7146794908440589E-2"/>
                  <c:y val="7.8969433941756373E-2"/>
                </c:manualLayout>
              </c:layout>
              <c:tx>
                <c:rich>
                  <a:bodyPr/>
                  <a:lstStyle/>
                  <a:p>
                    <a:pPr>
                      <a:defRPr sz="1400" b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400" b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6</a:t>
                    </a:r>
                    <a:r>
                      <a:rPr lang="ru-RU" b="0" dirty="0" smtClean="0"/>
                      <a:t>,0</a:t>
                    </a:r>
                    <a:r>
                      <a:rPr lang="ru-RU" b="0" baseline="0" dirty="0" smtClean="0"/>
                      <a:t> млн.руб.</a:t>
                    </a:r>
                    <a:r>
                      <a:rPr lang="en-US" b="0" dirty="0" smtClean="0"/>
                      <a:t> 3</a:t>
                    </a:r>
                    <a:r>
                      <a:rPr lang="ru-RU" b="0" dirty="0" smtClean="0"/>
                      <a:t>,3</a:t>
                    </a:r>
                    <a:r>
                      <a:rPr lang="en-US" b="0" dirty="0" smtClean="0"/>
                      <a:t>%</a:t>
                    </a:r>
                    <a:endParaRPr lang="en-US" b="0" dirty="0"/>
                  </a:p>
                </c:rich>
              </c:tx>
              <c:spPr/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400" b="1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177.9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96.73735725938009</c:v>
                </c:pt>
                <c:pt idx="1">
                  <c:v>3.2626427406199019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63288167549915"/>
          <c:y val="0.6611278464010979"/>
          <c:w val="0.27367118324501188"/>
          <c:h val="0.20737337251461535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autoTitleDeleted val="1"/>
    <c:view3D>
      <c:rotX val="20"/>
      <c:perspective val="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Pt>
            <c:idx val="0"/>
            <c:explosion val="0"/>
          </c:dPt>
          <c:dPt>
            <c:idx val="1"/>
            <c:explosion val="19"/>
            <c:spPr>
              <a:solidFill>
                <a:srgbClr val="F79646">
                  <a:lumMod val="75000"/>
                </a:srgbClr>
              </a:solidFill>
            </c:spPr>
          </c:dPt>
          <c:dLbls>
            <c:dLbl>
              <c:idx val="0"/>
              <c:layout>
                <c:manualLayout>
                  <c:x val="-2.4422791407015382E-2"/>
                  <c:y val="-0.18845128319075777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ru-RU" dirty="0" smtClean="0"/>
                      <a:t>102 Массовый спорт 82,7 млн.руб. </a:t>
                    </a:r>
                    <a:r>
                      <a:rPr lang="ru-RU" dirty="0"/>
                      <a:t>45%</a:t>
                    </a:r>
                  </a:p>
                </c:rich>
              </c:tx>
              <c:showLegendKey val="1"/>
              <c:showVal val="1"/>
              <c:showSer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ru-RU" dirty="0" smtClean="0"/>
                      <a:t>103 Спорт высших достижений 101,2 млн.руб. </a:t>
                    </a:r>
                    <a:r>
                      <a:rPr lang="ru-RU" dirty="0"/>
                      <a:t>55%</a:t>
                    </a:r>
                  </a:p>
                </c:rich>
              </c:tx>
              <c:showLegendKey val="1"/>
              <c:showVal val="1"/>
              <c:showSerName val="1"/>
              <c:showPercent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SerName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1102 Массовый спорт</c:v>
                </c:pt>
                <c:pt idx="1">
                  <c:v>1103 Спорт высших достижений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82.7</c:v>
                </c:pt>
                <c:pt idx="1">
                  <c:v>101.2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2"/>
  <c:chart>
    <c:autoTitleDeleted val="1"/>
    <c:plotArea>
      <c:layout>
        <c:manualLayout>
          <c:layoutTarget val="inner"/>
          <c:xMode val="edge"/>
          <c:yMode val="edge"/>
          <c:x val="0.12239900493236601"/>
          <c:y val="9.0625000000000774E-2"/>
          <c:w val="0.83839505254133595"/>
          <c:h val="0.80625000000000002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8064A2">
                  <a:lumMod val="40000"/>
                  <a:lumOff val="60000"/>
                </a:srgbClr>
              </a:solidFill>
            </c:spPr>
          </c:dPt>
          <c:dPt>
            <c:idx val="4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0.21303463661270344"/>
                  <c:y val="-0.2785501968503937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в т.ч. Муниципальное задание           161,2 млн. руб.</a:t>
                    </a:r>
                  </a:p>
                  <a:p>
                    <a:r>
                      <a:rPr lang="ru-RU" dirty="0" smtClean="0"/>
                      <a:t>87,6%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8.5483164344422966E-3"/>
                  <c:y val="-7.8125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Расходы в сфере Физической культуры и </a:t>
                    </a:r>
                    <a:r>
                      <a:rPr lang="ru-RU" dirty="0" smtClean="0"/>
                      <a:t>спорта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18069389040630804"/>
                  <c:y val="0.2103014271653544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Местный </a:t>
                    </a:r>
                    <a:r>
                      <a:rPr lang="ru-RU" dirty="0" smtClean="0"/>
                      <a:t>бюджет 161,2 млн. руб.</a:t>
                    </a:r>
                  </a:p>
                  <a:p>
                    <a:r>
                      <a:rPr lang="ru-RU" dirty="0" smtClean="0"/>
                      <a:t>100,0%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Муниципальное задание</c:v>
                </c:pt>
                <c:pt idx="1">
                  <c:v>Расходы в сфере Физической культуры и спорта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161.19999999999999</c:v>
                </c:pt>
                <c:pt idx="1">
                  <c:v>184</c:v>
                </c:pt>
                <c:pt idx="2">
                  <c:v>161.19999999999999</c:v>
                </c:pt>
                <c:pt idx="3">
                  <c:v>0</c:v>
                </c:pt>
              </c:numCache>
            </c:numRef>
          </c:val>
        </c:ser>
        <c:gapWidth val="100"/>
        <c:secondPieSize val="75"/>
        <c:serLines/>
      </c:of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0"/>
  <c:chart>
    <c:autoTitleDeleted val="1"/>
    <c:plotArea>
      <c:layout>
        <c:manualLayout>
          <c:layoutTarget val="inner"/>
          <c:xMode val="edge"/>
          <c:yMode val="edge"/>
          <c:x val="8.6242020117422866E-2"/>
          <c:y val="9.0625000000000636E-2"/>
          <c:w val="0.83769111124405271"/>
          <c:h val="0.80625000000000002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rgbClr val="EAC5C4">
                  <a:alpha val="43000"/>
                </a:srgbClr>
              </a:solidFill>
            </a:ln>
          </c:spPr>
          <c:dPt>
            <c:idx val="0"/>
            <c:spPr>
              <a:solidFill>
                <a:srgbClr val="EAC5C4"/>
              </a:solidFill>
              <a:ln>
                <a:solidFill>
                  <a:srgbClr val="EAC5C4">
                    <a:alpha val="43000"/>
                  </a:srgbClr>
                </a:solidFill>
              </a:ln>
            </c:spPr>
          </c:dPt>
          <c:dPt>
            <c:idx val="1"/>
            <c:explosion val="3"/>
          </c:dPt>
          <c:dPt>
            <c:idx val="4"/>
            <c:spPr>
              <a:solidFill>
                <a:srgbClr val="EAC5C4"/>
              </a:solidFill>
              <a:ln>
                <a:solidFill>
                  <a:srgbClr val="EAC5C4">
                    <a:alpha val="43000"/>
                  </a:srgbClr>
                </a:solidFill>
              </a:ln>
            </c:spPr>
          </c:dPt>
          <c:dLbls>
            <c:dLbl>
              <c:idx val="0"/>
              <c:layout>
                <c:manualLayout>
                  <c:x val="-1.3322170933998801E-2"/>
                  <c:y val="0.1031114665354330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в т.ч. Иные </a:t>
                    </a:r>
                    <a:r>
                      <a:rPr lang="ru-RU" dirty="0"/>
                      <a:t>целевые </a:t>
                    </a:r>
                    <a:r>
                      <a:rPr lang="ru-RU" dirty="0" smtClean="0"/>
                      <a:t>субсидии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9.6243312708844345E-4"/>
                  <c:y val="-0.2493816437007873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Расходы в сфере Физической культуры и </a:t>
                    </a:r>
                    <a:r>
                      <a:rPr lang="ru-RU" dirty="0" smtClean="0"/>
                      <a:t>спорта                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4.3937091925683895E-2"/>
                  <c:y val="8.799409448818899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Местный </a:t>
                    </a:r>
                    <a:r>
                      <a:rPr lang="ru-RU" smtClean="0"/>
                      <a:t>бюджет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.21740659958722738"/>
                  <c:y val="-0.1100250984251968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Межбюджетные </a:t>
                    </a:r>
                    <a:r>
                      <a:rPr lang="ru-RU" dirty="0" smtClean="0"/>
                      <a:t>трансферты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4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Иные целевые субсидии</c:v>
                </c:pt>
                <c:pt idx="1">
                  <c:v>Расходы в сфере Физической культуры и спорта</c:v>
                </c:pt>
                <c:pt idx="2">
                  <c:v>Местный бюджет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22.7</c:v>
                </c:pt>
                <c:pt idx="1">
                  <c:v>184</c:v>
                </c:pt>
                <c:pt idx="2">
                  <c:v>6</c:v>
                </c:pt>
                <c:pt idx="3">
                  <c:v>16.7</c:v>
                </c:pt>
              </c:numCache>
            </c:numRef>
          </c:val>
        </c:ser>
        <c:gapWidth val="100"/>
        <c:secondPieSize val="75"/>
        <c:serLines/>
      </c:of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70"/>
      <c:perspective val="30"/>
    </c:view3D>
    <c:plotArea>
      <c:layout>
        <c:manualLayout>
          <c:layoutTarget val="inner"/>
          <c:xMode val="edge"/>
          <c:yMode val="edge"/>
          <c:x val="6.4286796921864009E-2"/>
          <c:y val="0.27671501006061056"/>
          <c:w val="0.54113109053939645"/>
          <c:h val="0.622155408658302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5594834706232272E-2"/>
                  <c:y val="-9.30729918897900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13,2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0</a:t>
                    </a:r>
                    <a:r>
                      <a:rPr lang="ru-RU" dirty="0" smtClean="0"/>
                      <a:t>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-8.5060910210745209E-3"/>
                  <c:y val="0.22214584182004471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5224,8</a:t>
                    </a:r>
                    <a:r>
                      <a:rPr lang="ru-RU" smtClean="0"/>
                      <a:t> млн.руб.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6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Средства массовой информации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13.2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Средства массовой информации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_-* #,##0.0\ _₽_-;\-* #,##0.0\ _₽_-;_-* &quot;-&quot;??\ _₽_-;_-@_-">
                  <c:v>0.25264124942581523</c:v>
                </c:pt>
                <c:pt idx="1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622063360481791"/>
          <c:y val="0.61414729639093835"/>
          <c:w val="0.26082120979910234"/>
          <c:h val="0.24054580355269281"/>
        </c:manualLayout>
      </c:layout>
      <c:txPr>
        <a:bodyPr/>
        <a:lstStyle/>
        <a:p>
          <a:pPr>
            <a:defRPr sz="12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8.2354096105103566E-3"/>
                  <c:y val="-0.13587781182207825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0</a:t>
                    </a:r>
                    <a:r>
                      <a:rPr lang="en-US" dirty="0" smtClean="0"/>
                      <a:t>,4</a:t>
                    </a:r>
                    <a:r>
                      <a:rPr lang="ru-RU" dirty="0" smtClean="0"/>
                      <a:t> млн.руб. 3,0%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1484664338346428E-2"/>
                  <c:y val="-8.4183628719615933E-2"/>
                </c:manualLayout>
              </c:layout>
              <c:tx>
                <c:rich>
                  <a:bodyPr/>
                  <a:lstStyle/>
                  <a:p>
                    <a:r>
                      <a:rPr lang="en-US" sz="120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2</a:t>
                    </a:r>
                    <a:r>
                      <a:rPr lang="en-US" smtClean="0"/>
                      <a:t>,6</a:t>
                    </a:r>
                    <a:r>
                      <a:rPr lang="ru-RU" smtClean="0"/>
                      <a:t> млн.руб. 19,7%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2.484239100384647E-2"/>
                  <c:y val="-4.2571898141585796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en-US" dirty="0" smtClean="0"/>
                      <a:t>0,2</a:t>
                    </a:r>
                    <a:r>
                      <a:rPr lang="ru-RU" dirty="0" smtClean="0"/>
                      <a:t> млн.руб. 77,3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1201 Телевидение и радиовещание</c:v>
                </c:pt>
                <c:pt idx="1">
                  <c:v>1202 Периодическая печать и издательства</c:v>
                </c:pt>
                <c:pt idx="2">
                  <c:v>1204 Др.вопросы в области средств массовой информации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</c:v>
                </c:pt>
                <c:pt idx="1">
                  <c:v>2.6</c:v>
                </c:pt>
                <c:pt idx="2">
                  <c:v>10.200000000000001</c:v>
                </c:pt>
              </c:numCache>
            </c:numRef>
          </c:val>
        </c:ser>
        <c:shape val="box"/>
        <c:axId val="151461888"/>
        <c:axId val="151463424"/>
        <c:axId val="158113280"/>
      </c:bar3DChart>
      <c:catAx>
        <c:axId val="15146188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51463424"/>
        <c:crosses val="autoZero"/>
        <c:auto val="1"/>
        <c:lblAlgn val="ctr"/>
        <c:lblOffset val="100"/>
      </c:catAx>
      <c:valAx>
        <c:axId val="151463424"/>
        <c:scaling>
          <c:orientation val="minMax"/>
        </c:scaling>
        <c:delete val="1"/>
        <c:axPos val="l"/>
        <c:numFmt formatCode="General" sourceLinked="1"/>
        <c:tickLblPos val="none"/>
        <c:crossAx val="151461888"/>
        <c:crosses val="autoZero"/>
        <c:crossBetween val="between"/>
      </c:valAx>
      <c:serAx>
        <c:axId val="158113280"/>
        <c:scaling>
          <c:orientation val="minMax"/>
        </c:scaling>
        <c:delete val="1"/>
        <c:axPos val="b"/>
        <c:tickLblPos val="none"/>
        <c:crossAx val="151463424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1.6958585798159188E-3"/>
                  <c:y val="-5.973798610190313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ru-RU" dirty="0" smtClean="0"/>
                      <a:t>,0 млн.руб. 7,5%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449023813718074E-2"/>
                  <c:y val="-8.05259529567947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0</a:t>
                    </a:r>
                    <a:r>
                      <a:rPr lang="en-US" dirty="0" smtClean="0"/>
                      <a:t>,5</a:t>
                    </a:r>
                    <a:r>
                      <a:rPr lang="ru-RU" dirty="0" smtClean="0"/>
                      <a:t> млн.руб. 3,6%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7069610481122573E-3"/>
                  <c:y val="-5.5580362865664465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</a:t>
                    </a:r>
                    <a:r>
                      <a:rPr lang="en-US" dirty="0" smtClean="0"/>
                      <a:t>1,3</a:t>
                    </a:r>
                    <a:r>
                      <a:rPr lang="ru-RU" dirty="0" smtClean="0"/>
                      <a:t> млн.руб. 85,4%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5.0875757394477465E-3"/>
                  <c:y val="-0.19912662033967438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0</a:t>
                    </a:r>
                    <a:r>
                      <a:rPr lang="en-US" dirty="0" smtClean="0"/>
                      <a:t>,5</a:t>
                    </a:r>
                    <a:r>
                      <a:rPr lang="ru-RU" dirty="0" smtClean="0"/>
                      <a:t> млн.руб. 3,6%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Администрация СГО</c:v>
                </c:pt>
                <c:pt idx="1">
                  <c:v>Управление образования</c:v>
                </c:pt>
                <c:pt idx="2">
                  <c:v>Управление культуры</c:v>
                </c:pt>
                <c:pt idx="3">
                  <c:v>Комитет ФКСиТ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0.5</c:v>
                </c:pt>
                <c:pt idx="2">
                  <c:v>11.3</c:v>
                </c:pt>
                <c:pt idx="3">
                  <c:v>0.5</c:v>
                </c:pt>
              </c:numCache>
            </c:numRef>
          </c:val>
        </c:ser>
        <c:shape val="box"/>
        <c:axId val="143538432"/>
        <c:axId val="143564800"/>
        <c:axId val="149698304"/>
      </c:bar3DChart>
      <c:catAx>
        <c:axId val="14353843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3564800"/>
        <c:crosses val="autoZero"/>
        <c:auto val="1"/>
        <c:lblAlgn val="ctr"/>
        <c:lblOffset val="100"/>
      </c:catAx>
      <c:valAx>
        <c:axId val="143564800"/>
        <c:scaling>
          <c:orientation val="minMax"/>
        </c:scaling>
        <c:delete val="1"/>
        <c:axPos val="l"/>
        <c:numFmt formatCode="General" sourceLinked="1"/>
        <c:tickLblPos val="none"/>
        <c:crossAx val="143538432"/>
        <c:crosses val="autoZero"/>
        <c:crossBetween val="between"/>
      </c:valAx>
      <c:serAx>
        <c:axId val="149698304"/>
        <c:scaling>
          <c:orientation val="minMax"/>
        </c:scaling>
        <c:delete val="1"/>
        <c:axPos val="b"/>
        <c:tickLblPos val="none"/>
        <c:crossAx val="143564800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70"/>
      <c:perspective val="30"/>
    </c:view3D>
    <c:plotArea>
      <c:layout>
        <c:manualLayout>
          <c:layoutTarget val="inner"/>
          <c:xMode val="edge"/>
          <c:yMode val="edge"/>
          <c:x val="2.9153003553589806E-2"/>
          <c:y val="0.10187165671607029"/>
          <c:w val="0.54445517776312313"/>
          <c:h val="0.79351881014873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2766567603599692E-3"/>
                  <c:y val="-7.7619094488188989E-2"/>
                </c:manualLayout>
              </c:layout>
              <c:tx>
                <c:rich>
                  <a:bodyPr/>
                  <a:lstStyle/>
                  <a:p>
                    <a:r>
                      <a:rPr lang="en-US" sz="160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0</a:t>
                    </a:r>
                    <a:r>
                      <a:rPr lang="en-US" smtClean="0"/>
                      <a:t>,3</a:t>
                    </a:r>
                    <a:r>
                      <a:rPr lang="ru-RU" smtClean="0"/>
                      <a:t> млн.руб. 0,01%</a:t>
                    </a:r>
                    <a:endParaRPr lang="en-US"/>
                  </a:p>
                </c:rich>
              </c:tx>
              <c:showLegendKey val="1"/>
              <c:showVal val="1"/>
            </c:dLbl>
            <c:dLbl>
              <c:idx val="1"/>
              <c:layout>
                <c:manualLayout>
                  <c:x val="-8.3526598896420268E-3"/>
                  <c:y val="0.1908088090551181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5</a:t>
                    </a:r>
                    <a:r>
                      <a:rPr lang="ru-RU" sz="16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dirty="0" smtClean="0"/>
                      <a:t>224,8</a:t>
                    </a:r>
                    <a:r>
                      <a:rPr lang="ru-RU" dirty="0" smtClean="0"/>
                      <a:t> млн.руб.</a:t>
                    </a:r>
                    <a:endParaRPr lang="en-US" dirty="0"/>
                  </a:p>
                </c:rich>
              </c:tx>
              <c:showLegendKey val="1"/>
              <c:showVal val="1"/>
            </c:dLbl>
            <c:txPr>
              <a:bodyPr/>
              <a:lstStyle/>
              <a:p>
                <a:pPr>
                  <a:defRPr sz="16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Обслуживание государственного внутреннего и муниципального долга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0.30000000000000032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Обслуживание государственного внутреннего и муниципального долга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_-* #,##0.00\ _₽_-;\-* #,##0.00\ _₽_-;_-* "-"??\ _₽_-;_-@_-</c:formatCode>
                <c:ptCount val="2"/>
                <c:pt idx="0">
                  <c:v>5.7418465778594392E-3</c:v>
                </c:pt>
                <c:pt idx="1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402365588329165"/>
          <c:y val="0.48086768136873825"/>
          <c:w val="0.27597634411670885"/>
          <c:h val="0.51913231863126097"/>
        </c:manualLayout>
      </c:layout>
      <c:txPr>
        <a:bodyPr/>
        <a:lstStyle/>
        <a:p>
          <a:pPr>
            <a:defRPr sz="11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>
                <a:solidFill>
                  <a:schemeClr val="tx2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sz="1600" dirty="0" smtClean="0">
                <a:solidFill>
                  <a:schemeClr val="tx2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Динамика погашения процентов по</a:t>
            </a:r>
            <a:r>
              <a:rPr lang="ru-RU" sz="1600" baseline="0" dirty="0" smtClean="0">
                <a:solidFill>
                  <a:schemeClr val="tx2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кредитам</a:t>
            </a:r>
            <a:endParaRPr lang="ru-RU" sz="1600" dirty="0">
              <a:solidFill>
                <a:schemeClr val="tx2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c:rich>
      </c:tx>
      <c:layout>
        <c:manualLayout>
          <c:xMode val="edge"/>
          <c:yMode val="edge"/>
          <c:x val="0.2647291119860018"/>
          <c:y val="0"/>
        </c:manualLayout>
      </c:layout>
    </c:title>
    <c:plotArea>
      <c:layout>
        <c:manualLayout>
          <c:layoutTarget val="inner"/>
          <c:xMode val="edge"/>
          <c:yMode val="edge"/>
          <c:x val="1.999442225340968E-2"/>
          <c:y val="0.26077459647340778"/>
          <c:w val="0.96858019360178493"/>
          <c:h val="0.58534369197073155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1275">
              <a:solidFill>
                <a:srgbClr val="C00000"/>
              </a:solidFill>
            </a:ln>
          </c:spPr>
          <c:marker>
            <c:symbol val="diamond"/>
            <c:size val="14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5.9722222222222565E-2"/>
                  <c:y val="-0.1763692923008554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10,55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en-US" sz="1200" b="0" i="0" u="none" strike="noStrike" baseline="0" dirty="0" smtClean="0"/>
                      <a:t> 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6.5277777777777782E-2"/>
                  <c:y val="-0.1481502055327187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7,65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en-US" sz="1200" b="0" i="0" u="none" strike="noStrike" baseline="0" dirty="0" smtClean="0"/>
                      <a:t> 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5.5555555555555455E-2"/>
                  <c:y val="-0.169314520608821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5,98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en-US" sz="1200" b="0" i="0" u="none" strike="noStrike" baseline="0" dirty="0" smtClean="0"/>
                      <a:t> 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3.0555555555555582E-2"/>
                  <c:y val="-0.2116431507610275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0,30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en-US" sz="1200" b="0" i="0" u="none" strike="noStrike" baseline="0" dirty="0" smtClean="0"/>
                      <a:t> 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_-* #,##0.00\ _₽_-;\-* #,##0.00\ _₽_-;_-* "-"??\ _₽_-;_-@_-</c:formatCode>
                <c:ptCount val="3"/>
                <c:pt idx="0">
                  <c:v>7.6458999999999975</c:v>
                </c:pt>
                <c:pt idx="1">
                  <c:v>5.9799000000000024</c:v>
                </c:pt>
                <c:pt idx="2">
                  <c:v>0.30000000000000032</c:v>
                </c:pt>
              </c:numCache>
            </c:numRef>
          </c:val>
        </c:ser>
        <c:marker val="1"/>
        <c:axId val="143630720"/>
        <c:axId val="143632256"/>
      </c:lineChart>
      <c:catAx>
        <c:axId val="1436307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3632256"/>
        <c:crosses val="autoZero"/>
        <c:auto val="1"/>
        <c:lblAlgn val="ctr"/>
        <c:lblOffset val="100"/>
      </c:catAx>
      <c:valAx>
        <c:axId val="143632256"/>
        <c:scaling>
          <c:orientation val="minMax"/>
        </c:scaling>
        <c:delete val="1"/>
        <c:axPos val="l"/>
        <c:numFmt formatCode="_-* #,##0.00\ _₽_-;\-* #,##0.00\ _₽_-;_-* &quot;-&quot;??\ _₽_-;_-@_-" sourceLinked="1"/>
        <c:tickLblPos val="none"/>
        <c:crossAx val="143630720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00"/>
      <c:perspective val="0"/>
    </c:view3D>
    <c:plotArea>
      <c:layout>
        <c:manualLayout>
          <c:layoutTarget val="inner"/>
          <c:xMode val="edge"/>
          <c:yMode val="edge"/>
          <c:x val="0.16802241907261628"/>
          <c:y val="0"/>
          <c:w val="0.63842519685039678"/>
          <c:h val="0.866249321305628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1"/>
          <c:dPt>
            <c:idx val="0"/>
            <c:explosion val="32"/>
          </c:dPt>
          <c:dPt>
            <c:idx val="1"/>
            <c:explosion val="45"/>
          </c:dPt>
          <c:dPt>
            <c:idx val="2"/>
            <c:explosion val="0"/>
          </c:dPt>
          <c:dPt>
            <c:idx val="4"/>
            <c:explosion val="27"/>
          </c:dPt>
          <c:dPt>
            <c:idx val="5"/>
            <c:explosion val="39"/>
          </c:dPt>
          <c:dPt>
            <c:idx val="6"/>
            <c:spPr>
              <a:solidFill>
                <a:schemeClr val="tx1"/>
              </a:solidFill>
            </c:spPr>
          </c:dPt>
          <c:dPt>
            <c:idx val="7"/>
            <c:explosion val="21"/>
          </c:dPt>
          <c:dPt>
            <c:idx val="8"/>
            <c:explosion val="0"/>
          </c:dPt>
          <c:dPt>
            <c:idx val="9"/>
            <c:explosion val="18"/>
          </c:dPt>
          <c:dPt>
            <c:idx val="10"/>
            <c:explosion val="47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dirty="0" smtClean="0"/>
                      <a:t>   Общегосударственные вопросы;  </a:t>
                    </a:r>
                    <a:r>
                      <a:rPr lang="ru-RU" dirty="0"/>
                      <a:t>259,5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0.11293810148731427"/>
                  <c:y val="9.876208902816504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 безопасность и правоохранительная деятельность;                30,0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0.11915562117235373"/>
                  <c:y val="-1.27863263410587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 экономика;  422,9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-5.3458223972003734E-2"/>
                  <c:y val="-2.602517301538741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dirty="0"/>
                      <a:t>   </a:t>
                    </a:r>
                    <a:r>
                      <a:rPr lang="ru-RU" dirty="0" smtClean="0"/>
                      <a:t>Жилищно-коммунальное хозяйство;  476,2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8.3504811898513068E-2"/>
                  <c:y val="-0.1525456895672638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dirty="0" smtClean="0"/>
                      <a:t>   Охрана окружающей среды;  12,1 млн. руб.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-6.0451006124234513E-2"/>
                  <c:y val="-0.12859656339487738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dirty="0" smtClean="0"/>
                      <a:t>   Образование;                   3 236,4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5.3829779090113793E-2"/>
                  <c:y val="-5.858699966099732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Культура, кинематография;                303,6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7"/>
              <c:layout>
                <c:manualLayout>
                  <c:x val="7.9365485564304533E-2"/>
                  <c:y val="2.380391313814509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dirty="0"/>
                      <a:t>   </a:t>
                    </a:r>
                    <a:r>
                      <a:rPr lang="ru-RU" dirty="0" smtClean="0"/>
                      <a:t>Социальная политика;  </a:t>
                    </a:r>
                    <a:r>
                      <a:rPr lang="ru-RU" dirty="0"/>
                      <a:t>286,7 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12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dirty="0"/>
                      <a:t>   </a:t>
                    </a:r>
                    <a:r>
                      <a:rPr lang="ru-RU" dirty="0" smtClean="0"/>
                      <a:t>Физическая культура и спорт;  </a:t>
                    </a:r>
                    <a:r>
                      <a:rPr lang="ru-RU" dirty="0"/>
                      <a:t>184,0 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Средства массовой информации;                 13,2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0"/>
              <c:layout>
                <c:manualLayout>
                  <c:x val="3.9158355205599342E-2"/>
                  <c:y val="0.1134106907110514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dirty="0" smtClean="0"/>
                      <a:t>   Обслуживание государственного и муниципального долга;  0,3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ru-RU" dirty="0" smtClean="0"/>
                      <a:t>   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Лист1!$A$2:$A$12</c:f>
              <c:strCache>
                <c:ptCount val="11"/>
                <c:pt idx="0">
                  <c:v>    ОБЩЕГОСУДАРСТВЕННЫЕ ВОПРОСЫ</c:v>
                </c:pt>
                <c:pt idx="1">
                  <c:v>    НАЦИОНАЛЬНАЯ БЕЗОПАСНОСТЬ И ПРАВООХРАНИТЕЛЬНАЯ ДЕЯТЕЛЬНОСТЬ</c:v>
                </c:pt>
                <c:pt idx="2">
                  <c:v>    НАЦИОНАЛЬНАЯ ЭКОНОМИКА</c:v>
                </c:pt>
                <c:pt idx="3">
                  <c:v>    ЖИЛИЩНО-КОММУНАЛЬНОЕ ХОЗЯЙСТВО</c:v>
                </c:pt>
                <c:pt idx="4">
                  <c:v>    ОХРАНА ОКРУЖАЮЩЕЙ СРЕДЫ</c:v>
                </c:pt>
                <c:pt idx="5">
                  <c:v>    ОБРАЗОВАНИЕ</c:v>
                </c:pt>
                <c:pt idx="6">
                  <c:v>    КУЛЬТУРА, КИНЕМАТОГРАФИЯ</c:v>
                </c:pt>
                <c:pt idx="7">
                  <c:v>    СОЦИАЛЬНАЯ ПОЛИТИКА</c:v>
                </c:pt>
                <c:pt idx="8">
                  <c:v>    ФИЗИЧЕСКАЯ КУЛЬТУРА И СПОРТ</c:v>
                </c:pt>
                <c:pt idx="9">
                  <c:v>    СРЕДСТВА МАССОВОЙ ИНФОРМАЦИИ</c:v>
                </c:pt>
                <c:pt idx="10">
                  <c:v>    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259.53447339999997</c:v>
                </c:pt>
                <c:pt idx="1">
                  <c:v>30.007535390000001</c:v>
                </c:pt>
                <c:pt idx="2">
                  <c:v>422.90723670999893</c:v>
                </c:pt>
                <c:pt idx="3">
                  <c:v>476.17394520000005</c:v>
                </c:pt>
                <c:pt idx="4">
                  <c:v>12.068705749999999</c:v>
                </c:pt>
                <c:pt idx="5">
                  <c:v>3236.4132876900012</c:v>
                </c:pt>
                <c:pt idx="6">
                  <c:v>303.60000000000002</c:v>
                </c:pt>
                <c:pt idx="7">
                  <c:v>286.66031224999864</c:v>
                </c:pt>
                <c:pt idx="8">
                  <c:v>183.95060139</c:v>
                </c:pt>
                <c:pt idx="9">
                  <c:v>13.194971999999998</c:v>
                </c:pt>
                <c:pt idx="10">
                  <c:v>0.30945385000000031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299798775153161"/>
          <c:y val="1.2342074365610373E-2"/>
          <c:w val="0.16168678915135651"/>
          <c:h val="0.9876579256343897"/>
        </c:manualLayout>
      </c:layout>
      <c:txPr>
        <a:bodyPr/>
        <a:lstStyle/>
        <a:p>
          <a:pPr>
            <a:defRPr sz="9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view3D>
      <c:rotX val="10"/>
      <c:rotY val="10"/>
      <c:perspective val="30"/>
    </c:view3D>
    <c:sideWall>
      <c:spPr>
        <a:noFill/>
        <a:ln w="25400">
          <a:noFill/>
        </a:ln>
      </c:spPr>
    </c:sideWall>
    <c:plotArea>
      <c:layout>
        <c:manualLayout>
          <c:layoutTarget val="inner"/>
          <c:xMode val="edge"/>
          <c:yMode val="edge"/>
          <c:x val="0.47488538932633484"/>
          <c:y val="4.8573395548076187E-2"/>
          <c:w val="0.45705905511811024"/>
          <c:h val="0.94656926489711557"/>
        </c:manualLayout>
      </c:layout>
      <c:bar3DChart>
        <c:barDir val="bar"/>
        <c:grouping val="clustered"/>
        <c:ser>
          <c:idx val="0"/>
          <c:order val="0"/>
          <c:spPr>
            <a:scene3d>
              <a:camera prst="orthographicFront"/>
              <a:lightRig rig="threePt" dir="t"/>
            </a:scene3d>
            <a:sp3d prstMaterial="dkEdge"/>
          </c:spPr>
          <c:dLbls>
            <c:dLbl>
              <c:idx val="0"/>
              <c:layout>
                <c:manualLayout>
                  <c:x val="1.2500000000000001E-2"/>
                  <c:y val="-2.428669777403809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0,7</a:t>
                    </a:r>
                    <a:r>
                      <a:rPr lang="ru-RU" dirty="0" smtClean="0"/>
                      <a:t> млн.руб. 0,01%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3888888888888923E-2"/>
                  <c:y val="-4.857339554807618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1,0</a:t>
                    </a:r>
                    <a:r>
                      <a:rPr lang="ru-RU" dirty="0" smtClean="0"/>
                      <a:t> млн.руб.  0,02%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250000000000000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13,9</a:t>
                    </a:r>
                    <a:r>
                      <a:rPr lang="ru-RU" dirty="0" smtClean="0"/>
                      <a:t> млн.руб.  0,3%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111111111111112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23,6</a:t>
                    </a:r>
                    <a:r>
                      <a:rPr lang="ru-RU" dirty="0" smtClean="0"/>
                      <a:t> млн.руб.  0,5%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1111111111111125E-2"/>
                  <c:y val="-4.857339554807618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27,2</a:t>
                    </a:r>
                    <a:r>
                      <a:rPr lang="ru-RU" dirty="0" smtClean="0"/>
                      <a:t> млн.руб.  0,5%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1.5277777777777781E-2"/>
                  <c:y val="-4.857339554807618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28,7</a:t>
                    </a:r>
                    <a:r>
                      <a:rPr lang="ru-RU" dirty="0" smtClean="0"/>
                      <a:t> млн.руб.  0,6%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1.111111111111112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42,1 </a:t>
                    </a:r>
                    <a:r>
                      <a:rPr lang="ru-RU" dirty="0" smtClean="0"/>
                      <a:t>млн.руб.  0,8%</a:t>
                    </a:r>
                    <a:r>
                      <a:rPr lang="en-US" dirty="0" smtClean="0"/>
                      <a:t>  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6.944444444444454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80,7</a:t>
                    </a:r>
                    <a:r>
                      <a:rPr lang="ru-RU" dirty="0" smtClean="0"/>
                      <a:t> млн.руб.  1,6%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5.5555555555555558E-3"/>
                  <c:y val="-2.428669777403809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91,2</a:t>
                    </a:r>
                    <a:r>
                      <a:rPr lang="ru-RU" dirty="0" smtClean="0"/>
                      <a:t> млн.руб.  1,8%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layout>
                <c:manualLayout>
                  <c:x val="4.1666666666666683E-3"/>
                  <c:y val="-4.857339554807618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182,4</a:t>
                    </a:r>
                    <a:r>
                      <a:rPr lang="ru-RU" dirty="0" smtClean="0"/>
                      <a:t> млн.руб.  3,7%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190,5</a:t>
                    </a:r>
                    <a:r>
                      <a:rPr lang="ru-RU" smtClean="0"/>
                      <a:t> млн.руб.  3,8%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layout>
                <c:manualLayout>
                  <c:x val="2.77777777777779E-3"/>
                  <c:y val="2.428669777403809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250,4 </a:t>
                    </a:r>
                    <a:r>
                      <a:rPr lang="ru-RU" dirty="0" smtClean="0"/>
                      <a:t>млн.руб.  5,0%</a:t>
                    </a:r>
                    <a:endParaRPr lang="en-US" dirty="0"/>
                  </a:p>
                </c:rich>
              </c:tx>
              <c:showVal val="1"/>
            </c:dLbl>
            <c:dLbl>
              <c:idx val="12"/>
              <c:layout>
                <c:manualLayout>
                  <c:x val="4.166666666666668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314,5</a:t>
                    </a:r>
                    <a:r>
                      <a:rPr lang="ru-RU" smtClean="0"/>
                      <a:t> млн.руб.  6,3%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457,4</a:t>
                    </a:r>
                    <a:r>
                      <a:rPr lang="ru-RU" smtClean="0"/>
                      <a:t> млн.руб.  9,2%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628,9</a:t>
                    </a:r>
                    <a:r>
                      <a:rPr lang="ru-RU" smtClean="0"/>
                      <a:t> млн.руб.   12,7%</a:t>
                    </a:r>
                    <a:r>
                      <a:rPr lang="en-US" smtClean="0"/>
                      <a:t>   </a:t>
                    </a:r>
                    <a:endParaRPr lang="en-US"/>
                  </a:p>
                </c:rich>
              </c:tx>
              <c:showVal val="1"/>
            </c:dLbl>
            <c:dLbl>
              <c:idx val="15"/>
              <c:layout>
                <c:manualLayout>
                  <c:x val="0"/>
                  <c:y val="1.70004972079859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2 620,6</a:t>
                    </a:r>
                    <a:r>
                      <a:rPr lang="ru-RU" dirty="0" smtClean="0"/>
                      <a:t>  млн.руб.</a:t>
                    </a:r>
                  </a:p>
                  <a:p>
                    <a:r>
                      <a:rPr lang="ru-RU" dirty="0" smtClean="0"/>
                      <a:t>52,9% 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Лист1!$A$1:$P$1</c:f>
              <c:strCache>
                <c:ptCount val="16"/>
                <c:pt idx="0">
                  <c:v>    МП"Профилактика терроризма, минимизация и (или) ликвидация последствий его проявлений, профилактика экстремизма в СГО</c:v>
                </c:pt>
                <c:pt idx="1">
                  <c:v>    МП "Содействие развитию малого и среднего предпринимательства в СГО</c:v>
                </c:pt>
                <c:pt idx="2">
                  <c:v>    МП"Управление муниципальными финансами СГО</c:v>
                </c:pt>
                <c:pt idx="3">
                  <c:v>    МП "Развитие муниципальной службы в СГО</c:v>
                </c:pt>
                <c:pt idx="4">
                  <c:v>    МП "Дополнительные меры социальной поддержки отдельных категорий граждан СГО</c:v>
                </c:pt>
                <c:pt idx="5">
                  <c:v>    МП "Обеспечение общественной безопасности на территории СГО</c:v>
                </c:pt>
                <c:pt idx="6">
                  <c:v>    МП"Формирование современной городской среды на территории СГО</c:v>
                </c:pt>
                <c:pt idx="7">
                  <c:v>    МП "Управление собственностью СГО</c:v>
                </c:pt>
                <c:pt idx="8">
                  <c:v>    МП "Реализация молодежной политики в СГО</c:v>
                </c:pt>
                <c:pt idx="9">
                  <c:v>    МП "Развитие физической культуры и спорта в СГО</c:v>
                </c:pt>
                <c:pt idx="10">
                  <c:v>    МП "Развитие ЖКХ и повыш. Энерг-ой эффект. на территории СГО</c:v>
                </c:pt>
                <c:pt idx="11">
                  <c:v>    МП "Соц. поддержка и соц. обслуживание населения на территории СГО</c:v>
                </c:pt>
                <c:pt idx="12">
                  <c:v>    МП"Развитие культуры в СГО</c:v>
                </c:pt>
                <c:pt idx="13">
                  <c:v>    МП "Развитие транспорта, дорож. Хоз-ва и благоустройства на территории СГО</c:v>
                </c:pt>
                <c:pt idx="14">
                  <c:v>    МП "Реализация осн. направлений в стройкомплексе на территории СГО</c:v>
                </c:pt>
                <c:pt idx="15">
                  <c:v>    МП "Развитие системы образования в СГО</c:v>
                </c:pt>
              </c:strCache>
            </c:strRef>
          </c:cat>
          <c:val>
            <c:numRef>
              <c:f>Лист1!$A$2:$P$2</c:f>
              <c:numCache>
                <c:formatCode>_-* #,##0.0\ _₽_-;\-* #,##0.0\ _₽_-;_-* "-"??\ _₽_-;_-@_-</c:formatCode>
                <c:ptCount val="16"/>
                <c:pt idx="0">
                  <c:v>0.70000000000000062</c:v>
                </c:pt>
                <c:pt idx="1">
                  <c:v>1</c:v>
                </c:pt>
                <c:pt idx="2">
                  <c:v>13.9</c:v>
                </c:pt>
                <c:pt idx="3">
                  <c:v>23.6</c:v>
                </c:pt>
                <c:pt idx="4">
                  <c:v>27.2</c:v>
                </c:pt>
                <c:pt idx="5">
                  <c:v>28.7</c:v>
                </c:pt>
                <c:pt idx="6">
                  <c:v>42.1</c:v>
                </c:pt>
                <c:pt idx="7">
                  <c:v>80.7</c:v>
                </c:pt>
                <c:pt idx="8">
                  <c:v>91.2</c:v>
                </c:pt>
                <c:pt idx="9">
                  <c:v>182.4</c:v>
                </c:pt>
                <c:pt idx="10">
                  <c:v>190.5</c:v>
                </c:pt>
                <c:pt idx="11">
                  <c:v>250.4</c:v>
                </c:pt>
                <c:pt idx="12">
                  <c:v>314.5</c:v>
                </c:pt>
                <c:pt idx="13">
                  <c:v>457.4</c:v>
                </c:pt>
                <c:pt idx="14">
                  <c:v>628.9</c:v>
                </c:pt>
                <c:pt idx="15">
                  <c:v>2620.6</c:v>
                </c:pt>
              </c:numCache>
            </c:numRef>
          </c:val>
        </c:ser>
        <c:gapWidth val="30"/>
        <c:gapDepth val="190"/>
        <c:shape val="cylinder"/>
        <c:axId val="143645312"/>
        <c:axId val="143749504"/>
        <c:axId val="0"/>
      </c:bar3DChart>
      <c:catAx>
        <c:axId val="143645312"/>
        <c:scaling>
          <c:orientation val="minMax"/>
        </c:scaling>
        <c:axPos val="l"/>
        <c:numFmt formatCode="_-* #,##0.0\ _₽_-;\-* #,##0.0\ _₽_-;_-* &quot;-&quot;??\ _₽_-;_-@_-" sourceLinked="1"/>
        <c:tickLblPos val="nextTo"/>
        <c:txPr>
          <a:bodyPr/>
          <a:lstStyle/>
          <a:p>
            <a:pPr>
              <a:defRPr sz="10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3749504"/>
        <c:crosses val="autoZero"/>
        <c:auto val="1"/>
        <c:lblAlgn val="ctr"/>
        <c:lblOffset val="100"/>
      </c:catAx>
      <c:valAx>
        <c:axId val="143749504"/>
        <c:scaling>
          <c:orientation val="minMax"/>
        </c:scaling>
        <c:delete val="1"/>
        <c:axPos val="b"/>
        <c:numFmt formatCode="_-* #,##0.0\ _₽_-;\-* #,##0.0\ _₽_-;_-* &quot;-&quot;??\ _₽_-;_-@_-" sourceLinked="1"/>
        <c:tickLblPos val="none"/>
        <c:crossAx val="1436453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6546794244140637E-2"/>
          <c:y val="0.30497905574633594"/>
          <c:w val="0.96711758957102656"/>
          <c:h val="0.52565483396836254"/>
        </c:manualLayout>
      </c:layout>
      <c:lineChart>
        <c:grouping val="standard"/>
        <c:ser>
          <c:idx val="0"/>
          <c:order val="0"/>
          <c:tx>
            <c:strRef>
              <c:f>'Лист1'!$B$1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diamond"/>
            <c:size val="14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6.4648952425807496E-2"/>
                  <c:y val="-9.220851930520593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345,9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en-US" sz="1200" b="0" i="0" u="none" strike="noStrike" baseline="0" dirty="0" smtClean="0"/>
                      <a:t> 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5.2000244342497413E-2"/>
                  <c:y val="-8.30764036392785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307</a:t>
                    </a:r>
                    <a:r>
                      <a:rPr lang="ru-RU" dirty="0" smtClean="0"/>
                      <a:t>,0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en-US" sz="1200" b="0" i="0" u="none" strike="noStrike" baseline="0" dirty="0" smtClean="0"/>
                      <a:t> 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6.3779035590786515E-2"/>
                  <c:y val="-8.36046885185570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263,6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r>
                      <a:rPr lang="en-US" sz="1200" b="0" i="0" u="none" strike="noStrike" baseline="0" dirty="0" smtClean="0"/>
                      <a:t>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'Лист1'!$A$2:$A$4</c:f>
              <c:strCache>
                <c:ptCount val="3"/>
                <c:pt idx="0">
                  <c:v>01.01.2022</c:v>
                </c:pt>
                <c:pt idx="1">
                  <c:v>01.01.2023</c:v>
                </c:pt>
                <c:pt idx="2">
                  <c:v>01.01.2024</c:v>
                </c:pt>
              </c:strCache>
            </c:strRef>
          </c:cat>
          <c:val>
            <c:numRef>
              <c:f>'Лист1'!$B$2:$B$4</c:f>
              <c:numCache>
                <c:formatCode>General</c:formatCode>
                <c:ptCount val="3"/>
                <c:pt idx="0">
                  <c:v>345.9</c:v>
                </c:pt>
                <c:pt idx="1">
                  <c:v>307</c:v>
                </c:pt>
                <c:pt idx="2">
                  <c:v>263.60000000000002</c:v>
                </c:pt>
              </c:numCache>
            </c:numRef>
          </c:val>
        </c:ser>
        <c:marker val="1"/>
        <c:axId val="143982976"/>
        <c:axId val="143984512"/>
      </c:lineChart>
      <c:catAx>
        <c:axId val="14398297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3984512"/>
        <c:crosses val="autoZero"/>
        <c:auto val="1"/>
        <c:lblAlgn val="ctr"/>
        <c:lblOffset val="100"/>
      </c:catAx>
      <c:valAx>
        <c:axId val="143984512"/>
        <c:scaling>
          <c:orientation val="minMax"/>
        </c:scaling>
        <c:delete val="1"/>
        <c:axPos val="l"/>
        <c:numFmt formatCode="General" sourceLinked="1"/>
        <c:tickLblPos val="none"/>
        <c:crossAx val="143982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rotY val="30"/>
      <c:rAngAx val="1"/>
    </c:view3D>
    <c:plotArea>
      <c:layout>
        <c:manualLayout>
          <c:layoutTarget val="inner"/>
          <c:xMode val="edge"/>
          <c:yMode val="edge"/>
          <c:x val="1.5277777777777781E-2"/>
          <c:y val="4.2526843357532332E-2"/>
          <c:w val="0.98472222222222228"/>
          <c:h val="0.73153963611390727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2023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69850"/>
            </a:sp3d>
          </c:spPr>
          <c:dPt>
            <c:idx val="1"/>
            <c:spPr>
              <a:scene3d>
                <a:camera prst="orthographicFront"/>
                <a:lightRig rig="threePt" dir="t"/>
              </a:scene3d>
              <a:sp3d prstMaterial="plastic">
                <a:bevelT h="387350"/>
                <a:bevelB w="63500"/>
              </a:sp3d>
            </c:spPr>
          </c:dPt>
          <c:dLbls>
            <c:dLbl>
              <c:idx val="0"/>
              <c:layout>
                <c:manualLayout>
                  <c:x val="-5.5555555555555558E-3"/>
                  <c:y val="-3.8660766688665811E-2"/>
                </c:manualLayout>
              </c:layout>
              <c:tx>
                <c:rich>
                  <a:bodyPr/>
                  <a:lstStyle/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100,0</a:t>
                    </a:r>
                    <a:r>
                      <a:rPr lang="ru-RU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</a:p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млн. руб.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</a:t>
                    </a:r>
                    <a:endParaRPr lang="en-US" sz="1100" dirty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1.2500000000000001E-2"/>
                  <c:y val="-7.7320588813279125E-3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b="0" i="0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sz="1100" b="0" i="0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0,0 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100" b="0" i="0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млн. руб.</a:t>
                    </a:r>
                    <a:r>
                      <a:rPr lang="en-US" sz="1100" b="0" i="0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   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  </a:t>
                    </a:r>
                    <a:endParaRPr lang="en-US" sz="1100" dirty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2.7777777777778017E-3"/>
                  <c:y val="-4.5438627960861816E-2"/>
                </c:manualLayout>
              </c:layout>
              <c:tx>
                <c:rich>
                  <a:bodyPr/>
                  <a:lstStyle/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153,3</a:t>
                    </a:r>
                    <a:endParaRPr lang="ru-RU" sz="1100" dirty="0" smtClean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млн. руб.</a:t>
                    </a:r>
                    <a:r>
                      <a:rPr lang="en-US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</a:t>
                    </a:r>
                    <a:endParaRPr lang="en-US" sz="1100" dirty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2.2222222222222251E-2"/>
                  <c:y val="-5.4363771805149175E-2"/>
                </c:manualLayout>
              </c:layout>
              <c:tx>
                <c:rich>
                  <a:bodyPr/>
                  <a:lstStyle/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171,1</a:t>
                    </a:r>
                    <a:r>
                      <a:rPr lang="ru-RU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</a:p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млн. руб.</a:t>
                    </a:r>
                    <a:r>
                      <a:rPr lang="en-US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</a:t>
                    </a:r>
                    <a:endParaRPr lang="en-US" sz="1100" dirty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Привленчение кредитов от кредитных организаций</c:v>
                </c:pt>
                <c:pt idx="1">
                  <c:v>Погашение кредитов от кредитных организаций</c:v>
                </c:pt>
                <c:pt idx="2">
                  <c:v>Привлечение кредитов из других бюджетов бюджетной системы РФ</c:v>
                </c:pt>
                <c:pt idx="3">
                  <c:v>Погашение кредитов из других бюджетов бюджетной системы РФ</c:v>
                </c:pt>
              </c:strCache>
            </c:strRef>
          </c:cat>
          <c:val>
            <c:numRef>
              <c:f>Лист1!$B$2:$B$5</c:f>
              <c:numCache>
                <c:formatCode>_-* #,##0.0\ _₽_-;\-* #,##0.0\ _₽_-;_-* "-"??\ _₽_-;_-@_-</c:formatCode>
                <c:ptCount val="4"/>
                <c:pt idx="0">
                  <c:v>100</c:v>
                </c:pt>
                <c:pt idx="1">
                  <c:v>0</c:v>
                </c:pt>
                <c:pt idx="2">
                  <c:v>153.30000000000001</c:v>
                </c:pt>
                <c:pt idx="3">
                  <c:v>171.1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2023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69850"/>
            </a:sp3d>
          </c:spPr>
          <c:dLbls>
            <c:dLbl>
              <c:idx val="0"/>
              <c:layout>
                <c:manualLayout>
                  <c:x val="2.2222222222222251E-2"/>
                  <c:y val="-7.5125221079186413E-2"/>
                </c:manualLayout>
              </c:layout>
              <c:tx>
                <c:rich>
                  <a:bodyPr/>
                  <a:lstStyle/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0,0</a:t>
                    </a:r>
                  </a:p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млн. руб.</a:t>
                    </a:r>
                    <a:r>
                      <a:rPr lang="en-US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  </a:t>
                    </a:r>
                    <a:endParaRPr lang="en-US" sz="1100" dirty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1.3888888888888954E-2"/>
                  <c:y val="1.403310132396156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b="0" i="0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sz="1100" b="0" i="0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0,0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100" b="0" i="0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млн. руб.</a:t>
                    </a:r>
                    <a:r>
                      <a:rPr lang="en-US" sz="1100" b="0" i="0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   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  </a:t>
                    </a:r>
                    <a:endParaRPr lang="en-US" sz="1100" dirty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1.9444444444444445E-2"/>
                  <c:y val="-6.0426311507999979E-2"/>
                </c:manualLayout>
              </c:layout>
              <c:tx>
                <c:rich>
                  <a:bodyPr/>
                  <a:lstStyle/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55,4</a:t>
                    </a:r>
                    <a:r>
                      <a:rPr lang="ru-RU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</a:p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млн. руб.</a:t>
                    </a:r>
                    <a:r>
                      <a:rPr lang="en-US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</a:t>
                    </a:r>
                    <a:endParaRPr lang="en-US" sz="1100" dirty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4.3055555555555375E-2"/>
                  <c:y val="-5.3409475213995479E-2"/>
                </c:manualLayout>
              </c:layout>
              <c:tx>
                <c:rich>
                  <a:bodyPr/>
                  <a:lstStyle/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en-US" sz="1100" dirty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71,1</a:t>
                    </a:r>
                    <a:endParaRPr lang="ru-RU" sz="1100" dirty="0" smtClean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  <a:p>
                    <a:pPr>
                      <a:defRPr sz="110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defRPr>
                    </a:pPr>
                    <a:r>
                      <a:rPr lang="ru-RU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ru-RU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млн. руб.</a:t>
                    </a:r>
                    <a:r>
                      <a:rPr lang="en-US" sz="1100" b="0" i="0" u="none" strike="noStrike" baseline="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</a:t>
                    </a:r>
                    <a:r>
                      <a:rPr lang="en-US" sz="1100" dirty="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   </a:t>
                    </a:r>
                    <a:endParaRPr lang="en-US" sz="1100" dirty="0">
                      <a:latin typeface="Liberation Serif" pitchFamily="18" charset="0"/>
                      <a:ea typeface="Liberation Serif" pitchFamily="18" charset="0"/>
                      <a:cs typeface="Liberation Serif" pitchFamily="18" charset="0"/>
                    </a:endParaRPr>
                  </a:p>
                </c:rich>
              </c:tx>
              <c:spPr/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Привленчение кредитов от кредитных организаций</c:v>
                </c:pt>
                <c:pt idx="1">
                  <c:v>Погашение кредитов от кредитных организаций</c:v>
                </c:pt>
                <c:pt idx="2">
                  <c:v>Привлечение кредитов из других бюджетов бюджетной системы РФ</c:v>
                </c:pt>
                <c:pt idx="3">
                  <c:v>Погашение кредитов из других бюджетов бюджетной системы РФ</c:v>
                </c:pt>
              </c:strCache>
            </c:strRef>
          </c:cat>
          <c:val>
            <c:numRef>
              <c:f>Лист1!$C$2:$C$5</c:f>
              <c:numCache>
                <c:formatCode>_-* #,##0.0\ _₽_-;\-* #,##0.0\ _₽_-;_-* "-"??\ _₽_-;_-@_-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55.4</c:v>
                </c:pt>
                <c:pt idx="3">
                  <c:v>71.099999999999994</c:v>
                </c:pt>
              </c:numCache>
            </c:numRef>
          </c:val>
        </c:ser>
        <c:gapWidth val="139"/>
        <c:gapDepth val="220"/>
        <c:shape val="cylinder"/>
        <c:axId val="143878400"/>
        <c:axId val="144117760"/>
        <c:axId val="143400000"/>
      </c:bar3DChart>
      <c:catAx>
        <c:axId val="143878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4117760"/>
        <c:crosses val="autoZero"/>
        <c:auto val="1"/>
        <c:lblAlgn val="ctr"/>
        <c:lblOffset val="100"/>
      </c:catAx>
      <c:valAx>
        <c:axId val="144117760"/>
        <c:scaling>
          <c:orientation val="minMax"/>
        </c:scaling>
        <c:delete val="1"/>
        <c:axPos val="l"/>
        <c:numFmt formatCode="_-* #,##0.0\ _₽_-;\-* #,##0.0\ _₽_-;_-* &quot;-&quot;??\ _₽_-;_-@_-" sourceLinked="1"/>
        <c:tickLblPos val="none"/>
        <c:crossAx val="143878400"/>
        <c:crosses val="autoZero"/>
        <c:crossBetween val="between"/>
      </c:valAx>
      <c:serAx>
        <c:axId val="143400000"/>
        <c:scaling>
          <c:orientation val="minMax"/>
        </c:scaling>
        <c:delete val="1"/>
        <c:axPos val="b"/>
        <c:tickLblPos val="none"/>
        <c:crossAx val="144117760"/>
        <c:crosses val="autoZero"/>
      </c:serAx>
    </c:plotArea>
    <c:legend>
      <c:legendPos val="r"/>
      <c:layout>
        <c:manualLayout>
          <c:xMode val="edge"/>
          <c:yMode val="edge"/>
          <c:x val="0.87397080052493537"/>
          <c:y val="0.72070843597044065"/>
          <c:w val="0.12602919947506591"/>
          <c:h val="0.13898568640802891"/>
        </c:manualLayout>
      </c:layout>
      <c:txPr>
        <a:bodyPr/>
        <a:lstStyle/>
        <a:p>
          <a:pPr>
            <a:defRPr sz="12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T h="6350"/>
    </a:sp3d>
  </c:spPr>
  <c:txPr>
    <a:bodyPr/>
    <a:lstStyle/>
    <a:p>
      <a:pPr>
        <a:defRPr sz="1800"/>
      </a:pPr>
      <a:endParaRPr lang="ru-RU"/>
    </a:p>
  </c:txPr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>
                <a:solidFill>
                  <a:schemeClr val="tx2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sz="1800" dirty="0" smtClean="0">
                <a:solidFill>
                  <a:schemeClr val="tx2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Динамика исполнения источников</a:t>
            </a:r>
            <a:r>
              <a:rPr lang="ru-RU" sz="1800" baseline="0" dirty="0" smtClean="0">
                <a:solidFill>
                  <a:schemeClr val="tx2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финансирования</a:t>
            </a:r>
            <a:endParaRPr lang="ru-RU" sz="1800" dirty="0">
              <a:solidFill>
                <a:schemeClr val="tx2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c:rich>
      </c:tx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9.0826334208224044E-2"/>
          <c:y val="9.1009458545010247E-2"/>
          <c:w val="0.78924321959755062"/>
          <c:h val="0.7384202681183577"/>
        </c:manualLayout>
      </c:layout>
      <c:area3DChart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2023 года</c:v>
                </c:pt>
              </c:strCache>
            </c:strRef>
          </c:tx>
          <c:dLbls>
            <c:dLbl>
              <c:idx val="0"/>
              <c:layout>
                <c:manualLayout>
                  <c:x val="2.294234696596506E-2"/>
                  <c:y val="1.603357202735050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100</a:t>
                    </a:r>
                    <a:r>
                      <a:rPr lang="ru-RU" smtClean="0"/>
                      <a:t>,0</a:t>
                    </a:r>
                  </a:p>
                  <a:p>
                    <a:r>
                      <a:rPr lang="ru-RU" smtClean="0"/>
                      <a:t> </a:t>
                    </a:r>
                    <a:r>
                      <a:rPr lang="ru-RU" sz="1200" b="0" i="0" u="none" strike="noStrike" baseline="0" smtClean="0"/>
                      <a:t>млн. 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17,8</a:t>
                    </a:r>
                    <a:r>
                      <a:rPr lang="ru-RU" smtClean="0"/>
                      <a:t> </a:t>
                    </a:r>
                    <a:r>
                      <a:rPr lang="ru-RU" sz="1200" b="0" i="0" u="none" strike="noStrike" baseline="0" smtClean="0"/>
                      <a:t>млн. 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3.4413520448947299E-2"/>
                  <c:y val="-4.275619207293473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49,2</a:t>
                    </a:r>
                    <a:r>
                      <a:rPr lang="ru-RU" smtClean="0"/>
                      <a:t> </a:t>
                    </a:r>
                    <a:r>
                      <a:rPr lang="ru-RU" sz="1200" b="0" i="0" u="none" strike="noStrike" baseline="0" smtClean="0"/>
                      <a:t>млн. 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Кредиты кредитных организаций в валюте Российской Федерации</c:v>
                </c:pt>
                <c:pt idx="1">
                  <c:v>Бюджетные кредиты из других бюджетов бюджетной системы Российской Федерации</c:v>
                </c:pt>
                <c:pt idx="2">
                  <c:v>Изменение остатков средств на счетах по учету средств бюджетов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-17.8</c:v>
                </c:pt>
                <c:pt idx="2">
                  <c:v>49.2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2023 года</c:v>
                </c:pt>
              </c:strCache>
            </c:strRef>
          </c:tx>
          <c:dLbls>
            <c:dLbl>
              <c:idx val="0"/>
              <c:layout>
                <c:manualLayout>
                  <c:x val="1.7206760224473705E-2"/>
                  <c:y val="-5.344524009116829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r>
                      <a:rPr lang="ru-RU" smtClean="0"/>
                      <a:t>,0 млн. 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15,7</a:t>
                    </a:r>
                    <a:r>
                      <a:rPr lang="ru-RU" smtClean="0"/>
                      <a:t> </a:t>
                    </a:r>
                    <a:r>
                      <a:rPr lang="ru-RU" sz="1200" b="0" i="0" u="none" strike="noStrike" baseline="0" smtClean="0"/>
                      <a:t>млн. 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2.8677933707455259E-3"/>
                  <c:y val="1.60335720273505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354,5</a:t>
                    </a:r>
                    <a:r>
                      <a:rPr lang="ru-RU" smtClean="0"/>
                      <a:t> </a:t>
                    </a:r>
                    <a:r>
                      <a:rPr lang="ru-RU" sz="1200" b="0" i="0" u="none" strike="noStrike" baseline="0" smtClean="0"/>
                      <a:t>млн. 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Кредиты кредитных организаций в валюте Российской Федерации</c:v>
                </c:pt>
                <c:pt idx="1">
                  <c:v>Бюджетные кредиты из других бюджетов бюджетной системы Российской Федерации</c:v>
                </c:pt>
                <c:pt idx="2">
                  <c:v>Изменение остатков средств на счетах по учету средств бюджетов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-15.7</c:v>
                </c:pt>
                <c:pt idx="2">
                  <c:v>-354.5</c:v>
                </c:pt>
              </c:numCache>
            </c:numRef>
          </c:val>
        </c:ser>
        <c:axId val="144153600"/>
        <c:axId val="144163584"/>
        <c:axId val="0"/>
      </c:area3DChart>
      <c:catAx>
        <c:axId val="144153600"/>
        <c:scaling>
          <c:orientation val="minMax"/>
        </c:scaling>
        <c:axPos val="b"/>
        <c:majorTickMark val="none"/>
        <c:tickLblPos val="low"/>
        <c:txPr>
          <a:bodyPr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4163584"/>
        <c:crosses val="autoZero"/>
        <c:auto val="1"/>
        <c:lblAlgn val="ctr"/>
        <c:lblOffset val="100"/>
      </c:catAx>
      <c:valAx>
        <c:axId val="14416358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0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4153600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35045658355205789"/>
          <c:y val="9.5399753562735473E-2"/>
          <c:w val="0.29908683289588989"/>
          <c:h val="7.2570850713557067E-2"/>
        </c:manualLayout>
      </c:layout>
      <c:txPr>
        <a:bodyPr/>
        <a:lstStyle/>
        <a:p>
          <a:pPr>
            <a:defRPr sz="12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50"/>
      <c:perspective val="2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8203940014903129E-2"/>
                  <c:y val="6.049945067831970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2</a:t>
                    </a:r>
                    <a:r>
                      <a:rPr lang="en-US" dirty="0" smtClean="0"/>
                      <a:t>59,5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5</a:t>
                    </a:r>
                    <a:r>
                      <a:rPr lang="ru-RU" dirty="0" smtClean="0"/>
                      <a:t>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0"/>
                  <c:y val="0.13213423817106829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5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224,8</a:t>
                    </a:r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Раздел Общегосударственные вопросы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259.5</c:v>
                </c:pt>
                <c:pt idx="1">
                  <c:v>5224.8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Раздел Общегосударственные вопросы</c:v>
                </c:pt>
                <c:pt idx="1">
                  <c:v>Расходы бюджета СГО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_-* #,##0.0\ _₽_-;\-* #,##0.0\ _₽_-;_-* &quot;-&quot;??\ _₽_-;_-@_-">
                  <c:v>4.9666972898484154</c:v>
                </c:pt>
                <c:pt idx="1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452179846290469"/>
          <c:y val="0.55901518188800259"/>
          <c:w val="0.35547820153709764"/>
          <c:h val="0.30295667631132878"/>
        </c:manualLayout>
      </c:layout>
      <c:txPr>
        <a:bodyPr/>
        <a:lstStyle/>
        <a:p>
          <a:pPr>
            <a:defRPr sz="12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70"/>
      <c:perspective val="0"/>
    </c:view3D>
    <c:plotArea>
      <c:layout>
        <c:manualLayout>
          <c:layoutTarget val="inner"/>
          <c:xMode val="edge"/>
          <c:yMode val="edge"/>
          <c:x val="0.13351819183986727"/>
          <c:y val="0.14643593590451109"/>
          <c:w val="0.61191057147751904"/>
          <c:h val="0.759588217216162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1.9128650099438271E-2"/>
                  <c:y val="9.0431692833373531E-2"/>
                </c:manualLayout>
              </c:layout>
              <c:tx>
                <c:rich>
                  <a:bodyPr/>
                  <a:lstStyle/>
                  <a:p>
                    <a:r>
                      <a:rPr lang="en-US" sz="120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2</a:t>
                    </a:r>
                    <a:r>
                      <a:rPr lang="en-US" smtClean="0"/>
                      <a:t>53,8</a:t>
                    </a:r>
                    <a:r>
                      <a:rPr lang="ru-RU" smtClean="0"/>
                      <a:t> млн.руб.</a:t>
                    </a:r>
                    <a:r>
                      <a:rPr lang="en-US" smtClean="0"/>
                      <a:t> 9</a:t>
                    </a:r>
                    <a:r>
                      <a:rPr lang="ru-RU" smtClean="0"/>
                      <a:t>7,8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1.2270708828765303E-2"/>
                  <c:y val="8.5010128514825964E-2"/>
                </c:manualLayout>
              </c:layout>
              <c:tx>
                <c:rich>
                  <a:bodyPr/>
                  <a:lstStyle/>
                  <a:p>
                    <a:r>
                      <a:rPr lang="en-US" sz="1200" smtClean="0"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rPr>
                      <a:t>5</a:t>
                    </a:r>
                    <a:r>
                      <a:rPr lang="en-US" smtClean="0"/>
                      <a:t>,7</a:t>
                    </a:r>
                    <a:r>
                      <a:rPr lang="ru-RU" smtClean="0"/>
                      <a:t> млн.руб.</a:t>
                    </a:r>
                    <a:r>
                      <a:rPr lang="en-US" smtClean="0"/>
                      <a:t>; 2</a:t>
                    </a:r>
                    <a:r>
                      <a:rPr lang="ru-RU" smtClean="0"/>
                      <a:t>,2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253.8</c:v>
                </c:pt>
                <c:pt idx="1">
                  <c:v>5.7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местный бюджет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Лист1!$C$2:$C$3</c:f>
              <c:numCache>
                <c:formatCode>_-* #,##0.0\ _₽_-;\-* #,##0.0\ _₽_-;_-* "-"??\ _₽_-;_-@_-</c:formatCode>
                <c:ptCount val="2"/>
                <c:pt idx="0">
                  <c:v>97.803468208092482</c:v>
                </c:pt>
                <c:pt idx="1">
                  <c:v>2.1965317919075367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6070127374163465"/>
          <c:y val="0.6835194358433766"/>
          <c:w val="0.23929876254770296"/>
          <c:h val="0.25390517859562278"/>
        </c:manualLayout>
      </c:layout>
      <c:txPr>
        <a:bodyPr/>
        <a:lstStyle/>
        <a:p>
          <a:pPr>
            <a:defRPr sz="1200">
              <a:latin typeface="Liberation Serif" pitchFamily="18" charset="0"/>
              <a:ea typeface="Liberation Serif" pitchFamily="18" charset="0"/>
              <a:cs typeface="Liberation Serif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rotX val="20"/>
      <c:rotY val="10"/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1.1111111111111141E-2"/>
                  <c:y val="-6.156451029940330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4</a:t>
                    </a:r>
                    <a:r>
                      <a:rPr lang="en-US" dirty="0" smtClean="0"/>
                      <a:t>,7</a:t>
                    </a:r>
                    <a:r>
                      <a:rPr lang="ru-RU" dirty="0" smtClean="0"/>
                      <a:t> млн. руб.                      1,8%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8055555555555561E-2"/>
                  <c:y val="-4.6789027827546896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9</a:t>
                    </a:r>
                    <a:r>
                      <a:rPr lang="en-US" dirty="0" smtClean="0"/>
                      <a:t>,1</a:t>
                    </a:r>
                    <a:r>
                      <a:rPr lang="ru-RU" dirty="0" smtClean="0"/>
                      <a:t> млн.руб.                     3,5%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4.1666666666666683E-3"/>
                  <c:y val="-1.231290205988064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</a:t>
                    </a:r>
                    <a:r>
                      <a:rPr lang="en-US" dirty="0" smtClean="0"/>
                      <a:t>49,5</a:t>
                    </a:r>
                    <a:r>
                      <a:rPr lang="ru-RU" dirty="0" smtClean="0"/>
                      <a:t> млн.руб.               57,6%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4.1666666666666683E-3"/>
                  <c:y val="-5.171418865149872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0</a:t>
                    </a:r>
                    <a:r>
                      <a:rPr lang="ru-RU" dirty="0" smtClean="0"/>
                      <a:t>,01 млн. руб.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2.2222222222222251E-2"/>
                  <c:y val="-6.6489671123355507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</a:t>
                    </a:r>
                    <a:r>
                      <a:rPr lang="en-US" dirty="0" smtClean="0"/>
                      <a:t>6,7</a:t>
                    </a:r>
                    <a:r>
                      <a:rPr lang="ru-RU" dirty="0" smtClean="0"/>
                      <a:t> млн.руб.                6,7%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1.9444444444444361E-2"/>
                  <c:y val="-4.9251608239522592E-2"/>
                </c:manualLayout>
              </c:layout>
              <c:tx>
                <c:rich>
                  <a:bodyPr/>
                  <a:lstStyle/>
                  <a:p>
                    <a:r>
                      <a:rPr lang="en-US" sz="1200" smtClean="0"/>
                      <a:t>0</a:t>
                    </a:r>
                    <a:r>
                      <a:rPr lang="ru-RU" smtClean="0"/>
                      <a:t>,0 млн.руб.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2.0833333333333412E-2"/>
                  <c:y val="-6.402709071137938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7</a:t>
                    </a:r>
                    <a:r>
                      <a:rPr lang="en-US" dirty="0" smtClean="0"/>
                      <a:t>9,7</a:t>
                    </a:r>
                    <a:r>
                      <a:rPr lang="ru-RU" dirty="0" smtClean="0"/>
                      <a:t> млн.руб.              30,7%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0102 Фун-е высшего должн. лица МО</c:v>
                </c:pt>
                <c:pt idx="1">
                  <c:v>0103 Фун-е представ.органов МО</c:v>
                </c:pt>
                <c:pt idx="2">
                  <c:v>0104 Фун-е мест.адм-й</c:v>
                </c:pt>
                <c:pt idx="3">
                  <c:v>0105 Судебная система</c:v>
                </c:pt>
                <c:pt idx="4">
                  <c:v>0106 Обеспеч. деят-и фин-х,  органов и органов фин-го надзора</c:v>
                </c:pt>
                <c:pt idx="5">
                  <c:v>0111 Резервные фонды</c:v>
                </c:pt>
                <c:pt idx="6">
                  <c:v>0113 Др.общегос.вопросы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4.7</c:v>
                </c:pt>
                <c:pt idx="1">
                  <c:v>9.1</c:v>
                </c:pt>
                <c:pt idx="2">
                  <c:v>149.5</c:v>
                </c:pt>
                <c:pt idx="3">
                  <c:v>0</c:v>
                </c:pt>
                <c:pt idx="4">
                  <c:v>16.7</c:v>
                </c:pt>
                <c:pt idx="5">
                  <c:v>0</c:v>
                </c:pt>
                <c:pt idx="6">
                  <c:v>79.7</c:v>
                </c:pt>
              </c:numCache>
            </c:numRef>
          </c:val>
        </c:ser>
        <c:shape val="box"/>
        <c:axId val="149317504"/>
        <c:axId val="149319040"/>
        <c:axId val="134448448"/>
      </c:bar3DChart>
      <c:catAx>
        <c:axId val="149317504"/>
        <c:scaling>
          <c:orientation val="minMax"/>
        </c:scaling>
        <c:axPos val="b"/>
        <c:tickLblPos val="nextTo"/>
        <c:txPr>
          <a:bodyPr rot="-660000" vert="horz" anchor="t" anchorCtr="0"/>
          <a:lstStyle/>
          <a:p>
            <a:pPr>
              <a:defRPr sz="11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9319040"/>
        <c:crosses val="autoZero"/>
        <c:auto val="1"/>
        <c:lblAlgn val="ctr"/>
        <c:lblOffset val="100"/>
      </c:catAx>
      <c:valAx>
        <c:axId val="149319040"/>
        <c:scaling>
          <c:orientation val="minMax"/>
        </c:scaling>
        <c:delete val="1"/>
        <c:axPos val="l"/>
        <c:numFmt formatCode="General" sourceLinked="1"/>
        <c:tickLblPos val="none"/>
        <c:crossAx val="149317504"/>
        <c:crosses val="autoZero"/>
        <c:crossBetween val="between"/>
      </c:valAx>
      <c:serAx>
        <c:axId val="134448448"/>
        <c:scaling>
          <c:orientation val="minMax"/>
        </c:scaling>
        <c:delete val="1"/>
        <c:axPos val="b"/>
        <c:tickLblPos val="none"/>
        <c:crossAx val="149319040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11697145780947885"/>
          <c:y val="4.9960875984251973E-2"/>
          <c:w val="0.86522980627025514"/>
          <c:h val="0.7685305118110235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1.9416802822112545E-2"/>
                  <c:y val="-1.874999999999999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</a:t>
                    </a:r>
                    <a:r>
                      <a:rPr lang="en-US" dirty="0" smtClean="0"/>
                      <a:t>77,8</a:t>
                    </a:r>
                    <a:r>
                      <a:rPr lang="ru-RU" dirty="0" smtClean="0"/>
                      <a:t> млн.руб.          68,5%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618066901842726E-3"/>
                  <c:y val="-5.937500000000000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6</a:t>
                    </a:r>
                    <a:r>
                      <a:rPr lang="en-US" dirty="0" smtClean="0"/>
                      <a:t>,8</a:t>
                    </a:r>
                    <a:r>
                      <a:rPr lang="ru-RU" dirty="0" smtClean="0"/>
                      <a:t> млн.руб.         26,3%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8.0903345092135526E-3"/>
                  <c:y val="-6.875000000000001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9</a:t>
                    </a:r>
                    <a:r>
                      <a:rPr lang="en-US" dirty="0" smtClean="0"/>
                      <a:t>,1</a:t>
                    </a:r>
                    <a:r>
                      <a:rPr lang="ru-RU" dirty="0" smtClean="0"/>
                      <a:t> млн.руб.              3,5%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4562602116584399E-2"/>
                  <c:y val="-5.937500000000000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4</a:t>
                    </a:r>
                    <a:r>
                      <a:rPr lang="en-US" dirty="0" smtClean="0"/>
                      <a:t>,5</a:t>
                    </a:r>
                    <a:r>
                      <a:rPr lang="ru-RU" dirty="0" smtClean="0"/>
                      <a:t> млн.руб.           1,7%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7798735920269818E-2"/>
                  <c:y val="-7.500000000000001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0</a:t>
                    </a:r>
                    <a:r>
                      <a:rPr lang="ru-RU" dirty="0" smtClean="0"/>
                      <a:t>,0 млн.руб.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Liberation Serif" pitchFamily="18" charset="0"/>
                    <a:ea typeface="Liberation Serif" pitchFamily="18" charset="0"/>
                    <a:cs typeface="Liberation Serif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Администрация СГО</c:v>
                </c:pt>
                <c:pt idx="1">
                  <c:v>ООА СГО КУМИ</c:v>
                </c:pt>
                <c:pt idx="2">
                  <c:v>Дума СГО</c:v>
                </c:pt>
                <c:pt idx="3">
                  <c:v>КРК СГО</c:v>
                </c:pt>
                <c:pt idx="4">
                  <c:v>Фин.упр. СГО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177.8</c:v>
                </c:pt>
                <c:pt idx="1">
                  <c:v>68.2</c:v>
                </c:pt>
                <c:pt idx="2">
                  <c:v>9.1</c:v>
                </c:pt>
                <c:pt idx="3">
                  <c:v>4.5</c:v>
                </c:pt>
                <c:pt idx="4">
                  <c:v>0</c:v>
                </c:pt>
              </c:numCache>
            </c:numRef>
          </c:val>
        </c:ser>
        <c:shape val="box"/>
        <c:axId val="149423616"/>
        <c:axId val="149425152"/>
        <c:axId val="149282304"/>
      </c:bar3DChart>
      <c:catAx>
        <c:axId val="149423616"/>
        <c:scaling>
          <c:orientation val="minMax"/>
        </c:scaling>
        <c:axPos val="b"/>
        <c:tickLblPos val="nextTo"/>
        <c:txPr>
          <a:bodyPr rot="-900000"/>
          <a:lstStyle/>
          <a:p>
            <a:pPr>
              <a:defRPr sz="1200"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endParaRPr lang="ru-RU"/>
          </a:p>
        </c:txPr>
        <c:crossAx val="149425152"/>
        <c:crosses val="autoZero"/>
        <c:auto val="1"/>
        <c:lblAlgn val="ctr"/>
        <c:lblOffset val="100"/>
      </c:catAx>
      <c:valAx>
        <c:axId val="149425152"/>
        <c:scaling>
          <c:orientation val="minMax"/>
        </c:scaling>
        <c:delete val="1"/>
        <c:axPos val="l"/>
        <c:numFmt formatCode="General" sourceLinked="1"/>
        <c:tickLblPos val="none"/>
        <c:crossAx val="149423616"/>
        <c:crosses val="autoZero"/>
        <c:crossBetween val="between"/>
      </c:valAx>
      <c:serAx>
        <c:axId val="149282304"/>
        <c:scaling>
          <c:orientation val="minMax"/>
        </c:scaling>
        <c:delete val="1"/>
        <c:axPos val="b"/>
        <c:tickLblPos val="none"/>
        <c:crossAx val="149425152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0.15702</cdr:x>
      <cdr:y>0</cdr:y>
    </cdr:from>
    <cdr:to>
      <cdr:x>0.84298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61099" y="0"/>
          <a:ext cx="4198482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600" dirty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Всего </a:t>
          </a:r>
          <a:r>
            <a:rPr lang="ru-RU" sz="16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расходов в 2023 году</a:t>
          </a:r>
        </a:p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6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 </a:t>
          </a:r>
          <a:r>
            <a:rPr lang="ru-RU" sz="1600" dirty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5 224,8 млн. </a:t>
          </a:r>
          <a:r>
            <a:rPr lang="ru-RU" sz="16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рублей или 91,0% от плана</a:t>
          </a:r>
          <a:endParaRPr lang="ru-RU" sz="16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0.27619</cdr:x>
      <cdr:y>0.51384</cdr:y>
    </cdr:from>
    <cdr:to>
      <cdr:x>0.44762</cdr:x>
      <cdr:y>0.6733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88228" y="2088246"/>
          <a:ext cx="1296155" cy="648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266,5 млн.руб.</a:t>
          </a:r>
        </a:p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87,8%</a:t>
          </a:r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0.71429</cdr:x>
      <cdr:y>0.31893</cdr:y>
    </cdr:from>
    <cdr:to>
      <cdr:x>0.89524</cdr:x>
      <cdr:y>0.4784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00632" y="1296132"/>
          <a:ext cx="1368120" cy="6480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256,2 млн. руб.</a:t>
          </a:r>
        </a:p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96,1%</a:t>
          </a:r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0.81905</cdr:x>
      <cdr:y>0.62015</cdr:y>
    </cdr:from>
    <cdr:to>
      <cdr:x>0.93999</cdr:x>
      <cdr:y>0.7619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192688" y="2520280"/>
          <a:ext cx="914408" cy="576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10,2 млн.руб.</a:t>
          </a:r>
        </a:p>
        <a:p xmlns:a="http://schemas.openxmlformats.org/drawingml/2006/main">
          <a:pPr algn="ctr" rtl="0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3,9%</a:t>
          </a:r>
        </a:p>
        <a:p xmlns:a="http://schemas.openxmlformats.org/drawingml/2006/main"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0.17143</cdr:x>
      <cdr:y>0.23034</cdr:y>
    </cdr:from>
    <cdr:to>
      <cdr:x>0.32381</cdr:x>
      <cdr:y>0.38981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296144" y="936104"/>
          <a:ext cx="115212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303,6 млн.руб.</a:t>
          </a:r>
        </a:p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100%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0.30476</cdr:x>
      <cdr:y>0.4784</cdr:y>
    </cdr:from>
    <cdr:to>
      <cdr:x>0.44475</cdr:x>
      <cdr:y>0.62015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4242" y="1944218"/>
          <a:ext cx="1058442" cy="576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37,1 млн.руб.</a:t>
          </a:r>
        </a:p>
        <a:p xmlns:a="http://schemas.openxmlformats.org/drawingml/2006/main">
          <a:pPr algn="ctr" rtl="0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12,2%</a:t>
          </a:r>
        </a:p>
        <a:p xmlns:a="http://schemas.openxmlformats.org/drawingml/2006/main"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0.68571</cdr:x>
      <cdr:y>0.54927</cdr:y>
    </cdr:from>
    <cdr:to>
      <cdr:x>0.82857</cdr:x>
      <cdr:y>0.69102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84544" y="2232233"/>
          <a:ext cx="1080141" cy="576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29,9 млн. руб.</a:t>
          </a:r>
        </a:p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80,6%</a:t>
          </a:r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0.8</cdr:x>
      <cdr:y>0.38981</cdr:y>
    </cdr:from>
    <cdr:to>
      <cdr:x>0.91429</cdr:x>
      <cdr:y>0.53156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48672" y="1584176"/>
          <a:ext cx="864128" cy="576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7,3 млн. руб.</a:t>
          </a:r>
        </a:p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19,4%</a:t>
          </a:r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0.44762</cdr:x>
      <cdr:y>0.26578</cdr:y>
    </cdr:from>
    <cdr:to>
      <cdr:x>0.72381</cdr:x>
      <cdr:y>0.38981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 flipV="1">
          <a:off x="3384376" y="1080120"/>
          <a:ext cx="2088232" cy="50405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0.38095</cdr:x>
      <cdr:y>0.7619</cdr:y>
    </cdr:from>
    <cdr:to>
      <cdr:x>0.77143</cdr:x>
      <cdr:y>0.77961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 flipV="1">
          <a:off x="2880320" y="3096344"/>
          <a:ext cx="2952328" cy="7200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0.1619</cdr:x>
      <cdr:y>0.2835</cdr:y>
    </cdr:from>
    <cdr:to>
      <cdr:x>0.3619</cdr:x>
      <cdr:y>0.5085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224136" y="1152128"/>
          <a:ext cx="151216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303,6 млн.руб. 100%</a:t>
          </a:r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0.20755</cdr:x>
      <cdr:y>0.21262</cdr:y>
    </cdr:from>
    <cdr:to>
      <cdr:x>0.32735</cdr:x>
      <cdr:y>0.43762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4176" y="8640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184,0 млн.руб.</a:t>
          </a:r>
        </a:p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100%</a:t>
          </a:r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0.70192</cdr:x>
      <cdr:y>0.33665</cdr:y>
    </cdr:from>
    <cdr:to>
      <cdr:x>0.875</cdr:x>
      <cdr:y>0.46068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6561" y="1368146"/>
          <a:ext cx="1296167" cy="504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16,7 млн. руб.</a:t>
          </a:r>
        </a:p>
        <a:p xmlns:a="http://schemas.openxmlformats.org/drawingml/2006/main">
          <a:pPr algn="ctr" rtl="0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73,6%</a:t>
          </a:r>
        </a:p>
      </cdr:txBody>
    </cdr:sp>
  </cdr:relSizeAnchor>
  <cdr:relSizeAnchor xmlns:cdr="http://schemas.openxmlformats.org/drawingml/2006/chartDrawing">
    <cdr:from>
      <cdr:x>0.75962</cdr:x>
      <cdr:y>0.54927</cdr:y>
    </cdr:from>
    <cdr:to>
      <cdr:x>0.88462</cdr:x>
      <cdr:y>0.6733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88666" y="2232233"/>
          <a:ext cx="936069" cy="504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6,0 млн. руб.</a:t>
          </a:r>
        </a:p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26,4%</a:t>
          </a:r>
          <a:endParaRPr lang="ru-RU" sz="12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0.30769</cdr:x>
      <cdr:y>0.4784</cdr:y>
    </cdr:from>
    <cdr:to>
      <cdr:x>0.45192</cdr:x>
      <cdr:y>0.62015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04239" y="1944218"/>
          <a:ext cx="1080114" cy="576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22,7 млн. руб.</a:t>
          </a:r>
        </a:p>
        <a:p xmlns:a="http://schemas.openxmlformats.org/drawingml/2006/main">
          <a:pPr algn="ctr" rtl="0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12,3%</a:t>
          </a:r>
        </a:p>
      </cdr:txBody>
    </cdr:sp>
  </cdr:relSizeAnchor>
  <cdr:relSizeAnchor xmlns:cdr="http://schemas.openxmlformats.org/drawingml/2006/chartDrawing">
    <cdr:from>
      <cdr:x>0.18269</cdr:x>
      <cdr:y>0.24806</cdr:y>
    </cdr:from>
    <cdr:to>
      <cdr:x>0.30479</cdr:x>
      <cdr:y>0.47306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68152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0.15385</cdr:x>
      <cdr:y>0.2835</cdr:y>
    </cdr:from>
    <cdr:to>
      <cdr:x>0.27595</cdr:x>
      <cdr:y>0.5085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152128" y="1152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184 млн.руб. 100%</a:t>
          </a:r>
          <a:endParaRPr lang="ru-RU" sz="12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0.76667</cdr:x>
      <cdr:y>0.93112</cdr:y>
    </cdr:from>
    <cdr:to>
      <cdr:x>1</cdr:x>
      <cdr:y>1</cdr:y>
    </cdr:to>
    <cdr:sp macro="" textlink="">
      <cdr:nvSpPr>
        <cdr:cNvPr id="3" name="Номер слайда 27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010400" y="4936083"/>
          <a:ext cx="2133600" cy="365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/>
        <a:lstStyle xmlns:a="http://schemas.openxmlformats.org/drawingml/2006/main">
          <a:defPPr>
            <a:defRPr lang="ru-RU"/>
          </a:defPPr>
          <a:lvl1pPr marL="0" algn="r" defTabSz="914400" rtl="0" eaLnBrk="1" latinLnBrk="0" hangingPunct="1">
            <a:defRPr sz="1200" kern="1200">
              <a:solidFill>
                <a:sysClr val="windowText" lastClr="000000">
                  <a:tint val="75000"/>
                </a:sysClr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fld id="{3E125852-9DD3-4F7A-AFA9-A3757C2EE94D}" type="slidenum">
            <a:rPr lang="ru-RU" smtClean="0"/>
            <a:pPr/>
            <a:t>28</a:t>
          </a:fld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0.76667</cdr:x>
      <cdr:y>0.93018</cdr:y>
    </cdr:from>
    <cdr:to>
      <cdr:x>1</cdr:x>
      <cdr:y>1</cdr:y>
    </cdr:to>
    <cdr:sp macro="" textlink="">
      <cdr:nvSpPr>
        <cdr:cNvPr id="2" name="Номер слайда 27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010400" y="5046637"/>
          <a:ext cx="2133600" cy="365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/>
        <a:lstStyle xmlns:a="http://schemas.openxmlformats.org/drawingml/2006/main">
          <a:defPPr>
            <a:defRPr lang="ru-RU"/>
          </a:defPPr>
          <a:lvl1pPr marL="0" algn="r" defTabSz="914400" rtl="0" eaLnBrk="1" latinLnBrk="0" hangingPunct="1">
            <a:defRPr sz="1200" kern="1200">
              <a:solidFill>
                <a:sysClr val="windowText" lastClr="000000">
                  <a:tint val="75000"/>
                </a:sysClr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fld id="{3E125852-9DD3-4F7A-AFA9-A3757C2EE94D}" type="slidenum">
            <a:rPr lang="ru-RU" smtClean="0"/>
            <a:pPr/>
            <a:t>29</a:t>
          </a:fld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0.626</cdr:x>
      <cdr:y>0.55014</cdr:y>
    </cdr:from>
    <cdr:to>
      <cdr:x>0.76774</cdr:x>
      <cdr:y>0.67589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24128" y="2520280"/>
          <a:ext cx="1296130" cy="576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726,7 млн. руб.      </a:t>
          </a:r>
        </a:p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 31,2%</a:t>
          </a:r>
          <a:endParaRPr lang="ru-RU" sz="12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0.64175</cdr:x>
      <cdr:y>0.36152</cdr:y>
    </cdr:from>
    <cdr:to>
      <cdr:x>0.83862</cdr:x>
      <cdr:y>0.44012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68162" y="1656169"/>
          <a:ext cx="1800182" cy="360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1 599,7 млн.руб. 68,8%</a:t>
          </a:r>
          <a:endParaRPr lang="ru-RU" sz="12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0.60526</cdr:x>
      <cdr:y>0.58065</cdr:y>
    </cdr:from>
    <cdr:to>
      <cdr:x>0.75439</cdr:x>
      <cdr:y>0.82147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68526" y="1296155"/>
          <a:ext cx="1224162" cy="5375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644,7 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млн.руб. 28,8%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0.63158</cdr:x>
      <cdr:y>0.32258</cdr:y>
    </cdr:from>
    <cdr:to>
      <cdr:x>0.74561</cdr:x>
      <cdr:y>0.51613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84576" y="720081"/>
          <a:ext cx="936095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1 589,6 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млн.руб. 71,2%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0.36842</cdr:x>
      <cdr:y>0.6129</cdr:y>
    </cdr:from>
    <cdr:to>
      <cdr:x>0.47368</cdr:x>
      <cdr:y>0.82899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024336" y="1368152"/>
          <a:ext cx="864096" cy="4823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2234,3 млн.руб.</a:t>
          </a:r>
        </a:p>
        <a:p xmlns:a="http://schemas.openxmlformats.org/drawingml/2006/main"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 96,0%</a:t>
          </a:r>
          <a:endParaRPr lang="ru-RU" sz="12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0.35965</cdr:x>
      <cdr:y>0.25806</cdr:y>
    </cdr:from>
    <cdr:to>
      <cdr:x>0.47104</cdr:x>
      <cdr:y>0.58065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952328" y="576064"/>
          <a:ext cx="914400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2 326,4 млн.руб. </a:t>
          </a:r>
        </a:p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100%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0.46449</cdr:x>
      <cdr:y>0.25893</cdr:y>
    </cdr:from>
    <cdr:to>
      <cdr:x>0.64459</cdr:x>
      <cdr:y>0.44911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flipV="1">
          <a:off x="3528392" y="720079"/>
          <a:ext cx="1368152" cy="52887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0.45501</cdr:x>
      <cdr:y>0.59555</cdr:y>
    </cdr:from>
    <cdr:to>
      <cdr:x>0.66355</cdr:x>
      <cdr:y>0.72502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3456384" y="1656184"/>
          <a:ext cx="1584176" cy="36003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0.23698</cdr:x>
      <cdr:y>0.46423</cdr:y>
    </cdr:from>
    <cdr:to>
      <cdr:x>0.36969</cdr:x>
      <cdr:y>0.68269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800200" y="1224136"/>
          <a:ext cx="100811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0.71095</cdr:x>
      <cdr:y>0.36251</cdr:y>
    </cdr:from>
    <cdr:to>
      <cdr:x>0.86262</cdr:x>
      <cdr:y>0.54377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400600" y="1008112"/>
          <a:ext cx="1152123" cy="504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10,0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 млн. руб. 11,0%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0.58772</cdr:x>
      <cdr:y>0.44019</cdr:y>
    </cdr:from>
    <cdr:to>
      <cdr:x>0.70809</cdr:x>
      <cdr:y>0.67416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464519" y="1224137"/>
          <a:ext cx="914371" cy="650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82,0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 млн. руб.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89,0%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0.38865</cdr:x>
      <cdr:y>0.44019</cdr:y>
    </cdr:from>
    <cdr:to>
      <cdr:x>0.50903</cdr:x>
      <cdr:y>0.6608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952328" y="1224136"/>
          <a:ext cx="914447" cy="6135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92,0  млн. руб. </a:t>
          </a:r>
        </a:p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4,0%</a:t>
          </a:r>
          <a:endParaRPr lang="ru-RU" sz="12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0.69199</cdr:x>
      <cdr:y>0.72502</cdr:y>
    </cdr:from>
    <cdr:to>
      <cdr:x>0.74887</cdr:x>
      <cdr:y>0.85449</cdr:y>
    </cdr:to>
    <cdr:sp macro="" textlink="">
      <cdr:nvSpPr>
        <cdr:cNvPr id="12" name="Прямая соединительная линия 11"/>
        <cdr:cNvSpPr/>
      </cdr:nvSpPr>
      <cdr:spPr>
        <a:xfrm xmlns:a="http://schemas.openxmlformats.org/drawingml/2006/main" flipH="1" flipV="1">
          <a:off x="5256584" y="2016224"/>
          <a:ext cx="432048" cy="36004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0.29386</cdr:x>
      <cdr:y>0.28483</cdr:y>
    </cdr:from>
    <cdr:to>
      <cdr:x>0.41423</cdr:x>
      <cdr:y>0.61364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232248" y="792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0.24646</cdr:x>
      <cdr:y>0.28483</cdr:y>
    </cdr:from>
    <cdr:to>
      <cdr:x>0.39813</cdr:x>
      <cdr:y>0.51787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872208" y="792088"/>
          <a:ext cx="115212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2 326,4 млн.руб.</a:t>
          </a:r>
        </a:p>
        <a:p xmlns:a="http://schemas.openxmlformats.org/drawingml/2006/main">
          <a:pPr algn="ctr"/>
          <a:r>
            <a:rPr lang="ru-RU" sz="12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 100%</a:t>
          </a:r>
          <a:endParaRPr lang="ru-RU" sz="12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0.675</cdr:x>
      <cdr:y>0.35938</cdr:y>
    </cdr:from>
    <cdr:to>
      <cdr:x>0.81666</cdr:x>
      <cdr:y>0.48438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32648" y="1656184"/>
          <a:ext cx="1224107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3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229,2 млн. руб.</a:t>
          </a:r>
        </a:p>
        <a:p xmlns:a="http://schemas.openxmlformats.org/drawingml/2006/main">
          <a:pPr algn="ctr"/>
          <a:r>
            <a:rPr lang="ru-RU" sz="13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67,4%</a:t>
          </a:r>
          <a:endParaRPr lang="ru-RU" sz="13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0.7</cdr:x>
      <cdr:y>0.57813</cdr:y>
    </cdr:from>
    <cdr:to>
      <cdr:x>0.83333</cdr:x>
      <cdr:y>0.6875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48672" y="2664318"/>
          <a:ext cx="1152128" cy="504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111,0 млн. руб.</a:t>
          </a:r>
        </a:p>
        <a:p xmlns:a="http://schemas.openxmlformats.org/drawingml/2006/main">
          <a:pPr algn="ctr"/>
          <a:r>
            <a:rPr lang="ru-RU" sz="13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32,6%</a:t>
          </a:r>
          <a:endParaRPr lang="ru-RU" sz="13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0.375</cdr:x>
      <cdr:y>0.45313</cdr:y>
    </cdr:from>
    <cdr:to>
      <cdr:x>0.51667</cdr:x>
      <cdr:y>0.59375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40360" y="2088232"/>
          <a:ext cx="1224165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340,2 млн. руб.</a:t>
          </a:r>
        </a:p>
        <a:p xmlns:a="http://schemas.openxmlformats.org/drawingml/2006/main">
          <a:pPr algn="ctr" rtl="0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10,5%</a:t>
          </a:r>
        </a:p>
        <a:p xmlns:a="http://schemas.openxmlformats.org/drawingml/2006/main"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0.175</cdr:x>
      <cdr:y>0.375</cdr:y>
    </cdr:from>
    <cdr:to>
      <cdr:x>0.33333</cdr:x>
      <cdr:y>0.54688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512168" y="1728192"/>
          <a:ext cx="1368123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</a:t>
          </a:r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 </a:t>
          </a:r>
          <a:r>
            <a:rPr lang="en-US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236,4</a:t>
          </a:r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  млн. руб.</a:t>
          </a:r>
        </a:p>
        <a:p xmlns:a="http://schemas.openxmlformats.org/drawingml/2006/main">
          <a:pPr algn="ctr"/>
          <a:r>
            <a:rPr 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100%</a:t>
          </a:r>
          <a:endParaRPr lang="ru-RU" sz="14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0.28829</cdr:x>
      <cdr:y>0.58824</cdr:y>
    </cdr:from>
    <cdr:to>
      <cdr:x>0.43483</cdr:x>
      <cdr:y>0.82962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4256" y="1440160"/>
          <a:ext cx="1171277" cy="5909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334,7 млн. руб.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98,4%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0.61261</cdr:x>
      <cdr:y>0.58824</cdr:y>
    </cdr:from>
    <cdr:to>
      <cdr:x>0.71656</cdr:x>
      <cdr:y>0.82961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96544" y="1440160"/>
          <a:ext cx="830860" cy="590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105,9 млн. руб. 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31,6%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0.63964</cdr:x>
      <cdr:y>0.32353</cdr:y>
    </cdr:from>
    <cdr:to>
      <cdr:x>0.7577</cdr:x>
      <cdr:y>0.56491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12568" y="792088"/>
          <a:ext cx="943626" cy="5909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228,7  млн. руб. 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68,4%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0.27027</cdr:x>
      <cdr:y>0.23529</cdr:y>
    </cdr:from>
    <cdr:to>
      <cdr:x>0.39027</cdr:x>
      <cdr:y>0.47667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160240" y="576064"/>
          <a:ext cx="959147" cy="5909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340,2 млн. руб.</a:t>
          </a:r>
        </a:p>
        <a:p xmlns:a="http://schemas.openxmlformats.org/drawingml/2006/main">
          <a:pPr algn="ctr"/>
          <a:r>
            <a:rPr lang="ru-RU" sz="11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100%</a:t>
          </a:r>
          <a:endParaRPr lang="ru-RU" sz="11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0.68932</cdr:x>
      <cdr:y>0.48054</cdr:y>
    </cdr:from>
    <cdr:to>
      <cdr:x>0.85436</cdr:x>
      <cdr:y>0.64873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12568" y="1440160"/>
          <a:ext cx="1224060" cy="504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0,4 млн. руб. 7,3%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0.65049</cdr:x>
      <cdr:y>0.6247</cdr:y>
    </cdr:from>
    <cdr:to>
      <cdr:x>0.78641</cdr:x>
      <cdr:y>0.79289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24536" y="1872208"/>
          <a:ext cx="1008095" cy="504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5,1 млн. руб.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92,7%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0.39806</cdr:x>
      <cdr:y>0.5286</cdr:y>
    </cdr:from>
    <cdr:to>
      <cdr:x>0.56311</cdr:x>
      <cdr:y>0.6247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52328" y="1584176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5,5 млн. руб.1,6%</a:t>
          </a:r>
          <a:endParaRPr lang="ru-RU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  <cdr:relSizeAnchor xmlns:cdr="http://schemas.openxmlformats.org/drawingml/2006/chartDrawing">
    <cdr:from>
      <cdr:x>0.45631</cdr:x>
      <cdr:y>0.33638</cdr:y>
    </cdr:from>
    <cdr:to>
      <cdr:x>0.66019</cdr:x>
      <cdr:y>0.5286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 flipV="1">
          <a:off x="3384376" y="1008114"/>
          <a:ext cx="1512137" cy="57606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0.4466</cdr:x>
      <cdr:y>0.60068</cdr:y>
    </cdr:from>
    <cdr:to>
      <cdr:x>0.6699</cdr:x>
      <cdr:y>0.79289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>
          <a:off x="3312368" y="1800200"/>
          <a:ext cx="1656162" cy="57605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0.19417</cdr:x>
      <cdr:y>0.40846</cdr:y>
    </cdr:from>
    <cdr:to>
      <cdr:x>0.35922</cdr:x>
      <cdr:y>0.55262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40160" y="1224136"/>
          <a:ext cx="122413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340,2 млн.руб.</a:t>
          </a:r>
        </a:p>
        <a:p xmlns:a="http://schemas.openxmlformats.org/drawingml/2006/main">
          <a:pPr algn="ctr"/>
          <a:r>
            <a: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rPr>
            <a:t>100%</a:t>
          </a:r>
          <a:endParaRPr lang="ru-RU" sz="1100" dirty="0">
            <a:latin typeface="Liberation Serif" pitchFamily="18" charset="0"/>
            <a:ea typeface="Liberation Serif" pitchFamily="18" charset="0"/>
            <a:cs typeface="Liberation Serif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C08B6-85C0-4020-B14C-08A310F53780}" type="datetimeFigureOut">
              <a:rPr lang="ru-RU" smtClean="0"/>
              <a:pPr/>
              <a:t>05.07.2024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C25FE-AAA6-4108-A553-878EF503CF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12,1 млн. руб. (99,2% от  плана) за счет средств местного бюджета</a:t>
            </a:r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Подраздел 0602 «Сбор, удаление отходов и очистка сточных вод»</a:t>
            </a:r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составляет 11,1 млн. руб. (99,2% от плана) за счет средств местного бюджета</a:t>
            </a:r>
          </a:p>
          <a:p>
            <a:endParaRPr lang="ru-RU" dirty="0" smtClean="0"/>
          </a:p>
          <a:p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Выполнены работы по приему и очистке сточных вод от восходящих ключиков в объеме 167 700,1 м</a:t>
            </a:r>
            <a:r>
              <a:rPr lang="ru-RU" baseline="300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3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. - 3,1 млн. руб.</a:t>
            </a:r>
          </a:p>
          <a:p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Проведены: уборка несанкционированных свалок; весенняя, осенняя санитарная уборка; экологические субботники в объеме 5 477 м</a:t>
            </a:r>
            <a:r>
              <a:rPr lang="ru-RU" baseline="300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3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и 90 т – 7,5 млн. руб.</a:t>
            </a:r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Подраздел 0603 «Охрана объектов растительного и животного мира и среды их обитания»</a:t>
            </a:r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составляет 1,0 млн. руб. (99,8% от плана) за счет средств местного бюджет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Проведены работы по ремонту </a:t>
            </a:r>
            <a:r>
              <a:rPr lang="ru-RU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колодцец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по адресу: г.Серов, </a:t>
            </a:r>
            <a:r>
              <a:rPr lang="ru-RU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п.Медянкино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, ул.1-ая Союзная,47; п.Красноглинный, ул.Садовая, 20; ул.Советская,8  п.Первомайский; в п.Красноглинный, ул.Школьная, 47А  – 1,0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составляет 3 236,4 млн. руб. (95,7% от плана), в том числе за счет средств местного бюджета исполнение составляет 917,6 млн. руб. (99,7% от плана), за счет средств вышестоящего бюджета исполнение составляет 2 318,8 млн. руб. (94,2% от плана)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данному разделу  отражено исполнение  по следующим ведомствам: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901  Администрация Серовского городского округа, в сумме 0,03 млн. 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903  Отраслевой орган администрации Серовского городского округа "Комитет по энергетике, транспорту, связи и ЖКХ", в сумме 522,7 млн. 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906  Отраслевой орган администрации Серовского городского округа Управление образования, в сумме 2 616,1 млн. 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908 Отраслевой орган администрации Серовского городского округа «Управление культуры и молодежной политики", в сумме 97,5 млн.  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912  Дума Серовского городского округа, в сумме 0,01 млн.руб.;</a:t>
            </a: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indent="179388" algn="just"/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indent="179388" algn="just"/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 smtClean="0"/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составляет 3 236,4 млн. руб. (95,7% от плана), в том числе за счет средств местного бюджета исполнение составляет 917,6 млн. руб. (99,7% от плана), за счет средств вышестоящего бюджета исполнение составляет 2 318,8 млн. руб. (94,2% от плана)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данному разделу  отражено исполнение  по следующим ведомствам: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901  Администрация Серовского городского округа, в сумме 0,03 млн. 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903  Отраслевой орган администрации Серовского городского округа "Комитет по энергетике, транспорту, связи и ЖКХ", в сумме 522,7 млн.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906  Отраслевой орган администрации Серовского городского округа Управление образования, в сумме 2 616,1 млн. 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908 Отраслевой орган администрации Серовского городского округа «Управление культуры и молодежной политики", в сумме 97,5 млн.  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912  Дума Серовского городского округа, в сумме 0,01 млн.руб.;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данному разделу  отражено исполнение  по следующим ведомствам: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901  Администрация Серовского городского округа, в сумме 0,03 млн. 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903  Отраслевой орган администрации Серовского городского округа "Комитет по энергетике, транспорту, связи и ЖКХ", в сумме 522,7 млн. 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906  Отраслевой орган администрации Серовского городского округа Управление образования, в сумме 2 616,1 млн. 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908 Отраслевой орган администрации Серовского городского округа «Управление культуры и молодежной политики", в сумме 97,5 млн.  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912  Дума Серовского городского округа, в сумме 0,01 млн.руб.;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по данному разделу исполнение составляет 303,6 млн.руб. (100,0% от плана), в том числе за счет средств местного бюджета - 286,1 млн. руб. (100,0% от плана), за счет средств вышестоящих бюджетов – 17,5 млн. руб. (100,0% от плана). </a:t>
            </a:r>
            <a:endParaRPr lang="ru-RU" altLang="ru-RU" b="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algn="l"/>
            <a:r>
              <a:rPr lang="ru-RU" altLang="ru-RU" b="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Предоставлены субсидии 5 городским общественным организациям – 2,0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="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Выплаты на приобретение жилья 4 молодым семьям – 3,1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Выплата материальной помощи для приобретения жилья гражданам, поступившим на работу в МАОУ СОШ № 15 (учителю русского языка) и в ГАУЗ СО «Серовская городская больница» (1 терапевту, 1 неврологу)  – 3,0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Содержание сети учреждений культуры, проведение культурно-массовых мероприятий – 268,9 млн. рублей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по данному разделу исполнение составляет 259,5 млн.руб. (93,9% от плана), в том числе за счет средств местного бюджета – 253,8 млн. руб. (93,8% от плана), за счет средств вышестоящих бюджетов – 5,7 млн. руб.  (100,0% от плана)</a:t>
            </a: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901 Администрация Серовского городского округа в сумме 177,8 млн.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902 Отраслевой орган администрации Серовского городского округа «Комитет по управлению муниципальным имуществом» в сумме 68,2 млн.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912 Дума Серовского городского округа в сумме 9,1 млн.руб.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913 Контрольно-ревизионная комиссия Серовского городского округа в сумме 4,5 млн.руб.;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919 Функциональный орган «Финансовое управление администрации Серовского городского округа» в сумме 0,00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Приобретение объектов в муниципальную собственность – 15,7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Приобретение бронежилетов для отправки в зону специальной военной операции на территории Украины в рамках акции по сбору гуманитарной помощи – 3,0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Обновление материально-технической базы Серовского городского округа – 30,1 млн. рублей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Сохранение объектов культурного наследия – 0,8 млн. рублей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Приобретение автоклуба – 18,8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Капитальный (текущий) ремонт учреждений культуры, оснащение специальным музыкальным оборудованием, инвентарем и музыкальными инструментами – 8,0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Оформление и содержание зимнего городка – 7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Создание модельных муниципальных библиотек, модернизация и информатизация муниципальных библиотек – 6,6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Выплаты на приобретение жилья 4 молодым семьям – 3,1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Выплата материальной помощи для приобретения жилья гражданам, поступившим на работу в МАОУ СОШ № 15 (учителю русского языка) и в ГАУЗ СО «Серовская городская больница» (1 терапевту, 1 неврологу)  – 3,0 млн. рублей</a:t>
            </a:r>
          </a:p>
          <a:p>
            <a:pPr algn="l"/>
            <a:endParaRPr lang="ru-RU" alt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по данному разделу исполнение составляет 286,7 млн.руб.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(95,9% от плана),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том числе за счет средств местного бюджета – 47,8 млн. руб. (97,0% от плана), за счет средств вышестоящих бюджетов -238,9 млн. руб.  (95,7% от плана)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Проведение социально значимых мероприятий – 1,3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Ремонт 1 квартиры детей-сирот – 0,7 млн. рублей</a:t>
            </a:r>
          </a:p>
          <a:p>
            <a:r>
              <a:rPr lang="ru-RU" dirty="0" smtClean="0"/>
              <a:t> 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Оплата проезда больных туберкулезом и сопровождающих лиц на лечение, консультацию и лечение и обратно (43 поездки)  – 0,2 млн. рублей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данному разделу составляет 183,9 млн. рублей, в том числе за счет средств местного бюджета -177,9 млн. рублей, за счет средств вышестоящих бюджетов – 6,0 млн. рублей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Обеспечение деятельности учреждений физической культуры и спорта – 164,7 млн. рублей</a:t>
            </a:r>
            <a:endParaRPr lang="ru-RU" sz="1200" dirty="0" smtClean="0"/>
          </a:p>
          <a:p>
            <a:pPr lvl="0"/>
            <a:r>
              <a:rPr lang="ru-RU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МАУ «Водный дворец» – 21,0 млн. рублей.  Учреждение осуществляет свою деятельность по 11 услугам (работам). Обеспечение доступа к объектам спорта составило 4 641 часов. Среднесписочная численность работников составляет 54,5 чел.</a:t>
            </a:r>
            <a:endParaRPr lang="ru-RU" dirty="0" smtClean="0"/>
          </a:p>
          <a:p>
            <a:pPr lvl="0"/>
            <a:r>
              <a:rPr lang="ru-RU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МАУ ДО «СШ им. Л.П. Моисеева» - 100,9 млн. рублей. Учреждение реализует дополнительные образовательные  программы спортивной подготовки по 12 видам спорта. Обеспечение доступа к объектам спорта составило 1 335 чел. Среднесписочная численность работников составляет 111,0 чел, в том числе педагогические работники дополнительного образования – 42 чел.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МБУ «Центр спортивных сооружений»  – 42,8 млн.рублей. Учреждение осуществляет свою деятельность по 7 услугам (работам). Обеспечение доступа к объектам спорта составило 14 651 часов.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Среднесписочная численность работников составляет  67,6 чел.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иным целевым субсидиям – 23,2 млн.рублей, в том числе за счет средств местного бюджета – 17,2 млн. рублей, за счет средств вышестоящих бюджетов – 6,0 млн. рублей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Оснащение материально технической базы МБУ «ЦСС» (0,4 млн. руб.) и МАУ ДО «Спортивная школа им. Л.П. Моисеева» (0,7 млн. руб.) -  1,1 млн. рублей</a:t>
            </a:r>
          </a:p>
          <a:p>
            <a:r>
              <a:rPr lang="ru-RU" b="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Произведен капитальный ремонт объектов спорта -10,8 млн. рублей, в том числе:</a:t>
            </a:r>
          </a:p>
          <a:p>
            <a:pPr>
              <a:buFontTx/>
              <a:buChar char="-"/>
            </a:pPr>
            <a:r>
              <a:rPr lang="ru-RU" b="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МАУ ДО «Спортивная школа им. Л.П. Моисеева»  - 10,6 млн. рублей</a:t>
            </a:r>
          </a:p>
          <a:p>
            <a:pPr>
              <a:buFontTx/>
              <a:buChar char="-"/>
            </a:pPr>
            <a:r>
              <a:rPr lang="ru-RU" b="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МАУ «Водный дворец» - 0,2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Внедрен проект в сфере инициативного бюджетирования  с привлечением средств юридических и физических лиц  (0,5 млн. руб.) «Хоккей - больше, чем игра!» – 2,5 млн. рублей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39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по данному разделу исполнение составляет 13,2 млн. руб. (100,0% от плана), в том числе за счет средств местного бюджета – 13,2 млн. руб.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данному разделу  отражено исполнение  по следующим ведомствам: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901  Администрация Серовского городского округа, в сумме 1,0 млн.руб.;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906 Отраслевой орган администрации Серовского городского округа Управление образования, в сумме 0,5 млн.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908 Отраслевой орган администрации Серовского городского округа «Управление культуры и молодежной политики», в сумме 11,3 млн.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915 Отраслевой орган администрации Серовского городского округа «Комитет по физической культуре, спорту и туризму», в сумме 0,5 млн. руб.</a:t>
            </a:r>
          </a:p>
          <a:p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Размещены информационные материалы о деятельности органов местного самоуправления Серовского городского округа, а также об общественно-политических, социально-культурных событиях городского округа:</a:t>
            </a:r>
          </a:p>
          <a:p>
            <a:pPr>
              <a:buFontTx/>
              <a:buChar char="-"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ГАУП СО «Редакция газеты «Серовский рабочий»  - 62 945,74 см</a:t>
            </a:r>
            <a:r>
              <a:rPr lang="ru-RU" baseline="300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2;</a:t>
            </a:r>
          </a:p>
          <a:p>
            <a:pPr>
              <a:buFontTx/>
              <a:buChar char="-"/>
            </a:pPr>
            <a:r>
              <a:rPr lang="ru-RU" baseline="300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радиостанции ООО «Серов ФМ1» - 219 единиц;</a:t>
            </a:r>
          </a:p>
          <a:p>
            <a:pPr>
              <a:buFontTx/>
              <a:buChar char="-"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на 25 информационных стендах «Серовский городской округ. Информация.»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целом по данному разделу исполнение составляет 0,3 млн. руб. (21,5% от плана), за счет средств местного бюджета.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00000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Расходы произведены исходя из условий заключенных соглашений (контрактов) и сроков привлечения заемных средств </a:t>
            </a:r>
            <a:endParaRPr lang="ru-RU" sz="16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47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по данному разделу исполнение составляет 259,5 млн.руб. (93,9% от плана), в том числе за счет средств местного бюджета – 253,8 млн. руб. (93,8% от плана), за счет средств вышестоящих бюджетов – 5,7 млн. руб.  (100,0% от плана)</a:t>
            </a: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901 Администрация Серовского городского округа в сумме 177,8 млн.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902 Отраслевой орган администрации Серовского городского округа «Комитет по управлению муниципальным имуществом» в сумме68 0,02 млн.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912 Дума Серовского городского округа в сумме 9,1 млн.руб.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913 Контрольно-ревизионная комиссия Серовского городского округа в сумме 4,5 млн.руб.;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919 Функциональный орган «Финансовое управление администрации Серовского городского округа» в сумме 0,00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Приобретение объектов в муниципальную собственность – 15,7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Приобретение бронежилетов для отправки в зону специальной военной операции на территории Украины в рамках акции по сбору гуманитарной помощи – 3,0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Обновление материально-технической базы Серовского городского округа – 30,1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по данному разделу исполнение составляет 259,5 млн.руб. (93,9% от плана), в том числе за счет средств местного бюджета – 253,8 млн. руб. (93,8% от плана), за счет средств вышестоящих бюджетов – 5,7 млн. руб.  (100,0% от плана)</a:t>
            </a: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901 Администрация Серовского городского округа в сумме 177,8 млн.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902 Отраслевой орган администрации Серовского городского округа «Комитет по управлению муниципальным имуществом» в сумме68 0,02 млн.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912 Дума Серовского городского округа в сумме 9,1 млн.руб.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913 Контрольно-ревизионная комиссия Серовского городского округа в сумме 4,5 млн.руб.;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919 Функциональный орган «Финансовое управление администрации Серовского городского округа» в сумме 0,00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Приобретение объектов в муниципальную собственность – 15,7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Приобретение бронежилетов для отправки в зону специальной военной операции на территории Украины в рамках акции по сбору гуманитарной помощи – 3,0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Обновление материально-технической базы Серовского городского округа – 30,1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по данному разделу исполнение составляет 30,0 млн.руб. (98,6 от плана). Все расходы по данному разделу произведены за счет средств местного бюджета.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Ремонт и обустройство пожарных водоемов в целях создания условий для забора в любое время года воды из источников наружного водоснабжения – 2,2 млн. рублей</a:t>
            </a:r>
          </a:p>
          <a:p>
            <a:r>
              <a:rPr lang="ru-RU" dirty="0" smtClean="0"/>
              <a:t> 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Мероприятие на обеспечение первичных мер пожарной безопасности на территории Серовского городского округа – 3,7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Предоставление субсидий  на поддержку общественных объединений добровольной пожарной охраны, осуществляющей деятельность – 0,7 млн. рублей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Выполнение работ по устройству минерализованных полос в сельских населенных пунктах – 0,5 млн. рублей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по данному разделу исполнение составляет 422,9 млн.руб. (82,8% от плана), в том числе за счет средств местного бюджета – 293,6 млн.руб. (95,0% от плана)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 счет средств вышестоящих бюджетов исполнение составляет 129,3 млн.руб. руб.  (64,1% от плана)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Обеспечение безопасности людей от неблагоприятного воздействия животных и предупреждение распространения заболеваний на территории Серовского городского округа – 4,2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Содержание и ремонт Киселевского гидроузла, в т.ч. Страхование – 5,1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Проведение мероприятий на пешеходных переходах вблизи общеобразовательных учреждений и других социально значимых объектов для приведения пешеходных переходов в соответствии национальному стандарту – 13,1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Строительство улично-дорожной сети мкр. Надеждинский (комплекс I) – 4,3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Содержание улично-дорожной сети, паромов, устройство ледовых переправ и бонов – 107,4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Ремонт автомобильных дорог общего пользования – 108,6 млн. рублей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Капитальный ремонт автомобильных дорог общего пользования – 36,3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Реконструкция автомобильных  дорог – 60,4 млн. рублей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по данному разделу исполнение составляет 422,9 млн.руб. (82,8% от плана), в том числе за счет средств местного бюджета – 293,6 млн.руб. (95,0% от плана)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 счет средств вышестоящих бюджетов исполнение составляет 129,3 млн.руб. руб.  (64,1%)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данному разделу отражено исполнение по следующим ведомствам: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901  Администрация Серовского городского округа в сумме 2 386 801,00 руб.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902 Отраслевой орган администрации Серовского городского округа «Комитет по управлению муниципальным имуществом» в сумме 4 740 000,00 руб.;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903 Отраслевой орган администрации Серовского городского округа «Комитет по энергетике, транспорту, связи и жилищно-коммунальному хозяйству» в сумме 415 780 435,71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Обеспечение безопасности людей от неблагоприятного воздействия животных и предупреждение распространения заболеваний на территории Серовского городского округа – 4,2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Содержание и ремонт Киселевского гидроузла, в т.ч. Страхование – 5,1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Проведение мероприятий на пешеходных переходах вблизи общеобразовательных учреждений и других социально значимых объектов для приведения пешеходных переходов в соответствии национальному стандарту – 13,1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Строительство улично-дорожной сети мкр. Надеждинский (комплекс I) – 4,3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Содержание улично-дорожной сети, паромов, устройство ледовых переправ и бонов – 107,4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Ремонт автомобильных дорог общего пользования – 108,6 млн. рублей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Капитальный ремонт автомобильных дорог общего пользования – 36,3 млн. рублей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Реконструкция автомобильных  дорог – 60,4 млн. рублей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данному разделу исполнение составляет 476,2 млн. руб. (65,3% от плана), в том числе за счет средств местного бюджета – 295,5 млн. руб. (87,0%  от плана), за счет средств вышестоящих бюджетов – 180,6 млн. руб. (46,3%  от плана)</a:t>
            </a:r>
          </a:p>
          <a:p>
            <a:pPr marL="0" marR="0" lvl="0" indent="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данному разделу отражено исполнение по следующим ведомствам: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901  Администрация Серовского городского округа в сумме 58,9 млн. руб.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902 Отраслевой орган администрации Серовского городского округа «Комитет по управлению муниципальным имуществом» в сумме 34,4 млн. руб.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903 Отраслевой орган администрации Серовского городского округа «Комитет по энергетике, транспорту, связи и жилищно-коммунальному хозяйству» в сумме 382,9 млн. руб.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данному разделу исполнение составляет 476,2 млн. руб. (65,3% от плана), в том числе за счет средств местного бюджета – 295,5 млн. руб. (87,0%  от плана), за счет средств вышестоящих бюджетов – 180,6 млн. руб. (46,3%  от плана)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данному разделу отражено исполнение по следующим ведомствам: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901  Администрация Серовского городского округа в сумме 58,9 млн. руб.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902 Отраслевой орган администрации Серовского городского округа «Комитет по управлению муниципальным имуществом» в сумме 34,4 млн. руб.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903 Отраслевой орган администрации Серовского городского округа «Комитет по энергетике, транспорту, связи и жилищно-коммунальному хозяйству» в сумме 382,9 млн. руб.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0501 подразделу исполнение составляет 144,9 млн. руб. (41,9% от плана), в том числе за счет средств местного бюджета -25,8 млн. руб. (98,9% от плана), за счет средств вышестоящих бюджетов -119,1 млн. руб. (37,3% от плана )</a:t>
            </a:r>
          </a:p>
          <a:p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Переселение граждан из аварийного жилищного фонда и жилых помещений, признанных непригодными для проживания – 106,2 млн. руб., в том числе:</a:t>
            </a:r>
          </a:p>
          <a:p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- продолжается строительство 67 жилых помещений (объект г. Серов, ул. Ленина, д. 207). Исполнение – 93,0 млн.руб.;</a:t>
            </a:r>
          </a:p>
          <a:p>
            <a:pPr>
              <a:buFontTx/>
              <a:buChar char="-"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произведены выплаты 52 постоянно проживающим членам семей в жилых помещений, признанных непригодными для проживания – 13,2 млн.руб.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Расселение граждан и выкуп нежилых помещений в аварийном многоквартирном доме, расположенном по адресу: город Серов, улица Февральской Революции, дом 2 (произведен выкуп 11 жилых помещений ) – 21,5 млн.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0502 исполнение составляет 121,1 млн. руб. (72,8%  от плана), в том числе за счет средств местного бюджета -91,0 млн. руб. 71,4% от плана), за счет средств вышестоящих бюджетов -30,1 млн. руб. (77,5% от плана)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Произведен капитальный ремонт в 4 домах (Произведен капитальный ремонт в 4 домах (г. Серов, ул.Парковая, г. Серов, ул.Углежогов, г.Серов, ул. </a:t>
            </a:r>
            <a:r>
              <a:rPr lang="ru-RU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Лесническая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, пос. Красноярка, пер.Красноармейский) – 1,8 млн.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Выполнен капитальный ремонт 5 участков тепловой сети и капитальный ремонт котельной №24  – 29,7 млн.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Реконструкция котельной №6 по адресу: Свердловская область, г. Серов, ул. Каляева, 100 – 53,0 млн.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Выполнен капитальный ремонт участка водопроводной сети: по ул. Победы (от ул. Северная до ул. </a:t>
            </a:r>
            <a:r>
              <a:rPr lang="ru-RU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Папанинцев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), по ул. Парковая (по ул. Карпинского, ул. Кирова), ул. Л.Толстого; ремонт и обустройство скважины в д. </a:t>
            </a:r>
            <a:r>
              <a:rPr lang="ru-RU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Поспелкова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– 5,8 млн.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Выполнены проектно-изыскательские работы по объекту «Станция водоподготовки» по адресу: г. Серов, ул. </a:t>
            </a:r>
            <a:r>
              <a:rPr lang="ru-RU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Киселевское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шоссе 5 строение № 6 – 2,6 млн. руб.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Строительство объекта «Водопровод от Чувашских скважин до водопровода на </a:t>
            </a:r>
            <a:r>
              <a:rPr lang="ru-RU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промплощадке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г. Серов, пос. </a:t>
            </a:r>
            <a:r>
              <a:rPr lang="ru-RU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Вятчено</a:t>
            </a: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 – 16,5 млн.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 0503 исполнение составляет 149,5 млн. руб. (95,4% от плана), в том числе за счет средств местного бюджета -118,6 млн. руб. (94,3% от плана), за счет средств вышестоящих бюджетов - 30,9 млн. руб. (100,0% от плана)</a:t>
            </a:r>
          </a:p>
          <a:p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Содержание мест захоронения – 6,7 млн. руб., в том числе: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содержанию мест захоронения п. Металлургов, с. Филькино и Н. </a:t>
            </a:r>
            <a:r>
              <a:rPr lang="ru-RU" sz="1200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Медянкино</a:t>
            </a:r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, д. </a:t>
            </a:r>
            <a:r>
              <a:rPr lang="ru-RU" sz="1200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Поспелково</a:t>
            </a:r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, д. Морозково, д. Семенова, п. Красноярка, п. Ключевой, п. Первомайский, п. </a:t>
            </a:r>
            <a:r>
              <a:rPr lang="ru-RU" sz="1200" dirty="0" err="1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Марсяты</a:t>
            </a:r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, п. Ларьковка, п. Красноглинный – 4,3 млн. руб.,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разработке проектов санитарно 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защитной зоны площадок кладбищ  - 1,1 млн. руб.</a:t>
            </a:r>
          </a:p>
          <a:p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Благоустройство – 25,9 млн. руб., в том числе:</a:t>
            </a:r>
          </a:p>
          <a:p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- озеленение – 19,5 млн. руб.;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прочие мероприятия по благоустройству (акарицидная обработка  мест массового пребывания граждан, восстановление надписей на памятных плитах мемориального комплекса погибшим в годы ВОВ, содержание 33 детских игровых комплексов  - 6,4 млн. руб.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2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Выполнены работы по разработке проектно-сметная документации  по строительству линии уличного освещения, по строительству линии уличного освещения в г. Серове, содержание сети уличного освещения – 46,5 млн.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Комплексное благоустройство общественной территории по ул. Рабочей Молодежи «Сиреневый бульвар» – 31,5 млн. руб.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Выполнены работы устройству тротуарной плитки, установке бордюров, устройству тактильной плитки на тротуарах на пересечениях с проезжей частью автодорог, по изготовлению и монтажу малых архитектурных форм на площади Преображенская в г. Серове – 7,1 млн. </a:t>
            </a:r>
            <a:r>
              <a:rPr lang="ru-RU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руб.</a:t>
            </a:r>
            <a:endParaRPr lang="ru-RU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25FE-AAA6-4108-A553-878EF503CFC7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5625-B555-4451-BB18-DBDFD9BD6EE3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0960-DEF7-4B6C-8102-4E4BCE1BCA80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DF66A-7D11-4DFE-AFF2-27F6295425A8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854F-77B4-4EFA-8081-4B8FCB1317D5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9BD3-07A0-4B12-AFC2-46222F78C962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D7FE-7B37-4693-A656-EC18155283C5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2269-3037-4955-B663-17AF2A589B2B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AAA9-73AF-429E-B60A-9680BAEBADD0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620A-6AA6-4C46-8F54-E39D74D73784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0779-E6D1-4C58-97C8-E39889510535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1907-97D3-4A86-95B8-4EA789851F47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1A1B4-E318-49B5-AB96-9F254DF4C635}" type="datetime1">
              <a:rPr lang="ru-RU" smtClean="0"/>
              <a:pPr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25852-9DD3-4F7A-AFA9-A3757C2EE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1.xml"/><Relationship Id="rId4" Type="http://schemas.openxmlformats.org/officeDocument/2006/relationships/chart" Target="../charts/chart3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1.xml"/><Relationship Id="rId4" Type="http://schemas.openxmlformats.org/officeDocument/2006/relationships/chart" Target="../charts/chart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7.xml"/><Relationship Id="rId4" Type="http://schemas.openxmlformats.org/officeDocument/2006/relationships/chart" Target="../charts/chart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9.xml"/><Relationship Id="rId4" Type="http://schemas.openxmlformats.org/officeDocument/2006/relationships/chart" Target="../charts/chart4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2.xml"/><Relationship Id="rId4" Type="http://schemas.openxmlformats.org/officeDocument/2006/relationships/chart" Target="../charts/chart5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fd@adm-serov.r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Nelubina\Pictures\Отчет 2023\Сним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1268759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126876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dverGothic`97" pitchFamily="2" charset="0"/>
              </a:rPr>
              <a:t>ИСПОЛНЕНИЕ БЮДЖЕТА СЕРОВСКОГО ГОРОДСКОГО ОКРУГА ЗА 2023 ГОД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dverGothic`97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653136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ДОКЛАДЧИК  - ИВАНОВА НАТАЛЬЯ ВИТАЛЬЕВНА, ЗАМЕСТИТЕЛЬ ГЛАВЫ СЕРОВСКОГО ГОРОДСКОГО ОКРУГА – НАЧАЛЬНИК ФУНКЦИОНАЛЬНОГО ОРГАНА «ФИНАНСОВОЕ УПРАВЛЕНИЕ АДМИНИСТРАЦИИ СЕРОВСКОГО ГОРОДСКОГО ОКРУГА» </a:t>
            </a:r>
            <a:endParaRPr lang="ru-RU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63093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2023 год</a:t>
            </a:r>
            <a:endParaRPr lang="ru-RU" b="1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Исполнение доходной части по безвозмездным поступлениям</a:t>
            </a:r>
          </a:p>
          <a:p>
            <a:pPr algn="ctr"/>
            <a:endParaRPr lang="ru-RU" sz="2400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0" y="0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Прямоугольник 5"/>
          <p:cNvSpPr/>
          <p:nvPr/>
        </p:nvSpPr>
        <p:spPr>
          <a:xfrm>
            <a:off x="107504" y="1052736"/>
            <a:ext cx="5112568" cy="864096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dirty="0">
                <a:solidFill>
                  <a:srgbClr val="010413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Всего безвозмездных поступлений:        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10413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3 837,9 млн</a:t>
            </a:r>
            <a:r>
              <a:rPr lang="ru-RU" sz="2400" b="1" dirty="0">
                <a:solidFill>
                  <a:srgbClr val="010413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. рублей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1052736"/>
            <a:ext cx="3419872" cy="864096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Удельный вес в общей сумме доходов  </a:t>
            </a:r>
            <a:r>
              <a:rPr lang="ru-RU" altLang="ru-RU" sz="24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68,6%</a:t>
            </a:r>
            <a:endParaRPr lang="ru-RU" sz="2400" b="1" dirty="0">
              <a:solidFill>
                <a:srgbClr val="010413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2060848"/>
            <a:ext cx="9036496" cy="36004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>
                  <a:alpha val="15000"/>
                </a:srgbClr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Дотации						      611,7 млн. рублей </a:t>
            </a:r>
            <a:r>
              <a:rPr lang="ru-RU" dirty="0" smtClean="0"/>
              <a:t>                                 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4365104"/>
            <a:ext cx="9036496" cy="1224136"/>
          </a:xfrm>
          <a:prstGeom prst="rect">
            <a:avLst/>
          </a:prstGeom>
          <a:gradFill flip="none" rotWithShape="1">
            <a:gsLst>
              <a:gs pos="0">
                <a:srgbClr val="825600">
                  <a:alpha val="37000"/>
                </a:srgbClr>
              </a:gs>
              <a:gs pos="13000">
                <a:srgbClr val="FFA800">
                  <a:alpha val="57000"/>
                </a:srgbClr>
              </a:gs>
              <a:gs pos="28000">
                <a:srgbClr val="825600">
                  <a:alpha val="75000"/>
                </a:srgbClr>
              </a:gs>
              <a:gs pos="42999">
                <a:srgbClr val="FFA800"/>
              </a:gs>
              <a:gs pos="58000">
                <a:srgbClr val="825600">
                  <a:alpha val="59000"/>
                </a:srgbClr>
              </a:gs>
              <a:gs pos="72000">
                <a:srgbClr val="FFA800"/>
              </a:gs>
              <a:gs pos="87000">
                <a:srgbClr val="825600">
                  <a:alpha val="68000"/>
                </a:srgbClr>
              </a:gs>
              <a:gs pos="100000">
                <a:srgbClr val="FFA800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Доходы бюджетов бюджетной системы Российской </a:t>
            </a:r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                           Федерации </a:t>
            </a:r>
            <a:r>
              <a:rPr lang="ru-RU" sz="2000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возврата остатков субсидий, субвенций и </a:t>
            </a:r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                                        иных </a:t>
            </a:r>
            <a:r>
              <a:rPr lang="ru-RU" sz="2000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межбюджетных трансфертов, имеющих целевое </a:t>
            </a:r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                                  назначение</a:t>
            </a:r>
            <a:r>
              <a:rPr lang="ru-RU" sz="2000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, прошлых </a:t>
            </a:r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лет				          5,2 млн. рублей</a:t>
            </a:r>
            <a:endParaRPr lang="ru-RU" sz="2000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2492896"/>
            <a:ext cx="9036496" cy="360040"/>
          </a:xfrm>
          <a:prstGeom prst="rect">
            <a:avLst/>
          </a:prstGeom>
          <a:gradFill>
            <a:gsLst>
              <a:gs pos="7900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Субсидии						   1 094,2 млн. рублей</a:t>
            </a:r>
            <a:endParaRPr lang="ru-RU" sz="2000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2924944"/>
            <a:ext cx="9036496" cy="360040"/>
          </a:xfrm>
          <a:prstGeom prst="rect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Субвенции						   1 821,7 млн. рублей</a:t>
            </a:r>
            <a:endParaRPr lang="ru-RU" sz="2000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5661248"/>
            <a:ext cx="9036496" cy="936104"/>
          </a:xfrm>
          <a:prstGeom prst="rect">
            <a:avLst/>
          </a:prstGeom>
          <a:gradFill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>
                  <a:alpha val="65000"/>
                </a:srgbClr>
              </a:gs>
              <a:gs pos="58000">
                <a:srgbClr val="80302D">
                  <a:alpha val="66000"/>
                </a:srgbClr>
              </a:gs>
              <a:gs pos="71001">
                <a:srgbClr val="C0524E">
                  <a:alpha val="61000"/>
                </a:srgbClr>
              </a:gs>
              <a:gs pos="94000">
                <a:srgbClr val="EBDAD4"/>
              </a:gs>
              <a:gs pos="100000">
                <a:srgbClr val="55261C"/>
              </a:gs>
            </a:gsLst>
            <a:lin ang="135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Возврат остатков субсидий, субвенций и </a:t>
            </a:r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иных                                       </a:t>
            </a:r>
            <a:r>
              <a:rPr lang="ru-RU" sz="2000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межбюджетных трансфертов, имеющих </a:t>
            </a:r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целевое                                       </a:t>
            </a:r>
            <a:r>
              <a:rPr lang="ru-RU" sz="2000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назначение</a:t>
            </a:r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, прошлых лет  				      -14,8 млн. рублей</a:t>
            </a:r>
            <a:endParaRPr lang="ru-RU" sz="2000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3861048"/>
            <a:ext cx="9036496" cy="432048"/>
          </a:xfrm>
          <a:prstGeom prst="rect">
            <a:avLst/>
          </a:prstGeom>
          <a:gradFill>
            <a:gsLst>
              <a:gs pos="0">
                <a:srgbClr val="A603AB">
                  <a:alpha val="29000"/>
                </a:srgbClr>
              </a:gs>
              <a:gs pos="21001">
                <a:srgbClr val="0819FB">
                  <a:alpha val="49000"/>
                </a:srgbClr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>
                  <a:alpha val="78000"/>
                </a:srgbClr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Прочие безвозмездные </a:t>
            </a:r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поступления			          1,5 млн. рублей</a:t>
            </a:r>
            <a:endParaRPr lang="ru-RU" sz="2000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3356992"/>
            <a:ext cx="9036496" cy="432048"/>
          </a:xfrm>
          <a:prstGeom prst="rect">
            <a:avLst/>
          </a:prstGeom>
          <a:gradFill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>
                  <a:alpha val="82000"/>
                </a:srgbClr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Иные межбюджетные трансферты			      318,4 млн. рублей</a:t>
            </a:r>
            <a:endParaRPr lang="ru-RU" sz="2000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 Динамика исполнения по безвозмездным поступлениям</a:t>
            </a:r>
            <a:endParaRPr lang="en-US" sz="24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6" y="8133"/>
            <a:ext cx="479092" cy="54054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476672"/>
          <a:ext cx="9144000" cy="5919611"/>
        </p:xfrm>
        <a:graphic>
          <a:graphicData uri="http://schemas.openxmlformats.org/drawingml/2006/table">
            <a:tbl>
              <a:tblPr/>
              <a:tblGrid>
                <a:gridCol w="2140328"/>
                <a:gridCol w="1352982"/>
                <a:gridCol w="1352982"/>
                <a:gridCol w="1352982"/>
                <a:gridCol w="1352982"/>
                <a:gridCol w="875459"/>
                <a:gridCol w="716285"/>
              </a:tblGrid>
              <a:tr h="93605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Наименование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Исполнение за  2022 год, млн. рублей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Уточненный план на 2023 год, млн. рублей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Исполнение  за 2023 год,  млн. рублей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Процент  исполнения к уточненному плану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Отклонение 2023 года от  2022 года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млн. руб.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%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5933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Безвозмездные поступления, из них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2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890,1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3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568,4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3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837,9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107,6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947,8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132,8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</a:tr>
              <a:tr h="12394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От других бюджетов, в т.ч. </a:t>
                      </a:r>
                    </a:p>
                  </a:txBody>
                  <a:tcPr marL="5687" marR="5687" marT="56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2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906,7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3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578,0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3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846,0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107,5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939,2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132,3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891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 - дотации</a:t>
                      </a:r>
                    </a:p>
                  </a:txBody>
                  <a:tcPr marL="5687" marR="5687" marT="56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725,0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611,7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611,7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100,0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113,3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84,4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8594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субсидии </a:t>
                      </a:r>
                    </a:p>
                  </a:txBody>
                  <a:tcPr marL="5687" marR="5687" marT="56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512,0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928,8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1 094,2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117,8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582,2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213,7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14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субвенции  </a:t>
                      </a:r>
                    </a:p>
                  </a:txBody>
                  <a:tcPr marL="5687" marR="5687" marT="56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427,0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745,0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821,7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104,4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394,6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127,7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176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иные межбюджетные трансферты </a:t>
                      </a:r>
                    </a:p>
                  </a:txBody>
                  <a:tcPr marL="5687" marR="5687" marT="56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242,7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292,4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318,4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108,9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75,7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131,2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753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Прочие безвозмездные поступления </a:t>
                      </a:r>
                    </a:p>
                  </a:txBody>
                  <a:tcPr marL="5687" marR="5687" marT="56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6,2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1,5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 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4,7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24,1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62329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5687" marR="5687" marT="56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100,0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9089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Возврат остатков прошлых лет</a:t>
                      </a:r>
                    </a:p>
                  </a:txBody>
                  <a:tcPr marL="5687" marR="5687" marT="56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22,9   </a:t>
                      </a: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14,8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-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14,8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100,0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8,1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64,4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5687" marR="5687" marT="5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расходной части бюджета</a:t>
            </a:r>
            <a:endParaRPr lang="ru-RU" sz="2400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6" y="8133"/>
            <a:ext cx="479092" cy="54054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5" name="Диаграмма 4"/>
          <p:cNvGraphicFramePr/>
          <p:nvPr/>
        </p:nvGraphicFramePr>
        <p:xfrm>
          <a:off x="0" y="620688"/>
          <a:ext cx="612068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483768" y="3356992"/>
          <a:ext cx="666023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323528" y="1196752"/>
          <a:ext cx="81724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1503" y="764704"/>
            <a:ext cx="8792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бюджета за 2023 год по источникам финансирования</a:t>
            </a:r>
            <a:endParaRPr lang="ru-RU" b="1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4005064"/>
          <a:ext cx="8964488" cy="2852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3717032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Динамика</a:t>
            </a:r>
            <a:r>
              <a:rPr 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исполнения расходов к уровню прошлого года </a:t>
            </a:r>
            <a:endParaRPr lang="ru-RU" sz="1600" b="1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0"/>
            <a:ext cx="9144000" cy="69269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расходной части бюджета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11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0" y="0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25852-9DD3-4F7A-AFA9-A3757C2EE94D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3" name="Номер слайда 27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125852-9DD3-4F7A-AFA9-A3757C2EE94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Структура исполнения расходной части бюджета</a:t>
            </a:r>
            <a:endParaRPr lang="ru-RU" altLang="ru-RU" sz="24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7" name="Диаграмма 6"/>
          <p:cNvGraphicFramePr/>
          <p:nvPr/>
        </p:nvGraphicFramePr>
        <p:xfrm>
          <a:off x="0" y="764704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89255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Динамика и</a:t>
            </a:r>
            <a:r>
              <a:rPr lang="ru-RU" sz="24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сполнения расходной части в </a:t>
            </a:r>
            <a:r>
              <a:rPr lang="ru-RU" sz="24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разрезе </a:t>
            </a:r>
            <a:r>
              <a:rPr lang="ru-RU" sz="24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отраслевой принадлежности</a:t>
            </a:r>
            <a:endParaRPr lang="en-US" sz="24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" y="908722"/>
          <a:ext cx="9144000" cy="5701115"/>
        </p:xfrm>
        <a:graphic>
          <a:graphicData uri="http://schemas.openxmlformats.org/drawingml/2006/table">
            <a:tbl>
              <a:tblPr/>
              <a:tblGrid>
                <a:gridCol w="2489200"/>
                <a:gridCol w="803124"/>
                <a:gridCol w="1279676"/>
                <a:gridCol w="1368152"/>
                <a:gridCol w="1368152"/>
                <a:gridCol w="945487"/>
                <a:gridCol w="890209"/>
              </a:tblGrid>
              <a:tr h="13598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Наименование 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Раздел 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Исполнение  за 2022 год, млн. рублей 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Уточненный план на 2023 год, млн. рублей 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Исполнение на 2023 год, млн. рублей 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Процент исполнения к уточненному плану 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Удельный вес в общей сумме расходов, % 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383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Всего расходов, в т.ч.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 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4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410,97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5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742,5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5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224,8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91,0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100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339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Общегосударственные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вопросы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0100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253,8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276,3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259,5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93,9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5,0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66374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Национальная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безопасность и правоохранительная деятельность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0300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28,2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30,4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30,0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98,6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0,6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30393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Национальная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экономика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0400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410,4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510,9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422,9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82,8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8,1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44155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Жилищно-коммунальное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хозяйство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0500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422,2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729,5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476,2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65,3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9,1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2929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Охрана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окружающей среды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0600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9,6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12,2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12,1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99,2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0,2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248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Образование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0700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2 609,0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3 382,1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3 236,4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95,7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61,9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25080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Культура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, кинематография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0800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250,2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303,6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303,6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100,0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5,8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198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Социальная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политика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1000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259,2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298,9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286,7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95,9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5,5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339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Физическая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культура и спорт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1100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157,0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184,0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184,0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100,0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3,5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339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Средства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массовой информации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1200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5,3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13,2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13,2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100,0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0,3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  <a:tr h="66374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Обслуживание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государственного и муниципального долга</a:t>
                      </a:r>
                    </a:p>
                  </a:txBody>
                  <a:tcPr marL="4843" marR="4843" marT="48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1300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6,0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1,4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0,3   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21,5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0,0</a:t>
                      </a:r>
                    </a:p>
                  </a:txBody>
                  <a:tcPr marL="4843" marR="4843" marT="48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7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</a:t>
            </a:r>
            <a:r>
              <a:rPr lang="ru-RU" altLang="ru-RU" sz="24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расходов в разрезе полномочий</a:t>
            </a:r>
            <a:endParaRPr lang="ru-RU" sz="2400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8" name="Блок-схема: альтернативный процесс 7"/>
          <p:cNvSpPr/>
          <p:nvPr/>
        </p:nvSpPr>
        <p:spPr>
          <a:xfrm>
            <a:off x="0" y="1268760"/>
            <a:ext cx="4283968" cy="2592288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08520" y="141277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Расходы на исполнение расходных обязательств за счет субвенций на осуществление государственных полномочий Российской Федерации и Свердловской области</a:t>
            </a:r>
          </a:p>
          <a:p>
            <a:pPr algn="ctr">
              <a:defRPr/>
            </a:pPr>
            <a:r>
              <a:rPr lang="ru-RU" sz="20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1 818,7 </a:t>
            </a:r>
            <a:r>
              <a:rPr lang="ru-RU" sz="2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рублей,                   </a:t>
            </a:r>
          </a:p>
          <a:p>
            <a:pPr algn="ctr">
              <a:defRPr/>
            </a:pPr>
            <a:r>
              <a:rPr lang="ru-RU" sz="20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99,4%</a:t>
            </a:r>
            <a:r>
              <a:rPr lang="ru-RU" sz="20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ru-RU" sz="2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716016" y="1268760"/>
            <a:ext cx="4283968" cy="2592288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141277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Расходы на исполнение расходных обязательств по вопросам местного значения </a:t>
            </a:r>
            <a:r>
              <a:rPr lang="ru-RU" sz="20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3 406,1 </a:t>
            </a:r>
            <a:r>
              <a:rPr lang="ru-RU" sz="20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</a:t>
            </a:r>
            <a:r>
              <a:rPr lang="ru-RU" sz="2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. рублей, </a:t>
            </a:r>
          </a:p>
          <a:p>
            <a:pPr algn="ctr">
              <a:defRPr/>
            </a:pPr>
            <a:r>
              <a:rPr lang="ru-RU" sz="20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87,0%</a:t>
            </a:r>
            <a:r>
              <a:rPr lang="ru-RU" sz="20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ru-RU" sz="2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плана,</a:t>
            </a:r>
          </a:p>
          <a:p>
            <a:pPr algn="ctr">
              <a:defRPr/>
            </a:pPr>
            <a:r>
              <a:rPr lang="ru-RU" sz="2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в т.ч. за счет субсидий из бюджетов других уровней и прочих МБТ</a:t>
            </a:r>
          </a:p>
          <a:p>
            <a:pPr algn="ctr">
              <a:defRPr/>
            </a:pPr>
            <a:r>
              <a:rPr lang="ru-RU" sz="20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1 078,1 </a:t>
            </a:r>
            <a:r>
              <a:rPr lang="ru-RU" sz="2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рублей, </a:t>
            </a:r>
            <a:r>
              <a:rPr lang="ru-RU" sz="20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71,7%</a:t>
            </a:r>
            <a:r>
              <a:rPr lang="ru-RU" sz="20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ru-RU" sz="20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</a:t>
            </a: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2555776" y="4869160"/>
            <a:ext cx="4320480" cy="1584176"/>
          </a:xfrm>
          <a:prstGeom prst="flowChartAlternateProcess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7999">
                <a:srgbClr val="99CCFF"/>
              </a:gs>
              <a:gs pos="36000">
                <a:srgbClr val="9966FF"/>
              </a:gs>
              <a:gs pos="36000">
                <a:srgbClr val="9966FF"/>
              </a:gs>
              <a:gs pos="36000">
                <a:srgbClr val="9966FF"/>
              </a:gs>
              <a:gs pos="36000">
                <a:srgbClr val="9966FF"/>
              </a:gs>
              <a:gs pos="36000">
                <a:srgbClr val="9966FF"/>
              </a:gs>
              <a:gs pos="61000">
                <a:schemeClr val="accent4">
                  <a:lumMod val="75000"/>
                  <a:alpha val="76000"/>
                </a:schemeClr>
              </a:gs>
              <a:gs pos="82001">
                <a:schemeClr val="accent5">
                  <a:lumMod val="60000"/>
                  <a:lumOff val="4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Всего расходов</a:t>
            </a:r>
          </a:p>
          <a:p>
            <a:pPr algn="ctr"/>
            <a:r>
              <a:rPr lang="ru-RU" altLang="ru-RU" sz="24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5 224,8 млн. рублей, </a:t>
            </a:r>
          </a:p>
          <a:p>
            <a:pPr algn="ctr"/>
            <a:r>
              <a:rPr lang="ru-RU" altLang="ru-RU" sz="24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91,0% от плана</a:t>
            </a:r>
            <a:endParaRPr lang="ru-RU" altLang="ru-RU" sz="24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cxnSp>
        <p:nvCxnSpPr>
          <p:cNvPr id="17" name="Соединительная линия уступом 16"/>
          <p:cNvCxnSpPr/>
          <p:nvPr/>
        </p:nvCxnSpPr>
        <p:spPr>
          <a:xfrm rot="16200000" flipH="1">
            <a:off x="3131840" y="4005064"/>
            <a:ext cx="1008112" cy="720080"/>
          </a:xfrm>
          <a:prstGeom prst="bentConnector3">
            <a:avLst>
              <a:gd name="adj1" fmla="val 50000"/>
            </a:avLst>
          </a:prstGeom>
          <a:ln w="508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 rot="5400000">
            <a:off x="5112060" y="4041068"/>
            <a:ext cx="1008112" cy="648072"/>
          </a:xfrm>
          <a:prstGeom prst="bentConnector3">
            <a:avLst>
              <a:gd name="adj1" fmla="val 50000"/>
            </a:avLst>
          </a:prstGeom>
          <a:ln w="508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Заголовок 1"/>
          <p:cNvSpPr>
            <a:spLocks/>
          </p:cNvSpPr>
          <p:nvPr/>
        </p:nvSpPr>
        <p:spPr bwMode="auto">
          <a:xfrm>
            <a:off x="0" y="1124744"/>
            <a:ext cx="9144000" cy="56515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 cmpd="thickThin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0100 «Общегосударственные вопросы»</a:t>
            </a:r>
            <a:endParaRPr lang="ru-RU" alt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755576" y="2708920"/>
          <a:ext cx="8136904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1547664" y="4437112"/>
          <a:ext cx="6984776" cy="242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0" y="429309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источникам финансирования в общем объеме общегосударственных вопросов </a:t>
            </a:r>
            <a:endParaRPr lang="ru-RU" sz="1600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1700808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259,5 млн.руб. (93,9% от плана), в том числе за счет средств местного бюджета – 253,8 млн. руб. (93,8% от плана), за счет средств вышестоящих бюджетов – 5,7 млн. руб.  (100,0% от плана)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234888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в сфере о</a:t>
            </a:r>
            <a:r>
              <a:rPr lang="ru-RU" altLang="ru-RU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бщегосударственных вопросов</a:t>
            </a:r>
            <a:r>
              <a:rPr lang="ru-RU" sz="1600" b="1" dirty="0" smtClean="0">
                <a:solidFill>
                  <a:schemeClr val="accent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общем объеме расходов</a:t>
            </a:r>
            <a:endParaRPr lang="ru-RU" sz="1600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Заголовок 1"/>
          <p:cNvSpPr>
            <a:spLocks/>
          </p:cNvSpPr>
          <p:nvPr/>
        </p:nvSpPr>
        <p:spPr bwMode="auto">
          <a:xfrm>
            <a:off x="0" y="1052736"/>
            <a:ext cx="9144000" cy="63715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 cmpd="thickThin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0100 «Общегосударственные вопросы»</a:t>
            </a:r>
            <a:endParaRPr lang="ru-RU" alt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33499" y="1700808"/>
            <a:ext cx="4804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отраслевой принадлежности</a:t>
            </a:r>
            <a:endParaRPr lang="ru-RU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1700808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Заголовок 1"/>
          <p:cNvSpPr>
            <a:spLocks/>
          </p:cNvSpPr>
          <p:nvPr/>
        </p:nvSpPr>
        <p:spPr bwMode="auto">
          <a:xfrm>
            <a:off x="0" y="1124744"/>
            <a:ext cx="9144000" cy="56515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 cmpd="thickThin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0100 «Общегосударственные вопросы»</a:t>
            </a:r>
            <a:endParaRPr lang="ru-RU" alt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39151" y="1700808"/>
            <a:ext cx="519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ведомственной принадлежности</a:t>
            </a:r>
            <a:endParaRPr lang="ru-RU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611560" y="2348880"/>
          <a:ext cx="784887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116013" y="188913"/>
            <a:ext cx="7848600" cy="48101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2000" kern="1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Основные понятия исполнения бюджета</a:t>
            </a: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179388" y="1052513"/>
            <a:ext cx="885666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b="1" u="sng" dirty="0">
                <a:solidFill>
                  <a:srgbClr val="000099"/>
                </a:solidFill>
                <a:latin typeface="Liberation Serif" pitchFamily="18" charset="0"/>
              </a:rPr>
              <a:t>Бюджет для граждан </a:t>
            </a:r>
            <a:r>
              <a:rPr lang="ru-RU" altLang="ru-RU" dirty="0">
                <a:solidFill>
                  <a:srgbClr val="000099"/>
                </a:solidFill>
                <a:latin typeface="Liberation Serif" pitchFamily="18" charset="0"/>
              </a:rPr>
              <a:t>– документ, содержащий основные положения решения о бюджете в доступной для широкого круга  заинтересованных пользователей форме, разработанной  в целях ознакомления граждан  с основными целями, задачами бюджетной политики, планируемыми и достигнутыми результатами использования бюджетных средств.</a:t>
            </a: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179388" y="2636838"/>
            <a:ext cx="86772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 u="sng" dirty="0">
                <a:solidFill>
                  <a:srgbClr val="000099"/>
                </a:solidFill>
                <a:latin typeface="Liberation Serif" pitchFamily="18" charset="0"/>
              </a:rPr>
              <a:t>Исполнение бюджета </a:t>
            </a:r>
            <a:r>
              <a:rPr lang="ru-RU" altLang="ru-RU" dirty="0">
                <a:solidFill>
                  <a:srgbClr val="000099"/>
                </a:solidFill>
                <a:latin typeface="Liberation Serif" pitchFamily="18" charset="0"/>
              </a:rPr>
              <a:t>–это этап бюджетного процесса, который начинается с момента </a:t>
            </a:r>
          </a:p>
          <a:p>
            <a:pPr algn="just"/>
            <a:r>
              <a:rPr lang="ru-RU" altLang="ru-RU" dirty="0">
                <a:solidFill>
                  <a:srgbClr val="000099"/>
                </a:solidFill>
                <a:latin typeface="Liberation Serif" pitchFamily="18" charset="0"/>
              </a:rPr>
              <a:t>утверждения решения о бюджете Серовского городского округа и продолжается в течении финансового года.</a:t>
            </a:r>
          </a:p>
        </p:txBody>
      </p:sp>
      <p:sp>
        <p:nvSpPr>
          <p:cNvPr id="8" name="Прямоугольник 4"/>
          <p:cNvSpPr>
            <a:spLocks noChangeArrowheads="1"/>
          </p:cNvSpPr>
          <p:nvPr/>
        </p:nvSpPr>
        <p:spPr bwMode="auto">
          <a:xfrm>
            <a:off x="179388" y="3573463"/>
            <a:ext cx="8750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b="1" u="sng" dirty="0">
                <a:solidFill>
                  <a:srgbClr val="000099"/>
                </a:solidFill>
                <a:latin typeface="Liberation Serif" pitchFamily="18" charset="0"/>
              </a:rPr>
              <a:t>Исполнение бюджета по доходам </a:t>
            </a:r>
            <a:r>
              <a:rPr lang="ru-RU" altLang="ru-RU" dirty="0">
                <a:solidFill>
                  <a:srgbClr val="000099"/>
                </a:solidFill>
                <a:latin typeface="Liberation Serif" pitchFamily="18" charset="0"/>
              </a:rPr>
              <a:t>–  обеспечение полного и своевременного поступления в бюджет налогов, сборов, доходов от использования имущества, доходов от продажи материальных и не материальных активов и других обязательных платежей.</a:t>
            </a:r>
          </a:p>
        </p:txBody>
      </p:sp>
      <p:sp>
        <p:nvSpPr>
          <p:cNvPr id="9" name="Прямоугольник 6"/>
          <p:cNvSpPr>
            <a:spLocks noChangeArrowheads="1"/>
          </p:cNvSpPr>
          <p:nvPr/>
        </p:nvSpPr>
        <p:spPr bwMode="auto">
          <a:xfrm>
            <a:off x="179388" y="5013325"/>
            <a:ext cx="87852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b="1" u="sng" dirty="0">
                <a:solidFill>
                  <a:srgbClr val="000099"/>
                </a:solidFill>
                <a:latin typeface="Liberation Serif" pitchFamily="18" charset="0"/>
              </a:rPr>
              <a:t>Исполнение бюджета по расходам </a:t>
            </a:r>
            <a:r>
              <a:rPr lang="ru-RU" altLang="ru-RU" dirty="0">
                <a:solidFill>
                  <a:srgbClr val="000099"/>
                </a:solidFill>
                <a:latin typeface="Liberation Serif" pitchFamily="18" charset="0"/>
              </a:rPr>
              <a:t>–  последовательное финансирование мероприятий, предусмотренные решением о бюджете, в пределах утвержденных сумм с целью исполнения принятых муниципальным образование расходных обязательств</a:t>
            </a:r>
          </a:p>
        </p:txBody>
      </p:sp>
      <p:pic>
        <p:nvPicPr>
          <p:cNvPr id="10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390711" cy="440829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1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Заголовок 1"/>
          <p:cNvSpPr>
            <a:spLocks/>
          </p:cNvSpPr>
          <p:nvPr/>
        </p:nvSpPr>
        <p:spPr bwMode="auto">
          <a:xfrm>
            <a:off x="0" y="1124744"/>
            <a:ext cx="9144000" cy="792088"/>
          </a:xfrm>
          <a:prstGeom prst="rect">
            <a:avLst/>
          </a:prstGeom>
          <a:solidFill>
            <a:srgbClr val="7030A0"/>
          </a:solidFill>
          <a:ln w="57150" cmpd="thickThin">
            <a:solidFill>
              <a:srgbClr val="003366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0300 «</a:t>
            </a:r>
            <a:r>
              <a:rPr lang="ru-RU" sz="2800" b="1" i="0" u="none" strike="noStrike" dirty="0" smtClean="0">
                <a:solidFill>
                  <a:schemeClr val="bg1"/>
                </a:solidFill>
                <a:latin typeface="Liberation Serif"/>
              </a:rPr>
              <a:t>Национальная безопасность и правоохранительная деятельность</a:t>
            </a: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alt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72200" y="3284984"/>
            <a:ext cx="255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endParaRPr lang="ru-RU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251520" y="2420888"/>
          <a:ext cx="8352928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234888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по н</a:t>
            </a:r>
            <a:r>
              <a:rPr lang="ru-RU" sz="1600" b="1" dirty="0" smtClean="0">
                <a:solidFill>
                  <a:srgbClr val="0070C0"/>
                </a:solidFill>
                <a:latin typeface="Liberation Serif"/>
              </a:rPr>
              <a:t>ациональной безопасности и правоохранительной деятельности </a:t>
            </a:r>
            <a:r>
              <a:rPr lang="ru-RU" sz="1600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общем объеме расходов</a:t>
            </a:r>
            <a:endParaRPr lang="ru-RU" sz="1600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91683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30,0 млн.руб. (98,6 от плана). Все расходы по данному разделу произведены за счет средств местного бюджета.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39752" y="4005064"/>
            <a:ext cx="53285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отраслевой принадлежности</a:t>
            </a:r>
            <a:endParaRPr lang="ru-RU" sz="1600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07504" y="4221088"/>
          <a:ext cx="8712968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20</a:t>
            </a:fld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875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0400 «Национальная экономика»</a:t>
            </a: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755576" y="2132856"/>
          <a:ext cx="806489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23528" y="2204864"/>
            <a:ext cx="8984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в сфере н</a:t>
            </a:r>
            <a:r>
              <a:rPr lang="ru-RU" alt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ациональной экономики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общем объеме расходов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683568" y="4437112"/>
          <a:ext cx="7956376" cy="242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79512" y="422108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источникам финансирования в общем объеме раздела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48478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422,9 млн.руб. (82,8% от плана), в том числе за счет средств местного бюджета – 293,6 млн.руб. (95,0% от плана), за счет средств вышестоящих бюджетов исполнение составляет 129,3 млн.руб. руб.  (64,1% от плана)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21</a:t>
            </a:fld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875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0400 «Национальная экономика»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51520" y="1772816"/>
          <a:ext cx="914400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835696" y="1412776"/>
            <a:ext cx="4804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отраслевой принадлежности</a:t>
            </a:r>
            <a:endParaRPr lang="ru-RU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4077072"/>
            <a:ext cx="5193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ведомственной принадлежности</a:t>
            </a:r>
            <a:endParaRPr lang="ru-RU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827584" y="4293096"/>
          <a:ext cx="7632848" cy="2335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0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0500 «Жилищно-коммунальное хозяйство»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611560" y="2420888"/>
          <a:ext cx="741682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395536" y="4581128"/>
          <a:ext cx="8100392" cy="213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9512" y="2132856"/>
            <a:ext cx="87230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в сфере ж</a:t>
            </a:r>
            <a:r>
              <a:rPr lang="ru-RU" alt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илищно-коммунального хозяйства 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общем объеме расходов</a:t>
            </a:r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412776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476,2 млн. руб. (65,3% от плана), в том числе за счет средств местного бюджета – 295,5 млн. руб. (87,0%  от плана), за счет средств вышестоящих бюджетов – 180,6 млн. руб. (46,3%  от плана)</a:t>
            </a: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899592" y="4452501"/>
            <a:ext cx="67099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Liberation Serif" pitchFamily="18" charset="0"/>
                <a:ea typeface="Calibri" pitchFamily="34" charset="0"/>
                <a:cs typeface="Liberation Serif" pitchFamily="18" charset="0"/>
              </a:rPr>
              <a:t>Исполнение по источникам финансирования в общем объеме раздела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23</a:t>
            </a:fld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0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0500 «Жилищно-коммунальное хозяйство»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971600" y="4293096"/>
          <a:ext cx="7812360" cy="242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79512" y="1772816"/>
          <a:ext cx="741682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115616" y="1412776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отраслевой принадлежности</a:t>
            </a:r>
            <a:endParaRPr lang="ru-RU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4653136"/>
            <a:ext cx="6030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ведомственной принадлежности</a:t>
            </a:r>
            <a:endParaRPr lang="ru-RU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9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24</a:t>
            </a:fld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0600 «Охрана окружающей среды»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971600" y="4581128"/>
          <a:ext cx="7128792" cy="2060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Диаграмма 17"/>
          <p:cNvGraphicFramePr/>
          <p:nvPr/>
        </p:nvGraphicFramePr>
        <p:xfrm>
          <a:off x="395536" y="2060848"/>
          <a:ext cx="7884368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089483" y="4149080"/>
            <a:ext cx="4804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отраслевой принадлежности</a:t>
            </a:r>
            <a:endParaRPr lang="ru-RU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27584" y="1772816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в сфере охраны окружающей среды в общем объеме расходов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141277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12,1 млн. руб. (99,2% от  плана) за счет средств местного бюджета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1340768"/>
          <a:ext cx="8064896" cy="5259836"/>
        </p:xfrm>
        <a:graphic>
          <a:graphicData uri="http://schemas.openxmlformats.org/drawingml/2006/table">
            <a:tbl>
              <a:tblPr/>
              <a:tblGrid>
                <a:gridCol w="2555776"/>
                <a:gridCol w="2268760"/>
                <a:gridCol w="1728192"/>
                <a:gridCol w="1512168"/>
              </a:tblGrid>
              <a:tr h="1152128">
                <a:tc>
                  <a:txBody>
                    <a:bodyPr/>
                    <a:lstStyle/>
                    <a:p>
                      <a:pPr marL="88900" indent="0"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Наименование организации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Целевой показатель среднегодового размера средней заработной платы в 2023 году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(руб.)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Фактический достигнутый целевой показатель  размера средней заработной платы за 2023 год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(руб.)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Процент выполнения целевого показателя по заключенному соглашению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(%)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164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Муниципальные дошкольные организации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45 515,33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45 673,62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100,35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24">
                <a:tc>
                  <a:txBody>
                    <a:bodyPr/>
                    <a:lstStyle/>
                    <a:p>
                      <a:pPr marL="88900" indent="0"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Муниципальные общеобразовательные организации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49 125,95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49 547,00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100,86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164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Муниципальные учреждения дополнительного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 образования, подведомственных ООА СГО Управление образования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52 150,00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 830,60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101,30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164">
                <a:tc>
                  <a:txBody>
                    <a:bodyPr/>
                    <a:lstStyle/>
                    <a:p>
                      <a:pPr marL="889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Муниципальные учреждения культуры и искусства</a:t>
                      </a: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52 732,00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52 733,11</a:t>
                      </a: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2800">
                <a:tc>
                  <a:txBody>
                    <a:bodyPr/>
                    <a:lstStyle/>
                    <a:p>
                      <a:pPr marL="889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Муниципальные учреждения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дополнительного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 образования, подведомственных ООА СГО «Управление культуры и молодежной политики»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  <a:p>
                      <a:pPr marL="889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52 444,06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52 462,00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100,03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164">
                <a:tc>
                  <a:txBody>
                    <a:bodyPr/>
                    <a:lstStyle/>
                    <a:p>
                      <a:pPr marL="889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Муниципальные учреждения  физкультуры и спорта (тренерский персонал)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52 449,33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52 450,00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164">
                <a:tc>
                  <a:txBody>
                    <a:bodyPr/>
                    <a:lstStyle/>
                    <a:p>
                      <a:pPr marL="889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Муниципальные учреждения  физкультуры и спорта (средний медицинский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 персонал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)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52 732,00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52 732,00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Liberation Serif" pitchFamily="18" charset="0"/>
                          <a:ea typeface="Liberation Serif" pitchFamily="18" charset="0"/>
                          <a:cs typeface="Liberation Serif" pitchFamily="18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Liberation Serif" pitchFamily="18" charset="0"/>
                        <a:ea typeface="Liberation Serif" pitchFamily="18" charset="0"/>
                        <a:cs typeface="Liberation Serif" pitchFamily="18" charset="0"/>
                      </a:endParaRPr>
                    </a:p>
                  </a:txBody>
                  <a:tcPr marL="9108" marR="9108" marT="91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76470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Уровень достигнутой средней заработной платы в бюджетной сфере</a:t>
            </a:r>
            <a:endParaRPr lang="ru-RU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6064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БЮДЖЕТНАЯ СФЕРА</a:t>
            </a:r>
            <a:endParaRPr lang="ru-RU" sz="2400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26</a:t>
            </a:fld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0700 «Образование»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259632" y="2204864"/>
          <a:ext cx="7200800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1043608" y="4509120"/>
          <a:ext cx="7668344" cy="234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1412776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3 236,4 млн. руб. (95,7% от плана), в том числе за счет средств местного бюджета исполнение составляет 917,6 млн. руб. (99,7% от плана), за счет средств вышестоящего бюджета исполнение составляет 2 318,8 млн. руб. (94,2% от плана)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2132856"/>
            <a:ext cx="67687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в сфере образования в общем объеме расходов</a:t>
            </a:r>
            <a:endParaRPr lang="ru-RU" sz="1600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475656" y="4293096"/>
            <a:ext cx="66586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Liberation Serif" pitchFamily="18" charset="0"/>
                <a:ea typeface="Calibri" pitchFamily="34" charset="0"/>
                <a:cs typeface="Liberation Serif" pitchFamily="18" charset="0"/>
              </a:rPr>
              <a:t>Исполнение по источникам финансирования в общем объеме раздела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27</a:t>
            </a:fld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0700 «Образование»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556792"/>
          <a:ext cx="914400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0700 «Образование»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0" y="16288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4" y="8133"/>
            <a:ext cx="540921" cy="54054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0"/>
            <a:ext cx="9144000" cy="728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Достижение прогнозных значений экономических показателей влияющих на параметры бюджета Серовского городского округа</a:t>
            </a:r>
          </a:p>
        </p:txBody>
      </p:sp>
      <p:graphicFrame>
        <p:nvGraphicFramePr>
          <p:cNvPr id="9" name="Group 203"/>
          <p:cNvGraphicFramePr>
            <a:graphicFrameLocks noGrp="1"/>
          </p:cNvGraphicFramePr>
          <p:nvPr/>
        </p:nvGraphicFramePr>
        <p:xfrm>
          <a:off x="-1" y="764704"/>
          <a:ext cx="9036498" cy="4859657"/>
        </p:xfrm>
        <a:graphic>
          <a:graphicData uri="http://schemas.openxmlformats.org/drawingml/2006/table">
            <a:tbl>
              <a:tblPr/>
              <a:tblGrid>
                <a:gridCol w="592641"/>
                <a:gridCol w="3559218"/>
                <a:gridCol w="1509460"/>
                <a:gridCol w="1512837"/>
                <a:gridCol w="1862342"/>
              </a:tblGrid>
              <a:tr h="1093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itchFamily="18" charset="0"/>
                          <a:cs typeface="Arial" charset="0"/>
                        </a:rPr>
                        <a:t>№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itchFamily="18" charset="0"/>
                          <a:cs typeface="Arial" charset="0"/>
                        </a:rPr>
                        <a:t>п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itchFamily="18" charset="0"/>
                          <a:cs typeface="Arial" charset="0"/>
                        </a:rPr>
                        <a:t>/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itchFamily="18" charset="0"/>
                          <a:cs typeface="Arial" charset="0"/>
                        </a:rPr>
                        <a:t>п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5655" marR="5655" marT="5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itchFamily="18" charset="0"/>
                          <a:cs typeface="Arial" charset="0"/>
                        </a:rPr>
                        <a:t> Экономические показатели</a:t>
                      </a:r>
                    </a:p>
                  </a:txBody>
                  <a:tcPr marL="5655" marR="5655" marT="5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itchFamily="18" charset="0"/>
                          <a:cs typeface="Arial" charset="0"/>
                        </a:rPr>
                        <a:t>План 2023 год </a:t>
                      </a:r>
                    </a:p>
                  </a:txBody>
                  <a:tcPr marL="5655" marR="5655" marT="5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itchFamily="18" charset="0"/>
                          <a:cs typeface="Arial" charset="0"/>
                        </a:rPr>
                        <a:t>Факт 2023 год </a:t>
                      </a:r>
                    </a:p>
                  </a:txBody>
                  <a:tcPr marL="5655" marR="5655" marT="5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itchFamily="18" charset="0"/>
                          <a:cs typeface="Arial" charset="0"/>
                        </a:rPr>
                        <a:t>Отклонение от плана, % </a:t>
                      </a:r>
                    </a:p>
                  </a:txBody>
                  <a:tcPr marL="5655" marR="5655" marT="5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1.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Среднегодовая численность постоянного населения муниципального образования, тыс.человек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99,0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98,8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99,8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Число родившихся, чел.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621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103,5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0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Число умерших, чел.</a:t>
                      </a:r>
                    </a:p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1 073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1 176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109,6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2.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Естественная убыль населения, чел.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-473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-555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117,3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3.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Объем инвестиций за счет всех источников финансирования, млн.руб.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3 536,20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5 802,50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164,1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4.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Среднемесячная номинальная начисленная заработная плата работников крупных и средних предприятий и некоммерческих организаций, руб.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58 713,20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59 868,80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102,0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Доходы бюджета Серовского городского округа составили, млн.руб.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5 311,94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5 595,00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105,3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6.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Расходы бюджета Серовского городского округа составили, млн.руб.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5 742,50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5 224,80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91,0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0700 «Образование»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48478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финансовому обеспечению на выполнение муниципального задания – 2 326,4млн. руб. (100,0% от плана), в том числе за счет средств местного бюджета – 726,7 млн. руб. (100,0% от плана), за счет средств вышестоящего бюджета – 1 599,7 млн. руб.  (100,0% от плана)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2276872"/>
          <a:ext cx="9144000" cy="45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691680" y="2276872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4F81BD">
                    <a:lumMod val="75000"/>
                  </a:srgb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dirty="0" smtClean="0"/>
              <a:t>Исполнение муниципального задания</a:t>
            </a:r>
            <a:endParaRPr lang="ru-RU" dirty="0"/>
          </a:p>
        </p:txBody>
      </p:sp>
      <p:sp>
        <p:nvSpPr>
          <p:cNvPr id="9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30</a:t>
            </a:fld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0700 «Образование»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2358" y="1412776"/>
            <a:ext cx="7909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муниципального задания по ведомственной принадлежности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395536" y="1844824"/>
          <a:ext cx="820891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4283968" y="2420888"/>
            <a:ext cx="172819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923928" y="3645024"/>
            <a:ext cx="2088232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Диаграмма 15"/>
          <p:cNvGraphicFramePr/>
          <p:nvPr/>
        </p:nvGraphicFramePr>
        <p:xfrm>
          <a:off x="1187624" y="4077072"/>
          <a:ext cx="7596336" cy="27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31</a:t>
            </a:fld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0700 «Образование»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48478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иным целевым субсидиям – 340,2 млн. руб. (99,9% от плана), в том числе за счет средств местного бюджета – 111,0 млн. руб. (100,0% от плана), за счет средств вышестоящего бюджета – 229,2 млн. руб.  (99,8% от плана)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51520" y="2249488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411760" y="2276872"/>
            <a:ext cx="4014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4F81BD">
                    <a:lumMod val="75000"/>
                  </a:srgb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dirty="0" smtClean="0"/>
              <a:t>Исполнение иных целевых субсидий</a:t>
            </a:r>
            <a:endParaRPr lang="ru-RU" dirty="0"/>
          </a:p>
        </p:txBody>
      </p:sp>
      <p:sp>
        <p:nvSpPr>
          <p:cNvPr id="10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32</a:t>
            </a:fld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0700 «Образование»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48478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иных целевых субсидий по ведомственной принадлежности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39552" y="1988840"/>
          <a:ext cx="799288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971600" y="4005064"/>
          <a:ext cx="7416824" cy="2852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33</a:t>
            </a:fld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0800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Культура, кинематография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71592" y="4077072"/>
            <a:ext cx="367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endParaRPr lang="ru-RU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755576" y="2060848"/>
          <a:ext cx="712879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971600" y="4725144"/>
          <a:ext cx="7200800" cy="213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1412776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303,6 млн.руб. (100,0% от плана), в том числе за счет средств местного бюджета - 286,1 млн. руб. (100,0% от плана), за счет средств вышестоящих бюджетов – 17,5 млн. руб. (100,0% от плана). </a:t>
            </a:r>
            <a:endParaRPr lang="ru-RU" altLang="ru-RU" sz="14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13285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в сфере культуры, кинематографии в общем объеме расходов</a:t>
            </a:r>
            <a:endParaRPr lang="ru-RU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1520" y="4509120"/>
            <a:ext cx="85290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Liberation Serif" pitchFamily="18" charset="0"/>
                <a:ea typeface="Calibri" pitchFamily="34" charset="0"/>
                <a:cs typeface="Liberation Serif" pitchFamily="18" charset="0"/>
              </a:rPr>
              <a:t>Исполнение по источникам финансирования в общем объеме раздела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34</a:t>
            </a:fld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0800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Культура, кинематография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71592" y="4077072"/>
            <a:ext cx="367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endParaRPr lang="ru-RU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48478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финансовому обеспечению на выполнение муниципального задания – 266,5 млн. руб. (100,0% от плана), в том числе за счет средств местного бюджета – 256,2 млн. руб. (100,0% от плана), за счет средств вышестоящего бюджета – 10,2 млн. руб.  (100,0% от плана)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251520" y="2420888"/>
          <a:ext cx="856895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409681" y="2276872"/>
            <a:ext cx="4162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4F81BD">
                    <a:lumMod val="75000"/>
                  </a:srgb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dirty="0" smtClean="0"/>
              <a:t>Исполнение муниципального задания</a:t>
            </a:r>
            <a:endParaRPr lang="ru-RU" dirty="0"/>
          </a:p>
        </p:txBody>
      </p:sp>
      <p:sp>
        <p:nvSpPr>
          <p:cNvPr id="9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35</a:t>
            </a:fld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0800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Культура, кинематография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71592" y="4077072"/>
            <a:ext cx="367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endParaRPr lang="ru-RU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48478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иным целевым субсидиям – 37,1,0 млн. руб. (100,0% от плана), в том числе за счет средств местного бюджета – 29,9 млн. руб. (100,0% от плана), за счет средств вышестоящего бюджета – 7,3 млн. руб.  (100,0% от плана)</a:t>
            </a: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683568" y="2420888"/>
          <a:ext cx="756084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411760" y="2204864"/>
            <a:ext cx="4014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4F81BD">
                    <a:lumMod val="75000"/>
                  </a:srgb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dirty="0" smtClean="0"/>
              <a:t>Исполнение иных целевых субсидий</a:t>
            </a:r>
            <a:endParaRPr lang="ru-RU" dirty="0"/>
          </a:p>
        </p:txBody>
      </p:sp>
      <p:sp>
        <p:nvSpPr>
          <p:cNvPr id="9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36</a:t>
            </a:fld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1000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Социальная политика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683568" y="2420888"/>
          <a:ext cx="7920880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683568" y="4509120"/>
          <a:ext cx="7668344" cy="234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79512" y="2060848"/>
            <a:ext cx="8964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в сфере социальной политики в общем объеме расходов</a:t>
            </a:r>
            <a:endParaRPr lang="ru-RU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450912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источникам финансирования в общем объеме раздела </a:t>
            </a:r>
            <a:endParaRPr lang="ru-RU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412776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286,7 млн.руб. (95,9% от плана),  в том числе за счет средств местного бюджета – 47,8 млн. руб. (97,0% от плана), за счет средств вышестоящих бюджетов -238,9 млн. руб.  (95,7% от плана)</a:t>
            </a:r>
          </a:p>
        </p:txBody>
      </p:sp>
      <p:sp>
        <p:nvSpPr>
          <p:cNvPr id="10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37</a:t>
            </a:fld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36712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1000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Социальная политика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340768"/>
          <a:ext cx="705678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1475656" y="3717032"/>
          <a:ext cx="727280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38</a:t>
            </a:fld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931863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1100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Физическая культура и спорт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755576" y="2420888"/>
          <a:ext cx="7920880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899592" y="4797152"/>
          <a:ext cx="7560840" cy="2060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206084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в сфере физической культуры и спорта в общем объеме расходов</a:t>
            </a:r>
            <a:endParaRPr lang="ru-RU" sz="1600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4365104"/>
            <a:ext cx="7020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источникам финансирования в общем объеме раздела </a:t>
            </a:r>
            <a:endParaRPr lang="ru-RU" sz="1600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48478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данному разделу составляет 184,0 млн. руб. (100,0% от плана), в том числе за счет средств местного бюджета - 177,9 млн. руб. (100,0% от плана), за счет средств вышестоящих бюджетов – 6,0 млн. руб. (100,0% от плана)</a:t>
            </a:r>
          </a:p>
        </p:txBody>
      </p:sp>
      <p:sp>
        <p:nvSpPr>
          <p:cNvPr id="12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39</a:t>
            </a:fld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908720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0" y="9807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Основные характеристики исполнения бюджета</a:t>
            </a:r>
            <a:endParaRPr lang="ru-RU" sz="2400" b="1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79512" y="2636912"/>
            <a:ext cx="2304256" cy="1008112"/>
          </a:xfrm>
          <a:prstGeom prst="homePlate">
            <a:avLst/>
          </a:prstGeom>
          <a:solidFill>
            <a:srgbClr val="EAC5C4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sunset" dir="t">
              <a:rot lat="0" lon="0" rev="6600000"/>
            </a:lightRig>
          </a:scene3d>
          <a:sp3d extrusionH="57150" contourW="69850" prstMaterial="flat">
            <a:bevelT w="50800" h="152400" prst="softRound"/>
            <a:bevelB w="63500" h="1778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Доходы</a:t>
            </a:r>
            <a:endParaRPr lang="ru-RU" sz="24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3315" name="AutoShape 3" descr="https://www.wikihow.com/images/d/d8/Create-an-Arrow-on-Adobe-Illustrator-Step-1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7" name="AutoShape 5" descr="https://www.wikihow.com/images/d/d8/Create-an-Arrow-on-Adobe-Illustrator-Step-1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ятиугольник 11"/>
          <p:cNvSpPr/>
          <p:nvPr/>
        </p:nvSpPr>
        <p:spPr>
          <a:xfrm>
            <a:off x="179512" y="4005064"/>
            <a:ext cx="2448272" cy="1008112"/>
          </a:xfrm>
          <a:prstGeom prst="homePlate">
            <a:avLst/>
          </a:prstGeom>
          <a:solidFill>
            <a:srgbClr val="EAC5C4"/>
          </a:solidFill>
          <a:ln>
            <a:solidFill>
              <a:srgbClr val="EAC5C4"/>
            </a:solidFill>
          </a:ln>
          <a:scene3d>
            <a:camera prst="orthographicFront"/>
            <a:lightRig rig="sunset" dir="t">
              <a:rot lat="0" lon="0" rev="6600000"/>
            </a:lightRig>
          </a:scene3d>
          <a:sp3d extrusionH="57150" contourW="69850" prstMaterial="flat">
            <a:bevelT w="50800" h="152400" prst="softRound"/>
            <a:bevelB w="63500" h="1778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Расходы</a:t>
            </a:r>
          </a:p>
        </p:txBody>
      </p:sp>
      <p:sp>
        <p:nvSpPr>
          <p:cNvPr id="13" name="Пятиугольник 12"/>
          <p:cNvSpPr/>
          <p:nvPr/>
        </p:nvSpPr>
        <p:spPr>
          <a:xfrm>
            <a:off x="179512" y="5373216"/>
            <a:ext cx="2520280" cy="1008112"/>
          </a:xfrm>
          <a:prstGeom prst="homePlate">
            <a:avLst/>
          </a:prstGeom>
          <a:solidFill>
            <a:srgbClr val="EAC5C4"/>
          </a:solidFill>
          <a:ln>
            <a:solidFill>
              <a:srgbClr val="EAC5C4"/>
            </a:solidFill>
          </a:ln>
          <a:scene3d>
            <a:camera prst="orthographicFront"/>
            <a:lightRig rig="sunset" dir="t">
              <a:rot lat="0" lon="0" rev="6600000"/>
            </a:lightRig>
          </a:scene3d>
          <a:sp3d extrusionH="57150" contourW="69850" prstMaterial="flat">
            <a:bevelT w="50800" h="152400" prst="softRound"/>
            <a:bevelB w="63500" h="1778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Профицит (+)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Дефицит</a:t>
            </a:r>
            <a:r>
              <a:rPr 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(-)</a:t>
            </a:r>
            <a:endParaRPr lang="ru-RU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55776" y="2492896"/>
            <a:ext cx="1944216" cy="1152128"/>
          </a:xfrm>
          <a:prstGeom prst="roundRect">
            <a:avLst/>
          </a:prstGeom>
          <a:solidFill>
            <a:srgbClr val="FDDDC3"/>
          </a:solidFill>
          <a:scene3d>
            <a:camera prst="orthographicFront"/>
            <a:lightRig rig="threePt" dir="t"/>
          </a:scene3d>
          <a:sp3d contourW="12700">
            <a:contourClr>
              <a:schemeClr val="accent6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99792" y="3933056"/>
            <a:ext cx="1872208" cy="1224136"/>
          </a:xfrm>
          <a:prstGeom prst="roundRect">
            <a:avLst/>
          </a:prstGeom>
          <a:solidFill>
            <a:srgbClr val="FDDD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4 410,96 млн. рублей,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97,5% от плана</a:t>
            </a:r>
            <a:endParaRPr lang="ru-RU" sz="16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43808" y="5445224"/>
            <a:ext cx="1728192" cy="1080120"/>
          </a:xfrm>
          <a:prstGeom prst="roundRect">
            <a:avLst/>
          </a:prstGeom>
          <a:solidFill>
            <a:srgbClr val="FDDD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- 202,16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</a:t>
            </a:r>
            <a:endParaRPr lang="ru-RU" sz="16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39752" y="2564904"/>
            <a:ext cx="2376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4 334,4 млн. </a:t>
            </a:r>
          </a:p>
          <a:p>
            <a:pPr algn="ctr"/>
            <a:r>
              <a:rPr 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рублей, </a:t>
            </a:r>
          </a:p>
          <a:p>
            <a:pPr algn="ctr"/>
            <a:r>
              <a:rPr 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101,1% от плана</a:t>
            </a:r>
            <a:endParaRPr lang="ru-RU" sz="1600" b="1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88024" y="2492896"/>
            <a:ext cx="1944216" cy="1152128"/>
          </a:xfrm>
          <a:prstGeom prst="roundRect">
            <a:avLst/>
          </a:prstGeom>
          <a:solidFill>
            <a:srgbClr val="FDDD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5 595,0 млн. рублей,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105,3% от плана</a:t>
            </a:r>
            <a:endParaRPr lang="ru-RU" sz="16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020272" y="2564904"/>
            <a:ext cx="1944216" cy="1080120"/>
          </a:xfrm>
          <a:prstGeom prst="roundRect">
            <a:avLst/>
          </a:prstGeom>
          <a:solidFill>
            <a:srgbClr val="FDDD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1 260,5 млн. рублей,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29,1% от плана</a:t>
            </a:r>
            <a:endParaRPr lang="ru-RU" sz="16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915816" y="1700808"/>
            <a:ext cx="1224136" cy="576064"/>
          </a:xfrm>
          <a:prstGeom prst="roundRect">
            <a:avLst/>
          </a:prstGeom>
          <a:solidFill>
            <a:srgbClr val="EAC5C4"/>
          </a:solidFill>
          <a:ln>
            <a:solidFill>
              <a:srgbClr val="EAC5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2022</a:t>
            </a:r>
            <a:endParaRPr lang="ru-RU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076056" y="1700808"/>
            <a:ext cx="1224136" cy="576064"/>
          </a:xfrm>
          <a:prstGeom prst="roundRect">
            <a:avLst/>
          </a:prstGeom>
          <a:solidFill>
            <a:srgbClr val="EAC5C4"/>
          </a:solidFill>
          <a:ln>
            <a:solidFill>
              <a:srgbClr val="EAC5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2023</a:t>
            </a:r>
            <a:endParaRPr lang="ru-RU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380312" y="1700808"/>
            <a:ext cx="1224136" cy="576064"/>
          </a:xfrm>
          <a:prstGeom prst="roundRect">
            <a:avLst/>
          </a:prstGeom>
          <a:solidFill>
            <a:srgbClr val="EAC5C4"/>
          </a:solidFill>
          <a:ln>
            <a:solidFill>
              <a:srgbClr val="EAC5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рост/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снижение</a:t>
            </a:r>
            <a:endParaRPr lang="ru-RU" sz="16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860032" y="3933056"/>
            <a:ext cx="1872208" cy="1224136"/>
          </a:xfrm>
          <a:prstGeom prst="roundRect">
            <a:avLst/>
          </a:prstGeom>
          <a:solidFill>
            <a:srgbClr val="FDDD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5 224,8 млн. рублей,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91,0% от плана</a:t>
            </a:r>
            <a:endParaRPr lang="ru-RU" sz="16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020272" y="3933056"/>
            <a:ext cx="1944216" cy="1224136"/>
          </a:xfrm>
          <a:prstGeom prst="roundRect">
            <a:avLst/>
          </a:prstGeom>
          <a:solidFill>
            <a:srgbClr val="FDDD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813,9 млн. рублей,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18,5% от плана</a:t>
            </a:r>
            <a:endParaRPr lang="ru-RU" sz="16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004048" y="5445224"/>
            <a:ext cx="1728192" cy="1080120"/>
          </a:xfrm>
          <a:prstGeom prst="roundRect">
            <a:avLst/>
          </a:prstGeom>
          <a:solidFill>
            <a:srgbClr val="FDDD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+370,12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</a:t>
            </a:r>
            <a:endParaRPr lang="ru-RU" sz="16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164288" y="5445224"/>
            <a:ext cx="1728192" cy="1080120"/>
          </a:xfrm>
          <a:prstGeom prst="roundRect">
            <a:avLst/>
          </a:prstGeom>
          <a:solidFill>
            <a:srgbClr val="FDDD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</a:t>
            </a:r>
            <a:endParaRPr lang="ru-RU" sz="1600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1100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Физическая культура и спорт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115616" y="2204864"/>
          <a:ext cx="669674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899592" y="1700808"/>
            <a:ext cx="7200800" cy="373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1" i="0" u="none" strike="noStrike" kern="1200" baseline="0">
                <a:solidFill>
                  <a:srgbClr val="4F81BD">
                    <a:lumMod val="75000"/>
                  </a:srgb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sz="1830" dirty="0" smtClean="0"/>
              <a:t>Исполнение по отраслевой принадлежности</a:t>
            </a:r>
            <a:endParaRPr lang="ru-RU" sz="1830" dirty="0"/>
          </a:p>
        </p:txBody>
      </p:sp>
      <p:sp>
        <p:nvSpPr>
          <p:cNvPr id="7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40</a:t>
            </a:fld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1100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Физическая культура и спорт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6288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финансовому обеспечению на выполнение муниципального задания – 161,2 млн. руб. (100,0% от плана), в том числе за счет средств местного бюджета – 161,2 млн. руб. </a:t>
            </a:r>
            <a:endParaRPr lang="ru-RU" sz="14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755576" y="2564904"/>
          <a:ext cx="763284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339752" y="2204864"/>
            <a:ext cx="4162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4F81BD">
                    <a:lumMod val="75000"/>
                  </a:srgb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dirty="0" smtClean="0"/>
              <a:t>Исполнение муниципального задания</a:t>
            </a:r>
            <a:endParaRPr lang="ru-RU" dirty="0"/>
          </a:p>
        </p:txBody>
      </p:sp>
      <p:sp>
        <p:nvSpPr>
          <p:cNvPr id="10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41</a:t>
            </a:fld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1100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Физическая культура и спорт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700808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иным целевым субсидиям – 22,7 млн. руб. (100,0% от плана), в том числе за счет средств местного бюджета – 6,0 млн. руб. (100,0% от плана), за счет средств вышестоящего бюджета – 16,7 млн. руб.  (100,0% от плана)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043608" y="2924944"/>
          <a:ext cx="748883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55776" y="2348880"/>
            <a:ext cx="4014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4F81BD">
                    <a:lumMod val="75000"/>
                  </a:srgb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defRPr>
            </a:pPr>
            <a:r>
              <a:rPr lang="ru-RU" dirty="0" smtClean="0"/>
              <a:t>Исполнение иных целевых субсидий</a:t>
            </a:r>
            <a:endParaRPr lang="ru-RU" dirty="0"/>
          </a:p>
        </p:txBody>
      </p:sp>
      <p:sp>
        <p:nvSpPr>
          <p:cNvPr id="10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42</a:t>
            </a:fld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1200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Средства массовой информации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67544" y="2492896"/>
          <a:ext cx="842493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16288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13,2 млн. руб. (100,0% от плана), в том числе за счет средств местного бюджета – 13,2 млн. руб.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3488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в сфере средств массовой информации в общем объеме расходов</a:t>
            </a:r>
            <a:endParaRPr lang="ru-RU" dirty="0" smtClean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9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43</a:t>
            </a:fld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1200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Средства массовой информации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1340768"/>
          <a:ext cx="788436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35696" y="1628800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отраслевой принадлежности</a:t>
            </a:r>
            <a:endParaRPr lang="ru-RU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115616" y="4149080"/>
          <a:ext cx="694826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835696" y="4077072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ведомственной принадлежности</a:t>
            </a:r>
            <a:endParaRPr lang="ru-RU" b="1" dirty="0">
              <a:solidFill>
                <a:srgbClr val="0070C0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0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44</a:t>
            </a:fld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954107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rgbClr val="00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Раздел 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1300 «</a:t>
            </a: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Обслуживание государственного и муниципального долга</a:t>
            </a:r>
            <a:r>
              <a:rPr lang="ru-RU" alt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»</a:t>
            </a:r>
            <a:endParaRPr lang="ru-RU" altLang="ru-RU" sz="2800" b="1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3140968"/>
          <a:ext cx="9036496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13285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 целом по данному разделу исполнение составляет 0,3 млн. руб. (21,5% от плана), за счет средств местного бюджета.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63691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расходов по обслуживанию государственного и муниципального долга в общем объеме расходов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4941168"/>
          <a:ext cx="8892480" cy="191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45</a:t>
            </a:fld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504056"/>
          </a:xfrm>
          <a:solidFill>
            <a:schemeClr val="accent4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Структура исполнения муниципальных программ</a:t>
            </a:r>
            <a:endParaRPr lang="ru-RU" sz="2800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graphicFrame>
        <p:nvGraphicFramePr>
          <p:cNvPr id="8" name="Диаграмма 7"/>
          <p:cNvGraphicFramePr/>
          <p:nvPr/>
        </p:nvGraphicFramePr>
        <p:xfrm>
          <a:off x="0" y="16288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46</a:t>
            </a:fld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Источники финансирования дефицита бюджета</a:t>
            </a: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0" y="1628800"/>
          <a:ext cx="903649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059832" y="1700808"/>
            <a:ext cx="29867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schemeClr val="tx2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Объем муниципального долга</a:t>
            </a: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0" y="3356992"/>
          <a:ext cx="9144000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47</a:t>
            </a:fld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Источники финансирования дефицита бюджета</a:t>
            </a: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0" y="1556792"/>
          <a:ext cx="914400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48</a:t>
            </a:fld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Nelubina\Pictures\Отчет 2023\Снимок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-1" y="0"/>
            <a:ext cx="9144001" cy="1124744"/>
          </a:xfrm>
          <a:prstGeom prst="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</p:spPr>
      </p:pic>
      <p:sp>
        <p:nvSpPr>
          <p:cNvPr id="6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49</a:t>
            </a:fld>
            <a:endParaRPr lang="ru-RU" dirty="0"/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251520" y="1268760"/>
            <a:ext cx="856773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CC3399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331640" y="1412776"/>
            <a:ext cx="6172200" cy="1224136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Контактная информация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1520" y="2996952"/>
            <a:ext cx="8424936" cy="32400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b="1" u="sng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Финансовое управление администрации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b="1" u="sng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Серовского городского округа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ru-RU" altLang="ru-RU" sz="1400" b="1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algn="just" eaLnBrk="1" hangingPunct="1">
              <a:defRPr/>
            </a:pPr>
            <a:r>
              <a:rPr lang="ru-RU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Адрес: 624992, Свердловская область, г. Серов, ул. Ленина, 140</a:t>
            </a:r>
          </a:p>
          <a:p>
            <a:pPr algn="just" eaLnBrk="1" hangingPunct="1">
              <a:defRPr/>
            </a:pPr>
            <a:r>
              <a:rPr lang="ru-RU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Телефон: 8 (34385) 75-633</a:t>
            </a:r>
          </a:p>
          <a:p>
            <a:pPr algn="just" eaLnBrk="1" hangingPunct="1">
              <a:defRPr/>
            </a:pPr>
            <a:r>
              <a:rPr lang="ru-RU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Е-</a:t>
            </a:r>
            <a:r>
              <a:rPr lang="en-US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mail</a:t>
            </a:r>
            <a:r>
              <a:rPr lang="ru-RU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: </a:t>
            </a:r>
            <a:r>
              <a:rPr lang="en-US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  <a:hlinkClick r:id="rId4"/>
              </a:rPr>
              <a:t>fd@adm-serov.ru</a:t>
            </a:r>
            <a:endParaRPr lang="ru-RU" altLang="ru-RU" sz="1600" b="1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algn="l" eaLnBrk="1" hangingPunct="1">
              <a:defRPr/>
            </a:pPr>
            <a:r>
              <a:rPr lang="ru-RU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Заместитель главы Серовского </a:t>
            </a:r>
            <a:r>
              <a:rPr lang="ru-RU" altLang="ru-RU" sz="1600" b="1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городского </a:t>
            </a:r>
            <a:r>
              <a:rPr lang="ru-RU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округа – начальник функционального органа «Финансовое управление администрации Серовского городского округа»</a:t>
            </a:r>
          </a:p>
          <a:p>
            <a:pPr algn="just" eaLnBrk="1" hangingPunct="1">
              <a:defRPr/>
            </a:pPr>
            <a:r>
              <a:rPr lang="ru-RU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Иванова Наталья Витальевна,</a:t>
            </a:r>
            <a:endParaRPr lang="en-US" altLang="ru-RU" sz="1600" b="1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algn="just" eaLnBrk="1" hangingPunct="1">
              <a:defRPr/>
            </a:pPr>
            <a:r>
              <a:rPr lang="ru-RU" altLang="ru-RU" sz="16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Время приема граждан: понедельник с 15.00 до 17.00 часов.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ru-RU" altLang="ru-RU" sz="8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84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бюджета по доходам</a:t>
            </a:r>
          </a:p>
          <a:p>
            <a:pPr algn="ctr"/>
            <a:endParaRPr lang="ru-RU" sz="2400" b="1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79512" y="1340768"/>
            <a:ext cx="3888432" cy="1368152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700" b="1" dirty="0" smtClean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algn="ctr"/>
            <a:r>
              <a:rPr lang="ru-RU" sz="27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Всего </a:t>
            </a:r>
            <a:r>
              <a:rPr lang="ru-RU" sz="2700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доходов </a:t>
            </a:r>
            <a:r>
              <a:rPr lang="ru-RU" sz="2700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5 595,0 млн. рублей,  105,3% от плана</a:t>
            </a:r>
          </a:p>
          <a:p>
            <a:pPr algn="ctr"/>
            <a:endParaRPr lang="ru-RU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79512" y="2780928"/>
            <a:ext cx="3672408" cy="1152128"/>
          </a:xfrm>
          <a:prstGeom prst="flowChartAlternateProcess">
            <a:avLst/>
          </a:prstGeom>
          <a:solidFill>
            <a:srgbClr val="FFFF00"/>
          </a:soli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7963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endParaRPr lang="ru-RU" b="1" dirty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179512" y="4077072"/>
            <a:ext cx="3672408" cy="1080120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 dirty="0">
                <a:solidFill>
                  <a:srgbClr val="0D0D0D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Налоговые доходы</a:t>
            </a: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179512" y="5373216"/>
            <a:ext cx="3744416" cy="1008112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8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Неналоговые доходы</a:t>
            </a:r>
            <a:endParaRPr lang="ru-RU" altLang="ru-RU" sz="2800" b="1" dirty="0">
              <a:solidFill>
                <a:schemeClr val="tx2">
                  <a:lumMod val="50000"/>
                </a:schemeClr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4" name="Овал 13"/>
          <p:cNvSpPr/>
          <p:nvPr/>
        </p:nvSpPr>
        <p:spPr>
          <a:xfrm>
            <a:off x="4139952" y="1961456"/>
            <a:ext cx="4824536" cy="4896544"/>
          </a:xfrm>
          <a:prstGeom prst="ellipse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427984" y="2780928"/>
            <a:ext cx="4176464" cy="4077072"/>
          </a:xfrm>
          <a:prstGeom prst="ellipse">
            <a:avLst/>
          </a:prstGeom>
          <a:solidFill>
            <a:srgbClr val="00B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292080" y="2060848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3 837,9</a:t>
            </a:r>
            <a:endParaRPr lang="ru-RU" sz="4400" b="1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076056" y="3573016"/>
            <a:ext cx="3024336" cy="328498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508104" y="2924944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1 579,0</a:t>
            </a:r>
            <a:endParaRPr lang="ru-RU" sz="4400" b="1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4128" y="4149080"/>
            <a:ext cx="14542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178,1</a:t>
            </a:r>
            <a:endParaRPr lang="ru-RU" sz="4400" b="1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</a:t>
            </a:r>
            <a:r>
              <a:rPr lang="ru-RU" sz="24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бюджета по налоговым доходам</a:t>
            </a:r>
            <a:endParaRPr lang="ru-RU" sz="2400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2" name="Пятиугольник 11"/>
          <p:cNvSpPr/>
          <p:nvPr/>
        </p:nvSpPr>
        <p:spPr>
          <a:xfrm>
            <a:off x="0" y="1097360"/>
            <a:ext cx="2267744" cy="5760640"/>
          </a:xfrm>
          <a:prstGeom prst="homePlat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2400" b="1" dirty="0">
              <a:solidFill>
                <a:schemeClr val="tx2">
                  <a:lumMod val="50000"/>
                </a:schemeClr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2267744" y="980728"/>
            <a:ext cx="6876256" cy="648072"/>
          </a:xfrm>
          <a:prstGeom prst="snip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Налог на доходы физических лиц </a:t>
            </a:r>
            <a:r>
              <a:rPr 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1 271,4 млн. рублей, 102,6% от плана</a:t>
            </a:r>
            <a:endParaRPr lang="ru-RU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4" name="Прямоугольник с двумя вырезанными противолежащими углами 13"/>
          <p:cNvSpPr/>
          <p:nvPr/>
        </p:nvSpPr>
        <p:spPr>
          <a:xfrm>
            <a:off x="2267744" y="1772816"/>
            <a:ext cx="6876256" cy="576064"/>
          </a:xfrm>
          <a:prstGeom prst="snip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Акцизы под подакцизным товарам 115,3 млн. рублей, 102,6% от плана</a:t>
            </a:r>
          </a:p>
        </p:txBody>
      </p:sp>
      <p:sp>
        <p:nvSpPr>
          <p:cNvPr id="15" name="Прямоугольник с двумя вырезанными противолежащими углами 14"/>
          <p:cNvSpPr/>
          <p:nvPr/>
        </p:nvSpPr>
        <p:spPr>
          <a:xfrm>
            <a:off x="2267744" y="2492896"/>
            <a:ext cx="6876256" cy="720080"/>
          </a:xfrm>
          <a:prstGeom prst="snip2DiagRect">
            <a:avLst/>
          </a:prstGeom>
          <a:solidFill>
            <a:srgbClr val="29F7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Налог, взимаемый в связи с применением упрощённой системы налогообложения 99,4 млн. рублей, 96,2% от плана</a:t>
            </a:r>
          </a:p>
        </p:txBody>
      </p:sp>
      <p:sp>
        <p:nvSpPr>
          <p:cNvPr id="17" name="Прямоугольник с двумя вырезанными противолежащими углами 16"/>
          <p:cNvSpPr/>
          <p:nvPr/>
        </p:nvSpPr>
        <p:spPr>
          <a:xfrm>
            <a:off x="2267744" y="3356992"/>
            <a:ext cx="6876256" cy="576064"/>
          </a:xfrm>
          <a:prstGeom prst="snip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Единый налог на вменённый доход  0,1 млн. рублей, 145,4% от плана</a:t>
            </a:r>
          </a:p>
        </p:txBody>
      </p:sp>
      <p:sp>
        <p:nvSpPr>
          <p:cNvPr id="18" name="Прямоугольник с двумя вырезанными противолежащими углами 17"/>
          <p:cNvSpPr/>
          <p:nvPr/>
        </p:nvSpPr>
        <p:spPr>
          <a:xfrm>
            <a:off x="2267744" y="4077072"/>
            <a:ext cx="6876256" cy="576064"/>
          </a:xfrm>
          <a:prstGeom prst="snip2Diag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Налог, взимаемый в связи с применением патентной системы налогообложения 5,2 млн. рублей, 29,2% от плана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468560" y="2060848"/>
            <a:ext cx="259228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Всего </a:t>
            </a:r>
          </a:p>
          <a:p>
            <a:pPr algn="ctr"/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налоговых </a:t>
            </a:r>
          </a:p>
          <a:p>
            <a:pPr algn="ctr"/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доходов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1 579,0 </a:t>
            </a:r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</a:p>
          <a:p>
            <a:pPr algn="ctr"/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млн. рублей</a:t>
            </a:r>
          </a:p>
          <a:p>
            <a:pPr algn="ctr"/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100,7% </a:t>
            </a:r>
          </a:p>
          <a:p>
            <a:pPr algn="ctr"/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</a:t>
            </a:r>
          </a:p>
          <a:p>
            <a:endParaRPr lang="ru-RU" dirty="0"/>
          </a:p>
        </p:txBody>
      </p:sp>
      <p:sp>
        <p:nvSpPr>
          <p:cNvPr id="22" name="Прямоугольник с двумя вырезанными противолежащими углами 21"/>
          <p:cNvSpPr/>
          <p:nvPr/>
        </p:nvSpPr>
        <p:spPr>
          <a:xfrm>
            <a:off x="2267744" y="4797152"/>
            <a:ext cx="6876256" cy="576064"/>
          </a:xfrm>
          <a:prstGeom prst="snip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Налог на имущество физических лиц  32,4 млн. рублей, 86,5% от плана</a:t>
            </a:r>
          </a:p>
        </p:txBody>
      </p:sp>
      <p:sp>
        <p:nvSpPr>
          <p:cNvPr id="23" name="Прямоугольник с двумя вырезанными противолежащими углами 22"/>
          <p:cNvSpPr/>
          <p:nvPr/>
        </p:nvSpPr>
        <p:spPr>
          <a:xfrm>
            <a:off x="2267744" y="5517232"/>
            <a:ext cx="6876256" cy="432048"/>
          </a:xfrm>
          <a:prstGeom prst="snip2Diag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Земельный налог 38,0 млн. рублей, 96,0% от плана</a:t>
            </a:r>
          </a:p>
        </p:txBody>
      </p:sp>
      <p:sp>
        <p:nvSpPr>
          <p:cNvPr id="24" name="Прямоугольник с двумя вырезанными противолежащими углами 23"/>
          <p:cNvSpPr/>
          <p:nvPr/>
        </p:nvSpPr>
        <p:spPr>
          <a:xfrm>
            <a:off x="2267744" y="6165304"/>
            <a:ext cx="6876256" cy="432048"/>
          </a:xfrm>
          <a:prstGeom prst="snip2Diag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Государственная пошлина 16,8 млн. рублей, 97,2% от плана</a:t>
            </a: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9144000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Динамика исполнения налоговых доходов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endParaRPr lang="ru-RU" sz="2400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-1" y="836712"/>
          <a:ext cx="9144001" cy="5710737"/>
        </p:xfrm>
        <a:graphic>
          <a:graphicData uri="http://schemas.openxmlformats.org/drawingml/2006/table">
            <a:tbl>
              <a:tblPr/>
              <a:tblGrid>
                <a:gridCol w="2197711"/>
                <a:gridCol w="1389258"/>
                <a:gridCol w="1389258"/>
                <a:gridCol w="1389258"/>
                <a:gridCol w="1389258"/>
                <a:gridCol w="1389258"/>
              </a:tblGrid>
              <a:tr h="101080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Наименование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Исполнение за  2022 год, млн. рублей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Уточненный план на 2023 год, млн. рублей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Исполнение  за 2023 год,  млн. рублей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Процент  исполнения к уточненному плану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Удельный вес в  общей сумме налоговых доходов, %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4457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Налоговые доходы, из них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 </a:t>
                      </a: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327,5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 </a:t>
                      </a: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567,6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 </a:t>
                      </a: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579,0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100,7   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100,0   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</a:tr>
              <a:tr h="445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Налог на доходы физических лиц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1 018,6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 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239,4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 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271,4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102,6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80,5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54862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Акцизы под подакцизным товарам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106,1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112,3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115,3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102,6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7,3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88584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Налог, взимаемый в связи с применением упрощённой системы налогообложения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101,1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103,4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99,4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96,2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6,3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54862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Единый налог на вменённый доход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0,5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0,1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0,1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145,4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0,0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740415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Налог, взимаемый в связи с применением патентной системы налогообложения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13,9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17,7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5,2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29,2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0,3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9782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Налог на имущество физических лиц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30,6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37,5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32,4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86,5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2,1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2567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Земельный налог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38,1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39,6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38,0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96,1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2,4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54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Государственная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пошлина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18,4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17,3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16,8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97,2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1,1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</a:t>
            </a:r>
            <a:r>
              <a:rPr lang="ru-RU" sz="2400" b="1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Исполнение по неналоговым доходам</a:t>
            </a:r>
            <a:endParaRPr lang="ru-RU" sz="2400" dirty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Пятиугольник 5"/>
          <p:cNvSpPr/>
          <p:nvPr/>
        </p:nvSpPr>
        <p:spPr>
          <a:xfrm>
            <a:off x="0" y="1097360"/>
            <a:ext cx="2339752" cy="5760640"/>
          </a:xfrm>
          <a:prstGeom prst="homePlat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2400" b="1" dirty="0">
              <a:solidFill>
                <a:schemeClr val="tx2">
                  <a:lumMod val="50000"/>
                </a:schemeClr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24544" y="2636912"/>
            <a:ext cx="259228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Всего </a:t>
            </a:r>
          </a:p>
          <a:p>
            <a:pPr algn="ctr"/>
            <a:r>
              <a:rPr lang="ru-RU" altLang="ru-RU" sz="28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неналоговых </a:t>
            </a:r>
          </a:p>
          <a:p>
            <a:pPr algn="ctr"/>
            <a:r>
              <a:rPr lang="ru-RU" altLang="ru-RU" sz="28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доходов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178,1</a:t>
            </a:r>
            <a:endParaRPr lang="ru-RU" altLang="ru-RU" sz="2800" b="1" dirty="0" smtClean="0">
              <a:solidFill>
                <a:schemeClr val="tx2">
                  <a:lumMod val="50000"/>
                </a:schemeClr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algn="ctr"/>
            <a:r>
              <a:rPr lang="ru-RU" altLang="ru-RU" sz="28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млн. рублей</a:t>
            </a:r>
          </a:p>
          <a:p>
            <a:pPr algn="ctr"/>
            <a:r>
              <a:rPr lang="ru-RU" altLang="ru-RU" sz="28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101,2% </a:t>
            </a:r>
          </a:p>
          <a:p>
            <a:pPr algn="ctr"/>
            <a:r>
              <a:rPr lang="ru-RU" altLang="ru-RU" sz="2800" b="1" dirty="0" smtClean="0">
                <a:solidFill>
                  <a:schemeClr val="tx2">
                    <a:lumMod val="50000"/>
                  </a:schemeClr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</a:t>
            </a:r>
          </a:p>
          <a:p>
            <a:endParaRPr lang="ru-RU" dirty="0"/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339752" y="620688"/>
            <a:ext cx="6804248" cy="360040"/>
          </a:xfrm>
          <a:prstGeom prst="snip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Арендная плата за земли </a:t>
            </a:r>
            <a:r>
              <a:rPr 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27,8 млн. рублей, 114,2% от плана</a:t>
            </a:r>
            <a:endParaRPr lang="ru-RU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2339752" y="1124744"/>
            <a:ext cx="6804248" cy="576064"/>
          </a:xfrm>
          <a:prstGeom prst="snip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Доходы от сдачи в аренду муниципального имущества</a:t>
            </a:r>
          </a:p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49,3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рублей, </a:t>
            </a:r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85,8%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</a:t>
            </a: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2339752" y="3212976"/>
            <a:ext cx="6804248" cy="504056"/>
          </a:xfrm>
          <a:prstGeom prst="snip2DiagRect">
            <a:avLst/>
          </a:prstGeom>
          <a:solidFill>
            <a:srgbClr val="29F7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Плата за негативное воздействие на окружающую</a:t>
            </a:r>
          </a:p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среду </a:t>
            </a:r>
            <a:r>
              <a:rPr lang="ru-RU" altLang="ru-RU" b="1" dirty="0" smtClean="0">
                <a:solidFill>
                  <a:srgbClr val="0033CC"/>
                </a:solidFill>
              </a:rPr>
              <a:t>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55,8 млн. рублей, 104,6% от плана</a:t>
            </a: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2339752" y="3861048"/>
            <a:ext cx="6804248" cy="576064"/>
          </a:xfrm>
          <a:prstGeom prst="snip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Доходы от продажи материальных и нематериальных</a:t>
            </a:r>
          </a:p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активов 7,9 млн. рублей, 94,6% от плана</a:t>
            </a: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2339752" y="4581128"/>
            <a:ext cx="6804248" cy="576064"/>
          </a:xfrm>
          <a:prstGeom prst="snip2Diag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Штрафы, санкции, возмещение ущерба</a:t>
            </a:r>
          </a:p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7,3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рублей, </a:t>
            </a:r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149,4%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</a:t>
            </a: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2339752" y="6021288"/>
            <a:ext cx="6804248" cy="576064"/>
          </a:xfrm>
          <a:prstGeom prst="snip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Прочие неналоговые доходы </a:t>
            </a:r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0,5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рублей, </a:t>
            </a:r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52,9%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</a:t>
            </a:r>
          </a:p>
        </p:txBody>
      </p:sp>
      <p:sp>
        <p:nvSpPr>
          <p:cNvPr id="16" name="Прямоугольник с двумя вырезанными противолежащими углами 15"/>
          <p:cNvSpPr/>
          <p:nvPr/>
        </p:nvSpPr>
        <p:spPr>
          <a:xfrm>
            <a:off x="2339752" y="1844824"/>
            <a:ext cx="6804248" cy="576064"/>
          </a:xfrm>
          <a:prstGeom prst="snip2Diag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Прочие доходы от использования муниципального имущества 22,6 млн. рублей, 111,9% от плана</a:t>
            </a:r>
            <a:endParaRPr lang="ru-RU" altLang="ru-RU" b="1" dirty="0">
              <a:solidFill>
                <a:schemeClr val="tx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17" name="Прямоугольник с двумя вырезанными противолежащими углами 16"/>
          <p:cNvSpPr/>
          <p:nvPr/>
        </p:nvSpPr>
        <p:spPr>
          <a:xfrm>
            <a:off x="2339752" y="5301208"/>
            <a:ext cx="6804248" cy="576064"/>
          </a:xfrm>
          <a:prstGeom prst="snip2Diag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Доходы от оказания платных услуг и компенсации затрат государства 3,3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рублей, </a:t>
            </a:r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111,1%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</a:t>
            </a:r>
          </a:p>
        </p:txBody>
      </p:sp>
      <p:sp>
        <p:nvSpPr>
          <p:cNvPr id="15" name="Прямоугольник с двумя вырезанными противолежащими углами 14"/>
          <p:cNvSpPr/>
          <p:nvPr/>
        </p:nvSpPr>
        <p:spPr>
          <a:xfrm>
            <a:off x="2339752" y="2492896"/>
            <a:ext cx="6804248" cy="576064"/>
          </a:xfrm>
          <a:prstGeom prst="snip2Diag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Доходы от перечисления части прибыли МУП  3,6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млн. рублей, </a:t>
            </a:r>
            <a:r>
              <a:rPr lang="ru-RU" altLang="ru-RU" b="1" dirty="0" smtClean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100,0% </a:t>
            </a:r>
            <a:r>
              <a:rPr lang="ru-RU" altLang="ru-RU" b="1" dirty="0">
                <a:solidFill>
                  <a:schemeClr val="tx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от плана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914400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Д</a:t>
            </a:r>
            <a:r>
              <a:rPr lang="ru-RU" sz="2400" b="1" dirty="0" smtClean="0">
                <a:solidFill>
                  <a:schemeClr val="bg1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инамика исполнения по неналоговым доходам</a:t>
            </a:r>
            <a:endParaRPr lang="ru-RU" sz="2400" dirty="0">
              <a:solidFill>
                <a:schemeClr val="bg1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pic>
        <p:nvPicPr>
          <p:cNvPr id="4" name="Picture 4" descr="Герб Серова Новый 5 зубцов (300 - цветной)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825" y="8133"/>
            <a:ext cx="606735" cy="68456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-1" y="836712"/>
          <a:ext cx="9144001" cy="5757579"/>
        </p:xfrm>
        <a:graphic>
          <a:graphicData uri="http://schemas.openxmlformats.org/drawingml/2006/table">
            <a:tbl>
              <a:tblPr/>
              <a:tblGrid>
                <a:gridCol w="2350922"/>
                <a:gridCol w="1236047"/>
                <a:gridCol w="1389258"/>
                <a:gridCol w="1389258"/>
                <a:gridCol w="1389258"/>
                <a:gridCol w="1389258"/>
              </a:tblGrid>
              <a:tr h="9543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Наименование 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Исполнение за  2022 год, млн. рублей 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Уточненный план на 2023 год, млн. рублей 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Исполнение  за 2023 год,  млн. рублей 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Процент  исполнения к уточненному плану 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Удельный вес в  общей сумме налоговых доходов, % 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</a:tr>
              <a:tr h="19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Неналоговые доходы, из них 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116,8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175,9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178,1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101,2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100,0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</a:tr>
              <a:tr h="24097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Арендная плата за земли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23,5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24,3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27,8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114,2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15,6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Доходы от сдачи в аренду муниципального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имущества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31,4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57,4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49,3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85,8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27,7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77175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Прочие доходы от использования муниципального имущества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16,8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20,2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22,6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111,9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12,7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42283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Доходы от перечисления части прибыли МУП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1,2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3,6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3,6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100,0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Liberation Serif"/>
                          <a:ea typeface="+mn-ea"/>
                          <a:cs typeface="+mn-cs"/>
                        </a:rPr>
                        <a:t>13,0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210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Плата за негативное воздействие на окружающую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</a:b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среду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20,8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53,3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55,8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104,6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31,3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71576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Доходы от продажи материальных и нематериальных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</a:b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активов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8,7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8,3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7,9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94,6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4,4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3926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Штрафы, санкции, возмещение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ущерба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10,2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4,9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7,3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149,4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4,1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4454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Доходы от оказания платных услуг и компенсации затрат государства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2,6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2,9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3,3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111,1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Liberation Serif"/>
                        </a:rPr>
                        <a:t>                              1,8   </a:t>
                      </a: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409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Liberation Serif"/>
                        </a:rPr>
                        <a:t>Прочие неналоговые доходы </a:t>
                      </a: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1,5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0,9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0,5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52,9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Liberation Serif"/>
                        </a:rPr>
                        <a:t>0,3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Liberation Serif"/>
                      </a:endParaRPr>
                    </a:p>
                  </a:txBody>
                  <a:tcPr marL="5839" marR="5839" marT="58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3E125852-9DD3-4F7A-AFA9-A3757C2EE94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24039</TotalTime>
  <Words>6073</Words>
  <Application>Microsoft Office PowerPoint</Application>
  <PresentationFormat>Экран (4:3)</PresentationFormat>
  <Paragraphs>1153</Paragraphs>
  <Slides>49</Slides>
  <Notes>28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Исполнение расходной части бюджета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Структура исполнения муниципальных программ</vt:lpstr>
      <vt:lpstr>Слайд 47</vt:lpstr>
      <vt:lpstr>Слайд 48</vt:lpstr>
      <vt:lpstr>Слайд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Nelubina</dc:creator>
  <cp:lastModifiedBy>Cherina</cp:lastModifiedBy>
  <cp:revision>1005</cp:revision>
  <dcterms:created xsi:type="dcterms:W3CDTF">2024-03-13T09:33:51Z</dcterms:created>
  <dcterms:modified xsi:type="dcterms:W3CDTF">2024-07-05T05:31:56Z</dcterms:modified>
</cp:coreProperties>
</file>