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tags/tag2.xml" ContentType="application/vnd.openxmlformats-officedocument.presentationml.tags+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Default Extension="emf" ContentType="image/x-emf"/>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4" r:id="rId1"/>
  </p:sldMasterIdLst>
  <p:notesMasterIdLst>
    <p:notesMasterId r:id="rId59"/>
  </p:notesMasterIdLst>
  <p:handoutMasterIdLst>
    <p:handoutMasterId r:id="rId60"/>
  </p:handoutMasterIdLst>
  <p:sldIdLst>
    <p:sldId id="256" r:id="rId2"/>
    <p:sldId id="291" r:id="rId3"/>
    <p:sldId id="258" r:id="rId4"/>
    <p:sldId id="317" r:id="rId5"/>
    <p:sldId id="278" r:id="rId6"/>
    <p:sldId id="259" r:id="rId7"/>
    <p:sldId id="299" r:id="rId8"/>
    <p:sldId id="262" r:id="rId9"/>
    <p:sldId id="319" r:id="rId10"/>
    <p:sldId id="318" r:id="rId11"/>
    <p:sldId id="281" r:id="rId12"/>
    <p:sldId id="283" r:id="rId13"/>
    <p:sldId id="265" r:id="rId14"/>
    <p:sldId id="284" r:id="rId15"/>
    <p:sldId id="313" r:id="rId16"/>
    <p:sldId id="300" r:id="rId17"/>
    <p:sldId id="304" r:id="rId18"/>
    <p:sldId id="305" r:id="rId19"/>
    <p:sldId id="321" r:id="rId20"/>
    <p:sldId id="320" r:id="rId21"/>
    <p:sldId id="308" r:id="rId22"/>
    <p:sldId id="266" r:id="rId23"/>
    <p:sldId id="287" r:id="rId24"/>
    <p:sldId id="301" r:id="rId25"/>
    <p:sldId id="302" r:id="rId26"/>
    <p:sldId id="324" r:id="rId27"/>
    <p:sldId id="323" r:id="rId28"/>
    <p:sldId id="325" r:id="rId29"/>
    <p:sldId id="326" r:id="rId30"/>
    <p:sldId id="327" r:id="rId31"/>
    <p:sldId id="322" r:id="rId32"/>
    <p:sldId id="328" r:id="rId33"/>
    <p:sldId id="329" r:id="rId34"/>
    <p:sldId id="344" r:id="rId35"/>
    <p:sldId id="330" r:id="rId36"/>
    <p:sldId id="334" r:id="rId37"/>
    <p:sldId id="333" r:id="rId38"/>
    <p:sldId id="332" r:id="rId39"/>
    <p:sldId id="331" r:id="rId40"/>
    <p:sldId id="335" r:id="rId41"/>
    <p:sldId id="338" r:id="rId42"/>
    <p:sldId id="336" r:id="rId43"/>
    <p:sldId id="337" r:id="rId44"/>
    <p:sldId id="339" r:id="rId45"/>
    <p:sldId id="340" r:id="rId46"/>
    <p:sldId id="343" r:id="rId47"/>
    <p:sldId id="342" r:id="rId48"/>
    <p:sldId id="341" r:id="rId49"/>
    <p:sldId id="309" r:id="rId50"/>
    <p:sldId id="310" r:id="rId51"/>
    <p:sldId id="345" r:id="rId52"/>
    <p:sldId id="346" r:id="rId53"/>
    <p:sldId id="347" r:id="rId54"/>
    <p:sldId id="312" r:id="rId55"/>
    <p:sldId id="290" r:id="rId56"/>
    <p:sldId id="268" r:id="rId57"/>
    <p:sldId id="314" r:id="rId58"/>
  </p:sldIdLst>
  <p:sldSz cx="6858000" cy="9906000" type="A4"/>
  <p:notesSz cx="6797675" cy="9928225"/>
  <p:defaultTextStyle>
    <a:defPPr>
      <a:defRPr lang="ru-RU"/>
    </a:defPPr>
    <a:lvl1pPr algn="l" rtl="0" fontAlgn="base">
      <a:spcBef>
        <a:spcPct val="0"/>
      </a:spcBef>
      <a:spcAft>
        <a:spcPct val="0"/>
      </a:spcAft>
      <a:defRPr kern="1200">
        <a:solidFill>
          <a:srgbClr val="FFFFFF"/>
        </a:solidFill>
        <a:latin typeface="Times New Roman" pitchFamily="18" charset="0"/>
        <a:ea typeface="+mn-ea"/>
        <a:cs typeface="Arial" charset="0"/>
      </a:defRPr>
    </a:lvl1pPr>
    <a:lvl2pPr marL="457200" algn="l" rtl="0" fontAlgn="base">
      <a:spcBef>
        <a:spcPct val="0"/>
      </a:spcBef>
      <a:spcAft>
        <a:spcPct val="0"/>
      </a:spcAft>
      <a:defRPr kern="1200">
        <a:solidFill>
          <a:srgbClr val="FFFFFF"/>
        </a:solidFill>
        <a:latin typeface="Times New Roman" pitchFamily="18" charset="0"/>
        <a:ea typeface="+mn-ea"/>
        <a:cs typeface="Arial" charset="0"/>
      </a:defRPr>
    </a:lvl2pPr>
    <a:lvl3pPr marL="914400" algn="l" rtl="0" fontAlgn="base">
      <a:spcBef>
        <a:spcPct val="0"/>
      </a:spcBef>
      <a:spcAft>
        <a:spcPct val="0"/>
      </a:spcAft>
      <a:defRPr kern="1200">
        <a:solidFill>
          <a:srgbClr val="FFFFFF"/>
        </a:solidFill>
        <a:latin typeface="Times New Roman" pitchFamily="18" charset="0"/>
        <a:ea typeface="+mn-ea"/>
        <a:cs typeface="Arial" charset="0"/>
      </a:defRPr>
    </a:lvl3pPr>
    <a:lvl4pPr marL="1371600" algn="l" rtl="0" fontAlgn="base">
      <a:spcBef>
        <a:spcPct val="0"/>
      </a:spcBef>
      <a:spcAft>
        <a:spcPct val="0"/>
      </a:spcAft>
      <a:defRPr kern="1200">
        <a:solidFill>
          <a:srgbClr val="FFFFFF"/>
        </a:solidFill>
        <a:latin typeface="Times New Roman" pitchFamily="18" charset="0"/>
        <a:ea typeface="+mn-ea"/>
        <a:cs typeface="Arial" charset="0"/>
      </a:defRPr>
    </a:lvl4pPr>
    <a:lvl5pPr marL="1828800" algn="l" rtl="0" fontAlgn="base">
      <a:spcBef>
        <a:spcPct val="0"/>
      </a:spcBef>
      <a:spcAft>
        <a:spcPct val="0"/>
      </a:spcAft>
      <a:defRPr kern="1200">
        <a:solidFill>
          <a:srgbClr val="FFFFFF"/>
        </a:solidFill>
        <a:latin typeface="Times New Roman" pitchFamily="18" charset="0"/>
        <a:ea typeface="+mn-ea"/>
        <a:cs typeface="Arial" charset="0"/>
      </a:defRPr>
    </a:lvl5pPr>
    <a:lvl6pPr marL="2286000" algn="l" defTabSz="914400" rtl="0" eaLnBrk="1" latinLnBrk="0" hangingPunct="1">
      <a:defRPr kern="1200">
        <a:solidFill>
          <a:srgbClr val="FFFFFF"/>
        </a:solidFill>
        <a:latin typeface="Times New Roman" pitchFamily="18" charset="0"/>
        <a:ea typeface="+mn-ea"/>
        <a:cs typeface="Arial" charset="0"/>
      </a:defRPr>
    </a:lvl6pPr>
    <a:lvl7pPr marL="2743200" algn="l" defTabSz="914400" rtl="0" eaLnBrk="1" latinLnBrk="0" hangingPunct="1">
      <a:defRPr kern="1200">
        <a:solidFill>
          <a:srgbClr val="FFFFFF"/>
        </a:solidFill>
        <a:latin typeface="Times New Roman" pitchFamily="18" charset="0"/>
        <a:ea typeface="+mn-ea"/>
        <a:cs typeface="Arial" charset="0"/>
      </a:defRPr>
    </a:lvl7pPr>
    <a:lvl8pPr marL="3200400" algn="l" defTabSz="914400" rtl="0" eaLnBrk="1" latinLnBrk="0" hangingPunct="1">
      <a:defRPr kern="1200">
        <a:solidFill>
          <a:srgbClr val="FFFFFF"/>
        </a:solidFill>
        <a:latin typeface="Times New Roman" pitchFamily="18" charset="0"/>
        <a:ea typeface="+mn-ea"/>
        <a:cs typeface="Arial" charset="0"/>
      </a:defRPr>
    </a:lvl8pPr>
    <a:lvl9pPr marL="3657600" algn="l" defTabSz="914400" rtl="0" eaLnBrk="1" latinLnBrk="0" hangingPunct="1">
      <a:defRPr kern="1200">
        <a:solidFill>
          <a:srgbClr val="FFFFFF"/>
        </a:solidFill>
        <a:latin typeface="Times New Roman" pitchFamily="18"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erin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00"/>
    <a:srgbClr val="FF9966"/>
    <a:srgbClr val="678BD3"/>
    <a:srgbClr val="FF99CC"/>
    <a:srgbClr val="E2AC00"/>
    <a:srgbClr val="66FF33"/>
    <a:srgbClr val="FF9999"/>
    <a:srgbClr val="FF66FF"/>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7CE84F3-28C3-443E-9E96-99CF82512B78}" styleName="Темный стиль 1 - акцент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1" autoAdjust="0"/>
    <p:restoredTop sz="94595" autoAdjust="0"/>
  </p:normalViewPr>
  <p:slideViewPr>
    <p:cSldViewPr snapToGrid="0">
      <p:cViewPr varScale="1">
        <p:scale>
          <a:sx n="71" d="100"/>
          <a:sy n="71" d="100"/>
        </p:scale>
        <p:origin x="-1686" y="-102"/>
      </p:cViewPr>
      <p:guideLst>
        <p:guide orient="horz" pos="3316"/>
        <p:guide pos="2176"/>
      </p:guideLst>
    </p:cSldViewPr>
  </p:slideViewPr>
  <p:outlineViewPr>
    <p:cViewPr>
      <p:scale>
        <a:sx n="33" d="100"/>
        <a:sy n="33" d="100"/>
      </p:scale>
      <p:origin x="0" y="14598"/>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2" d="100"/>
          <a:sy n="82" d="100"/>
        </p:scale>
        <p:origin x="-2016" y="-90"/>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lrMapOvr bg1="dk2" tx1="lt1" bg2="dk1" tx2="lt2" accent1="accent1" accent2="accent2" accent3="accent3" accent4="accent4" accent5="accent5" accent6="accent6" hlink="hlink" folHlink="folHlink"/>
  <c:chart>
    <c:autoTitleDeleted val="1"/>
    <c:view3D>
      <c:rotX val="20"/>
      <c:rotY val="40"/>
      <c:depthPercent val="100"/>
      <c:rAngAx val="1"/>
    </c:view3D>
    <c:floor>
      <c:spPr>
        <a:noFill/>
        <a:ln>
          <a:noFill/>
        </a:ln>
        <a:effectLst/>
        <a:sp3d/>
      </c:spPr>
    </c:floor>
    <c:sideWall>
      <c:spPr>
        <a:noFill/>
        <a:ln w="25400">
          <a:noFill/>
        </a:ln>
        <a:effectLst/>
        <a:sp3d/>
      </c:spPr>
    </c:sideWall>
    <c:backWall>
      <c:spPr>
        <a:noFill/>
        <a:ln w="25400">
          <a:noFill/>
        </a:ln>
        <a:effectLst/>
        <a:sp3d/>
      </c:spPr>
    </c:backWall>
    <c:plotArea>
      <c:layout>
        <c:manualLayout>
          <c:layoutTarget val="inner"/>
          <c:xMode val="edge"/>
          <c:yMode val="edge"/>
          <c:x val="5.1143211669927274E-2"/>
          <c:y val="8.8115585711933744E-2"/>
          <c:w val="0.39284200352555576"/>
          <c:h val="0.52257891404503853"/>
        </c:manualLayout>
      </c:layout>
      <c:bar3DChart>
        <c:barDir val="col"/>
        <c:grouping val="stacked"/>
        <c:gapDepth val="71"/>
        <c:shape val="box"/>
        <c:axId val="68854528"/>
        <c:axId val="68856064"/>
        <c:axId val="0"/>
      </c:bar3DChart>
      <c:catAx>
        <c:axId val="68854528"/>
        <c:scaling>
          <c:orientation val="minMax"/>
        </c:scaling>
        <c:delete val="1"/>
        <c:axPos val="b"/>
        <c:numFmt formatCode="General" sourceLinked="1"/>
        <c:tickLblPos val="none"/>
        <c:crossAx val="68856064"/>
        <c:crosses val="autoZero"/>
        <c:auto val="1"/>
        <c:lblAlgn val="ctr"/>
        <c:lblOffset val="100"/>
      </c:catAx>
      <c:valAx>
        <c:axId val="68856064"/>
        <c:scaling>
          <c:orientation val="minMax"/>
        </c:scaling>
        <c:axPos val="l"/>
        <c:title>
          <c:tx>
            <c:rich>
              <a:bodyPr/>
              <a:lstStyle/>
              <a:p>
                <a:pPr>
                  <a:defRPr/>
                </a:pPr>
                <a:r>
                  <a:rPr lang="ru-RU" dirty="0" smtClean="0"/>
                  <a:t>Млн.руб.</a:t>
                </a:r>
                <a:endParaRPr lang="ru-RU" dirty="0"/>
              </a:p>
            </c:rich>
          </c:tx>
          <c:layout>
            <c:manualLayout>
              <c:xMode val="edge"/>
              <c:yMode val="edge"/>
              <c:x val="9.7144472984549742E-4"/>
              <c:y val="0.83534861600815613"/>
            </c:manualLayout>
          </c:layout>
        </c:title>
        <c:numFmt formatCode="General" sourceLinked="1"/>
        <c:tickLblPos val="nextTo"/>
        <c:spPr>
          <a:noFill/>
          <a:ln>
            <a:noFill/>
          </a:ln>
          <a:effectLst/>
        </c:spPr>
        <c:txPr>
          <a:bodyPr rot="-60000000" spcFirstLastPara="1" vertOverflow="ellipsis" vert="horz" wrap="square" anchor="ctr" anchorCtr="1"/>
          <a:lstStyle/>
          <a:p>
            <a:pPr>
              <a:defRPr sz="1026" b="0" i="0" u="none" strike="noStrike" kern="1200" baseline="0">
                <a:solidFill>
                  <a:schemeClr val="tx1">
                    <a:lumMod val="65000"/>
                    <a:lumOff val="35000"/>
                  </a:schemeClr>
                </a:solidFill>
                <a:latin typeface="+mn-lt"/>
                <a:ea typeface="+mn-ea"/>
                <a:cs typeface="+mn-cs"/>
              </a:defRPr>
            </a:pPr>
            <a:endParaRPr lang="ru-RU"/>
          </a:p>
        </c:txPr>
        <c:crossAx val="68854528"/>
        <c:crosses val="autoZero"/>
        <c:crossBetween val="between"/>
      </c:valAx>
      <c:spPr>
        <a:noFill/>
        <a:ln w="25400">
          <a:noFill/>
        </a:ln>
        <a:effectLst>
          <a:outerShdw dist="50800" dir="5400000" sx="81000" sy="81000" algn="ctr" rotWithShape="0">
            <a:srgbClr val="2B5481"/>
          </a:outerShdw>
        </a:effectLst>
      </c:spPr>
    </c:plotArea>
    <c:legend>
      <c:legendPos val="r"/>
      <c:layout>
        <c:manualLayout>
          <c:xMode val="edge"/>
          <c:yMode val="edge"/>
          <c:x val="0.54266307727233876"/>
          <c:y val="6.943370694268107E-2"/>
          <c:w val="8.5021780872969202E-2"/>
          <c:h val="0.19317741923621989"/>
        </c:manualLayout>
      </c:layout>
    </c:legend>
    <c:plotVisOnly val="1"/>
    <c:dispBlanksAs val="gap"/>
  </c:chart>
  <c:spPr>
    <a:noFill/>
    <a:ln>
      <a:noFill/>
    </a:ln>
  </c:spPr>
  <c:txPr>
    <a:bodyPr/>
    <a:lstStyle/>
    <a:p>
      <a:pPr>
        <a:defRPr/>
      </a:pPr>
      <a:endParaRPr lang="ru-RU"/>
    </a:p>
  </c:txPr>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8.png"/></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image" Target="../media/image6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bwMode="auto">
          <a:xfrm>
            <a:off x="0"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eaLnBrk="1" hangingPunct="1">
              <a:defRPr sz="1200">
                <a:solidFill>
                  <a:schemeClr val="tx1"/>
                </a:solidFill>
                <a:cs typeface="+mn-cs"/>
              </a:defRPr>
            </a:lvl1pPr>
          </a:lstStyle>
          <a:p>
            <a:pPr>
              <a:defRPr/>
            </a:pPr>
            <a:endParaRPr lang="ru-RU"/>
          </a:p>
        </p:txBody>
      </p:sp>
      <p:sp>
        <p:nvSpPr>
          <p:cNvPr id="98307" name="Rectangle 3"/>
          <p:cNvSpPr>
            <a:spLocks noGrp="1" noChangeArrowheads="1"/>
          </p:cNvSpPr>
          <p:nvPr>
            <p:ph type="dt" sz="quarter" idx="1"/>
          </p:nvPr>
        </p:nvSpPr>
        <p:spPr bwMode="auto">
          <a:xfrm>
            <a:off x="3849688"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cs typeface="+mn-cs"/>
              </a:defRPr>
            </a:lvl1pPr>
          </a:lstStyle>
          <a:p>
            <a:pPr>
              <a:defRPr/>
            </a:pPr>
            <a:endParaRPr lang="ru-RU"/>
          </a:p>
        </p:txBody>
      </p:sp>
      <p:sp>
        <p:nvSpPr>
          <p:cNvPr id="98308" name="Rectangle 4"/>
          <p:cNvSpPr>
            <a:spLocks noGrp="1" noChangeArrowheads="1"/>
          </p:cNvSpPr>
          <p:nvPr>
            <p:ph type="ftr" sz="quarter" idx="2"/>
          </p:nvPr>
        </p:nvSpPr>
        <p:spPr bwMode="auto">
          <a:xfrm>
            <a:off x="0" y="9429750"/>
            <a:ext cx="2946400"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cs typeface="+mn-cs"/>
              </a:defRPr>
            </a:lvl1pPr>
          </a:lstStyle>
          <a:p>
            <a:pPr>
              <a:defRPr/>
            </a:pPr>
            <a:endParaRPr lang="ru-RU"/>
          </a:p>
        </p:txBody>
      </p:sp>
      <p:sp>
        <p:nvSpPr>
          <p:cNvPr id="98309" name="Rectangle 5"/>
          <p:cNvSpPr>
            <a:spLocks noGrp="1" noChangeArrowheads="1"/>
          </p:cNvSpPr>
          <p:nvPr>
            <p:ph type="sldNum" sz="quarter" idx="3"/>
          </p:nvPr>
        </p:nvSpPr>
        <p:spPr bwMode="auto">
          <a:xfrm>
            <a:off x="3849688" y="9429750"/>
            <a:ext cx="2946400"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defRPr>
            </a:lvl1pPr>
          </a:lstStyle>
          <a:p>
            <a:pPr>
              <a:defRPr/>
            </a:pPr>
            <a:fld id="{517A1505-79DD-4BE6-9977-4D6AD0886D23}" type="slidenum">
              <a:rPr lang="ru-RU"/>
              <a:pPr>
                <a:defRPr/>
              </a:pPr>
              <a:t>‹#›</a:t>
            </a:fld>
            <a:endParaRPr lang="ru-RU"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0"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eaLnBrk="1" hangingPunct="1">
              <a:defRPr sz="1200">
                <a:solidFill>
                  <a:schemeClr val="tx1"/>
                </a:solidFill>
                <a:cs typeface="+mn-cs"/>
              </a:defRPr>
            </a:lvl1pPr>
          </a:lstStyle>
          <a:p>
            <a:pPr>
              <a:defRPr/>
            </a:pPr>
            <a:endParaRPr lang="ru-RU"/>
          </a:p>
        </p:txBody>
      </p:sp>
      <p:sp>
        <p:nvSpPr>
          <p:cNvPr id="96259" name="Rectangle 3"/>
          <p:cNvSpPr>
            <a:spLocks noGrp="1" noChangeArrowheads="1"/>
          </p:cNvSpPr>
          <p:nvPr>
            <p:ph type="dt" idx="1"/>
          </p:nvPr>
        </p:nvSpPr>
        <p:spPr bwMode="auto">
          <a:xfrm>
            <a:off x="3849688"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cs typeface="+mn-cs"/>
              </a:defRPr>
            </a:lvl1pPr>
          </a:lstStyle>
          <a:p>
            <a:pPr>
              <a:defRPr/>
            </a:pPr>
            <a:endParaRPr lang="ru-RU"/>
          </a:p>
        </p:txBody>
      </p:sp>
      <p:sp>
        <p:nvSpPr>
          <p:cNvPr id="3076" name="Rectangle 4"/>
          <p:cNvSpPr>
            <a:spLocks noGrp="1" noRot="1" noChangeAspect="1" noChangeArrowheads="1" noTextEdit="1"/>
          </p:cNvSpPr>
          <p:nvPr>
            <p:ph type="sldImg" idx="2"/>
          </p:nvPr>
        </p:nvSpPr>
        <p:spPr bwMode="auto">
          <a:xfrm>
            <a:off x="2109788" y="744538"/>
            <a:ext cx="2578100" cy="3722687"/>
          </a:xfrm>
          <a:prstGeom prst="rect">
            <a:avLst/>
          </a:prstGeom>
          <a:noFill/>
          <a:ln w="9525">
            <a:solidFill>
              <a:srgbClr val="000000"/>
            </a:solidFill>
            <a:miter lim="800000"/>
            <a:headEnd/>
            <a:tailEnd/>
          </a:ln>
        </p:spPr>
      </p:sp>
      <p:sp>
        <p:nvSpPr>
          <p:cNvPr id="96261" name="Rectangle 5"/>
          <p:cNvSpPr>
            <a:spLocks noGrp="1" noChangeArrowheads="1"/>
          </p:cNvSpPr>
          <p:nvPr>
            <p:ph type="body" sz="quarter" idx="3"/>
          </p:nvPr>
        </p:nvSpPr>
        <p:spPr bwMode="auto">
          <a:xfrm>
            <a:off x="679450" y="4716463"/>
            <a:ext cx="5438775" cy="446722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96262" name="Rectangle 6"/>
          <p:cNvSpPr>
            <a:spLocks noGrp="1" noChangeArrowheads="1"/>
          </p:cNvSpPr>
          <p:nvPr>
            <p:ph type="ftr" sz="quarter" idx="4"/>
          </p:nvPr>
        </p:nvSpPr>
        <p:spPr bwMode="auto">
          <a:xfrm>
            <a:off x="0" y="9429750"/>
            <a:ext cx="2946400"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cs typeface="+mn-cs"/>
              </a:defRPr>
            </a:lvl1pPr>
          </a:lstStyle>
          <a:p>
            <a:pPr>
              <a:defRPr/>
            </a:pPr>
            <a:endParaRPr lang="ru-RU"/>
          </a:p>
        </p:txBody>
      </p:sp>
      <p:sp>
        <p:nvSpPr>
          <p:cNvPr id="96263" name="Rectangle 7"/>
          <p:cNvSpPr>
            <a:spLocks noGrp="1" noChangeArrowheads="1"/>
          </p:cNvSpPr>
          <p:nvPr>
            <p:ph type="sldNum" sz="quarter" idx="5"/>
          </p:nvPr>
        </p:nvSpPr>
        <p:spPr bwMode="auto">
          <a:xfrm>
            <a:off x="3849688" y="9429750"/>
            <a:ext cx="2946400"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defRPr>
            </a:lvl1pPr>
          </a:lstStyle>
          <a:p>
            <a:pPr>
              <a:defRPr/>
            </a:pPr>
            <a:fld id="{4DD1B662-8C83-4FF8-955D-10E127F87DA4}" type="slidenum">
              <a:rPr lang="ru-RU"/>
              <a:pPr>
                <a:defRPr/>
              </a:pPr>
              <a:t>‹#›</a:t>
            </a:fld>
            <a:endParaRPr lang="ru-RU" dirty="0"/>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Образ слайда 1"/>
          <p:cNvSpPr>
            <a:spLocks noGrp="1" noRot="1" noChangeAspect="1" noTextEdit="1"/>
          </p:cNvSpPr>
          <p:nvPr>
            <p:ph type="sldImg"/>
          </p:nvPr>
        </p:nvSpPr>
        <p:spPr>
          <a:ln/>
        </p:spPr>
      </p:sp>
      <p:sp>
        <p:nvSpPr>
          <p:cNvPr id="30722" name="Заметки 2"/>
          <p:cNvSpPr>
            <a:spLocks noGrp="1"/>
          </p:cNvSpPr>
          <p:nvPr>
            <p:ph type="body" idx="1"/>
          </p:nvPr>
        </p:nvSpPr>
        <p:spPr>
          <a:noFill/>
        </p:spPr>
        <p:txBody>
          <a:bodyPr/>
          <a:lstStyle/>
          <a:p>
            <a:endParaRPr lang="ru-RU" smtClean="0"/>
          </a:p>
        </p:txBody>
      </p:sp>
      <p:sp>
        <p:nvSpPr>
          <p:cNvPr id="30723" name="Номер слайда 5"/>
          <p:cNvSpPr>
            <a:spLocks noGrp="1"/>
          </p:cNvSpPr>
          <p:nvPr>
            <p:ph type="sldNum" sz="quarter" idx="5"/>
          </p:nvPr>
        </p:nvSpPr>
        <p:spPr>
          <a:noFill/>
          <a:ln>
            <a:miter lim="800000"/>
            <a:headEnd/>
            <a:tailEnd/>
          </a:ln>
        </p:spPr>
        <p:txBody>
          <a:bodyPr/>
          <a:lstStyle/>
          <a:p>
            <a:fld id="{B816825E-8572-45C3-B7A5-F1159A7ABE34}" type="slidenum">
              <a:rPr lang="ru-RU" smtClean="0"/>
              <a:pPr/>
              <a:t>1</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ChangeArrowheads="1" noTextEdit="1"/>
          </p:cNvSpPr>
          <p:nvPr>
            <p:ph type="sldImg"/>
          </p:nvPr>
        </p:nvSpPr>
        <p:spPr>
          <a:ln/>
        </p:spPr>
      </p:sp>
      <p:sp>
        <p:nvSpPr>
          <p:cNvPr id="8194" name="Rectangle 3"/>
          <p:cNvSpPr>
            <a:spLocks noGrp="1" noChangeArrowheads="1"/>
          </p:cNvSpPr>
          <p:nvPr>
            <p:ph type="body" idx="1"/>
          </p:nvPr>
        </p:nvSpPr>
        <p:spPr>
          <a:noFill/>
        </p:spPr>
        <p:txBody>
          <a:bodyPr/>
          <a:lstStyle/>
          <a:p>
            <a:pPr eaLnBrk="1" hangingPunct="1"/>
            <a:endParaRPr lang="ru-RU" smtClean="0"/>
          </a:p>
        </p:txBody>
      </p:sp>
      <p:sp>
        <p:nvSpPr>
          <p:cNvPr id="8195" name="Номер слайда 4"/>
          <p:cNvSpPr>
            <a:spLocks noGrp="1"/>
          </p:cNvSpPr>
          <p:nvPr>
            <p:ph type="sldNum" sz="quarter" idx="5"/>
          </p:nvPr>
        </p:nvSpPr>
        <p:spPr>
          <a:noFill/>
          <a:ln>
            <a:miter lim="800000"/>
            <a:headEnd/>
            <a:tailEnd/>
          </a:ln>
        </p:spPr>
        <p:txBody>
          <a:bodyPr/>
          <a:lstStyle/>
          <a:p>
            <a:fld id="{DAA86BE5-0C23-4EF4-94DF-2CDA338FBD8A}" type="slidenum">
              <a:rPr lang="ru-RU" smtClean="0"/>
              <a:pPr/>
              <a:t>2</a:t>
            </a:fld>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Образ слайда 1"/>
          <p:cNvSpPr>
            <a:spLocks noGrp="1" noRot="1" noChangeAspect="1" noTextEdit="1"/>
          </p:cNvSpPr>
          <p:nvPr>
            <p:ph type="sldImg"/>
          </p:nvPr>
        </p:nvSpPr>
        <p:spPr>
          <a:ln/>
        </p:spPr>
      </p:sp>
      <p:sp>
        <p:nvSpPr>
          <p:cNvPr id="10242" name="Заметки 2"/>
          <p:cNvSpPr>
            <a:spLocks noGrp="1"/>
          </p:cNvSpPr>
          <p:nvPr>
            <p:ph type="body" idx="1"/>
          </p:nvPr>
        </p:nvSpPr>
        <p:spPr>
          <a:noFill/>
        </p:spPr>
        <p:txBody>
          <a:bodyPr/>
          <a:lstStyle/>
          <a:p>
            <a:endParaRPr lang="ru-RU" smtClean="0"/>
          </a:p>
        </p:txBody>
      </p:sp>
      <p:sp>
        <p:nvSpPr>
          <p:cNvPr id="10243" name="Номер слайда 5"/>
          <p:cNvSpPr>
            <a:spLocks noGrp="1"/>
          </p:cNvSpPr>
          <p:nvPr>
            <p:ph type="sldNum" sz="quarter" idx="5"/>
          </p:nvPr>
        </p:nvSpPr>
        <p:spPr>
          <a:noFill/>
          <a:ln>
            <a:miter lim="800000"/>
            <a:headEnd/>
            <a:tailEnd/>
          </a:ln>
        </p:spPr>
        <p:txBody>
          <a:bodyPr/>
          <a:lstStyle/>
          <a:p>
            <a:fld id="{6C24B7E7-C04C-4130-B1C6-307FFD83EC2E}" type="slidenum">
              <a:rPr lang="ru-RU" smtClean="0"/>
              <a:pPr/>
              <a:t>3</a:t>
            </a:fld>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Образ слайда 1"/>
          <p:cNvSpPr>
            <a:spLocks noGrp="1" noRot="1" noChangeAspect="1"/>
          </p:cNvSpPr>
          <p:nvPr>
            <p:ph type="sldImg"/>
          </p:nvPr>
        </p:nvSpPr>
        <p:spPr>
          <a:ln/>
        </p:spPr>
      </p:sp>
      <p:sp>
        <p:nvSpPr>
          <p:cNvPr id="12290" name="Заметки 2"/>
          <p:cNvSpPr>
            <a:spLocks noGrp="1"/>
          </p:cNvSpPr>
          <p:nvPr>
            <p:ph type="body" idx="1"/>
          </p:nvPr>
        </p:nvSpPr>
        <p:spPr>
          <a:noFill/>
        </p:spPr>
        <p:txBody>
          <a:bodyPr/>
          <a:lstStyle/>
          <a:p>
            <a:endParaRPr lang="ru-RU" smtClean="0"/>
          </a:p>
        </p:txBody>
      </p:sp>
      <p:sp>
        <p:nvSpPr>
          <p:cNvPr id="12291" name="Номер слайда 5"/>
          <p:cNvSpPr>
            <a:spLocks noGrp="1"/>
          </p:cNvSpPr>
          <p:nvPr>
            <p:ph type="sldNum" sz="quarter" idx="5"/>
          </p:nvPr>
        </p:nvSpPr>
        <p:spPr>
          <a:noFill/>
          <a:ln>
            <a:miter lim="800000"/>
            <a:headEnd/>
            <a:tailEnd/>
          </a:ln>
        </p:spPr>
        <p:txBody>
          <a:bodyPr/>
          <a:lstStyle/>
          <a:p>
            <a:fld id="{9C51CE85-4582-4A67-A8E5-04856C5110F3}" type="slidenum">
              <a:rPr lang="ru-RU" smtClean="0"/>
              <a:pPr/>
              <a:t>4</a:t>
            </a:fld>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ChangeArrowheads="1" noTextEdit="1"/>
          </p:cNvSpPr>
          <p:nvPr>
            <p:ph type="sldImg"/>
          </p:nvPr>
        </p:nvSpPr>
        <p:spPr>
          <a:ln/>
        </p:spPr>
      </p:sp>
      <p:sp>
        <p:nvSpPr>
          <p:cNvPr id="14338" name="Rectangle 3"/>
          <p:cNvSpPr>
            <a:spLocks noGrp="1" noChangeArrowheads="1"/>
          </p:cNvSpPr>
          <p:nvPr>
            <p:ph type="body" idx="1"/>
          </p:nvPr>
        </p:nvSpPr>
        <p:spPr>
          <a:noFill/>
        </p:spPr>
        <p:txBody>
          <a:bodyPr/>
          <a:lstStyle/>
          <a:p>
            <a:pPr eaLnBrk="1" hangingPunct="1"/>
            <a:endParaRPr lang="ru-RU" smtClean="0"/>
          </a:p>
        </p:txBody>
      </p:sp>
      <p:sp>
        <p:nvSpPr>
          <p:cNvPr id="14339" name="Номер слайда 4"/>
          <p:cNvSpPr>
            <a:spLocks noGrp="1"/>
          </p:cNvSpPr>
          <p:nvPr>
            <p:ph type="sldNum" sz="quarter" idx="5"/>
          </p:nvPr>
        </p:nvSpPr>
        <p:spPr>
          <a:noFill/>
          <a:ln>
            <a:miter lim="800000"/>
            <a:headEnd/>
            <a:tailEnd/>
          </a:ln>
        </p:spPr>
        <p:txBody>
          <a:bodyPr/>
          <a:lstStyle/>
          <a:p>
            <a:fld id="{EE2A20F2-AC0D-47C5-BBB4-99FFCFC3944D}" type="slidenum">
              <a:rPr lang="ru-RU" smtClean="0"/>
              <a:pPr/>
              <a:t>5</a:t>
            </a:fld>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Образ слайда 1"/>
          <p:cNvSpPr>
            <a:spLocks noGrp="1" noRot="1" noChangeAspect="1" noTextEdit="1"/>
          </p:cNvSpPr>
          <p:nvPr>
            <p:ph type="sldImg"/>
          </p:nvPr>
        </p:nvSpPr>
        <p:spPr>
          <a:ln/>
        </p:spPr>
      </p:sp>
      <p:sp>
        <p:nvSpPr>
          <p:cNvPr id="26626" name="Заметки 2"/>
          <p:cNvSpPr>
            <a:spLocks noGrp="1"/>
          </p:cNvSpPr>
          <p:nvPr>
            <p:ph type="body" idx="1"/>
          </p:nvPr>
        </p:nvSpPr>
        <p:spPr>
          <a:noFill/>
        </p:spPr>
        <p:txBody>
          <a:bodyPr/>
          <a:lstStyle/>
          <a:p>
            <a:endParaRPr lang="ru-RU" smtClean="0"/>
          </a:p>
        </p:txBody>
      </p:sp>
      <p:sp>
        <p:nvSpPr>
          <p:cNvPr id="26627" name="Номер слайда 5"/>
          <p:cNvSpPr>
            <a:spLocks noGrp="1"/>
          </p:cNvSpPr>
          <p:nvPr>
            <p:ph type="sldNum" sz="quarter" idx="5"/>
          </p:nvPr>
        </p:nvSpPr>
        <p:spPr>
          <a:noFill/>
          <a:ln>
            <a:miter lim="800000"/>
            <a:headEnd/>
            <a:tailEnd/>
          </a:ln>
        </p:spPr>
        <p:txBody>
          <a:bodyPr/>
          <a:lstStyle/>
          <a:p>
            <a:fld id="{64D5043F-B9CD-435E-A3BE-754065C1DF3F}" type="slidenum">
              <a:rPr lang="ru-RU" smtClean="0"/>
              <a:pPr/>
              <a:t>15</a:t>
            </a:fld>
            <a:endParaRPr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Образ слайда 1"/>
          <p:cNvSpPr>
            <a:spLocks noGrp="1" noRot="1" noChangeAspect="1" noTextEdit="1"/>
          </p:cNvSpPr>
          <p:nvPr>
            <p:ph type="sldImg"/>
          </p:nvPr>
        </p:nvSpPr>
        <p:spPr>
          <a:ln/>
        </p:spPr>
      </p:sp>
      <p:sp>
        <p:nvSpPr>
          <p:cNvPr id="31746" name="Заметки 2"/>
          <p:cNvSpPr>
            <a:spLocks noGrp="1"/>
          </p:cNvSpPr>
          <p:nvPr>
            <p:ph type="body" idx="1"/>
          </p:nvPr>
        </p:nvSpPr>
        <p:spPr>
          <a:noFill/>
        </p:spPr>
        <p:txBody>
          <a:bodyPr/>
          <a:lstStyle/>
          <a:p>
            <a:endParaRPr lang="ru-RU" smtClean="0"/>
          </a:p>
        </p:txBody>
      </p:sp>
      <p:sp>
        <p:nvSpPr>
          <p:cNvPr id="31747" name="Номер слайда 5"/>
          <p:cNvSpPr>
            <a:spLocks noGrp="1"/>
          </p:cNvSpPr>
          <p:nvPr>
            <p:ph type="sldNum" sz="quarter" idx="5"/>
          </p:nvPr>
        </p:nvSpPr>
        <p:spPr>
          <a:noFill/>
          <a:ln>
            <a:miter lim="800000"/>
            <a:headEnd/>
            <a:tailEnd/>
          </a:ln>
        </p:spPr>
        <p:txBody>
          <a:bodyPr/>
          <a:lstStyle/>
          <a:p>
            <a:fld id="{E1C0CFFE-1750-4209-9DAA-21F078EF763A}" type="slidenum">
              <a:rPr lang="ru-RU" smtClean="0"/>
              <a:pPr/>
              <a:t>18</a:t>
            </a:fld>
            <a:endParaRPr 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Образ слайда 1"/>
          <p:cNvSpPr>
            <a:spLocks noGrp="1" noRot="1" noChangeAspect="1"/>
          </p:cNvSpPr>
          <p:nvPr>
            <p:ph type="sldImg"/>
          </p:nvPr>
        </p:nvSpPr>
        <p:spPr>
          <a:ln/>
        </p:spPr>
      </p:sp>
      <p:sp>
        <p:nvSpPr>
          <p:cNvPr id="50178" name="Заметки 2"/>
          <p:cNvSpPr>
            <a:spLocks noGrp="1"/>
          </p:cNvSpPr>
          <p:nvPr>
            <p:ph type="body" idx="1"/>
          </p:nvPr>
        </p:nvSpPr>
        <p:spPr>
          <a:noFill/>
        </p:spPr>
        <p:txBody>
          <a:bodyPr/>
          <a:lstStyle/>
          <a:p>
            <a:endParaRPr lang="ru-RU" smtClean="0"/>
          </a:p>
        </p:txBody>
      </p:sp>
      <p:sp>
        <p:nvSpPr>
          <p:cNvPr id="50179" name="Номер слайда 5"/>
          <p:cNvSpPr>
            <a:spLocks noGrp="1"/>
          </p:cNvSpPr>
          <p:nvPr>
            <p:ph type="sldNum" sz="quarter" idx="5"/>
          </p:nvPr>
        </p:nvSpPr>
        <p:spPr>
          <a:noFill/>
          <a:ln>
            <a:miter lim="800000"/>
            <a:headEnd/>
            <a:tailEnd/>
          </a:ln>
        </p:spPr>
        <p:txBody>
          <a:bodyPr/>
          <a:lstStyle/>
          <a:p>
            <a:fld id="{B7CCF2FF-9E2A-4416-AA15-91F64BEA01D7}" type="slidenum">
              <a:rPr lang="ru-RU" smtClean="0"/>
              <a:pPr/>
              <a:t>35</a:t>
            </a:fld>
            <a:endParaRPr 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Образ слайда 1"/>
          <p:cNvSpPr>
            <a:spLocks noGrp="1" noRot="1" noChangeAspect="1"/>
          </p:cNvSpPr>
          <p:nvPr>
            <p:ph type="sldImg"/>
          </p:nvPr>
        </p:nvSpPr>
        <p:spPr>
          <a:ln/>
        </p:spPr>
      </p:sp>
      <p:sp>
        <p:nvSpPr>
          <p:cNvPr id="68610" name="Заметки 2"/>
          <p:cNvSpPr>
            <a:spLocks noGrp="1"/>
          </p:cNvSpPr>
          <p:nvPr>
            <p:ph type="body" idx="1"/>
          </p:nvPr>
        </p:nvSpPr>
        <p:spPr>
          <a:noFill/>
        </p:spPr>
        <p:txBody>
          <a:bodyPr/>
          <a:lstStyle/>
          <a:p>
            <a:endParaRPr lang="ru-RU" smtClean="0"/>
          </a:p>
        </p:txBody>
      </p:sp>
      <p:sp>
        <p:nvSpPr>
          <p:cNvPr id="68611" name="Номер слайда 3"/>
          <p:cNvSpPr>
            <a:spLocks noGrp="1"/>
          </p:cNvSpPr>
          <p:nvPr>
            <p:ph type="sldNum" sz="quarter" idx="5"/>
          </p:nvPr>
        </p:nvSpPr>
        <p:spPr>
          <a:noFill/>
          <a:ln>
            <a:miter lim="800000"/>
            <a:headEnd/>
            <a:tailEnd/>
          </a:ln>
        </p:spPr>
        <p:txBody>
          <a:bodyPr/>
          <a:lstStyle/>
          <a:p>
            <a:fld id="{1E1B70BD-9C08-498A-A661-18B2011C6E8D}" type="slidenum">
              <a:rPr lang="ru-RU" smtClean="0"/>
              <a:pPr/>
              <a:t>52</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Титульный слайд">
    <p:spTree>
      <p:nvGrpSpPr>
        <p:cNvPr id="1" name=""/>
        <p:cNvGrpSpPr/>
        <p:nvPr/>
      </p:nvGrpSpPr>
      <p:grpSpPr>
        <a:xfrm>
          <a:off x="0" y="0"/>
          <a:ext cx="0" cy="0"/>
          <a:chOff x="0" y="0"/>
          <a:chExt cx="0" cy="0"/>
        </a:xfrm>
      </p:grpSpPr>
      <p:sp>
        <p:nvSpPr>
          <p:cNvPr id="165890" name="Rectangle 2"/>
          <p:cNvSpPr>
            <a:spLocks noGrp="1" noChangeArrowheads="1"/>
          </p:cNvSpPr>
          <p:nvPr>
            <p:ph type="ctrTitle" sz="quarter"/>
          </p:nvPr>
        </p:nvSpPr>
        <p:spPr>
          <a:xfrm>
            <a:off x="514350" y="2421467"/>
            <a:ext cx="5829300" cy="2641600"/>
          </a:xfrm>
        </p:spPr>
        <p:txBody>
          <a:bodyPr/>
          <a:lstStyle>
            <a:lvl1pPr>
              <a:defRPr/>
            </a:lvl1pPr>
          </a:lstStyle>
          <a:p>
            <a:pPr lvl="0"/>
            <a:r>
              <a:rPr lang="ru-RU" noProof="0" smtClean="0"/>
              <a:t>Образец заголовка</a:t>
            </a:r>
          </a:p>
        </p:txBody>
      </p:sp>
      <p:sp>
        <p:nvSpPr>
          <p:cNvPr id="165891" name="Rectangle 3"/>
          <p:cNvSpPr>
            <a:spLocks noGrp="1" noChangeArrowheads="1"/>
          </p:cNvSpPr>
          <p:nvPr>
            <p:ph type="subTitle" sz="quarter" idx="1"/>
          </p:nvPr>
        </p:nvSpPr>
        <p:spPr>
          <a:xfrm>
            <a:off x="1028700" y="5613400"/>
            <a:ext cx="4800600" cy="2531533"/>
          </a:xfrm>
        </p:spPr>
        <p:txBody>
          <a:bodyPr/>
          <a:lstStyle>
            <a:lvl1pPr marL="0" indent="0" algn="ctr">
              <a:buFont typeface="Wingdings" panose="05000000000000000000" pitchFamily="2" charset="2"/>
              <a:buNone/>
              <a:defRPr/>
            </a:lvl1pPr>
          </a:lstStyle>
          <a:p>
            <a:pPr lvl="0"/>
            <a:r>
              <a:rPr lang="ru-RU" noProof="0" smtClean="0"/>
              <a:t>Образец подзаголовка</a:t>
            </a:r>
          </a:p>
        </p:txBody>
      </p:sp>
      <p:sp>
        <p:nvSpPr>
          <p:cNvPr id="4" name="Rectangle 4"/>
          <p:cNvSpPr>
            <a:spLocks noGrp="1" noChangeArrowheads="1"/>
          </p:cNvSpPr>
          <p:nvPr>
            <p:ph type="dt" sz="quarter" idx="10"/>
          </p:nvPr>
        </p:nvSpPr>
        <p:spPr/>
        <p:txBody>
          <a:bodyPr/>
          <a:lstStyle>
            <a:lvl1pPr>
              <a:defRPr/>
            </a:lvl1pPr>
          </a:lstStyle>
          <a:p>
            <a:pPr>
              <a:defRPr/>
            </a:pPr>
            <a:fld id="{475C20F4-DF3F-4EAA-A419-A8382C3B9248}" type="datetime1">
              <a:rPr lang="ru-RU"/>
              <a:pPr>
                <a:defRPr/>
              </a:pPr>
              <a:t>06.07.2016</a:t>
            </a:fld>
            <a:endParaRPr lang="ru-RU"/>
          </a:p>
        </p:txBody>
      </p:sp>
      <p:sp>
        <p:nvSpPr>
          <p:cNvPr id="5" name="Rectangle 5"/>
          <p:cNvSpPr>
            <a:spLocks noGrp="1" noChangeArrowheads="1"/>
          </p:cNvSpPr>
          <p:nvPr>
            <p:ph type="ftr" sz="quarter" idx="11"/>
          </p:nvPr>
        </p:nvSpPr>
        <p:spPr/>
        <p:txBody>
          <a:bodyPr/>
          <a:lstStyle>
            <a:lvl1pPr>
              <a:defRPr/>
            </a:lvl1pPr>
          </a:lstStyle>
          <a:p>
            <a:r>
              <a:rPr lang="ru-RU"/>
              <a:t>11</a:t>
            </a:r>
          </a:p>
        </p:txBody>
      </p:sp>
      <p:sp>
        <p:nvSpPr>
          <p:cNvPr id="6" name="Rectangle 6"/>
          <p:cNvSpPr>
            <a:spLocks noGrp="1" noChangeArrowheads="1"/>
          </p:cNvSpPr>
          <p:nvPr>
            <p:ph type="sldNum" sz="quarter" idx="12"/>
          </p:nvPr>
        </p:nvSpPr>
        <p:spPr/>
        <p:txBody>
          <a:bodyPr/>
          <a:lstStyle>
            <a:lvl1pPr>
              <a:defRPr/>
            </a:lvl1pPr>
          </a:lstStyle>
          <a:p>
            <a:pPr>
              <a:defRPr/>
            </a:pPr>
            <a:fld id="{0FB8A66C-14BD-4A92-9DA6-83001CB02ACE}" type="slidenum">
              <a:rPr lang="ru-RU"/>
              <a:pPr>
                <a:defRPr/>
              </a:pPr>
              <a:t>‹#›</a:t>
            </a:fld>
            <a:endParaRPr lang="ru-RU" dirty="0"/>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85C2FF"/>
            </a:gs>
            <a:gs pos="39999">
              <a:srgbClr val="85C2FF"/>
            </a:gs>
            <a:gs pos="70000">
              <a:srgbClr val="C4D6EB"/>
            </a:gs>
            <a:gs pos="100000">
              <a:srgbClr val="5E9EFF"/>
            </a:gs>
          </a:gsLst>
          <a:lin ang="5400000"/>
        </a:gradFill>
        <a:effectLst/>
      </p:bgPr>
    </p:bg>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bwMode="auto">
          <a:xfrm>
            <a:off x="342900" y="550863"/>
            <a:ext cx="6172200" cy="198120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64867" name="Rectangle 3"/>
          <p:cNvSpPr>
            <a:spLocks noGrp="1" noChangeArrowheads="1"/>
          </p:cNvSpPr>
          <p:nvPr>
            <p:ph type="body" idx="1"/>
          </p:nvPr>
        </p:nvSpPr>
        <p:spPr bwMode="auto">
          <a:xfrm>
            <a:off x="342900" y="2862263"/>
            <a:ext cx="6172200" cy="59436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7" name="Rectangle 4"/>
          <p:cNvSpPr>
            <a:spLocks noGrp="1" noChangeArrowheads="1"/>
          </p:cNvSpPr>
          <p:nvPr>
            <p:ph type="dt" sz="quarter" idx="2"/>
          </p:nvPr>
        </p:nvSpPr>
        <p:spPr bwMode="auto">
          <a:xfrm>
            <a:off x="342900" y="9020175"/>
            <a:ext cx="1600200" cy="688975"/>
          </a:xfrm>
          <a:prstGeom prst="rect">
            <a:avLst/>
          </a:prstGeom>
          <a:extLst/>
        </p:spPr>
        <p:txBody>
          <a:bodyPr vert="horz" wrap="square" lIns="91440" tIns="45720" rIns="91440" bIns="45720" numCol="1" anchor="b" anchorCtr="0" compatLnSpc="1">
            <a:prstTxWarp prst="textNoShape">
              <a:avLst/>
            </a:prstTxWarp>
          </a:bodyPr>
          <a:lstStyle>
            <a:lvl1pPr>
              <a:defRPr sz="1400">
                <a:solidFill>
                  <a:schemeClr val="tx1"/>
                </a:solidFill>
                <a:effectLst>
                  <a:outerShdw blurRad="38100" dist="38100" dir="2700000" algn="tl">
                    <a:srgbClr val="000000"/>
                  </a:outerShdw>
                </a:effectLst>
                <a:latin typeface="Arial" charset="0"/>
              </a:defRPr>
            </a:lvl1pPr>
          </a:lstStyle>
          <a:p>
            <a:pPr>
              <a:defRPr/>
            </a:pPr>
            <a:fld id="{EF1DA833-3D01-443E-BAD4-7384DCA30F12}" type="datetime1">
              <a:rPr lang="ru-RU"/>
              <a:pPr>
                <a:defRPr/>
              </a:pPr>
              <a:t>06.07.2016</a:t>
            </a:fld>
            <a:endParaRPr lang="ru-RU"/>
          </a:p>
        </p:txBody>
      </p:sp>
      <p:sp>
        <p:nvSpPr>
          <p:cNvPr id="8" name="Rectangle 5"/>
          <p:cNvSpPr>
            <a:spLocks noGrp="1" noChangeArrowheads="1"/>
          </p:cNvSpPr>
          <p:nvPr>
            <p:ph type="ftr" sz="quarter" idx="3"/>
          </p:nvPr>
        </p:nvSpPr>
        <p:spPr bwMode="auto">
          <a:xfrm>
            <a:off x="2343150" y="9020175"/>
            <a:ext cx="2171700" cy="688975"/>
          </a:xfrm>
          <a:prstGeom prst="rect">
            <a:avLst/>
          </a:prstGeom>
          <a:extLst/>
        </p:spPr>
        <p:txBody>
          <a:bodyPr vert="horz" wrap="square" lIns="91440" tIns="45720" rIns="91440" bIns="45720" numCol="1" anchor="b" anchorCtr="0" compatLnSpc="1">
            <a:prstTxWarp prst="textNoShape">
              <a:avLst/>
            </a:prstTxWarp>
          </a:bodyPr>
          <a:lstStyle>
            <a:lvl1pPr algn="ctr">
              <a:defRPr sz="1400">
                <a:solidFill>
                  <a:schemeClr val="tx1"/>
                </a:solidFill>
                <a:effectLst>
                  <a:outerShdw blurRad="38100" dist="38100" dir="2700000" algn="tl">
                    <a:srgbClr val="000000"/>
                  </a:outerShdw>
                </a:effectLst>
                <a:latin typeface="Arial" charset="0"/>
              </a:defRPr>
            </a:lvl1pPr>
          </a:lstStyle>
          <a:p>
            <a:r>
              <a:rPr lang="ru-RU"/>
              <a:t>11</a:t>
            </a:r>
          </a:p>
        </p:txBody>
      </p:sp>
      <p:sp>
        <p:nvSpPr>
          <p:cNvPr id="9" name="Rectangle 6"/>
          <p:cNvSpPr>
            <a:spLocks noGrp="1" noChangeArrowheads="1"/>
          </p:cNvSpPr>
          <p:nvPr>
            <p:ph type="sldNum" sz="quarter" idx="4"/>
          </p:nvPr>
        </p:nvSpPr>
        <p:spPr bwMode="auto">
          <a:xfrm>
            <a:off x="4914900" y="9020175"/>
            <a:ext cx="1600200" cy="688975"/>
          </a:xfrm>
          <a:prstGeom prst="rect">
            <a:avLst/>
          </a:prstGeom>
          <a:extLst/>
        </p:spPr>
        <p:txBody>
          <a:bodyPr vert="horz" wrap="square" lIns="91440" tIns="45720" rIns="91440" bIns="45720" numCol="1" anchor="b" anchorCtr="0" compatLnSpc="1">
            <a:prstTxWarp prst="textNoShape">
              <a:avLst/>
            </a:prstTxWarp>
          </a:bodyPr>
          <a:lstStyle>
            <a:lvl1pPr algn="r" eaLnBrk="1" hangingPunct="1">
              <a:defRPr sz="1400">
                <a:solidFill>
                  <a:schemeClr val="tx1"/>
                </a:solidFill>
                <a:effectLst>
                  <a:outerShdw blurRad="38100" dist="38100" dir="2700000" algn="tl">
                    <a:srgbClr val="000000"/>
                  </a:outerShdw>
                </a:effectLst>
                <a:latin typeface="Arial" charset="0"/>
              </a:defRPr>
            </a:lvl1pPr>
          </a:lstStyle>
          <a:p>
            <a:pPr>
              <a:defRPr/>
            </a:pPr>
            <a:fld id="{4B17154D-1D88-4A15-A3F0-987ED82873FD}" type="slidenum">
              <a:rPr lang="ru-RU"/>
              <a:pPr>
                <a:defRPr/>
              </a:pPr>
              <a:t>‹#›</a:t>
            </a:fld>
            <a:endParaRPr lang="ru-RU" dirty="0"/>
          </a:p>
        </p:txBody>
      </p:sp>
    </p:spTree>
  </p:cSld>
  <p:clrMap bg1="dk2" tx1="lt1" bg2="dk1" tx2="lt2" accent1="accent1" accent2="accent2" accent3="accent3" accent4="accent4" accent5="accent5" accent6="accent6" hlink="hlink" folHlink="folHlink"/>
  <p:sldLayoutIdLst>
    <p:sldLayoutId id="2147483816" r:id="rId1"/>
  </p:sldLayoutIdLst>
  <p:transition spd="slow"/>
  <p:timing>
    <p:tnLst>
      <p:par>
        <p:cTn id="1" dur="indefinite" restart="never" nodeType="tmRoot"/>
      </p:par>
    </p:tnLst>
  </p:timing>
  <p:hf hdr="0" ftr="0"/>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Arial" charset="0"/>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kern="1200">
          <a:solidFill>
            <a:schemeClr val="tx1"/>
          </a:solidFill>
          <a:effectLst>
            <a:outerShdw blurRad="38100" dist="38100" dir="2700000" algn="tl">
              <a:srgbClr val="000000"/>
            </a:outerShdw>
          </a:effectLst>
          <a:latin typeface="Arial" charset="0"/>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kern="1200">
          <a:solidFill>
            <a:schemeClr val="tx1"/>
          </a:solidFill>
          <a:effectLst>
            <a:outerShdw blurRad="38100" dist="38100" dir="2700000" algn="tl">
              <a:srgbClr val="000000"/>
            </a:outerShdw>
          </a:effectLst>
          <a:latin typeface="Arial" charset="0"/>
          <a:ea typeface="+mn-ea"/>
          <a:cs typeface="+mn-cs"/>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kern="1200">
          <a:solidFill>
            <a:schemeClr val="tx1"/>
          </a:solidFill>
          <a:effectLst>
            <a:outerShdw blurRad="38100" dist="38100" dir="2700000" algn="tl">
              <a:srgbClr val="000000"/>
            </a:outerShdw>
          </a:effectLst>
          <a:latin typeface="Arial" charset="0"/>
          <a:ea typeface="+mn-ea"/>
          <a:cs typeface="+mn-cs"/>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kern="1200">
          <a:solidFill>
            <a:schemeClr val="tx1"/>
          </a:solidFill>
          <a:effectLst>
            <a:outerShdw blurRad="38100" dist="38100" dir="2700000" algn="tl">
              <a:srgbClr val="000000"/>
            </a:outerShdw>
          </a:effectLst>
          <a:latin typeface="Arial" charset="0"/>
          <a:ea typeface="+mn-ea"/>
          <a:cs typeface="+mn-cs"/>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kern="1200">
          <a:solidFill>
            <a:schemeClr val="tx1"/>
          </a:solidFill>
          <a:effectLst>
            <a:outerShdw blurRad="38100" dist="38100" dir="2700000" algn="tl">
              <a:srgbClr val="000000"/>
            </a:outerShdw>
          </a:effectLst>
          <a:latin typeface="Arial"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_____Microsoft_Office_Excel_97-20032.xls"/><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oleObject" Target="../embeddings/_____Microsoft_Office_Excel_97-20033.xls"/></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_____Microsoft_Office_Excel_97-20034.xls"/><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oleObject" Target="../embeddings/_____Microsoft_Office_Excel_97-20035.xls"/></Relationships>
</file>

<file path=ppt/slides/_rels/slide14.xml.rels><?xml version="1.0" encoding="UTF-8" standalone="yes"?>
<Relationships xmlns="http://schemas.openxmlformats.org/package/2006/relationships"><Relationship Id="rId3" Type="http://schemas.openxmlformats.org/officeDocument/2006/relationships/oleObject" Target="../embeddings/_____Microsoft_Office_Excel_97-20036.xls"/><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mlDrawing" Target="../drawings/vmlDrawing7.vml"/><Relationship Id="rId5" Type="http://schemas.openxmlformats.org/officeDocument/2006/relationships/image" Target="../media/image13.jpeg"/><Relationship Id="rId4" Type="http://schemas.openxmlformats.org/officeDocument/2006/relationships/oleObject" Target="../embeddings/_____Microsoft_Office_Excel_97-20037.xls"/></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oleObject" Target="../embeddings/_____Microsoft_Office_Excel_97-20038.xls"/><Relationship Id="rId5" Type="http://schemas.openxmlformats.org/officeDocument/2006/relationships/package" Target="../embeddings/_____Microsoft_Office_Excel1.xlsx"/><Relationship Id="rId4" Type="http://schemas.openxmlformats.org/officeDocument/2006/relationships/chart" Target="../charts/chart1.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_____Microsoft_Office_Excel_97-20039.xls"/><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jpeg"/><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xml"/><Relationship Id="rId5" Type="http://schemas.openxmlformats.org/officeDocument/2006/relationships/image" Target="../media/image40.jpeg"/><Relationship Id="rId4" Type="http://schemas.openxmlformats.org/officeDocument/2006/relationships/image" Target="../media/image39.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44.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1.xml"/><Relationship Id="rId5" Type="http://schemas.openxmlformats.org/officeDocument/2006/relationships/image" Target="../media/image52.png"/><Relationship Id="rId4" Type="http://schemas.openxmlformats.org/officeDocument/2006/relationships/image" Target="../media/image51.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1.xml"/><Relationship Id="rId4" Type="http://schemas.openxmlformats.org/officeDocument/2006/relationships/image" Target="../media/image55.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1.xml"/><Relationship Id="rId4" Type="http://schemas.openxmlformats.org/officeDocument/2006/relationships/image" Target="../media/image58.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1.xml"/><Relationship Id="rId4" Type="http://schemas.openxmlformats.org/officeDocument/2006/relationships/image" Target="../media/image6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png"/><Relationship Id="rId1" Type="http://schemas.openxmlformats.org/officeDocument/2006/relationships/slideLayout" Target="../slideLayouts/slideLayout1.xml"/><Relationship Id="rId4" Type="http://schemas.openxmlformats.org/officeDocument/2006/relationships/image" Target="../media/image64.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1.xml"/><Relationship Id="rId4" Type="http://schemas.openxmlformats.org/officeDocument/2006/relationships/image" Target="../media/image67.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_____Microsoft_Office_Excel_97-200310.xls"/><Relationship Id="rId2" Type="http://schemas.openxmlformats.org/officeDocument/2006/relationships/slideLayout" Target="../slideLayouts/slideLayout1.xml"/><Relationship Id="rId1" Type="http://schemas.openxmlformats.org/officeDocument/2006/relationships/vmlDrawing" Target="../drawings/vmlDrawing10.v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_____Microsoft_Office_Excel_97-200311.xls"/><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oleObject" Target="../embeddings/_____Microsoft_Office_Excel_97-200312.xls"/></Relationships>
</file>

<file path=ppt/slides/_rels/slide57.xml.rels><?xml version="1.0" encoding="UTF-8" standalone="yes"?>
<Relationships xmlns="http://schemas.openxmlformats.org/package/2006/relationships"><Relationship Id="rId2" Type="http://schemas.openxmlformats.org/officeDocument/2006/relationships/hyperlink" Target="mailto:fd@adm-serov.ru"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oleObject" Target="../embeddings/_____Microsoft_Office_Excel_97-20031.xls"/><Relationship Id="rId2" Type="http://schemas.openxmlformats.org/officeDocument/2006/relationships/slideLayout" Target="../slideLayouts/slideLayout1.xml"/><Relationship Id="rId1" Type="http://schemas.openxmlformats.org/officeDocument/2006/relationships/vmlDrawing" Target="../drawings/vmlDrawing2.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7"/>
          <p:cNvPicPr>
            <a:picLocks noChangeAspect="1" noChangeArrowheads="1"/>
          </p:cNvPicPr>
          <p:nvPr/>
        </p:nvPicPr>
        <p:blipFill>
          <a:blip r:embed="rId3" cstate="print">
            <a:clrChange>
              <a:clrFrom>
                <a:srgbClr val="9BA0A3"/>
              </a:clrFrom>
              <a:clrTo>
                <a:srgbClr val="9BA0A3">
                  <a:alpha val="0"/>
                </a:srgbClr>
              </a:clrTo>
            </a:clrChange>
            <a:extLst>
              <a:ext uri="{28A0092B-C50C-407E-A947-70E740481C1C}"/>
            </a:extLst>
          </a:blip>
          <a:srcRect/>
          <a:stretch>
            <a:fillRect/>
          </a:stretch>
        </p:blipFill>
        <p:spPr bwMode="auto">
          <a:xfrm>
            <a:off x="1033596" y="1011335"/>
            <a:ext cx="1820439" cy="2286047"/>
          </a:xfrm>
          <a:prstGeom prst="rect">
            <a:avLst/>
          </a:prstGeom>
          <a:ln>
            <a:noFill/>
          </a:ln>
          <a:effectLst>
            <a:glow rad="228600">
              <a:schemeClr val="accent5">
                <a:satMod val="175000"/>
                <a:alpha val="40000"/>
              </a:schemeClr>
            </a:glow>
            <a:softEdge rad="112500"/>
          </a:effectLst>
          <a:scene3d>
            <a:camera prst="orthographicFront"/>
            <a:lightRig rig="threePt" dir="t"/>
          </a:scene3d>
          <a:sp3d>
            <a:bevelT/>
          </a:sp3d>
          <a:extLst>
            <a:ext uri="{909E8E84-426E-40DD-AFC4-6F175D3DCCD1}"/>
            <a:ext uri="{91240B29-F687-4F45-9708-019B960494DF}"/>
          </a:extLst>
        </p:spPr>
      </p:pic>
      <p:pic>
        <p:nvPicPr>
          <p:cNvPr id="11268" name="Picture 9"/>
          <p:cNvPicPr>
            <a:picLocks noChangeAspect="1" noChangeArrowheads="1"/>
          </p:cNvPicPr>
          <p:nvPr/>
        </p:nvPicPr>
        <p:blipFill>
          <a:blip r:embed="rId4" cstate="print">
            <a:clrChange>
              <a:clrFrom>
                <a:srgbClr val="1D303F"/>
              </a:clrFrom>
              <a:clrTo>
                <a:srgbClr val="1D303F">
                  <a:alpha val="0"/>
                </a:srgbClr>
              </a:clrTo>
            </a:clrChange>
            <a:extLst>
              <a:ext uri="{28A0092B-C50C-407E-A947-70E740481C1C}"/>
            </a:extLst>
          </a:blip>
          <a:srcRect/>
          <a:stretch>
            <a:fillRect/>
          </a:stretch>
        </p:blipFill>
        <p:spPr bwMode="auto">
          <a:xfrm>
            <a:off x="3934691" y="1035688"/>
            <a:ext cx="1759527" cy="2317112"/>
          </a:xfrm>
          <a:prstGeom prst="rect">
            <a:avLst/>
          </a:prstGeom>
          <a:ln>
            <a:noFill/>
          </a:ln>
          <a:effectLst>
            <a:glow rad="228600">
              <a:schemeClr val="accent1">
                <a:satMod val="175000"/>
                <a:alpha val="40000"/>
              </a:schemeClr>
            </a:glow>
            <a:softEdge rad="112500"/>
          </a:effectLst>
          <a:scene3d>
            <a:camera prst="orthographicFront"/>
            <a:lightRig rig="threePt" dir="t"/>
          </a:scene3d>
          <a:sp3d>
            <a:bevelT/>
          </a:sp3d>
          <a:extLst>
            <a:ext uri="{909E8E84-426E-40DD-AFC4-6F175D3DCCD1}"/>
            <a:ext uri="{91240B29-F687-4F45-9708-019B960494DF}"/>
          </a:extLst>
        </p:spPr>
      </p:pic>
      <p:sp>
        <p:nvSpPr>
          <p:cNvPr id="11270" name="WordArt 21"/>
          <p:cNvSpPr>
            <a:spLocks noChangeArrowheads="1" noChangeShapeType="1" noTextEdit="1"/>
          </p:cNvSpPr>
          <p:nvPr/>
        </p:nvSpPr>
        <p:spPr bwMode="auto">
          <a:xfrm>
            <a:off x="586887" y="3476272"/>
            <a:ext cx="5380892" cy="1678517"/>
          </a:xfrm>
          <a:prstGeom prst="rect">
            <a:avLst/>
          </a:prstGeom>
          <a:ln>
            <a:noFill/>
          </a:ln>
          <a:effectLst>
            <a:glow rad="228600">
              <a:schemeClr val="accent1">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fromWordArt="1">
            <a:prstTxWarp prst="textPlain">
              <a:avLst>
                <a:gd name="adj" fmla="val 50000"/>
              </a:avLst>
            </a:prstTxWarp>
          </a:bodyPr>
          <a:lstStyle/>
          <a:p>
            <a:pPr algn="ctr">
              <a:defRPr/>
            </a:pPr>
            <a:endParaRPr lang="ru-RU" sz="4400" b="1" kern="10" dirty="0">
              <a:ln w="12700">
                <a:solidFill>
                  <a:srgbClr val="FF3300"/>
                </a:solidFill>
                <a:round/>
                <a:headEnd/>
                <a:tailEnd/>
              </a:ln>
              <a:solidFill>
                <a:srgbClr val="0033CC">
                  <a:alpha val="98038"/>
                </a:srgbClr>
              </a:solidFill>
              <a:effectLst>
                <a:outerShdw dist="45791" dir="2021404" algn="ctr" rotWithShape="0">
                  <a:srgbClr val="9999FF"/>
                </a:outerShdw>
              </a:effectLst>
              <a:latin typeface="Arial" panose="020B0604020202020204" pitchFamily="34" charset="0"/>
              <a:cs typeface="Arial" panose="020B0604020202020204" pitchFamily="34" charset="0"/>
            </a:endParaRPr>
          </a:p>
        </p:txBody>
      </p:sp>
      <p:sp>
        <p:nvSpPr>
          <p:cNvPr id="11271" name="Text Box 22"/>
          <p:cNvSpPr txBox="1">
            <a:spLocks noChangeArrowheads="1"/>
          </p:cNvSpPr>
          <p:nvPr/>
        </p:nvSpPr>
        <p:spPr bwMode="auto">
          <a:xfrm>
            <a:off x="424895" y="0"/>
            <a:ext cx="6111753" cy="707886"/>
          </a:xfrm>
          <a:prstGeom prst="rect">
            <a:avLst/>
          </a:prstGeom>
          <a:noFill/>
          <a:ln>
            <a:noFill/>
          </a:ln>
          <a:effectLst>
            <a:glow rad="228600">
              <a:schemeClr val="accent2">
                <a:satMod val="175000"/>
                <a:alpha val="40000"/>
              </a:schemeClr>
            </a:glow>
            <a:outerShdw blurRad="50800" dist="38100" dir="5400000" algn="t" rotWithShape="0">
              <a:prstClr val="black">
                <a:alpha val="40000"/>
              </a:prstClr>
            </a:outerShdw>
          </a:effectLst>
          <a:scene3d>
            <a:camera prst="orthographicFront"/>
            <a:lightRig rig="threePt" dir="t"/>
          </a:scene3d>
          <a:sp3d>
            <a:bevelT prst="angle"/>
          </a:sp3d>
          <a:extLst>
            <a:ext uri="{909E8E84-426E-40DD-AFC4-6F175D3DCCD1}"/>
            <a:ext uri="{91240B29-F687-4F45-9708-019B960494DF}"/>
          </a:extLst>
        </p:spPr>
        <p:txBody>
          <a:bodyPr>
            <a:spAutoFit/>
          </a:bodyPr>
          <a:lstStyle>
            <a:lvl1pPr eaLnBrk="0" hangingPunct="0">
              <a:defRPr>
                <a:solidFill>
                  <a:srgbClr val="FFFFFF"/>
                </a:solidFill>
                <a:latin typeface="Times New Roman" panose="02020603050405020304" pitchFamily="18" charset="0"/>
              </a:defRPr>
            </a:lvl1pPr>
            <a:lvl2pPr marL="742950" indent="-285750" eaLnBrk="0" hangingPunct="0">
              <a:defRPr>
                <a:solidFill>
                  <a:srgbClr val="FFFFFF"/>
                </a:solidFill>
                <a:latin typeface="Times New Roman" panose="02020603050405020304" pitchFamily="18" charset="0"/>
              </a:defRPr>
            </a:lvl2pPr>
            <a:lvl3pPr marL="1143000" indent="-228600" eaLnBrk="0" hangingPunct="0">
              <a:defRPr>
                <a:solidFill>
                  <a:srgbClr val="FFFFFF"/>
                </a:solidFill>
                <a:latin typeface="Times New Roman" panose="02020603050405020304" pitchFamily="18" charset="0"/>
              </a:defRPr>
            </a:lvl3pPr>
            <a:lvl4pPr marL="1600200" indent="-228600" eaLnBrk="0" hangingPunct="0">
              <a:defRPr>
                <a:solidFill>
                  <a:srgbClr val="FFFFFF"/>
                </a:solidFill>
                <a:latin typeface="Times New Roman" panose="02020603050405020304" pitchFamily="18" charset="0"/>
              </a:defRPr>
            </a:lvl4pPr>
            <a:lvl5pPr marL="2057400" indent="-228600" eaLnBrk="0" hangingPunct="0">
              <a:defRPr>
                <a:solidFill>
                  <a:srgbClr val="FFFFFF"/>
                </a:solidFill>
                <a:latin typeface="Times New Roman" panose="02020603050405020304" pitchFamily="18" charset="0"/>
              </a:defRPr>
            </a:lvl5pPr>
            <a:lvl6pPr marL="2514600" indent="-228600" algn="just" eaLnBrk="0" fontAlgn="base" hangingPunct="0">
              <a:spcBef>
                <a:spcPct val="0"/>
              </a:spcBef>
              <a:spcAft>
                <a:spcPct val="0"/>
              </a:spcAft>
              <a:defRPr>
                <a:solidFill>
                  <a:srgbClr val="FFFFFF"/>
                </a:solidFill>
                <a:latin typeface="Times New Roman" panose="02020603050405020304" pitchFamily="18" charset="0"/>
              </a:defRPr>
            </a:lvl6pPr>
            <a:lvl7pPr marL="2971800" indent="-228600" algn="just" eaLnBrk="0" fontAlgn="base" hangingPunct="0">
              <a:spcBef>
                <a:spcPct val="0"/>
              </a:spcBef>
              <a:spcAft>
                <a:spcPct val="0"/>
              </a:spcAft>
              <a:defRPr>
                <a:solidFill>
                  <a:srgbClr val="FFFFFF"/>
                </a:solidFill>
                <a:latin typeface="Times New Roman" panose="02020603050405020304" pitchFamily="18" charset="0"/>
              </a:defRPr>
            </a:lvl7pPr>
            <a:lvl8pPr marL="3429000" indent="-228600" algn="just" eaLnBrk="0" fontAlgn="base" hangingPunct="0">
              <a:spcBef>
                <a:spcPct val="0"/>
              </a:spcBef>
              <a:spcAft>
                <a:spcPct val="0"/>
              </a:spcAft>
              <a:defRPr>
                <a:solidFill>
                  <a:srgbClr val="FFFFFF"/>
                </a:solidFill>
                <a:latin typeface="Times New Roman" panose="02020603050405020304" pitchFamily="18" charset="0"/>
              </a:defRPr>
            </a:lvl8pPr>
            <a:lvl9pPr marL="3886200" indent="-228600" algn="just" eaLnBrk="0" fontAlgn="base" hangingPunct="0">
              <a:spcBef>
                <a:spcPct val="0"/>
              </a:spcBef>
              <a:spcAft>
                <a:spcPct val="0"/>
              </a:spcAft>
              <a:defRPr>
                <a:solidFill>
                  <a:srgbClr val="FFFFFF"/>
                </a:solidFill>
                <a:latin typeface="Times New Roman" panose="02020603050405020304" pitchFamily="18" charset="0"/>
              </a:defRPr>
            </a:lvl9pPr>
          </a:lstStyle>
          <a:p>
            <a:pPr algn="ctr">
              <a:defRPr/>
            </a:pPr>
            <a:r>
              <a:rPr lang="ru-RU" sz="2000" b="1" dirty="0" smtClean="0">
                <a:cs typeface="Arial" panose="020B0604020202020204" pitchFamily="34" charset="0"/>
              </a:rPr>
              <a:t>Финансовое управление администрации Серовского городского округа</a:t>
            </a:r>
          </a:p>
        </p:txBody>
      </p:sp>
      <p:pic>
        <p:nvPicPr>
          <p:cNvPr id="5129" name="Picture 25" descr="1 (15)"/>
          <p:cNvPicPr>
            <a:picLocks noChangeAspect="1" noChangeArrowheads="1"/>
          </p:cNvPicPr>
          <p:nvPr/>
        </p:nvPicPr>
        <p:blipFill>
          <a:blip r:embed="rId5" cstate="print"/>
          <a:srcRect/>
          <a:stretch>
            <a:fillRect/>
          </a:stretch>
        </p:blipFill>
        <p:spPr bwMode="auto">
          <a:xfrm>
            <a:off x="-9390063" y="-12877800"/>
            <a:ext cx="2117725" cy="2944812"/>
          </a:xfrm>
          <a:prstGeom prst="rect">
            <a:avLst/>
          </a:prstGeom>
          <a:noFill/>
          <a:ln w="9525">
            <a:noFill/>
            <a:miter lim="800000"/>
            <a:headEnd/>
            <a:tailEnd/>
          </a:ln>
        </p:spPr>
      </p:pic>
      <p:sp>
        <p:nvSpPr>
          <p:cNvPr id="11" name="Text Box 22"/>
          <p:cNvSpPr txBox="1">
            <a:spLocks noChangeArrowheads="1"/>
          </p:cNvSpPr>
          <p:nvPr/>
        </p:nvSpPr>
        <p:spPr bwMode="auto">
          <a:xfrm>
            <a:off x="2479431" y="8410930"/>
            <a:ext cx="1641963" cy="584775"/>
          </a:xfrm>
          <a:prstGeom prst="rect">
            <a:avLst/>
          </a:prstGeom>
          <a:noFill/>
          <a:ln>
            <a:noFill/>
          </a:ln>
          <a:effectLst>
            <a:glow rad="228600">
              <a:schemeClr val="accent2">
                <a:satMod val="175000"/>
                <a:alpha val="40000"/>
              </a:schemeClr>
            </a:glow>
            <a:outerShdw blurRad="50800" dist="38100" dir="5400000" algn="t" rotWithShape="0">
              <a:prstClr val="black">
                <a:alpha val="40000"/>
              </a:prstClr>
            </a:outerShdw>
          </a:effectLst>
          <a:scene3d>
            <a:camera prst="orthographicFront"/>
            <a:lightRig rig="threePt" dir="t"/>
          </a:scene3d>
          <a:sp3d>
            <a:bevelT prst="angle"/>
          </a:sp3d>
          <a:extLst>
            <a:ext uri="{909E8E84-426E-40DD-AFC4-6F175D3DCCD1}"/>
            <a:ext uri="{91240B29-F687-4F45-9708-019B960494DF}"/>
          </a:extLst>
        </p:spPr>
        <p:txBody>
          <a:bodyPr>
            <a:spAutoFit/>
          </a:bodyPr>
          <a:lstStyle/>
          <a:p>
            <a:pPr algn="ctr" eaLnBrk="0" hangingPunct="0">
              <a:defRPr/>
            </a:pPr>
            <a:r>
              <a:rPr lang="ru-RU" sz="1600" b="1" dirty="0">
                <a:solidFill>
                  <a:schemeClr val="bg1"/>
                </a:solidFill>
              </a:rPr>
              <a:t>2016 год                            г. Серов</a:t>
            </a:r>
          </a:p>
        </p:txBody>
      </p:sp>
      <p:sp>
        <p:nvSpPr>
          <p:cNvPr id="5133" name="Заголовок 11"/>
          <p:cNvSpPr>
            <a:spLocks noGrp="1"/>
          </p:cNvSpPr>
          <p:nvPr>
            <p:ph type="ctrTitle" sz="quarter"/>
          </p:nvPr>
        </p:nvSpPr>
        <p:spPr>
          <a:xfrm>
            <a:off x="499197" y="5713555"/>
            <a:ext cx="5829300" cy="1809461"/>
          </a:xfrm>
        </p:spPr>
        <p:txBody>
          <a:bodyPr/>
          <a:lstStyle/>
          <a:p>
            <a:r>
              <a:rPr lang="ru-RU" sz="2400" b="1" dirty="0" smtClean="0">
                <a:solidFill>
                  <a:srgbClr val="002060"/>
                </a:solidFill>
                <a:effectLst/>
                <a:latin typeface="Times New Roman" pitchFamily="18" charset="0"/>
                <a:cs typeface="Times New Roman" pitchFamily="18" charset="0"/>
              </a:rPr>
              <a:t>К проекту решения Думы</a:t>
            </a:r>
            <a:br>
              <a:rPr lang="ru-RU" sz="2400" b="1" dirty="0" smtClean="0">
                <a:solidFill>
                  <a:srgbClr val="002060"/>
                </a:solidFill>
                <a:effectLst/>
                <a:latin typeface="Times New Roman" pitchFamily="18" charset="0"/>
                <a:cs typeface="Times New Roman" pitchFamily="18" charset="0"/>
              </a:rPr>
            </a:br>
            <a:r>
              <a:rPr lang="ru-RU" sz="2400" b="1" dirty="0" smtClean="0">
                <a:solidFill>
                  <a:srgbClr val="002060"/>
                </a:solidFill>
                <a:effectLst/>
                <a:latin typeface="Times New Roman" pitchFamily="18" charset="0"/>
                <a:cs typeface="Times New Roman" pitchFamily="18" charset="0"/>
              </a:rPr>
              <a:t> Серовского городского округа</a:t>
            </a:r>
            <a:br>
              <a:rPr lang="ru-RU" sz="2400" b="1" dirty="0" smtClean="0">
                <a:solidFill>
                  <a:srgbClr val="002060"/>
                </a:solidFill>
                <a:effectLst/>
                <a:latin typeface="Times New Roman" pitchFamily="18" charset="0"/>
                <a:cs typeface="Times New Roman" pitchFamily="18" charset="0"/>
              </a:rPr>
            </a:br>
            <a:r>
              <a:rPr lang="ru-RU" sz="2400" b="1" dirty="0" smtClean="0">
                <a:solidFill>
                  <a:srgbClr val="002060"/>
                </a:solidFill>
                <a:effectLst/>
                <a:latin typeface="Times New Roman" pitchFamily="18" charset="0"/>
                <a:cs typeface="Times New Roman" pitchFamily="18" charset="0"/>
              </a:rPr>
              <a:t> «О </a:t>
            </a:r>
            <a:r>
              <a:rPr lang="ru-RU" sz="2400" b="1" dirty="0" smtClean="0">
                <a:solidFill>
                  <a:srgbClr val="002060"/>
                </a:solidFill>
                <a:effectLst/>
                <a:latin typeface="Times New Roman" pitchFamily="18" charset="0"/>
                <a:cs typeface="Times New Roman" pitchFamily="18" charset="0"/>
              </a:rPr>
              <a:t>бюджете Серовского городского округа на 2016 год»</a:t>
            </a:r>
          </a:p>
        </p:txBody>
      </p:sp>
      <p:sp>
        <p:nvSpPr>
          <p:cNvPr id="16" name="Прямоугольник 15"/>
          <p:cNvSpPr/>
          <p:nvPr/>
        </p:nvSpPr>
        <p:spPr>
          <a:xfrm>
            <a:off x="0" y="3834051"/>
            <a:ext cx="6858000" cy="1569660"/>
          </a:xfrm>
          <a:prstGeom prst="rect">
            <a:avLst/>
          </a:prstGeom>
          <a:noFill/>
        </p:spPr>
        <p:txBody>
          <a:bodyPr>
            <a:spAutoFit/>
          </a:bodyPr>
          <a:lstStyle/>
          <a:p>
            <a:pPr algn="ctr">
              <a:defRPr/>
            </a:pPr>
            <a:r>
              <a:rPr lang="ru-RU" sz="4800" b="1" dirty="0">
                <a:ln w="1905"/>
                <a:solidFill>
                  <a:srgbClr val="002060"/>
                </a:solidFill>
                <a:effectLst>
                  <a:innerShdw blurRad="69850" dist="43180" dir="5400000">
                    <a:srgbClr val="000000">
                      <a:alpha val="65000"/>
                    </a:srgbClr>
                  </a:innerShdw>
                </a:effectLst>
              </a:rPr>
              <a:t>БЮДЖЕТ </a:t>
            </a:r>
          </a:p>
          <a:p>
            <a:pPr algn="ctr">
              <a:defRPr/>
            </a:pPr>
            <a:r>
              <a:rPr lang="ru-RU" sz="4800" b="1" dirty="0">
                <a:ln w="1905"/>
                <a:solidFill>
                  <a:srgbClr val="002060"/>
                </a:solidFill>
                <a:effectLst>
                  <a:innerShdw blurRad="69850" dist="43180" dir="5400000">
                    <a:srgbClr val="000000">
                      <a:alpha val="65000"/>
                    </a:srgbClr>
                  </a:innerShdw>
                </a:effectLst>
              </a:rPr>
              <a:t>ДЛЯ ГРАЖДАН</a:t>
            </a:r>
          </a:p>
        </p:txBody>
      </p:sp>
    </p:spTree>
  </p:cSld>
  <p:clrMapOvr>
    <a:masterClrMapping/>
  </p:clrMapOvr>
  <p:transition spd="slow" advTm="100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500"/>
                                  </p:stCondLst>
                                  <p:childTnLst>
                                    <p:set>
                                      <p:cBhvr>
                                        <p:cTn id="6" dur="1" fill="hold">
                                          <p:stCondLst>
                                            <p:cond delay="0"/>
                                          </p:stCondLst>
                                        </p:cTn>
                                        <p:tgtEl>
                                          <p:spTgt spid="11266"/>
                                        </p:tgtEl>
                                        <p:attrNameLst>
                                          <p:attrName>style.visibility</p:attrName>
                                        </p:attrNameLst>
                                      </p:cBhvr>
                                      <p:to>
                                        <p:strVal val="visible"/>
                                      </p:to>
                                    </p:set>
                                    <p:animEffect transition="in" filter="wheel(1)">
                                      <p:cBhvr>
                                        <p:cTn id="7" dur="500"/>
                                        <p:tgtEl>
                                          <p:spTgt spid="11266"/>
                                        </p:tgtEl>
                                      </p:cBhvr>
                                    </p:animEffect>
                                  </p:childTnLst>
                                </p:cTn>
                              </p:par>
                            </p:childTnLst>
                          </p:cTn>
                        </p:par>
                        <p:par>
                          <p:cTn id="8" fill="hold">
                            <p:stCondLst>
                              <p:cond delay="1000"/>
                            </p:stCondLst>
                            <p:childTnLst>
                              <p:par>
                                <p:cTn id="9" presetID="21" presetClass="entr" presetSubtype="1" fill="hold" nodeType="afterEffect">
                                  <p:stCondLst>
                                    <p:cond delay="500"/>
                                  </p:stCondLst>
                                  <p:childTnLst>
                                    <p:set>
                                      <p:cBhvr>
                                        <p:cTn id="10" dur="1" fill="hold">
                                          <p:stCondLst>
                                            <p:cond delay="0"/>
                                          </p:stCondLst>
                                        </p:cTn>
                                        <p:tgtEl>
                                          <p:spTgt spid="11268"/>
                                        </p:tgtEl>
                                        <p:attrNameLst>
                                          <p:attrName>style.visibility</p:attrName>
                                        </p:attrNameLst>
                                      </p:cBhvr>
                                      <p:to>
                                        <p:strVal val="visible"/>
                                      </p:to>
                                    </p:set>
                                    <p:animEffect transition="in" filter="wheel(1)">
                                      <p:cBhvr>
                                        <p:cTn id="11"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sz="quarter"/>
          </p:nvPr>
        </p:nvSpPr>
        <p:spPr>
          <a:xfrm rot="16200000">
            <a:off x="-4704556" y="4704556"/>
            <a:ext cx="9906000" cy="496888"/>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algn="r">
              <a:defRPr/>
            </a:pPr>
            <a:r>
              <a:rPr lang="ru-RU" sz="2000" b="1" dirty="0" smtClean="0">
                <a:latin typeface="Times New Roman" pitchFamily="18" charset="0"/>
                <a:cs typeface="Times New Roman" pitchFamily="18" charset="0"/>
              </a:rPr>
              <a:t>Доходы  и  расходы бюджета Серовского городского округа в 2016 году</a:t>
            </a:r>
            <a:endParaRPr lang="ru-RU" sz="2000" b="1" dirty="0">
              <a:latin typeface="Times New Roman" pitchFamily="18" charset="0"/>
              <a:cs typeface="Times New Roman" pitchFamily="18" charset="0"/>
            </a:endParaRPr>
          </a:p>
        </p:txBody>
      </p:sp>
      <p:graphicFrame>
        <p:nvGraphicFramePr>
          <p:cNvPr id="20482" name="Диаграмма 4"/>
          <p:cNvGraphicFramePr>
            <a:graphicFrameLocks/>
          </p:cNvGraphicFramePr>
          <p:nvPr/>
        </p:nvGraphicFramePr>
        <p:xfrm>
          <a:off x="676275" y="-50800"/>
          <a:ext cx="5930900" cy="5054600"/>
        </p:xfrm>
        <a:graphic>
          <a:graphicData uri="http://schemas.openxmlformats.org/presentationml/2006/ole">
            <p:oleObj spid="_x0000_s20482" r:id="rId3" imgW="5931922" imgH="5054022" progId="Excel.Sheet.8">
              <p:embed/>
            </p:oleObj>
          </a:graphicData>
        </a:graphic>
      </p:graphicFrame>
      <p:graphicFrame>
        <p:nvGraphicFramePr>
          <p:cNvPr id="20483" name="Диаграмма 5"/>
          <p:cNvGraphicFramePr>
            <a:graphicFrameLocks/>
          </p:cNvGraphicFramePr>
          <p:nvPr/>
        </p:nvGraphicFramePr>
        <p:xfrm>
          <a:off x="604838" y="5129213"/>
          <a:ext cx="6234112" cy="4583112"/>
        </p:xfrm>
        <a:graphic>
          <a:graphicData uri="http://schemas.openxmlformats.org/presentationml/2006/ole">
            <p:oleObj spid="_x0000_s20483" name="Worksheet" r:id="rId4" imgW="6238959" imgH="4590947" progId="Excel.Sheet.8">
              <p:embed/>
            </p:oleObj>
          </a:graphicData>
        </a:graphic>
      </p:graphicFrame>
      <p:sp>
        <p:nvSpPr>
          <p:cNvPr id="7" name="Прямоугольник 6"/>
          <p:cNvSpPr/>
          <p:nvPr/>
        </p:nvSpPr>
        <p:spPr>
          <a:xfrm>
            <a:off x="1129553" y="4596746"/>
            <a:ext cx="4933516" cy="666849"/>
          </a:xfrm>
          <a:prstGeom prst="rect">
            <a:avLst/>
          </a:prstGeom>
          <a:noFill/>
          <a:ln>
            <a:noFill/>
          </a:ln>
        </p:spPr>
        <p:style>
          <a:lnRef idx="1">
            <a:schemeClr val="dk1"/>
          </a:lnRef>
          <a:fillRef idx="2">
            <a:schemeClr val="dk1"/>
          </a:fillRef>
          <a:effectRef idx="1">
            <a:schemeClr val="dk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ru-RU" sz="2000" dirty="0" smtClean="0">
                <a:ln w="12700">
                  <a:solidFill>
                    <a:schemeClr val="tx2">
                      <a:satMod val="155000"/>
                    </a:schemeClr>
                  </a:solidFill>
                  <a:prstDash val="solid"/>
                </a:ln>
                <a:noFill/>
                <a:latin typeface="Times New Roman" pitchFamily="18" charset="0"/>
                <a:cs typeface="Times New Roman" pitchFamily="18" charset="0"/>
              </a:rPr>
              <a:t>          </a:t>
            </a:r>
            <a:r>
              <a:rPr lang="ru-RU" sz="2000" dirty="0" smtClean="0">
                <a:ln w="12700">
                  <a:solidFill>
                    <a:srgbClr val="000000"/>
                  </a:solidFill>
                  <a:prstDash val="solid"/>
                </a:ln>
                <a:noFill/>
                <a:latin typeface="Times New Roman" pitchFamily="18" charset="0"/>
                <a:cs typeface="Times New Roman" pitchFamily="18" charset="0"/>
              </a:rPr>
              <a:t> </a:t>
            </a:r>
            <a:r>
              <a:rPr lang="ru-RU" sz="2000" dirty="0" smtClean="0">
                <a:ln w="12700">
                  <a:solidFill>
                    <a:srgbClr val="000000"/>
                  </a:solidFill>
                  <a:prstDash val="solid"/>
                </a:ln>
                <a:solidFill>
                  <a:srgbClr val="000000"/>
                </a:solidFill>
                <a:latin typeface="Times New Roman" pitchFamily="18" charset="0"/>
                <a:cs typeface="Times New Roman" pitchFamily="18" charset="0"/>
              </a:rPr>
              <a:t>Структура расходов бюджета СГО</a:t>
            </a:r>
            <a:endParaRPr lang="ru-RU" sz="2000" dirty="0">
              <a:ln w="12700">
                <a:solidFill>
                  <a:srgbClr val="000000"/>
                </a:solidFill>
                <a:prstDash val="solid"/>
              </a:ln>
              <a:solidFill>
                <a:srgbClr val="000000"/>
              </a:solidFill>
              <a:latin typeface="Times New Roman" pitchFamily="18" charset="0"/>
              <a:cs typeface="Times New Roman" pitchFamily="18" charset="0"/>
            </a:endParaRP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sz="quarter"/>
          </p:nvPr>
        </p:nvSpPr>
        <p:spPr>
          <a:xfrm>
            <a:off x="0" y="0"/>
            <a:ext cx="6858000" cy="773113"/>
          </a:xfrm>
        </p:spPr>
        <p:style>
          <a:lnRef idx="2">
            <a:schemeClr val="accent2">
              <a:shade val="50000"/>
            </a:schemeClr>
          </a:lnRef>
          <a:fillRef idx="1">
            <a:schemeClr val="accent2"/>
          </a:fillRef>
          <a:effectRef idx="0">
            <a:schemeClr val="accent2"/>
          </a:effectRef>
          <a:fontRef idx="minor">
            <a:schemeClr val="lt1"/>
          </a:fontRef>
        </p:style>
        <p:txBody>
          <a:bodyPr/>
          <a:lstStyle/>
          <a:p>
            <a:pPr eaLnBrk="1" hangingPunct="1">
              <a:defRPr/>
            </a:pPr>
            <a:r>
              <a:rPr lang="ru-RU" sz="2400" b="1" dirty="0" smtClean="0">
                <a:solidFill>
                  <a:srgbClr val="FFFFFF"/>
                </a:solidFill>
                <a:latin typeface="Times New Roman" pitchFamily="18" charset="0"/>
                <a:cs typeface="Times New Roman" pitchFamily="18" charset="0"/>
              </a:rPr>
              <a:t>Доходы бюджета Серовского городского округа</a:t>
            </a:r>
            <a:r>
              <a:rPr lang="ru-RU" sz="2400" b="1" dirty="0" smtClean="0">
                <a:solidFill>
                  <a:schemeClr val="tx1"/>
                </a:solidFill>
                <a:latin typeface="Times New Roman" pitchFamily="18" charset="0"/>
                <a:cs typeface="Times New Roman" pitchFamily="18" charset="0"/>
              </a:rPr>
              <a:t> </a:t>
            </a:r>
          </a:p>
        </p:txBody>
      </p:sp>
      <p:sp>
        <p:nvSpPr>
          <p:cNvPr id="21506" name="Rectangle 3"/>
          <p:cNvSpPr>
            <a:spLocks noGrp="1" noChangeArrowheads="1"/>
          </p:cNvSpPr>
          <p:nvPr>
            <p:ph type="subTitle" sz="quarter" idx="1"/>
          </p:nvPr>
        </p:nvSpPr>
        <p:spPr>
          <a:xfrm>
            <a:off x="0" y="1208088"/>
            <a:ext cx="6669088" cy="771525"/>
          </a:xfrm>
        </p:spPr>
        <p:txBody>
          <a:bodyPr/>
          <a:lstStyle/>
          <a:p>
            <a:pPr algn="just" eaLnBrk="1" hangingPunct="1">
              <a:lnSpc>
                <a:spcPct val="90000"/>
              </a:lnSpc>
            </a:pPr>
            <a:r>
              <a:rPr lang="ru-RU" sz="1600" b="1" smtClean="0">
                <a:solidFill>
                  <a:srgbClr val="000000"/>
                </a:solidFill>
                <a:effectLst/>
                <a:latin typeface="Times New Roman" pitchFamily="18" charset="0"/>
                <a:cs typeface="Times New Roman" pitchFamily="18" charset="0"/>
              </a:rPr>
              <a:t>Доходы бюджета городского округа образуются за счет налоговых и неналоговых доходов, а также за счет безвозмездных поступлений.</a:t>
            </a:r>
          </a:p>
        </p:txBody>
      </p:sp>
      <p:sp>
        <p:nvSpPr>
          <p:cNvPr id="41988" name="Line 4"/>
          <p:cNvSpPr>
            <a:spLocks noChangeShapeType="1"/>
          </p:cNvSpPr>
          <p:nvPr/>
        </p:nvSpPr>
        <p:spPr bwMode="auto">
          <a:xfrm>
            <a:off x="177800" y="1055688"/>
            <a:ext cx="6372225" cy="0"/>
          </a:xfrm>
          <a:prstGeom prst="line">
            <a:avLst/>
          </a:prstGeom>
          <a:noFill/>
          <a:ln w="47625" cmpd="dbl">
            <a:solidFill>
              <a:srgbClr val="0000FF"/>
            </a:solidFill>
            <a:round/>
            <a:headEnd/>
            <a:tailEnd/>
          </a:ln>
        </p:spPr>
        <p:txBody>
          <a:bodyPr/>
          <a:lstStyle/>
          <a:p>
            <a:endParaRPr lang="ru-RU"/>
          </a:p>
        </p:txBody>
      </p:sp>
      <p:sp>
        <p:nvSpPr>
          <p:cNvPr id="23558" name="AutoShape 13"/>
          <p:cNvSpPr>
            <a:spLocks noChangeArrowheads="1"/>
          </p:cNvSpPr>
          <p:nvPr/>
        </p:nvSpPr>
        <p:spPr bwMode="auto">
          <a:xfrm>
            <a:off x="-267067" y="4235824"/>
            <a:ext cx="2916138" cy="5211565"/>
          </a:xfrm>
          <a:prstGeom prst="verticalScroll">
            <a:avLst>
              <a:gd name="adj" fmla="val 12500"/>
            </a:avLst>
          </a:prstGeom>
          <a:solidFill>
            <a:srgbClr val="FF0000">
              <a:alpha val="70979"/>
            </a:srgbClr>
          </a:solidFill>
          <a:ln w="9525">
            <a:solidFill>
              <a:srgbClr val="000000"/>
            </a:solidFill>
            <a:round/>
            <a:headEnd/>
            <a:tailEnd/>
          </a:ln>
          <a:scene3d>
            <a:camera prst="perspectiveRight"/>
            <a:lightRig rig="threePt" dir="t"/>
          </a:scene3d>
        </p:spPr>
        <p:txBody>
          <a:bodyPr wrap="none" anchor="ctr"/>
          <a:lstStyle>
            <a:lvl1pPr eaLnBrk="0" hangingPunct="0">
              <a:defRPr>
                <a:solidFill>
                  <a:srgbClr val="FFFFFF"/>
                </a:solidFill>
                <a:latin typeface="Times New Roman" panose="02020603050405020304" pitchFamily="18" charset="0"/>
              </a:defRPr>
            </a:lvl1pPr>
            <a:lvl2pPr marL="742950" indent="-285750" eaLnBrk="0" hangingPunct="0">
              <a:defRPr>
                <a:solidFill>
                  <a:srgbClr val="FFFFFF"/>
                </a:solidFill>
                <a:latin typeface="Times New Roman" panose="02020603050405020304" pitchFamily="18" charset="0"/>
              </a:defRPr>
            </a:lvl2pPr>
            <a:lvl3pPr marL="1143000" indent="-228600" eaLnBrk="0" hangingPunct="0">
              <a:defRPr>
                <a:solidFill>
                  <a:srgbClr val="FFFFFF"/>
                </a:solidFill>
                <a:latin typeface="Times New Roman" panose="02020603050405020304" pitchFamily="18" charset="0"/>
              </a:defRPr>
            </a:lvl3pPr>
            <a:lvl4pPr marL="1600200" indent="-228600" eaLnBrk="0" hangingPunct="0">
              <a:defRPr>
                <a:solidFill>
                  <a:srgbClr val="FFFFFF"/>
                </a:solidFill>
                <a:latin typeface="Times New Roman" panose="02020603050405020304" pitchFamily="18" charset="0"/>
              </a:defRPr>
            </a:lvl4pPr>
            <a:lvl5pPr marL="2057400" indent="-228600" eaLnBrk="0" hangingPunct="0">
              <a:defRPr>
                <a:solidFill>
                  <a:srgbClr val="FFFFFF"/>
                </a:solidFill>
                <a:latin typeface="Times New Roman" panose="02020603050405020304" pitchFamily="18" charset="0"/>
              </a:defRPr>
            </a:lvl5pPr>
            <a:lvl6pPr marL="2514600" indent="-228600" algn="just" eaLnBrk="0" fontAlgn="base" hangingPunct="0">
              <a:spcBef>
                <a:spcPct val="0"/>
              </a:spcBef>
              <a:spcAft>
                <a:spcPct val="0"/>
              </a:spcAft>
              <a:defRPr>
                <a:solidFill>
                  <a:srgbClr val="FFFFFF"/>
                </a:solidFill>
                <a:latin typeface="Times New Roman" panose="02020603050405020304" pitchFamily="18" charset="0"/>
              </a:defRPr>
            </a:lvl6pPr>
            <a:lvl7pPr marL="2971800" indent="-228600" algn="just" eaLnBrk="0" fontAlgn="base" hangingPunct="0">
              <a:spcBef>
                <a:spcPct val="0"/>
              </a:spcBef>
              <a:spcAft>
                <a:spcPct val="0"/>
              </a:spcAft>
              <a:defRPr>
                <a:solidFill>
                  <a:srgbClr val="FFFFFF"/>
                </a:solidFill>
                <a:latin typeface="Times New Roman" panose="02020603050405020304" pitchFamily="18" charset="0"/>
              </a:defRPr>
            </a:lvl7pPr>
            <a:lvl8pPr marL="3429000" indent="-228600" algn="just" eaLnBrk="0" fontAlgn="base" hangingPunct="0">
              <a:spcBef>
                <a:spcPct val="0"/>
              </a:spcBef>
              <a:spcAft>
                <a:spcPct val="0"/>
              </a:spcAft>
              <a:defRPr>
                <a:solidFill>
                  <a:srgbClr val="FFFFFF"/>
                </a:solidFill>
                <a:latin typeface="Times New Roman" panose="02020603050405020304" pitchFamily="18" charset="0"/>
              </a:defRPr>
            </a:lvl8pPr>
            <a:lvl9pPr marL="3886200" indent="-228600" algn="just" eaLnBrk="0" fontAlgn="base" hangingPunct="0">
              <a:spcBef>
                <a:spcPct val="0"/>
              </a:spcBef>
              <a:spcAft>
                <a:spcPct val="0"/>
              </a:spcAft>
              <a:defRPr>
                <a:solidFill>
                  <a:srgbClr val="FFFFFF"/>
                </a:solidFill>
                <a:latin typeface="Times New Roman" panose="02020603050405020304" pitchFamily="18" charset="0"/>
              </a:defRPr>
            </a:lvl9pPr>
          </a:lstStyle>
          <a:p>
            <a:pPr algn="ctr" eaLnBrk="1" hangingPunct="1">
              <a:defRPr/>
            </a:pPr>
            <a:r>
              <a:rPr lang="ru-RU" b="1" dirty="0" smtClean="0">
                <a:solidFill>
                  <a:srgbClr val="0066FF"/>
                </a:solidFill>
                <a:cs typeface="Arial" panose="020B0604020202020204" pitchFamily="34" charset="0"/>
              </a:rPr>
              <a:t>НАЛОГОВЫЕ </a:t>
            </a:r>
            <a:endParaRPr lang="en-US" b="1" dirty="0" smtClean="0">
              <a:solidFill>
                <a:srgbClr val="0066FF"/>
              </a:solidFill>
              <a:cs typeface="Arial" panose="020B0604020202020204" pitchFamily="34" charset="0"/>
            </a:endParaRPr>
          </a:p>
          <a:p>
            <a:pPr algn="ctr" eaLnBrk="1" hangingPunct="1">
              <a:defRPr/>
            </a:pPr>
            <a:r>
              <a:rPr lang="ru-RU" b="1" dirty="0" smtClean="0">
                <a:solidFill>
                  <a:srgbClr val="0066FF"/>
                </a:solidFill>
                <a:cs typeface="Arial" panose="020B0604020202020204" pitchFamily="34" charset="0"/>
              </a:rPr>
              <a:t>ДОХОДЫ</a:t>
            </a:r>
            <a:r>
              <a:rPr lang="ru-RU" dirty="0" smtClean="0">
                <a:solidFill>
                  <a:srgbClr val="0066FF"/>
                </a:solidFill>
                <a:cs typeface="Arial" panose="020B0604020202020204" pitchFamily="34" charset="0"/>
              </a:rPr>
              <a:t> </a:t>
            </a:r>
          </a:p>
          <a:p>
            <a:pPr algn="ctr" eaLnBrk="1" hangingPunct="1">
              <a:defRPr/>
            </a:pPr>
            <a:r>
              <a:rPr lang="ru-RU" sz="1600" b="1" dirty="0" smtClean="0">
                <a:solidFill>
                  <a:srgbClr val="000000"/>
                </a:solidFill>
                <a:cs typeface="Arial" panose="020B0604020202020204" pitchFamily="34" charset="0"/>
              </a:rPr>
              <a:t>Поступление от уплаты </a:t>
            </a:r>
          </a:p>
          <a:p>
            <a:pPr algn="ctr" eaLnBrk="1" hangingPunct="1">
              <a:defRPr/>
            </a:pPr>
            <a:r>
              <a:rPr lang="ru-RU" sz="1600" b="1" dirty="0" smtClean="0">
                <a:solidFill>
                  <a:srgbClr val="000000"/>
                </a:solidFill>
                <a:cs typeface="Arial" panose="020B0604020202020204" pitchFamily="34" charset="0"/>
              </a:rPr>
              <a:t>федеральных, </a:t>
            </a:r>
          </a:p>
          <a:p>
            <a:pPr algn="ctr" eaLnBrk="1" hangingPunct="1">
              <a:defRPr/>
            </a:pPr>
            <a:r>
              <a:rPr lang="ru-RU" sz="1600" b="1" dirty="0" smtClean="0">
                <a:solidFill>
                  <a:srgbClr val="000000"/>
                </a:solidFill>
                <a:cs typeface="Arial" panose="020B0604020202020204" pitchFamily="34" charset="0"/>
              </a:rPr>
              <a:t>региональных и </a:t>
            </a:r>
          </a:p>
          <a:p>
            <a:pPr algn="ctr" eaLnBrk="1" hangingPunct="1">
              <a:defRPr/>
            </a:pPr>
            <a:r>
              <a:rPr lang="ru-RU" sz="1600" b="1" dirty="0" smtClean="0">
                <a:solidFill>
                  <a:srgbClr val="000000"/>
                </a:solidFill>
                <a:cs typeface="Arial" panose="020B0604020202020204" pitchFamily="34" charset="0"/>
              </a:rPr>
              <a:t>местных налогов</a:t>
            </a:r>
          </a:p>
          <a:p>
            <a:pPr algn="ctr" eaLnBrk="1" hangingPunct="1">
              <a:defRPr/>
            </a:pPr>
            <a:r>
              <a:rPr lang="ru-RU" sz="1600" b="1" dirty="0" smtClean="0">
                <a:solidFill>
                  <a:srgbClr val="000000"/>
                </a:solidFill>
                <a:cs typeface="Arial" panose="020B0604020202020204" pitchFamily="34" charset="0"/>
              </a:rPr>
              <a:t> и сборов, </a:t>
            </a:r>
          </a:p>
          <a:p>
            <a:pPr algn="ctr" eaLnBrk="1" hangingPunct="1">
              <a:defRPr/>
            </a:pPr>
            <a:r>
              <a:rPr lang="ru-RU" sz="1600" b="1" dirty="0" smtClean="0">
                <a:solidFill>
                  <a:srgbClr val="000000"/>
                </a:solidFill>
                <a:cs typeface="Arial" panose="020B0604020202020204" pitchFamily="34" charset="0"/>
              </a:rPr>
              <a:t>предусмотренных </a:t>
            </a:r>
          </a:p>
          <a:p>
            <a:pPr algn="ctr" eaLnBrk="1" hangingPunct="1">
              <a:defRPr/>
            </a:pPr>
            <a:r>
              <a:rPr lang="ru-RU" sz="1600" b="1" dirty="0" smtClean="0">
                <a:solidFill>
                  <a:srgbClr val="000000"/>
                </a:solidFill>
                <a:cs typeface="Arial" panose="020B0604020202020204" pitchFamily="34" charset="0"/>
              </a:rPr>
              <a:t>НК РФ, </a:t>
            </a:r>
          </a:p>
          <a:p>
            <a:pPr algn="ctr" eaLnBrk="1" hangingPunct="1">
              <a:defRPr/>
            </a:pPr>
            <a:r>
              <a:rPr lang="ru-RU" sz="1600" b="1" dirty="0" smtClean="0">
                <a:solidFill>
                  <a:srgbClr val="000000"/>
                </a:solidFill>
                <a:cs typeface="Arial" panose="020B0604020202020204" pitchFamily="34" charset="0"/>
              </a:rPr>
              <a:t>нормативными </a:t>
            </a:r>
            <a:endParaRPr lang="en-US" sz="1600" b="1" dirty="0" smtClean="0">
              <a:solidFill>
                <a:srgbClr val="000000"/>
              </a:solidFill>
              <a:cs typeface="Arial" panose="020B0604020202020204" pitchFamily="34" charset="0"/>
            </a:endParaRPr>
          </a:p>
          <a:p>
            <a:pPr algn="ctr" eaLnBrk="1" hangingPunct="1">
              <a:defRPr/>
            </a:pPr>
            <a:r>
              <a:rPr lang="ru-RU" sz="1600" b="1" dirty="0" smtClean="0">
                <a:solidFill>
                  <a:srgbClr val="000000"/>
                </a:solidFill>
                <a:cs typeface="Arial" panose="020B0604020202020204" pitchFamily="34" charset="0"/>
              </a:rPr>
              <a:t>правовыми актами</a:t>
            </a:r>
            <a:endParaRPr lang="en-US" sz="1600" b="1" dirty="0" smtClean="0">
              <a:solidFill>
                <a:srgbClr val="000000"/>
              </a:solidFill>
              <a:cs typeface="Arial" panose="020B0604020202020204" pitchFamily="34" charset="0"/>
            </a:endParaRPr>
          </a:p>
          <a:p>
            <a:pPr algn="ctr" eaLnBrk="1" hangingPunct="1">
              <a:defRPr/>
            </a:pPr>
            <a:r>
              <a:rPr lang="ru-RU" sz="1600" b="1" dirty="0" smtClean="0">
                <a:solidFill>
                  <a:srgbClr val="000000"/>
                </a:solidFill>
                <a:cs typeface="Arial" panose="020B0604020202020204" pitchFamily="34" charset="0"/>
              </a:rPr>
              <a:t> Серовского городского </a:t>
            </a:r>
          </a:p>
          <a:p>
            <a:pPr algn="ctr" eaLnBrk="1" hangingPunct="1">
              <a:defRPr/>
            </a:pPr>
            <a:r>
              <a:rPr lang="ru-RU" sz="1600" b="1" dirty="0" smtClean="0">
                <a:solidFill>
                  <a:srgbClr val="000000"/>
                </a:solidFill>
                <a:cs typeface="Arial" panose="020B0604020202020204" pitchFamily="34" charset="0"/>
              </a:rPr>
              <a:t>округа и </a:t>
            </a:r>
          </a:p>
          <a:p>
            <a:pPr algn="ctr" eaLnBrk="1" hangingPunct="1">
              <a:defRPr/>
            </a:pPr>
            <a:r>
              <a:rPr lang="ru-RU" sz="1600" b="1" dirty="0" smtClean="0">
                <a:solidFill>
                  <a:srgbClr val="000000"/>
                </a:solidFill>
                <a:cs typeface="Arial" panose="020B0604020202020204" pitchFamily="34" charset="0"/>
              </a:rPr>
              <a:t>решениями Думы </a:t>
            </a:r>
          </a:p>
          <a:p>
            <a:pPr algn="ctr" eaLnBrk="1" hangingPunct="1">
              <a:defRPr/>
            </a:pPr>
            <a:r>
              <a:rPr lang="ru-RU" sz="1600" b="1" dirty="0" smtClean="0">
                <a:solidFill>
                  <a:srgbClr val="000000"/>
                </a:solidFill>
                <a:cs typeface="Arial" panose="020B0604020202020204" pitchFamily="34" charset="0"/>
              </a:rPr>
              <a:t>Серовского городского</a:t>
            </a:r>
          </a:p>
          <a:p>
            <a:pPr algn="ctr" eaLnBrk="1" hangingPunct="1">
              <a:defRPr/>
            </a:pPr>
            <a:r>
              <a:rPr lang="ru-RU" sz="1600" b="1" dirty="0" smtClean="0">
                <a:solidFill>
                  <a:srgbClr val="000000"/>
                </a:solidFill>
                <a:cs typeface="Arial" panose="020B0604020202020204" pitchFamily="34" charset="0"/>
              </a:rPr>
              <a:t> округа</a:t>
            </a:r>
          </a:p>
        </p:txBody>
      </p:sp>
      <p:sp>
        <p:nvSpPr>
          <p:cNvPr id="23559" name="AutoShape 14"/>
          <p:cNvSpPr>
            <a:spLocks noChangeArrowheads="1"/>
          </p:cNvSpPr>
          <p:nvPr/>
        </p:nvSpPr>
        <p:spPr bwMode="auto">
          <a:xfrm>
            <a:off x="2003612" y="4271963"/>
            <a:ext cx="3025588" cy="5127272"/>
          </a:xfrm>
          <a:prstGeom prst="verticalScroll">
            <a:avLst>
              <a:gd name="adj" fmla="val 12500"/>
            </a:avLst>
          </a:prstGeom>
          <a:solidFill>
            <a:srgbClr val="FFFF99"/>
          </a:solidFill>
          <a:ln w="9525">
            <a:solidFill>
              <a:srgbClr val="000000"/>
            </a:solidFill>
            <a:round/>
            <a:headEnd/>
            <a:tailEnd/>
          </a:ln>
          <a:scene3d>
            <a:camera prst="perspectiveRight"/>
            <a:lightRig rig="threePt" dir="t"/>
          </a:scene3d>
        </p:spPr>
        <p:txBody>
          <a:bodyPr wrap="none" anchor="ctr"/>
          <a:lstStyle>
            <a:lvl1pPr eaLnBrk="0" hangingPunct="0">
              <a:defRPr>
                <a:solidFill>
                  <a:srgbClr val="FFFFFF"/>
                </a:solidFill>
                <a:latin typeface="Times New Roman" panose="02020603050405020304" pitchFamily="18" charset="0"/>
              </a:defRPr>
            </a:lvl1pPr>
            <a:lvl2pPr marL="742950" indent="-285750" eaLnBrk="0" hangingPunct="0">
              <a:defRPr>
                <a:solidFill>
                  <a:srgbClr val="FFFFFF"/>
                </a:solidFill>
                <a:latin typeface="Times New Roman" panose="02020603050405020304" pitchFamily="18" charset="0"/>
              </a:defRPr>
            </a:lvl2pPr>
            <a:lvl3pPr marL="1143000" indent="-228600" eaLnBrk="0" hangingPunct="0">
              <a:defRPr>
                <a:solidFill>
                  <a:srgbClr val="FFFFFF"/>
                </a:solidFill>
                <a:latin typeface="Times New Roman" panose="02020603050405020304" pitchFamily="18" charset="0"/>
              </a:defRPr>
            </a:lvl3pPr>
            <a:lvl4pPr marL="1600200" indent="-228600" eaLnBrk="0" hangingPunct="0">
              <a:defRPr>
                <a:solidFill>
                  <a:srgbClr val="FFFFFF"/>
                </a:solidFill>
                <a:latin typeface="Times New Roman" panose="02020603050405020304" pitchFamily="18" charset="0"/>
              </a:defRPr>
            </a:lvl4pPr>
            <a:lvl5pPr marL="2057400" indent="-228600" eaLnBrk="0" hangingPunct="0">
              <a:defRPr>
                <a:solidFill>
                  <a:srgbClr val="FFFFFF"/>
                </a:solidFill>
                <a:latin typeface="Times New Roman" panose="02020603050405020304" pitchFamily="18" charset="0"/>
              </a:defRPr>
            </a:lvl5pPr>
            <a:lvl6pPr marL="2514600" indent="-228600" algn="just" eaLnBrk="0" fontAlgn="base" hangingPunct="0">
              <a:spcBef>
                <a:spcPct val="0"/>
              </a:spcBef>
              <a:spcAft>
                <a:spcPct val="0"/>
              </a:spcAft>
              <a:defRPr>
                <a:solidFill>
                  <a:srgbClr val="FFFFFF"/>
                </a:solidFill>
                <a:latin typeface="Times New Roman" panose="02020603050405020304" pitchFamily="18" charset="0"/>
              </a:defRPr>
            </a:lvl6pPr>
            <a:lvl7pPr marL="2971800" indent="-228600" algn="just" eaLnBrk="0" fontAlgn="base" hangingPunct="0">
              <a:spcBef>
                <a:spcPct val="0"/>
              </a:spcBef>
              <a:spcAft>
                <a:spcPct val="0"/>
              </a:spcAft>
              <a:defRPr>
                <a:solidFill>
                  <a:srgbClr val="FFFFFF"/>
                </a:solidFill>
                <a:latin typeface="Times New Roman" panose="02020603050405020304" pitchFamily="18" charset="0"/>
              </a:defRPr>
            </a:lvl7pPr>
            <a:lvl8pPr marL="3429000" indent="-228600" algn="just" eaLnBrk="0" fontAlgn="base" hangingPunct="0">
              <a:spcBef>
                <a:spcPct val="0"/>
              </a:spcBef>
              <a:spcAft>
                <a:spcPct val="0"/>
              </a:spcAft>
              <a:defRPr>
                <a:solidFill>
                  <a:srgbClr val="FFFFFF"/>
                </a:solidFill>
                <a:latin typeface="Times New Roman" panose="02020603050405020304" pitchFamily="18" charset="0"/>
              </a:defRPr>
            </a:lvl8pPr>
            <a:lvl9pPr marL="3886200" indent="-228600" algn="just" eaLnBrk="0" fontAlgn="base" hangingPunct="0">
              <a:spcBef>
                <a:spcPct val="0"/>
              </a:spcBef>
              <a:spcAft>
                <a:spcPct val="0"/>
              </a:spcAft>
              <a:defRPr>
                <a:solidFill>
                  <a:srgbClr val="FFFFFF"/>
                </a:solidFill>
                <a:latin typeface="Times New Roman" panose="02020603050405020304" pitchFamily="18" charset="0"/>
              </a:defRPr>
            </a:lvl9pPr>
          </a:lstStyle>
          <a:p>
            <a:pPr algn="just" eaLnBrk="1" hangingPunct="1">
              <a:defRPr/>
            </a:pPr>
            <a:r>
              <a:rPr lang="ru-RU" b="1" dirty="0" smtClean="0">
                <a:solidFill>
                  <a:srgbClr val="0066FF"/>
                </a:solidFill>
                <a:cs typeface="Arial" panose="020B0604020202020204" pitchFamily="34" charset="0"/>
              </a:rPr>
              <a:t>        </a:t>
            </a:r>
          </a:p>
          <a:p>
            <a:pPr algn="ctr" eaLnBrk="1" hangingPunct="1">
              <a:defRPr/>
            </a:pPr>
            <a:r>
              <a:rPr lang="ru-RU" b="1" dirty="0" smtClean="0">
                <a:solidFill>
                  <a:srgbClr val="0066FF"/>
                </a:solidFill>
                <a:cs typeface="Arial" panose="020B0604020202020204" pitchFamily="34" charset="0"/>
              </a:rPr>
              <a:t>    </a:t>
            </a:r>
            <a:r>
              <a:rPr lang="ru-RU" sz="1700" b="1" dirty="0" smtClean="0">
                <a:solidFill>
                  <a:srgbClr val="0066FF"/>
                </a:solidFill>
                <a:cs typeface="Arial" panose="020B0604020202020204" pitchFamily="34" charset="0"/>
              </a:rPr>
              <a:t>НЕНАЛОГОВЫЕ </a:t>
            </a:r>
          </a:p>
          <a:p>
            <a:pPr algn="ctr" eaLnBrk="1" hangingPunct="1">
              <a:defRPr/>
            </a:pPr>
            <a:r>
              <a:rPr lang="ru-RU" sz="1700" b="1" dirty="0" smtClean="0">
                <a:solidFill>
                  <a:srgbClr val="0066FF"/>
                </a:solidFill>
                <a:cs typeface="Arial" panose="020B0604020202020204" pitchFamily="34" charset="0"/>
              </a:rPr>
              <a:t>      ДОХОДЫ</a:t>
            </a:r>
            <a:r>
              <a:rPr lang="ru-RU" sz="1700" dirty="0" smtClean="0">
                <a:solidFill>
                  <a:srgbClr val="000000"/>
                </a:solidFill>
                <a:cs typeface="Arial" panose="020B0604020202020204" pitchFamily="34" charset="0"/>
              </a:rPr>
              <a:t> </a:t>
            </a:r>
          </a:p>
          <a:p>
            <a:pPr algn="ctr" eaLnBrk="1" hangingPunct="1">
              <a:defRPr/>
            </a:pPr>
            <a:r>
              <a:rPr lang="ru-RU" sz="1600" b="1" dirty="0" smtClean="0">
                <a:solidFill>
                  <a:srgbClr val="000000"/>
                </a:solidFill>
                <a:cs typeface="Arial" panose="020B0604020202020204" pitchFamily="34" charset="0"/>
              </a:rPr>
              <a:t>Платежи, которые </a:t>
            </a:r>
          </a:p>
          <a:p>
            <a:pPr algn="ctr" eaLnBrk="1" hangingPunct="1">
              <a:defRPr/>
            </a:pPr>
            <a:r>
              <a:rPr lang="ru-RU" sz="1600" b="1" dirty="0" smtClean="0">
                <a:solidFill>
                  <a:srgbClr val="000000"/>
                </a:solidFill>
                <a:cs typeface="Arial" panose="020B0604020202020204" pitchFamily="34" charset="0"/>
              </a:rPr>
              <a:t>включают в</a:t>
            </a:r>
          </a:p>
          <a:p>
            <a:pPr algn="ctr" eaLnBrk="1" hangingPunct="1">
              <a:defRPr/>
            </a:pPr>
            <a:r>
              <a:rPr lang="ru-RU" sz="1600" b="1" dirty="0" smtClean="0">
                <a:solidFill>
                  <a:srgbClr val="000000"/>
                </a:solidFill>
                <a:cs typeface="Arial" panose="020B0604020202020204" pitchFamily="34" charset="0"/>
              </a:rPr>
              <a:t>себя: доходы от </a:t>
            </a:r>
          </a:p>
          <a:p>
            <a:pPr algn="ctr" eaLnBrk="1" hangingPunct="1">
              <a:defRPr/>
            </a:pPr>
            <a:r>
              <a:rPr lang="ru-RU" sz="1600" b="1" dirty="0" smtClean="0">
                <a:solidFill>
                  <a:srgbClr val="000000"/>
                </a:solidFill>
                <a:cs typeface="Arial" panose="020B0604020202020204" pitchFamily="34" charset="0"/>
              </a:rPr>
              <a:t>использования и</a:t>
            </a:r>
          </a:p>
          <a:p>
            <a:pPr algn="ctr" eaLnBrk="1" hangingPunct="1">
              <a:defRPr/>
            </a:pPr>
            <a:r>
              <a:rPr lang="ru-RU" sz="1600" b="1" dirty="0" smtClean="0">
                <a:solidFill>
                  <a:srgbClr val="000000"/>
                </a:solidFill>
                <a:cs typeface="Arial" panose="020B0604020202020204" pitchFamily="34" charset="0"/>
              </a:rPr>
              <a:t>продажи имущества, </a:t>
            </a:r>
          </a:p>
          <a:p>
            <a:pPr algn="ctr" eaLnBrk="1" hangingPunct="1">
              <a:defRPr/>
            </a:pPr>
            <a:r>
              <a:rPr lang="ru-RU" sz="1600" b="1" dirty="0" smtClean="0">
                <a:solidFill>
                  <a:srgbClr val="000000"/>
                </a:solidFill>
                <a:cs typeface="Arial" panose="020B0604020202020204" pitchFamily="34" charset="0"/>
              </a:rPr>
              <a:t>платные услуги</a:t>
            </a:r>
          </a:p>
          <a:p>
            <a:pPr algn="ctr" eaLnBrk="1" hangingPunct="1">
              <a:defRPr/>
            </a:pPr>
            <a:r>
              <a:rPr lang="ru-RU" sz="1600" b="1" dirty="0" smtClean="0">
                <a:solidFill>
                  <a:srgbClr val="000000"/>
                </a:solidFill>
                <a:cs typeface="Arial" panose="020B0604020202020204" pitchFamily="34" charset="0"/>
              </a:rPr>
              <a:t> муниципальных</a:t>
            </a:r>
          </a:p>
          <a:p>
            <a:pPr algn="ctr" eaLnBrk="1" hangingPunct="1">
              <a:defRPr/>
            </a:pPr>
            <a:r>
              <a:rPr lang="ru-RU" sz="1600" b="1" dirty="0" smtClean="0">
                <a:solidFill>
                  <a:srgbClr val="000000"/>
                </a:solidFill>
                <a:cs typeface="Arial" panose="020B0604020202020204" pitchFamily="34" charset="0"/>
              </a:rPr>
              <a:t>учреждений, доходы </a:t>
            </a:r>
          </a:p>
          <a:p>
            <a:pPr algn="ctr" eaLnBrk="1" hangingPunct="1">
              <a:defRPr/>
            </a:pPr>
            <a:r>
              <a:rPr lang="ru-RU" sz="1600" b="1" dirty="0" smtClean="0">
                <a:solidFill>
                  <a:srgbClr val="000000"/>
                </a:solidFill>
                <a:cs typeface="Arial" panose="020B0604020202020204" pitchFamily="34" charset="0"/>
              </a:rPr>
              <a:t>от продажи </a:t>
            </a:r>
          </a:p>
          <a:p>
            <a:pPr algn="ctr" eaLnBrk="1" hangingPunct="1">
              <a:defRPr/>
            </a:pPr>
            <a:r>
              <a:rPr lang="ru-RU" sz="1600" b="1" dirty="0" smtClean="0">
                <a:solidFill>
                  <a:srgbClr val="000000"/>
                </a:solidFill>
                <a:cs typeface="Arial" panose="020B0604020202020204" pitchFamily="34" charset="0"/>
              </a:rPr>
              <a:t>материальных </a:t>
            </a:r>
          </a:p>
          <a:p>
            <a:pPr algn="ctr" eaLnBrk="1" hangingPunct="1">
              <a:defRPr/>
            </a:pPr>
            <a:r>
              <a:rPr lang="ru-RU" sz="1600" b="1" dirty="0" smtClean="0">
                <a:solidFill>
                  <a:srgbClr val="000000"/>
                </a:solidFill>
                <a:cs typeface="Arial" panose="020B0604020202020204" pitchFamily="34" charset="0"/>
              </a:rPr>
              <a:t>и нематериальных </a:t>
            </a:r>
          </a:p>
          <a:p>
            <a:pPr algn="ctr" eaLnBrk="1" hangingPunct="1">
              <a:defRPr/>
            </a:pPr>
            <a:r>
              <a:rPr lang="ru-RU" sz="1600" b="1" dirty="0" smtClean="0">
                <a:solidFill>
                  <a:srgbClr val="000000"/>
                </a:solidFill>
                <a:cs typeface="Arial" panose="020B0604020202020204" pitchFamily="34" charset="0"/>
              </a:rPr>
              <a:t>активов, штрафы за </a:t>
            </a:r>
          </a:p>
          <a:p>
            <a:pPr algn="ctr" eaLnBrk="1" hangingPunct="1">
              <a:defRPr/>
            </a:pPr>
            <a:r>
              <a:rPr lang="ru-RU" sz="1600" b="1" dirty="0" smtClean="0">
                <a:solidFill>
                  <a:srgbClr val="000000"/>
                </a:solidFill>
                <a:cs typeface="Arial" panose="020B0604020202020204" pitchFamily="34" charset="0"/>
              </a:rPr>
              <a:t>нарушение</a:t>
            </a:r>
          </a:p>
          <a:p>
            <a:pPr algn="ctr" eaLnBrk="1" hangingPunct="1">
              <a:defRPr/>
            </a:pPr>
            <a:r>
              <a:rPr lang="ru-RU" sz="1600" b="1" dirty="0" smtClean="0">
                <a:solidFill>
                  <a:srgbClr val="000000"/>
                </a:solidFill>
                <a:cs typeface="Arial" panose="020B0604020202020204" pitchFamily="34" charset="0"/>
              </a:rPr>
              <a:t>Законодательства, иные </a:t>
            </a:r>
          </a:p>
          <a:p>
            <a:pPr algn="ctr" eaLnBrk="1" hangingPunct="1">
              <a:defRPr/>
            </a:pPr>
            <a:r>
              <a:rPr lang="ru-RU" sz="1600" b="1" dirty="0" smtClean="0">
                <a:solidFill>
                  <a:srgbClr val="000000"/>
                </a:solidFill>
                <a:cs typeface="Arial" panose="020B0604020202020204" pitchFamily="34" charset="0"/>
              </a:rPr>
              <a:t>неналоговые доходы</a:t>
            </a:r>
          </a:p>
        </p:txBody>
      </p:sp>
      <p:sp>
        <p:nvSpPr>
          <p:cNvPr id="23560" name="AutoShape 15"/>
          <p:cNvSpPr>
            <a:spLocks noChangeArrowheads="1"/>
          </p:cNvSpPr>
          <p:nvPr/>
        </p:nvSpPr>
        <p:spPr bwMode="auto">
          <a:xfrm>
            <a:off x="4412639" y="4288014"/>
            <a:ext cx="2768089" cy="5141031"/>
          </a:xfrm>
          <a:prstGeom prst="verticalScroll">
            <a:avLst>
              <a:gd name="adj" fmla="val 12500"/>
            </a:avLst>
          </a:prstGeom>
          <a:solidFill>
            <a:srgbClr val="99CC00"/>
          </a:solidFill>
          <a:ln w="9525">
            <a:solidFill>
              <a:srgbClr val="000000"/>
            </a:solidFill>
            <a:round/>
            <a:headEnd/>
            <a:tailEnd/>
          </a:ln>
          <a:scene3d>
            <a:camera prst="perspectiveRight"/>
            <a:lightRig rig="threePt" dir="t"/>
          </a:scene3d>
        </p:spPr>
        <p:txBody>
          <a:bodyPr wrap="none" anchor="ctr"/>
          <a:lstStyle>
            <a:lvl1pPr eaLnBrk="0" hangingPunct="0">
              <a:defRPr>
                <a:solidFill>
                  <a:srgbClr val="FFFFFF"/>
                </a:solidFill>
                <a:latin typeface="Times New Roman" panose="02020603050405020304" pitchFamily="18" charset="0"/>
              </a:defRPr>
            </a:lvl1pPr>
            <a:lvl2pPr marL="742950" indent="-285750" eaLnBrk="0" hangingPunct="0">
              <a:defRPr>
                <a:solidFill>
                  <a:srgbClr val="FFFFFF"/>
                </a:solidFill>
                <a:latin typeface="Times New Roman" panose="02020603050405020304" pitchFamily="18" charset="0"/>
              </a:defRPr>
            </a:lvl2pPr>
            <a:lvl3pPr marL="1143000" indent="-228600" eaLnBrk="0" hangingPunct="0">
              <a:defRPr>
                <a:solidFill>
                  <a:srgbClr val="FFFFFF"/>
                </a:solidFill>
                <a:latin typeface="Times New Roman" panose="02020603050405020304" pitchFamily="18" charset="0"/>
              </a:defRPr>
            </a:lvl3pPr>
            <a:lvl4pPr marL="1600200" indent="-228600" eaLnBrk="0" hangingPunct="0">
              <a:defRPr>
                <a:solidFill>
                  <a:srgbClr val="FFFFFF"/>
                </a:solidFill>
                <a:latin typeface="Times New Roman" panose="02020603050405020304" pitchFamily="18" charset="0"/>
              </a:defRPr>
            </a:lvl4pPr>
            <a:lvl5pPr marL="2057400" indent="-228600" eaLnBrk="0" hangingPunct="0">
              <a:defRPr>
                <a:solidFill>
                  <a:srgbClr val="FFFFFF"/>
                </a:solidFill>
                <a:latin typeface="Times New Roman" panose="02020603050405020304" pitchFamily="18" charset="0"/>
              </a:defRPr>
            </a:lvl5pPr>
            <a:lvl6pPr marL="2514600" indent="-228600" algn="just" eaLnBrk="0" fontAlgn="base" hangingPunct="0">
              <a:spcBef>
                <a:spcPct val="0"/>
              </a:spcBef>
              <a:spcAft>
                <a:spcPct val="0"/>
              </a:spcAft>
              <a:defRPr>
                <a:solidFill>
                  <a:srgbClr val="FFFFFF"/>
                </a:solidFill>
                <a:latin typeface="Times New Roman" panose="02020603050405020304" pitchFamily="18" charset="0"/>
              </a:defRPr>
            </a:lvl6pPr>
            <a:lvl7pPr marL="2971800" indent="-228600" algn="just" eaLnBrk="0" fontAlgn="base" hangingPunct="0">
              <a:spcBef>
                <a:spcPct val="0"/>
              </a:spcBef>
              <a:spcAft>
                <a:spcPct val="0"/>
              </a:spcAft>
              <a:defRPr>
                <a:solidFill>
                  <a:srgbClr val="FFFFFF"/>
                </a:solidFill>
                <a:latin typeface="Times New Roman" panose="02020603050405020304" pitchFamily="18" charset="0"/>
              </a:defRPr>
            </a:lvl7pPr>
            <a:lvl8pPr marL="3429000" indent="-228600" algn="just" eaLnBrk="0" fontAlgn="base" hangingPunct="0">
              <a:spcBef>
                <a:spcPct val="0"/>
              </a:spcBef>
              <a:spcAft>
                <a:spcPct val="0"/>
              </a:spcAft>
              <a:defRPr>
                <a:solidFill>
                  <a:srgbClr val="FFFFFF"/>
                </a:solidFill>
                <a:latin typeface="Times New Roman" panose="02020603050405020304" pitchFamily="18" charset="0"/>
              </a:defRPr>
            </a:lvl8pPr>
            <a:lvl9pPr marL="3886200" indent="-228600" algn="just" eaLnBrk="0" fontAlgn="base" hangingPunct="0">
              <a:spcBef>
                <a:spcPct val="0"/>
              </a:spcBef>
              <a:spcAft>
                <a:spcPct val="0"/>
              </a:spcAft>
              <a:defRPr>
                <a:solidFill>
                  <a:srgbClr val="FFFFFF"/>
                </a:solidFill>
                <a:latin typeface="Times New Roman" panose="02020603050405020304" pitchFamily="18" charset="0"/>
              </a:defRPr>
            </a:lvl9pPr>
          </a:lstStyle>
          <a:p>
            <a:pPr algn="ctr" eaLnBrk="1" hangingPunct="1">
              <a:defRPr/>
            </a:pPr>
            <a:endParaRPr lang="ru-RU" dirty="0" smtClean="0">
              <a:solidFill>
                <a:srgbClr val="0066FF"/>
              </a:solidFill>
              <a:cs typeface="Arial" panose="020B0604020202020204" pitchFamily="34" charset="0"/>
            </a:endParaRPr>
          </a:p>
          <a:p>
            <a:pPr algn="ctr" eaLnBrk="1" hangingPunct="1">
              <a:defRPr/>
            </a:pPr>
            <a:r>
              <a:rPr lang="ru-RU" sz="1700" b="1" dirty="0" smtClean="0">
                <a:solidFill>
                  <a:srgbClr val="0066FF"/>
                </a:solidFill>
                <a:cs typeface="Arial" panose="020B0604020202020204" pitchFamily="34" charset="0"/>
              </a:rPr>
              <a:t>БЕЗВОЗМЕЗДНЫЕ </a:t>
            </a:r>
          </a:p>
          <a:p>
            <a:pPr algn="ctr" eaLnBrk="1" hangingPunct="1">
              <a:defRPr/>
            </a:pPr>
            <a:r>
              <a:rPr lang="ru-RU" sz="1700" b="1" dirty="0" smtClean="0">
                <a:solidFill>
                  <a:srgbClr val="0066FF"/>
                </a:solidFill>
                <a:cs typeface="Arial" panose="020B0604020202020204" pitchFamily="34" charset="0"/>
              </a:rPr>
              <a:t>ПОСТУПЛЕНИЯ</a:t>
            </a:r>
          </a:p>
          <a:p>
            <a:pPr algn="ctr" eaLnBrk="1" hangingPunct="1">
              <a:defRPr/>
            </a:pPr>
            <a:r>
              <a:rPr lang="ru-RU" sz="1600" b="1" dirty="0" smtClean="0">
                <a:solidFill>
                  <a:srgbClr val="000000"/>
                </a:solidFill>
                <a:cs typeface="Arial" panose="020B0604020202020204" pitchFamily="34" charset="0"/>
              </a:rPr>
              <a:t>Поступления в </a:t>
            </a:r>
          </a:p>
          <a:p>
            <a:pPr algn="ctr" eaLnBrk="1" hangingPunct="1">
              <a:defRPr/>
            </a:pPr>
            <a:r>
              <a:rPr lang="ru-RU" sz="1600" b="1" dirty="0" smtClean="0">
                <a:solidFill>
                  <a:srgbClr val="000000"/>
                </a:solidFill>
                <a:cs typeface="Arial" panose="020B0604020202020204" pitchFamily="34" charset="0"/>
              </a:rPr>
              <a:t>местный </a:t>
            </a:r>
          </a:p>
          <a:p>
            <a:pPr algn="ctr" eaLnBrk="1" hangingPunct="1">
              <a:defRPr/>
            </a:pPr>
            <a:r>
              <a:rPr lang="ru-RU" sz="1600" b="1" dirty="0" smtClean="0">
                <a:solidFill>
                  <a:srgbClr val="000000"/>
                </a:solidFill>
                <a:cs typeface="Arial" panose="020B0604020202020204" pitchFamily="34" charset="0"/>
              </a:rPr>
              <a:t>бюджет из областного </a:t>
            </a:r>
          </a:p>
          <a:p>
            <a:pPr algn="ctr" eaLnBrk="1" hangingPunct="1">
              <a:defRPr/>
            </a:pPr>
            <a:r>
              <a:rPr lang="ru-RU" sz="1600" b="1" dirty="0" smtClean="0">
                <a:solidFill>
                  <a:srgbClr val="000000"/>
                </a:solidFill>
                <a:cs typeface="Arial" panose="020B0604020202020204" pitchFamily="34" charset="0"/>
              </a:rPr>
              <a:t>бюджета </a:t>
            </a:r>
          </a:p>
          <a:p>
            <a:pPr algn="ctr" eaLnBrk="1" hangingPunct="1">
              <a:defRPr/>
            </a:pPr>
            <a:r>
              <a:rPr lang="ru-RU" sz="1600" b="1" dirty="0" smtClean="0">
                <a:solidFill>
                  <a:srgbClr val="000000"/>
                </a:solidFill>
                <a:cs typeface="Arial" panose="020B0604020202020204" pitchFamily="34" charset="0"/>
              </a:rPr>
              <a:t>межбюджетных </a:t>
            </a:r>
          </a:p>
          <a:p>
            <a:pPr algn="ctr" eaLnBrk="1" hangingPunct="1">
              <a:defRPr/>
            </a:pPr>
            <a:r>
              <a:rPr lang="ru-RU" sz="1600" b="1" dirty="0" smtClean="0">
                <a:solidFill>
                  <a:srgbClr val="000000"/>
                </a:solidFill>
                <a:cs typeface="Arial" panose="020B0604020202020204" pitchFamily="34" charset="0"/>
              </a:rPr>
              <a:t>трансфертов </a:t>
            </a:r>
          </a:p>
          <a:p>
            <a:pPr algn="ctr" eaLnBrk="1" hangingPunct="1">
              <a:defRPr/>
            </a:pPr>
            <a:r>
              <a:rPr lang="ru-RU" sz="1600" b="1" dirty="0" smtClean="0">
                <a:solidFill>
                  <a:srgbClr val="000000"/>
                </a:solidFill>
                <a:cs typeface="Arial" panose="020B0604020202020204" pitchFamily="34" charset="0"/>
              </a:rPr>
              <a:t>в виде дотаций, </a:t>
            </a:r>
          </a:p>
          <a:p>
            <a:pPr algn="ctr" eaLnBrk="1" hangingPunct="1">
              <a:defRPr/>
            </a:pPr>
            <a:r>
              <a:rPr lang="ru-RU" sz="1600" b="1" dirty="0" smtClean="0">
                <a:solidFill>
                  <a:srgbClr val="000000"/>
                </a:solidFill>
                <a:cs typeface="Arial" panose="020B0604020202020204" pitchFamily="34" charset="0"/>
              </a:rPr>
              <a:t>субсидий, субвенций </a:t>
            </a:r>
          </a:p>
          <a:p>
            <a:pPr algn="ctr" eaLnBrk="1" hangingPunct="1">
              <a:defRPr/>
            </a:pPr>
            <a:r>
              <a:rPr lang="ru-RU" sz="1600" b="1" dirty="0" smtClean="0">
                <a:solidFill>
                  <a:srgbClr val="000000"/>
                </a:solidFill>
                <a:cs typeface="Arial" panose="020B0604020202020204" pitchFamily="34" charset="0"/>
              </a:rPr>
              <a:t>и иных </a:t>
            </a:r>
          </a:p>
          <a:p>
            <a:pPr algn="ctr" eaLnBrk="1" hangingPunct="1">
              <a:defRPr/>
            </a:pPr>
            <a:r>
              <a:rPr lang="ru-RU" sz="1600" b="1" dirty="0" smtClean="0">
                <a:solidFill>
                  <a:srgbClr val="000000"/>
                </a:solidFill>
                <a:cs typeface="Arial" panose="020B0604020202020204" pitchFamily="34" charset="0"/>
              </a:rPr>
              <a:t>межбюджетных </a:t>
            </a:r>
          </a:p>
          <a:p>
            <a:pPr algn="ctr" eaLnBrk="1" hangingPunct="1">
              <a:defRPr/>
            </a:pPr>
            <a:r>
              <a:rPr lang="ru-RU" sz="1600" b="1" dirty="0" smtClean="0">
                <a:solidFill>
                  <a:srgbClr val="000000"/>
                </a:solidFill>
                <a:cs typeface="Arial" panose="020B0604020202020204" pitchFamily="34" charset="0"/>
              </a:rPr>
              <a:t>трансфертов, а </a:t>
            </a:r>
          </a:p>
          <a:p>
            <a:pPr algn="ctr" eaLnBrk="1" hangingPunct="1">
              <a:defRPr/>
            </a:pPr>
            <a:r>
              <a:rPr lang="ru-RU" sz="1600" b="1" dirty="0" smtClean="0">
                <a:solidFill>
                  <a:srgbClr val="000000"/>
                </a:solidFill>
                <a:cs typeface="Arial" panose="020B0604020202020204" pitchFamily="34" charset="0"/>
              </a:rPr>
              <a:t>также поступления от </a:t>
            </a:r>
          </a:p>
          <a:p>
            <a:pPr algn="ctr" eaLnBrk="1" hangingPunct="1">
              <a:defRPr/>
            </a:pPr>
            <a:r>
              <a:rPr lang="ru-RU" sz="1600" b="1" dirty="0" smtClean="0">
                <a:solidFill>
                  <a:srgbClr val="000000"/>
                </a:solidFill>
                <a:cs typeface="Arial" panose="020B0604020202020204" pitchFamily="34" charset="0"/>
              </a:rPr>
              <a:t>физических и </a:t>
            </a:r>
          </a:p>
          <a:p>
            <a:pPr algn="ctr" eaLnBrk="1" hangingPunct="1">
              <a:defRPr/>
            </a:pPr>
            <a:r>
              <a:rPr lang="ru-RU" sz="1600" b="1" dirty="0" smtClean="0">
                <a:solidFill>
                  <a:srgbClr val="000000"/>
                </a:solidFill>
                <a:cs typeface="Arial" panose="020B0604020202020204" pitchFamily="34" charset="0"/>
              </a:rPr>
              <a:t>юридических лиц </a:t>
            </a:r>
          </a:p>
          <a:p>
            <a:pPr algn="ctr" eaLnBrk="1" hangingPunct="1">
              <a:defRPr/>
            </a:pPr>
            <a:r>
              <a:rPr lang="ru-RU" sz="1600" b="1" dirty="0" smtClean="0">
                <a:solidFill>
                  <a:srgbClr val="000000"/>
                </a:solidFill>
                <a:cs typeface="Arial" panose="020B0604020202020204" pitchFamily="34" charset="0"/>
              </a:rPr>
              <a:t>(кроме налоговых и </a:t>
            </a:r>
          </a:p>
          <a:p>
            <a:pPr algn="ctr" eaLnBrk="1" hangingPunct="1">
              <a:defRPr/>
            </a:pPr>
            <a:r>
              <a:rPr lang="ru-RU" sz="1600" b="1" dirty="0" smtClean="0">
                <a:solidFill>
                  <a:srgbClr val="000000"/>
                </a:solidFill>
                <a:cs typeface="Arial" panose="020B0604020202020204" pitchFamily="34" charset="0"/>
              </a:rPr>
              <a:t>неналоговых доходов)</a:t>
            </a:r>
          </a:p>
        </p:txBody>
      </p:sp>
      <p:sp>
        <p:nvSpPr>
          <p:cNvPr id="42001" name="AutoShape 17"/>
          <p:cNvSpPr>
            <a:spLocks noChangeArrowheads="1"/>
          </p:cNvSpPr>
          <p:nvPr/>
        </p:nvSpPr>
        <p:spPr bwMode="auto">
          <a:xfrm>
            <a:off x="0" y="2190928"/>
            <a:ext cx="7516906" cy="1481314"/>
          </a:xfrm>
          <a:prstGeom prst="ribbon">
            <a:avLst>
              <a:gd name="adj1" fmla="val 12500"/>
              <a:gd name="adj2" fmla="val 50000"/>
            </a:avLst>
          </a:prstGeom>
          <a:solidFill>
            <a:srgbClr val="00CCFF"/>
          </a:solidFill>
          <a:ln w="9525">
            <a:solidFill>
              <a:srgbClr val="000000"/>
            </a:solidFill>
            <a:round/>
            <a:headEnd/>
            <a:tailEnd/>
          </a:ln>
          <a:effectLst>
            <a:glow rad="139700">
              <a:schemeClr val="accent2">
                <a:satMod val="175000"/>
                <a:alpha val="40000"/>
              </a:schemeClr>
            </a:glow>
          </a:effectLst>
          <a:scene3d>
            <a:camera prst="perspectiveRight"/>
            <a:lightRig rig="threePt" dir="t"/>
          </a:scene3d>
          <a:extLst/>
        </p:spPr>
        <p:txBody>
          <a:bodyPr wrap="none" anchor="ctr"/>
          <a:lstStyle/>
          <a:p>
            <a:pPr algn="ctr">
              <a:defRPr/>
            </a:pPr>
            <a:endParaRPr lang="ru-RU" sz="2400" b="1" dirty="0">
              <a:solidFill>
                <a:srgbClr val="000000"/>
              </a:solidFill>
              <a:effectLst>
                <a:outerShdw blurRad="38100" dist="38100" dir="2700000" algn="tl">
                  <a:srgbClr val="FFFFFF"/>
                </a:outerShdw>
              </a:effectLst>
              <a:cs typeface="+mn-cs"/>
            </a:endParaRPr>
          </a:p>
          <a:p>
            <a:pPr algn="ctr">
              <a:defRPr/>
            </a:pPr>
            <a:r>
              <a:rPr lang="ru-RU" sz="2400" b="1" dirty="0">
                <a:solidFill>
                  <a:srgbClr val="000000"/>
                </a:solidFill>
                <a:effectLst>
                  <a:outerShdw blurRad="38100" dist="38100" dir="2700000" algn="tl">
                    <a:srgbClr val="FFFFFF"/>
                  </a:outerShdw>
                </a:effectLst>
                <a:cs typeface="+mn-cs"/>
              </a:rPr>
              <a:t>   </a:t>
            </a:r>
            <a:r>
              <a:rPr lang="ru-RU" sz="2000" b="1" dirty="0">
                <a:solidFill>
                  <a:srgbClr val="000000"/>
                </a:solidFill>
                <a:effectLst>
                  <a:outerShdw blurRad="38100" dist="38100" dir="2700000" algn="tl">
                    <a:srgbClr val="FFFFFF"/>
                  </a:outerShdw>
                </a:effectLst>
                <a:cs typeface="+mn-cs"/>
              </a:rPr>
              <a:t>Доходы – денежные средства </a:t>
            </a:r>
          </a:p>
          <a:p>
            <a:pPr algn="ctr">
              <a:defRPr/>
            </a:pPr>
            <a:r>
              <a:rPr lang="ru-RU" sz="2000" b="1" dirty="0">
                <a:solidFill>
                  <a:srgbClr val="000000"/>
                </a:solidFill>
                <a:effectLst>
                  <a:outerShdw blurRad="38100" dist="38100" dir="2700000" algn="tl">
                    <a:srgbClr val="FFFFFF"/>
                  </a:outerShdw>
                </a:effectLst>
                <a:cs typeface="+mn-cs"/>
              </a:rPr>
              <a:t>поступающие в бюджет</a:t>
            </a:r>
          </a:p>
          <a:p>
            <a:pPr algn="ctr">
              <a:defRPr/>
            </a:pPr>
            <a:r>
              <a:rPr lang="ru-RU" sz="2000" b="1" dirty="0">
                <a:solidFill>
                  <a:srgbClr val="000000"/>
                </a:solidFill>
                <a:effectLst>
                  <a:outerShdw blurRad="38100" dist="38100" dir="2700000" algn="tl">
                    <a:srgbClr val="FFFFFF"/>
                  </a:outerShdw>
                </a:effectLst>
                <a:cs typeface="+mn-cs"/>
              </a:rPr>
              <a:t>                           </a:t>
            </a:r>
            <a:endParaRPr lang="ru-RU" sz="2000" b="1" dirty="0">
              <a:solidFill>
                <a:srgbClr val="000000"/>
              </a:solidFill>
              <a:effectLst>
                <a:outerShdw blurRad="38100" dist="38100" dir="2700000" algn="tl">
                  <a:srgbClr val="FFFFFF"/>
                </a:outerShdw>
              </a:effectLst>
              <a:latin typeface="Tunga" panose="020B0502040204020203" pitchFamily="34" charset="0"/>
              <a:cs typeface="+mn-cs"/>
            </a:endParaRP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randombar(horizontal)">
                                      <p:cBhvr>
                                        <p:cTn id="7" dur="2000"/>
                                        <p:tgtEl>
                                          <p:spTgt spid="4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ctrTitle" sz="quarter"/>
          </p:nvPr>
        </p:nvSpPr>
        <p:spPr>
          <a:xfrm rot="16200000">
            <a:off x="-4683918" y="4683918"/>
            <a:ext cx="9906000" cy="538163"/>
          </a:xfrm>
        </p:spPr>
        <p:style>
          <a:lnRef idx="2">
            <a:schemeClr val="accent2">
              <a:shade val="50000"/>
            </a:schemeClr>
          </a:lnRef>
          <a:fillRef idx="1">
            <a:schemeClr val="accent2"/>
          </a:fillRef>
          <a:effectRef idx="0">
            <a:schemeClr val="accent2"/>
          </a:effectRef>
          <a:fontRef idx="minor">
            <a:schemeClr val="lt1"/>
          </a:fontRef>
        </p:style>
        <p:txBody>
          <a:bodyPr/>
          <a:lstStyle/>
          <a:p>
            <a:pPr algn="r" eaLnBrk="1" hangingPunct="1">
              <a:defRPr/>
            </a:pPr>
            <a:r>
              <a:rPr lang="ru-RU" sz="2000" b="1" dirty="0" smtClean="0">
                <a:solidFill>
                  <a:srgbClr val="FFFFFF"/>
                </a:solidFill>
                <a:effectLst/>
                <a:latin typeface="Times New Roman" pitchFamily="18" charset="0"/>
                <a:cs typeface="Times New Roman" pitchFamily="18" charset="0"/>
              </a:rPr>
              <a:t>Структура доходов бюджета Серовского городского округа в 2016 году</a:t>
            </a:r>
          </a:p>
        </p:txBody>
      </p:sp>
      <p:graphicFrame>
        <p:nvGraphicFramePr>
          <p:cNvPr id="22530" name="Object 7"/>
          <p:cNvGraphicFramePr>
            <a:graphicFrameLocks noGrp="1" noChangeAspect="1"/>
          </p:cNvGraphicFramePr>
          <p:nvPr>
            <p:ph idx="4294967295"/>
          </p:nvPr>
        </p:nvGraphicFramePr>
        <p:xfrm>
          <a:off x="771525" y="303213"/>
          <a:ext cx="5962650" cy="7473950"/>
        </p:xfrm>
        <a:graphic>
          <a:graphicData uri="http://schemas.openxmlformats.org/presentationml/2006/ole">
            <p:oleObj spid="_x0000_s22530" r:id="rId3" imgW="5962405" imgH="7474344" progId="Excel.Sheet.8">
              <p:embed/>
            </p:oleObj>
          </a:graphicData>
        </a:graphic>
      </p:graphicFrame>
      <p:pic>
        <p:nvPicPr>
          <p:cNvPr id="6" name="Picture 159" descr="герб города Серова"/>
          <p:cNvPicPr>
            <a:picLocks noChangeAspect="1" noChangeArrowheads="1"/>
          </p:cNvPicPr>
          <p:nvPr/>
        </p:nvPicPr>
        <p:blipFill>
          <a:blip r:embed="rId4" cstate="print">
            <a:extLst>
              <a:ext uri="{28A0092B-C50C-407E-A947-70E740481C1C}"/>
            </a:extLst>
          </a:blip>
          <a:srcRect/>
          <a:stretch>
            <a:fillRect/>
          </a:stretch>
        </p:blipFill>
        <p:spPr bwMode="auto">
          <a:xfrm>
            <a:off x="6078071" y="1"/>
            <a:ext cx="779929" cy="941293"/>
          </a:xfrm>
          <a:prstGeom prst="rect">
            <a:avLst/>
          </a:prstGeom>
          <a:ln>
            <a:noFill/>
          </a:ln>
          <a:effectLst>
            <a:softEdge rad="112500"/>
          </a:effectLst>
          <a:extLst>
            <a:ext uri="{909E8E84-426E-40DD-AFC4-6F175D3DCCD1}"/>
            <a:ext uri="{91240B29-F687-4F45-9708-019B960494DF}"/>
          </a:extLst>
        </p:spPr>
      </p:pic>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sz="quarter"/>
          </p:nvPr>
        </p:nvSpPr>
        <p:spPr>
          <a:xfrm rot="5400000">
            <a:off x="1629569" y="4677569"/>
            <a:ext cx="9906000" cy="550862"/>
          </a:xfrm>
        </p:spPr>
        <p:style>
          <a:lnRef idx="2">
            <a:schemeClr val="accent2">
              <a:shade val="50000"/>
            </a:schemeClr>
          </a:lnRef>
          <a:fillRef idx="1">
            <a:schemeClr val="accent2"/>
          </a:fillRef>
          <a:effectRef idx="0">
            <a:schemeClr val="accent2"/>
          </a:effectRef>
          <a:fontRef idx="minor">
            <a:schemeClr val="lt1"/>
          </a:fontRef>
        </p:style>
        <p:txBody>
          <a:bodyPr/>
          <a:lstStyle/>
          <a:p>
            <a:pPr algn="l" eaLnBrk="1" hangingPunct="1">
              <a:defRPr/>
            </a:pPr>
            <a:r>
              <a:rPr lang="ru-RU" sz="2000" b="1" dirty="0" smtClean="0">
                <a:solidFill>
                  <a:srgbClr val="FFFFFF"/>
                </a:solidFill>
                <a:latin typeface="Times New Roman" pitchFamily="18" charset="0"/>
                <a:cs typeface="Times New Roman" pitchFamily="18" charset="0"/>
              </a:rPr>
              <a:t> Налоговые доходы  985 750,1 тыс.руб</a:t>
            </a:r>
            <a:r>
              <a:rPr lang="ru-RU" sz="1800" b="1" dirty="0" smtClean="0">
                <a:solidFill>
                  <a:srgbClr val="FFFFFF"/>
                </a:solidFill>
                <a:latin typeface="Times New Roman" pitchFamily="18" charset="0"/>
                <a:cs typeface="Times New Roman" pitchFamily="18" charset="0"/>
              </a:rPr>
              <a:t>.</a:t>
            </a:r>
          </a:p>
        </p:txBody>
      </p:sp>
      <p:pic>
        <p:nvPicPr>
          <p:cNvPr id="6" name="Picture 159" descr="герб города Серова"/>
          <p:cNvPicPr>
            <a:picLocks noChangeAspect="1" noChangeArrowheads="1"/>
          </p:cNvPicPr>
          <p:nvPr/>
        </p:nvPicPr>
        <p:blipFill>
          <a:blip r:embed="rId3" cstate="print">
            <a:extLst>
              <a:ext uri="{28A0092B-C50C-407E-A947-70E740481C1C}"/>
            </a:extLst>
          </a:blip>
          <a:srcRect/>
          <a:stretch>
            <a:fillRect/>
          </a:stretch>
        </p:blipFill>
        <p:spPr bwMode="auto">
          <a:xfrm>
            <a:off x="0" y="0"/>
            <a:ext cx="753035" cy="968187"/>
          </a:xfrm>
          <a:prstGeom prst="rect">
            <a:avLst/>
          </a:prstGeom>
          <a:ln>
            <a:noFill/>
          </a:ln>
          <a:effectLst>
            <a:softEdge rad="112500"/>
          </a:effectLst>
          <a:extLst>
            <a:ext uri="{909E8E84-426E-40DD-AFC4-6F175D3DCCD1}"/>
            <a:ext uri="{91240B29-F687-4F45-9708-019B960494DF}"/>
          </a:extLst>
        </p:spPr>
      </p:pic>
      <p:graphicFrame>
        <p:nvGraphicFramePr>
          <p:cNvPr id="23555" name="Диаграмма 9"/>
          <p:cNvGraphicFramePr>
            <a:graphicFrameLocks/>
          </p:cNvGraphicFramePr>
          <p:nvPr/>
        </p:nvGraphicFramePr>
        <p:xfrm>
          <a:off x="139700" y="681038"/>
          <a:ext cx="6111875" cy="8343900"/>
        </p:xfrm>
        <a:graphic>
          <a:graphicData uri="http://schemas.openxmlformats.org/presentationml/2006/ole">
            <p:oleObj spid="_x0000_s23555" r:id="rId4" imgW="6114818" imgH="8340051" progId="Excel.Sheet.8">
              <p:embed/>
            </p:oleObj>
          </a:graphicData>
        </a:graphic>
      </p:graphicFrame>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ctrTitle" sz="quarter"/>
          </p:nvPr>
        </p:nvSpPr>
        <p:spPr>
          <a:xfrm rot="16200000">
            <a:off x="-4683918" y="4683918"/>
            <a:ext cx="9906000" cy="538163"/>
          </a:xfrm>
        </p:spPr>
        <p:style>
          <a:lnRef idx="2">
            <a:schemeClr val="accent2">
              <a:shade val="50000"/>
            </a:schemeClr>
          </a:lnRef>
          <a:fillRef idx="1">
            <a:schemeClr val="accent2"/>
          </a:fillRef>
          <a:effectRef idx="0">
            <a:schemeClr val="accent2"/>
          </a:effectRef>
          <a:fontRef idx="minor">
            <a:schemeClr val="lt1"/>
          </a:fontRef>
        </p:style>
        <p:txBody>
          <a:bodyPr/>
          <a:lstStyle/>
          <a:p>
            <a:pPr algn="r" eaLnBrk="1" hangingPunct="1">
              <a:defRPr/>
            </a:pPr>
            <a:r>
              <a:rPr lang="ru-RU" sz="2000" b="1" dirty="0" smtClean="0">
                <a:solidFill>
                  <a:srgbClr val="FFFFFF"/>
                </a:solidFill>
                <a:latin typeface="Times New Roman" pitchFamily="18" charset="0"/>
                <a:cs typeface="Times New Roman" pitchFamily="18" charset="0"/>
              </a:rPr>
              <a:t>Неналоговые доходы 153 372,2  тыс.руб.</a:t>
            </a:r>
            <a:r>
              <a:rPr lang="ru-RU" sz="2000" dirty="0" smtClean="0">
                <a:solidFill>
                  <a:schemeClr val="tx1"/>
                </a:solidFill>
                <a:latin typeface="Times New Roman" pitchFamily="18" charset="0"/>
                <a:cs typeface="Times New Roman" pitchFamily="18" charset="0"/>
              </a:rPr>
              <a:t> </a:t>
            </a:r>
          </a:p>
        </p:txBody>
      </p:sp>
      <p:graphicFrame>
        <p:nvGraphicFramePr>
          <p:cNvPr id="24578" name="Объект 7"/>
          <p:cNvGraphicFramePr>
            <a:graphicFrameLocks noGrp="1"/>
          </p:cNvGraphicFramePr>
          <p:nvPr>
            <p:ph idx="4294967295"/>
          </p:nvPr>
        </p:nvGraphicFramePr>
        <p:xfrm>
          <a:off x="123825" y="873125"/>
          <a:ext cx="6784975" cy="8294688"/>
        </p:xfrm>
        <a:graphic>
          <a:graphicData uri="http://schemas.openxmlformats.org/presentationml/2006/ole">
            <p:oleObj spid="_x0000_s24578" r:id="rId3" imgW="6785436" imgH="8297375" progId="Excel.Sheet.8">
              <p:embed/>
            </p:oleObj>
          </a:graphicData>
        </a:graphic>
      </p:graphicFrame>
      <p:pic>
        <p:nvPicPr>
          <p:cNvPr id="6" name="Picture 159" descr="герб города Серова"/>
          <p:cNvPicPr>
            <a:picLocks noChangeAspect="1" noChangeArrowheads="1"/>
          </p:cNvPicPr>
          <p:nvPr/>
        </p:nvPicPr>
        <p:blipFill>
          <a:blip r:embed="rId4" cstate="print">
            <a:extLst>
              <a:ext uri="{28A0092B-C50C-407E-A947-70E740481C1C}"/>
            </a:extLst>
          </a:blip>
          <a:srcRect/>
          <a:stretch>
            <a:fillRect/>
          </a:stretch>
        </p:blipFill>
        <p:spPr bwMode="auto">
          <a:xfrm>
            <a:off x="5997388" y="1"/>
            <a:ext cx="860611" cy="1058475"/>
          </a:xfrm>
          <a:prstGeom prst="rect">
            <a:avLst/>
          </a:prstGeom>
          <a:ln>
            <a:noFill/>
          </a:ln>
          <a:effectLst>
            <a:softEdge rad="112500"/>
          </a:effectLst>
          <a:extLst>
            <a:ext uri="{909E8E84-426E-40DD-AFC4-6F175D3DCCD1}"/>
            <a:ext uri="{91240B29-F687-4F45-9708-019B960494DF}"/>
          </a:extLst>
        </p:spPr>
      </p:pic>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sz="quarter"/>
          </p:nvPr>
        </p:nvSpPr>
        <p:spPr>
          <a:xfrm rot="5400000">
            <a:off x="1608932" y="4656931"/>
            <a:ext cx="9906000" cy="592137"/>
          </a:xfrm>
        </p:spPr>
        <p:style>
          <a:lnRef idx="2">
            <a:schemeClr val="accent2">
              <a:shade val="50000"/>
            </a:schemeClr>
          </a:lnRef>
          <a:fillRef idx="1">
            <a:schemeClr val="accent2"/>
          </a:fillRef>
          <a:effectRef idx="0">
            <a:schemeClr val="accent2"/>
          </a:effectRef>
          <a:fontRef idx="minor">
            <a:schemeClr val="lt1"/>
          </a:fontRef>
        </p:style>
        <p:txBody>
          <a:bodyPr/>
          <a:lstStyle/>
          <a:p>
            <a:pPr algn="l">
              <a:defRPr/>
            </a:pPr>
            <a:r>
              <a:rPr lang="ru-RU" sz="2000" b="1" dirty="0" smtClean="0">
                <a:solidFill>
                  <a:schemeClr val="tx1"/>
                </a:solidFill>
                <a:effectLst/>
                <a:latin typeface="Times New Roman" pitchFamily="18" charset="0"/>
                <a:cs typeface="Times New Roman" pitchFamily="18" charset="0"/>
              </a:rPr>
              <a:t>Безвозмездные поступления 1 111,7 тыс.руб.</a:t>
            </a:r>
            <a:endParaRPr lang="ru-RU" sz="2000" b="1" dirty="0">
              <a:solidFill>
                <a:schemeClr val="tx1"/>
              </a:solidFill>
              <a:effectLst/>
              <a:latin typeface="Times New Roman" pitchFamily="18" charset="0"/>
              <a:cs typeface="Times New Roman" pitchFamily="18" charset="0"/>
            </a:endParaRPr>
          </a:p>
        </p:txBody>
      </p:sp>
      <p:sp>
        <p:nvSpPr>
          <p:cNvPr id="3" name="Подзаголовок 2"/>
          <p:cNvSpPr>
            <a:spLocks noGrp="1"/>
          </p:cNvSpPr>
          <p:nvPr>
            <p:ph type="subTitle" sz="quarter" idx="1"/>
          </p:nvPr>
        </p:nvSpPr>
        <p:spPr>
          <a:xfrm>
            <a:off x="698500" y="2270125"/>
            <a:ext cx="4800600" cy="2532063"/>
          </a:xfrm>
        </p:spPr>
        <p:txBody>
          <a:bodyPr/>
          <a:lstStyle/>
          <a:p>
            <a:pPr>
              <a:defRPr/>
            </a:pPr>
            <a:endParaRPr lang="ru-RU" dirty="0"/>
          </a:p>
        </p:txBody>
      </p:sp>
      <p:graphicFrame>
        <p:nvGraphicFramePr>
          <p:cNvPr id="25603" name="Диаграмма 4"/>
          <p:cNvGraphicFramePr>
            <a:graphicFrameLocks/>
          </p:cNvGraphicFramePr>
          <p:nvPr/>
        </p:nvGraphicFramePr>
        <p:xfrm>
          <a:off x="-50800" y="704850"/>
          <a:ext cx="6356350" cy="8770938"/>
        </p:xfrm>
        <a:graphic>
          <a:graphicData uri="http://schemas.openxmlformats.org/presentationml/2006/ole">
            <p:oleObj spid="_x0000_s25603" name="Worksheet" r:id="rId4" imgW="6352583" imgH="8772904" progId="Excel.Sheet.8">
              <p:embed/>
            </p:oleObj>
          </a:graphicData>
        </a:graphic>
      </p:graphicFrame>
      <p:pic>
        <p:nvPicPr>
          <p:cNvPr id="6" name="Picture 159" descr="герб города Серова"/>
          <p:cNvPicPr>
            <a:picLocks noChangeAspect="1" noChangeArrowheads="1"/>
          </p:cNvPicPr>
          <p:nvPr/>
        </p:nvPicPr>
        <p:blipFill>
          <a:blip r:embed="rId5" cstate="print">
            <a:extLst>
              <a:ext uri="{28A0092B-C50C-407E-A947-70E740481C1C}"/>
            </a:extLst>
          </a:blip>
          <a:srcRect/>
          <a:stretch>
            <a:fillRect/>
          </a:stretch>
        </p:blipFill>
        <p:spPr bwMode="auto">
          <a:xfrm>
            <a:off x="-1" y="0"/>
            <a:ext cx="820271" cy="995081"/>
          </a:xfrm>
          <a:prstGeom prst="rect">
            <a:avLst/>
          </a:prstGeom>
          <a:ln>
            <a:noFill/>
          </a:ln>
          <a:effectLst>
            <a:softEdge rad="112500"/>
          </a:effectLst>
          <a:extLst>
            <a:ext uri="{909E8E84-426E-40DD-AFC4-6F175D3DCCD1}"/>
            <a:ext uri="{91240B29-F687-4F45-9708-019B960494DF}"/>
          </a:extLst>
        </p:spPr>
      </p:pic>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Прямоугольник 9"/>
          <p:cNvSpPr>
            <a:spLocks noChangeArrowheads="1"/>
          </p:cNvSpPr>
          <p:nvPr/>
        </p:nvSpPr>
        <p:spPr bwMode="auto">
          <a:xfrm>
            <a:off x="565150" y="471488"/>
            <a:ext cx="3379788" cy="2247900"/>
          </a:xfrm>
          <a:prstGeom prst="rect">
            <a:avLst/>
          </a:prstGeom>
          <a:ln w="9525">
            <a:noFill/>
            <a:miter lim="800000"/>
            <a:headEnd/>
            <a:tailEnd/>
          </a:ln>
          <a:effectLst>
            <a:outerShdw dist="38100" dir="5400000" algn="t" rotWithShape="0">
              <a:srgbClr val="000000">
                <a:alpha val="39999"/>
              </a:srgbClr>
            </a:outerShdw>
          </a:effectLst>
        </p:spPr>
        <p:txBody>
          <a:bodyPr>
            <a:spAutoFit/>
          </a:bodyPr>
          <a:lstStyle/>
          <a:p>
            <a:pPr algn="just" eaLnBrk="0" hangingPunct="0">
              <a:defRPr/>
            </a:pPr>
            <a:r>
              <a:rPr lang="ru-RU" sz="2000" b="1" dirty="0">
                <a:solidFill>
                  <a:srgbClr val="000000"/>
                </a:solidFill>
                <a:cs typeface="+mn-cs"/>
              </a:rPr>
              <a:t>Межбюджетные трансферты </a:t>
            </a:r>
            <a:r>
              <a:rPr lang="ru-RU" sz="2000" dirty="0">
                <a:solidFill>
                  <a:srgbClr val="000000"/>
                </a:solidFill>
                <a:cs typeface="+mn-cs"/>
              </a:rPr>
              <a:t>– средства, предоставляемые одним бюджетом бюджетной системы Российской Федерации другому бюджету.</a:t>
            </a:r>
          </a:p>
        </p:txBody>
      </p:sp>
      <p:sp>
        <p:nvSpPr>
          <p:cNvPr id="2" name="Заголовок 1"/>
          <p:cNvSpPr>
            <a:spLocks noGrp="1"/>
          </p:cNvSpPr>
          <p:nvPr>
            <p:ph type="ctrTitle" sz="quarter"/>
          </p:nvPr>
        </p:nvSpPr>
        <p:spPr>
          <a:xfrm rot="16200000">
            <a:off x="-4677568" y="4677568"/>
            <a:ext cx="9906000" cy="550863"/>
          </a:xfrm>
        </p:spPr>
        <p:style>
          <a:lnRef idx="2">
            <a:schemeClr val="accent2">
              <a:shade val="50000"/>
            </a:schemeClr>
          </a:lnRef>
          <a:fillRef idx="1">
            <a:schemeClr val="accent2"/>
          </a:fillRef>
          <a:effectRef idx="0">
            <a:schemeClr val="accent2"/>
          </a:effectRef>
          <a:fontRef idx="minor">
            <a:schemeClr val="lt1"/>
          </a:fontRef>
        </p:style>
        <p:txBody>
          <a:bodyPr/>
          <a:lstStyle/>
          <a:p>
            <a:pPr algn="r">
              <a:defRPr/>
            </a:pPr>
            <a:r>
              <a:rPr lang="ru-RU" sz="2000" b="1" dirty="0" smtClean="0">
                <a:solidFill>
                  <a:srgbClr val="FFFFFF"/>
                </a:solidFill>
                <a:effectLst/>
                <a:latin typeface="Times New Roman" pitchFamily="18" charset="0"/>
                <a:cs typeface="Times New Roman" pitchFamily="18" charset="0"/>
              </a:rPr>
              <a:t>Межбюджетные отношения</a:t>
            </a:r>
          </a:p>
        </p:txBody>
      </p:sp>
      <p:sp useBgFill="1">
        <p:nvSpPr>
          <p:cNvPr id="3" name="Прямоугольник 9"/>
          <p:cNvSpPr>
            <a:spLocks noChangeArrowheads="1"/>
          </p:cNvSpPr>
          <p:nvPr/>
        </p:nvSpPr>
        <p:spPr bwMode="auto">
          <a:xfrm rot="10800000" flipV="1">
            <a:off x="3387725" y="6440488"/>
            <a:ext cx="3470275" cy="2533650"/>
          </a:xfrm>
          <a:prstGeom prst="rect">
            <a:avLst/>
          </a:prstGeom>
          <a:ln w="9525">
            <a:noFill/>
            <a:miter lim="800000"/>
            <a:headEnd/>
            <a:tailEnd/>
          </a:ln>
          <a:effectLst>
            <a:outerShdw dist="38100" dir="5400000" algn="t" rotWithShape="0">
              <a:srgbClr val="000000">
                <a:alpha val="39999"/>
              </a:srgbClr>
            </a:outerShdw>
          </a:effectLst>
        </p:spPr>
        <p:txBody>
          <a:bodyPr>
            <a:spAutoFit/>
          </a:bodyPr>
          <a:lstStyle/>
          <a:p>
            <a:pPr algn="just" eaLnBrk="0" hangingPunct="0">
              <a:defRPr/>
            </a:pPr>
            <a:r>
              <a:rPr lang="ru-RU" sz="2000" b="1" dirty="0">
                <a:solidFill>
                  <a:srgbClr val="000000"/>
                </a:solidFill>
                <a:cs typeface="+mn-cs"/>
              </a:rPr>
              <a:t>Межбюджетные отношения – </a:t>
            </a:r>
            <a:r>
              <a:rPr lang="ru-RU" sz="2000" dirty="0">
                <a:solidFill>
                  <a:srgbClr val="000000"/>
                </a:solidFill>
                <a:cs typeface="+mn-cs"/>
              </a:rPr>
              <a:t>взаимоотношения между публично правовыми образованиями по вопросам регулирования бюджетных правоотношений, организации и осуществления бюджетного процесса.</a:t>
            </a:r>
          </a:p>
        </p:txBody>
      </p:sp>
      <p:pic>
        <p:nvPicPr>
          <p:cNvPr id="23559" name="Picture 16"/>
          <p:cNvPicPr>
            <a:picLocks noChangeAspect="1" noChangeArrowheads="1"/>
          </p:cNvPicPr>
          <p:nvPr/>
        </p:nvPicPr>
        <p:blipFill>
          <a:blip r:embed="rId2" cstate="print"/>
          <a:stretch>
            <a:fillRect/>
          </a:stretch>
        </p:blipFill>
        <p:spPr bwMode="auto">
          <a:xfrm>
            <a:off x="536018" y="5768788"/>
            <a:ext cx="2933323" cy="2918012"/>
          </a:xfrm>
          <a:prstGeom prst="rect">
            <a:avLst/>
          </a:prstGeom>
          <a:ln>
            <a:noFill/>
          </a:ln>
          <a:effectLst>
            <a:softEdge rad="112500"/>
          </a:effectLst>
        </p:spPr>
      </p:pic>
      <p:pic>
        <p:nvPicPr>
          <p:cNvPr id="25614" name="Picture 14" descr="http://im1-tub-ru.yandex.net/i?id=6483353-67-72&amp;n=21"/>
          <p:cNvPicPr>
            <a:picLocks noChangeAspect="1" noChangeArrowheads="1"/>
          </p:cNvPicPr>
          <p:nvPr/>
        </p:nvPicPr>
        <p:blipFill>
          <a:blip r:embed="rId3" cstate="print"/>
          <a:srcRect/>
          <a:stretch>
            <a:fillRect/>
          </a:stretch>
        </p:blipFill>
        <p:spPr bwMode="auto">
          <a:xfrm>
            <a:off x="3751729" y="1834475"/>
            <a:ext cx="3106271" cy="2777867"/>
          </a:xfrm>
          <a:prstGeom prst="rect">
            <a:avLst/>
          </a:prstGeom>
          <a:ln>
            <a:noFill/>
          </a:ln>
          <a:effectLst>
            <a:softEdge rad="112500"/>
          </a:effectLst>
        </p:spPr>
      </p:pic>
      <p:pic>
        <p:nvPicPr>
          <p:cNvPr id="9" name="Picture 159" descr="герб города Серова"/>
          <p:cNvPicPr>
            <a:picLocks noChangeAspect="1" noChangeArrowheads="1"/>
          </p:cNvPicPr>
          <p:nvPr/>
        </p:nvPicPr>
        <p:blipFill>
          <a:blip r:embed="rId4" cstate="print">
            <a:extLst>
              <a:ext uri="{28A0092B-C50C-407E-A947-70E740481C1C}"/>
            </a:extLst>
          </a:blip>
          <a:srcRect/>
          <a:stretch>
            <a:fillRect/>
          </a:stretch>
        </p:blipFill>
        <p:spPr bwMode="auto">
          <a:xfrm>
            <a:off x="6029098" y="1"/>
            <a:ext cx="828901" cy="941294"/>
          </a:xfrm>
          <a:prstGeom prst="rect">
            <a:avLst/>
          </a:prstGeom>
          <a:ln>
            <a:noFill/>
          </a:ln>
          <a:effectLst>
            <a:softEdge rad="112500"/>
          </a:effectLst>
          <a:extLst>
            <a:ext uri="{909E8E84-426E-40DD-AFC4-6F175D3DCCD1}"/>
            <a:ext uri="{91240B29-F687-4F45-9708-019B960494DF}"/>
          </a:extLst>
        </p:spPr>
      </p:pic>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7" descr="спутниковая карта свердловской области онлайн"/>
          <p:cNvPicPr>
            <a:picLocks noChangeAspect="1" noChangeArrowheads="1"/>
          </p:cNvPicPr>
          <p:nvPr/>
        </p:nvPicPr>
        <p:blipFill>
          <a:blip r:embed="rId2" cstate="print"/>
          <a:srcRect/>
          <a:stretch>
            <a:fillRect/>
          </a:stretch>
        </p:blipFill>
        <p:spPr bwMode="auto">
          <a:xfrm>
            <a:off x="-443752" y="1"/>
            <a:ext cx="5230906" cy="9906000"/>
          </a:xfrm>
          <a:prstGeom prst="rect">
            <a:avLst/>
          </a:prstGeom>
          <a:ln>
            <a:noFill/>
          </a:ln>
          <a:effectLst>
            <a:softEdge rad="112500"/>
          </a:effectLst>
        </p:spPr>
      </p:pic>
      <p:sp>
        <p:nvSpPr>
          <p:cNvPr id="6" name="Заголовок 1"/>
          <p:cNvSpPr txBox="1">
            <a:spLocks/>
          </p:cNvSpPr>
          <p:nvPr/>
        </p:nvSpPr>
        <p:spPr bwMode="auto">
          <a:xfrm rot="5400000">
            <a:off x="1608932" y="4656931"/>
            <a:ext cx="9906000" cy="592137"/>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eaLnBrk="0" hangingPunct="0">
              <a:defRPr/>
            </a:pPr>
            <a:r>
              <a:rPr lang="ru-RU" sz="2000" b="1" dirty="0">
                <a:solidFill>
                  <a:srgbClr val="FFFFFF"/>
                </a:solidFill>
                <a:latin typeface="Times New Roman" pitchFamily="18" charset="0"/>
                <a:cs typeface="Times New Roman" pitchFamily="18" charset="0"/>
              </a:rPr>
              <a:t>Межбюджетные отношения</a:t>
            </a:r>
          </a:p>
        </p:txBody>
      </p:sp>
      <p:sp>
        <p:nvSpPr>
          <p:cNvPr id="28675" name="Объект 2"/>
          <p:cNvSpPr>
            <a:spLocks noGrp="1"/>
          </p:cNvSpPr>
          <p:nvPr>
            <p:ph type="subTitle" sz="quarter" idx="1"/>
          </p:nvPr>
        </p:nvSpPr>
        <p:spPr>
          <a:xfrm>
            <a:off x="2884488" y="0"/>
            <a:ext cx="3422650" cy="9906000"/>
          </a:xfrm>
          <a:gradFill rotWithShape="0">
            <a:gsLst>
              <a:gs pos="0">
                <a:srgbClr val="8DA5DD"/>
              </a:gs>
              <a:gs pos="20000">
                <a:srgbClr val="8DA5DD"/>
              </a:gs>
              <a:gs pos="25000">
                <a:srgbClr val="8488C4"/>
              </a:gs>
              <a:gs pos="59000">
                <a:srgbClr val="99CCFF"/>
              </a:gs>
              <a:gs pos="100000">
                <a:srgbClr val="8488C4"/>
              </a:gs>
            </a:gsLst>
            <a:lin ang="5400000" scaled="1"/>
          </a:gradFill>
        </p:spPr>
        <p:txBody>
          <a:bodyPr/>
          <a:lstStyle/>
          <a:p>
            <a:endParaRPr lang="ru-RU" sz="2000" smtClean="0">
              <a:solidFill>
                <a:srgbClr val="000000"/>
              </a:solidFill>
              <a:effectLst/>
              <a:latin typeface="Times New Roman" pitchFamily="18" charset="0"/>
              <a:cs typeface="Times New Roman" pitchFamily="18" charset="0"/>
            </a:endParaRPr>
          </a:p>
          <a:p>
            <a:r>
              <a:rPr lang="ru-RU" sz="2000" smtClean="0">
                <a:solidFill>
                  <a:srgbClr val="000000"/>
                </a:solidFill>
                <a:effectLst/>
                <a:latin typeface="Times New Roman" pitchFamily="18" charset="0"/>
                <a:cs typeface="Times New Roman" pitchFamily="18" charset="0"/>
              </a:rPr>
              <a:t>Из областного бюджета в бюджет городского округа перечисляются межбюджетные трансферты в форме:</a:t>
            </a:r>
          </a:p>
          <a:p>
            <a:pPr algn="just">
              <a:buFont typeface="Wingdings" panose="05000000000000000000" pitchFamily="2" charset="2"/>
              <a:buChar char="v"/>
            </a:pPr>
            <a:r>
              <a:rPr lang="ru-RU" sz="2000" b="1" u="sng" smtClean="0">
                <a:solidFill>
                  <a:srgbClr val="000000"/>
                </a:solidFill>
                <a:effectLst/>
                <a:latin typeface="Times New Roman" pitchFamily="18" charset="0"/>
                <a:cs typeface="Times New Roman" pitchFamily="18" charset="0"/>
              </a:rPr>
              <a:t>Дотаций</a:t>
            </a:r>
            <a:r>
              <a:rPr lang="ru-RU" sz="2000" b="1" smtClean="0">
                <a:solidFill>
                  <a:srgbClr val="000000"/>
                </a:solidFill>
                <a:effectLst/>
                <a:latin typeface="Times New Roman" pitchFamily="18" charset="0"/>
                <a:cs typeface="Times New Roman" pitchFamily="18" charset="0"/>
              </a:rPr>
              <a:t> </a:t>
            </a:r>
            <a:r>
              <a:rPr lang="ru-RU" sz="2000" smtClean="0">
                <a:solidFill>
                  <a:srgbClr val="000000"/>
                </a:solidFill>
                <a:effectLst/>
                <a:latin typeface="Times New Roman" pitchFamily="18" charset="0"/>
                <a:cs typeface="Times New Roman" pitchFamily="18" charset="0"/>
              </a:rPr>
              <a:t>– без определения конкретной цели их использования</a:t>
            </a:r>
          </a:p>
          <a:p>
            <a:pPr algn="just">
              <a:buFont typeface="Arial" charset="0"/>
              <a:buChar char="•"/>
            </a:pPr>
            <a:endParaRPr lang="ru-RU" sz="2000" smtClean="0">
              <a:solidFill>
                <a:srgbClr val="000000"/>
              </a:solidFill>
              <a:effectLst/>
              <a:latin typeface="Times New Roman" pitchFamily="18" charset="0"/>
              <a:cs typeface="Times New Roman" pitchFamily="18" charset="0"/>
            </a:endParaRPr>
          </a:p>
          <a:p>
            <a:pPr algn="just">
              <a:buFont typeface="Wingdings" panose="05000000000000000000" pitchFamily="2" charset="2"/>
              <a:buChar char="v"/>
            </a:pPr>
            <a:r>
              <a:rPr lang="ru-RU" sz="2000" b="1" u="sng" smtClean="0">
                <a:solidFill>
                  <a:srgbClr val="000000"/>
                </a:solidFill>
                <a:effectLst/>
                <a:latin typeface="Times New Roman" pitchFamily="18" charset="0"/>
                <a:cs typeface="Times New Roman" pitchFamily="18" charset="0"/>
              </a:rPr>
              <a:t>Субсидий</a:t>
            </a:r>
            <a:r>
              <a:rPr lang="ru-RU" sz="2000" smtClean="0">
                <a:solidFill>
                  <a:srgbClr val="000000"/>
                </a:solidFill>
                <a:effectLst/>
                <a:latin typeface="Times New Roman" pitchFamily="18" charset="0"/>
                <a:cs typeface="Times New Roman" pitchFamily="18" charset="0"/>
              </a:rPr>
              <a:t> – в целях софинансирования расходных обязательств муниципального образования по вопросам местного значения</a:t>
            </a:r>
          </a:p>
          <a:p>
            <a:pPr algn="just">
              <a:buFont typeface="Arial" charset="0"/>
              <a:buChar char="•"/>
            </a:pPr>
            <a:endParaRPr lang="ru-RU" sz="2000" smtClean="0">
              <a:solidFill>
                <a:srgbClr val="000000"/>
              </a:solidFill>
              <a:effectLst/>
              <a:latin typeface="Times New Roman" pitchFamily="18" charset="0"/>
              <a:cs typeface="Times New Roman" pitchFamily="18" charset="0"/>
            </a:endParaRPr>
          </a:p>
          <a:p>
            <a:pPr algn="just">
              <a:buFont typeface="Wingdings" panose="05000000000000000000" pitchFamily="2" charset="2"/>
              <a:buChar char="v"/>
            </a:pPr>
            <a:r>
              <a:rPr lang="ru-RU" sz="2000" b="1" u="sng" smtClean="0">
                <a:solidFill>
                  <a:srgbClr val="000000"/>
                </a:solidFill>
                <a:effectLst/>
                <a:latin typeface="Times New Roman" pitchFamily="18" charset="0"/>
                <a:cs typeface="Times New Roman" pitchFamily="18" charset="0"/>
              </a:rPr>
              <a:t>Субвенций</a:t>
            </a:r>
            <a:r>
              <a:rPr lang="ru-RU" sz="2000" smtClean="0">
                <a:solidFill>
                  <a:srgbClr val="000000"/>
                </a:solidFill>
                <a:effectLst/>
                <a:latin typeface="Times New Roman" pitchFamily="18" charset="0"/>
                <a:cs typeface="Times New Roman" pitchFamily="18" charset="0"/>
              </a:rPr>
              <a:t> – на выполнение переданных государственных полномочий Российской Федерации и Свердловской области</a:t>
            </a:r>
          </a:p>
          <a:p>
            <a:pPr algn="just">
              <a:buFont typeface="Arial" charset="0"/>
              <a:buChar char="•"/>
            </a:pPr>
            <a:endParaRPr lang="ru-RU" sz="2000" smtClean="0">
              <a:solidFill>
                <a:srgbClr val="000000"/>
              </a:solidFill>
              <a:effectLst/>
              <a:latin typeface="Times New Roman" pitchFamily="18" charset="0"/>
              <a:cs typeface="Times New Roman" pitchFamily="18" charset="0"/>
            </a:endParaRPr>
          </a:p>
          <a:p>
            <a:pPr algn="just">
              <a:buFont typeface="Wingdings" panose="05000000000000000000" pitchFamily="2" charset="2"/>
              <a:buChar char="v"/>
            </a:pPr>
            <a:r>
              <a:rPr lang="ru-RU" sz="2000" b="1" u="sng" smtClean="0">
                <a:solidFill>
                  <a:srgbClr val="000000"/>
                </a:solidFill>
                <a:effectLst/>
                <a:latin typeface="Times New Roman" pitchFamily="18" charset="0"/>
                <a:cs typeface="Times New Roman" pitchFamily="18" charset="0"/>
              </a:rPr>
              <a:t>Иных межбюджетных трансфертов</a:t>
            </a: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7"/>
          <p:cNvGraphicFramePr>
            <a:graphicFrameLocks noGrp="1"/>
          </p:cNvGraphicFramePr>
          <p:nvPr>
            <p:ph idx="4294967295"/>
          </p:nvPr>
        </p:nvGraphicFramePr>
        <p:xfrm>
          <a:off x="0" y="832380"/>
          <a:ext cx="6585438" cy="6482467"/>
        </p:xfrm>
        <a:graphic>
          <a:graphicData uri="http://schemas.openxmlformats.org/drawingml/2006/chart">
            <c:chart xmlns:c="http://schemas.openxmlformats.org/drawingml/2006/chart" xmlns:r="http://schemas.openxmlformats.org/officeDocument/2006/relationships" r:id="rId4"/>
          </a:graphicData>
        </a:graphic>
      </p:graphicFrame>
      <p:sp>
        <p:nvSpPr>
          <p:cNvPr id="6151" name="Прямоугольник 8"/>
          <p:cNvSpPr>
            <a:spLocks noChangeArrowheads="1"/>
          </p:cNvSpPr>
          <p:nvPr/>
        </p:nvSpPr>
        <p:spPr bwMode="auto">
          <a:xfrm>
            <a:off x="511175" y="7316788"/>
            <a:ext cx="6140450" cy="1555750"/>
          </a:xfrm>
          <a:prstGeom prst="rect">
            <a:avLst/>
          </a:prstGeom>
          <a:solidFill>
            <a:srgbClr val="9999FF"/>
          </a:solidFill>
          <a:ln w="19050">
            <a:solidFill>
              <a:srgbClr val="969696"/>
            </a:solidFill>
            <a:miter lim="800000"/>
            <a:headEnd/>
            <a:tailEnd/>
          </a:ln>
        </p:spPr>
        <p:txBody>
          <a:bodyPr>
            <a:spAutoFit/>
          </a:bodyPr>
          <a:lstStyle/>
          <a:p>
            <a:pPr algn="just" eaLnBrk="0" hangingPunct="0"/>
            <a:r>
              <a:rPr lang="ru-RU" sz="1100">
                <a:solidFill>
                  <a:srgbClr val="000000"/>
                </a:solidFill>
                <a:latin typeface="Calibri" pitchFamily="34" charset="0"/>
              </a:rPr>
              <a:t> </a:t>
            </a:r>
            <a:r>
              <a:rPr lang="ru-RU" sz="1600" b="1">
                <a:solidFill>
                  <a:schemeClr val="tx1"/>
                </a:solidFill>
              </a:rPr>
              <a:t>На 2016 год в бюджет города планируется поступление по 15 видам межбюджетных трансфертов. Поступление межбюджетных трансфертов будет уточняться после каждого распределения Правительством Свердловской области межбюджетных трансфертов между муниципальными образованиями области и утверждения их в областном бюджете.</a:t>
            </a:r>
            <a:endParaRPr lang="ru-RU" sz="1600" b="1">
              <a:solidFill>
                <a:schemeClr val="tx1"/>
              </a:solidFill>
              <a:latin typeface="Calibri" pitchFamily="34" charset="0"/>
            </a:endParaRPr>
          </a:p>
        </p:txBody>
      </p:sp>
      <p:graphicFrame>
        <p:nvGraphicFramePr>
          <p:cNvPr id="6146" name="Object 60"/>
          <p:cNvGraphicFramePr>
            <a:graphicFrameLocks noChangeAspect="1"/>
          </p:cNvGraphicFramePr>
          <p:nvPr/>
        </p:nvGraphicFramePr>
        <p:xfrm>
          <a:off x="619125" y="4641850"/>
          <a:ext cx="6037263" cy="2484438"/>
        </p:xfrm>
        <a:graphic>
          <a:graphicData uri="http://schemas.openxmlformats.org/presentationml/2006/ole">
            <p:oleObj spid="_x0000_s6146" name="Лист" r:id="rId5" imgW="4200576" imgH="1514375" progId="Excel.Sheet.12">
              <p:embed/>
            </p:oleObj>
          </a:graphicData>
        </a:graphic>
      </p:graphicFrame>
      <p:graphicFrame>
        <p:nvGraphicFramePr>
          <p:cNvPr id="6149" name="Диаграмма 11"/>
          <p:cNvGraphicFramePr>
            <a:graphicFrameLocks/>
          </p:cNvGraphicFramePr>
          <p:nvPr/>
        </p:nvGraphicFramePr>
        <p:xfrm>
          <a:off x="487363" y="-50800"/>
          <a:ext cx="6205537" cy="8869363"/>
        </p:xfrm>
        <a:graphic>
          <a:graphicData uri="http://schemas.openxmlformats.org/presentationml/2006/ole">
            <p:oleObj spid="_x0000_s6149" r:id="rId6" imgW="6206266" imgH="8870449" progId="Excel.Sheet.8">
              <p:embed/>
            </p:oleObj>
          </a:graphicData>
        </a:graphic>
      </p:graphicFrame>
      <p:sp>
        <p:nvSpPr>
          <p:cNvPr id="11" name="Заголовок 1"/>
          <p:cNvSpPr txBox="1">
            <a:spLocks/>
          </p:cNvSpPr>
          <p:nvPr/>
        </p:nvSpPr>
        <p:spPr bwMode="auto">
          <a:xfrm rot="16200000">
            <a:off x="-4724400" y="4724400"/>
            <a:ext cx="9906000" cy="457200"/>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r" eaLnBrk="0" hangingPunct="0">
              <a:defRPr/>
            </a:pPr>
            <a:r>
              <a:rPr lang="ru-RU" sz="2000" b="1" dirty="0">
                <a:latin typeface="Times New Roman" pitchFamily="18" charset="0"/>
                <a:cs typeface="Times New Roman" pitchFamily="18" charset="0"/>
              </a:rPr>
              <a:t>Доходы бюджета (безвозмездные поступления)</a:t>
            </a:r>
            <a:endParaRPr lang="ru-RU" sz="2000" b="1" dirty="0">
              <a:solidFill>
                <a:srgbClr val="FFFFFF"/>
              </a:solidFill>
              <a:latin typeface="Times New Roman" pitchFamily="18" charset="0"/>
              <a:cs typeface="Times New Roman" pitchFamily="18" charset="0"/>
            </a:endParaRP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0" name="Прямая соединительная линия 59"/>
          <p:cNvCxnSpPr/>
          <p:nvPr/>
        </p:nvCxnSpPr>
        <p:spPr>
          <a:xfrm flipV="1">
            <a:off x="3679825" y="7361238"/>
            <a:ext cx="658813" cy="1270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57"/>
          <p:cNvCxnSpPr/>
          <p:nvPr/>
        </p:nvCxnSpPr>
        <p:spPr>
          <a:xfrm flipV="1">
            <a:off x="3244850" y="4664075"/>
            <a:ext cx="658813" cy="14288"/>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9" name="Прямая соединительная линия 58"/>
          <p:cNvCxnSpPr/>
          <p:nvPr/>
        </p:nvCxnSpPr>
        <p:spPr>
          <a:xfrm flipV="1">
            <a:off x="3692525" y="4649788"/>
            <a:ext cx="660400" cy="14287"/>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56"/>
          <p:cNvCxnSpPr/>
          <p:nvPr/>
        </p:nvCxnSpPr>
        <p:spPr>
          <a:xfrm flipV="1">
            <a:off x="3073400" y="7373938"/>
            <a:ext cx="658813" cy="14287"/>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ctrTitle" sz="quarter"/>
          </p:nvPr>
        </p:nvSpPr>
        <p:spPr>
          <a:xfrm rot="5400000">
            <a:off x="1720057" y="4768056"/>
            <a:ext cx="9906000" cy="369887"/>
          </a:xfrm>
        </p:spPr>
        <p:style>
          <a:lnRef idx="2">
            <a:schemeClr val="accent2">
              <a:shade val="50000"/>
            </a:schemeClr>
          </a:lnRef>
          <a:fillRef idx="1">
            <a:schemeClr val="accent2"/>
          </a:fillRef>
          <a:effectRef idx="0">
            <a:schemeClr val="accent2"/>
          </a:effectRef>
          <a:fontRef idx="minor">
            <a:schemeClr val="lt1"/>
          </a:fontRef>
        </p:style>
        <p:txBody>
          <a:bodyPr/>
          <a:lstStyle/>
          <a:p>
            <a:pPr algn="l">
              <a:defRPr/>
            </a:pPr>
            <a:r>
              <a:rPr lang="ru-RU" sz="2000" b="1" dirty="0" smtClean="0">
                <a:effectLst/>
                <a:latin typeface="Times New Roman" pitchFamily="18" charset="0"/>
                <a:cs typeface="Times New Roman" pitchFamily="18" charset="0"/>
              </a:rPr>
              <a:t>Доходы бюджета (безвозмездные поступления)</a:t>
            </a:r>
            <a:endParaRPr lang="ru-RU" sz="2000" b="1" dirty="0">
              <a:effectLst/>
              <a:latin typeface="Times New Roman" pitchFamily="18" charset="0"/>
              <a:cs typeface="Times New Roman" pitchFamily="18" charset="0"/>
            </a:endParaRPr>
          </a:p>
        </p:txBody>
      </p:sp>
      <p:grpSp>
        <p:nvGrpSpPr>
          <p:cNvPr id="32774" name="Organization Chart 115"/>
          <p:cNvGrpSpPr>
            <a:grpSpLocks noChangeAspect="1"/>
          </p:cNvGrpSpPr>
          <p:nvPr/>
        </p:nvGrpSpPr>
        <p:grpSpPr bwMode="auto">
          <a:xfrm>
            <a:off x="328613" y="247650"/>
            <a:ext cx="5797550" cy="9145588"/>
            <a:chOff x="224" y="185"/>
            <a:chExt cx="302" cy="459"/>
          </a:xfrm>
        </p:grpSpPr>
        <p:cxnSp>
          <p:nvCxnSpPr>
            <p:cNvPr id="32788" name="_s5127"/>
            <p:cNvCxnSpPr>
              <a:cxnSpLocks noChangeShapeType="1"/>
            </p:cNvCxnSpPr>
            <p:nvPr/>
          </p:nvCxnSpPr>
          <p:spPr bwMode="auto">
            <a:xfrm rot="10800000">
              <a:off x="401" y="585"/>
              <a:ext cx="41" cy="51"/>
            </a:xfrm>
            <a:prstGeom prst="bentConnector2">
              <a:avLst/>
            </a:prstGeom>
            <a:noFill/>
            <a:ln w="28575">
              <a:solidFill>
                <a:srgbClr val="000000"/>
              </a:solidFill>
              <a:miter lim="800000"/>
              <a:headEnd/>
              <a:tailEnd/>
            </a:ln>
          </p:spPr>
        </p:cxnSp>
        <p:cxnSp>
          <p:nvCxnSpPr>
            <p:cNvPr id="32789" name="_s5128"/>
            <p:cNvCxnSpPr>
              <a:cxnSpLocks noChangeShapeType="1"/>
            </p:cNvCxnSpPr>
            <p:nvPr/>
          </p:nvCxnSpPr>
          <p:spPr bwMode="auto">
            <a:xfrm flipV="1">
              <a:off x="379" y="228"/>
              <a:ext cx="22" cy="408"/>
            </a:xfrm>
            <a:prstGeom prst="bentConnector2">
              <a:avLst/>
            </a:prstGeom>
            <a:noFill/>
            <a:ln w="28575">
              <a:solidFill>
                <a:srgbClr val="000000"/>
              </a:solidFill>
              <a:miter lim="800000"/>
              <a:headEnd/>
              <a:tailEnd/>
            </a:ln>
          </p:spPr>
        </p:cxnSp>
        <p:cxnSp>
          <p:nvCxnSpPr>
            <p:cNvPr id="32790" name="_s5134"/>
            <p:cNvCxnSpPr>
              <a:cxnSpLocks noChangeShapeType="1"/>
            </p:cNvCxnSpPr>
            <p:nvPr/>
          </p:nvCxnSpPr>
          <p:spPr bwMode="auto">
            <a:xfrm rot="10800000">
              <a:off x="401" y="220"/>
              <a:ext cx="30" cy="51"/>
            </a:xfrm>
            <a:prstGeom prst="bentConnector2">
              <a:avLst/>
            </a:prstGeom>
            <a:noFill/>
            <a:ln w="28575">
              <a:solidFill>
                <a:srgbClr val="000000"/>
              </a:solidFill>
              <a:miter lim="800000"/>
              <a:headEnd/>
              <a:tailEnd/>
            </a:ln>
          </p:spPr>
        </p:cxnSp>
        <p:cxnSp>
          <p:nvCxnSpPr>
            <p:cNvPr id="32791" name="_s5135"/>
            <p:cNvCxnSpPr>
              <a:cxnSpLocks noChangeShapeType="1"/>
            </p:cNvCxnSpPr>
            <p:nvPr/>
          </p:nvCxnSpPr>
          <p:spPr bwMode="auto">
            <a:xfrm flipV="1">
              <a:off x="378" y="229"/>
              <a:ext cx="23" cy="42"/>
            </a:xfrm>
            <a:prstGeom prst="bentConnector2">
              <a:avLst/>
            </a:prstGeom>
            <a:noFill/>
            <a:ln w="28575">
              <a:solidFill>
                <a:srgbClr val="000000"/>
              </a:solidFill>
              <a:miter lim="800000"/>
              <a:headEnd/>
              <a:tailEnd/>
            </a:ln>
          </p:spPr>
        </p:cxnSp>
        <p:cxnSp>
          <p:nvCxnSpPr>
            <p:cNvPr id="32792" name="_s5137"/>
            <p:cNvCxnSpPr>
              <a:cxnSpLocks noChangeShapeType="1"/>
            </p:cNvCxnSpPr>
            <p:nvPr/>
          </p:nvCxnSpPr>
          <p:spPr bwMode="auto">
            <a:xfrm rot="10800000">
              <a:off x="401" y="305"/>
              <a:ext cx="31" cy="51"/>
            </a:xfrm>
            <a:prstGeom prst="bentConnector2">
              <a:avLst/>
            </a:prstGeom>
            <a:noFill/>
            <a:ln w="28575">
              <a:solidFill>
                <a:srgbClr val="000000"/>
              </a:solidFill>
              <a:miter lim="800000"/>
              <a:headEnd/>
              <a:tailEnd/>
            </a:ln>
          </p:spPr>
        </p:cxnSp>
        <p:cxnSp>
          <p:nvCxnSpPr>
            <p:cNvPr id="32793" name="_s5138"/>
            <p:cNvCxnSpPr>
              <a:cxnSpLocks noChangeShapeType="1"/>
            </p:cNvCxnSpPr>
            <p:nvPr/>
          </p:nvCxnSpPr>
          <p:spPr bwMode="auto">
            <a:xfrm flipV="1">
              <a:off x="378" y="249"/>
              <a:ext cx="23" cy="107"/>
            </a:xfrm>
            <a:prstGeom prst="bentConnector2">
              <a:avLst/>
            </a:prstGeom>
            <a:noFill/>
            <a:ln w="28575">
              <a:solidFill>
                <a:srgbClr val="000000"/>
              </a:solidFill>
              <a:miter lim="800000"/>
              <a:headEnd/>
              <a:tailEnd/>
            </a:ln>
          </p:spPr>
        </p:cxnSp>
        <p:sp>
          <p:nvSpPr>
            <p:cNvPr id="35" name="_s5139"/>
            <p:cNvSpPr>
              <a:spLocks noChangeArrowheads="1"/>
            </p:cNvSpPr>
            <p:nvPr/>
          </p:nvSpPr>
          <p:spPr bwMode="auto">
            <a:xfrm>
              <a:off x="330" y="185"/>
              <a:ext cx="144" cy="48"/>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ctr">
                <a:defRPr/>
              </a:pPr>
              <a:r>
                <a:rPr lang="ru-RU" sz="2400" b="1" dirty="0">
                  <a:solidFill>
                    <a:schemeClr val="bg2"/>
                  </a:solidFill>
                  <a:cs typeface="Arial" panose="020B0604020202020204" pitchFamily="34" charset="0"/>
                </a:rPr>
                <a:t>СУБВЕНЦИИ</a:t>
              </a:r>
            </a:p>
          </p:txBody>
        </p:sp>
        <p:sp>
          <p:nvSpPr>
            <p:cNvPr id="36" name="_s5144"/>
            <p:cNvSpPr>
              <a:spLocks noChangeArrowheads="1"/>
            </p:cNvSpPr>
            <p:nvPr/>
          </p:nvSpPr>
          <p:spPr bwMode="auto">
            <a:xfrm>
              <a:off x="430" y="247"/>
              <a:ext cx="96" cy="51"/>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ctr">
                <a:defRPr/>
              </a:pPr>
              <a:r>
                <a:rPr lang="ru-RU" b="1" dirty="0">
                  <a:solidFill>
                    <a:schemeClr val="bg2"/>
                  </a:solidFill>
                  <a:cs typeface="Arial" panose="020B0604020202020204" pitchFamily="34" charset="0"/>
                </a:rPr>
                <a:t>757 929,0 тыс.руб</a:t>
              </a:r>
              <a:r>
                <a:rPr lang="ru-RU" dirty="0">
                  <a:solidFill>
                    <a:schemeClr val="bg2"/>
                  </a:solidFill>
                  <a:cs typeface="Arial" panose="020B0604020202020204" pitchFamily="34" charset="0"/>
                </a:rPr>
                <a:t>. </a:t>
              </a:r>
            </a:p>
          </p:txBody>
        </p:sp>
        <p:sp>
          <p:nvSpPr>
            <p:cNvPr id="37" name="_s5145"/>
            <p:cNvSpPr>
              <a:spLocks noChangeArrowheads="1"/>
            </p:cNvSpPr>
            <p:nvPr/>
          </p:nvSpPr>
          <p:spPr bwMode="auto">
            <a:xfrm>
              <a:off x="431" y="317"/>
              <a:ext cx="95" cy="56"/>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ctr">
                <a:defRPr/>
              </a:pPr>
              <a:r>
                <a:rPr lang="ru-RU" b="1" dirty="0">
                  <a:solidFill>
                    <a:schemeClr val="bg2"/>
                  </a:solidFill>
                  <a:cs typeface="Arial" panose="020B0604020202020204" pitchFamily="34" charset="0"/>
                </a:rPr>
                <a:t>47 243,0 тыс.руб.</a:t>
              </a:r>
            </a:p>
          </p:txBody>
        </p:sp>
        <p:sp>
          <p:nvSpPr>
            <p:cNvPr id="38" name="_s5147"/>
            <p:cNvSpPr>
              <a:spLocks noChangeArrowheads="1"/>
            </p:cNvSpPr>
            <p:nvPr/>
          </p:nvSpPr>
          <p:spPr bwMode="auto">
            <a:xfrm>
              <a:off x="432" y="383"/>
              <a:ext cx="94" cy="55"/>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ctr">
                <a:defRPr/>
              </a:pPr>
              <a:r>
                <a:rPr lang="ru-RU" b="1" dirty="0">
                  <a:solidFill>
                    <a:schemeClr val="bg2"/>
                  </a:solidFill>
                  <a:cs typeface="Arial" panose="020B0604020202020204" pitchFamily="34" charset="0"/>
                </a:rPr>
                <a:t>1 402,0 тыс.руб.</a:t>
              </a:r>
            </a:p>
          </p:txBody>
        </p:sp>
        <p:sp>
          <p:nvSpPr>
            <p:cNvPr id="39" name="_s5149"/>
            <p:cNvSpPr>
              <a:spLocks noChangeArrowheads="1"/>
            </p:cNvSpPr>
            <p:nvPr/>
          </p:nvSpPr>
          <p:spPr bwMode="auto">
            <a:xfrm>
              <a:off x="432" y="519"/>
              <a:ext cx="94" cy="55"/>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ctr">
                <a:defRPr/>
              </a:pPr>
              <a:r>
                <a:rPr lang="ru-RU" b="1" dirty="0">
                  <a:solidFill>
                    <a:schemeClr val="bg2"/>
                  </a:solidFill>
                  <a:cs typeface="Arial" panose="020B0604020202020204" pitchFamily="34" charset="0"/>
                </a:rPr>
                <a:t>123 355,0 тыс.руб</a:t>
              </a:r>
              <a:r>
                <a:rPr lang="ru-RU" dirty="0">
                  <a:solidFill>
                    <a:schemeClr val="bg2"/>
                  </a:solidFill>
                  <a:cs typeface="Arial" panose="020B0604020202020204" pitchFamily="34" charset="0"/>
                </a:rPr>
                <a:t>.</a:t>
              </a:r>
            </a:p>
          </p:txBody>
        </p:sp>
        <p:sp>
          <p:nvSpPr>
            <p:cNvPr id="40" name="_s5151"/>
            <p:cNvSpPr>
              <a:spLocks noChangeArrowheads="1"/>
            </p:cNvSpPr>
            <p:nvPr/>
          </p:nvSpPr>
          <p:spPr bwMode="auto">
            <a:xfrm>
              <a:off x="434" y="589"/>
              <a:ext cx="92" cy="55"/>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ctr">
                <a:defRPr/>
              </a:pPr>
              <a:r>
                <a:rPr lang="ru-RU" b="1" dirty="0">
                  <a:solidFill>
                    <a:schemeClr val="bg2"/>
                  </a:solidFill>
                  <a:cs typeface="Arial" panose="020B0604020202020204" pitchFamily="34" charset="0"/>
                </a:rPr>
                <a:t>23 060,0 тыс.руб</a:t>
              </a:r>
              <a:r>
                <a:rPr lang="ru-RU" dirty="0">
                  <a:solidFill>
                    <a:schemeClr val="bg2"/>
                  </a:solidFill>
                  <a:cs typeface="Arial" panose="020B0604020202020204" pitchFamily="34" charset="0"/>
                </a:rPr>
                <a:t>.</a:t>
              </a:r>
            </a:p>
          </p:txBody>
        </p:sp>
        <p:sp>
          <p:nvSpPr>
            <p:cNvPr id="41" name="_s5143"/>
            <p:cNvSpPr>
              <a:spLocks noChangeArrowheads="1"/>
            </p:cNvSpPr>
            <p:nvPr/>
          </p:nvSpPr>
          <p:spPr bwMode="auto">
            <a:xfrm>
              <a:off x="224" y="235"/>
              <a:ext cx="154" cy="85"/>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just">
                <a:defRPr/>
              </a:pPr>
              <a:r>
                <a:rPr lang="ru-RU" sz="1200" b="1" dirty="0">
                  <a:solidFill>
                    <a:schemeClr val="bg2"/>
                  </a:solidFill>
                  <a:cs typeface="Arial" panose="020B0604020202020204" pitchFamily="34" charset="0"/>
                </a:rPr>
                <a:t>На финансовое обеспечение государственных гарантий реализации прав на получение общедоступного и бесплатного дошкольного, начального общего, основного общего, среднего общего образования в муниципальных общеобразовательных организациях  и финансовое обеспечение дополнительного образования детей</a:t>
              </a:r>
            </a:p>
          </p:txBody>
        </p:sp>
        <p:sp>
          <p:nvSpPr>
            <p:cNvPr id="42" name="_s5142"/>
            <p:cNvSpPr>
              <a:spLocks noChangeArrowheads="1"/>
            </p:cNvSpPr>
            <p:nvPr/>
          </p:nvSpPr>
          <p:spPr bwMode="auto">
            <a:xfrm>
              <a:off x="226" y="328"/>
              <a:ext cx="152" cy="53"/>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just">
                <a:defRPr/>
              </a:pPr>
              <a:endParaRPr lang="ru-RU" sz="1200" b="1" dirty="0">
                <a:solidFill>
                  <a:schemeClr val="bg2"/>
                </a:solidFill>
                <a:cs typeface="Arial" panose="020B0604020202020204" pitchFamily="34" charset="0"/>
              </a:endParaRPr>
            </a:p>
          </p:txBody>
        </p:sp>
        <p:sp>
          <p:nvSpPr>
            <p:cNvPr id="43" name="_s5146"/>
            <p:cNvSpPr>
              <a:spLocks noChangeArrowheads="1"/>
            </p:cNvSpPr>
            <p:nvPr/>
          </p:nvSpPr>
          <p:spPr bwMode="auto">
            <a:xfrm>
              <a:off x="224" y="387"/>
              <a:ext cx="154" cy="54"/>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just">
                <a:defRPr/>
              </a:pPr>
              <a:r>
                <a:rPr lang="ru-RU" sz="1200" b="1" dirty="0">
                  <a:solidFill>
                    <a:schemeClr val="bg2"/>
                  </a:solidFill>
                  <a:cs typeface="Arial" panose="020B0604020202020204" pitchFamily="34" charset="0"/>
                </a:rPr>
                <a:t>На осуществление государственного полномочия Свердловской области по хранению, комплектованию, учету и использованию архивных документов, относящихся к государственной собственности Свердловской области</a:t>
              </a:r>
            </a:p>
          </p:txBody>
        </p:sp>
        <p:sp>
          <p:nvSpPr>
            <p:cNvPr id="44" name="_s5148"/>
            <p:cNvSpPr>
              <a:spLocks noChangeArrowheads="1"/>
            </p:cNvSpPr>
            <p:nvPr/>
          </p:nvSpPr>
          <p:spPr bwMode="auto">
            <a:xfrm>
              <a:off x="225" y="518"/>
              <a:ext cx="155" cy="62"/>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just">
                <a:defRPr/>
              </a:pPr>
              <a:r>
                <a:rPr lang="ru-RU" sz="1200" b="1" dirty="0">
                  <a:solidFill>
                    <a:schemeClr val="bg2"/>
                  </a:solidFill>
                  <a:cs typeface="Arial" panose="020B0604020202020204" pitchFamily="34" charset="0"/>
                </a:rPr>
                <a:t>На осуществление государственного полномочия Свердловской области по предоставлению отдельным категориям граждан компенсаций расходов на оплату жилого помещения и коммунальных услуг</a:t>
              </a:r>
            </a:p>
          </p:txBody>
        </p:sp>
      </p:grpSp>
      <p:sp>
        <p:nvSpPr>
          <p:cNvPr id="45" name="_s5140"/>
          <p:cNvSpPr>
            <a:spLocks noChangeArrowheads="1"/>
          </p:cNvSpPr>
          <p:nvPr/>
        </p:nvSpPr>
        <p:spPr bwMode="auto">
          <a:xfrm>
            <a:off x="323118" y="8378825"/>
            <a:ext cx="3033020" cy="1131768"/>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just">
              <a:defRPr/>
            </a:pPr>
            <a:r>
              <a:rPr lang="ru-RU" sz="1200" b="1" dirty="0">
                <a:solidFill>
                  <a:schemeClr val="bg2"/>
                </a:solidFill>
                <a:cs typeface="Arial" panose="020B0604020202020204" pitchFamily="34" charset="0"/>
              </a:rPr>
              <a:t>На осуществление государственного полномочия Свердловской области по предоставлению гражданам субсидий на оплату жилого помещения и коммунальных услуг</a:t>
            </a:r>
          </a:p>
        </p:txBody>
      </p:sp>
      <p:sp>
        <p:nvSpPr>
          <p:cNvPr id="32778" name="Прямоугольник 35"/>
          <p:cNvSpPr>
            <a:spLocks noChangeArrowheads="1"/>
          </p:cNvSpPr>
          <p:nvPr/>
        </p:nvSpPr>
        <p:spPr bwMode="auto">
          <a:xfrm>
            <a:off x="309563" y="3040063"/>
            <a:ext cx="2928937" cy="1016000"/>
          </a:xfrm>
          <a:prstGeom prst="rect">
            <a:avLst/>
          </a:prstGeom>
          <a:noFill/>
          <a:ln w="9525">
            <a:noFill/>
            <a:miter lim="800000"/>
            <a:headEnd/>
            <a:tailEnd/>
          </a:ln>
        </p:spPr>
        <p:txBody>
          <a:bodyPr>
            <a:spAutoFit/>
          </a:bodyPr>
          <a:lstStyle/>
          <a:p>
            <a:pPr algn="just"/>
            <a:r>
              <a:rPr lang="ru-RU" sz="1200" b="1">
                <a:solidFill>
                  <a:schemeClr val="bg2"/>
                </a:solidFill>
              </a:rPr>
              <a:t>На осуществление государственного полномочия Российской Федерации по предоставлению мер социальной поддержки по оплате жилого помещения и коммунальных услуг</a:t>
            </a:r>
          </a:p>
        </p:txBody>
      </p:sp>
      <p:pic>
        <p:nvPicPr>
          <p:cNvPr id="47" name="Picture 159" descr="герб города Серова"/>
          <p:cNvPicPr>
            <a:picLocks noChangeAspect="1" noChangeArrowheads="1"/>
          </p:cNvPicPr>
          <p:nvPr/>
        </p:nvPicPr>
        <p:blipFill>
          <a:blip r:embed="rId2" cstate="print">
            <a:extLst>
              <a:ext uri="{28A0092B-C50C-407E-A947-70E740481C1C}"/>
            </a:extLst>
          </a:blip>
          <a:srcRect/>
          <a:stretch>
            <a:fillRect/>
          </a:stretch>
        </p:blipFill>
        <p:spPr bwMode="auto">
          <a:xfrm>
            <a:off x="-1" y="1"/>
            <a:ext cx="778761" cy="995082"/>
          </a:xfrm>
          <a:prstGeom prst="rect">
            <a:avLst/>
          </a:prstGeom>
          <a:ln>
            <a:noFill/>
          </a:ln>
          <a:effectLst>
            <a:softEdge rad="112500"/>
          </a:effectLst>
          <a:extLst>
            <a:ext uri="{909E8E84-426E-40DD-AFC4-6F175D3DCCD1}"/>
            <a:ext uri="{91240B29-F687-4F45-9708-019B960494DF}"/>
          </a:extLst>
        </p:spPr>
      </p:pic>
      <p:cxnSp>
        <p:nvCxnSpPr>
          <p:cNvPr id="61" name="Прямая соединительная линия 60"/>
          <p:cNvCxnSpPr/>
          <p:nvPr/>
        </p:nvCxnSpPr>
        <p:spPr>
          <a:xfrm flipV="1">
            <a:off x="3125788" y="5984875"/>
            <a:ext cx="658812" cy="14288"/>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2" name="Прямая соединительная линия 61"/>
          <p:cNvCxnSpPr/>
          <p:nvPr/>
        </p:nvCxnSpPr>
        <p:spPr>
          <a:xfrm flipV="1">
            <a:off x="3725863" y="5970588"/>
            <a:ext cx="658812" cy="14287"/>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63" name="_s5146"/>
          <p:cNvSpPr>
            <a:spLocks noChangeArrowheads="1"/>
          </p:cNvSpPr>
          <p:nvPr/>
        </p:nvSpPr>
        <p:spPr bwMode="auto">
          <a:xfrm>
            <a:off x="341286" y="5455466"/>
            <a:ext cx="2956637" cy="1272358"/>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just">
              <a:defRPr/>
            </a:pPr>
            <a:r>
              <a:rPr lang="ru-RU" sz="1200" b="1" dirty="0">
                <a:solidFill>
                  <a:schemeClr val="bg2"/>
                </a:solidFill>
                <a:cs typeface="Arial" panose="020B0604020202020204" pitchFamily="34" charset="0"/>
              </a:rPr>
              <a:t>На осуществление государственных полномочий по составлению списков кандидатов в присяжные заседатели федеральных судов общей юрисдикции по муниципальным образованиям, расположенным на территории Свердловской области</a:t>
            </a:r>
          </a:p>
        </p:txBody>
      </p:sp>
      <p:sp>
        <p:nvSpPr>
          <p:cNvPr id="64" name="_s5147"/>
          <p:cNvSpPr>
            <a:spLocks noChangeArrowheads="1"/>
          </p:cNvSpPr>
          <p:nvPr/>
        </p:nvSpPr>
        <p:spPr bwMode="auto">
          <a:xfrm>
            <a:off x="4353865" y="5496225"/>
            <a:ext cx="1804700" cy="1095808"/>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ctr">
              <a:defRPr/>
            </a:pPr>
            <a:r>
              <a:rPr lang="ru-RU" b="1" dirty="0">
                <a:solidFill>
                  <a:schemeClr val="bg2"/>
                </a:solidFill>
                <a:cs typeface="Arial" panose="020B0604020202020204" pitchFamily="34" charset="0"/>
              </a:rPr>
              <a:t>51,6 тыс.руб.</a:t>
            </a: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1" name="Rectangle 5"/>
          <p:cNvSpPr>
            <a:spLocks noChangeArrowheads="1"/>
          </p:cNvSpPr>
          <p:nvPr/>
        </p:nvSpPr>
        <p:spPr bwMode="auto">
          <a:xfrm>
            <a:off x="542925" y="174625"/>
            <a:ext cx="5499100" cy="9726613"/>
          </a:xfrm>
          <a:prstGeom prst="rect">
            <a:avLst/>
          </a:prstGeom>
          <a:noFill/>
          <a:ln w="9525">
            <a:noFill/>
            <a:miter lim="800000"/>
            <a:headEnd/>
            <a:tailEnd/>
          </a:ln>
        </p:spPr>
        <p:txBody>
          <a:bodyPr>
            <a:spAutoFit/>
          </a:bodyPr>
          <a:lstStyle/>
          <a:p>
            <a:pPr algn="just"/>
            <a:r>
              <a:rPr lang="ru-RU" sz="1300" b="1" dirty="0">
                <a:solidFill>
                  <a:srgbClr val="000000"/>
                </a:solidFill>
              </a:rPr>
              <a:t>Оглавление</a:t>
            </a:r>
          </a:p>
          <a:p>
            <a:pPr algn="just"/>
            <a:r>
              <a:rPr lang="ru-RU" sz="1300" b="1" dirty="0">
                <a:solidFill>
                  <a:srgbClr val="000000"/>
                </a:solidFill>
              </a:rPr>
              <a:t>Основные понятия			</a:t>
            </a:r>
          </a:p>
          <a:p>
            <a:pPr algn="just"/>
            <a:r>
              <a:rPr lang="ru-RU" sz="1300" b="1" dirty="0">
                <a:solidFill>
                  <a:srgbClr val="000000"/>
                </a:solidFill>
              </a:rPr>
              <a:t>Описание административно-территориального деления</a:t>
            </a:r>
          </a:p>
          <a:p>
            <a:pPr algn="just"/>
            <a:r>
              <a:rPr lang="ru-RU" sz="1300" b="1" dirty="0">
                <a:solidFill>
                  <a:srgbClr val="000000"/>
                </a:solidFill>
              </a:rPr>
              <a:t>Основы составления проекта бюджета</a:t>
            </a:r>
          </a:p>
          <a:p>
            <a:pPr algn="just"/>
            <a:r>
              <a:rPr lang="ru-RU" sz="1300" b="1" dirty="0">
                <a:solidFill>
                  <a:srgbClr val="000000"/>
                </a:solidFill>
              </a:rPr>
              <a:t>Основные показатели социально-экономического развития</a:t>
            </a:r>
          </a:p>
          <a:p>
            <a:pPr algn="just"/>
            <a:r>
              <a:rPr lang="ru-RU" sz="1300" b="1" dirty="0">
                <a:solidFill>
                  <a:srgbClr val="000000"/>
                </a:solidFill>
              </a:rPr>
              <a:t>Основные характеристики бюджета Серовского городского округа</a:t>
            </a:r>
          </a:p>
          <a:p>
            <a:pPr algn="just"/>
            <a:r>
              <a:rPr lang="ru-RU" sz="1300" b="1" dirty="0">
                <a:solidFill>
                  <a:srgbClr val="000000"/>
                </a:solidFill>
              </a:rPr>
              <a:t>Основные параметры бюджета Серовского городского округа</a:t>
            </a:r>
          </a:p>
          <a:p>
            <a:pPr algn="just"/>
            <a:r>
              <a:rPr lang="ru-RU" sz="1300" b="1" dirty="0">
                <a:solidFill>
                  <a:srgbClr val="000000"/>
                </a:solidFill>
              </a:rPr>
              <a:t>Доходы  и расходы бюджета Серовского городского округа в 2016 году</a:t>
            </a:r>
          </a:p>
          <a:p>
            <a:pPr algn="just"/>
            <a:r>
              <a:rPr lang="ru-RU" sz="1300" b="1" dirty="0">
                <a:solidFill>
                  <a:srgbClr val="000000"/>
                </a:solidFill>
              </a:rPr>
              <a:t>Доходы бюджета Серовского городского округа</a:t>
            </a:r>
          </a:p>
          <a:p>
            <a:pPr algn="just"/>
            <a:r>
              <a:rPr lang="ru-RU" sz="1300" b="1" dirty="0">
                <a:solidFill>
                  <a:srgbClr val="000000"/>
                </a:solidFill>
              </a:rPr>
              <a:t>Структура доходов бюджета Серовского городского округа в 2016 году</a:t>
            </a:r>
          </a:p>
          <a:p>
            <a:pPr algn="just"/>
            <a:r>
              <a:rPr lang="ru-RU" sz="1300" b="1" dirty="0">
                <a:solidFill>
                  <a:srgbClr val="000000"/>
                </a:solidFill>
              </a:rPr>
              <a:t>Налоговые доходы </a:t>
            </a:r>
          </a:p>
          <a:p>
            <a:pPr algn="just"/>
            <a:r>
              <a:rPr lang="ru-RU" sz="1300" b="1" dirty="0">
                <a:solidFill>
                  <a:srgbClr val="000000"/>
                </a:solidFill>
              </a:rPr>
              <a:t>Неналоговые доходы  </a:t>
            </a:r>
          </a:p>
          <a:p>
            <a:pPr algn="just"/>
            <a:r>
              <a:rPr lang="ru-RU" sz="1300" b="1" dirty="0">
                <a:solidFill>
                  <a:srgbClr val="000000"/>
                </a:solidFill>
              </a:rPr>
              <a:t>Безвозмездные поступления </a:t>
            </a:r>
          </a:p>
          <a:p>
            <a:pPr algn="just"/>
            <a:r>
              <a:rPr lang="ru-RU" sz="1300" b="1" dirty="0">
                <a:solidFill>
                  <a:srgbClr val="000000"/>
                </a:solidFill>
              </a:rPr>
              <a:t>Межбюджетные отношения</a:t>
            </a:r>
          </a:p>
          <a:p>
            <a:pPr algn="just"/>
            <a:r>
              <a:rPr lang="ru-RU" sz="1300" b="1" dirty="0">
                <a:solidFill>
                  <a:srgbClr val="000000"/>
                </a:solidFill>
              </a:rPr>
              <a:t>Доходы бюджета (безвозмездные поступления)</a:t>
            </a:r>
          </a:p>
          <a:p>
            <a:pPr algn="just"/>
            <a:r>
              <a:rPr lang="ru-RU" sz="1300" b="1" dirty="0">
                <a:solidFill>
                  <a:srgbClr val="000000"/>
                </a:solidFill>
              </a:rPr>
              <a:t>Основные мероприятия по дополнительной мобилизации доходов бюджета</a:t>
            </a:r>
          </a:p>
          <a:p>
            <a:pPr algn="just"/>
            <a:r>
              <a:rPr lang="ru-RU" sz="1300" b="1" dirty="0">
                <a:solidFill>
                  <a:srgbClr val="000000"/>
                </a:solidFill>
              </a:rPr>
              <a:t>Расходы бюджета Серовского городского округа</a:t>
            </a:r>
          </a:p>
          <a:p>
            <a:pPr algn="just"/>
            <a:r>
              <a:rPr lang="ru-RU" sz="1300" b="1" dirty="0">
                <a:solidFill>
                  <a:srgbClr val="000000"/>
                </a:solidFill>
              </a:rPr>
              <a:t>Структура расходов бюджета Серовского городского округа</a:t>
            </a:r>
          </a:p>
          <a:p>
            <a:pPr algn="just"/>
            <a:r>
              <a:rPr lang="ru-RU" sz="1300" b="1" dirty="0">
                <a:solidFill>
                  <a:srgbClr val="000000"/>
                </a:solidFill>
              </a:rPr>
              <a:t>Динамика распределения расходов бюджета Серовского городского округа</a:t>
            </a:r>
          </a:p>
          <a:p>
            <a:pPr algn="just"/>
            <a:r>
              <a:rPr lang="ru-RU" sz="1300" b="1" dirty="0">
                <a:solidFill>
                  <a:srgbClr val="000000"/>
                </a:solidFill>
              </a:rPr>
              <a:t>Расходы бюджета (Объемы финансирования)</a:t>
            </a:r>
          </a:p>
          <a:p>
            <a:pPr algn="just"/>
            <a:r>
              <a:rPr lang="ru-RU" sz="1300" b="1" dirty="0">
                <a:solidFill>
                  <a:srgbClr val="000000"/>
                </a:solidFill>
              </a:rPr>
              <a:t>Муниципальные программы Серовского городского округа</a:t>
            </a:r>
          </a:p>
          <a:p>
            <a:pPr algn="just"/>
            <a:r>
              <a:rPr lang="ru-RU" sz="1300" b="1" dirty="0">
                <a:solidFill>
                  <a:srgbClr val="000000"/>
                </a:solidFill>
              </a:rPr>
              <a:t>Развитие системы образования</a:t>
            </a:r>
          </a:p>
          <a:p>
            <a:pPr algn="just"/>
            <a:r>
              <a:rPr lang="ru-RU" sz="1300" b="1" dirty="0">
                <a:solidFill>
                  <a:srgbClr val="000000"/>
                </a:solidFill>
              </a:rPr>
              <a:t>Развитие транспорта, дорожного хозяйства, благоустройства и социально-бытового обслуживания</a:t>
            </a:r>
          </a:p>
          <a:p>
            <a:pPr algn="just"/>
            <a:r>
              <a:rPr lang="ru-RU" sz="1300" b="1" dirty="0">
                <a:solidFill>
                  <a:srgbClr val="000000"/>
                </a:solidFill>
              </a:rPr>
              <a:t>Реализация основных направлений в строительном комплексе</a:t>
            </a:r>
          </a:p>
          <a:p>
            <a:pPr algn="just"/>
            <a:r>
              <a:rPr lang="ru-RU" sz="1300" b="1" dirty="0">
                <a:solidFill>
                  <a:srgbClr val="000000"/>
                </a:solidFill>
              </a:rPr>
              <a:t>Управление муниципальным имуществом</a:t>
            </a:r>
          </a:p>
          <a:p>
            <a:pPr algn="just"/>
            <a:r>
              <a:rPr lang="ru-RU" sz="1300" b="1" dirty="0">
                <a:solidFill>
                  <a:srgbClr val="000000"/>
                </a:solidFill>
              </a:rPr>
              <a:t>Обеспечение безопасности жизнедеятельности населения и территории</a:t>
            </a:r>
          </a:p>
          <a:p>
            <a:pPr algn="just"/>
            <a:r>
              <a:rPr lang="ru-RU" sz="1300" b="1" dirty="0">
                <a:solidFill>
                  <a:srgbClr val="000000"/>
                </a:solidFill>
              </a:rPr>
              <a:t>Молодежь Серовского городского округа</a:t>
            </a:r>
          </a:p>
          <a:p>
            <a:pPr algn="just"/>
            <a:r>
              <a:rPr lang="ru-RU" sz="1300" b="1" dirty="0">
                <a:solidFill>
                  <a:srgbClr val="000000"/>
                </a:solidFill>
              </a:rPr>
              <a:t>Развитие культуры в Серовском городском округе</a:t>
            </a:r>
          </a:p>
          <a:p>
            <a:pPr algn="just"/>
            <a:r>
              <a:rPr lang="ru-RU" sz="1300" b="1" dirty="0">
                <a:solidFill>
                  <a:srgbClr val="000000"/>
                </a:solidFill>
              </a:rPr>
              <a:t>Дополнительные меры социальной поддержки отдельных категорий граждан Серовского городского округа</a:t>
            </a:r>
          </a:p>
          <a:p>
            <a:pPr algn="just"/>
            <a:r>
              <a:rPr lang="ru-RU" sz="1300" b="1" dirty="0">
                <a:solidFill>
                  <a:srgbClr val="000000"/>
                </a:solidFill>
              </a:rPr>
              <a:t>Развитие физической культуры и спорта в  Серовском городском округа</a:t>
            </a:r>
          </a:p>
          <a:p>
            <a:pPr algn="just"/>
            <a:r>
              <a:rPr lang="ru-RU" sz="1300" b="1" dirty="0">
                <a:solidFill>
                  <a:srgbClr val="000000"/>
                </a:solidFill>
              </a:rPr>
              <a:t>Развитие жилищно-коммунального хозяйства, охрана окружающей среды и повышение энергетической эффективности на территории Серовского городского круга</a:t>
            </a:r>
          </a:p>
          <a:p>
            <a:pPr algn="just"/>
            <a:r>
              <a:rPr lang="ru-RU" sz="1300" b="1" dirty="0">
                <a:solidFill>
                  <a:srgbClr val="000000"/>
                </a:solidFill>
              </a:rPr>
              <a:t>Структура муниципальных программ Серовского городского округа в 2016 году</a:t>
            </a:r>
          </a:p>
          <a:p>
            <a:pPr algn="just"/>
            <a:r>
              <a:rPr lang="ru-RU" sz="1400" b="1" dirty="0">
                <a:solidFill>
                  <a:srgbClr val="000000"/>
                </a:solidFill>
                <a:cs typeface="Times New Roman" pitchFamily="18" charset="0"/>
              </a:rPr>
              <a:t>Финансирование социально-значимых объектов (отдельные объекты бюджетных инвестиций)</a:t>
            </a:r>
            <a:endParaRPr lang="ru-RU" sz="1300" b="1" dirty="0">
              <a:solidFill>
                <a:srgbClr val="000000"/>
              </a:solidFill>
            </a:endParaRPr>
          </a:p>
          <a:p>
            <a:pPr algn="just"/>
            <a:r>
              <a:rPr lang="ru-RU" sz="1300" b="1" dirty="0">
                <a:solidFill>
                  <a:srgbClr val="000000"/>
                </a:solidFill>
              </a:rPr>
              <a:t>Источники финансирования дефицита бюджета</a:t>
            </a:r>
          </a:p>
          <a:p>
            <a:pPr algn="just"/>
            <a:r>
              <a:rPr lang="ru-RU" sz="1300" b="1" dirty="0">
                <a:solidFill>
                  <a:srgbClr val="000000"/>
                </a:solidFill>
              </a:rPr>
              <a:t>Параметры муниципального долга Серовского городского округа на 2016 год</a:t>
            </a:r>
          </a:p>
          <a:p>
            <a:pPr algn="just"/>
            <a:r>
              <a:rPr lang="ru-RU" sz="1300" b="1" dirty="0">
                <a:solidFill>
                  <a:srgbClr val="000000"/>
                </a:solidFill>
              </a:rPr>
              <a:t>Контактная информация</a:t>
            </a:r>
          </a:p>
        </p:txBody>
      </p:sp>
      <p:sp>
        <p:nvSpPr>
          <p:cNvPr id="91142" name="Rectangle 6"/>
          <p:cNvSpPr>
            <a:spLocks noChangeArrowheads="1"/>
          </p:cNvSpPr>
          <p:nvPr/>
        </p:nvSpPr>
        <p:spPr bwMode="auto">
          <a:xfrm>
            <a:off x="6367463" y="0"/>
            <a:ext cx="490537" cy="9906000"/>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r">
              <a:defRPr/>
            </a:pPr>
            <a:endParaRPr lang="ru-RU" sz="1300" b="1" dirty="0">
              <a:solidFill>
                <a:srgbClr val="000000"/>
              </a:solidFill>
              <a:latin typeface="Times New Roman" pitchFamily="18" charset="0"/>
              <a:cs typeface="Times New Roman" pitchFamily="18" charset="0"/>
            </a:endParaRPr>
          </a:p>
        </p:txBody>
      </p:sp>
      <p:sp>
        <p:nvSpPr>
          <p:cNvPr id="6" name="Прямоугольник 5"/>
          <p:cNvSpPr/>
          <p:nvPr/>
        </p:nvSpPr>
        <p:spPr>
          <a:xfrm rot="16200000">
            <a:off x="-4768337" y="4752942"/>
            <a:ext cx="9906006"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r">
              <a:defRPr/>
            </a:pPr>
            <a:r>
              <a:rPr lang="ru-RU" sz="20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Times New Roman" pitchFamily="18" charset="0"/>
                <a:cs typeface="Times New Roman" pitchFamily="18" charset="0"/>
              </a:rPr>
              <a:t>Оглавление</a:t>
            </a:r>
          </a:p>
        </p:txBody>
      </p:sp>
      <p:sp>
        <p:nvSpPr>
          <p:cNvPr id="7172" name="TextBox 4"/>
          <p:cNvSpPr txBox="1">
            <a:spLocks noChangeArrowheads="1"/>
          </p:cNvSpPr>
          <p:nvPr/>
        </p:nvSpPr>
        <p:spPr bwMode="auto">
          <a:xfrm>
            <a:off x="6232525" y="0"/>
            <a:ext cx="625475" cy="10694988"/>
          </a:xfrm>
          <a:prstGeom prst="rect">
            <a:avLst/>
          </a:prstGeom>
          <a:noFill/>
          <a:ln w="9525">
            <a:noFill/>
            <a:miter lim="800000"/>
            <a:headEnd/>
            <a:tailEnd/>
          </a:ln>
        </p:spPr>
        <p:txBody>
          <a:bodyPr>
            <a:spAutoFit/>
          </a:bodyPr>
          <a:lstStyle/>
          <a:p>
            <a:endParaRPr lang="ru-RU" sz="1300"/>
          </a:p>
          <a:p>
            <a:r>
              <a:rPr lang="ru-RU" sz="1300" b="1">
                <a:solidFill>
                  <a:srgbClr val="000000"/>
                </a:solidFill>
              </a:rPr>
              <a:t>2</a:t>
            </a:r>
          </a:p>
          <a:p>
            <a:r>
              <a:rPr lang="ru-RU" sz="1300" b="1">
                <a:solidFill>
                  <a:srgbClr val="000000"/>
                </a:solidFill>
              </a:rPr>
              <a:t>3</a:t>
            </a:r>
          </a:p>
          <a:p>
            <a:r>
              <a:rPr lang="ru-RU" sz="1300" b="1">
                <a:solidFill>
                  <a:srgbClr val="000000"/>
                </a:solidFill>
              </a:rPr>
              <a:t>4</a:t>
            </a:r>
          </a:p>
          <a:p>
            <a:r>
              <a:rPr lang="ru-RU" sz="1300" b="1">
                <a:solidFill>
                  <a:srgbClr val="000000"/>
                </a:solidFill>
              </a:rPr>
              <a:t>5</a:t>
            </a:r>
          </a:p>
          <a:p>
            <a:r>
              <a:rPr lang="ru-RU" sz="1300" b="1">
                <a:solidFill>
                  <a:srgbClr val="000000"/>
                </a:solidFill>
              </a:rPr>
              <a:t>6</a:t>
            </a:r>
          </a:p>
          <a:p>
            <a:r>
              <a:rPr lang="ru-RU" sz="1300" b="1">
                <a:solidFill>
                  <a:srgbClr val="000000"/>
                </a:solidFill>
              </a:rPr>
              <a:t>7</a:t>
            </a:r>
          </a:p>
          <a:p>
            <a:r>
              <a:rPr lang="ru-RU" sz="1300" b="1">
                <a:solidFill>
                  <a:srgbClr val="000000"/>
                </a:solidFill>
              </a:rPr>
              <a:t>8-9</a:t>
            </a:r>
          </a:p>
          <a:p>
            <a:r>
              <a:rPr lang="ru-RU" sz="1300" b="1">
                <a:solidFill>
                  <a:srgbClr val="000000"/>
                </a:solidFill>
              </a:rPr>
              <a:t>10</a:t>
            </a:r>
          </a:p>
          <a:p>
            <a:r>
              <a:rPr lang="ru-RU" sz="1300" b="1">
                <a:solidFill>
                  <a:srgbClr val="000000"/>
                </a:solidFill>
              </a:rPr>
              <a:t>11</a:t>
            </a:r>
          </a:p>
          <a:p>
            <a:r>
              <a:rPr lang="ru-RU" sz="1300" b="1">
                <a:solidFill>
                  <a:srgbClr val="000000"/>
                </a:solidFill>
              </a:rPr>
              <a:t>12</a:t>
            </a:r>
          </a:p>
          <a:p>
            <a:r>
              <a:rPr lang="ru-RU" sz="1300" b="1">
                <a:solidFill>
                  <a:srgbClr val="000000"/>
                </a:solidFill>
              </a:rPr>
              <a:t>13</a:t>
            </a:r>
          </a:p>
          <a:p>
            <a:r>
              <a:rPr lang="ru-RU" sz="1300" b="1">
                <a:solidFill>
                  <a:srgbClr val="000000"/>
                </a:solidFill>
              </a:rPr>
              <a:t>14</a:t>
            </a:r>
          </a:p>
          <a:p>
            <a:r>
              <a:rPr lang="ru-RU" sz="1300" b="1">
                <a:solidFill>
                  <a:srgbClr val="000000"/>
                </a:solidFill>
              </a:rPr>
              <a:t>15</a:t>
            </a:r>
          </a:p>
          <a:p>
            <a:r>
              <a:rPr lang="ru-RU" sz="1300" b="1">
                <a:solidFill>
                  <a:srgbClr val="000000"/>
                </a:solidFill>
              </a:rPr>
              <a:t>16-17</a:t>
            </a:r>
          </a:p>
          <a:p>
            <a:r>
              <a:rPr lang="ru-RU" sz="1300" b="1">
                <a:solidFill>
                  <a:srgbClr val="000000"/>
                </a:solidFill>
              </a:rPr>
              <a:t>18-21</a:t>
            </a:r>
          </a:p>
          <a:p>
            <a:r>
              <a:rPr lang="ru-RU" sz="1300" b="1">
                <a:solidFill>
                  <a:srgbClr val="000000"/>
                </a:solidFill>
              </a:rPr>
              <a:t>22</a:t>
            </a:r>
          </a:p>
          <a:p>
            <a:endParaRPr lang="ru-RU" sz="1300" b="1">
              <a:solidFill>
                <a:srgbClr val="000000"/>
              </a:solidFill>
            </a:endParaRPr>
          </a:p>
          <a:p>
            <a:r>
              <a:rPr lang="ru-RU" sz="1300" b="1">
                <a:solidFill>
                  <a:srgbClr val="000000"/>
                </a:solidFill>
              </a:rPr>
              <a:t>23</a:t>
            </a:r>
          </a:p>
          <a:p>
            <a:r>
              <a:rPr lang="ru-RU" sz="1300" b="1">
                <a:solidFill>
                  <a:srgbClr val="000000"/>
                </a:solidFill>
              </a:rPr>
              <a:t>24</a:t>
            </a:r>
          </a:p>
          <a:p>
            <a:r>
              <a:rPr lang="ru-RU" sz="1300" b="1">
                <a:solidFill>
                  <a:srgbClr val="000000"/>
                </a:solidFill>
              </a:rPr>
              <a:t>25</a:t>
            </a:r>
          </a:p>
          <a:p>
            <a:endParaRPr lang="ru-RU" sz="1300" b="1">
              <a:solidFill>
                <a:srgbClr val="000000"/>
              </a:solidFill>
            </a:endParaRPr>
          </a:p>
          <a:p>
            <a:r>
              <a:rPr lang="ru-RU" sz="1300" b="1">
                <a:solidFill>
                  <a:srgbClr val="000000"/>
                </a:solidFill>
              </a:rPr>
              <a:t>26-30</a:t>
            </a:r>
          </a:p>
          <a:p>
            <a:r>
              <a:rPr lang="ru-RU" sz="1300" b="1">
                <a:solidFill>
                  <a:srgbClr val="000000"/>
                </a:solidFill>
              </a:rPr>
              <a:t>31</a:t>
            </a:r>
          </a:p>
          <a:p>
            <a:r>
              <a:rPr lang="ru-RU" sz="1300" b="1">
                <a:solidFill>
                  <a:srgbClr val="000000"/>
                </a:solidFill>
              </a:rPr>
              <a:t>32-34</a:t>
            </a:r>
          </a:p>
          <a:p>
            <a:r>
              <a:rPr lang="ru-RU" sz="1300" b="1">
                <a:solidFill>
                  <a:srgbClr val="000000"/>
                </a:solidFill>
              </a:rPr>
              <a:t>35-36</a:t>
            </a:r>
          </a:p>
          <a:p>
            <a:endParaRPr lang="ru-RU" sz="1300" b="1">
              <a:solidFill>
                <a:srgbClr val="000000"/>
              </a:solidFill>
            </a:endParaRPr>
          </a:p>
          <a:p>
            <a:r>
              <a:rPr lang="ru-RU" sz="1300" b="1">
                <a:solidFill>
                  <a:srgbClr val="000000"/>
                </a:solidFill>
              </a:rPr>
              <a:t>37</a:t>
            </a:r>
          </a:p>
          <a:p>
            <a:r>
              <a:rPr lang="ru-RU" sz="1300" b="1">
                <a:solidFill>
                  <a:srgbClr val="000000"/>
                </a:solidFill>
              </a:rPr>
              <a:t>38-39</a:t>
            </a:r>
          </a:p>
          <a:p>
            <a:r>
              <a:rPr lang="ru-RU" sz="1300" b="1">
                <a:solidFill>
                  <a:srgbClr val="000000"/>
                </a:solidFill>
              </a:rPr>
              <a:t>40-42</a:t>
            </a:r>
          </a:p>
          <a:p>
            <a:endParaRPr lang="ru-RU" sz="1300" b="1">
              <a:solidFill>
                <a:srgbClr val="000000"/>
              </a:solidFill>
            </a:endParaRPr>
          </a:p>
          <a:p>
            <a:r>
              <a:rPr lang="ru-RU" sz="1300" b="1">
                <a:solidFill>
                  <a:srgbClr val="000000"/>
                </a:solidFill>
              </a:rPr>
              <a:t>43-44</a:t>
            </a:r>
          </a:p>
          <a:p>
            <a:r>
              <a:rPr lang="ru-RU" sz="1300" b="1">
                <a:solidFill>
                  <a:srgbClr val="000000"/>
                </a:solidFill>
              </a:rPr>
              <a:t>45-46</a:t>
            </a:r>
          </a:p>
          <a:p>
            <a:r>
              <a:rPr lang="ru-RU" sz="1300" b="1">
                <a:solidFill>
                  <a:srgbClr val="000000"/>
                </a:solidFill>
              </a:rPr>
              <a:t>47-48</a:t>
            </a:r>
          </a:p>
          <a:p>
            <a:endParaRPr lang="ru-RU" sz="1300" b="1">
              <a:solidFill>
                <a:srgbClr val="000000"/>
              </a:solidFill>
            </a:endParaRPr>
          </a:p>
          <a:p>
            <a:r>
              <a:rPr lang="ru-RU" sz="1300" b="1">
                <a:solidFill>
                  <a:srgbClr val="000000"/>
                </a:solidFill>
              </a:rPr>
              <a:t>49-50</a:t>
            </a:r>
          </a:p>
          <a:p>
            <a:endParaRPr lang="ru-RU" sz="1300" b="1">
              <a:solidFill>
                <a:srgbClr val="000000"/>
              </a:solidFill>
            </a:endParaRPr>
          </a:p>
          <a:p>
            <a:r>
              <a:rPr lang="ru-RU" sz="1300" b="1">
                <a:solidFill>
                  <a:srgbClr val="000000"/>
                </a:solidFill>
              </a:rPr>
              <a:t>51-52</a:t>
            </a:r>
          </a:p>
          <a:p>
            <a:endParaRPr lang="ru-RU" sz="1300" b="1">
              <a:solidFill>
                <a:srgbClr val="000000"/>
              </a:solidFill>
            </a:endParaRPr>
          </a:p>
          <a:p>
            <a:endParaRPr lang="ru-RU" sz="1300" b="1">
              <a:solidFill>
                <a:srgbClr val="000000"/>
              </a:solidFill>
            </a:endParaRPr>
          </a:p>
          <a:p>
            <a:r>
              <a:rPr lang="ru-RU" sz="1300" b="1">
                <a:solidFill>
                  <a:srgbClr val="000000"/>
                </a:solidFill>
              </a:rPr>
              <a:t>53</a:t>
            </a:r>
          </a:p>
          <a:p>
            <a:endParaRPr lang="ru-RU" sz="1300" b="1">
              <a:solidFill>
                <a:srgbClr val="000000"/>
              </a:solidFill>
            </a:endParaRPr>
          </a:p>
          <a:p>
            <a:r>
              <a:rPr lang="ru-RU" sz="1300" b="1">
                <a:solidFill>
                  <a:srgbClr val="000000"/>
                </a:solidFill>
              </a:rPr>
              <a:t>54</a:t>
            </a:r>
          </a:p>
          <a:p>
            <a:endParaRPr lang="ru-RU" sz="1300" b="1">
              <a:solidFill>
                <a:srgbClr val="000000"/>
              </a:solidFill>
            </a:endParaRPr>
          </a:p>
          <a:p>
            <a:r>
              <a:rPr lang="ru-RU" sz="1300" b="1">
                <a:solidFill>
                  <a:srgbClr val="000000"/>
                </a:solidFill>
              </a:rPr>
              <a:t>55</a:t>
            </a:r>
          </a:p>
          <a:p>
            <a:r>
              <a:rPr lang="ru-RU" sz="1300" b="1">
                <a:solidFill>
                  <a:srgbClr val="000000"/>
                </a:solidFill>
              </a:rPr>
              <a:t>56</a:t>
            </a:r>
          </a:p>
          <a:p>
            <a:endParaRPr lang="ru-RU" sz="1300" b="1">
              <a:solidFill>
                <a:srgbClr val="000000"/>
              </a:solidFill>
            </a:endParaRPr>
          </a:p>
          <a:p>
            <a:r>
              <a:rPr lang="ru-RU" sz="1300" b="1">
                <a:solidFill>
                  <a:srgbClr val="000000"/>
                </a:solidFill>
              </a:rPr>
              <a:t>57</a:t>
            </a:r>
          </a:p>
          <a:p>
            <a:endParaRPr lang="ru-RU" sz="1300" b="1">
              <a:solidFill>
                <a:srgbClr val="000000"/>
              </a:solidFill>
            </a:endParaRPr>
          </a:p>
          <a:p>
            <a:endParaRPr lang="ru-RU" sz="1300" b="1">
              <a:solidFill>
                <a:srgbClr val="000000"/>
              </a:solidFill>
            </a:endParaRPr>
          </a:p>
          <a:p>
            <a:endParaRPr lang="ru-RU" sz="1300" b="1">
              <a:solidFill>
                <a:srgbClr val="000000"/>
              </a:solidFill>
            </a:endParaRPr>
          </a:p>
          <a:p>
            <a:endParaRPr lang="ru-RU" sz="1300" b="1">
              <a:solidFill>
                <a:srgbClr val="000000"/>
              </a:solidFill>
            </a:endParaRPr>
          </a:p>
          <a:p>
            <a:endParaRPr lang="ru-RU" sz="1300" b="1">
              <a:solidFill>
                <a:srgbClr val="000000"/>
              </a:solidFill>
            </a:endParaRP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1141"/>
                                        </p:tgtEl>
                                        <p:attrNameLst>
                                          <p:attrName>style.visibility</p:attrName>
                                        </p:attrNameLst>
                                      </p:cBhvr>
                                      <p:to>
                                        <p:strVal val="visible"/>
                                      </p:to>
                                    </p:set>
                                    <p:animEffect transition="in" filter="wipe(up)">
                                      <p:cBhvr>
                                        <p:cTn id="7" dur="2000"/>
                                        <p:tgtEl>
                                          <p:spTgt spid="91141"/>
                                        </p:tgtEl>
                                      </p:cBhvr>
                                    </p:animEffect>
                                  </p:childTnLst>
                                </p:cTn>
                              </p:par>
                              <p:par>
                                <p:cTn id="8" presetID="40" presetClass="entr" presetSubtype="0" fill="hold" grpId="0" nodeType="withEffect" nodePh="1">
                                  <p:stCondLst>
                                    <p:cond delay="0"/>
                                  </p:stCondLst>
                                  <p:endCondLst>
                                    <p:cond evt="begin" delay="0">
                                      <p:tn val="8"/>
                                    </p:cond>
                                  </p:endCondLst>
                                  <p:iterate type="lt">
                                    <p:tmPct val="10000"/>
                                  </p:iterate>
                                  <p:childTnLst>
                                    <p:set>
                                      <p:cBhvr>
                                        <p:cTn id="9" dur="1" fill="hold">
                                          <p:stCondLst>
                                            <p:cond delay="0"/>
                                          </p:stCondLst>
                                        </p:cTn>
                                        <p:tgtEl>
                                          <p:spTgt spid="91142"/>
                                        </p:tgtEl>
                                        <p:attrNameLst>
                                          <p:attrName>style.visibility</p:attrName>
                                        </p:attrNameLst>
                                      </p:cBhvr>
                                      <p:to>
                                        <p:strVal val="visible"/>
                                      </p:to>
                                    </p:set>
                                    <p:animEffect transition="in" filter="fade">
                                      <p:cBhvr>
                                        <p:cTn id="10" dur="1000"/>
                                        <p:tgtEl>
                                          <p:spTgt spid="91142"/>
                                        </p:tgtEl>
                                      </p:cBhvr>
                                    </p:animEffect>
                                    <p:anim calcmode="lin" valueType="num">
                                      <p:cBhvr>
                                        <p:cTn id="11" dur="1000" fill="hold"/>
                                        <p:tgtEl>
                                          <p:spTgt spid="91142"/>
                                        </p:tgtEl>
                                        <p:attrNameLst>
                                          <p:attrName>ppt_x</p:attrName>
                                        </p:attrNameLst>
                                      </p:cBhvr>
                                      <p:tavLst>
                                        <p:tav tm="0">
                                          <p:val>
                                            <p:strVal val="#ppt_x-.1"/>
                                          </p:val>
                                        </p:tav>
                                        <p:tav tm="100000">
                                          <p:val>
                                            <p:strVal val="#ppt_x"/>
                                          </p:val>
                                        </p:tav>
                                      </p:tavLst>
                                    </p:anim>
                                    <p:anim calcmode="lin" valueType="num">
                                      <p:cBhvr>
                                        <p:cTn id="12" dur="1000" fill="hold"/>
                                        <p:tgtEl>
                                          <p:spTgt spid="91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1" grpId="0"/>
      <p:bldP spid="9114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 name="Прямая соединительная линия 60"/>
          <p:cNvCxnSpPr/>
          <p:nvPr/>
        </p:nvCxnSpPr>
        <p:spPr>
          <a:xfrm>
            <a:off x="3630613" y="8175625"/>
            <a:ext cx="1425575"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6" name="Прямая соединительная линия 55"/>
          <p:cNvCxnSpPr/>
          <p:nvPr/>
        </p:nvCxnSpPr>
        <p:spPr>
          <a:xfrm>
            <a:off x="3617913" y="6924675"/>
            <a:ext cx="1477962"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a:off x="3509963" y="5432425"/>
            <a:ext cx="1344612"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p:nvPr/>
        </p:nvCxnSpPr>
        <p:spPr>
          <a:xfrm>
            <a:off x="3441700" y="4316413"/>
            <a:ext cx="1722438"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p:nvPr/>
        </p:nvCxnSpPr>
        <p:spPr>
          <a:xfrm flipV="1">
            <a:off x="3281363" y="3133725"/>
            <a:ext cx="1747837"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p:nvPr/>
        </p:nvCxnSpPr>
        <p:spPr>
          <a:xfrm>
            <a:off x="3482975" y="1868488"/>
            <a:ext cx="1371600"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ctrTitle" sz="quarter"/>
          </p:nvPr>
        </p:nvSpPr>
        <p:spPr>
          <a:xfrm rot="16200000">
            <a:off x="-4737893" y="4737893"/>
            <a:ext cx="9906000" cy="430213"/>
          </a:xfrm>
        </p:spPr>
        <p:style>
          <a:lnRef idx="2">
            <a:schemeClr val="accent2">
              <a:shade val="50000"/>
            </a:schemeClr>
          </a:lnRef>
          <a:fillRef idx="1">
            <a:schemeClr val="accent2"/>
          </a:fillRef>
          <a:effectRef idx="0">
            <a:schemeClr val="accent2"/>
          </a:effectRef>
          <a:fontRef idx="minor">
            <a:schemeClr val="lt1"/>
          </a:fontRef>
        </p:style>
        <p:txBody>
          <a:bodyPr/>
          <a:lstStyle/>
          <a:p>
            <a:pPr algn="r">
              <a:defRPr/>
            </a:pPr>
            <a:r>
              <a:rPr lang="ru-RU" sz="2000" b="1" dirty="0" smtClean="0">
                <a:effectLst/>
                <a:latin typeface="Times New Roman" pitchFamily="18" charset="0"/>
                <a:cs typeface="Times New Roman" pitchFamily="18" charset="0"/>
              </a:rPr>
              <a:t>Доходы бюджета (безвозмездные поступления)</a:t>
            </a:r>
            <a:endParaRPr lang="ru-RU" sz="2000" dirty="0">
              <a:effectLst/>
              <a:latin typeface="Times New Roman" pitchFamily="18" charset="0"/>
              <a:cs typeface="Times New Roman" pitchFamily="18" charset="0"/>
            </a:endParaRPr>
          </a:p>
        </p:txBody>
      </p:sp>
      <p:grpSp>
        <p:nvGrpSpPr>
          <p:cNvPr id="33800" name="Organization Chart 115"/>
          <p:cNvGrpSpPr>
            <a:grpSpLocks noChangeAspect="1"/>
          </p:cNvGrpSpPr>
          <p:nvPr/>
        </p:nvGrpSpPr>
        <p:grpSpPr bwMode="auto">
          <a:xfrm>
            <a:off x="704850" y="357188"/>
            <a:ext cx="5818188" cy="8716962"/>
            <a:chOff x="236" y="176"/>
            <a:chExt cx="303" cy="524"/>
          </a:xfrm>
        </p:grpSpPr>
        <p:cxnSp>
          <p:nvCxnSpPr>
            <p:cNvPr id="33816" name="_s5126"/>
            <p:cNvCxnSpPr>
              <a:cxnSpLocks noChangeShapeType="1"/>
            </p:cNvCxnSpPr>
            <p:nvPr/>
          </p:nvCxnSpPr>
          <p:spPr bwMode="auto">
            <a:xfrm flipV="1">
              <a:off x="394" y="199"/>
              <a:ext cx="22" cy="487"/>
            </a:xfrm>
            <a:prstGeom prst="bentConnector2">
              <a:avLst/>
            </a:prstGeom>
            <a:noFill/>
            <a:ln w="28575">
              <a:solidFill>
                <a:srgbClr val="000000"/>
              </a:solidFill>
              <a:miter lim="800000"/>
              <a:headEnd/>
              <a:tailEnd/>
            </a:ln>
          </p:spPr>
        </p:cxnSp>
        <p:sp>
          <p:nvSpPr>
            <p:cNvPr id="12" name="_s5139"/>
            <p:cNvSpPr>
              <a:spLocks noChangeArrowheads="1"/>
            </p:cNvSpPr>
            <p:nvPr/>
          </p:nvSpPr>
          <p:spPr bwMode="auto">
            <a:xfrm>
              <a:off x="332" y="176"/>
              <a:ext cx="148" cy="48"/>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ctr">
                <a:defRPr/>
              </a:pPr>
              <a:r>
                <a:rPr lang="ru-RU" sz="2400" b="1" dirty="0">
                  <a:solidFill>
                    <a:schemeClr val="bg2"/>
                  </a:solidFill>
                  <a:cs typeface="Arial" panose="020B0604020202020204" pitchFamily="34" charset="0"/>
                </a:rPr>
                <a:t>СУБВЕНЦИИ</a:t>
              </a:r>
            </a:p>
          </p:txBody>
        </p:sp>
        <p:sp>
          <p:nvSpPr>
            <p:cNvPr id="13" name="_s5147"/>
            <p:cNvSpPr>
              <a:spLocks noChangeArrowheads="1"/>
            </p:cNvSpPr>
            <p:nvPr/>
          </p:nvSpPr>
          <p:spPr bwMode="auto">
            <a:xfrm>
              <a:off x="444" y="312"/>
              <a:ext cx="94" cy="55"/>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ctr">
                <a:defRPr/>
              </a:pPr>
              <a:r>
                <a:rPr lang="ru-RU" b="1" dirty="0">
                  <a:solidFill>
                    <a:schemeClr val="bg2"/>
                  </a:solidFill>
                  <a:cs typeface="Arial" panose="020B0604020202020204" pitchFamily="34" charset="0"/>
                </a:rPr>
                <a:t>567,0 тыс.руб.</a:t>
              </a:r>
            </a:p>
          </p:txBody>
        </p:sp>
        <p:sp>
          <p:nvSpPr>
            <p:cNvPr id="14" name="_s5149"/>
            <p:cNvSpPr>
              <a:spLocks noChangeArrowheads="1"/>
            </p:cNvSpPr>
            <p:nvPr/>
          </p:nvSpPr>
          <p:spPr bwMode="auto">
            <a:xfrm>
              <a:off x="448" y="386"/>
              <a:ext cx="91" cy="55"/>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ctr">
                <a:defRPr/>
              </a:pPr>
              <a:r>
                <a:rPr lang="ru-RU" b="1" dirty="0">
                  <a:solidFill>
                    <a:schemeClr val="bg2"/>
                  </a:solidFill>
                  <a:cs typeface="Arial" panose="020B0604020202020204" pitchFamily="34" charset="0"/>
                </a:rPr>
                <a:t>150,1 тыс.руб</a:t>
              </a:r>
              <a:r>
                <a:rPr lang="ru-RU" dirty="0">
                  <a:solidFill>
                    <a:schemeClr val="bg2"/>
                  </a:solidFill>
                  <a:cs typeface="Arial" panose="020B0604020202020204" pitchFamily="34" charset="0"/>
                </a:rPr>
                <a:t>.</a:t>
              </a:r>
            </a:p>
          </p:txBody>
        </p:sp>
        <p:sp>
          <p:nvSpPr>
            <p:cNvPr id="15" name="_s5151"/>
            <p:cNvSpPr>
              <a:spLocks noChangeArrowheads="1"/>
            </p:cNvSpPr>
            <p:nvPr/>
          </p:nvSpPr>
          <p:spPr bwMode="auto">
            <a:xfrm>
              <a:off x="444" y="541"/>
              <a:ext cx="92" cy="55"/>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ctr">
                <a:defRPr/>
              </a:pPr>
              <a:r>
                <a:rPr lang="ru-RU" b="1" dirty="0">
                  <a:solidFill>
                    <a:schemeClr val="bg2"/>
                  </a:solidFill>
                  <a:cs typeface="Arial" panose="020B0604020202020204" pitchFamily="34" charset="0"/>
                </a:rPr>
                <a:t>0,1 тыс.руб</a:t>
              </a:r>
              <a:r>
                <a:rPr lang="ru-RU" dirty="0">
                  <a:solidFill>
                    <a:schemeClr val="bg2"/>
                  </a:solidFill>
                  <a:cs typeface="Arial" panose="020B0604020202020204" pitchFamily="34" charset="0"/>
                </a:rPr>
                <a:t>.</a:t>
              </a:r>
            </a:p>
          </p:txBody>
        </p:sp>
        <p:sp>
          <p:nvSpPr>
            <p:cNvPr id="16" name="_s5153"/>
            <p:cNvSpPr>
              <a:spLocks noChangeArrowheads="1"/>
            </p:cNvSpPr>
            <p:nvPr/>
          </p:nvSpPr>
          <p:spPr bwMode="auto">
            <a:xfrm>
              <a:off x="446" y="624"/>
              <a:ext cx="92" cy="56"/>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ctr">
                <a:defRPr/>
              </a:pPr>
              <a:r>
                <a:rPr lang="ru-RU" b="1" dirty="0">
                  <a:solidFill>
                    <a:schemeClr val="bg2"/>
                  </a:solidFill>
                  <a:cs typeface="Arial" panose="020B0604020202020204" pitchFamily="34" charset="0"/>
                </a:rPr>
                <a:t>0,1 тыс.руб.</a:t>
              </a:r>
            </a:p>
          </p:txBody>
        </p:sp>
        <p:sp>
          <p:nvSpPr>
            <p:cNvPr id="17" name="_s5146"/>
            <p:cNvSpPr>
              <a:spLocks noChangeArrowheads="1"/>
            </p:cNvSpPr>
            <p:nvPr/>
          </p:nvSpPr>
          <p:spPr bwMode="auto">
            <a:xfrm>
              <a:off x="236" y="303"/>
              <a:ext cx="152" cy="87"/>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just">
                <a:defRPr/>
              </a:pPr>
              <a:r>
                <a:rPr lang="ru-RU" sz="1200" b="1" dirty="0">
                  <a:solidFill>
                    <a:schemeClr val="bg2"/>
                  </a:solidFill>
                  <a:cs typeface="Arial" panose="020B0604020202020204" pitchFamily="34" charset="0"/>
                </a:rPr>
                <a:t>На осуществление государственного полномочия Свердловской области по предоставлению гражданам, проживающим на территории Свердловской области, меры социальной поддержки по частичному освобождению от платы за коммунальные услуги</a:t>
              </a:r>
            </a:p>
          </p:txBody>
        </p:sp>
        <p:sp>
          <p:nvSpPr>
            <p:cNvPr id="18" name="_s5148"/>
            <p:cNvSpPr>
              <a:spLocks noChangeArrowheads="1"/>
            </p:cNvSpPr>
            <p:nvPr/>
          </p:nvSpPr>
          <p:spPr bwMode="auto">
            <a:xfrm>
              <a:off x="238" y="401"/>
              <a:ext cx="149" cy="43"/>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just">
                <a:defRPr/>
              </a:pPr>
              <a:r>
                <a:rPr lang="ru-RU" sz="1200" b="1" dirty="0">
                  <a:solidFill>
                    <a:schemeClr val="bg2"/>
                  </a:solidFill>
                  <a:cs typeface="Arial" panose="020B0604020202020204" pitchFamily="34" charset="0"/>
                </a:rPr>
                <a:t>На осуществление государственного полномочия Свердловской области по созданию административных комиссий</a:t>
              </a:r>
            </a:p>
          </p:txBody>
        </p:sp>
        <p:sp>
          <p:nvSpPr>
            <p:cNvPr id="19" name="_s5150"/>
            <p:cNvSpPr>
              <a:spLocks noChangeArrowheads="1"/>
            </p:cNvSpPr>
            <p:nvPr/>
          </p:nvSpPr>
          <p:spPr bwMode="auto">
            <a:xfrm>
              <a:off x="240" y="522"/>
              <a:ext cx="152" cy="88"/>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just">
                <a:defRPr/>
              </a:pPr>
              <a:endParaRPr lang="ru-RU" sz="1200" b="1" dirty="0">
                <a:solidFill>
                  <a:schemeClr val="bg2"/>
                </a:solidFill>
                <a:cs typeface="Arial" panose="020B0604020202020204" pitchFamily="34" charset="0"/>
              </a:endParaRPr>
            </a:p>
          </p:txBody>
        </p:sp>
        <p:sp>
          <p:nvSpPr>
            <p:cNvPr id="20" name="_s5152"/>
            <p:cNvSpPr>
              <a:spLocks noChangeArrowheads="1"/>
            </p:cNvSpPr>
            <p:nvPr/>
          </p:nvSpPr>
          <p:spPr bwMode="auto">
            <a:xfrm>
              <a:off x="236" y="626"/>
              <a:ext cx="160" cy="74"/>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just">
                <a:defRPr/>
              </a:pPr>
              <a:endParaRPr lang="ru-RU" sz="1200" b="1" dirty="0">
                <a:solidFill>
                  <a:schemeClr val="bg2"/>
                </a:solidFill>
                <a:cs typeface="Arial" panose="020B0604020202020204" pitchFamily="34" charset="0"/>
              </a:endParaRPr>
            </a:p>
          </p:txBody>
        </p:sp>
      </p:grpSp>
      <p:sp>
        <p:nvSpPr>
          <p:cNvPr id="33801" name="Прямоугольник 65"/>
          <p:cNvSpPr>
            <a:spLocks noChangeArrowheads="1"/>
          </p:cNvSpPr>
          <p:nvPr/>
        </p:nvSpPr>
        <p:spPr bwMode="auto">
          <a:xfrm>
            <a:off x="742950" y="6108700"/>
            <a:ext cx="2868613" cy="1384300"/>
          </a:xfrm>
          <a:prstGeom prst="rect">
            <a:avLst/>
          </a:prstGeom>
          <a:noFill/>
          <a:ln w="9525">
            <a:noFill/>
            <a:miter lim="800000"/>
            <a:headEnd/>
            <a:tailEnd/>
          </a:ln>
        </p:spPr>
        <p:txBody>
          <a:bodyPr>
            <a:spAutoFit/>
          </a:bodyPr>
          <a:lstStyle/>
          <a:p>
            <a:pPr algn="just"/>
            <a:r>
              <a:rPr lang="ru-RU" sz="1200" b="1">
                <a:solidFill>
                  <a:schemeClr val="bg2"/>
                </a:solidFill>
              </a:rPr>
              <a:t>На осуществление государственного полномочия Свердловской области по определению перечня должностных лиц, уполномоченных составлять протоколы об административных правонарушениях, предусмотренных законом Свердловской области</a:t>
            </a:r>
          </a:p>
        </p:txBody>
      </p:sp>
      <p:sp>
        <p:nvSpPr>
          <p:cNvPr id="33802" name="Прямоугольник 66"/>
          <p:cNvSpPr>
            <a:spLocks noChangeArrowheads="1"/>
          </p:cNvSpPr>
          <p:nvPr/>
        </p:nvSpPr>
        <p:spPr bwMode="auto">
          <a:xfrm>
            <a:off x="725488" y="7842250"/>
            <a:ext cx="2967037" cy="1014413"/>
          </a:xfrm>
          <a:prstGeom prst="rect">
            <a:avLst/>
          </a:prstGeom>
          <a:noFill/>
          <a:ln w="9525">
            <a:noFill/>
            <a:miter lim="800000"/>
            <a:headEnd/>
            <a:tailEnd/>
          </a:ln>
        </p:spPr>
        <p:txBody>
          <a:bodyPr>
            <a:spAutoFit/>
          </a:bodyPr>
          <a:lstStyle/>
          <a:p>
            <a:pPr algn="just"/>
            <a:r>
              <a:rPr lang="ru-RU" sz="1200" b="1">
                <a:solidFill>
                  <a:schemeClr val="bg2"/>
                </a:solidFill>
              </a:rPr>
              <a:t>На осуществление гос. полномочий СО по постановке на учет и учету граждан РФ, имеющих право на получение жилищных субсидий на приобретение или строительство жилых помещений.</a:t>
            </a:r>
          </a:p>
        </p:txBody>
      </p:sp>
      <p:pic>
        <p:nvPicPr>
          <p:cNvPr id="24" name="Picture 159" descr="герб города Серова"/>
          <p:cNvPicPr>
            <a:picLocks noChangeAspect="1" noChangeArrowheads="1"/>
          </p:cNvPicPr>
          <p:nvPr/>
        </p:nvPicPr>
        <p:blipFill>
          <a:blip r:embed="rId2" cstate="print">
            <a:extLst>
              <a:ext uri="{28A0092B-C50C-407E-A947-70E740481C1C}"/>
            </a:extLst>
          </a:blip>
          <a:srcRect/>
          <a:stretch>
            <a:fillRect/>
          </a:stretch>
        </p:blipFill>
        <p:spPr bwMode="auto">
          <a:xfrm>
            <a:off x="6078071" y="0"/>
            <a:ext cx="779929" cy="1008528"/>
          </a:xfrm>
          <a:prstGeom prst="rect">
            <a:avLst/>
          </a:prstGeom>
          <a:ln>
            <a:noFill/>
          </a:ln>
          <a:effectLst>
            <a:softEdge rad="112500"/>
          </a:effectLst>
          <a:extLst>
            <a:ext uri="{909E8E84-426E-40DD-AFC4-6F175D3DCCD1}"/>
            <a:ext uri="{91240B29-F687-4F45-9708-019B960494DF}"/>
          </a:extLst>
        </p:spPr>
      </p:pic>
      <p:sp>
        <p:nvSpPr>
          <p:cNvPr id="67" name="_s5146"/>
          <p:cNvSpPr>
            <a:spLocks noChangeArrowheads="1"/>
          </p:cNvSpPr>
          <p:nvPr/>
        </p:nvSpPr>
        <p:spPr bwMode="auto">
          <a:xfrm>
            <a:off x="672351" y="1343661"/>
            <a:ext cx="2971801" cy="955785"/>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just">
              <a:defRPr/>
            </a:pPr>
            <a:r>
              <a:rPr lang="ru-RU" sz="1200" b="1" dirty="0">
                <a:solidFill>
                  <a:schemeClr val="bg2"/>
                </a:solidFill>
                <a:cs typeface="Arial" panose="020B0604020202020204" pitchFamily="34" charset="0"/>
              </a:rPr>
              <a:t>На осуществление государственного полномочия Российской Федерации по подготовке и проведению Всероссийской сельскохозяйственной переписи</a:t>
            </a:r>
          </a:p>
        </p:txBody>
      </p:sp>
      <p:sp>
        <p:nvSpPr>
          <p:cNvPr id="68" name="_s5147"/>
          <p:cNvSpPr>
            <a:spLocks noChangeArrowheads="1"/>
          </p:cNvSpPr>
          <p:nvPr/>
        </p:nvSpPr>
        <p:spPr bwMode="auto">
          <a:xfrm>
            <a:off x="4641606" y="1382368"/>
            <a:ext cx="1804839" cy="914840"/>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ctr">
              <a:defRPr/>
            </a:pPr>
            <a:r>
              <a:rPr lang="ru-RU" b="1" dirty="0" smtClean="0">
                <a:solidFill>
                  <a:schemeClr val="bg2"/>
                </a:solidFill>
                <a:cs typeface="Arial" panose="020B0604020202020204" pitchFamily="34" charset="0"/>
              </a:rPr>
              <a:t>787,8 </a:t>
            </a:r>
            <a:r>
              <a:rPr lang="ru-RU" b="1" dirty="0">
                <a:solidFill>
                  <a:schemeClr val="bg2"/>
                </a:solidFill>
                <a:cs typeface="Arial" panose="020B0604020202020204" pitchFamily="34" charset="0"/>
              </a:rPr>
              <a:t>тыс.руб.</a:t>
            </a:r>
          </a:p>
        </p:txBody>
      </p:sp>
      <p:sp>
        <p:nvSpPr>
          <p:cNvPr id="72" name="_s5148"/>
          <p:cNvSpPr>
            <a:spLocks noChangeArrowheads="1"/>
          </p:cNvSpPr>
          <p:nvPr/>
        </p:nvSpPr>
        <p:spPr bwMode="auto">
          <a:xfrm>
            <a:off x="792794" y="4952689"/>
            <a:ext cx="2872952" cy="964017"/>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just">
              <a:defRPr/>
            </a:pPr>
            <a:r>
              <a:rPr lang="ru-RU" sz="1200" b="1" dirty="0">
                <a:solidFill>
                  <a:schemeClr val="bg2"/>
                </a:solidFill>
                <a:cs typeface="Arial" panose="020B0604020202020204" pitchFamily="34" charset="0"/>
              </a:rPr>
              <a:t>На осуществление государственного полномочия Свердловской области   по организации проведения мероприятий по отлову и содержанию безнадзорных собак</a:t>
            </a:r>
          </a:p>
        </p:txBody>
      </p:sp>
      <p:sp>
        <p:nvSpPr>
          <p:cNvPr id="73" name="_s5149"/>
          <p:cNvSpPr>
            <a:spLocks noChangeArrowheads="1"/>
          </p:cNvSpPr>
          <p:nvPr/>
        </p:nvSpPr>
        <p:spPr bwMode="auto">
          <a:xfrm>
            <a:off x="4755842" y="5083899"/>
            <a:ext cx="1747238" cy="914840"/>
          </a:xfrm>
          <a:prstGeom prst="roundRect">
            <a:avLst>
              <a:gd name="adj" fmla="val 16667"/>
            </a:avLst>
          </a:prstGeom>
          <a:solidFill>
            <a:srgbClr val="FFCC99"/>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slope"/>
          </a:sp3d>
        </p:spPr>
        <p:txBody>
          <a:bodyPr lIns="0" tIns="0" rIns="0" bIns="0" anchor="ctr"/>
          <a:lstStyle/>
          <a:p>
            <a:pPr algn="ctr">
              <a:defRPr/>
            </a:pPr>
            <a:r>
              <a:rPr lang="ru-RU" b="1" dirty="0">
                <a:solidFill>
                  <a:schemeClr val="bg2"/>
                </a:solidFill>
                <a:cs typeface="Arial" panose="020B0604020202020204" pitchFamily="34" charset="0"/>
              </a:rPr>
              <a:t>2 473,6 тыс.руб</a:t>
            </a:r>
            <a:r>
              <a:rPr lang="ru-RU" dirty="0">
                <a:solidFill>
                  <a:schemeClr val="bg2"/>
                </a:solidFill>
                <a:cs typeface="Arial" panose="020B0604020202020204" pitchFamily="34" charset="0"/>
              </a:rPr>
              <a:t>.</a:t>
            </a: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rganization Chart 35"/>
          <p:cNvGrpSpPr>
            <a:grpSpLocks noChangeAspect="1"/>
          </p:cNvGrpSpPr>
          <p:nvPr/>
        </p:nvGrpSpPr>
        <p:grpSpPr bwMode="auto">
          <a:xfrm>
            <a:off x="257175" y="797985"/>
            <a:ext cx="6079881" cy="7989006"/>
            <a:chOff x="312" y="1256"/>
            <a:chExt cx="2920" cy="1184"/>
          </a:xfrm>
          <a:scene3d>
            <a:camera prst="orthographicFront">
              <a:rot lat="0" lon="0" rev="0"/>
            </a:camera>
            <a:lightRig rig="contrasting" dir="t">
              <a:rot lat="0" lon="0" rev="1500000"/>
            </a:lightRig>
          </a:scene3d>
        </p:grpSpPr>
        <p:cxnSp>
          <p:nvCxnSpPr>
            <p:cNvPr id="29701" name="_s6148"/>
            <p:cNvCxnSpPr>
              <a:cxnSpLocks noChangeShapeType="1"/>
              <a:stCxn id="9" idx="0"/>
              <a:endCxn id="8" idx="2"/>
            </p:cNvCxnSpPr>
            <p:nvPr/>
          </p:nvCxnSpPr>
          <p:spPr bwMode="auto">
            <a:xfrm flipH="1" flipV="1">
              <a:off x="2786" y="2037"/>
              <a:ext cx="14" cy="83"/>
            </a:xfrm>
            <a:prstGeom prst="straightConnector1">
              <a:avLst/>
            </a:prstGeom>
            <a:noFill/>
            <a:ln w="28575">
              <a:noFill/>
              <a:round/>
              <a:headEnd/>
              <a:tailEnd/>
            </a:ln>
            <a:effectLst>
              <a:outerShdw blurRad="149987" dist="250190" dir="8460000" algn="ctr">
                <a:srgbClr val="000000">
                  <a:alpha val="28000"/>
                </a:srgbClr>
              </a:outerShdw>
            </a:effectLst>
            <a:sp3d prstMaterial="metal">
              <a:bevelT w="88900" h="88900"/>
            </a:sp3d>
            <a:extLst>
              <a:ext uri="{909E8E84-426E-40DD-AFC4-6F175D3DCCD1}"/>
            </a:extLst>
          </p:spPr>
        </p:cxnSp>
        <p:cxnSp>
          <p:nvCxnSpPr>
            <p:cNvPr id="29702" name="_s6149"/>
            <p:cNvCxnSpPr>
              <a:cxnSpLocks noChangeShapeType="1"/>
              <a:stCxn id="8" idx="0"/>
              <a:endCxn id="3" idx="2"/>
            </p:cNvCxnSpPr>
            <p:nvPr/>
          </p:nvCxnSpPr>
          <p:spPr bwMode="auto">
            <a:xfrm rot="16200000" flipV="1">
              <a:off x="2234" y="1030"/>
              <a:ext cx="70" cy="1035"/>
            </a:xfrm>
            <a:prstGeom prst="bentConnector3">
              <a:avLst>
                <a:gd name="adj1" fmla="val 50000"/>
              </a:avLst>
            </a:prstGeom>
            <a:noFill/>
            <a:ln w="28575">
              <a:noFill/>
              <a:miter lim="800000"/>
              <a:headEnd/>
              <a:tailEnd/>
            </a:ln>
            <a:effectLst>
              <a:outerShdw blurRad="149987" dist="250190" dir="8460000" algn="ctr">
                <a:srgbClr val="000000">
                  <a:alpha val="28000"/>
                </a:srgbClr>
              </a:outerShdw>
            </a:effectLst>
            <a:sp3d prstMaterial="metal">
              <a:bevelT w="88900" h="88900"/>
            </a:sp3d>
            <a:extLst>
              <a:ext uri="{909E8E84-426E-40DD-AFC4-6F175D3DCCD1}"/>
            </a:extLst>
          </p:spPr>
        </p:cxnSp>
        <p:cxnSp>
          <p:nvCxnSpPr>
            <p:cNvPr id="29703" name="_s6150"/>
            <p:cNvCxnSpPr>
              <a:cxnSpLocks noChangeShapeType="1"/>
              <a:stCxn id="7" idx="0"/>
              <a:endCxn id="4" idx="2"/>
            </p:cNvCxnSpPr>
            <p:nvPr/>
          </p:nvCxnSpPr>
          <p:spPr bwMode="auto">
            <a:xfrm flipV="1">
              <a:off x="760" y="2037"/>
              <a:ext cx="17" cy="87"/>
            </a:xfrm>
            <a:prstGeom prst="straightConnector1">
              <a:avLst/>
            </a:prstGeom>
            <a:noFill/>
            <a:ln w="28575">
              <a:noFill/>
              <a:round/>
              <a:headEnd/>
              <a:tailEnd/>
            </a:ln>
            <a:effectLst>
              <a:outerShdw blurRad="149987" dist="250190" dir="8460000" algn="ctr">
                <a:srgbClr val="000000">
                  <a:alpha val="28000"/>
                </a:srgbClr>
              </a:outerShdw>
            </a:effectLst>
            <a:sp3d prstMaterial="metal">
              <a:bevelT w="88900" h="88900"/>
            </a:sp3d>
            <a:extLst>
              <a:ext uri="{909E8E84-426E-40DD-AFC4-6F175D3DCCD1}"/>
            </a:extLst>
          </p:spPr>
        </p:cxnSp>
        <p:cxnSp>
          <p:nvCxnSpPr>
            <p:cNvPr id="29704" name="_s6151"/>
            <p:cNvCxnSpPr>
              <a:cxnSpLocks noChangeShapeType="1"/>
              <a:stCxn id="6" idx="0"/>
              <a:endCxn id="5" idx="2"/>
            </p:cNvCxnSpPr>
            <p:nvPr/>
          </p:nvCxnSpPr>
          <p:spPr bwMode="auto">
            <a:xfrm flipV="1">
              <a:off x="1759" y="2038"/>
              <a:ext cx="29" cy="82"/>
            </a:xfrm>
            <a:prstGeom prst="straightConnector1">
              <a:avLst/>
            </a:prstGeom>
            <a:noFill/>
            <a:ln w="28575">
              <a:noFill/>
              <a:round/>
              <a:headEnd/>
              <a:tailEnd/>
            </a:ln>
            <a:effectLst>
              <a:outerShdw blurRad="149987" dist="250190" dir="8460000" algn="ctr">
                <a:srgbClr val="000000">
                  <a:alpha val="28000"/>
                </a:srgbClr>
              </a:outerShdw>
            </a:effectLst>
            <a:sp3d prstMaterial="metal">
              <a:bevelT w="88900" h="88900"/>
            </a:sp3d>
            <a:extLst>
              <a:ext uri="{909E8E84-426E-40DD-AFC4-6F175D3DCCD1}"/>
            </a:extLst>
          </p:spPr>
        </p:cxnSp>
        <p:cxnSp>
          <p:nvCxnSpPr>
            <p:cNvPr id="29705" name="_s6152"/>
            <p:cNvCxnSpPr>
              <a:cxnSpLocks noChangeShapeType="1"/>
              <a:stCxn id="5" idx="0"/>
              <a:endCxn id="3" idx="2"/>
            </p:cNvCxnSpPr>
            <p:nvPr/>
          </p:nvCxnSpPr>
          <p:spPr bwMode="auto">
            <a:xfrm flipH="1" flipV="1">
              <a:off x="1751" y="1512"/>
              <a:ext cx="36" cy="68"/>
            </a:xfrm>
            <a:prstGeom prst="straightConnector1">
              <a:avLst/>
            </a:prstGeom>
            <a:noFill/>
            <a:ln w="28575">
              <a:noFill/>
              <a:round/>
              <a:headEnd/>
              <a:tailEnd/>
            </a:ln>
            <a:effectLst>
              <a:outerShdw blurRad="149987" dist="250190" dir="8460000" algn="ctr">
                <a:srgbClr val="000000">
                  <a:alpha val="28000"/>
                </a:srgbClr>
              </a:outerShdw>
            </a:effectLst>
            <a:sp3d prstMaterial="metal">
              <a:bevelT w="88900" h="88900"/>
            </a:sp3d>
            <a:extLst>
              <a:ext uri="{909E8E84-426E-40DD-AFC4-6F175D3DCCD1}"/>
            </a:extLst>
          </p:spPr>
        </p:cxnSp>
        <p:cxnSp>
          <p:nvCxnSpPr>
            <p:cNvPr id="29706" name="_s6153"/>
            <p:cNvCxnSpPr>
              <a:cxnSpLocks noChangeShapeType="1"/>
              <a:stCxn id="4" idx="0"/>
              <a:endCxn id="3" idx="2"/>
            </p:cNvCxnSpPr>
            <p:nvPr/>
          </p:nvCxnSpPr>
          <p:spPr bwMode="auto">
            <a:xfrm rot="5400000" flipH="1" flipV="1">
              <a:off x="1228" y="1061"/>
              <a:ext cx="72" cy="975"/>
            </a:xfrm>
            <a:prstGeom prst="bentConnector3">
              <a:avLst>
                <a:gd name="adj1" fmla="val 50000"/>
              </a:avLst>
            </a:prstGeom>
            <a:noFill/>
            <a:ln w="28575">
              <a:noFill/>
              <a:miter lim="800000"/>
              <a:headEnd/>
              <a:tailEnd/>
            </a:ln>
            <a:effectLst>
              <a:outerShdw blurRad="149987" dist="250190" dir="8460000" algn="ctr">
                <a:srgbClr val="000000">
                  <a:alpha val="28000"/>
                </a:srgbClr>
              </a:outerShdw>
            </a:effectLst>
            <a:sp3d prstMaterial="metal">
              <a:bevelT w="88900" h="88900"/>
            </a:sp3d>
            <a:extLst>
              <a:ext uri="{909E8E84-426E-40DD-AFC4-6F175D3DCCD1}"/>
            </a:extLst>
          </p:spPr>
        </p:cxnSp>
        <p:sp>
          <p:nvSpPr>
            <p:cNvPr id="3" name="_s6154"/>
            <p:cNvSpPr>
              <a:spLocks noChangeArrowheads="1"/>
            </p:cNvSpPr>
            <p:nvPr/>
          </p:nvSpPr>
          <p:spPr bwMode="auto">
            <a:xfrm>
              <a:off x="1215" y="1256"/>
              <a:ext cx="1072" cy="256"/>
            </a:xfrm>
            <a:prstGeom prst="roundRect">
              <a:avLst>
                <a:gd name="adj" fmla="val 16667"/>
              </a:avLst>
            </a:prstGeom>
            <a:solidFill>
              <a:srgbClr val="FFCC00"/>
            </a:solidFill>
            <a:ln w="9525">
              <a:noFill/>
              <a:round/>
              <a:headEnd/>
              <a:tailEnd/>
            </a:ln>
            <a:effectLst>
              <a:outerShdw blurRad="149987" dist="250190" dir="8460000" algn="ctr">
                <a:srgbClr val="000000">
                  <a:alpha val="28000"/>
                </a:srgbClr>
              </a:outerShdw>
            </a:effectLst>
            <a:sp3d prstMaterial="metal">
              <a:bevelT w="88900" h="88900"/>
            </a:sp3d>
          </p:spPr>
          <p:txBody>
            <a:bodyPr wrap="none" lIns="0" tIns="0" rIns="0" bIns="0" anchor="ctr"/>
            <a:lstStyle/>
            <a:p>
              <a:pPr algn="ctr">
                <a:defRPr/>
              </a:pPr>
              <a:r>
                <a:rPr lang="ru-RU" sz="2400" b="1" dirty="0">
                  <a:solidFill>
                    <a:schemeClr val="bg2"/>
                  </a:solidFill>
                  <a:cs typeface="Arial" panose="020B0604020202020204" pitchFamily="34" charset="0"/>
                </a:rPr>
                <a:t>СУБСИДИИ</a:t>
              </a:r>
            </a:p>
          </p:txBody>
        </p:sp>
        <p:sp>
          <p:nvSpPr>
            <p:cNvPr id="4" name="_s6155"/>
            <p:cNvSpPr>
              <a:spLocks noChangeArrowheads="1"/>
            </p:cNvSpPr>
            <p:nvPr/>
          </p:nvSpPr>
          <p:spPr bwMode="auto">
            <a:xfrm>
              <a:off x="312" y="1584"/>
              <a:ext cx="929" cy="453"/>
            </a:xfrm>
            <a:prstGeom prst="roundRect">
              <a:avLst>
                <a:gd name="adj" fmla="val 16667"/>
              </a:avLst>
            </a:prstGeom>
            <a:solidFill>
              <a:srgbClr val="FFCC00"/>
            </a:solidFill>
            <a:ln w="9525">
              <a:noFill/>
              <a:round/>
              <a:headEnd/>
              <a:tailEnd/>
            </a:ln>
            <a:effectLst>
              <a:outerShdw blurRad="149987" dist="250190" dir="8460000" algn="ctr">
                <a:srgbClr val="000000">
                  <a:alpha val="28000"/>
                </a:srgbClr>
              </a:outerShdw>
            </a:effectLst>
            <a:sp3d prstMaterial="metal">
              <a:bevelT w="88900" h="88900"/>
            </a:sp3d>
          </p:spPr>
          <p:txBody>
            <a:bodyPr wrap="none" lIns="0" tIns="0" rIns="0" bIns="0" anchor="ctr"/>
            <a:lstStyle/>
            <a:p>
              <a:pPr algn="ctr">
                <a:defRPr/>
              </a:pPr>
              <a:r>
                <a:rPr lang="ru-RU" sz="1400" b="1" dirty="0">
                  <a:solidFill>
                    <a:schemeClr val="bg2"/>
                  </a:solidFill>
                  <a:cs typeface="Arial" panose="020B0604020202020204" pitchFamily="34" charset="0"/>
                </a:rPr>
                <a:t>На осуществление </a:t>
              </a:r>
            </a:p>
            <a:p>
              <a:pPr algn="ctr">
                <a:defRPr/>
              </a:pPr>
              <a:r>
                <a:rPr lang="ru-RU" sz="1400" b="1" dirty="0">
                  <a:solidFill>
                    <a:schemeClr val="bg2"/>
                  </a:solidFill>
                  <a:cs typeface="Arial" panose="020B0604020202020204" pitchFamily="34" charset="0"/>
                </a:rPr>
                <a:t>мероприятий </a:t>
              </a:r>
            </a:p>
            <a:p>
              <a:pPr algn="ctr">
                <a:defRPr/>
              </a:pPr>
              <a:r>
                <a:rPr lang="ru-RU" sz="1400" b="1" dirty="0">
                  <a:solidFill>
                    <a:schemeClr val="bg2"/>
                  </a:solidFill>
                  <a:cs typeface="Arial" panose="020B0604020202020204" pitchFamily="34" charset="0"/>
                </a:rPr>
                <a:t>по организации </a:t>
              </a:r>
            </a:p>
            <a:p>
              <a:pPr algn="ctr">
                <a:defRPr/>
              </a:pPr>
              <a:r>
                <a:rPr lang="ru-RU" sz="1400" b="1" dirty="0">
                  <a:solidFill>
                    <a:schemeClr val="bg2"/>
                  </a:solidFill>
                  <a:cs typeface="Arial" panose="020B0604020202020204" pitchFamily="34" charset="0"/>
                </a:rPr>
                <a:t>питания в </a:t>
              </a:r>
            </a:p>
            <a:p>
              <a:pPr algn="ctr">
                <a:defRPr/>
              </a:pPr>
              <a:r>
                <a:rPr lang="ru-RU" sz="1400" b="1" dirty="0">
                  <a:solidFill>
                    <a:schemeClr val="bg2"/>
                  </a:solidFill>
                  <a:cs typeface="Arial" panose="020B0604020202020204" pitchFamily="34" charset="0"/>
                </a:rPr>
                <a:t>муниципальных</a:t>
              </a:r>
            </a:p>
            <a:p>
              <a:pPr algn="ctr">
                <a:defRPr/>
              </a:pPr>
              <a:r>
                <a:rPr lang="ru-RU" sz="1400" b="1" dirty="0">
                  <a:solidFill>
                    <a:schemeClr val="bg2"/>
                  </a:solidFill>
                  <a:cs typeface="Arial" panose="020B0604020202020204" pitchFamily="34" charset="0"/>
                </a:rPr>
                <a:t> общеобразовательных </a:t>
              </a:r>
            </a:p>
            <a:p>
              <a:pPr algn="ctr">
                <a:defRPr/>
              </a:pPr>
              <a:r>
                <a:rPr lang="ru-RU" sz="1400" b="1" dirty="0">
                  <a:solidFill>
                    <a:schemeClr val="bg2"/>
                  </a:solidFill>
                  <a:cs typeface="Arial" panose="020B0604020202020204" pitchFamily="34" charset="0"/>
                </a:rPr>
                <a:t>организациях</a:t>
              </a:r>
            </a:p>
          </p:txBody>
        </p:sp>
        <p:sp>
          <p:nvSpPr>
            <p:cNvPr id="5" name="_s6156"/>
            <p:cNvSpPr>
              <a:spLocks noChangeArrowheads="1"/>
            </p:cNvSpPr>
            <p:nvPr/>
          </p:nvSpPr>
          <p:spPr bwMode="auto">
            <a:xfrm>
              <a:off x="1320" y="1580"/>
              <a:ext cx="935" cy="458"/>
            </a:xfrm>
            <a:prstGeom prst="roundRect">
              <a:avLst>
                <a:gd name="adj" fmla="val 16667"/>
              </a:avLst>
            </a:prstGeom>
            <a:solidFill>
              <a:srgbClr val="FFCC00"/>
            </a:solidFill>
            <a:ln w="9525">
              <a:noFill/>
              <a:round/>
              <a:headEnd/>
              <a:tailEnd/>
            </a:ln>
            <a:effectLst>
              <a:outerShdw blurRad="149987" dist="250190" dir="8460000" algn="ctr">
                <a:srgbClr val="000000">
                  <a:alpha val="28000"/>
                </a:srgbClr>
              </a:outerShdw>
            </a:effectLst>
            <a:sp3d prstMaterial="metal">
              <a:bevelT w="88900" h="88900"/>
            </a:sp3d>
          </p:spPr>
          <p:txBody>
            <a:bodyPr wrap="none" lIns="0" tIns="0" rIns="0" bIns="0" anchor="ctr"/>
            <a:lstStyle/>
            <a:p>
              <a:pPr algn="ctr">
                <a:defRPr/>
              </a:pPr>
              <a:r>
                <a:rPr lang="ru-RU" sz="1400" b="1" dirty="0">
                  <a:solidFill>
                    <a:schemeClr val="bg2"/>
                  </a:solidFill>
                  <a:cs typeface="Arial" panose="020B0604020202020204" pitchFamily="34" charset="0"/>
                </a:rPr>
                <a:t>На выравнивание </a:t>
              </a:r>
            </a:p>
            <a:p>
              <a:pPr algn="ctr">
                <a:defRPr/>
              </a:pPr>
              <a:r>
                <a:rPr lang="ru-RU" sz="1400" b="1" dirty="0">
                  <a:solidFill>
                    <a:schemeClr val="bg2"/>
                  </a:solidFill>
                  <a:cs typeface="Arial" panose="020B0604020202020204" pitchFamily="34" charset="0"/>
                </a:rPr>
                <a:t>обеспеченности </a:t>
              </a:r>
            </a:p>
            <a:p>
              <a:pPr algn="ctr">
                <a:defRPr/>
              </a:pPr>
              <a:r>
                <a:rPr lang="ru-RU" sz="1400" b="1" dirty="0">
                  <a:solidFill>
                    <a:schemeClr val="bg2"/>
                  </a:solidFill>
                  <a:cs typeface="Arial" panose="020B0604020202020204" pitchFamily="34" charset="0"/>
                </a:rPr>
                <a:t>муниципальных </a:t>
              </a:r>
            </a:p>
            <a:p>
              <a:pPr algn="ctr">
                <a:defRPr/>
              </a:pPr>
              <a:r>
                <a:rPr lang="ru-RU" sz="1400" b="1" dirty="0">
                  <a:solidFill>
                    <a:schemeClr val="bg2"/>
                  </a:solidFill>
                  <a:cs typeface="Arial" panose="020B0604020202020204" pitchFamily="34" charset="0"/>
                </a:rPr>
                <a:t>районов </a:t>
              </a:r>
            </a:p>
            <a:p>
              <a:pPr algn="ctr">
                <a:defRPr/>
              </a:pPr>
              <a:r>
                <a:rPr lang="ru-RU" sz="1400" b="1" dirty="0">
                  <a:solidFill>
                    <a:schemeClr val="bg2"/>
                  </a:solidFill>
                  <a:cs typeface="Arial" panose="020B0604020202020204" pitchFamily="34" charset="0"/>
                </a:rPr>
                <a:t>(городских округов) </a:t>
              </a:r>
            </a:p>
            <a:p>
              <a:pPr algn="ctr">
                <a:defRPr/>
              </a:pPr>
              <a:r>
                <a:rPr lang="ru-RU" sz="1400" b="1" dirty="0">
                  <a:solidFill>
                    <a:schemeClr val="bg2"/>
                  </a:solidFill>
                  <a:cs typeface="Arial" panose="020B0604020202020204" pitchFamily="34" charset="0"/>
                </a:rPr>
                <a:t>по </a:t>
              </a:r>
            </a:p>
            <a:p>
              <a:pPr algn="ctr">
                <a:defRPr/>
              </a:pPr>
              <a:r>
                <a:rPr lang="ru-RU" sz="1400" b="1" dirty="0">
                  <a:solidFill>
                    <a:schemeClr val="bg2"/>
                  </a:solidFill>
                  <a:cs typeface="Arial" panose="020B0604020202020204" pitchFamily="34" charset="0"/>
                </a:rPr>
                <a:t>реализации ими их </a:t>
              </a:r>
            </a:p>
            <a:p>
              <a:pPr algn="ctr">
                <a:defRPr/>
              </a:pPr>
              <a:r>
                <a:rPr lang="ru-RU" sz="1400" b="1" dirty="0">
                  <a:solidFill>
                    <a:schemeClr val="bg2"/>
                  </a:solidFill>
                  <a:cs typeface="Arial" panose="020B0604020202020204" pitchFamily="34" charset="0"/>
                </a:rPr>
                <a:t>отдельных </a:t>
              </a:r>
            </a:p>
            <a:p>
              <a:pPr algn="ctr">
                <a:defRPr/>
              </a:pPr>
              <a:r>
                <a:rPr lang="ru-RU" sz="1400" b="1" dirty="0">
                  <a:solidFill>
                    <a:schemeClr val="bg2"/>
                  </a:solidFill>
                  <a:cs typeface="Arial" panose="020B0604020202020204" pitchFamily="34" charset="0"/>
                </a:rPr>
                <a:t>расходных </a:t>
              </a:r>
            </a:p>
            <a:p>
              <a:pPr algn="ctr">
                <a:defRPr/>
              </a:pPr>
              <a:r>
                <a:rPr lang="ru-RU" sz="1400" b="1" dirty="0">
                  <a:solidFill>
                    <a:schemeClr val="bg2"/>
                  </a:solidFill>
                  <a:cs typeface="Arial" panose="020B0604020202020204" pitchFamily="34" charset="0"/>
                </a:rPr>
                <a:t>обязательств</a:t>
              </a:r>
            </a:p>
          </p:txBody>
        </p:sp>
        <p:sp>
          <p:nvSpPr>
            <p:cNvPr id="6" name="_s6157"/>
            <p:cNvSpPr>
              <a:spLocks noChangeArrowheads="1"/>
            </p:cNvSpPr>
            <p:nvPr/>
          </p:nvSpPr>
          <p:spPr bwMode="auto">
            <a:xfrm>
              <a:off x="1327" y="2120"/>
              <a:ext cx="864" cy="316"/>
            </a:xfrm>
            <a:prstGeom prst="roundRect">
              <a:avLst>
                <a:gd name="adj" fmla="val 16667"/>
              </a:avLst>
            </a:prstGeom>
            <a:solidFill>
              <a:srgbClr val="FFCC00"/>
            </a:solidFill>
            <a:ln w="9525">
              <a:noFill/>
              <a:round/>
              <a:headEnd/>
              <a:tailEnd/>
            </a:ln>
            <a:effectLst>
              <a:outerShdw blurRad="149987" dist="250190" dir="8460000" algn="ctr">
                <a:srgbClr val="000000">
                  <a:alpha val="28000"/>
                </a:srgbClr>
              </a:outerShdw>
            </a:effectLst>
            <a:sp3d prstMaterial="metal">
              <a:bevelT w="88900" h="88900"/>
            </a:sp3d>
          </p:spPr>
          <p:txBody>
            <a:bodyPr wrap="none" lIns="0" tIns="0" rIns="0" bIns="0" anchor="ctr"/>
            <a:lstStyle/>
            <a:p>
              <a:pPr algn="ctr">
                <a:defRPr/>
              </a:pPr>
              <a:r>
                <a:rPr lang="ru-RU" sz="2000" b="1" dirty="0">
                  <a:solidFill>
                    <a:schemeClr val="bg2"/>
                  </a:solidFill>
                  <a:cs typeface="Arial" panose="020B0604020202020204" pitchFamily="34" charset="0"/>
                </a:rPr>
                <a:t>52 236,0 </a:t>
              </a:r>
            </a:p>
            <a:p>
              <a:pPr algn="ctr">
                <a:defRPr/>
              </a:pPr>
              <a:r>
                <a:rPr lang="ru-RU" sz="2000" b="1" dirty="0">
                  <a:solidFill>
                    <a:schemeClr val="bg2"/>
                  </a:solidFill>
                  <a:cs typeface="Arial" panose="020B0604020202020204" pitchFamily="34" charset="0"/>
                </a:rPr>
                <a:t>тыс.руб</a:t>
              </a:r>
              <a:r>
                <a:rPr lang="ru-RU" sz="2400" b="1" dirty="0">
                  <a:solidFill>
                    <a:schemeClr val="bg2"/>
                  </a:solidFill>
                  <a:cs typeface="Arial" panose="020B0604020202020204" pitchFamily="34" charset="0"/>
                </a:rPr>
                <a:t>.</a:t>
              </a:r>
            </a:p>
          </p:txBody>
        </p:sp>
        <p:sp>
          <p:nvSpPr>
            <p:cNvPr id="7" name="_s6158"/>
            <p:cNvSpPr>
              <a:spLocks noChangeArrowheads="1"/>
            </p:cNvSpPr>
            <p:nvPr/>
          </p:nvSpPr>
          <p:spPr bwMode="auto">
            <a:xfrm>
              <a:off x="328" y="2124"/>
              <a:ext cx="864" cy="316"/>
            </a:xfrm>
            <a:prstGeom prst="roundRect">
              <a:avLst>
                <a:gd name="adj" fmla="val 16667"/>
              </a:avLst>
            </a:prstGeom>
            <a:solidFill>
              <a:srgbClr val="FFCC00"/>
            </a:solidFill>
            <a:ln w="9525">
              <a:noFill/>
              <a:round/>
              <a:headEnd/>
              <a:tailEnd/>
            </a:ln>
            <a:effectLst>
              <a:outerShdw blurRad="149987" dist="250190" dir="8460000" algn="ctr">
                <a:srgbClr val="000000">
                  <a:alpha val="28000"/>
                </a:srgbClr>
              </a:outerShdw>
            </a:effectLst>
            <a:sp3d prstMaterial="metal">
              <a:bevelT w="88900" h="88900"/>
            </a:sp3d>
          </p:spPr>
          <p:txBody>
            <a:bodyPr wrap="none" lIns="0" tIns="0" rIns="0" bIns="0" anchor="ctr"/>
            <a:lstStyle/>
            <a:p>
              <a:pPr algn="ctr">
                <a:defRPr/>
              </a:pPr>
              <a:r>
                <a:rPr lang="ru-RU" sz="2000" b="1" dirty="0">
                  <a:solidFill>
                    <a:schemeClr val="bg2"/>
                  </a:solidFill>
                  <a:cs typeface="Arial" panose="020B0604020202020204" pitchFamily="34" charset="0"/>
                </a:rPr>
                <a:t>57 472,0 </a:t>
              </a:r>
            </a:p>
            <a:p>
              <a:pPr algn="ctr">
                <a:defRPr/>
              </a:pPr>
              <a:r>
                <a:rPr lang="ru-RU" sz="2000" b="1" dirty="0">
                  <a:solidFill>
                    <a:schemeClr val="bg2"/>
                  </a:solidFill>
                  <a:cs typeface="Arial" panose="020B0604020202020204" pitchFamily="34" charset="0"/>
                </a:rPr>
                <a:t>тыс.руб.</a:t>
              </a:r>
            </a:p>
          </p:txBody>
        </p:sp>
        <p:sp>
          <p:nvSpPr>
            <p:cNvPr id="8" name="_s6159"/>
            <p:cNvSpPr>
              <a:spLocks noChangeArrowheads="1"/>
            </p:cNvSpPr>
            <p:nvPr/>
          </p:nvSpPr>
          <p:spPr bwMode="auto">
            <a:xfrm>
              <a:off x="2354" y="1582"/>
              <a:ext cx="864" cy="455"/>
            </a:xfrm>
            <a:prstGeom prst="roundRect">
              <a:avLst>
                <a:gd name="adj" fmla="val 16667"/>
              </a:avLst>
            </a:prstGeom>
            <a:solidFill>
              <a:srgbClr val="FFCC00"/>
            </a:solidFill>
            <a:ln w="9525">
              <a:noFill/>
              <a:round/>
              <a:headEnd/>
              <a:tailEnd/>
            </a:ln>
            <a:effectLst>
              <a:outerShdw blurRad="149987" dist="250190" dir="8460000" algn="ctr">
                <a:srgbClr val="000000">
                  <a:alpha val="28000"/>
                </a:srgbClr>
              </a:outerShdw>
            </a:effectLst>
            <a:sp3d prstMaterial="metal">
              <a:bevelT w="88900" h="88900"/>
            </a:sp3d>
          </p:spPr>
          <p:txBody>
            <a:bodyPr wrap="none" lIns="0" tIns="0" rIns="0" bIns="0" anchor="ctr"/>
            <a:lstStyle/>
            <a:p>
              <a:pPr algn="ctr">
                <a:defRPr/>
              </a:pPr>
              <a:r>
                <a:rPr lang="ru-RU" sz="1400" b="1" dirty="0">
                  <a:solidFill>
                    <a:schemeClr val="bg2"/>
                  </a:solidFill>
                  <a:cs typeface="Arial" panose="020B0604020202020204" pitchFamily="34" charset="0"/>
                </a:rPr>
                <a:t>На организацию </a:t>
              </a:r>
            </a:p>
            <a:p>
              <a:pPr algn="ctr">
                <a:defRPr/>
              </a:pPr>
              <a:r>
                <a:rPr lang="ru-RU" sz="1400" b="1" dirty="0">
                  <a:solidFill>
                    <a:schemeClr val="bg2"/>
                  </a:solidFill>
                  <a:cs typeface="Arial" panose="020B0604020202020204" pitchFamily="34" charset="0"/>
                </a:rPr>
                <a:t>отдыха детей в</a:t>
              </a:r>
            </a:p>
            <a:p>
              <a:pPr algn="ctr">
                <a:defRPr/>
              </a:pPr>
              <a:r>
                <a:rPr lang="ru-RU" sz="1400" b="1" dirty="0">
                  <a:solidFill>
                    <a:schemeClr val="bg2"/>
                  </a:solidFill>
                  <a:cs typeface="Arial" panose="020B0604020202020204" pitchFamily="34" charset="0"/>
                </a:rPr>
                <a:t> каникулярное время</a:t>
              </a:r>
            </a:p>
          </p:txBody>
        </p:sp>
        <p:sp>
          <p:nvSpPr>
            <p:cNvPr id="9" name="_s6160"/>
            <p:cNvSpPr>
              <a:spLocks noChangeArrowheads="1"/>
            </p:cNvSpPr>
            <p:nvPr/>
          </p:nvSpPr>
          <p:spPr bwMode="auto">
            <a:xfrm>
              <a:off x="2368" y="2120"/>
              <a:ext cx="864" cy="302"/>
            </a:xfrm>
            <a:prstGeom prst="roundRect">
              <a:avLst>
                <a:gd name="adj" fmla="val 16667"/>
              </a:avLst>
            </a:prstGeom>
            <a:solidFill>
              <a:srgbClr val="FFCC00"/>
            </a:solidFill>
            <a:ln w="9525">
              <a:noFill/>
              <a:round/>
              <a:headEnd/>
              <a:tailEnd/>
            </a:ln>
            <a:effectLst>
              <a:outerShdw blurRad="149987" dist="250190" dir="8460000" algn="ctr">
                <a:srgbClr val="000000">
                  <a:alpha val="28000"/>
                </a:srgbClr>
              </a:outerShdw>
            </a:effectLst>
            <a:sp3d prstMaterial="metal">
              <a:bevelT w="88900" h="88900"/>
            </a:sp3d>
          </p:spPr>
          <p:txBody>
            <a:bodyPr wrap="none" lIns="0" tIns="0" rIns="0" bIns="0" anchor="ctr"/>
            <a:lstStyle/>
            <a:p>
              <a:pPr algn="ctr">
                <a:defRPr/>
              </a:pPr>
              <a:r>
                <a:rPr lang="ru-RU" sz="2000" b="1" dirty="0">
                  <a:solidFill>
                    <a:schemeClr val="bg2"/>
                  </a:solidFill>
                  <a:cs typeface="Arial" panose="020B0604020202020204" pitchFamily="34" charset="0"/>
                </a:rPr>
                <a:t>20 493,7 </a:t>
              </a:r>
            </a:p>
            <a:p>
              <a:pPr algn="ctr">
                <a:defRPr/>
              </a:pPr>
              <a:r>
                <a:rPr lang="ru-RU" sz="2000" b="1" dirty="0">
                  <a:solidFill>
                    <a:schemeClr val="bg2"/>
                  </a:solidFill>
                  <a:cs typeface="Arial" panose="020B0604020202020204" pitchFamily="34" charset="0"/>
                </a:rPr>
                <a:t>тыс.руб.</a:t>
              </a:r>
            </a:p>
          </p:txBody>
        </p:sp>
      </p:grpSp>
      <p:pic>
        <p:nvPicPr>
          <p:cNvPr id="19" name="Picture 159" descr="герб города Серова"/>
          <p:cNvPicPr>
            <a:picLocks noChangeAspect="1" noChangeArrowheads="1"/>
          </p:cNvPicPr>
          <p:nvPr/>
        </p:nvPicPr>
        <p:blipFill>
          <a:blip r:embed="rId2" cstate="print">
            <a:extLst>
              <a:ext uri="{28A0092B-C50C-407E-A947-70E740481C1C}"/>
            </a:extLst>
          </a:blip>
          <a:srcRect/>
          <a:stretch>
            <a:fillRect/>
          </a:stretch>
        </p:blipFill>
        <p:spPr bwMode="auto">
          <a:xfrm>
            <a:off x="0" y="2"/>
            <a:ext cx="779929" cy="1008527"/>
          </a:xfrm>
          <a:prstGeom prst="rect">
            <a:avLst/>
          </a:prstGeom>
          <a:ln>
            <a:noFill/>
          </a:ln>
          <a:effectLst>
            <a:softEdge rad="112500"/>
          </a:effectLst>
          <a:extLst>
            <a:ext uri="{909E8E84-426E-40DD-AFC4-6F175D3DCCD1}"/>
            <a:ext uri="{91240B29-F687-4F45-9708-019B960494DF}"/>
          </a:extLst>
        </p:spPr>
      </p:pic>
      <p:sp>
        <p:nvSpPr>
          <p:cNvPr id="34819" name="Прямоугольник 17"/>
          <p:cNvSpPr>
            <a:spLocks noChangeArrowheads="1"/>
          </p:cNvSpPr>
          <p:nvPr/>
        </p:nvSpPr>
        <p:spPr bwMode="auto">
          <a:xfrm>
            <a:off x="6438900" y="9193213"/>
            <a:ext cx="414338" cy="368300"/>
          </a:xfrm>
          <a:prstGeom prst="rect">
            <a:avLst/>
          </a:prstGeom>
          <a:noFill/>
          <a:ln w="9525">
            <a:noFill/>
            <a:miter lim="800000"/>
            <a:headEnd/>
            <a:tailEnd/>
          </a:ln>
        </p:spPr>
        <p:txBody>
          <a:bodyPr wrap="none">
            <a:spAutoFit/>
          </a:bodyPr>
          <a:lstStyle/>
          <a:p>
            <a:fld id="{26F49E60-95CC-430B-A115-7E7AD7C3B5CF}" type="slidenum">
              <a:rPr lang="ru-RU"/>
              <a:pPr/>
              <a:t>21</a:t>
            </a:fld>
            <a:endParaRPr lang="ru-RU"/>
          </a:p>
        </p:txBody>
      </p:sp>
      <p:sp>
        <p:nvSpPr>
          <p:cNvPr id="21" name="Заголовок 1"/>
          <p:cNvSpPr>
            <a:spLocks noGrp="1"/>
          </p:cNvSpPr>
          <p:nvPr>
            <p:ph type="ctrTitle" sz="quarter"/>
          </p:nvPr>
        </p:nvSpPr>
        <p:spPr>
          <a:xfrm rot="5400000">
            <a:off x="1716882" y="4764881"/>
            <a:ext cx="9906000" cy="376237"/>
          </a:xfrm>
        </p:spPr>
        <p:style>
          <a:lnRef idx="2">
            <a:schemeClr val="accent2">
              <a:shade val="50000"/>
            </a:schemeClr>
          </a:lnRef>
          <a:fillRef idx="1">
            <a:schemeClr val="accent2"/>
          </a:fillRef>
          <a:effectRef idx="0">
            <a:schemeClr val="accent2"/>
          </a:effectRef>
          <a:fontRef idx="minor">
            <a:schemeClr val="lt1"/>
          </a:fontRef>
        </p:style>
        <p:txBody>
          <a:bodyPr/>
          <a:lstStyle/>
          <a:p>
            <a:pPr algn="l">
              <a:defRPr/>
            </a:pPr>
            <a:r>
              <a:rPr lang="ru-RU" sz="2000" b="1" dirty="0" smtClean="0">
                <a:effectLst/>
                <a:latin typeface="Times New Roman" pitchFamily="18" charset="0"/>
                <a:cs typeface="Times New Roman" pitchFamily="18" charset="0"/>
              </a:rPr>
              <a:t>Доходы бюджета (безвозмездные поступления)</a:t>
            </a:r>
            <a:endParaRPr lang="ru-RU" sz="2000" dirty="0">
              <a:effectLst/>
              <a:latin typeface="Times New Roman" pitchFamily="18" charset="0"/>
              <a:cs typeface="Times New Roman" pitchFamily="18" charset="0"/>
            </a:endParaRP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sz="quarter"/>
          </p:nvPr>
        </p:nvSpPr>
        <p:spPr>
          <a:xfrm>
            <a:off x="0" y="0"/>
            <a:ext cx="6858000" cy="769938"/>
          </a:xfrm>
        </p:spPr>
        <p:style>
          <a:lnRef idx="2">
            <a:schemeClr val="accent2">
              <a:shade val="50000"/>
            </a:schemeClr>
          </a:lnRef>
          <a:fillRef idx="1">
            <a:schemeClr val="accent2"/>
          </a:fillRef>
          <a:effectRef idx="0">
            <a:schemeClr val="accent2"/>
          </a:effectRef>
          <a:fontRef idx="minor">
            <a:schemeClr val="lt1"/>
          </a:fontRef>
        </p:style>
        <p:txBody>
          <a:bodyPr/>
          <a:lstStyle/>
          <a:p>
            <a:pPr eaLnBrk="1" hangingPunct="1">
              <a:defRPr/>
            </a:pPr>
            <a:r>
              <a:rPr lang="ru-RU" sz="2000" b="1" dirty="0" smtClean="0">
                <a:solidFill>
                  <a:srgbClr val="FFFFFF"/>
                </a:solidFill>
                <a:latin typeface="Times New Roman" pitchFamily="18" charset="0"/>
                <a:cs typeface="Times New Roman" pitchFamily="18" charset="0"/>
              </a:rPr>
              <a:t>          Основные мероприятия по дополнительной мобилизации доходов бюджета</a:t>
            </a:r>
          </a:p>
        </p:txBody>
      </p:sp>
      <p:pic>
        <p:nvPicPr>
          <p:cNvPr id="16392" name="Picture 8"/>
          <p:cNvPicPr>
            <a:picLocks noChangeAspect="1" noChangeArrowheads="1"/>
          </p:cNvPicPr>
          <p:nvPr/>
        </p:nvPicPr>
        <p:blipFill>
          <a:blip r:embed="rId3" cstate="print"/>
          <a:srcRect/>
          <a:stretch>
            <a:fillRect/>
          </a:stretch>
        </p:blipFill>
        <p:spPr bwMode="auto">
          <a:xfrm>
            <a:off x="2610540" y="1788459"/>
            <a:ext cx="1815612" cy="3966882"/>
          </a:xfrm>
          <a:prstGeom prst="rect">
            <a:avLst/>
          </a:prstGeom>
          <a:ln>
            <a:noFill/>
          </a:ln>
          <a:effectLst>
            <a:glow rad="228600">
              <a:schemeClr val="accent6">
                <a:satMod val="175000"/>
                <a:alpha val="40000"/>
              </a:schemeClr>
            </a:glow>
            <a:outerShdw blurRad="149987" dist="250190" dir="8460000" algn="ctr">
              <a:srgbClr val="000000">
                <a:alpha val="28000"/>
              </a:srgbClr>
            </a:outerShdw>
            <a:softEdge rad="112500"/>
          </a:effectLst>
          <a:scene3d>
            <a:camera prst="orthographicFront">
              <a:rot lat="0" lon="0" rev="0"/>
            </a:camera>
            <a:lightRig rig="contrasting" dir="t">
              <a:rot lat="0" lon="0" rev="1500000"/>
            </a:lightRig>
          </a:scene3d>
          <a:sp3d prstMaterial="metal">
            <a:bevelT w="88900" h="88900"/>
          </a:sp3d>
        </p:spPr>
      </p:pic>
      <p:sp>
        <p:nvSpPr>
          <p:cNvPr id="16394" name="AutoShape 10"/>
          <p:cNvSpPr>
            <a:spLocks noChangeArrowheads="1"/>
          </p:cNvSpPr>
          <p:nvPr/>
        </p:nvSpPr>
        <p:spPr bwMode="auto">
          <a:xfrm>
            <a:off x="5090746" y="3233208"/>
            <a:ext cx="1767254" cy="6232208"/>
          </a:xfrm>
          <a:prstGeom prst="wedgeEllipseCallout">
            <a:avLst>
              <a:gd name="adj1" fmla="val -82607"/>
              <a:gd name="adj2" fmla="val -21864"/>
            </a:avLst>
          </a:prstGeom>
          <a:solidFill>
            <a:srgbClr val="CCFFCC"/>
          </a:solidFill>
          <a:ln w="9525">
            <a:noFill/>
            <a:miter lim="800000"/>
            <a:headEnd/>
            <a:tailEnd/>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9pPr>
          </a:lstStyle>
          <a:p>
            <a:pPr algn="just">
              <a:spcBef>
                <a:spcPct val="0"/>
              </a:spcBef>
              <a:buClrTx/>
              <a:buSzTx/>
              <a:buFontTx/>
              <a:buNone/>
              <a:defRPr/>
            </a:pPr>
            <a:r>
              <a:rPr lang="ru-RU" sz="900" b="1" dirty="0" smtClean="0">
                <a:solidFill>
                  <a:srgbClr val="000000"/>
                </a:solidFill>
                <a:latin typeface="Times New Roman" pitchFamily="18" charset="0"/>
                <a:cs typeface="Times New Roman" pitchFamily="18" charset="0"/>
              </a:rPr>
              <a:t>Организация работы по выявлению резервов поступлений в местный бюджет налога на доходы физических лиц путем проведения работы с руководителями организаций  по вопросам установления заработной платы в размере не ниже величины прожиточного минимума, изыскания возможности повышения средней заработной платы на предприятии,  своевременности выплаты заработной платы и перечисления хозяйствующими субъектами  (налоговыми агентами) удержанных сумм налога на доходы физических лиц (в том числе проведение комиссий  по легализации заработной платы)</a:t>
            </a:r>
          </a:p>
        </p:txBody>
      </p:sp>
      <p:sp>
        <p:nvSpPr>
          <p:cNvPr id="16395" name="AutoShape 11"/>
          <p:cNvSpPr>
            <a:spLocks noChangeArrowheads="1"/>
          </p:cNvSpPr>
          <p:nvPr/>
        </p:nvSpPr>
        <p:spPr bwMode="auto">
          <a:xfrm>
            <a:off x="3429001" y="7019044"/>
            <a:ext cx="1953703" cy="2886956"/>
          </a:xfrm>
          <a:prstGeom prst="wedgeEllipseCallout">
            <a:avLst>
              <a:gd name="adj1" fmla="val -19548"/>
              <a:gd name="adj2" fmla="val -88910"/>
            </a:avLst>
          </a:prstGeom>
          <a:solidFill>
            <a:srgbClr val="CCFFCC"/>
          </a:solidFill>
          <a:ln w="9525">
            <a:noFill/>
            <a:miter lim="800000"/>
            <a:headEnd/>
            <a:tailEnd/>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anchor="ctr"/>
          <a:lstStyle>
            <a:lvl1pPr>
              <a:spcBef>
                <a:spcPct val="20000"/>
              </a:spcBef>
              <a:buClr>
                <a:schemeClr val="hlink"/>
              </a:buClr>
              <a:buSzPct val="6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9pPr>
          </a:lstStyle>
          <a:p>
            <a:pPr algn="just" eaLnBrk="0" hangingPunct="0">
              <a:buFont typeface="Wingdings" panose="05000000000000000000" pitchFamily="2" charset="2"/>
              <a:buNone/>
              <a:defRPr/>
            </a:pPr>
            <a:r>
              <a:rPr lang="ru-RU" sz="900" b="1" dirty="0" smtClean="0">
                <a:solidFill>
                  <a:srgbClr val="000000"/>
                </a:solidFill>
                <a:latin typeface="Times New Roman" pitchFamily="18" charset="0"/>
                <a:cs typeface="Times New Roman" pitchFamily="18" charset="0"/>
              </a:rPr>
              <a:t>Осуществление контроля за своевременностью передачи на реализацию арестованного имущества организаций-недоимщиков, полнотой и правильностью исполнения  документов о взыскании денежных средств в бюджет Серовского городского округа</a:t>
            </a:r>
            <a:endParaRPr lang="ru-RU" sz="900" b="1" dirty="0">
              <a:solidFill>
                <a:srgbClr val="000000"/>
              </a:solidFill>
              <a:latin typeface="Times New Roman" pitchFamily="18" charset="0"/>
              <a:cs typeface="Times New Roman" pitchFamily="18" charset="0"/>
            </a:endParaRPr>
          </a:p>
        </p:txBody>
      </p:sp>
      <p:sp>
        <p:nvSpPr>
          <p:cNvPr id="16397" name="AutoShape 13"/>
          <p:cNvSpPr>
            <a:spLocks noChangeArrowheads="1"/>
          </p:cNvSpPr>
          <p:nvPr/>
        </p:nvSpPr>
        <p:spPr bwMode="auto">
          <a:xfrm>
            <a:off x="4587387" y="840405"/>
            <a:ext cx="2066192" cy="2420320"/>
          </a:xfrm>
          <a:prstGeom prst="wedgeEllipseCallout">
            <a:avLst>
              <a:gd name="adj1" fmla="val -55489"/>
              <a:gd name="adj2" fmla="val 32602"/>
            </a:avLst>
          </a:prstGeom>
          <a:solidFill>
            <a:srgbClr val="CCFFCC"/>
          </a:solidFill>
          <a:ln w="9525">
            <a:noFill/>
            <a:miter lim="800000"/>
            <a:headEnd/>
            <a:tailEnd/>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anchor="ctr"/>
          <a:lstStyle>
            <a:lvl1pPr>
              <a:spcBef>
                <a:spcPct val="20000"/>
              </a:spcBef>
              <a:buClr>
                <a:schemeClr val="hlink"/>
              </a:buClr>
              <a:buSzPct val="6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9pPr>
          </a:lstStyle>
          <a:p>
            <a:pPr algn="just">
              <a:spcBef>
                <a:spcPct val="0"/>
              </a:spcBef>
              <a:buClrTx/>
              <a:buSzTx/>
              <a:buFontTx/>
              <a:buNone/>
              <a:defRPr/>
            </a:pPr>
            <a:r>
              <a:rPr lang="ru-RU" sz="1000" b="1" dirty="0" smtClean="0">
                <a:solidFill>
                  <a:srgbClr val="000000"/>
                </a:solidFill>
                <a:latin typeface="Times New Roman" pitchFamily="18" charset="0"/>
                <a:cs typeface="Times New Roman" pitchFamily="18" charset="0"/>
              </a:rPr>
              <a:t>Направление исковых заявлений о взыскании сумм необосновательного обогащения за пользование неоформленными земельными участками под законченными строительством объектами недвижимого имущества</a:t>
            </a:r>
          </a:p>
        </p:txBody>
      </p:sp>
      <p:sp>
        <p:nvSpPr>
          <p:cNvPr id="16398" name="AutoShape 14"/>
          <p:cNvSpPr>
            <a:spLocks noChangeArrowheads="1"/>
          </p:cNvSpPr>
          <p:nvPr/>
        </p:nvSpPr>
        <p:spPr bwMode="auto">
          <a:xfrm>
            <a:off x="0" y="4945869"/>
            <a:ext cx="2433271" cy="4024566"/>
          </a:xfrm>
          <a:prstGeom prst="wedgeEllipseCallout">
            <a:avLst>
              <a:gd name="adj1" fmla="val 53819"/>
              <a:gd name="adj2" fmla="val -41983"/>
            </a:avLst>
          </a:prstGeom>
          <a:solidFill>
            <a:srgbClr val="CCFFCC"/>
          </a:solidFill>
          <a:ln w="9525">
            <a:noFill/>
            <a:miter lim="800000"/>
            <a:headEnd/>
            <a:tailEnd/>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anchor="ctr"/>
          <a:lstStyle>
            <a:lvl1pPr>
              <a:spcBef>
                <a:spcPct val="20000"/>
              </a:spcBef>
              <a:buClr>
                <a:schemeClr val="hlink"/>
              </a:buClr>
              <a:buSzPct val="6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9pPr>
          </a:lstStyle>
          <a:p>
            <a:pPr algn="ctr" eaLnBrk="0" hangingPunct="0">
              <a:buFont typeface="Wingdings" panose="05000000000000000000" pitchFamily="2" charset="2"/>
              <a:buNone/>
              <a:defRPr/>
            </a:pPr>
            <a:endParaRPr lang="ru-RU" sz="1000" b="1" dirty="0" smtClean="0">
              <a:solidFill>
                <a:schemeClr val="bg1">
                  <a:lumMod val="75000"/>
                </a:schemeClr>
              </a:solidFill>
              <a:latin typeface="Times New Roman" pitchFamily="18" charset="0"/>
              <a:cs typeface="Times New Roman" pitchFamily="18" charset="0"/>
            </a:endParaRPr>
          </a:p>
          <a:p>
            <a:pPr algn="just" eaLnBrk="0" hangingPunct="0">
              <a:buFont typeface="Wingdings" panose="05000000000000000000" pitchFamily="2" charset="2"/>
              <a:buNone/>
              <a:defRPr/>
            </a:pPr>
            <a:r>
              <a:rPr lang="ru-RU" sz="1000" b="1" dirty="0" smtClean="0">
                <a:solidFill>
                  <a:srgbClr val="000000"/>
                </a:solidFill>
                <a:latin typeface="Times New Roman" pitchFamily="18" charset="0"/>
                <a:cs typeface="Times New Roman" pitchFamily="18" charset="0"/>
              </a:rPr>
              <a:t>    Проведение в отношении организаций </a:t>
            </a:r>
          </a:p>
          <a:p>
            <a:pPr algn="just" eaLnBrk="0" hangingPunct="0">
              <a:buFont typeface="Wingdings" panose="05000000000000000000" pitchFamily="2" charset="2"/>
              <a:buNone/>
              <a:defRPr/>
            </a:pPr>
            <a:r>
              <a:rPr lang="ru-RU" sz="1000" b="1" dirty="0" smtClean="0">
                <a:solidFill>
                  <a:srgbClr val="000000"/>
                </a:solidFill>
                <a:latin typeface="Times New Roman" pitchFamily="18" charset="0"/>
                <a:cs typeface="Times New Roman" pitchFamily="18" charset="0"/>
              </a:rPr>
              <a:t>и индивидуальных предпринимателей, осуществляющих использование имущества, комплекса мероприятий по осуществлению контроля за своевременностью и полнотой перечисления в бюджет Серовского городского округа средств от использования муниципального имущества:</a:t>
            </a:r>
          </a:p>
          <a:p>
            <a:pPr algn="ctr" eaLnBrk="0" hangingPunct="0">
              <a:buFont typeface="Wingdings" panose="05000000000000000000" pitchFamily="2" charset="2"/>
              <a:buNone/>
              <a:defRPr/>
            </a:pPr>
            <a:r>
              <a:rPr lang="ru-RU" sz="1000" b="1" dirty="0" smtClean="0">
                <a:solidFill>
                  <a:srgbClr val="000000"/>
                </a:solidFill>
                <a:latin typeface="Times New Roman" pitchFamily="18" charset="0"/>
                <a:cs typeface="Times New Roman" pitchFamily="18" charset="0"/>
              </a:rPr>
              <a:t>- доходов от сдачи в аренду имущества, находящегося в муниципальной собственности;</a:t>
            </a:r>
          </a:p>
          <a:p>
            <a:pPr algn="ctr" eaLnBrk="0" hangingPunct="0">
              <a:buFontTx/>
              <a:buChar char="-"/>
              <a:defRPr/>
            </a:pPr>
            <a:r>
              <a:rPr lang="ru-RU" sz="1000" b="1" dirty="0" smtClean="0">
                <a:solidFill>
                  <a:srgbClr val="000000"/>
                </a:solidFill>
                <a:latin typeface="Times New Roman" pitchFamily="18" charset="0"/>
                <a:cs typeface="Times New Roman" pitchFamily="18" charset="0"/>
              </a:rPr>
              <a:t>доходов от арендной платы  </a:t>
            </a:r>
          </a:p>
          <a:p>
            <a:pPr algn="ctr" eaLnBrk="0" hangingPunct="0">
              <a:buFontTx/>
              <a:buChar char="-"/>
              <a:defRPr/>
            </a:pPr>
            <a:r>
              <a:rPr lang="ru-RU" sz="1000" b="1" dirty="0" smtClean="0">
                <a:solidFill>
                  <a:srgbClr val="000000"/>
                </a:solidFill>
                <a:latin typeface="Times New Roman" pitchFamily="18" charset="0"/>
                <a:cs typeface="Times New Roman" pitchFamily="18" charset="0"/>
              </a:rPr>
              <a:t>за земельные участки.</a:t>
            </a:r>
          </a:p>
        </p:txBody>
      </p:sp>
      <p:pic>
        <p:nvPicPr>
          <p:cNvPr id="16399" name="Picture 15"/>
          <p:cNvPicPr>
            <a:picLocks noChangeAspect="1" noChangeArrowheads="1"/>
          </p:cNvPicPr>
          <p:nvPr/>
        </p:nvPicPr>
        <p:blipFill>
          <a:blip r:embed="rId4" cstate="print">
            <a:extLst>
              <a:ext uri="{28A0092B-C50C-407E-A947-70E740481C1C}"/>
            </a:extLst>
          </a:blip>
          <a:srcRect/>
          <a:stretch>
            <a:fillRect/>
          </a:stretch>
        </p:blipFill>
        <p:spPr bwMode="auto">
          <a:xfrm>
            <a:off x="4528039" y="3496911"/>
            <a:ext cx="614363" cy="940153"/>
          </a:xfrm>
          <a:prstGeom prst="rect">
            <a:avLst/>
          </a:prstGeom>
          <a:noFill/>
          <a:ln>
            <a:noFill/>
          </a:ln>
          <a:effectLst>
            <a:glow rad="228600">
              <a:schemeClr val="accent6">
                <a:satMod val="175000"/>
                <a:alpha val="40000"/>
              </a:schemeClr>
            </a:glow>
          </a:effectLst>
          <a:scene3d>
            <a:camera prst="orthographicFront"/>
            <a:lightRig rig="threePt" dir="t"/>
          </a:scene3d>
          <a:sp3d>
            <a:bevelT prst="angle"/>
          </a:sp3d>
          <a:extLst>
            <a:ext uri="{909E8E84-426E-40DD-AFC4-6F175D3DCCD1}"/>
            <a:ext uri="{91240B29-F687-4F45-9708-019B960494DF}"/>
          </a:extLst>
        </p:spPr>
      </p:pic>
      <p:pic>
        <p:nvPicPr>
          <p:cNvPr id="16400" name="Picture 16"/>
          <p:cNvPicPr>
            <a:picLocks noChangeAspect="1" noChangeArrowheads="1"/>
          </p:cNvPicPr>
          <p:nvPr/>
        </p:nvPicPr>
        <p:blipFill>
          <a:blip r:embed="rId4" cstate="print">
            <a:extLst>
              <a:ext uri="{28A0092B-C50C-407E-A947-70E740481C1C}"/>
            </a:extLst>
          </a:blip>
          <a:srcRect/>
          <a:stretch>
            <a:fillRect/>
          </a:stretch>
        </p:blipFill>
        <p:spPr bwMode="auto">
          <a:xfrm>
            <a:off x="1998052" y="1289716"/>
            <a:ext cx="614363" cy="940153"/>
          </a:xfrm>
          <a:prstGeom prst="rect">
            <a:avLst/>
          </a:prstGeom>
          <a:noFill/>
          <a:ln>
            <a:noFill/>
          </a:ln>
          <a:effectLst>
            <a:glow rad="228600">
              <a:schemeClr val="accent6">
                <a:satMod val="175000"/>
                <a:alpha val="40000"/>
              </a:schemeClr>
            </a:glow>
          </a:effectLst>
          <a:scene3d>
            <a:camera prst="orthographicFront"/>
            <a:lightRig rig="threePt" dir="t"/>
          </a:scene3d>
          <a:sp3d>
            <a:bevelT prst="angle"/>
          </a:sp3d>
          <a:extLst>
            <a:ext uri="{909E8E84-426E-40DD-AFC4-6F175D3DCCD1}"/>
            <a:ext uri="{91240B29-F687-4F45-9708-019B960494DF}"/>
          </a:extLst>
        </p:spPr>
      </p:pic>
      <p:pic>
        <p:nvPicPr>
          <p:cNvPr id="16401" name="Picture 17"/>
          <p:cNvPicPr>
            <a:picLocks noChangeAspect="1" noChangeArrowheads="1"/>
          </p:cNvPicPr>
          <p:nvPr/>
        </p:nvPicPr>
        <p:blipFill>
          <a:blip r:embed="rId4" cstate="print">
            <a:extLst>
              <a:ext uri="{28A0092B-C50C-407E-A947-70E740481C1C}"/>
            </a:extLst>
          </a:blip>
          <a:srcRect/>
          <a:stretch>
            <a:fillRect/>
          </a:stretch>
        </p:blipFill>
        <p:spPr bwMode="auto">
          <a:xfrm>
            <a:off x="3297116" y="5943601"/>
            <a:ext cx="614363" cy="940153"/>
          </a:xfrm>
          <a:prstGeom prst="rect">
            <a:avLst/>
          </a:prstGeom>
          <a:noFill/>
          <a:ln>
            <a:noFill/>
          </a:ln>
          <a:effectLst>
            <a:glow rad="228600">
              <a:schemeClr val="accent6">
                <a:satMod val="175000"/>
                <a:alpha val="40000"/>
              </a:schemeClr>
            </a:glow>
          </a:effectLst>
          <a:scene3d>
            <a:camera prst="orthographicFront"/>
            <a:lightRig rig="threePt" dir="t"/>
          </a:scene3d>
          <a:sp3d>
            <a:bevelT prst="angle"/>
          </a:sp3d>
          <a:extLst>
            <a:ext uri="{909E8E84-426E-40DD-AFC4-6F175D3DCCD1}"/>
            <a:ext uri="{91240B29-F687-4F45-9708-019B960494DF}"/>
          </a:extLst>
        </p:spPr>
      </p:pic>
      <p:sp>
        <p:nvSpPr>
          <p:cNvPr id="22" name="AutoShape 10"/>
          <p:cNvSpPr>
            <a:spLocks noChangeArrowheads="1"/>
          </p:cNvSpPr>
          <p:nvPr/>
        </p:nvSpPr>
        <p:spPr bwMode="auto">
          <a:xfrm>
            <a:off x="0" y="1103220"/>
            <a:ext cx="2170722" cy="4111526"/>
          </a:xfrm>
          <a:prstGeom prst="wedgeEllipseCallout">
            <a:avLst>
              <a:gd name="adj1" fmla="val 69527"/>
              <a:gd name="adj2" fmla="val -12641"/>
            </a:avLst>
          </a:prstGeom>
          <a:solidFill>
            <a:srgbClr val="CCFFCC"/>
          </a:solidFill>
          <a:ln w="9525">
            <a:noFill/>
            <a:miter lim="800000"/>
            <a:headEnd/>
            <a:tailEnd/>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0"/>
              </a:spcBef>
              <a:buClrTx/>
              <a:buSzTx/>
              <a:buFontTx/>
              <a:buNone/>
              <a:defRPr/>
            </a:pPr>
            <a:r>
              <a:rPr lang="ru-RU" sz="1000" b="1" dirty="0" smtClean="0">
                <a:solidFill>
                  <a:srgbClr val="000000"/>
                </a:solidFill>
                <a:latin typeface="Times New Roman" pitchFamily="18" charset="0"/>
                <a:cs typeface="Times New Roman" pitchFamily="18" charset="0"/>
              </a:rPr>
              <a:t>Организация работы с убыточными организациями, с хозяйствующими субъектами, представляющими «нулевую» отчетность и осуществляющими реальную финансово-хозяйственную деятельность путем заслушивания руководителей (собственников) в целях выработки рекомендаций по переводу этих предприятий в категорию безубыточных (прибыльных)</a:t>
            </a:r>
          </a:p>
        </p:txBody>
      </p:sp>
      <p:sp>
        <p:nvSpPr>
          <p:cNvPr id="23" name="AutoShape 11"/>
          <p:cNvSpPr>
            <a:spLocks noChangeArrowheads="1"/>
          </p:cNvSpPr>
          <p:nvPr/>
        </p:nvSpPr>
        <p:spPr bwMode="auto">
          <a:xfrm>
            <a:off x="1855695" y="7363002"/>
            <a:ext cx="1777728" cy="2199040"/>
          </a:xfrm>
          <a:prstGeom prst="wedgeEllipseCallout">
            <a:avLst>
              <a:gd name="adj1" fmla="val 18975"/>
              <a:gd name="adj2" fmla="val -105711"/>
            </a:avLst>
          </a:prstGeom>
          <a:solidFill>
            <a:srgbClr val="CCFFCC"/>
          </a:solidFill>
          <a:ln w="9525">
            <a:noFill/>
            <a:miter lim="800000"/>
            <a:headEnd/>
            <a:tailEnd/>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anchor="ctr"/>
          <a:lstStyle>
            <a:lvl1pPr>
              <a:spcBef>
                <a:spcPct val="20000"/>
              </a:spcBef>
              <a:buClr>
                <a:schemeClr val="hlink"/>
              </a:buClr>
              <a:buSzPct val="6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Arial" panose="020B0604020202020204" pitchFamily="34" charset="0"/>
              </a:defRPr>
            </a:lvl9pPr>
          </a:lstStyle>
          <a:p>
            <a:pPr algn="just" eaLnBrk="0" hangingPunct="0">
              <a:buFont typeface="Wingdings" panose="05000000000000000000" pitchFamily="2" charset="2"/>
              <a:buNone/>
              <a:defRPr/>
            </a:pPr>
            <a:r>
              <a:rPr lang="ru-RU" sz="900" b="1" dirty="0" smtClean="0">
                <a:solidFill>
                  <a:srgbClr val="000000"/>
                </a:solidFill>
                <a:latin typeface="Times New Roman" pitchFamily="18" charset="0"/>
                <a:cs typeface="Times New Roman" pitchFamily="18" charset="0"/>
              </a:rPr>
              <a:t>Проведение контрольных мероприятий по вопросу целевого  использования земельных участков, находящихся в государственной собственности и собственности муниципального образования</a:t>
            </a:r>
            <a:endParaRPr lang="ru-RU" sz="900" b="1" dirty="0">
              <a:solidFill>
                <a:srgbClr val="000000"/>
              </a:solidFill>
              <a:latin typeface="Times New Roman" pitchFamily="18" charset="0"/>
              <a:cs typeface="Times New Roman" pitchFamily="18" charset="0"/>
            </a:endParaRP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afterEffect">
                                  <p:stCondLst>
                                    <p:cond delay="0"/>
                                  </p:stCondLst>
                                  <p:childTnLst>
                                    <p:set>
                                      <p:cBhvr>
                                        <p:cTn id="6" dur="1" fill="hold">
                                          <p:stCondLst>
                                            <p:cond delay="0"/>
                                          </p:stCondLst>
                                        </p:cTn>
                                        <p:tgtEl>
                                          <p:spTgt spid="16392"/>
                                        </p:tgtEl>
                                        <p:attrNameLst>
                                          <p:attrName>style.visibility</p:attrName>
                                        </p:attrNameLst>
                                      </p:cBhvr>
                                      <p:to>
                                        <p:strVal val="visible"/>
                                      </p:to>
                                    </p:set>
                                    <p:animEffect transition="in" filter="wedge">
                                      <p:cBhvr>
                                        <p:cTn id="7" dur="2000"/>
                                        <p:tgtEl>
                                          <p:spTgt spid="16392"/>
                                        </p:tgtEl>
                                      </p:cBhvr>
                                    </p:animEffect>
                                  </p:childTnLst>
                                </p:cTn>
                              </p:par>
                              <p:par>
                                <p:cTn id="8" presetID="16" presetClass="entr" presetSubtype="26" fill="hold" nodeType="withEffect">
                                  <p:stCondLst>
                                    <p:cond delay="0"/>
                                  </p:stCondLst>
                                  <p:childTnLst>
                                    <p:set>
                                      <p:cBhvr>
                                        <p:cTn id="9" dur="1" fill="hold">
                                          <p:stCondLst>
                                            <p:cond delay="0"/>
                                          </p:stCondLst>
                                        </p:cTn>
                                        <p:tgtEl>
                                          <p:spTgt spid="16400"/>
                                        </p:tgtEl>
                                        <p:attrNameLst>
                                          <p:attrName>style.visibility</p:attrName>
                                        </p:attrNameLst>
                                      </p:cBhvr>
                                      <p:to>
                                        <p:strVal val="visible"/>
                                      </p:to>
                                    </p:set>
                                    <p:animEffect transition="in" filter="barn(inHorizontal)">
                                      <p:cBhvr>
                                        <p:cTn id="10" dur="500"/>
                                        <p:tgtEl>
                                          <p:spTgt spid="16400"/>
                                        </p:tgtEl>
                                      </p:cBhvr>
                                    </p:animEffect>
                                  </p:childTnLst>
                                </p:cTn>
                              </p:par>
                            </p:childTnLst>
                          </p:cTn>
                        </p:par>
                        <p:par>
                          <p:cTn id="11" fill="hold" nodeType="afterGroup">
                            <p:stCondLst>
                              <p:cond delay="2000"/>
                            </p:stCondLst>
                            <p:childTnLst>
                              <p:par>
                                <p:cTn id="12" presetID="2" presetClass="entr" presetSubtype="2" fill="hold" nodeType="afterEffect">
                                  <p:stCondLst>
                                    <p:cond delay="0"/>
                                  </p:stCondLst>
                                  <p:childTnLst>
                                    <p:set>
                                      <p:cBhvr>
                                        <p:cTn id="13" dur="1" fill="hold">
                                          <p:stCondLst>
                                            <p:cond delay="0"/>
                                          </p:stCondLst>
                                        </p:cTn>
                                        <p:tgtEl>
                                          <p:spTgt spid="16397"/>
                                        </p:tgtEl>
                                        <p:attrNameLst>
                                          <p:attrName>style.visibility</p:attrName>
                                        </p:attrNameLst>
                                      </p:cBhvr>
                                      <p:to>
                                        <p:strVal val="visible"/>
                                      </p:to>
                                    </p:set>
                                    <p:anim calcmode="lin" valueType="num">
                                      <p:cBhvr additive="base">
                                        <p:cTn id="14" dur="5000" fill="hold"/>
                                        <p:tgtEl>
                                          <p:spTgt spid="16397"/>
                                        </p:tgtEl>
                                        <p:attrNameLst>
                                          <p:attrName>ppt_x</p:attrName>
                                        </p:attrNameLst>
                                      </p:cBhvr>
                                      <p:tavLst>
                                        <p:tav tm="0">
                                          <p:val>
                                            <p:strVal val="1+#ppt_w/2"/>
                                          </p:val>
                                        </p:tav>
                                        <p:tav tm="100000">
                                          <p:val>
                                            <p:strVal val="#ppt_x"/>
                                          </p:val>
                                        </p:tav>
                                      </p:tavLst>
                                    </p:anim>
                                    <p:anim calcmode="lin" valueType="num">
                                      <p:cBhvr additive="base">
                                        <p:cTn id="15" dur="5000" fill="hold"/>
                                        <p:tgtEl>
                                          <p:spTgt spid="16397"/>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7000"/>
                            </p:stCondLst>
                            <p:childTnLst>
                              <p:par>
                                <p:cTn id="17" presetID="2" presetClass="entr" presetSubtype="2" fill="hold" nodeType="afterEffect">
                                  <p:stCondLst>
                                    <p:cond delay="0"/>
                                  </p:stCondLst>
                                  <p:childTnLst>
                                    <p:set>
                                      <p:cBhvr>
                                        <p:cTn id="18" dur="1" fill="hold">
                                          <p:stCondLst>
                                            <p:cond delay="0"/>
                                          </p:stCondLst>
                                        </p:cTn>
                                        <p:tgtEl>
                                          <p:spTgt spid="16394"/>
                                        </p:tgtEl>
                                        <p:attrNameLst>
                                          <p:attrName>style.visibility</p:attrName>
                                        </p:attrNameLst>
                                      </p:cBhvr>
                                      <p:to>
                                        <p:strVal val="visible"/>
                                      </p:to>
                                    </p:set>
                                    <p:anim calcmode="lin" valueType="num">
                                      <p:cBhvr additive="base">
                                        <p:cTn id="19" dur="5000" fill="hold"/>
                                        <p:tgtEl>
                                          <p:spTgt spid="16394"/>
                                        </p:tgtEl>
                                        <p:attrNameLst>
                                          <p:attrName>ppt_x</p:attrName>
                                        </p:attrNameLst>
                                      </p:cBhvr>
                                      <p:tavLst>
                                        <p:tav tm="0">
                                          <p:val>
                                            <p:strVal val="1+#ppt_w/2"/>
                                          </p:val>
                                        </p:tav>
                                        <p:tav tm="100000">
                                          <p:val>
                                            <p:strVal val="#ppt_x"/>
                                          </p:val>
                                        </p:tav>
                                      </p:tavLst>
                                    </p:anim>
                                    <p:anim calcmode="lin" valueType="num">
                                      <p:cBhvr additive="base">
                                        <p:cTn id="20" dur="5000" fill="hold"/>
                                        <p:tgtEl>
                                          <p:spTgt spid="16394"/>
                                        </p:tgtEl>
                                        <p:attrNameLst>
                                          <p:attrName>ppt_y</p:attrName>
                                        </p:attrNameLst>
                                      </p:cBhvr>
                                      <p:tavLst>
                                        <p:tav tm="0">
                                          <p:val>
                                            <p:strVal val="#ppt_y"/>
                                          </p:val>
                                        </p:tav>
                                        <p:tav tm="100000">
                                          <p:val>
                                            <p:strVal val="#ppt_y"/>
                                          </p:val>
                                        </p:tav>
                                      </p:tavLst>
                                    </p:anim>
                                  </p:childTnLst>
                                </p:cTn>
                              </p:par>
                              <p:par>
                                <p:cTn id="21" presetID="16" presetClass="entr" presetSubtype="26" fill="hold" nodeType="withEffect">
                                  <p:stCondLst>
                                    <p:cond delay="0"/>
                                  </p:stCondLst>
                                  <p:childTnLst>
                                    <p:set>
                                      <p:cBhvr>
                                        <p:cTn id="22" dur="1" fill="hold">
                                          <p:stCondLst>
                                            <p:cond delay="0"/>
                                          </p:stCondLst>
                                        </p:cTn>
                                        <p:tgtEl>
                                          <p:spTgt spid="16399"/>
                                        </p:tgtEl>
                                        <p:attrNameLst>
                                          <p:attrName>style.visibility</p:attrName>
                                        </p:attrNameLst>
                                      </p:cBhvr>
                                      <p:to>
                                        <p:strVal val="visible"/>
                                      </p:to>
                                    </p:set>
                                    <p:animEffect transition="in" filter="barn(inHorizontal)">
                                      <p:cBhvr>
                                        <p:cTn id="23" dur="500"/>
                                        <p:tgtEl>
                                          <p:spTgt spid="16399"/>
                                        </p:tgtEl>
                                      </p:cBhvr>
                                    </p:animEffect>
                                  </p:childTnLst>
                                </p:cTn>
                              </p:par>
                            </p:childTnLst>
                          </p:cTn>
                        </p:par>
                        <p:par>
                          <p:cTn id="24" fill="hold" nodeType="afterGroup">
                            <p:stCondLst>
                              <p:cond delay="12000"/>
                            </p:stCondLst>
                            <p:childTnLst>
                              <p:par>
                                <p:cTn id="25" presetID="2" presetClass="entr" presetSubtype="4" fill="hold" nodeType="afterEffect">
                                  <p:stCondLst>
                                    <p:cond delay="0"/>
                                  </p:stCondLst>
                                  <p:childTnLst>
                                    <p:set>
                                      <p:cBhvr>
                                        <p:cTn id="26" dur="1" fill="hold">
                                          <p:stCondLst>
                                            <p:cond delay="0"/>
                                          </p:stCondLst>
                                        </p:cTn>
                                        <p:tgtEl>
                                          <p:spTgt spid="16398"/>
                                        </p:tgtEl>
                                        <p:attrNameLst>
                                          <p:attrName>style.visibility</p:attrName>
                                        </p:attrNameLst>
                                      </p:cBhvr>
                                      <p:to>
                                        <p:strVal val="visible"/>
                                      </p:to>
                                    </p:set>
                                    <p:anim calcmode="lin" valueType="num">
                                      <p:cBhvr additive="base">
                                        <p:cTn id="27" dur="5000" fill="hold"/>
                                        <p:tgtEl>
                                          <p:spTgt spid="16398"/>
                                        </p:tgtEl>
                                        <p:attrNameLst>
                                          <p:attrName>ppt_x</p:attrName>
                                        </p:attrNameLst>
                                      </p:cBhvr>
                                      <p:tavLst>
                                        <p:tav tm="0">
                                          <p:val>
                                            <p:strVal val="#ppt_x"/>
                                          </p:val>
                                        </p:tav>
                                        <p:tav tm="100000">
                                          <p:val>
                                            <p:strVal val="#ppt_x"/>
                                          </p:val>
                                        </p:tav>
                                      </p:tavLst>
                                    </p:anim>
                                    <p:anim calcmode="lin" valueType="num">
                                      <p:cBhvr additive="base">
                                        <p:cTn id="28" dur="5000" fill="hold"/>
                                        <p:tgtEl>
                                          <p:spTgt spid="16398"/>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17000"/>
                            </p:stCondLst>
                            <p:childTnLst>
                              <p:par>
                                <p:cTn id="30" presetID="2" presetClass="entr" presetSubtype="4" fill="hold" nodeType="afterEffect">
                                  <p:stCondLst>
                                    <p:cond delay="0"/>
                                  </p:stCondLst>
                                  <p:childTnLst>
                                    <p:set>
                                      <p:cBhvr>
                                        <p:cTn id="31" dur="1" fill="hold">
                                          <p:stCondLst>
                                            <p:cond delay="0"/>
                                          </p:stCondLst>
                                        </p:cTn>
                                        <p:tgtEl>
                                          <p:spTgt spid="16395"/>
                                        </p:tgtEl>
                                        <p:attrNameLst>
                                          <p:attrName>style.visibility</p:attrName>
                                        </p:attrNameLst>
                                      </p:cBhvr>
                                      <p:to>
                                        <p:strVal val="visible"/>
                                      </p:to>
                                    </p:set>
                                    <p:anim calcmode="lin" valueType="num">
                                      <p:cBhvr additive="base">
                                        <p:cTn id="32" dur="5000" fill="hold"/>
                                        <p:tgtEl>
                                          <p:spTgt spid="16395"/>
                                        </p:tgtEl>
                                        <p:attrNameLst>
                                          <p:attrName>ppt_x</p:attrName>
                                        </p:attrNameLst>
                                      </p:cBhvr>
                                      <p:tavLst>
                                        <p:tav tm="0">
                                          <p:val>
                                            <p:strVal val="#ppt_x"/>
                                          </p:val>
                                        </p:tav>
                                        <p:tav tm="100000">
                                          <p:val>
                                            <p:strVal val="#ppt_x"/>
                                          </p:val>
                                        </p:tav>
                                      </p:tavLst>
                                    </p:anim>
                                    <p:anim calcmode="lin" valueType="num">
                                      <p:cBhvr additive="base">
                                        <p:cTn id="33" dur="5000" fill="hold"/>
                                        <p:tgtEl>
                                          <p:spTgt spid="16395"/>
                                        </p:tgtEl>
                                        <p:attrNameLst>
                                          <p:attrName>ppt_y</p:attrName>
                                        </p:attrNameLst>
                                      </p:cBhvr>
                                      <p:tavLst>
                                        <p:tav tm="0">
                                          <p:val>
                                            <p:strVal val="1+#ppt_h/2"/>
                                          </p:val>
                                        </p:tav>
                                        <p:tav tm="100000">
                                          <p:val>
                                            <p:strVal val="#ppt_y"/>
                                          </p:val>
                                        </p:tav>
                                      </p:tavLst>
                                    </p:anim>
                                  </p:childTnLst>
                                </p:cTn>
                              </p:par>
                              <p:par>
                                <p:cTn id="34" presetID="16" presetClass="entr" presetSubtype="26" fill="hold" nodeType="withEffect">
                                  <p:stCondLst>
                                    <p:cond delay="0"/>
                                  </p:stCondLst>
                                  <p:childTnLst>
                                    <p:set>
                                      <p:cBhvr>
                                        <p:cTn id="35" dur="1" fill="hold">
                                          <p:stCondLst>
                                            <p:cond delay="0"/>
                                          </p:stCondLst>
                                        </p:cTn>
                                        <p:tgtEl>
                                          <p:spTgt spid="16401"/>
                                        </p:tgtEl>
                                        <p:attrNameLst>
                                          <p:attrName>style.visibility</p:attrName>
                                        </p:attrNameLst>
                                      </p:cBhvr>
                                      <p:to>
                                        <p:strVal val="visible"/>
                                      </p:to>
                                    </p:set>
                                    <p:animEffect transition="in" filter="barn(inHorizontal)">
                                      <p:cBhvr>
                                        <p:cTn id="36" dur="500"/>
                                        <p:tgtEl>
                                          <p:spTgt spid="16401"/>
                                        </p:tgtEl>
                                      </p:cBhvr>
                                    </p:animEffect>
                                  </p:childTnLst>
                                </p:cTn>
                              </p:par>
                            </p:childTnLst>
                          </p:cTn>
                        </p:par>
                        <p:par>
                          <p:cTn id="37" fill="hold">
                            <p:stCondLst>
                              <p:cond delay="22000"/>
                            </p:stCondLst>
                            <p:childTnLst>
                              <p:par>
                                <p:cTn id="38" presetID="2" presetClass="entr" presetSubtype="2" fill="hold"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0" fill="hold"/>
                                        <p:tgtEl>
                                          <p:spTgt spid="22"/>
                                        </p:tgtEl>
                                        <p:attrNameLst>
                                          <p:attrName>ppt_x</p:attrName>
                                        </p:attrNameLst>
                                      </p:cBhvr>
                                      <p:tavLst>
                                        <p:tav tm="0">
                                          <p:val>
                                            <p:strVal val="1+#ppt_w/2"/>
                                          </p:val>
                                        </p:tav>
                                        <p:tav tm="100000">
                                          <p:val>
                                            <p:strVal val="#ppt_x"/>
                                          </p:val>
                                        </p:tav>
                                      </p:tavLst>
                                    </p:anim>
                                    <p:anim calcmode="lin" valueType="num">
                                      <p:cBhvr additive="base">
                                        <p:cTn id="41" dur="5000" fill="hold"/>
                                        <p:tgtEl>
                                          <p:spTgt spid="22"/>
                                        </p:tgtEl>
                                        <p:attrNameLst>
                                          <p:attrName>ppt_y</p:attrName>
                                        </p:attrNameLst>
                                      </p:cBhvr>
                                      <p:tavLst>
                                        <p:tav tm="0">
                                          <p:val>
                                            <p:strVal val="#ppt_y"/>
                                          </p:val>
                                        </p:tav>
                                        <p:tav tm="100000">
                                          <p:val>
                                            <p:strVal val="#ppt_y"/>
                                          </p:val>
                                        </p:tav>
                                      </p:tavLst>
                                    </p:anim>
                                  </p:childTnLst>
                                </p:cTn>
                              </p:par>
                            </p:childTnLst>
                          </p:cTn>
                        </p:par>
                        <p:par>
                          <p:cTn id="42" fill="hold">
                            <p:stCondLst>
                              <p:cond delay="27000"/>
                            </p:stCondLst>
                            <p:childTnLst>
                              <p:par>
                                <p:cTn id="43" presetID="2" presetClass="entr" presetSubtype="4" fill="hold"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5000" fill="hold"/>
                                        <p:tgtEl>
                                          <p:spTgt spid="23"/>
                                        </p:tgtEl>
                                        <p:attrNameLst>
                                          <p:attrName>ppt_x</p:attrName>
                                        </p:attrNameLst>
                                      </p:cBhvr>
                                      <p:tavLst>
                                        <p:tav tm="0">
                                          <p:val>
                                            <p:strVal val="#ppt_x"/>
                                          </p:val>
                                        </p:tav>
                                        <p:tav tm="100000">
                                          <p:val>
                                            <p:strVal val="#ppt_x"/>
                                          </p:val>
                                        </p:tav>
                                      </p:tavLst>
                                    </p:anim>
                                    <p:anim calcmode="lin" valueType="num">
                                      <p:cBhvr additive="base">
                                        <p:cTn id="46" dur="50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ctrTitle" sz="quarter"/>
          </p:nvPr>
        </p:nvSpPr>
        <p:spPr>
          <a:xfrm>
            <a:off x="0" y="0"/>
            <a:ext cx="6858000" cy="701675"/>
          </a:xfrm>
        </p:spPr>
        <p:style>
          <a:lnRef idx="2">
            <a:schemeClr val="accent2">
              <a:shade val="50000"/>
            </a:schemeClr>
          </a:lnRef>
          <a:fillRef idx="1">
            <a:schemeClr val="accent2"/>
          </a:fillRef>
          <a:effectRef idx="0">
            <a:schemeClr val="accent2"/>
          </a:effectRef>
          <a:fontRef idx="minor">
            <a:schemeClr val="lt1"/>
          </a:fontRef>
        </p:style>
        <p:txBody>
          <a:bodyPr/>
          <a:lstStyle/>
          <a:p>
            <a:pPr eaLnBrk="1" hangingPunct="1">
              <a:defRPr/>
            </a:pPr>
            <a:r>
              <a:rPr lang="ru-RU" sz="2000" b="1" dirty="0" smtClean="0">
                <a:solidFill>
                  <a:srgbClr val="FFFFFF"/>
                </a:solidFill>
                <a:latin typeface="Times New Roman" pitchFamily="18" charset="0"/>
                <a:cs typeface="Times New Roman" pitchFamily="18" charset="0"/>
              </a:rPr>
              <a:t>Расходы бюджета Серовского городского округа</a:t>
            </a:r>
          </a:p>
        </p:txBody>
      </p:sp>
      <p:sp>
        <p:nvSpPr>
          <p:cNvPr id="36866" name="Rectangle 3"/>
          <p:cNvSpPr>
            <a:spLocks noGrp="1" noChangeArrowheads="1"/>
          </p:cNvSpPr>
          <p:nvPr>
            <p:ph type="subTitle" sz="quarter" idx="1"/>
          </p:nvPr>
        </p:nvSpPr>
        <p:spPr>
          <a:xfrm>
            <a:off x="276225" y="955675"/>
            <a:ext cx="6172200" cy="1116013"/>
          </a:xfrm>
        </p:spPr>
        <p:txBody>
          <a:bodyPr/>
          <a:lstStyle/>
          <a:p>
            <a:pPr indent="176213" algn="just" eaLnBrk="1" hangingPunct="1"/>
            <a:r>
              <a:rPr lang="ru-RU" sz="1600" b="1" smtClean="0">
                <a:solidFill>
                  <a:srgbClr val="002060"/>
                </a:solidFill>
                <a:effectLst/>
                <a:latin typeface="Tahoma" pitchFamily="34" charset="0"/>
              </a:rPr>
              <a:t>Расходы бюджета – выплачиваемые из бюджета денежные средства, за исключением средств, являющихся  источниками финансирования дефицита бюджета</a:t>
            </a:r>
            <a:r>
              <a:rPr lang="ru-RU" sz="1600" b="1" smtClean="0">
                <a:solidFill>
                  <a:schemeClr val="accent2"/>
                </a:solidFill>
                <a:effectLst/>
                <a:latin typeface="Tahoma" pitchFamily="34" charset="0"/>
              </a:rPr>
              <a:t>.</a:t>
            </a:r>
            <a:r>
              <a:rPr lang="ru-RU" sz="1600" b="1" smtClean="0">
                <a:effectLst/>
                <a:latin typeface="Tahoma" pitchFamily="34" charset="0"/>
              </a:rPr>
              <a:t> </a:t>
            </a:r>
          </a:p>
        </p:txBody>
      </p:sp>
      <p:sp>
        <p:nvSpPr>
          <p:cNvPr id="50182" name="AutoShape 6"/>
          <p:cNvSpPr>
            <a:spLocks noChangeArrowheads="1"/>
          </p:cNvSpPr>
          <p:nvPr/>
        </p:nvSpPr>
        <p:spPr bwMode="auto">
          <a:xfrm>
            <a:off x="2501153" y="2451277"/>
            <a:ext cx="1815353" cy="1584501"/>
          </a:xfrm>
          <a:prstGeom prst="roundRect">
            <a:avLst>
              <a:gd name="adj" fmla="val 16667"/>
            </a:avLst>
          </a:prstGeom>
          <a:solidFill>
            <a:srgbClr val="FF3300"/>
          </a:solidFill>
          <a:ln w="19050">
            <a:noFill/>
            <a:round/>
            <a:headEnd/>
            <a:tailEnd/>
          </a:ln>
          <a:effectLst>
            <a:glow rad="228600">
              <a:schemeClr val="accent6">
                <a:satMod val="175000"/>
                <a:alpha val="40000"/>
              </a:schemeClr>
            </a:glow>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lIns="126000" rIns="126000" anchor="ctr"/>
          <a:lstStyle/>
          <a:p>
            <a:pPr algn="ctr">
              <a:defRPr/>
            </a:pPr>
            <a:r>
              <a:rPr lang="ru-RU" b="1" dirty="0">
                <a:solidFill>
                  <a:srgbClr val="000000"/>
                </a:solidFill>
                <a:cs typeface="+mn-cs"/>
              </a:rPr>
              <a:t>Классификация расходов</a:t>
            </a:r>
          </a:p>
          <a:p>
            <a:pPr algn="ctr">
              <a:defRPr/>
            </a:pPr>
            <a:r>
              <a:rPr lang="ru-RU" b="1" dirty="0">
                <a:solidFill>
                  <a:srgbClr val="000000"/>
                </a:solidFill>
                <a:cs typeface="+mn-cs"/>
              </a:rPr>
              <a:t>по признакам</a:t>
            </a:r>
          </a:p>
        </p:txBody>
      </p:sp>
      <p:sp>
        <p:nvSpPr>
          <p:cNvPr id="50183" name="Rectangle 7"/>
          <p:cNvSpPr>
            <a:spLocks noChangeArrowheads="1"/>
          </p:cNvSpPr>
          <p:nvPr/>
        </p:nvSpPr>
        <p:spPr bwMode="auto">
          <a:xfrm>
            <a:off x="232997" y="4891089"/>
            <a:ext cx="1994755" cy="3845453"/>
          </a:xfrm>
          <a:prstGeom prst="rect">
            <a:avLst/>
          </a:prstGeom>
          <a:solidFill>
            <a:srgbClr val="66FF33"/>
          </a:solidFill>
          <a:ln w="19050">
            <a:noFill/>
            <a:miter lim="800000"/>
            <a:headEnd/>
            <a:tailEnd/>
          </a:ln>
          <a:effectLst>
            <a:glow rad="228600">
              <a:schemeClr val="accent6">
                <a:satMod val="175000"/>
                <a:alpha val="40000"/>
              </a:schemeClr>
            </a:glow>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lIns="108000" tIns="0" rIns="108000" bIns="0" anchor="ctr"/>
          <a:lstStyle/>
          <a:p>
            <a:pPr algn="ctr">
              <a:defRPr/>
            </a:pPr>
            <a:r>
              <a:rPr lang="ru-RU" sz="1600" b="1" dirty="0">
                <a:solidFill>
                  <a:srgbClr val="000000"/>
                </a:solidFill>
                <a:cs typeface="+mn-cs"/>
              </a:rPr>
              <a:t>Функциональная</a:t>
            </a:r>
            <a:r>
              <a:rPr lang="ru-RU" sz="1600" dirty="0">
                <a:solidFill>
                  <a:srgbClr val="000000"/>
                </a:solidFill>
                <a:cs typeface="+mn-cs"/>
              </a:rPr>
              <a:t> классификация отражает направление средств бюджета на выполнение основных функций  (раздел→ подраздел→ целевые статьи→ виды расходов)</a:t>
            </a:r>
          </a:p>
        </p:txBody>
      </p:sp>
      <p:sp>
        <p:nvSpPr>
          <p:cNvPr id="50184" name="Rectangle 8"/>
          <p:cNvSpPr>
            <a:spLocks noChangeArrowheads="1"/>
          </p:cNvSpPr>
          <p:nvPr/>
        </p:nvSpPr>
        <p:spPr bwMode="auto">
          <a:xfrm>
            <a:off x="2364032" y="4948415"/>
            <a:ext cx="1939803" cy="3980432"/>
          </a:xfrm>
          <a:prstGeom prst="rect">
            <a:avLst/>
          </a:prstGeom>
          <a:solidFill>
            <a:srgbClr val="FFFF00"/>
          </a:solidFill>
          <a:ln w="19050">
            <a:noFill/>
            <a:miter lim="800000"/>
            <a:headEnd/>
            <a:tailEnd/>
          </a:ln>
          <a:effectLst>
            <a:glow rad="228600">
              <a:schemeClr val="accent6">
                <a:satMod val="175000"/>
                <a:alpha val="40000"/>
              </a:schemeClr>
            </a:glow>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lIns="108000" tIns="0" rIns="108000" bIns="0" anchor="ctr"/>
          <a:lstStyle/>
          <a:p>
            <a:pPr algn="ctr">
              <a:defRPr/>
            </a:pPr>
            <a:r>
              <a:rPr lang="ru-RU" sz="1600" b="1" dirty="0">
                <a:solidFill>
                  <a:srgbClr val="000000"/>
                </a:solidFill>
                <a:cs typeface="+mn-cs"/>
              </a:rPr>
              <a:t>Ведомственная </a:t>
            </a:r>
            <a:r>
              <a:rPr lang="ru-RU" sz="1600" dirty="0">
                <a:solidFill>
                  <a:srgbClr val="000000"/>
                </a:solidFill>
                <a:cs typeface="+mn-cs"/>
              </a:rPr>
              <a:t>классификация расходов бюджета непосредственно связана со структурой управления, она отображает группировку юридических лиц, получающих бюджетные средства (главные распорядители бюджетных средств)</a:t>
            </a:r>
          </a:p>
        </p:txBody>
      </p:sp>
      <p:sp>
        <p:nvSpPr>
          <p:cNvPr id="50185" name="Rectangle 9"/>
          <p:cNvSpPr>
            <a:spLocks noChangeArrowheads="1"/>
          </p:cNvSpPr>
          <p:nvPr/>
        </p:nvSpPr>
        <p:spPr bwMode="auto">
          <a:xfrm>
            <a:off x="4440116" y="4962173"/>
            <a:ext cx="2151917" cy="3980121"/>
          </a:xfrm>
          <a:prstGeom prst="rect">
            <a:avLst/>
          </a:prstGeom>
          <a:solidFill>
            <a:srgbClr val="3366FF"/>
          </a:solidFill>
          <a:ln w="19050">
            <a:noFill/>
            <a:miter lim="800000"/>
            <a:headEnd/>
            <a:tailEnd/>
          </a:ln>
          <a:effectLst>
            <a:glow rad="228600">
              <a:schemeClr val="accent6">
                <a:satMod val="175000"/>
                <a:alpha val="40000"/>
              </a:schemeClr>
            </a:glow>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lIns="108000" tIns="0" rIns="108000" bIns="0" anchor="ctr"/>
          <a:lstStyle/>
          <a:p>
            <a:pPr algn="ctr">
              <a:defRPr/>
            </a:pPr>
            <a:r>
              <a:rPr lang="ru-RU" sz="1600" b="1" dirty="0">
                <a:solidFill>
                  <a:srgbClr val="000000"/>
                </a:solidFill>
                <a:cs typeface="+mn-cs"/>
              </a:rPr>
              <a:t>Экономическая</a:t>
            </a:r>
            <a:r>
              <a:rPr lang="ru-RU" sz="1600" dirty="0">
                <a:solidFill>
                  <a:srgbClr val="000000"/>
                </a:solidFill>
                <a:cs typeface="+mn-cs"/>
              </a:rPr>
              <a:t> </a:t>
            </a:r>
          </a:p>
          <a:p>
            <a:pPr algn="ctr">
              <a:defRPr/>
            </a:pPr>
            <a:r>
              <a:rPr lang="ru-RU" sz="1600" dirty="0">
                <a:solidFill>
                  <a:srgbClr val="000000"/>
                </a:solidFill>
                <a:cs typeface="+mn-cs"/>
              </a:rPr>
              <a:t>классификация показывает деление расходов </a:t>
            </a:r>
          </a:p>
          <a:p>
            <a:pPr algn="ctr">
              <a:defRPr/>
            </a:pPr>
            <a:r>
              <a:rPr lang="ru-RU" sz="1600" dirty="0">
                <a:solidFill>
                  <a:srgbClr val="000000"/>
                </a:solidFill>
                <a:cs typeface="+mn-cs"/>
              </a:rPr>
              <a:t> на текущие и капитальные, а также на выплату заработной платы, на материальные затраты, на приобретение товаров и услуг (категория расходов→ группы→ предметные статьи→ подстатьи)</a:t>
            </a:r>
          </a:p>
        </p:txBody>
      </p:sp>
      <p:sp>
        <p:nvSpPr>
          <p:cNvPr id="50186" name="AutoShape 10"/>
          <p:cNvSpPr>
            <a:spLocks noChangeArrowheads="1"/>
          </p:cNvSpPr>
          <p:nvPr/>
        </p:nvSpPr>
        <p:spPr bwMode="auto">
          <a:xfrm rot="7897213">
            <a:off x="203458" y="3199274"/>
            <a:ext cx="2726444" cy="684701"/>
          </a:xfrm>
          <a:prstGeom prst="curvedUpArrow">
            <a:avLst>
              <a:gd name="adj1" fmla="val 33814"/>
              <a:gd name="adj2" fmla="val 72762"/>
              <a:gd name="adj3" fmla="val 74671"/>
            </a:avLst>
          </a:prstGeom>
          <a:solidFill>
            <a:srgbClr val="66FF33"/>
          </a:solidFill>
          <a:ln w="19050">
            <a:noFill/>
            <a:miter lim="800000"/>
            <a:headEnd/>
            <a:tailEnd/>
          </a:ln>
          <a:effectLst>
            <a:glow rad="228600">
              <a:schemeClr val="accent6">
                <a:satMod val="175000"/>
                <a:alpha val="40000"/>
              </a:schemeClr>
            </a:glow>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prstMaterial="plastic"/>
        </p:spPr>
        <p:txBody>
          <a:bodyPr wrap="none" anchor="ctr"/>
          <a:lstStyle/>
          <a:p>
            <a:pPr>
              <a:defRPr/>
            </a:pPr>
            <a:endParaRPr lang="ru-RU" dirty="0">
              <a:solidFill>
                <a:schemeClr val="tx1"/>
              </a:solidFill>
              <a:cs typeface="+mn-cs"/>
            </a:endParaRPr>
          </a:p>
        </p:txBody>
      </p:sp>
      <p:sp>
        <p:nvSpPr>
          <p:cNvPr id="50187" name="AutoShape 11"/>
          <p:cNvSpPr>
            <a:spLocks noChangeArrowheads="1"/>
          </p:cNvSpPr>
          <p:nvPr/>
        </p:nvSpPr>
        <p:spPr bwMode="auto">
          <a:xfrm rot="2313247">
            <a:off x="4689856" y="2924270"/>
            <a:ext cx="1452929" cy="1279525"/>
          </a:xfrm>
          <a:prstGeom prst="curvedDownArrow">
            <a:avLst>
              <a:gd name="adj1" fmla="val 49204"/>
              <a:gd name="adj2" fmla="val 98650"/>
              <a:gd name="adj3" fmla="val 83417"/>
            </a:avLst>
          </a:prstGeom>
          <a:solidFill>
            <a:srgbClr val="3366FF"/>
          </a:solidFill>
          <a:ln w="19050">
            <a:noFill/>
            <a:miter lim="800000"/>
            <a:headEnd/>
            <a:tailEnd/>
          </a:ln>
          <a:effectLst>
            <a:glow rad="228600">
              <a:schemeClr val="accent6">
                <a:satMod val="175000"/>
                <a:alpha val="40000"/>
              </a:schemeClr>
            </a:glow>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prstMaterial="plastic"/>
        </p:spPr>
        <p:txBody>
          <a:bodyPr wrap="none" anchor="ctr"/>
          <a:lstStyle/>
          <a:p>
            <a:pPr>
              <a:defRPr/>
            </a:pPr>
            <a:endParaRPr lang="ru-RU" dirty="0">
              <a:solidFill>
                <a:schemeClr val="tx1"/>
              </a:solidFill>
              <a:cs typeface="+mn-cs"/>
            </a:endParaRPr>
          </a:p>
        </p:txBody>
      </p:sp>
      <p:sp>
        <p:nvSpPr>
          <p:cNvPr id="50188" name="AutoShape 12"/>
          <p:cNvSpPr>
            <a:spLocks noChangeArrowheads="1"/>
          </p:cNvSpPr>
          <p:nvPr/>
        </p:nvSpPr>
        <p:spPr bwMode="auto">
          <a:xfrm>
            <a:off x="3145448" y="4132087"/>
            <a:ext cx="530836" cy="710847"/>
          </a:xfrm>
          <a:prstGeom prst="downArrow">
            <a:avLst>
              <a:gd name="adj1" fmla="val 50000"/>
              <a:gd name="adj2" fmla="val 25000"/>
            </a:avLst>
          </a:prstGeom>
          <a:solidFill>
            <a:srgbClr val="FFFF00"/>
          </a:solidFill>
          <a:ln w="15875">
            <a:noFill/>
            <a:miter lim="800000"/>
            <a:headEnd/>
            <a:tailEnd/>
          </a:ln>
          <a:effectLst>
            <a:glow rad="228600">
              <a:schemeClr val="accent6">
                <a:satMod val="175000"/>
                <a:alpha val="40000"/>
              </a:schemeClr>
            </a:glow>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none" anchor="ctr"/>
          <a:lstStyle/>
          <a:p>
            <a:pPr>
              <a:defRPr/>
            </a:pPr>
            <a:endParaRPr lang="ru-RU" dirty="0">
              <a:solidFill>
                <a:schemeClr val="tx1"/>
              </a:solidFill>
              <a:cs typeface="+mn-cs"/>
            </a:endParaRP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50182"/>
                                        </p:tgtEl>
                                        <p:attrNameLst>
                                          <p:attrName>style.visibility</p:attrName>
                                        </p:attrNameLst>
                                      </p:cBhvr>
                                      <p:to>
                                        <p:strVal val="visible"/>
                                      </p:to>
                                    </p:set>
                                    <p:animEffect transition="in" filter="wipe(up)">
                                      <p:cBhvr>
                                        <p:cTn id="7" dur="2000"/>
                                        <p:tgtEl>
                                          <p:spTgt spid="50182"/>
                                        </p:tgtEl>
                                      </p:cBhvr>
                                    </p:animEffect>
                                  </p:childTnLst>
                                </p:cTn>
                              </p:par>
                            </p:childTnLst>
                          </p:cTn>
                        </p:par>
                        <p:par>
                          <p:cTn id="8" fill="hold" nodeType="afterGroup">
                            <p:stCondLst>
                              <p:cond delay="2000"/>
                            </p:stCondLst>
                            <p:childTnLst>
                              <p:par>
                                <p:cTn id="9" presetID="22" presetClass="entr" presetSubtype="1" fill="hold" nodeType="afterEffect">
                                  <p:stCondLst>
                                    <p:cond delay="0"/>
                                  </p:stCondLst>
                                  <p:childTnLst>
                                    <p:set>
                                      <p:cBhvr>
                                        <p:cTn id="10" dur="1" fill="hold">
                                          <p:stCondLst>
                                            <p:cond delay="0"/>
                                          </p:stCondLst>
                                        </p:cTn>
                                        <p:tgtEl>
                                          <p:spTgt spid="50186"/>
                                        </p:tgtEl>
                                        <p:attrNameLst>
                                          <p:attrName>style.visibility</p:attrName>
                                        </p:attrNameLst>
                                      </p:cBhvr>
                                      <p:to>
                                        <p:strVal val="visible"/>
                                      </p:to>
                                    </p:set>
                                    <p:animEffect transition="in" filter="wipe(up)">
                                      <p:cBhvr>
                                        <p:cTn id="11" dur="2000"/>
                                        <p:tgtEl>
                                          <p:spTgt spid="50186"/>
                                        </p:tgtEl>
                                      </p:cBhvr>
                                    </p:animEffect>
                                  </p:childTnLst>
                                </p:cTn>
                              </p:par>
                            </p:childTnLst>
                          </p:cTn>
                        </p:par>
                        <p:par>
                          <p:cTn id="12" fill="hold" nodeType="afterGroup">
                            <p:stCondLst>
                              <p:cond delay="4000"/>
                            </p:stCondLst>
                            <p:childTnLst>
                              <p:par>
                                <p:cTn id="13" presetID="22" presetClass="entr" presetSubtype="1" fill="hold" nodeType="afterEffect">
                                  <p:stCondLst>
                                    <p:cond delay="0"/>
                                  </p:stCondLst>
                                  <p:childTnLst>
                                    <p:set>
                                      <p:cBhvr>
                                        <p:cTn id="14" dur="1" fill="hold">
                                          <p:stCondLst>
                                            <p:cond delay="0"/>
                                          </p:stCondLst>
                                        </p:cTn>
                                        <p:tgtEl>
                                          <p:spTgt spid="50183"/>
                                        </p:tgtEl>
                                        <p:attrNameLst>
                                          <p:attrName>style.visibility</p:attrName>
                                        </p:attrNameLst>
                                      </p:cBhvr>
                                      <p:to>
                                        <p:strVal val="visible"/>
                                      </p:to>
                                    </p:set>
                                    <p:animEffect transition="in" filter="wipe(up)">
                                      <p:cBhvr>
                                        <p:cTn id="15" dur="2000"/>
                                        <p:tgtEl>
                                          <p:spTgt spid="50183"/>
                                        </p:tgtEl>
                                      </p:cBhvr>
                                    </p:animEffect>
                                  </p:childTnLst>
                                </p:cTn>
                              </p:par>
                            </p:childTnLst>
                          </p:cTn>
                        </p:par>
                        <p:par>
                          <p:cTn id="16" fill="hold" nodeType="afterGroup">
                            <p:stCondLst>
                              <p:cond delay="6000"/>
                            </p:stCondLst>
                            <p:childTnLst>
                              <p:par>
                                <p:cTn id="17" presetID="22" presetClass="entr" presetSubtype="1" fill="hold" nodeType="afterEffect">
                                  <p:stCondLst>
                                    <p:cond delay="0"/>
                                  </p:stCondLst>
                                  <p:childTnLst>
                                    <p:set>
                                      <p:cBhvr>
                                        <p:cTn id="18" dur="1" fill="hold">
                                          <p:stCondLst>
                                            <p:cond delay="0"/>
                                          </p:stCondLst>
                                        </p:cTn>
                                        <p:tgtEl>
                                          <p:spTgt spid="50188"/>
                                        </p:tgtEl>
                                        <p:attrNameLst>
                                          <p:attrName>style.visibility</p:attrName>
                                        </p:attrNameLst>
                                      </p:cBhvr>
                                      <p:to>
                                        <p:strVal val="visible"/>
                                      </p:to>
                                    </p:set>
                                    <p:animEffect transition="in" filter="wipe(up)">
                                      <p:cBhvr>
                                        <p:cTn id="19" dur="2000"/>
                                        <p:tgtEl>
                                          <p:spTgt spid="50188"/>
                                        </p:tgtEl>
                                      </p:cBhvr>
                                    </p:animEffect>
                                  </p:childTnLst>
                                </p:cTn>
                              </p:par>
                            </p:childTnLst>
                          </p:cTn>
                        </p:par>
                        <p:par>
                          <p:cTn id="20" fill="hold" nodeType="afterGroup">
                            <p:stCondLst>
                              <p:cond delay="8000"/>
                            </p:stCondLst>
                            <p:childTnLst>
                              <p:par>
                                <p:cTn id="21" presetID="22" presetClass="entr" presetSubtype="1" fill="hold" nodeType="afterEffect">
                                  <p:stCondLst>
                                    <p:cond delay="0"/>
                                  </p:stCondLst>
                                  <p:childTnLst>
                                    <p:set>
                                      <p:cBhvr>
                                        <p:cTn id="22" dur="1" fill="hold">
                                          <p:stCondLst>
                                            <p:cond delay="0"/>
                                          </p:stCondLst>
                                        </p:cTn>
                                        <p:tgtEl>
                                          <p:spTgt spid="50184"/>
                                        </p:tgtEl>
                                        <p:attrNameLst>
                                          <p:attrName>style.visibility</p:attrName>
                                        </p:attrNameLst>
                                      </p:cBhvr>
                                      <p:to>
                                        <p:strVal val="visible"/>
                                      </p:to>
                                    </p:set>
                                    <p:animEffect transition="in" filter="wipe(up)">
                                      <p:cBhvr>
                                        <p:cTn id="23" dur="2000"/>
                                        <p:tgtEl>
                                          <p:spTgt spid="50184"/>
                                        </p:tgtEl>
                                      </p:cBhvr>
                                    </p:animEffect>
                                  </p:childTnLst>
                                </p:cTn>
                              </p:par>
                            </p:childTnLst>
                          </p:cTn>
                        </p:par>
                        <p:par>
                          <p:cTn id="24" fill="hold" nodeType="afterGroup">
                            <p:stCondLst>
                              <p:cond delay="10000"/>
                            </p:stCondLst>
                            <p:childTnLst>
                              <p:par>
                                <p:cTn id="25" presetID="22" presetClass="entr" presetSubtype="1" fill="hold" nodeType="afterEffect">
                                  <p:stCondLst>
                                    <p:cond delay="0"/>
                                  </p:stCondLst>
                                  <p:childTnLst>
                                    <p:set>
                                      <p:cBhvr>
                                        <p:cTn id="26" dur="1" fill="hold">
                                          <p:stCondLst>
                                            <p:cond delay="0"/>
                                          </p:stCondLst>
                                        </p:cTn>
                                        <p:tgtEl>
                                          <p:spTgt spid="50187"/>
                                        </p:tgtEl>
                                        <p:attrNameLst>
                                          <p:attrName>style.visibility</p:attrName>
                                        </p:attrNameLst>
                                      </p:cBhvr>
                                      <p:to>
                                        <p:strVal val="visible"/>
                                      </p:to>
                                    </p:set>
                                    <p:animEffect transition="in" filter="wipe(up)">
                                      <p:cBhvr>
                                        <p:cTn id="27" dur="2000"/>
                                        <p:tgtEl>
                                          <p:spTgt spid="50187"/>
                                        </p:tgtEl>
                                      </p:cBhvr>
                                    </p:animEffect>
                                  </p:childTnLst>
                                </p:cTn>
                              </p:par>
                            </p:childTnLst>
                          </p:cTn>
                        </p:par>
                        <p:par>
                          <p:cTn id="28" fill="hold" nodeType="afterGroup">
                            <p:stCondLst>
                              <p:cond delay="12000"/>
                            </p:stCondLst>
                            <p:childTnLst>
                              <p:par>
                                <p:cTn id="29" presetID="22" presetClass="entr" presetSubtype="1" fill="hold" nodeType="afterEffect">
                                  <p:stCondLst>
                                    <p:cond delay="0"/>
                                  </p:stCondLst>
                                  <p:childTnLst>
                                    <p:set>
                                      <p:cBhvr>
                                        <p:cTn id="30" dur="1" fill="hold">
                                          <p:stCondLst>
                                            <p:cond delay="0"/>
                                          </p:stCondLst>
                                        </p:cTn>
                                        <p:tgtEl>
                                          <p:spTgt spid="50185"/>
                                        </p:tgtEl>
                                        <p:attrNameLst>
                                          <p:attrName>style.visibility</p:attrName>
                                        </p:attrNameLst>
                                      </p:cBhvr>
                                      <p:to>
                                        <p:strVal val="visible"/>
                                      </p:to>
                                    </p:set>
                                    <p:animEffect transition="in" filter="wipe(up)">
                                      <p:cBhvr>
                                        <p:cTn id="31" dur="2000"/>
                                        <p:tgtEl>
                                          <p:spTgt spid="50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sz="quarter"/>
          </p:nvPr>
        </p:nvSpPr>
        <p:spPr>
          <a:xfrm rot="16200000">
            <a:off x="-4744243" y="4744243"/>
            <a:ext cx="9906000" cy="417513"/>
          </a:xfrm>
        </p:spPr>
        <p:style>
          <a:lnRef idx="2">
            <a:schemeClr val="accent2">
              <a:shade val="50000"/>
            </a:schemeClr>
          </a:lnRef>
          <a:fillRef idx="1">
            <a:schemeClr val="accent2"/>
          </a:fillRef>
          <a:effectRef idx="0">
            <a:schemeClr val="accent2"/>
          </a:effectRef>
          <a:fontRef idx="minor">
            <a:schemeClr val="lt1"/>
          </a:fontRef>
        </p:style>
        <p:txBody>
          <a:bodyPr/>
          <a:lstStyle/>
          <a:p>
            <a:pPr algn="r">
              <a:defRPr/>
            </a:pPr>
            <a:r>
              <a:rPr lang="ru-RU" sz="2000" b="1" dirty="0" smtClean="0">
                <a:solidFill>
                  <a:srgbClr val="FFFFFF"/>
                </a:solidFill>
                <a:latin typeface="Times New Roman" pitchFamily="18" charset="0"/>
                <a:cs typeface="Times New Roman" pitchFamily="18" charset="0"/>
              </a:rPr>
              <a:t>Структура расходов бюджета Серовского городского округа</a:t>
            </a:r>
            <a:endParaRPr lang="ru-RU" sz="2000" b="1" dirty="0" smtClean="0">
              <a:solidFill>
                <a:schemeClr val="tx1"/>
              </a:solidFill>
              <a:latin typeface="Times New Roman" pitchFamily="18" charset="0"/>
              <a:cs typeface="Times New Roman" pitchFamily="18" charset="0"/>
            </a:endParaRPr>
          </a:p>
        </p:txBody>
      </p:sp>
      <p:graphicFrame>
        <p:nvGraphicFramePr>
          <p:cNvPr id="37890" name="Объект 8"/>
          <p:cNvGraphicFramePr>
            <a:graphicFrameLocks noGrp="1"/>
          </p:cNvGraphicFramePr>
          <p:nvPr>
            <p:ph idx="4294967295"/>
          </p:nvPr>
        </p:nvGraphicFramePr>
        <p:xfrm>
          <a:off x="454025" y="1789113"/>
          <a:ext cx="6351588" cy="6351587"/>
        </p:xfrm>
        <a:graphic>
          <a:graphicData uri="http://schemas.openxmlformats.org/presentationml/2006/ole">
            <p:oleObj spid="_x0000_s37890" name="Worksheet" r:id="rId3" imgW="6305584" imgH="6305527" progId="Excel.Sheet.8">
              <p:embed/>
            </p:oleObj>
          </a:graphicData>
        </a:graphic>
      </p:graphicFrame>
      <p:pic>
        <p:nvPicPr>
          <p:cNvPr id="5" name="Picture 159" descr="герб города Серова"/>
          <p:cNvPicPr>
            <a:picLocks noChangeAspect="1" noChangeArrowheads="1"/>
          </p:cNvPicPr>
          <p:nvPr/>
        </p:nvPicPr>
        <p:blipFill>
          <a:blip r:embed="rId4" cstate="print">
            <a:extLst>
              <a:ext uri="{28A0092B-C50C-407E-A947-70E740481C1C}"/>
            </a:extLst>
          </a:blip>
          <a:srcRect/>
          <a:stretch>
            <a:fillRect/>
          </a:stretch>
        </p:blipFill>
        <p:spPr bwMode="auto">
          <a:xfrm>
            <a:off x="6131859" y="0"/>
            <a:ext cx="726141" cy="981634"/>
          </a:xfrm>
          <a:prstGeom prst="rect">
            <a:avLst/>
          </a:prstGeom>
          <a:ln>
            <a:noFill/>
          </a:ln>
          <a:effectLst>
            <a:softEdge rad="112500"/>
          </a:effectLst>
          <a:extLst>
            <a:ext uri="{909E8E84-426E-40DD-AFC4-6F175D3DCCD1}"/>
            <a:ext uri="{91240B29-F687-4F45-9708-019B960494DF}"/>
          </a:extLst>
        </p:spPr>
      </p:pic>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824" name="Group 80"/>
          <p:cNvGraphicFramePr>
            <a:graphicFrameLocks noGrp="1"/>
          </p:cNvGraphicFramePr>
          <p:nvPr>
            <p:ph idx="4294967295"/>
          </p:nvPr>
        </p:nvGraphicFramePr>
        <p:xfrm>
          <a:off x="0" y="161925"/>
          <a:ext cx="6389811" cy="9520518"/>
        </p:xfrm>
        <a:graphic>
          <a:graphicData uri="http://schemas.openxmlformats.org/drawingml/2006/table">
            <a:tbl>
              <a:tblPr/>
              <a:tblGrid>
                <a:gridCol w="2154953"/>
                <a:gridCol w="1092665"/>
                <a:gridCol w="1092665"/>
                <a:gridCol w="1024764"/>
                <a:gridCol w="1024764"/>
              </a:tblGrid>
              <a:tr h="1191684">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dirty="0" smtClean="0">
                          <a:ln>
                            <a:noFill/>
                          </a:ln>
                          <a:solidFill>
                            <a:srgbClr val="000000"/>
                          </a:solidFill>
                          <a:effectLst/>
                          <a:latin typeface="Tahoma" pitchFamily="34" charset="0"/>
                          <a:cs typeface="Arial" charset="0"/>
                        </a:rPr>
                        <a:t>Наименование</a:t>
                      </a:r>
                    </a:p>
                  </a:txBody>
                  <a:tcPr marL="63305" marR="63305" marT="66044" marB="6604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dirty="0" smtClean="0">
                          <a:ln>
                            <a:noFill/>
                          </a:ln>
                          <a:solidFill>
                            <a:srgbClr val="000000"/>
                          </a:solidFill>
                          <a:effectLst/>
                          <a:latin typeface="Tahoma" pitchFamily="34" charset="0"/>
                          <a:cs typeface="Arial" charset="0"/>
                        </a:rPr>
                        <a:t>2015 год</a:t>
                      </a:r>
                    </a:p>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dirty="0" smtClean="0">
                          <a:ln>
                            <a:noFill/>
                          </a:ln>
                          <a:solidFill>
                            <a:srgbClr val="000000"/>
                          </a:solidFill>
                          <a:effectLst/>
                          <a:latin typeface="Tahoma" pitchFamily="34" charset="0"/>
                          <a:cs typeface="Arial" charset="0"/>
                        </a:rPr>
                        <a:t>(уточненный)</a:t>
                      </a:r>
                    </a:p>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dirty="0" smtClean="0">
                          <a:ln>
                            <a:noFill/>
                          </a:ln>
                          <a:solidFill>
                            <a:srgbClr val="000000"/>
                          </a:solidFill>
                          <a:effectLst/>
                          <a:latin typeface="Tahoma" pitchFamily="34" charset="0"/>
                          <a:cs typeface="Arial" charset="0"/>
                        </a:rPr>
                        <a:t>Млн.руб.</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dirty="0" smtClean="0">
                          <a:ln>
                            <a:noFill/>
                          </a:ln>
                          <a:solidFill>
                            <a:srgbClr val="000000"/>
                          </a:solidFill>
                          <a:effectLst/>
                          <a:latin typeface="Tahoma" pitchFamily="34" charset="0"/>
                          <a:cs typeface="Arial" charset="0"/>
                        </a:rPr>
                        <a:t>Доля, в общей сумме расходов</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dirty="0" smtClean="0">
                          <a:ln>
                            <a:noFill/>
                          </a:ln>
                          <a:solidFill>
                            <a:srgbClr val="000000"/>
                          </a:solidFill>
                          <a:effectLst/>
                          <a:latin typeface="Tahoma" pitchFamily="34" charset="0"/>
                          <a:cs typeface="Arial" charset="0"/>
                        </a:rPr>
                        <a:t>Проект</a:t>
                      </a:r>
                    </a:p>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dirty="0" smtClean="0">
                          <a:ln>
                            <a:noFill/>
                          </a:ln>
                          <a:solidFill>
                            <a:srgbClr val="000000"/>
                          </a:solidFill>
                          <a:effectLst/>
                          <a:latin typeface="Tahoma" pitchFamily="34" charset="0"/>
                          <a:cs typeface="Arial" charset="0"/>
                        </a:rPr>
                        <a:t>2016 года,  </a:t>
                      </a:r>
                    </a:p>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dirty="0" smtClean="0">
                          <a:ln>
                            <a:noFill/>
                          </a:ln>
                          <a:solidFill>
                            <a:srgbClr val="000000"/>
                          </a:solidFill>
                          <a:effectLst/>
                          <a:latin typeface="Tahoma" pitchFamily="34" charset="0"/>
                          <a:cs typeface="Arial" charset="0"/>
                        </a:rPr>
                        <a:t>Млн.руб.</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dirty="0" smtClean="0">
                          <a:ln>
                            <a:noFill/>
                          </a:ln>
                          <a:solidFill>
                            <a:srgbClr val="000000"/>
                          </a:solidFill>
                          <a:effectLst/>
                          <a:latin typeface="Tahoma" pitchFamily="34" charset="0"/>
                          <a:cs typeface="Arial" charset="0"/>
                        </a:rPr>
                        <a:t>Доля, в общей сумме расходов</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5923">
                <a:tc>
                  <a:txBody>
                    <a:bodyPr/>
                    <a:lstStyle/>
                    <a:p>
                      <a:pPr marL="0" marR="0" lvl="0" indent="0" algn="just"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dirty="0" smtClean="0">
                          <a:ln>
                            <a:noFill/>
                          </a:ln>
                          <a:solidFill>
                            <a:srgbClr val="000000"/>
                          </a:solidFill>
                          <a:effectLst/>
                          <a:latin typeface="Tahoma" pitchFamily="34" charset="0"/>
                          <a:cs typeface="Arial" charset="0"/>
                        </a:rPr>
                        <a:t>Расходы бюджета - всего, в млн.руб.</a:t>
                      </a:r>
                    </a:p>
                  </a:txBody>
                  <a:tcPr marL="63305" marR="63305" marT="66044" marB="6604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dirty="0" smtClean="0">
                          <a:ln>
                            <a:noFill/>
                          </a:ln>
                          <a:solidFill>
                            <a:srgbClr val="000000"/>
                          </a:solidFill>
                          <a:effectLst/>
                          <a:latin typeface="Arial" charset="0"/>
                          <a:cs typeface="Arial" charset="0"/>
                        </a:rPr>
                        <a:t>2 695,5</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endParaRPr kumimoji="0" lang="ru-RU" sz="1400" b="1" i="0" u="none" strike="noStrike" cap="none" normalizeH="0" baseline="0" dirty="0" smtClean="0">
                        <a:ln>
                          <a:noFill/>
                        </a:ln>
                        <a:solidFill>
                          <a:srgbClr val="000000"/>
                        </a:solidFill>
                        <a:effectLst/>
                        <a:latin typeface="Arial" charset="0"/>
                        <a:cs typeface="Arial" charset="0"/>
                      </a:endParaRP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1" i="0" u="none" strike="noStrike" cap="none" normalizeH="0" baseline="0" dirty="0" smtClean="0">
                          <a:ln>
                            <a:noFill/>
                          </a:ln>
                          <a:solidFill>
                            <a:srgbClr val="000000"/>
                          </a:solidFill>
                          <a:effectLst/>
                          <a:latin typeface="Arial" charset="0"/>
                          <a:cs typeface="Arial" charset="0"/>
                        </a:rPr>
                        <a:t>2316,1</a:t>
                      </a:r>
                      <a:endParaRPr kumimoji="0" lang="ru-RU" sz="1400" b="1" i="0" u="none" strike="noStrike" cap="none" normalizeH="0" baseline="0" dirty="0" smtClean="0">
                        <a:ln>
                          <a:noFill/>
                        </a:ln>
                        <a:solidFill>
                          <a:srgbClr val="000000"/>
                        </a:solidFill>
                        <a:effectLst/>
                        <a:latin typeface="Arial" charset="0"/>
                        <a:cs typeface="Arial" charset="0"/>
                      </a:endParaRP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endParaRPr kumimoji="0" lang="ru-RU" sz="1400" b="1" i="0" u="none" strike="noStrike" cap="none" normalizeH="0" baseline="0" dirty="0" smtClean="0">
                        <a:ln>
                          <a:noFill/>
                        </a:ln>
                        <a:solidFill>
                          <a:srgbClr val="000000"/>
                        </a:solidFill>
                        <a:effectLst/>
                        <a:latin typeface="Arial" charset="0"/>
                        <a:cs typeface="Arial" charset="0"/>
                      </a:endParaRP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r>
              <a:tr h="755923">
                <a:tc>
                  <a:txBody>
                    <a:bodyPr/>
                    <a:lstStyle/>
                    <a:p>
                      <a:pPr marL="0" marR="0" lvl="0" indent="0" algn="just"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Tahoma" pitchFamily="34" charset="0"/>
                          <a:cs typeface="Arial" charset="0"/>
                        </a:rPr>
                        <a:t>Общегосударственные расходы</a:t>
                      </a:r>
                    </a:p>
                  </a:txBody>
                  <a:tcPr marL="63305" marR="63305" marT="66044" marB="6604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Arial" charset="0"/>
                          <a:cs typeface="Arial" charset="0"/>
                        </a:rPr>
                        <a:t>135,1</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Arial" charset="0"/>
                          <a:cs typeface="Arial" charset="0"/>
                        </a:rPr>
                        <a:t>5,0</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Arial" charset="0"/>
                          <a:cs typeface="Arial" charset="0"/>
                        </a:rPr>
                        <a:t>142,5</a:t>
                      </a:r>
                      <a:endParaRPr kumimoji="0" lang="ru-RU" sz="1400" b="0" i="0" u="none" strike="noStrike" cap="none" normalizeH="0" baseline="0" dirty="0" smtClean="0">
                        <a:ln>
                          <a:noFill/>
                        </a:ln>
                        <a:solidFill>
                          <a:srgbClr val="000000"/>
                        </a:solidFill>
                        <a:effectLst/>
                        <a:latin typeface="Arial" charset="0"/>
                        <a:cs typeface="Arial" charset="0"/>
                      </a:endParaRP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Arial" charset="0"/>
                          <a:cs typeface="Arial" charset="0"/>
                        </a:rPr>
                        <a:t>6,5</a:t>
                      </a:r>
                      <a:endParaRPr kumimoji="0" lang="ru-RU" sz="1400" b="0" i="0" u="none" strike="noStrike" cap="none" normalizeH="0" baseline="0" dirty="0" smtClean="0">
                        <a:ln>
                          <a:noFill/>
                        </a:ln>
                        <a:solidFill>
                          <a:srgbClr val="000000"/>
                        </a:solidFill>
                        <a:effectLst/>
                        <a:latin typeface="Arial" charset="0"/>
                        <a:cs typeface="Arial" charset="0"/>
                      </a:endParaRP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7181">
                <a:tc>
                  <a:txBody>
                    <a:bodyPr/>
                    <a:lstStyle/>
                    <a:p>
                      <a:pPr marL="0" marR="0" lvl="0" indent="0" algn="just"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Tahoma" pitchFamily="34" charset="0"/>
                          <a:cs typeface="Arial" charset="0"/>
                        </a:rPr>
                        <a:t>Национальная безопасность и правоохранительная деятельность</a:t>
                      </a:r>
                    </a:p>
                  </a:txBody>
                  <a:tcPr marL="63305" marR="63305" marT="66044" marB="6604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Arial" charset="0"/>
                          <a:cs typeface="Arial" charset="0"/>
                        </a:rPr>
                        <a:t>34,0</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Arial" charset="0"/>
                          <a:cs typeface="Arial" charset="0"/>
                        </a:rPr>
                        <a:t>1,3</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Arial" charset="0"/>
                          <a:cs typeface="Arial" charset="0"/>
                        </a:rPr>
                        <a:t>35,2</a:t>
                      </a:r>
                      <a:endParaRPr kumimoji="0" lang="ru-RU" sz="1400" b="0" i="0" u="none" strike="noStrike" cap="none" normalizeH="0" baseline="0" dirty="0" smtClean="0">
                        <a:ln>
                          <a:noFill/>
                        </a:ln>
                        <a:solidFill>
                          <a:srgbClr val="000000"/>
                        </a:solidFill>
                        <a:effectLst/>
                        <a:latin typeface="Arial" charset="0"/>
                        <a:cs typeface="Arial" charset="0"/>
                      </a:endParaRP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Arial" charset="0"/>
                          <a:cs typeface="Arial" charset="0"/>
                        </a:rPr>
                        <a:t>1,5</a:t>
                      </a:r>
                      <a:endParaRPr kumimoji="0" lang="ru-RU" sz="1400" b="0" i="0" u="none" strike="noStrike" cap="none" normalizeH="0" baseline="0" dirty="0" smtClean="0">
                        <a:ln>
                          <a:noFill/>
                        </a:ln>
                        <a:solidFill>
                          <a:srgbClr val="000000"/>
                        </a:solidFill>
                        <a:effectLst/>
                        <a:latin typeface="Arial" charset="0"/>
                        <a:cs typeface="Arial" charset="0"/>
                      </a:endParaRP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4378">
                <a:tc>
                  <a:txBody>
                    <a:bodyPr/>
                    <a:lstStyle/>
                    <a:p>
                      <a:pPr marL="0" marR="0" lvl="0" indent="0" algn="just"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ahoma" pitchFamily="34" charset="0"/>
                          <a:cs typeface="Arial" charset="0"/>
                        </a:rPr>
                        <a:t>Национальная экономика</a:t>
                      </a:r>
                    </a:p>
                  </a:txBody>
                  <a:tcPr marL="63305" marR="63305" marT="66044" marB="6604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Arial" charset="0"/>
                          <a:cs typeface="Arial" charset="0"/>
                        </a:rPr>
                        <a:t>135,7</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Arial" charset="0"/>
                          <a:cs typeface="Arial" charset="0"/>
                        </a:rPr>
                        <a:t>5,0</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Arial" charset="0"/>
                          <a:cs typeface="Arial" charset="0"/>
                        </a:rPr>
                        <a:t>119,3</a:t>
                      </a:r>
                      <a:endParaRPr kumimoji="0" lang="ru-RU" sz="1400" b="0" i="0" u="none" strike="noStrike" cap="none" normalizeH="0" baseline="0" dirty="0" smtClean="0">
                        <a:ln>
                          <a:noFill/>
                        </a:ln>
                        <a:solidFill>
                          <a:srgbClr val="000000"/>
                        </a:solidFill>
                        <a:effectLst/>
                        <a:latin typeface="Arial" charset="0"/>
                        <a:cs typeface="Arial" charset="0"/>
                      </a:endParaRP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Arial" charset="0"/>
                          <a:cs typeface="Arial" charset="0"/>
                        </a:rPr>
                        <a:t>5,1</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9865">
                <a:tc>
                  <a:txBody>
                    <a:bodyPr/>
                    <a:lstStyle/>
                    <a:p>
                      <a:pPr marL="0" marR="0" lvl="0" indent="0" algn="just"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Tahoma" pitchFamily="34" charset="0"/>
                          <a:cs typeface="Arial" charset="0"/>
                        </a:rPr>
                        <a:t>Жилищно-коммунальное хозяйство</a:t>
                      </a:r>
                    </a:p>
                  </a:txBody>
                  <a:tcPr marL="63305" marR="63305" marT="66044" marB="6604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Arial" charset="0"/>
                          <a:cs typeface="Arial" charset="0"/>
                        </a:rPr>
                        <a:t>320,4</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Arial" charset="0"/>
                          <a:cs typeface="Arial" charset="0"/>
                        </a:rPr>
                        <a:t>11,9</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Arial" charset="0"/>
                          <a:cs typeface="Arial" charset="0"/>
                        </a:rPr>
                        <a:t>159,4</a:t>
                      </a:r>
                      <a:endParaRPr kumimoji="0" lang="ru-RU" sz="1400" b="0" i="0" u="none" strike="noStrike" cap="none" normalizeH="0" baseline="0" dirty="0" smtClean="0">
                        <a:ln>
                          <a:noFill/>
                        </a:ln>
                        <a:solidFill>
                          <a:srgbClr val="000000"/>
                        </a:solidFill>
                        <a:effectLst/>
                        <a:latin typeface="Arial" charset="0"/>
                        <a:cs typeface="Arial" charset="0"/>
                      </a:endParaRP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Arial" charset="0"/>
                          <a:cs typeface="Arial" charset="0"/>
                        </a:rPr>
                        <a:t>6,6</a:t>
                      </a:r>
                      <a:endParaRPr kumimoji="0" lang="ru-RU" sz="1400" b="0" i="0" u="none" strike="noStrike" cap="none" normalizeH="0" baseline="0" dirty="0" smtClean="0">
                        <a:ln>
                          <a:noFill/>
                        </a:ln>
                        <a:solidFill>
                          <a:srgbClr val="000000"/>
                        </a:solidFill>
                        <a:effectLst/>
                        <a:latin typeface="Arial" charset="0"/>
                        <a:cs typeface="Arial" charset="0"/>
                      </a:endParaRP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4378">
                <a:tc>
                  <a:txBody>
                    <a:bodyPr/>
                    <a:lstStyle/>
                    <a:p>
                      <a:pPr marL="0" marR="0" lvl="0" indent="0" algn="just"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Tahoma" pitchFamily="34" charset="0"/>
                          <a:cs typeface="Arial" charset="0"/>
                        </a:rPr>
                        <a:t>Охрана окружающей среды</a:t>
                      </a:r>
                    </a:p>
                  </a:txBody>
                  <a:tcPr marL="63305" marR="63305" marT="66044" marB="6604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Arial" charset="0"/>
                          <a:cs typeface="Arial" charset="0"/>
                        </a:rPr>
                        <a:t>0,0</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Arial" charset="0"/>
                          <a:cs typeface="Arial" charset="0"/>
                        </a:rPr>
                        <a:t>0,0</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Arial" charset="0"/>
                          <a:cs typeface="Arial" charset="0"/>
                        </a:rPr>
                        <a:t>2,2</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Arial" charset="0"/>
                          <a:cs typeface="Arial" charset="0"/>
                        </a:rPr>
                        <a:t>0,1</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663">
                <a:tc>
                  <a:txBody>
                    <a:bodyPr/>
                    <a:lstStyle/>
                    <a:p>
                      <a:pPr marL="0" marR="0" lvl="0" indent="0" algn="just"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ahoma" pitchFamily="34" charset="0"/>
                          <a:cs typeface="Arial" charset="0"/>
                        </a:rPr>
                        <a:t>Образование</a:t>
                      </a:r>
                    </a:p>
                  </a:txBody>
                  <a:tcPr marL="63305" marR="63305" marT="66044" marB="6604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Arial" charset="0"/>
                          <a:cs typeface="Arial" charset="0"/>
                        </a:rPr>
                        <a:t>1 635,0</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Arial" charset="0"/>
                          <a:cs typeface="Arial" charset="0"/>
                        </a:rPr>
                        <a:t>60,7</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Arial" charset="0"/>
                          <a:cs typeface="Arial" charset="0"/>
                        </a:rPr>
                        <a:t>1 </a:t>
                      </a:r>
                      <a:r>
                        <a:rPr kumimoji="0" lang="ru-RU" sz="1400" b="0" i="0" u="none" strike="noStrike" cap="none" normalizeH="0" baseline="0" dirty="0" smtClean="0">
                          <a:ln>
                            <a:noFill/>
                          </a:ln>
                          <a:solidFill>
                            <a:srgbClr val="000000"/>
                          </a:solidFill>
                          <a:effectLst/>
                          <a:latin typeface="Arial" charset="0"/>
                          <a:cs typeface="Arial" charset="0"/>
                        </a:rPr>
                        <a:t>459,3</a:t>
                      </a:r>
                      <a:endParaRPr kumimoji="0" lang="ru-RU" sz="1400" b="0" i="0" u="none" strike="noStrike" cap="none" normalizeH="0" baseline="0" dirty="0" smtClean="0">
                        <a:ln>
                          <a:noFill/>
                        </a:ln>
                        <a:solidFill>
                          <a:srgbClr val="000000"/>
                        </a:solidFill>
                        <a:effectLst/>
                        <a:latin typeface="Arial" charset="0"/>
                        <a:cs typeface="Arial" charset="0"/>
                      </a:endParaRP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Arial" charset="0"/>
                          <a:cs typeface="Arial" charset="0"/>
                        </a:rPr>
                        <a:t>63,0</a:t>
                      </a:r>
                      <a:endParaRPr kumimoji="0" lang="ru-RU" sz="1400" b="0" i="0" u="none" strike="noStrike" cap="none" normalizeH="0" baseline="0" dirty="0" smtClean="0">
                        <a:ln>
                          <a:noFill/>
                        </a:ln>
                        <a:solidFill>
                          <a:srgbClr val="000000"/>
                        </a:solidFill>
                        <a:effectLst/>
                        <a:latin typeface="Arial" charset="0"/>
                        <a:cs typeface="Arial" charset="0"/>
                      </a:endParaRP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4378">
                <a:tc>
                  <a:txBody>
                    <a:bodyPr/>
                    <a:lstStyle/>
                    <a:p>
                      <a:pPr marL="0" marR="0" lvl="0" indent="0" algn="just"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ahoma" pitchFamily="34" charset="0"/>
                          <a:cs typeface="Arial" charset="0"/>
                        </a:rPr>
                        <a:t>Культура, кинематография</a:t>
                      </a:r>
                    </a:p>
                  </a:txBody>
                  <a:tcPr marL="63305" marR="63305" marT="66044" marB="6604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Arial" charset="0"/>
                          <a:cs typeface="Arial" charset="0"/>
                        </a:rPr>
                        <a:t>119,2</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Arial" charset="0"/>
                          <a:cs typeface="Arial" charset="0"/>
                        </a:rPr>
                        <a:t>4,4</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Arial" charset="0"/>
                          <a:cs typeface="Arial" charset="0"/>
                        </a:rPr>
                        <a:t>117,7</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Arial" charset="0"/>
                          <a:cs typeface="Arial" charset="0"/>
                        </a:rPr>
                        <a:t>5,1</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663">
                <a:tc>
                  <a:txBody>
                    <a:bodyPr/>
                    <a:lstStyle/>
                    <a:p>
                      <a:pPr marL="0" marR="0" lvl="0" indent="0" algn="just"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ahoma" pitchFamily="34" charset="0"/>
                          <a:cs typeface="Arial" charset="0"/>
                        </a:rPr>
                        <a:t>Социальная политика</a:t>
                      </a:r>
                    </a:p>
                  </a:txBody>
                  <a:tcPr marL="63305" marR="63305" marT="66044" marB="6604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Arial" charset="0"/>
                          <a:cs typeface="Arial" charset="0"/>
                        </a:rPr>
                        <a:t>224,5</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Arial" charset="0"/>
                          <a:cs typeface="Arial" charset="0"/>
                        </a:rPr>
                        <a:t>8,3</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Arial" charset="0"/>
                          <a:cs typeface="Arial" charset="0"/>
                        </a:rPr>
                        <a:t>213,8</a:t>
                      </a:r>
                      <a:endParaRPr kumimoji="0" lang="ru-RU" sz="1400" b="0" i="0" u="none" strike="noStrike" cap="none" normalizeH="0" baseline="0" dirty="0" smtClean="0">
                        <a:ln>
                          <a:noFill/>
                        </a:ln>
                        <a:solidFill>
                          <a:srgbClr val="000000"/>
                        </a:solidFill>
                        <a:effectLst/>
                        <a:latin typeface="Arial" charset="0"/>
                        <a:cs typeface="Arial" charset="0"/>
                      </a:endParaRP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Arial" charset="0"/>
                          <a:cs typeface="Arial" charset="0"/>
                        </a:rPr>
                        <a:t>9,2</a:t>
                      </a:r>
                      <a:endParaRPr kumimoji="0" lang="ru-RU" sz="1400" b="0" i="0" u="none" strike="noStrike" cap="none" normalizeH="0" baseline="0" dirty="0" smtClean="0">
                        <a:ln>
                          <a:noFill/>
                        </a:ln>
                        <a:solidFill>
                          <a:srgbClr val="000000"/>
                        </a:solidFill>
                        <a:effectLst/>
                        <a:latin typeface="Arial" charset="0"/>
                        <a:cs typeface="Arial" charset="0"/>
                      </a:endParaRP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4378">
                <a:tc>
                  <a:txBody>
                    <a:bodyPr/>
                    <a:lstStyle/>
                    <a:p>
                      <a:pPr marL="0" marR="0" lvl="0" indent="0" algn="just"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Tahoma" pitchFamily="34" charset="0"/>
                          <a:cs typeface="Arial" charset="0"/>
                        </a:rPr>
                        <a:t>Физическая культура и спорт</a:t>
                      </a:r>
                    </a:p>
                  </a:txBody>
                  <a:tcPr marL="63305" marR="63305" marT="66044" marB="6604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Arial" charset="0"/>
                          <a:cs typeface="Arial" charset="0"/>
                        </a:rPr>
                        <a:t>73,4</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Arial" charset="0"/>
                          <a:cs typeface="Arial" charset="0"/>
                        </a:rPr>
                        <a:t>2,7</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Arial" charset="0"/>
                          <a:cs typeface="Arial" charset="0"/>
                        </a:rPr>
                        <a:t>51,4</a:t>
                      </a:r>
                      <a:endParaRPr kumimoji="0" lang="ru-RU" sz="1400" b="0" i="0" u="none" strike="noStrike" cap="none" normalizeH="0" baseline="0" dirty="0" smtClean="0">
                        <a:ln>
                          <a:noFill/>
                        </a:ln>
                        <a:solidFill>
                          <a:srgbClr val="000000"/>
                        </a:solidFill>
                        <a:effectLst/>
                        <a:latin typeface="Arial" charset="0"/>
                        <a:cs typeface="Arial" charset="0"/>
                      </a:endParaRP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Arial" charset="0"/>
                          <a:cs typeface="Arial" charset="0"/>
                        </a:rPr>
                        <a:t>2,2</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5923">
                <a:tc>
                  <a:txBody>
                    <a:bodyPr/>
                    <a:lstStyle/>
                    <a:p>
                      <a:pPr marL="0" marR="0" lvl="0" indent="0" algn="just"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smtClean="0">
                          <a:ln>
                            <a:noFill/>
                          </a:ln>
                          <a:solidFill>
                            <a:srgbClr val="000000"/>
                          </a:solidFill>
                          <a:effectLst/>
                          <a:latin typeface="Tahoma" pitchFamily="34" charset="0"/>
                          <a:cs typeface="Arial" charset="0"/>
                        </a:rPr>
                        <a:t>Средства массовой информации</a:t>
                      </a:r>
                    </a:p>
                  </a:txBody>
                  <a:tcPr marL="63305" marR="63305" marT="66044" marB="6604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Arial" charset="0"/>
                          <a:cs typeface="Arial" charset="0"/>
                        </a:rPr>
                        <a:t>2,3</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Arial" charset="0"/>
                          <a:cs typeface="Arial" charset="0"/>
                        </a:rPr>
                        <a:t>0,1</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Arial" charset="0"/>
                          <a:cs typeface="Arial" charset="0"/>
                        </a:rPr>
                        <a:t>2,2</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Arial" charset="0"/>
                          <a:cs typeface="Arial" charset="0"/>
                        </a:rPr>
                        <a:t>0,1</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7181">
                <a:tc>
                  <a:txBody>
                    <a:bodyPr/>
                    <a:lstStyle/>
                    <a:p>
                      <a:pPr marL="0" marR="0" lvl="0" indent="0" algn="just"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Tahoma" pitchFamily="34" charset="0"/>
                          <a:cs typeface="Arial" charset="0"/>
                        </a:rPr>
                        <a:t>Обслуживание государственного и муниципального долга</a:t>
                      </a:r>
                    </a:p>
                  </a:txBody>
                  <a:tcPr marL="63305" marR="63305" marT="66044" marB="6604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Arial" charset="0"/>
                          <a:cs typeface="Arial" charset="0"/>
                        </a:rPr>
                        <a:t>15,9</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Arial" charset="0"/>
                          <a:cs typeface="Arial" charset="0"/>
                        </a:rPr>
                        <a:t>0,6</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Arial" charset="0"/>
                          <a:cs typeface="Arial" charset="0"/>
                        </a:rPr>
                        <a:t>12,9</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5000"/>
                        <a:buFont typeface="Wingdings" pitchFamily="2" charset="2"/>
                        <a:buNone/>
                        <a:tabLst/>
                      </a:pPr>
                      <a:r>
                        <a:rPr kumimoji="0" lang="ru-RU" sz="1400" b="0" i="0" u="none" strike="noStrike" cap="none" normalizeH="0" baseline="0" dirty="0" smtClean="0">
                          <a:ln>
                            <a:noFill/>
                          </a:ln>
                          <a:solidFill>
                            <a:srgbClr val="000000"/>
                          </a:solidFill>
                          <a:effectLst/>
                          <a:latin typeface="Arial" charset="0"/>
                          <a:cs typeface="Arial" charset="0"/>
                        </a:rPr>
                        <a:t>0,6</a:t>
                      </a:r>
                    </a:p>
                  </a:txBody>
                  <a:tcPr marL="63305" marR="63305" marT="66044" marB="6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8999" name="Прямоугольник 4"/>
          <p:cNvSpPr>
            <a:spLocks noChangeArrowheads="1"/>
          </p:cNvSpPr>
          <p:nvPr/>
        </p:nvSpPr>
        <p:spPr bwMode="auto">
          <a:xfrm>
            <a:off x="6430963" y="9371013"/>
            <a:ext cx="414337" cy="369887"/>
          </a:xfrm>
          <a:prstGeom prst="rect">
            <a:avLst/>
          </a:prstGeom>
          <a:noFill/>
          <a:ln w="9525">
            <a:noFill/>
            <a:miter lim="800000"/>
            <a:headEnd/>
            <a:tailEnd/>
          </a:ln>
        </p:spPr>
        <p:txBody>
          <a:bodyPr wrap="none">
            <a:spAutoFit/>
          </a:bodyPr>
          <a:lstStyle/>
          <a:p>
            <a:fld id="{9F3B7723-0B7C-4892-91BF-F5327B302C06}" type="slidenum">
              <a:rPr lang="ru-RU"/>
              <a:pPr/>
              <a:t>25</a:t>
            </a:fld>
            <a:endParaRPr lang="ru-RU"/>
          </a:p>
        </p:txBody>
      </p:sp>
      <p:sp>
        <p:nvSpPr>
          <p:cNvPr id="7" name="Заголовок 1"/>
          <p:cNvSpPr txBox="1">
            <a:spLocks/>
          </p:cNvSpPr>
          <p:nvPr/>
        </p:nvSpPr>
        <p:spPr bwMode="auto">
          <a:xfrm rot="5400000">
            <a:off x="1696244" y="4744244"/>
            <a:ext cx="9906000" cy="417512"/>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eaLnBrk="0" hangingPunct="0">
              <a:defRPr/>
            </a:pPr>
            <a:r>
              <a:rPr lang="ru-RU" sz="2000" b="1" dirty="0">
                <a:solidFill>
                  <a:srgbClr val="FFFFFF"/>
                </a:solidFill>
                <a:effectLst>
                  <a:outerShdw blurRad="38100" dist="38100" dir="2700000" algn="tl">
                    <a:srgbClr val="000000"/>
                  </a:outerShdw>
                </a:effectLst>
                <a:latin typeface="Times New Roman" pitchFamily="18" charset="0"/>
                <a:cs typeface="Times New Roman" pitchFamily="18" charset="0"/>
              </a:rPr>
              <a:t>Динамика распределения расходов бюджета Серовского городского округа</a:t>
            </a:r>
            <a:endParaRPr lang="ru-RU" sz="2000" b="1" dirty="0">
              <a:solidFill>
                <a:schemeClr val="tx1"/>
              </a:solidFill>
              <a:effectLst>
                <a:outerShdw blurRad="38100" dist="38100" dir="2700000" algn="tl">
                  <a:srgbClr val="000000"/>
                </a:outerShdw>
              </a:effectLst>
              <a:latin typeface="Times New Roman" pitchFamily="18" charset="0"/>
              <a:cs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824"/>
                                        </p:tgtEl>
                                        <p:attrNameLst>
                                          <p:attrName>style.visibility</p:attrName>
                                        </p:attrNameLst>
                                      </p:cBhvr>
                                      <p:to>
                                        <p:strVal val="visible"/>
                                      </p:to>
                                    </p:set>
                                  </p:childTnLst>
                                </p:cTn>
                              </p:par>
                              <p:par>
                                <p:cTn id="7" presetID="14" presetClass="entr" presetSubtype="10" fill="hold" nodeType="withEffect">
                                  <p:stCondLst>
                                    <p:cond delay="0"/>
                                  </p:stCondLst>
                                  <p:childTnLst>
                                    <p:set>
                                      <p:cBhvr>
                                        <p:cTn id="8" dur="1" fill="hold">
                                          <p:stCondLst>
                                            <p:cond delay="0"/>
                                          </p:stCondLst>
                                        </p:cTn>
                                        <p:tgtEl>
                                          <p:spTgt spid="31824"/>
                                        </p:tgtEl>
                                        <p:attrNameLst>
                                          <p:attrName>style.visibility</p:attrName>
                                        </p:attrNameLst>
                                      </p:cBhvr>
                                      <p:to>
                                        <p:strVal val="visible"/>
                                      </p:to>
                                    </p:set>
                                    <p:animEffect transition="in" filter="randombar(horizontal)">
                                      <p:cBhvr>
                                        <p:cTn id="9" dur="2250"/>
                                        <p:tgtEl>
                                          <p:spTgt spid="31824"/>
                                        </p:tgtEl>
                                      </p:cBhvr>
                                    </p:animEffect>
                                  </p:childTnLst>
                                </p:cTn>
                              </p:par>
                              <p:par>
                                <p:cTn id="10" presetID="6" presetClass="entr" presetSubtype="16" fill="hold" nodeType="withEffect">
                                  <p:stCondLst>
                                    <p:cond delay="0"/>
                                  </p:stCondLst>
                                  <p:childTnLst>
                                    <p:set>
                                      <p:cBhvr>
                                        <p:cTn id="11" dur="1" fill="hold">
                                          <p:stCondLst>
                                            <p:cond delay="0"/>
                                          </p:stCondLst>
                                        </p:cTn>
                                        <p:tgtEl>
                                          <p:spTgt spid="31824"/>
                                        </p:tgtEl>
                                        <p:attrNameLst>
                                          <p:attrName>style.visibility</p:attrName>
                                        </p:attrNameLst>
                                      </p:cBhvr>
                                      <p:to>
                                        <p:strVal val="visible"/>
                                      </p:to>
                                    </p:set>
                                    <p:animEffect transition="in" filter="circle(in)">
                                      <p:cBhvr>
                                        <p:cTn id="12" dur="2000"/>
                                        <p:tgtEl>
                                          <p:spTgt spid="318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bwMode="auto">
          <a:xfrm rot="16200000">
            <a:off x="-4744243" y="4744243"/>
            <a:ext cx="9906000" cy="417513"/>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r" eaLnBrk="0" hangingPunct="0">
              <a:defRPr/>
            </a:pPr>
            <a:r>
              <a:rPr lang="ru-RU" sz="2000" b="1" dirty="0">
                <a:solidFill>
                  <a:srgbClr val="FFFFFF"/>
                </a:solidFill>
                <a:effectLst>
                  <a:outerShdw blurRad="38100" dist="38100" dir="2700000" algn="tl">
                    <a:srgbClr val="000000"/>
                  </a:outerShdw>
                </a:effectLst>
                <a:latin typeface="Times New Roman" pitchFamily="18" charset="0"/>
                <a:cs typeface="Times New Roman" pitchFamily="18" charset="0"/>
              </a:rPr>
              <a:t>Расходы бюджета (объемы финансирования)</a:t>
            </a:r>
            <a:endParaRPr lang="ru-RU" sz="2000" b="1" dirty="0">
              <a:solidFill>
                <a:schemeClr val="tx1"/>
              </a:solidFill>
              <a:effectLst>
                <a:outerShdw blurRad="38100" dist="38100" dir="2700000" algn="tl">
                  <a:srgbClr val="000000"/>
                </a:outerShdw>
              </a:effectLst>
              <a:latin typeface="Times New Roman" pitchFamily="18" charset="0"/>
              <a:cs typeface="Times New Roman" pitchFamily="18" charset="0"/>
            </a:endParaRPr>
          </a:p>
        </p:txBody>
      </p:sp>
      <p:pic>
        <p:nvPicPr>
          <p:cNvPr id="7" name="Рисунок 6" descr="1346073601_tqqxkvugihfb1ld-2016.jpeg"/>
          <p:cNvPicPr>
            <a:picLocks noChangeAspect="1"/>
          </p:cNvPicPr>
          <p:nvPr/>
        </p:nvPicPr>
        <p:blipFill>
          <a:blip r:embed="rId2" cstate="print"/>
          <a:stretch>
            <a:fillRect/>
          </a:stretch>
        </p:blipFill>
        <p:spPr>
          <a:xfrm>
            <a:off x="441325" y="0"/>
            <a:ext cx="1468438" cy="3281363"/>
          </a:xfrm>
          <a:prstGeom prst="rect">
            <a:avLst/>
          </a:prstGeom>
          <a:effectLst>
            <a:outerShdw blurRad="50800" dist="38100" dir="2700000" algn="tl" rotWithShape="0">
              <a:prstClr val="black">
                <a:alpha val="40000"/>
              </a:prstClr>
            </a:outerShdw>
          </a:effectLst>
        </p:spPr>
      </p:pic>
      <p:graphicFrame>
        <p:nvGraphicFramePr>
          <p:cNvPr id="8" name="Таблица 7"/>
          <p:cNvGraphicFramePr>
            <a:graphicFrameLocks noGrp="1"/>
          </p:cNvGraphicFramePr>
          <p:nvPr/>
        </p:nvGraphicFramePr>
        <p:xfrm>
          <a:off x="1882775" y="795338"/>
          <a:ext cx="4975412" cy="3860800"/>
        </p:xfrm>
        <a:graphic>
          <a:graphicData uri="http://schemas.openxmlformats.org/drawingml/2006/table">
            <a:tbl>
              <a:tblPr firstRow="1" bandRow="1">
                <a:tableStyleId>{5C22544A-7EE6-4342-B048-85BDC9FD1C3A}</a:tableStyleId>
              </a:tblPr>
              <a:tblGrid>
                <a:gridCol w="1314261"/>
                <a:gridCol w="1148633"/>
                <a:gridCol w="1103463"/>
                <a:gridCol w="1409055"/>
              </a:tblGrid>
              <a:tr h="763200">
                <a:tc>
                  <a:txBody>
                    <a:bodyPr/>
                    <a:lstStyle/>
                    <a:p>
                      <a:pPr algn="ctr"/>
                      <a:r>
                        <a:rPr lang="ru-RU" sz="1400" dirty="0" smtClean="0">
                          <a:latin typeface="Times New Roman" pitchFamily="18" charset="0"/>
                          <a:cs typeface="Times New Roman" pitchFamily="18" charset="0"/>
                        </a:rPr>
                        <a:t>Подраздел</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План</a:t>
                      </a:r>
                      <a:r>
                        <a:rPr lang="ru-RU" sz="1400" baseline="0" dirty="0" smtClean="0">
                          <a:latin typeface="Times New Roman" pitchFamily="18" charset="0"/>
                          <a:cs typeface="Times New Roman" pitchFamily="18" charset="0"/>
                        </a:rPr>
                        <a:t> уточненный</a:t>
                      </a:r>
                      <a:endParaRPr lang="ru-RU" sz="1400" dirty="0" smtClean="0">
                        <a:latin typeface="Times New Roman" pitchFamily="18" charset="0"/>
                        <a:cs typeface="Times New Roman" pitchFamily="18" charset="0"/>
                      </a:endParaRPr>
                    </a:p>
                    <a:p>
                      <a:pPr algn="ctr"/>
                      <a:r>
                        <a:rPr lang="ru-RU" sz="1400" dirty="0" smtClean="0">
                          <a:latin typeface="Times New Roman" pitchFamily="18" charset="0"/>
                          <a:cs typeface="Times New Roman" pitchFamily="18" charset="0"/>
                        </a:rPr>
                        <a:t>2015 год</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Факт </a:t>
                      </a:r>
                    </a:p>
                    <a:p>
                      <a:pPr algn="ctr"/>
                      <a:r>
                        <a:rPr lang="ru-RU" sz="1400" dirty="0" smtClean="0">
                          <a:latin typeface="Times New Roman" pitchFamily="18" charset="0"/>
                          <a:cs typeface="Times New Roman" pitchFamily="18" charset="0"/>
                        </a:rPr>
                        <a:t>2015 год</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План </a:t>
                      </a:r>
                    </a:p>
                    <a:p>
                      <a:pPr algn="ctr"/>
                      <a:r>
                        <a:rPr lang="ru-RU" sz="1400" dirty="0" smtClean="0">
                          <a:latin typeface="Times New Roman" pitchFamily="18" charset="0"/>
                          <a:cs typeface="Times New Roman" pitchFamily="18" charset="0"/>
                        </a:rPr>
                        <a:t>2016 год</a:t>
                      </a:r>
                      <a:endParaRPr lang="ru-RU" sz="1400" dirty="0">
                        <a:latin typeface="Times New Roman" pitchFamily="18" charset="0"/>
                        <a:cs typeface="Times New Roman" pitchFamily="18" charset="0"/>
                      </a:endParaRPr>
                    </a:p>
                  </a:txBody>
                  <a:tcPr marL="63305" marR="63305" marT="66040" marB="66040"/>
                </a:tc>
              </a:tr>
              <a:tr h="552316">
                <a:tc>
                  <a:txBody>
                    <a:bodyPr/>
                    <a:lstStyle/>
                    <a:p>
                      <a:r>
                        <a:rPr lang="ru-RU" sz="1400" dirty="0" smtClean="0">
                          <a:latin typeface="Times New Roman" pitchFamily="18" charset="0"/>
                          <a:cs typeface="Times New Roman" pitchFamily="18" charset="0"/>
                        </a:rPr>
                        <a:t>Дошкольное образование </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802,8</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757,1</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597,6</a:t>
                      </a:r>
                      <a:endParaRPr lang="ru-RU" sz="1400" dirty="0">
                        <a:latin typeface="Times New Roman" pitchFamily="18" charset="0"/>
                        <a:cs typeface="Times New Roman" pitchFamily="18" charset="0"/>
                      </a:endParaRPr>
                    </a:p>
                  </a:txBody>
                  <a:tcPr marL="63305" marR="63305" marT="66040" marB="66040"/>
                </a:tc>
              </a:tr>
              <a:tr h="552316">
                <a:tc>
                  <a:txBody>
                    <a:bodyPr/>
                    <a:lstStyle/>
                    <a:p>
                      <a:r>
                        <a:rPr lang="ru-RU" sz="1400" dirty="0" smtClean="0">
                          <a:latin typeface="Times New Roman" pitchFamily="18" charset="0"/>
                          <a:cs typeface="Times New Roman" pitchFamily="18" charset="0"/>
                        </a:rPr>
                        <a:t>Общее образование </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687,0</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654,7</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726,1</a:t>
                      </a:r>
                      <a:endParaRPr lang="ru-RU" sz="1400" dirty="0">
                        <a:latin typeface="Times New Roman" pitchFamily="18" charset="0"/>
                        <a:cs typeface="Times New Roman" pitchFamily="18" charset="0"/>
                      </a:endParaRPr>
                    </a:p>
                  </a:txBody>
                  <a:tcPr marL="63305" marR="63305" marT="66040" marB="66040"/>
                </a:tc>
              </a:tr>
              <a:tr h="974084">
                <a:tc>
                  <a:txBody>
                    <a:bodyPr/>
                    <a:lstStyle/>
                    <a:p>
                      <a:r>
                        <a:rPr lang="ru-RU" sz="1400" dirty="0" smtClean="0">
                          <a:latin typeface="Times New Roman" pitchFamily="18" charset="0"/>
                          <a:cs typeface="Times New Roman" pitchFamily="18" charset="0"/>
                        </a:rPr>
                        <a:t>Молодежная политика и оздоровление детей</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119,7</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113,0</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114,9</a:t>
                      </a:r>
                      <a:endParaRPr lang="ru-RU" sz="1400" dirty="0">
                        <a:latin typeface="Times New Roman" pitchFamily="18" charset="0"/>
                        <a:cs typeface="Times New Roman" pitchFamily="18" charset="0"/>
                      </a:endParaRPr>
                    </a:p>
                  </a:txBody>
                  <a:tcPr marL="63305" marR="63305" marT="66040" marB="66040"/>
                </a:tc>
              </a:tr>
              <a:tr h="974084">
                <a:tc>
                  <a:txBody>
                    <a:bodyPr/>
                    <a:lstStyle/>
                    <a:p>
                      <a:r>
                        <a:rPr lang="ru-RU" sz="1400" dirty="0" smtClean="0">
                          <a:latin typeface="Times New Roman" pitchFamily="18" charset="0"/>
                          <a:cs typeface="Times New Roman" pitchFamily="18" charset="0"/>
                        </a:rPr>
                        <a:t>Другие вопросы в области образования </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25,5</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24,2</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22,2</a:t>
                      </a:r>
                      <a:endParaRPr lang="ru-RU" sz="1400" dirty="0">
                        <a:latin typeface="Times New Roman" pitchFamily="18" charset="0"/>
                        <a:cs typeface="Times New Roman" pitchFamily="18" charset="0"/>
                      </a:endParaRPr>
                    </a:p>
                  </a:txBody>
                  <a:tcPr marL="63305" marR="63305" marT="66040" marB="66040"/>
                </a:tc>
              </a:tr>
            </a:tbl>
          </a:graphicData>
        </a:graphic>
      </p:graphicFrame>
      <p:sp>
        <p:nvSpPr>
          <p:cNvPr id="10" name="Прямоугольник 9"/>
          <p:cNvSpPr/>
          <p:nvPr/>
        </p:nvSpPr>
        <p:spPr>
          <a:xfrm>
            <a:off x="1892544" y="0"/>
            <a:ext cx="4965456" cy="646331"/>
          </a:xfrm>
          <a:prstGeom prst="rect">
            <a:avLst/>
          </a:prstGeom>
          <a:noFill/>
        </p:spPr>
        <p:txBody>
          <a:bodyPr>
            <a:spAutoFit/>
          </a:bodyPr>
          <a:lstStyle/>
          <a:p>
            <a:pPr algn="ctr">
              <a:defRPr/>
            </a:pPr>
            <a:r>
              <a:rPr lang="ru-RU" b="1" dirty="0">
                <a:ln w="1905"/>
                <a:solidFill>
                  <a:srgbClr val="000000"/>
                </a:solidFill>
                <a:effectLst>
                  <a:innerShdw blurRad="69850" dist="43180" dir="5400000">
                    <a:srgbClr val="000000">
                      <a:alpha val="65000"/>
                    </a:srgbClr>
                  </a:innerShdw>
                </a:effectLst>
              </a:rPr>
              <a:t>1 </a:t>
            </a:r>
            <a:r>
              <a:rPr lang="ru-RU" b="1" dirty="0" smtClean="0">
                <a:ln w="1905"/>
                <a:solidFill>
                  <a:srgbClr val="000000"/>
                </a:solidFill>
                <a:effectLst>
                  <a:innerShdw blurRad="69850" dist="43180" dir="5400000">
                    <a:srgbClr val="000000">
                      <a:alpha val="65000"/>
                    </a:srgbClr>
                  </a:innerShdw>
                </a:effectLst>
              </a:rPr>
              <a:t>459, 3 </a:t>
            </a:r>
            <a:r>
              <a:rPr lang="ru-RU" b="1" dirty="0">
                <a:ln w="1905"/>
                <a:solidFill>
                  <a:srgbClr val="000000"/>
                </a:solidFill>
                <a:effectLst>
                  <a:innerShdw blurRad="69850" dist="43180" dir="5400000">
                    <a:srgbClr val="000000">
                      <a:alpha val="65000"/>
                    </a:srgbClr>
                  </a:innerShdw>
                </a:effectLst>
              </a:rPr>
              <a:t>млн. руб. на финансирование образования</a:t>
            </a:r>
          </a:p>
        </p:txBody>
      </p:sp>
      <p:sp>
        <p:nvSpPr>
          <p:cNvPr id="11" name="Прямоугольник 10"/>
          <p:cNvSpPr/>
          <p:nvPr/>
        </p:nvSpPr>
        <p:spPr>
          <a:xfrm>
            <a:off x="329712" y="4886538"/>
            <a:ext cx="5407269" cy="646331"/>
          </a:xfrm>
          <a:prstGeom prst="rect">
            <a:avLst/>
          </a:prstGeom>
          <a:noFill/>
        </p:spPr>
        <p:txBody>
          <a:bodyPr>
            <a:spAutoFit/>
          </a:bodyPr>
          <a:lstStyle/>
          <a:p>
            <a:pPr algn="ctr">
              <a:defRPr/>
            </a:pPr>
            <a:r>
              <a:rPr lang="ru-RU" b="1" dirty="0">
                <a:ln w="1905"/>
                <a:solidFill>
                  <a:srgbClr val="000000"/>
                </a:solidFill>
                <a:effectLst>
                  <a:innerShdw blurRad="69850" dist="43180" dir="5400000">
                    <a:srgbClr val="000000">
                      <a:alpha val="65000"/>
                    </a:srgbClr>
                  </a:innerShdw>
                </a:effectLst>
              </a:rPr>
              <a:t>118,6 млн.руб. на финансирование отраслей национальной экономики</a:t>
            </a:r>
          </a:p>
        </p:txBody>
      </p:sp>
      <p:pic>
        <p:nvPicPr>
          <p:cNvPr id="12" name="Рисунок 11" descr="1201d66e6a13a3947323cc28c454abbf.jpg"/>
          <p:cNvPicPr>
            <a:picLocks noChangeAspect="1"/>
          </p:cNvPicPr>
          <p:nvPr/>
        </p:nvPicPr>
        <p:blipFill>
          <a:blip r:embed="rId3" cstate="print"/>
          <a:stretch>
            <a:fillRect/>
          </a:stretch>
        </p:blipFill>
        <p:spPr>
          <a:xfrm>
            <a:off x="5002213" y="5499100"/>
            <a:ext cx="1855787" cy="4406900"/>
          </a:xfrm>
          <a:prstGeom prst="rect">
            <a:avLst/>
          </a:prstGeom>
          <a:effectLst>
            <a:outerShdw blurRad="50800" dist="38100" dir="18900000" algn="bl" rotWithShape="0">
              <a:prstClr val="black">
                <a:alpha val="40000"/>
              </a:prstClr>
            </a:outerShdw>
          </a:effectLst>
        </p:spPr>
      </p:pic>
      <p:graphicFrame>
        <p:nvGraphicFramePr>
          <p:cNvPr id="13" name="Таблица 12"/>
          <p:cNvGraphicFramePr>
            <a:graphicFrameLocks noGrp="1"/>
          </p:cNvGraphicFramePr>
          <p:nvPr/>
        </p:nvGraphicFramePr>
        <p:xfrm>
          <a:off x="455613" y="5526088"/>
          <a:ext cx="4748235" cy="4078307"/>
        </p:xfrm>
        <a:graphic>
          <a:graphicData uri="http://schemas.openxmlformats.org/drawingml/2006/table">
            <a:tbl>
              <a:tblPr firstRow="1" bandRow="1">
                <a:tableStyleId>{5C22544A-7EE6-4342-B048-85BDC9FD1C3A}</a:tableStyleId>
              </a:tblPr>
              <a:tblGrid>
                <a:gridCol w="2031929"/>
                <a:gridCol w="941294"/>
                <a:gridCol w="820271"/>
                <a:gridCol w="954741"/>
              </a:tblGrid>
              <a:tr h="1152227">
                <a:tc>
                  <a:txBody>
                    <a:bodyPr/>
                    <a:lstStyle/>
                    <a:p>
                      <a:pPr algn="ctr"/>
                      <a:r>
                        <a:rPr lang="ru-RU" sz="1400" dirty="0" smtClean="0">
                          <a:latin typeface="Times New Roman" pitchFamily="18" charset="0"/>
                          <a:cs typeface="Times New Roman" pitchFamily="18" charset="0"/>
                        </a:rPr>
                        <a:t>Подраздел</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План</a:t>
                      </a:r>
                      <a:r>
                        <a:rPr lang="ru-RU" sz="1400" baseline="0" dirty="0" smtClean="0">
                          <a:latin typeface="Times New Roman" pitchFamily="18" charset="0"/>
                          <a:cs typeface="Times New Roman" pitchFamily="18" charset="0"/>
                        </a:rPr>
                        <a:t> уточненный</a:t>
                      </a:r>
                      <a:endParaRPr lang="ru-RU" sz="1400" dirty="0" smtClean="0">
                        <a:latin typeface="Times New Roman" pitchFamily="18" charset="0"/>
                        <a:cs typeface="Times New Roman" pitchFamily="18" charset="0"/>
                      </a:endParaRPr>
                    </a:p>
                    <a:p>
                      <a:pPr algn="ctr"/>
                      <a:r>
                        <a:rPr lang="ru-RU" sz="1400" dirty="0" smtClean="0">
                          <a:latin typeface="Times New Roman" pitchFamily="18" charset="0"/>
                          <a:cs typeface="Times New Roman" pitchFamily="18" charset="0"/>
                        </a:rPr>
                        <a:t>2015 год</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Факт </a:t>
                      </a:r>
                    </a:p>
                    <a:p>
                      <a:pPr algn="ctr"/>
                      <a:r>
                        <a:rPr lang="ru-RU" sz="1400" dirty="0" smtClean="0">
                          <a:latin typeface="Times New Roman" pitchFamily="18" charset="0"/>
                          <a:cs typeface="Times New Roman" pitchFamily="18" charset="0"/>
                        </a:rPr>
                        <a:t>2015 год</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План </a:t>
                      </a:r>
                    </a:p>
                    <a:p>
                      <a:pPr algn="ctr"/>
                      <a:r>
                        <a:rPr lang="ru-RU" sz="1400" dirty="0" smtClean="0">
                          <a:latin typeface="Times New Roman" pitchFamily="18" charset="0"/>
                          <a:cs typeface="Times New Roman" pitchFamily="18" charset="0"/>
                        </a:rPr>
                        <a:t>2016 год</a:t>
                      </a:r>
                      <a:endParaRPr lang="ru-RU" sz="1400" dirty="0">
                        <a:latin typeface="Times New Roman" pitchFamily="18" charset="0"/>
                        <a:cs typeface="Times New Roman" pitchFamily="18" charset="0"/>
                      </a:endParaRPr>
                    </a:p>
                  </a:txBody>
                  <a:tcPr marL="63305" marR="63305" marT="66040" marB="66040"/>
                </a:tc>
              </a:tr>
              <a:tr h="556832">
                <a:tc>
                  <a:txBody>
                    <a:bodyPr/>
                    <a:lstStyle/>
                    <a:p>
                      <a:r>
                        <a:rPr lang="ru-RU" sz="1400" dirty="0" smtClean="0">
                          <a:latin typeface="Times New Roman" pitchFamily="18" charset="0"/>
                          <a:cs typeface="Times New Roman" pitchFamily="18" charset="0"/>
                        </a:rPr>
                        <a:t>Сельское хозяйство  и рыболовство</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0,9</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0,3</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2,5</a:t>
                      </a:r>
                      <a:endParaRPr lang="ru-RU" sz="1400" dirty="0">
                        <a:latin typeface="Times New Roman" pitchFamily="18" charset="0"/>
                        <a:cs typeface="Times New Roman" pitchFamily="18" charset="0"/>
                      </a:endParaRPr>
                    </a:p>
                  </a:txBody>
                  <a:tcPr marL="63305" marR="63305" marT="66040" marB="66040"/>
                </a:tc>
              </a:tr>
              <a:tr h="344223">
                <a:tc>
                  <a:txBody>
                    <a:bodyPr/>
                    <a:lstStyle/>
                    <a:p>
                      <a:r>
                        <a:rPr lang="ru-RU" sz="1400" dirty="0" smtClean="0">
                          <a:latin typeface="Times New Roman" pitchFamily="18" charset="0"/>
                          <a:cs typeface="Times New Roman" pitchFamily="18" charset="0"/>
                        </a:rPr>
                        <a:t>Водное хозяйство</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6,4</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5,9</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6,0</a:t>
                      </a:r>
                      <a:endParaRPr lang="ru-RU" sz="1400" dirty="0">
                        <a:latin typeface="Times New Roman" pitchFamily="18" charset="0"/>
                        <a:cs typeface="Times New Roman" pitchFamily="18" charset="0"/>
                      </a:endParaRPr>
                    </a:p>
                  </a:txBody>
                  <a:tcPr marL="63305" marR="63305" marT="66040" marB="66040"/>
                </a:tc>
              </a:tr>
              <a:tr h="344223">
                <a:tc>
                  <a:txBody>
                    <a:bodyPr/>
                    <a:lstStyle/>
                    <a:p>
                      <a:r>
                        <a:rPr lang="ru-RU" sz="1400" dirty="0" smtClean="0">
                          <a:latin typeface="Times New Roman" pitchFamily="18" charset="0"/>
                          <a:cs typeface="Times New Roman" pitchFamily="18" charset="0"/>
                        </a:rPr>
                        <a:t>Транспорт </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0,5</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0,5</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0,1</a:t>
                      </a:r>
                      <a:endParaRPr lang="ru-RU" sz="1400" dirty="0">
                        <a:latin typeface="Times New Roman" pitchFamily="18" charset="0"/>
                        <a:cs typeface="Times New Roman" pitchFamily="18" charset="0"/>
                      </a:endParaRPr>
                    </a:p>
                  </a:txBody>
                  <a:tcPr marL="63305" marR="63305" marT="66040" marB="66040"/>
                </a:tc>
              </a:tr>
              <a:tr h="556832">
                <a:tc>
                  <a:txBody>
                    <a:bodyPr/>
                    <a:lstStyle/>
                    <a:p>
                      <a:r>
                        <a:rPr lang="ru-RU" sz="1400" dirty="0" smtClean="0">
                          <a:latin typeface="Times New Roman" pitchFamily="18" charset="0"/>
                          <a:cs typeface="Times New Roman" pitchFamily="18" charset="0"/>
                        </a:rPr>
                        <a:t>Дорожное хозяйство (дорожные фонды)</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101,0</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92,5</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65,2</a:t>
                      </a:r>
                      <a:endParaRPr lang="ru-RU" sz="1400" dirty="0">
                        <a:latin typeface="Times New Roman" pitchFamily="18" charset="0"/>
                        <a:cs typeface="Times New Roman" pitchFamily="18" charset="0"/>
                      </a:endParaRPr>
                    </a:p>
                  </a:txBody>
                  <a:tcPr marL="63305" marR="63305" marT="66040" marB="66040"/>
                </a:tc>
              </a:tr>
              <a:tr h="344223">
                <a:tc>
                  <a:txBody>
                    <a:bodyPr/>
                    <a:lstStyle/>
                    <a:p>
                      <a:r>
                        <a:rPr lang="ru-RU" sz="1400" dirty="0" smtClean="0">
                          <a:latin typeface="Times New Roman" pitchFamily="18" charset="0"/>
                          <a:cs typeface="Times New Roman" pitchFamily="18" charset="0"/>
                        </a:rPr>
                        <a:t>Связь и информатика</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2,9</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2,2</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2,4</a:t>
                      </a:r>
                      <a:endParaRPr lang="ru-RU" sz="1400" dirty="0">
                        <a:latin typeface="Times New Roman" pitchFamily="18" charset="0"/>
                        <a:cs typeface="Times New Roman" pitchFamily="18" charset="0"/>
                      </a:endParaRPr>
                    </a:p>
                  </a:txBody>
                  <a:tcPr marL="63305" marR="63305" marT="66040" marB="66040"/>
                </a:tc>
              </a:tr>
              <a:tr h="769440">
                <a:tc>
                  <a:txBody>
                    <a:bodyPr/>
                    <a:lstStyle/>
                    <a:p>
                      <a:r>
                        <a:rPr lang="ru-RU" sz="1400" dirty="0" smtClean="0">
                          <a:latin typeface="Times New Roman" pitchFamily="18" charset="0"/>
                          <a:cs typeface="Times New Roman" pitchFamily="18" charset="0"/>
                        </a:rPr>
                        <a:t>Другие вопросы в области национальной экономики</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24,,0</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21,8</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42,4</a:t>
                      </a:r>
                      <a:endParaRPr lang="ru-RU" sz="1400" dirty="0">
                        <a:latin typeface="Times New Roman" pitchFamily="18" charset="0"/>
                        <a:cs typeface="Times New Roman" pitchFamily="18" charset="0"/>
                      </a:endParaRPr>
                    </a:p>
                  </a:txBody>
                  <a:tcPr marL="63305" marR="63305" marT="66040" marB="66040"/>
                </a:tc>
              </a:tr>
            </a:tbl>
          </a:graphicData>
        </a:graphic>
      </p:graphicFrame>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2013-12-13_06-04-27.jpg"/>
          <p:cNvPicPr>
            <a:picLocks noChangeAspect="1"/>
          </p:cNvPicPr>
          <p:nvPr/>
        </p:nvPicPr>
        <p:blipFill>
          <a:blip r:embed="rId2" cstate="print"/>
          <a:stretch>
            <a:fillRect/>
          </a:stretch>
        </p:blipFill>
        <p:spPr>
          <a:xfrm>
            <a:off x="4563208" y="5862917"/>
            <a:ext cx="1971675" cy="2864223"/>
          </a:xfrm>
          <a:prstGeom prst="rect">
            <a:avLst/>
          </a:prstGeom>
          <a:effectLst>
            <a:innerShdw blurRad="63500" dist="50800" dir="13500000">
              <a:prstClr val="black">
                <a:alpha val="50000"/>
              </a:prstClr>
            </a:innerShdw>
          </a:effectLst>
          <a:scene3d>
            <a:camera prst="orthographicFront"/>
            <a:lightRig rig="threePt" dir="t"/>
          </a:scene3d>
          <a:sp3d>
            <a:bevelT/>
          </a:sp3d>
        </p:spPr>
      </p:pic>
      <p:graphicFrame>
        <p:nvGraphicFramePr>
          <p:cNvPr id="6" name="Таблица 5"/>
          <p:cNvGraphicFramePr>
            <a:graphicFrameLocks noGrp="1"/>
          </p:cNvGraphicFramePr>
          <p:nvPr/>
        </p:nvGraphicFramePr>
        <p:xfrm>
          <a:off x="1806575" y="720725"/>
          <a:ext cx="4629148" cy="3302000"/>
        </p:xfrm>
        <a:graphic>
          <a:graphicData uri="http://schemas.openxmlformats.org/drawingml/2006/table">
            <a:tbl>
              <a:tblPr firstRow="1" bandRow="1">
                <a:effectLst/>
                <a:tableStyleId>{5C22544A-7EE6-4342-B048-85BDC9FD1C3A}</a:tableStyleId>
              </a:tblPr>
              <a:tblGrid>
                <a:gridCol w="1444135"/>
                <a:gridCol w="1028700"/>
                <a:gridCol w="1088048"/>
                <a:gridCol w="1068265"/>
              </a:tblGrid>
              <a:tr h="881058">
                <a:tc>
                  <a:txBody>
                    <a:bodyPr/>
                    <a:lstStyle/>
                    <a:p>
                      <a:pPr algn="ctr"/>
                      <a:r>
                        <a:rPr lang="ru-RU" sz="1400" dirty="0" smtClean="0">
                          <a:latin typeface="Times New Roman" pitchFamily="18" charset="0"/>
                          <a:cs typeface="Times New Roman" pitchFamily="18" charset="0"/>
                        </a:rPr>
                        <a:t>Подраздел</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План</a:t>
                      </a:r>
                      <a:r>
                        <a:rPr lang="ru-RU" sz="1400" baseline="0" dirty="0" smtClean="0">
                          <a:latin typeface="Times New Roman" pitchFamily="18" charset="0"/>
                          <a:cs typeface="Times New Roman" pitchFamily="18" charset="0"/>
                        </a:rPr>
                        <a:t> уточненный</a:t>
                      </a:r>
                      <a:endParaRPr lang="ru-RU" sz="1400" dirty="0" smtClean="0">
                        <a:latin typeface="Times New Roman" pitchFamily="18" charset="0"/>
                        <a:cs typeface="Times New Roman" pitchFamily="18" charset="0"/>
                      </a:endParaRPr>
                    </a:p>
                    <a:p>
                      <a:pPr algn="ctr"/>
                      <a:r>
                        <a:rPr lang="ru-RU" sz="1400" dirty="0" smtClean="0">
                          <a:latin typeface="Times New Roman" pitchFamily="18" charset="0"/>
                          <a:cs typeface="Times New Roman" pitchFamily="18" charset="0"/>
                        </a:rPr>
                        <a:t>2015 год</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Факт </a:t>
                      </a:r>
                    </a:p>
                    <a:p>
                      <a:pPr algn="ctr"/>
                      <a:r>
                        <a:rPr lang="ru-RU" sz="1400" dirty="0" smtClean="0">
                          <a:latin typeface="Times New Roman" pitchFamily="18" charset="0"/>
                          <a:cs typeface="Times New Roman" pitchFamily="18" charset="0"/>
                        </a:rPr>
                        <a:t>2015 год</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План </a:t>
                      </a:r>
                    </a:p>
                    <a:p>
                      <a:pPr algn="ctr"/>
                      <a:r>
                        <a:rPr lang="ru-RU" sz="1400" dirty="0" smtClean="0">
                          <a:latin typeface="Times New Roman" pitchFamily="18" charset="0"/>
                          <a:cs typeface="Times New Roman" pitchFamily="18" charset="0"/>
                        </a:rPr>
                        <a:t>2016 год</a:t>
                      </a:r>
                      <a:endParaRPr lang="ru-RU" sz="1400" dirty="0">
                        <a:latin typeface="Times New Roman" pitchFamily="18" charset="0"/>
                        <a:cs typeface="Times New Roman" pitchFamily="18" charset="0"/>
                      </a:endParaRPr>
                    </a:p>
                  </a:txBody>
                  <a:tcPr marL="63305" marR="63305" marT="66040" marB="66040"/>
                </a:tc>
              </a:tr>
              <a:tr h="499569">
                <a:tc>
                  <a:txBody>
                    <a:bodyPr/>
                    <a:lstStyle/>
                    <a:p>
                      <a:r>
                        <a:rPr lang="ru-RU" sz="1400" dirty="0" smtClean="0">
                          <a:latin typeface="Times New Roman" pitchFamily="18" charset="0"/>
                          <a:cs typeface="Times New Roman" pitchFamily="18" charset="0"/>
                        </a:rPr>
                        <a:t>Пенсионное</a:t>
                      </a:r>
                      <a:r>
                        <a:rPr lang="ru-RU" sz="1400" baseline="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обеспечение</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13,8</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12,6</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19,2</a:t>
                      </a:r>
                      <a:endParaRPr lang="ru-RU" sz="1400" dirty="0">
                        <a:latin typeface="Times New Roman" pitchFamily="18" charset="0"/>
                        <a:cs typeface="Times New Roman" pitchFamily="18" charset="0"/>
                      </a:endParaRPr>
                    </a:p>
                  </a:txBody>
                  <a:tcPr marL="63305" marR="63305" marT="66040" marB="66040"/>
                </a:tc>
              </a:tr>
              <a:tr h="690314">
                <a:tc>
                  <a:txBody>
                    <a:bodyPr/>
                    <a:lstStyle/>
                    <a:p>
                      <a:r>
                        <a:rPr lang="ru-RU" sz="1400" dirty="0" smtClean="0">
                          <a:latin typeface="Times New Roman" pitchFamily="18" charset="0"/>
                          <a:cs typeface="Times New Roman" pitchFamily="18" charset="0"/>
                        </a:rPr>
                        <a:t>Социальное обеспечение населения</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199,5</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182,8</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193,7</a:t>
                      </a:r>
                      <a:endParaRPr lang="ru-RU" sz="1400" dirty="0">
                        <a:latin typeface="Times New Roman" pitchFamily="18" charset="0"/>
                        <a:cs typeface="Times New Roman" pitchFamily="18" charset="0"/>
                      </a:endParaRPr>
                    </a:p>
                  </a:txBody>
                  <a:tcPr marL="63305" marR="63305" marT="66040" marB="66040"/>
                </a:tc>
              </a:tr>
              <a:tr h="881058">
                <a:tc>
                  <a:txBody>
                    <a:bodyPr/>
                    <a:lstStyle/>
                    <a:p>
                      <a:r>
                        <a:rPr lang="ru-RU" sz="1400" dirty="0" smtClean="0">
                          <a:latin typeface="Times New Roman" pitchFamily="18" charset="0"/>
                          <a:cs typeface="Times New Roman" pitchFamily="18" charset="0"/>
                        </a:rPr>
                        <a:t>Другие вопросы в области социальной политики</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11,2</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10,1</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10,8</a:t>
                      </a:r>
                      <a:endParaRPr lang="ru-RU" sz="1400" dirty="0">
                        <a:latin typeface="Times New Roman" pitchFamily="18" charset="0"/>
                        <a:cs typeface="Times New Roman" pitchFamily="18" charset="0"/>
                      </a:endParaRPr>
                    </a:p>
                  </a:txBody>
                  <a:tcPr marL="63305" marR="63305" marT="66040" marB="66040"/>
                </a:tc>
              </a:tr>
            </a:tbl>
          </a:graphicData>
        </a:graphic>
      </p:graphicFrame>
      <p:sp>
        <p:nvSpPr>
          <p:cNvPr id="4" name="Заголовок 1"/>
          <p:cNvSpPr txBox="1">
            <a:spLocks/>
          </p:cNvSpPr>
          <p:nvPr/>
        </p:nvSpPr>
        <p:spPr bwMode="auto">
          <a:xfrm rot="5400000">
            <a:off x="1753394" y="4801394"/>
            <a:ext cx="9906000" cy="303212"/>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eaLnBrk="0" hangingPunct="0">
              <a:defRPr/>
            </a:pPr>
            <a:r>
              <a:rPr lang="ru-RU" sz="2000" b="1" dirty="0">
                <a:solidFill>
                  <a:srgbClr val="FFFFFF"/>
                </a:solidFill>
                <a:effectLst>
                  <a:outerShdw blurRad="38100" dist="38100" dir="2700000" algn="tl">
                    <a:srgbClr val="000000"/>
                  </a:outerShdw>
                </a:effectLst>
                <a:latin typeface="Times New Roman" pitchFamily="18" charset="0"/>
                <a:cs typeface="Times New Roman" pitchFamily="18" charset="0"/>
              </a:rPr>
              <a:t>Расходы бюджета (объемы финансирования) </a:t>
            </a:r>
            <a:endParaRPr lang="ru-RU" sz="2000" b="1" dirty="0">
              <a:solidFill>
                <a:schemeClr val="tx1"/>
              </a:solidFill>
              <a:effectLst>
                <a:outerShdw blurRad="38100" dist="38100" dir="2700000" algn="tl">
                  <a:srgbClr val="000000"/>
                </a:outerShdw>
              </a:effectLst>
              <a:latin typeface="Times New Roman" pitchFamily="18" charset="0"/>
              <a:cs typeface="Times New Roman" pitchFamily="18" charset="0"/>
            </a:endParaRPr>
          </a:p>
        </p:txBody>
      </p:sp>
      <p:sp>
        <p:nvSpPr>
          <p:cNvPr id="5" name="Прямоугольник 4"/>
          <p:cNvSpPr/>
          <p:nvPr/>
        </p:nvSpPr>
        <p:spPr>
          <a:xfrm>
            <a:off x="1615587" y="1"/>
            <a:ext cx="4965456" cy="646331"/>
          </a:xfrm>
          <a:prstGeom prst="rect">
            <a:avLst/>
          </a:prstGeom>
          <a:noFill/>
        </p:spPr>
        <p:txBody>
          <a:bodyPr>
            <a:spAutoFit/>
          </a:bodyPr>
          <a:lstStyle/>
          <a:p>
            <a:pPr algn="ctr">
              <a:defRPr/>
            </a:pPr>
            <a:r>
              <a:rPr lang="ru-RU" b="1" dirty="0" smtClean="0">
                <a:ln w="1905"/>
                <a:solidFill>
                  <a:srgbClr val="000000"/>
                </a:solidFill>
                <a:effectLst>
                  <a:innerShdw blurRad="69850" dist="43180" dir="5400000">
                    <a:srgbClr val="000000">
                      <a:alpha val="65000"/>
                    </a:srgbClr>
                  </a:innerShdw>
                </a:effectLst>
              </a:rPr>
              <a:t>213,8 млн</a:t>
            </a:r>
            <a:r>
              <a:rPr lang="ru-RU" b="1" dirty="0">
                <a:ln w="1905"/>
                <a:solidFill>
                  <a:srgbClr val="000000"/>
                </a:solidFill>
                <a:effectLst>
                  <a:innerShdw blurRad="69850" dist="43180" dir="5400000">
                    <a:srgbClr val="000000">
                      <a:alpha val="65000"/>
                    </a:srgbClr>
                  </a:innerShdw>
                </a:effectLst>
              </a:rPr>
              <a:t>. рублей</a:t>
            </a:r>
          </a:p>
          <a:p>
            <a:pPr algn="ctr">
              <a:defRPr/>
            </a:pPr>
            <a:r>
              <a:rPr lang="ru-RU" b="1" dirty="0">
                <a:ln w="1905"/>
                <a:solidFill>
                  <a:srgbClr val="000000"/>
                </a:solidFill>
                <a:effectLst>
                  <a:innerShdw blurRad="69850" dist="43180" dir="5400000">
                    <a:srgbClr val="000000">
                      <a:alpha val="65000"/>
                    </a:srgbClr>
                  </a:innerShdw>
                </a:effectLst>
              </a:rPr>
              <a:t>на финансирование социальной политики</a:t>
            </a:r>
          </a:p>
        </p:txBody>
      </p:sp>
      <p:pic>
        <p:nvPicPr>
          <p:cNvPr id="8" name="Рисунок 7" descr="soc-zash.jpg"/>
          <p:cNvPicPr>
            <a:picLocks noChangeAspect="1"/>
          </p:cNvPicPr>
          <p:nvPr/>
        </p:nvPicPr>
        <p:blipFill>
          <a:blip r:embed="rId3" cstate="print"/>
          <a:stretch>
            <a:fillRect/>
          </a:stretch>
        </p:blipFill>
        <p:spPr>
          <a:xfrm>
            <a:off x="0" y="0"/>
            <a:ext cx="1806160" cy="2823882"/>
          </a:xfrm>
          <a:prstGeom prst="rect">
            <a:avLst/>
          </a:prstGeom>
          <a:effectLst>
            <a:innerShdw blurRad="63500" dist="50800" dir="13500000">
              <a:prstClr val="black">
                <a:alpha val="50000"/>
              </a:prstClr>
            </a:innerShdw>
          </a:effectLst>
          <a:scene3d>
            <a:camera prst="orthographicFront"/>
            <a:lightRig rig="threePt" dir="t"/>
          </a:scene3d>
          <a:sp3d>
            <a:bevelT/>
          </a:sp3d>
        </p:spPr>
      </p:pic>
      <p:graphicFrame>
        <p:nvGraphicFramePr>
          <p:cNvPr id="9" name="Таблица 8"/>
          <p:cNvGraphicFramePr>
            <a:graphicFrameLocks noGrp="1"/>
          </p:cNvGraphicFramePr>
          <p:nvPr/>
        </p:nvGraphicFramePr>
        <p:xfrm>
          <a:off x="0" y="4879975"/>
          <a:ext cx="4639362" cy="4943607"/>
        </p:xfrm>
        <a:graphic>
          <a:graphicData uri="http://schemas.openxmlformats.org/drawingml/2006/table">
            <a:tbl>
              <a:tblPr firstRow="1" bandRow="1">
                <a:effectLst/>
                <a:tableStyleId>{5C22544A-7EE6-4342-B048-85BDC9FD1C3A}</a:tableStyleId>
              </a:tblPr>
              <a:tblGrid>
                <a:gridCol w="2438749"/>
                <a:gridCol w="812917"/>
                <a:gridCol w="728822"/>
                <a:gridCol w="658874"/>
              </a:tblGrid>
              <a:tr h="981894">
                <a:tc>
                  <a:txBody>
                    <a:bodyPr/>
                    <a:lstStyle/>
                    <a:p>
                      <a:pPr algn="ctr"/>
                      <a:r>
                        <a:rPr lang="ru-RU" sz="1400" dirty="0" smtClean="0">
                          <a:latin typeface="Times New Roman" pitchFamily="18" charset="0"/>
                          <a:cs typeface="Times New Roman" pitchFamily="18" charset="0"/>
                        </a:rPr>
                        <a:t>Подраздел</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План</a:t>
                      </a:r>
                      <a:r>
                        <a:rPr lang="ru-RU" sz="1400" baseline="0" dirty="0" smtClean="0">
                          <a:latin typeface="Times New Roman" pitchFamily="18" charset="0"/>
                          <a:cs typeface="Times New Roman" pitchFamily="18" charset="0"/>
                        </a:rPr>
                        <a:t> уточненный</a:t>
                      </a:r>
                      <a:endParaRPr lang="ru-RU" sz="1400" dirty="0" smtClean="0">
                        <a:latin typeface="Times New Roman" pitchFamily="18" charset="0"/>
                        <a:cs typeface="Times New Roman" pitchFamily="18" charset="0"/>
                      </a:endParaRPr>
                    </a:p>
                    <a:p>
                      <a:pPr algn="ctr"/>
                      <a:r>
                        <a:rPr lang="ru-RU" sz="1400" dirty="0" smtClean="0">
                          <a:latin typeface="Times New Roman" pitchFamily="18" charset="0"/>
                          <a:cs typeface="Times New Roman" pitchFamily="18" charset="0"/>
                        </a:rPr>
                        <a:t>2015 год</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Факт </a:t>
                      </a:r>
                    </a:p>
                    <a:p>
                      <a:pPr algn="ctr"/>
                      <a:r>
                        <a:rPr lang="ru-RU" sz="1400" dirty="0" smtClean="0">
                          <a:latin typeface="Times New Roman" pitchFamily="18" charset="0"/>
                          <a:cs typeface="Times New Roman" pitchFamily="18" charset="0"/>
                        </a:rPr>
                        <a:t>2015 год</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План </a:t>
                      </a:r>
                    </a:p>
                    <a:p>
                      <a:pPr algn="ctr"/>
                      <a:r>
                        <a:rPr lang="ru-RU" sz="1400" dirty="0" smtClean="0">
                          <a:latin typeface="Times New Roman" pitchFamily="18" charset="0"/>
                          <a:cs typeface="Times New Roman" pitchFamily="18" charset="0"/>
                        </a:rPr>
                        <a:t>2016 год</a:t>
                      </a:r>
                      <a:endParaRPr lang="ru-RU" sz="1400" dirty="0">
                        <a:latin typeface="Times New Roman" pitchFamily="18" charset="0"/>
                        <a:cs typeface="Times New Roman" pitchFamily="18" charset="0"/>
                      </a:endParaRPr>
                    </a:p>
                  </a:txBody>
                  <a:tcPr marL="63305" marR="63305" marT="66040" marB="66040"/>
                </a:tc>
              </a:tr>
              <a:tr h="807148">
                <a:tc>
                  <a:txBody>
                    <a:bodyPr/>
                    <a:lstStyle/>
                    <a:p>
                      <a:pPr algn="just"/>
                      <a:r>
                        <a:rPr lang="ru-RU" sz="1400" dirty="0" smtClean="0">
                          <a:latin typeface="Times New Roman" pitchFamily="18" charset="0"/>
                          <a:cs typeface="Times New Roman" pitchFamily="18" charset="0"/>
                        </a:rPr>
                        <a:t>Функционирование высшего должностного лица муниципального образования</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2,4</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2,3</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2,4</a:t>
                      </a:r>
                      <a:endParaRPr lang="ru-RU" sz="1400" dirty="0">
                        <a:latin typeface="Times New Roman" pitchFamily="18" charset="0"/>
                        <a:cs typeface="Times New Roman" pitchFamily="18" charset="0"/>
                      </a:endParaRPr>
                    </a:p>
                  </a:txBody>
                  <a:tcPr marL="63305" marR="63305" marT="66040" marB="66040"/>
                </a:tc>
              </a:tr>
              <a:tr h="807148">
                <a:tc>
                  <a:txBody>
                    <a:bodyPr/>
                    <a:lstStyle/>
                    <a:p>
                      <a:pPr algn="just"/>
                      <a:r>
                        <a:rPr lang="ru-RU" sz="1400" dirty="0" smtClean="0">
                          <a:latin typeface="Times New Roman" pitchFamily="18" charset="0"/>
                          <a:cs typeface="Times New Roman" pitchFamily="18" charset="0"/>
                        </a:rPr>
                        <a:t>Функционирование представительных органов муниципальных образований</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4,1</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3,7</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5,5</a:t>
                      </a:r>
                      <a:endParaRPr lang="ru-RU" sz="1400" dirty="0">
                        <a:latin typeface="Times New Roman" pitchFamily="18" charset="0"/>
                        <a:cs typeface="Times New Roman" pitchFamily="18" charset="0"/>
                      </a:endParaRPr>
                    </a:p>
                  </a:txBody>
                  <a:tcPr marL="63305" marR="63305" marT="66040" marB="66040"/>
                </a:tc>
              </a:tr>
              <a:tr h="553869">
                <a:tc>
                  <a:txBody>
                    <a:bodyPr/>
                    <a:lstStyle/>
                    <a:p>
                      <a:pPr algn="just"/>
                      <a:r>
                        <a:rPr lang="ru-RU" sz="1400" dirty="0" smtClean="0">
                          <a:latin typeface="Times New Roman" pitchFamily="18" charset="0"/>
                          <a:cs typeface="Times New Roman" pitchFamily="18" charset="0"/>
                        </a:rPr>
                        <a:t>Функционирование местных администраций </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80,7</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74,1</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80,3</a:t>
                      </a:r>
                      <a:endParaRPr lang="ru-RU" sz="1400" dirty="0">
                        <a:latin typeface="Times New Roman" pitchFamily="18" charset="0"/>
                        <a:cs typeface="Times New Roman" pitchFamily="18" charset="0"/>
                      </a:endParaRPr>
                    </a:p>
                  </a:txBody>
                  <a:tcPr marL="63305" marR="63305" marT="66040" marB="66040"/>
                </a:tc>
              </a:tr>
              <a:tr h="807148">
                <a:tc>
                  <a:txBody>
                    <a:bodyPr/>
                    <a:lstStyle/>
                    <a:p>
                      <a:pPr algn="just"/>
                      <a:r>
                        <a:rPr lang="ru-RU" sz="1400" dirty="0" smtClean="0">
                          <a:latin typeface="Times New Roman" pitchFamily="18" charset="0"/>
                          <a:cs typeface="Times New Roman" pitchFamily="18" charset="0"/>
                        </a:rPr>
                        <a:t>Обеспечение деятельности финансовых</a:t>
                      </a:r>
                      <a:r>
                        <a:rPr lang="ru-RU" sz="1400" baseline="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органов и органов финансового надзора</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14,5</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12,7</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14,8</a:t>
                      </a:r>
                      <a:endParaRPr lang="ru-RU" sz="1400" dirty="0">
                        <a:latin typeface="Times New Roman" pitchFamily="18" charset="0"/>
                        <a:cs typeface="Times New Roman" pitchFamily="18" charset="0"/>
                      </a:endParaRPr>
                    </a:p>
                  </a:txBody>
                  <a:tcPr marL="63305" marR="63305" marT="66040" marB="66040"/>
                </a:tc>
              </a:tr>
              <a:tr h="342392">
                <a:tc>
                  <a:txBody>
                    <a:bodyPr/>
                    <a:lstStyle/>
                    <a:p>
                      <a:pPr algn="just"/>
                      <a:r>
                        <a:rPr lang="ru-RU" sz="1400" dirty="0" smtClean="0">
                          <a:latin typeface="Times New Roman" pitchFamily="18" charset="0"/>
                          <a:cs typeface="Times New Roman" pitchFamily="18" charset="0"/>
                        </a:rPr>
                        <a:t>Резервные фонды</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4,0</a:t>
                      </a:r>
                      <a:endParaRPr lang="ru-RU" sz="1400" dirty="0">
                        <a:latin typeface="Times New Roman" pitchFamily="18" charset="0"/>
                        <a:cs typeface="Times New Roman" pitchFamily="18" charset="0"/>
                      </a:endParaRPr>
                    </a:p>
                  </a:txBody>
                  <a:tcPr marL="63305" marR="63305" marT="66040" marB="66040"/>
                </a:tc>
                <a:tc>
                  <a:txBody>
                    <a:bodyPr/>
                    <a:lstStyle/>
                    <a:p>
                      <a:pPr algn="ct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10,0</a:t>
                      </a:r>
                      <a:endParaRPr lang="ru-RU" sz="1400" dirty="0">
                        <a:latin typeface="Times New Roman" pitchFamily="18" charset="0"/>
                        <a:cs typeface="Times New Roman" pitchFamily="18" charset="0"/>
                      </a:endParaRPr>
                    </a:p>
                  </a:txBody>
                  <a:tcPr marL="63305" marR="63305" marT="66040" marB="66040"/>
                </a:tc>
              </a:tr>
              <a:tr h="632403">
                <a:tc>
                  <a:txBody>
                    <a:bodyPr/>
                    <a:lstStyle/>
                    <a:p>
                      <a:pPr algn="just"/>
                      <a:r>
                        <a:rPr lang="ru-RU" sz="1400" dirty="0" smtClean="0">
                          <a:latin typeface="Times New Roman" pitchFamily="18" charset="0"/>
                          <a:cs typeface="Times New Roman" pitchFamily="18" charset="0"/>
                        </a:rPr>
                        <a:t>Другие общегосударственные вопросы</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29,5</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18,3</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26,6</a:t>
                      </a:r>
                      <a:endParaRPr lang="ru-RU" sz="1400" dirty="0">
                        <a:latin typeface="Times New Roman" pitchFamily="18" charset="0"/>
                        <a:cs typeface="Times New Roman" pitchFamily="18" charset="0"/>
                      </a:endParaRPr>
                    </a:p>
                  </a:txBody>
                  <a:tcPr marL="63305" marR="63305" marT="66040" marB="66040"/>
                </a:tc>
              </a:tr>
            </a:tbl>
          </a:graphicData>
        </a:graphic>
      </p:graphicFrame>
      <p:sp>
        <p:nvSpPr>
          <p:cNvPr id="11" name="Прямоугольник 10"/>
          <p:cNvSpPr/>
          <p:nvPr/>
        </p:nvSpPr>
        <p:spPr>
          <a:xfrm>
            <a:off x="0" y="4185334"/>
            <a:ext cx="5051181" cy="646331"/>
          </a:xfrm>
          <a:prstGeom prst="rect">
            <a:avLst/>
          </a:prstGeom>
          <a:noFill/>
        </p:spPr>
        <p:txBody>
          <a:bodyPr>
            <a:spAutoFit/>
          </a:bodyPr>
          <a:lstStyle/>
          <a:p>
            <a:pPr algn="ctr">
              <a:defRPr/>
            </a:pPr>
            <a:r>
              <a:rPr lang="ru-RU" b="1" dirty="0" smtClean="0">
                <a:ln w="1905"/>
                <a:solidFill>
                  <a:srgbClr val="000000"/>
                </a:solidFill>
                <a:effectLst>
                  <a:innerShdw blurRad="69850" dist="43180" dir="5400000">
                    <a:srgbClr val="000000">
                      <a:alpha val="65000"/>
                    </a:srgbClr>
                  </a:innerShdw>
                </a:effectLst>
              </a:rPr>
              <a:t>142,5 </a:t>
            </a:r>
            <a:r>
              <a:rPr lang="ru-RU" b="1" dirty="0">
                <a:ln w="1905"/>
                <a:solidFill>
                  <a:srgbClr val="000000"/>
                </a:solidFill>
                <a:effectLst>
                  <a:innerShdw blurRad="69850" dist="43180" dir="5400000">
                    <a:srgbClr val="000000">
                      <a:alpha val="65000"/>
                    </a:srgbClr>
                  </a:innerShdw>
                </a:effectLst>
              </a:rPr>
              <a:t>млн. рублей на общегосударственные расходы</a:t>
            </a: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Таблица 8"/>
          <p:cNvGraphicFramePr>
            <a:graphicFrameLocks noGrp="1"/>
          </p:cNvGraphicFramePr>
          <p:nvPr/>
        </p:nvGraphicFramePr>
        <p:xfrm>
          <a:off x="2232025" y="1250950"/>
          <a:ext cx="4625915" cy="3502990"/>
        </p:xfrm>
        <a:graphic>
          <a:graphicData uri="http://schemas.openxmlformats.org/drawingml/2006/table">
            <a:tbl>
              <a:tblPr firstRow="1" bandRow="1">
                <a:effectLst/>
                <a:tableStyleId>{5C22544A-7EE6-4342-B048-85BDC9FD1C3A}</a:tableStyleId>
              </a:tblPr>
              <a:tblGrid>
                <a:gridCol w="2329792"/>
                <a:gridCol w="781086"/>
                <a:gridCol w="781086"/>
                <a:gridCol w="733951"/>
              </a:tblGrid>
              <a:tr h="1188720">
                <a:tc>
                  <a:txBody>
                    <a:bodyPr/>
                    <a:lstStyle/>
                    <a:p>
                      <a:pPr algn="ctr"/>
                      <a:r>
                        <a:rPr lang="ru-RU" sz="1400" dirty="0" smtClean="0">
                          <a:latin typeface="Times New Roman" pitchFamily="18" charset="0"/>
                          <a:cs typeface="Times New Roman" pitchFamily="18" charset="0"/>
                        </a:rPr>
                        <a:t>Подраздел</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План</a:t>
                      </a:r>
                      <a:r>
                        <a:rPr lang="ru-RU" sz="1400" baseline="0" dirty="0" smtClean="0">
                          <a:latin typeface="Times New Roman" pitchFamily="18" charset="0"/>
                          <a:cs typeface="Times New Roman" pitchFamily="18" charset="0"/>
                        </a:rPr>
                        <a:t> уточненный</a:t>
                      </a:r>
                      <a:endParaRPr lang="ru-RU" sz="1400" dirty="0" smtClean="0">
                        <a:latin typeface="Times New Roman" pitchFamily="18" charset="0"/>
                        <a:cs typeface="Times New Roman" pitchFamily="18" charset="0"/>
                      </a:endParaRPr>
                    </a:p>
                    <a:p>
                      <a:pPr algn="ctr"/>
                      <a:r>
                        <a:rPr lang="ru-RU" sz="1400" dirty="0" smtClean="0">
                          <a:latin typeface="Times New Roman" pitchFamily="18" charset="0"/>
                          <a:cs typeface="Times New Roman" pitchFamily="18" charset="0"/>
                        </a:rPr>
                        <a:t>2015 год </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Факт </a:t>
                      </a:r>
                    </a:p>
                    <a:p>
                      <a:pPr algn="ctr"/>
                      <a:r>
                        <a:rPr lang="ru-RU" sz="1400" dirty="0" smtClean="0">
                          <a:latin typeface="Times New Roman" pitchFamily="18" charset="0"/>
                          <a:cs typeface="Times New Roman" pitchFamily="18" charset="0"/>
                        </a:rPr>
                        <a:t>2015 год </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План </a:t>
                      </a:r>
                    </a:p>
                    <a:p>
                      <a:pPr algn="ctr"/>
                      <a:r>
                        <a:rPr lang="ru-RU" sz="1400" dirty="0" smtClean="0">
                          <a:latin typeface="Times New Roman" pitchFamily="18" charset="0"/>
                          <a:cs typeface="Times New Roman" pitchFamily="18" charset="0"/>
                        </a:rPr>
                        <a:t>2016 год</a:t>
                      </a:r>
                      <a:endParaRPr lang="ru-RU" sz="1400" dirty="0">
                        <a:latin typeface="Times New Roman" pitchFamily="18" charset="0"/>
                        <a:cs typeface="Times New Roman" pitchFamily="18" charset="0"/>
                      </a:endParaRPr>
                    </a:p>
                  </a:txBody>
                  <a:tcPr marL="63305" marR="63305" marT="66040" marB="66040"/>
                </a:tc>
              </a:tr>
              <a:tr h="572935">
                <a:tc>
                  <a:txBody>
                    <a:bodyPr/>
                    <a:lstStyle/>
                    <a:p>
                      <a:pPr algn="just"/>
                      <a:r>
                        <a:rPr lang="ru-RU" sz="1400" dirty="0" smtClean="0">
                          <a:latin typeface="Times New Roman" pitchFamily="18" charset="0"/>
                          <a:cs typeface="Times New Roman" pitchFamily="18" charset="0"/>
                        </a:rPr>
                        <a:t>Жилищное хозяйство </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164,3</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78,9</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70,3</a:t>
                      </a:r>
                      <a:endParaRPr lang="ru-RU" sz="1400" dirty="0">
                        <a:latin typeface="Times New Roman" pitchFamily="18" charset="0"/>
                        <a:cs typeface="Times New Roman" pitchFamily="18" charset="0"/>
                      </a:endParaRPr>
                    </a:p>
                  </a:txBody>
                  <a:tcPr marL="63305" marR="63305" marT="66040" marB="66040"/>
                </a:tc>
              </a:tr>
              <a:tr h="572935">
                <a:tc>
                  <a:txBody>
                    <a:bodyPr/>
                    <a:lstStyle/>
                    <a:p>
                      <a:pPr algn="just"/>
                      <a:r>
                        <a:rPr lang="ru-RU" sz="1400" dirty="0" smtClean="0">
                          <a:latin typeface="Times New Roman" pitchFamily="18" charset="0"/>
                          <a:cs typeface="Times New Roman" pitchFamily="18" charset="0"/>
                        </a:rPr>
                        <a:t>Коммунальное хозяйство </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112,2</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108,7</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25,8</a:t>
                      </a:r>
                      <a:endParaRPr lang="ru-RU" sz="1400" dirty="0">
                        <a:latin typeface="Times New Roman" pitchFamily="18" charset="0"/>
                        <a:cs typeface="Times New Roman" pitchFamily="18" charset="0"/>
                      </a:endParaRPr>
                    </a:p>
                  </a:txBody>
                  <a:tcPr marL="63305" marR="63305" marT="66040" marB="66040"/>
                </a:tc>
              </a:tr>
              <a:tr h="396240">
                <a:tc>
                  <a:txBody>
                    <a:bodyPr/>
                    <a:lstStyle/>
                    <a:p>
                      <a:pPr algn="just"/>
                      <a:r>
                        <a:rPr lang="ru-RU" sz="1400" dirty="0" smtClean="0">
                          <a:latin typeface="Times New Roman" pitchFamily="18" charset="0"/>
                          <a:cs typeface="Times New Roman" pitchFamily="18" charset="0"/>
                        </a:rPr>
                        <a:t>Благоустройство</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39,9</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34,4</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38,7</a:t>
                      </a:r>
                      <a:endParaRPr lang="ru-RU" sz="1400" dirty="0">
                        <a:latin typeface="Times New Roman" pitchFamily="18" charset="0"/>
                        <a:cs typeface="Times New Roman" pitchFamily="18" charset="0"/>
                      </a:endParaRPr>
                    </a:p>
                  </a:txBody>
                  <a:tcPr marL="63305" marR="63305" marT="66040" marB="66040"/>
                </a:tc>
              </a:tr>
              <a:tr h="660400">
                <a:tc>
                  <a:txBody>
                    <a:bodyPr/>
                    <a:lstStyle/>
                    <a:p>
                      <a:pPr algn="just"/>
                      <a:r>
                        <a:rPr lang="ru-RU" sz="1400" dirty="0" smtClean="0">
                          <a:latin typeface="Times New Roman" pitchFamily="18" charset="0"/>
                          <a:cs typeface="Times New Roman" pitchFamily="18" charset="0"/>
                        </a:rPr>
                        <a:t>Другие вопросы в области жилищно-коммунального хозяйства </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4,1</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3,7</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2,9</a:t>
                      </a:r>
                      <a:endParaRPr lang="ru-RU" sz="1400" dirty="0">
                        <a:latin typeface="Times New Roman" pitchFamily="18" charset="0"/>
                        <a:cs typeface="Times New Roman" pitchFamily="18" charset="0"/>
                      </a:endParaRPr>
                    </a:p>
                  </a:txBody>
                  <a:tcPr marL="63305" marR="63305" marT="66040" marB="66040"/>
                </a:tc>
              </a:tr>
            </a:tbl>
          </a:graphicData>
        </a:graphic>
      </p:graphicFrame>
      <p:pic>
        <p:nvPicPr>
          <p:cNvPr id="42017" name="Рисунок 7" descr="inner13530661.jpg"/>
          <p:cNvPicPr>
            <a:picLocks noChangeAspect="1"/>
          </p:cNvPicPr>
          <p:nvPr/>
        </p:nvPicPr>
        <p:blipFill>
          <a:blip r:embed="rId2" cstate="print"/>
          <a:srcRect/>
          <a:stretch>
            <a:fillRect/>
          </a:stretch>
        </p:blipFill>
        <p:spPr bwMode="auto">
          <a:xfrm>
            <a:off x="382588" y="200025"/>
            <a:ext cx="1863725" cy="2717800"/>
          </a:xfrm>
          <a:prstGeom prst="rect">
            <a:avLst/>
          </a:prstGeom>
          <a:noFill/>
          <a:ln w="9525">
            <a:noFill/>
            <a:miter lim="800000"/>
            <a:headEnd/>
            <a:tailEnd/>
          </a:ln>
        </p:spPr>
      </p:pic>
      <p:sp>
        <p:nvSpPr>
          <p:cNvPr id="4" name="Заголовок 1"/>
          <p:cNvSpPr txBox="1">
            <a:spLocks/>
          </p:cNvSpPr>
          <p:nvPr/>
        </p:nvSpPr>
        <p:spPr bwMode="auto">
          <a:xfrm rot="16200000">
            <a:off x="-4744243" y="4744243"/>
            <a:ext cx="9906000" cy="417513"/>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r" eaLnBrk="0" hangingPunct="0">
              <a:defRPr/>
            </a:pPr>
            <a:r>
              <a:rPr lang="ru-RU" sz="2000" b="1" dirty="0">
                <a:solidFill>
                  <a:srgbClr val="FFFFFF"/>
                </a:solidFill>
                <a:effectLst>
                  <a:outerShdw blurRad="38100" dist="38100" dir="2700000" algn="tl">
                    <a:srgbClr val="000000"/>
                  </a:outerShdw>
                </a:effectLst>
                <a:latin typeface="Times New Roman" pitchFamily="18" charset="0"/>
                <a:cs typeface="Times New Roman" pitchFamily="18" charset="0"/>
              </a:rPr>
              <a:t>Расходы бюджета (объемы финансирования) </a:t>
            </a:r>
            <a:endParaRPr lang="ru-RU" sz="2000" b="1" dirty="0">
              <a:solidFill>
                <a:schemeClr val="tx1"/>
              </a:solidFill>
              <a:effectLst>
                <a:outerShdw blurRad="38100" dist="38100" dir="2700000" algn="tl">
                  <a:srgbClr val="000000"/>
                </a:outerShdw>
              </a:effectLst>
              <a:latin typeface="Times New Roman" pitchFamily="18" charset="0"/>
              <a:cs typeface="Times New Roman" pitchFamily="18" charset="0"/>
            </a:endParaRPr>
          </a:p>
          <a:p>
            <a:pPr algn="r" eaLnBrk="0" hangingPunct="0">
              <a:defRPr/>
            </a:pPr>
            <a:endParaRPr lang="ru-RU" sz="2000" b="1" dirty="0">
              <a:solidFill>
                <a:schemeClr val="tx1"/>
              </a:solidFill>
              <a:effectLst>
                <a:outerShdw blurRad="38100" dist="38100" dir="2700000" algn="tl">
                  <a:srgbClr val="000000"/>
                </a:outerShdw>
              </a:effectLst>
              <a:latin typeface="Times New Roman" pitchFamily="18" charset="0"/>
              <a:cs typeface="Times New Roman" pitchFamily="18" charset="0"/>
            </a:endParaRPr>
          </a:p>
        </p:txBody>
      </p:sp>
      <p:sp>
        <p:nvSpPr>
          <p:cNvPr id="5" name="Прямоугольник 4"/>
          <p:cNvSpPr/>
          <p:nvPr/>
        </p:nvSpPr>
        <p:spPr>
          <a:xfrm>
            <a:off x="1892544" y="370541"/>
            <a:ext cx="4965456" cy="677108"/>
          </a:xfrm>
          <a:prstGeom prst="rect">
            <a:avLst/>
          </a:prstGeom>
          <a:noFill/>
        </p:spPr>
        <p:txBody>
          <a:bodyPr>
            <a:spAutoFit/>
          </a:bodyPr>
          <a:lstStyle/>
          <a:p>
            <a:pPr algn="ctr">
              <a:defRPr/>
            </a:pPr>
            <a:r>
              <a:rPr lang="ru-RU" sz="2000" b="1" dirty="0" smtClean="0">
                <a:ln w="1905"/>
                <a:solidFill>
                  <a:srgbClr val="000000"/>
                </a:solidFill>
                <a:effectLst>
                  <a:innerShdw blurRad="69850" dist="43180" dir="5400000">
                    <a:srgbClr val="000000">
                      <a:alpha val="65000"/>
                    </a:srgbClr>
                  </a:innerShdw>
                </a:effectLst>
              </a:rPr>
              <a:t>159,4 </a:t>
            </a:r>
            <a:r>
              <a:rPr lang="ru-RU" sz="2000" b="1" dirty="0">
                <a:ln w="1905"/>
                <a:solidFill>
                  <a:srgbClr val="000000"/>
                </a:solidFill>
                <a:effectLst>
                  <a:innerShdw blurRad="69850" dist="43180" dir="5400000">
                    <a:srgbClr val="000000">
                      <a:alpha val="65000"/>
                    </a:srgbClr>
                  </a:innerShdw>
                </a:effectLst>
              </a:rPr>
              <a:t>млн. рублей</a:t>
            </a:r>
          </a:p>
          <a:p>
            <a:pPr algn="ctr">
              <a:defRPr/>
            </a:pPr>
            <a:r>
              <a:rPr lang="ru-RU" b="1" dirty="0">
                <a:ln w="1905"/>
                <a:solidFill>
                  <a:srgbClr val="000000"/>
                </a:solidFill>
                <a:effectLst>
                  <a:innerShdw blurRad="69850" dist="43180" dir="5400000">
                    <a:srgbClr val="000000">
                      <a:alpha val="65000"/>
                    </a:srgbClr>
                  </a:innerShdw>
                </a:effectLst>
              </a:rPr>
              <a:t>на жилищно-коммунальное хозяйство</a:t>
            </a:r>
          </a:p>
        </p:txBody>
      </p:sp>
      <p:sp>
        <p:nvSpPr>
          <p:cNvPr id="10" name="Прямоугольник 9"/>
          <p:cNvSpPr/>
          <p:nvPr/>
        </p:nvSpPr>
        <p:spPr>
          <a:xfrm>
            <a:off x="612359" y="6099735"/>
            <a:ext cx="3699363" cy="677108"/>
          </a:xfrm>
          <a:prstGeom prst="rect">
            <a:avLst/>
          </a:prstGeom>
          <a:noFill/>
        </p:spPr>
        <p:txBody>
          <a:bodyPr>
            <a:spAutoFit/>
          </a:bodyPr>
          <a:lstStyle/>
          <a:p>
            <a:pPr algn="ctr">
              <a:defRPr/>
            </a:pPr>
            <a:r>
              <a:rPr lang="ru-RU" sz="2000" b="1" dirty="0" smtClean="0">
                <a:ln w="1905"/>
                <a:solidFill>
                  <a:srgbClr val="000000"/>
                </a:solidFill>
                <a:effectLst>
                  <a:innerShdw blurRad="69850" dist="43180" dir="5400000">
                    <a:srgbClr val="000000">
                      <a:alpha val="65000"/>
                    </a:srgbClr>
                  </a:innerShdw>
                </a:effectLst>
              </a:rPr>
              <a:t>51,4 </a:t>
            </a:r>
            <a:r>
              <a:rPr lang="ru-RU" sz="2000" b="1" dirty="0">
                <a:ln w="1905"/>
                <a:solidFill>
                  <a:srgbClr val="000000"/>
                </a:solidFill>
                <a:effectLst>
                  <a:innerShdw blurRad="69850" dist="43180" dir="5400000">
                    <a:srgbClr val="000000">
                      <a:alpha val="65000"/>
                    </a:srgbClr>
                  </a:innerShdw>
                </a:effectLst>
              </a:rPr>
              <a:t>млн. рублей</a:t>
            </a:r>
          </a:p>
          <a:p>
            <a:pPr algn="ctr">
              <a:defRPr/>
            </a:pPr>
            <a:r>
              <a:rPr lang="ru-RU" b="1" dirty="0">
                <a:ln w="1905"/>
                <a:solidFill>
                  <a:srgbClr val="000000"/>
                </a:solidFill>
                <a:effectLst>
                  <a:innerShdw blurRad="69850" dist="43180" dir="5400000">
                    <a:srgbClr val="000000">
                      <a:alpha val="65000"/>
                    </a:srgbClr>
                  </a:innerShdw>
                </a:effectLst>
              </a:rPr>
              <a:t>на физическую культуру и спорт</a:t>
            </a:r>
          </a:p>
        </p:txBody>
      </p:sp>
      <p:pic>
        <p:nvPicPr>
          <p:cNvPr id="42021" name="Рисунок 10" descr="59303Big.jpg"/>
          <p:cNvPicPr>
            <a:picLocks noChangeAspect="1"/>
          </p:cNvPicPr>
          <p:nvPr/>
        </p:nvPicPr>
        <p:blipFill>
          <a:blip r:embed="rId3" cstate="print"/>
          <a:srcRect/>
          <a:stretch>
            <a:fillRect/>
          </a:stretch>
        </p:blipFill>
        <p:spPr bwMode="auto">
          <a:xfrm>
            <a:off x="4702175" y="5792788"/>
            <a:ext cx="2043113" cy="2833687"/>
          </a:xfrm>
          <a:prstGeom prst="rect">
            <a:avLst/>
          </a:prstGeom>
          <a:noFill/>
          <a:ln w="9525">
            <a:noFill/>
            <a:miter lim="800000"/>
            <a:headEnd/>
            <a:tailEnd/>
          </a:ln>
        </p:spPr>
      </p:pic>
      <p:graphicFrame>
        <p:nvGraphicFramePr>
          <p:cNvPr id="12" name="Таблица 11"/>
          <p:cNvGraphicFramePr>
            <a:graphicFrameLocks noGrp="1"/>
          </p:cNvGraphicFramePr>
          <p:nvPr/>
        </p:nvGraphicFramePr>
        <p:xfrm>
          <a:off x="428625" y="7631113"/>
          <a:ext cx="4253278" cy="1589046"/>
        </p:xfrm>
        <a:graphic>
          <a:graphicData uri="http://schemas.openxmlformats.org/drawingml/2006/table">
            <a:tbl>
              <a:tblPr firstRow="1" bandRow="1">
                <a:effectLst/>
                <a:tableStyleId>{5C22544A-7EE6-4342-B048-85BDC9FD1C3A}</a:tableStyleId>
              </a:tblPr>
              <a:tblGrid>
                <a:gridCol w="1776925"/>
                <a:gridCol w="1083359"/>
                <a:gridCol w="717796"/>
                <a:gridCol w="675198"/>
              </a:tblGrid>
              <a:tr h="924560">
                <a:tc>
                  <a:txBody>
                    <a:bodyPr/>
                    <a:lstStyle/>
                    <a:p>
                      <a:pPr algn="ctr"/>
                      <a:r>
                        <a:rPr lang="ru-RU" sz="1400" dirty="0" smtClean="0">
                          <a:latin typeface="Times New Roman" pitchFamily="18" charset="0"/>
                          <a:cs typeface="Times New Roman" pitchFamily="18" charset="0"/>
                        </a:rPr>
                        <a:t>Подраздел</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План</a:t>
                      </a:r>
                      <a:r>
                        <a:rPr lang="ru-RU" sz="1400" baseline="0" dirty="0" smtClean="0">
                          <a:latin typeface="Times New Roman" pitchFamily="18" charset="0"/>
                          <a:cs typeface="Times New Roman" pitchFamily="18" charset="0"/>
                        </a:rPr>
                        <a:t> уточненный</a:t>
                      </a:r>
                      <a:endParaRPr lang="ru-RU" sz="1400" dirty="0" smtClean="0">
                        <a:latin typeface="Times New Roman" pitchFamily="18" charset="0"/>
                        <a:cs typeface="Times New Roman" pitchFamily="18" charset="0"/>
                      </a:endParaRPr>
                    </a:p>
                    <a:p>
                      <a:pPr algn="ctr"/>
                      <a:r>
                        <a:rPr lang="ru-RU" sz="1400" dirty="0" smtClean="0">
                          <a:latin typeface="Times New Roman" pitchFamily="18" charset="0"/>
                          <a:cs typeface="Times New Roman" pitchFamily="18" charset="0"/>
                        </a:rPr>
                        <a:t>2015 год</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Факт </a:t>
                      </a:r>
                    </a:p>
                    <a:p>
                      <a:pPr algn="ctr"/>
                      <a:r>
                        <a:rPr lang="ru-RU" sz="1400" dirty="0" smtClean="0">
                          <a:latin typeface="Times New Roman" pitchFamily="18" charset="0"/>
                          <a:cs typeface="Times New Roman" pitchFamily="18" charset="0"/>
                        </a:rPr>
                        <a:t>2015 год</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План </a:t>
                      </a:r>
                    </a:p>
                    <a:p>
                      <a:pPr algn="ctr"/>
                      <a:r>
                        <a:rPr lang="ru-RU" sz="1400" dirty="0" smtClean="0">
                          <a:latin typeface="Times New Roman" pitchFamily="18" charset="0"/>
                          <a:cs typeface="Times New Roman" pitchFamily="18" charset="0"/>
                        </a:rPr>
                        <a:t>2016 год (</a:t>
                      </a:r>
                      <a:endParaRPr lang="ru-RU" sz="1400" dirty="0">
                        <a:latin typeface="Times New Roman" pitchFamily="18" charset="0"/>
                        <a:cs typeface="Times New Roman" pitchFamily="18" charset="0"/>
                      </a:endParaRPr>
                    </a:p>
                  </a:txBody>
                  <a:tcPr marL="63305" marR="63305" marT="66040" marB="66040"/>
                </a:tc>
              </a:tr>
              <a:tr h="603526">
                <a:tc>
                  <a:txBody>
                    <a:bodyPr/>
                    <a:lstStyle/>
                    <a:p>
                      <a:pPr algn="just"/>
                      <a:r>
                        <a:rPr lang="ru-RU" sz="1400" dirty="0" smtClean="0">
                          <a:latin typeface="Times New Roman" pitchFamily="18" charset="0"/>
                          <a:cs typeface="Times New Roman" pitchFamily="18" charset="0"/>
                        </a:rPr>
                        <a:t>Массовый спорт </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73,4</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70,7</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51,6</a:t>
                      </a:r>
                      <a:endParaRPr lang="ru-RU" sz="1400" dirty="0">
                        <a:latin typeface="Times New Roman" pitchFamily="18" charset="0"/>
                        <a:cs typeface="Times New Roman" pitchFamily="18" charset="0"/>
                      </a:endParaRPr>
                    </a:p>
                  </a:txBody>
                  <a:tcPr marL="63305" marR="63305" marT="66040" marB="66040"/>
                </a:tc>
              </a:tr>
            </a:tbl>
          </a:graphicData>
        </a:graphic>
      </p:graphicFrame>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2195513" y="1316038"/>
          <a:ext cx="4279655" cy="1544320"/>
        </p:xfrm>
        <a:graphic>
          <a:graphicData uri="http://schemas.openxmlformats.org/drawingml/2006/table">
            <a:tbl>
              <a:tblPr firstRow="1" bandRow="1">
                <a:effectLst/>
                <a:tableStyleId>{5C22544A-7EE6-4342-B048-85BDC9FD1C3A}</a:tableStyleId>
              </a:tblPr>
              <a:tblGrid>
                <a:gridCol w="2155402"/>
                <a:gridCol w="722620"/>
                <a:gridCol w="722620"/>
                <a:gridCol w="679013"/>
              </a:tblGrid>
              <a:tr h="1173789">
                <a:tc>
                  <a:txBody>
                    <a:bodyPr/>
                    <a:lstStyle/>
                    <a:p>
                      <a:pPr algn="ctr"/>
                      <a:r>
                        <a:rPr lang="ru-RU" sz="1400" dirty="0" smtClean="0">
                          <a:latin typeface="Times New Roman" pitchFamily="18" charset="0"/>
                          <a:cs typeface="Times New Roman" pitchFamily="18" charset="0"/>
                        </a:rPr>
                        <a:t>Подраздел</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План</a:t>
                      </a:r>
                      <a:r>
                        <a:rPr lang="ru-RU" sz="1400" baseline="0" dirty="0" smtClean="0">
                          <a:latin typeface="Times New Roman" pitchFamily="18" charset="0"/>
                          <a:cs typeface="Times New Roman" pitchFamily="18" charset="0"/>
                        </a:rPr>
                        <a:t> уточненный</a:t>
                      </a:r>
                      <a:endParaRPr lang="ru-RU" sz="1400" dirty="0" smtClean="0">
                        <a:latin typeface="Times New Roman" pitchFamily="18" charset="0"/>
                        <a:cs typeface="Times New Roman" pitchFamily="18" charset="0"/>
                      </a:endParaRPr>
                    </a:p>
                    <a:p>
                      <a:pPr algn="ctr"/>
                      <a:r>
                        <a:rPr lang="ru-RU" sz="1400" dirty="0" smtClean="0">
                          <a:latin typeface="Times New Roman" pitchFamily="18" charset="0"/>
                          <a:cs typeface="Times New Roman" pitchFamily="18" charset="0"/>
                        </a:rPr>
                        <a:t>2015 год</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Факт </a:t>
                      </a:r>
                    </a:p>
                    <a:p>
                      <a:pPr algn="ctr"/>
                      <a:r>
                        <a:rPr lang="ru-RU" sz="1400" dirty="0" smtClean="0">
                          <a:latin typeface="Times New Roman" pitchFamily="18" charset="0"/>
                          <a:cs typeface="Times New Roman" pitchFamily="18" charset="0"/>
                        </a:rPr>
                        <a:t>2015 год</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План </a:t>
                      </a:r>
                    </a:p>
                    <a:p>
                      <a:pPr algn="ctr"/>
                      <a:r>
                        <a:rPr lang="ru-RU" sz="1400" dirty="0" smtClean="0">
                          <a:latin typeface="Times New Roman" pitchFamily="18" charset="0"/>
                          <a:cs typeface="Times New Roman" pitchFamily="18" charset="0"/>
                        </a:rPr>
                        <a:t>2016 год</a:t>
                      </a:r>
                      <a:endParaRPr lang="ru-RU" sz="1400" dirty="0">
                        <a:latin typeface="Times New Roman" pitchFamily="18" charset="0"/>
                        <a:cs typeface="Times New Roman" pitchFamily="18" charset="0"/>
                      </a:endParaRPr>
                    </a:p>
                  </a:txBody>
                  <a:tcPr marL="63305" marR="63305" marT="66040" marB="66040"/>
                </a:tc>
              </a:tr>
              <a:tr h="338211">
                <a:tc>
                  <a:txBody>
                    <a:bodyPr/>
                    <a:lstStyle/>
                    <a:p>
                      <a:pPr algn="just"/>
                      <a:r>
                        <a:rPr lang="ru-RU" sz="1400" dirty="0" smtClean="0">
                          <a:latin typeface="Times New Roman" pitchFamily="18" charset="0"/>
                          <a:cs typeface="Times New Roman" pitchFamily="18" charset="0"/>
                        </a:rPr>
                        <a:t>Культура </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119,2</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111,0</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117,7</a:t>
                      </a:r>
                      <a:endParaRPr lang="ru-RU" sz="1400" dirty="0">
                        <a:latin typeface="Times New Roman" pitchFamily="18" charset="0"/>
                        <a:cs typeface="Times New Roman" pitchFamily="18" charset="0"/>
                      </a:endParaRPr>
                    </a:p>
                  </a:txBody>
                  <a:tcPr marL="63305" marR="63305" marT="66040" marB="66040"/>
                </a:tc>
              </a:tr>
            </a:tbl>
          </a:graphicData>
        </a:graphic>
      </p:graphicFrame>
      <p:sp>
        <p:nvSpPr>
          <p:cNvPr id="5" name="Заголовок 1"/>
          <p:cNvSpPr txBox="1">
            <a:spLocks/>
          </p:cNvSpPr>
          <p:nvPr/>
        </p:nvSpPr>
        <p:spPr bwMode="auto">
          <a:xfrm rot="5400000">
            <a:off x="1709738" y="4757737"/>
            <a:ext cx="9906000" cy="390525"/>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eaLnBrk="0" hangingPunct="0">
              <a:defRPr/>
            </a:pPr>
            <a:r>
              <a:rPr lang="ru-RU" sz="2000" b="1" dirty="0">
                <a:solidFill>
                  <a:srgbClr val="FFFFFF"/>
                </a:solidFill>
                <a:effectLst>
                  <a:outerShdw blurRad="38100" dist="38100" dir="2700000" algn="tl">
                    <a:srgbClr val="000000"/>
                  </a:outerShdw>
                </a:effectLst>
                <a:latin typeface="Times New Roman" pitchFamily="18" charset="0"/>
                <a:cs typeface="Times New Roman" pitchFamily="18" charset="0"/>
              </a:rPr>
              <a:t>Расходы бюджета (объемы финансирования) </a:t>
            </a:r>
            <a:endParaRPr lang="ru-RU" sz="2000" b="1" dirty="0">
              <a:solidFill>
                <a:schemeClr val="tx1"/>
              </a:solidFill>
              <a:effectLst>
                <a:outerShdw blurRad="38100" dist="38100" dir="2700000" algn="tl">
                  <a:srgbClr val="000000"/>
                </a:outerShdw>
              </a:effectLst>
              <a:latin typeface="Times New Roman" pitchFamily="18" charset="0"/>
              <a:cs typeface="Times New Roman" pitchFamily="18" charset="0"/>
            </a:endParaRPr>
          </a:p>
          <a:p>
            <a:pPr eaLnBrk="0" hangingPunct="0">
              <a:defRPr/>
            </a:pPr>
            <a:endParaRPr lang="ru-RU" sz="2000" b="1" dirty="0">
              <a:solidFill>
                <a:schemeClr val="tx1"/>
              </a:solidFill>
              <a:effectLst>
                <a:outerShdw blurRad="38100" dist="38100" dir="2700000" algn="tl">
                  <a:srgbClr val="000000"/>
                </a:outerShdw>
              </a:effectLst>
              <a:latin typeface="Times New Roman" pitchFamily="18" charset="0"/>
              <a:cs typeface="Times New Roman" pitchFamily="18" charset="0"/>
            </a:endParaRPr>
          </a:p>
        </p:txBody>
      </p:sp>
      <p:sp>
        <p:nvSpPr>
          <p:cNvPr id="6" name="Прямоугольник 5"/>
          <p:cNvSpPr/>
          <p:nvPr/>
        </p:nvSpPr>
        <p:spPr>
          <a:xfrm>
            <a:off x="2242039" y="275167"/>
            <a:ext cx="4292844" cy="677108"/>
          </a:xfrm>
          <a:prstGeom prst="rect">
            <a:avLst/>
          </a:prstGeom>
          <a:noFill/>
        </p:spPr>
        <p:txBody>
          <a:bodyPr>
            <a:spAutoFit/>
          </a:bodyPr>
          <a:lstStyle/>
          <a:p>
            <a:pPr algn="ctr">
              <a:defRPr/>
            </a:pPr>
            <a:r>
              <a:rPr lang="ru-RU" sz="2000" b="1" dirty="0">
                <a:ln w="1905"/>
                <a:solidFill>
                  <a:srgbClr val="000000"/>
                </a:solidFill>
                <a:effectLst>
                  <a:innerShdw blurRad="69850" dist="43180" dir="5400000">
                    <a:srgbClr val="000000">
                      <a:alpha val="65000"/>
                    </a:srgbClr>
                  </a:innerShdw>
                </a:effectLst>
              </a:rPr>
              <a:t> 117,7 млн. рублей</a:t>
            </a:r>
          </a:p>
          <a:p>
            <a:pPr algn="ctr">
              <a:defRPr/>
            </a:pPr>
            <a:r>
              <a:rPr lang="ru-RU" b="1" dirty="0">
                <a:ln w="1905"/>
                <a:solidFill>
                  <a:srgbClr val="000000"/>
                </a:solidFill>
                <a:effectLst>
                  <a:innerShdw blurRad="69850" dist="43180" dir="5400000">
                    <a:srgbClr val="000000">
                      <a:alpha val="65000"/>
                    </a:srgbClr>
                  </a:innerShdw>
                </a:effectLst>
              </a:rPr>
              <a:t>на культуру, кинематографию</a:t>
            </a:r>
          </a:p>
        </p:txBody>
      </p:sp>
      <p:graphicFrame>
        <p:nvGraphicFramePr>
          <p:cNvPr id="7" name="Таблица 6"/>
          <p:cNvGraphicFramePr>
            <a:graphicFrameLocks noGrp="1"/>
          </p:cNvGraphicFramePr>
          <p:nvPr/>
        </p:nvGraphicFramePr>
        <p:xfrm>
          <a:off x="0" y="3851275"/>
          <a:ext cx="4451103" cy="2529840"/>
        </p:xfrm>
        <a:graphic>
          <a:graphicData uri="http://schemas.openxmlformats.org/drawingml/2006/table">
            <a:tbl>
              <a:tblPr firstRow="1" bandRow="1">
                <a:effectLst/>
                <a:tableStyleId>{5C22544A-7EE6-4342-B048-85BDC9FD1C3A}</a:tableStyleId>
              </a:tblPr>
              <a:tblGrid>
                <a:gridCol w="2241750"/>
                <a:gridCol w="751569"/>
                <a:gridCol w="751569"/>
                <a:gridCol w="706215"/>
              </a:tblGrid>
              <a:tr h="1194217">
                <a:tc>
                  <a:txBody>
                    <a:bodyPr/>
                    <a:lstStyle/>
                    <a:p>
                      <a:pPr algn="ctr"/>
                      <a:r>
                        <a:rPr lang="ru-RU" sz="1400" dirty="0" smtClean="0">
                          <a:latin typeface="Times New Roman" pitchFamily="18" charset="0"/>
                          <a:cs typeface="Times New Roman" pitchFamily="18" charset="0"/>
                        </a:rPr>
                        <a:t>Подраздел</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План</a:t>
                      </a:r>
                      <a:r>
                        <a:rPr lang="ru-RU" sz="1400" baseline="0" dirty="0" smtClean="0">
                          <a:latin typeface="Times New Roman" pitchFamily="18" charset="0"/>
                          <a:cs typeface="Times New Roman" pitchFamily="18" charset="0"/>
                        </a:rPr>
                        <a:t> уточненный</a:t>
                      </a:r>
                      <a:endParaRPr lang="ru-RU" sz="1400" dirty="0" smtClean="0">
                        <a:latin typeface="Times New Roman" pitchFamily="18" charset="0"/>
                        <a:cs typeface="Times New Roman" pitchFamily="18" charset="0"/>
                      </a:endParaRPr>
                    </a:p>
                    <a:p>
                      <a:pPr algn="ctr"/>
                      <a:r>
                        <a:rPr lang="ru-RU" sz="1400" dirty="0" smtClean="0">
                          <a:latin typeface="Times New Roman" pitchFamily="18" charset="0"/>
                          <a:cs typeface="Times New Roman" pitchFamily="18" charset="0"/>
                        </a:rPr>
                        <a:t>2015 год </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Факт </a:t>
                      </a:r>
                    </a:p>
                    <a:p>
                      <a:pPr algn="ctr"/>
                      <a:r>
                        <a:rPr lang="ru-RU" sz="1400" dirty="0" smtClean="0">
                          <a:latin typeface="Times New Roman" pitchFamily="18" charset="0"/>
                          <a:cs typeface="Times New Roman" pitchFamily="18" charset="0"/>
                        </a:rPr>
                        <a:t>2015 год </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План </a:t>
                      </a:r>
                    </a:p>
                    <a:p>
                      <a:pPr algn="ctr"/>
                      <a:r>
                        <a:rPr lang="ru-RU" sz="1400" dirty="0" smtClean="0">
                          <a:latin typeface="Times New Roman" pitchFamily="18" charset="0"/>
                          <a:cs typeface="Times New Roman" pitchFamily="18" charset="0"/>
                        </a:rPr>
                        <a:t>2016 год </a:t>
                      </a:r>
                      <a:endParaRPr lang="ru-RU" sz="1400" dirty="0">
                        <a:latin typeface="Times New Roman" pitchFamily="18" charset="0"/>
                        <a:cs typeface="Times New Roman" pitchFamily="18" charset="0"/>
                      </a:endParaRPr>
                    </a:p>
                  </a:txBody>
                  <a:tcPr marL="63305" marR="63305" marT="66040" marB="66040"/>
                </a:tc>
              </a:tr>
              <a:tr h="556627">
                <a:tc>
                  <a:txBody>
                    <a:bodyPr/>
                    <a:lstStyle/>
                    <a:p>
                      <a:pPr algn="just"/>
                      <a:r>
                        <a:rPr lang="ru-RU" sz="1400" dirty="0" smtClean="0">
                          <a:latin typeface="Times New Roman" pitchFamily="18" charset="0"/>
                          <a:cs typeface="Times New Roman" pitchFamily="18" charset="0"/>
                        </a:rPr>
                        <a:t>Периодическая печать и издательства</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0,9</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0,8</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1,1</a:t>
                      </a:r>
                      <a:endParaRPr lang="ru-RU" sz="1400" dirty="0">
                        <a:latin typeface="Times New Roman" pitchFamily="18" charset="0"/>
                        <a:cs typeface="Times New Roman" pitchFamily="18" charset="0"/>
                      </a:endParaRPr>
                    </a:p>
                  </a:txBody>
                  <a:tcPr marL="63305" marR="63305" marT="66040" marB="66040"/>
                </a:tc>
              </a:tr>
              <a:tr h="769157">
                <a:tc>
                  <a:txBody>
                    <a:bodyPr/>
                    <a:lstStyle/>
                    <a:p>
                      <a:pPr algn="just"/>
                      <a:r>
                        <a:rPr lang="ru-RU" sz="1400" dirty="0" smtClean="0">
                          <a:latin typeface="Times New Roman" pitchFamily="18" charset="0"/>
                          <a:cs typeface="Times New Roman" pitchFamily="18" charset="0"/>
                        </a:rPr>
                        <a:t>Другие вопросы в области средств массовой информации</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1,4</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1,4</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1,1</a:t>
                      </a:r>
                      <a:endParaRPr lang="ru-RU" sz="1400" dirty="0">
                        <a:latin typeface="Times New Roman" pitchFamily="18" charset="0"/>
                        <a:cs typeface="Times New Roman" pitchFamily="18" charset="0"/>
                      </a:endParaRPr>
                    </a:p>
                  </a:txBody>
                  <a:tcPr marL="63305" marR="63305" marT="66040" marB="66040"/>
                </a:tc>
              </a:tr>
            </a:tbl>
          </a:graphicData>
        </a:graphic>
      </p:graphicFrame>
      <p:graphicFrame>
        <p:nvGraphicFramePr>
          <p:cNvPr id="8" name="Таблица 7"/>
          <p:cNvGraphicFramePr>
            <a:graphicFrameLocks noGrp="1"/>
          </p:cNvGraphicFramePr>
          <p:nvPr/>
        </p:nvGraphicFramePr>
        <p:xfrm>
          <a:off x="2136775" y="7507288"/>
          <a:ext cx="4339003" cy="2184400"/>
        </p:xfrm>
        <a:graphic>
          <a:graphicData uri="http://schemas.openxmlformats.org/drawingml/2006/table">
            <a:tbl>
              <a:tblPr firstRow="1" bandRow="1">
                <a:effectLst/>
                <a:tableStyleId>{5C22544A-7EE6-4342-B048-85BDC9FD1C3A}</a:tableStyleId>
              </a:tblPr>
              <a:tblGrid>
                <a:gridCol w="2185292"/>
                <a:gridCol w="732641"/>
                <a:gridCol w="732641"/>
                <a:gridCol w="688429"/>
              </a:tblGrid>
              <a:tr h="1165730">
                <a:tc>
                  <a:txBody>
                    <a:bodyPr/>
                    <a:lstStyle/>
                    <a:p>
                      <a:pPr algn="ctr"/>
                      <a:r>
                        <a:rPr lang="ru-RU" sz="1400" dirty="0" smtClean="0">
                          <a:latin typeface="Times New Roman" pitchFamily="18" charset="0"/>
                          <a:cs typeface="Times New Roman" pitchFamily="18" charset="0"/>
                        </a:rPr>
                        <a:t>Подраздел</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План</a:t>
                      </a:r>
                      <a:r>
                        <a:rPr lang="ru-RU" sz="1400" baseline="0" dirty="0" smtClean="0">
                          <a:latin typeface="Times New Roman" pitchFamily="18" charset="0"/>
                          <a:cs typeface="Times New Roman" pitchFamily="18" charset="0"/>
                        </a:rPr>
                        <a:t> уточненный</a:t>
                      </a:r>
                      <a:endParaRPr lang="ru-RU" sz="1400" dirty="0" smtClean="0">
                        <a:latin typeface="Times New Roman" pitchFamily="18" charset="0"/>
                        <a:cs typeface="Times New Roman" pitchFamily="18" charset="0"/>
                      </a:endParaRPr>
                    </a:p>
                    <a:p>
                      <a:pPr algn="ctr"/>
                      <a:r>
                        <a:rPr lang="ru-RU" sz="1400" dirty="0" smtClean="0">
                          <a:latin typeface="Times New Roman" pitchFamily="18" charset="0"/>
                          <a:cs typeface="Times New Roman" pitchFamily="18" charset="0"/>
                        </a:rPr>
                        <a:t>2015 год</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Факт </a:t>
                      </a:r>
                    </a:p>
                    <a:p>
                      <a:pPr algn="ctr"/>
                      <a:r>
                        <a:rPr lang="ru-RU" sz="1400" dirty="0" smtClean="0">
                          <a:latin typeface="Times New Roman" pitchFamily="18" charset="0"/>
                          <a:cs typeface="Times New Roman" pitchFamily="18" charset="0"/>
                        </a:rPr>
                        <a:t>2015 год</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План </a:t>
                      </a:r>
                    </a:p>
                    <a:p>
                      <a:pPr algn="ctr"/>
                      <a:r>
                        <a:rPr lang="ru-RU" sz="1400" dirty="0" smtClean="0">
                          <a:latin typeface="Times New Roman" pitchFamily="18" charset="0"/>
                          <a:cs typeface="Times New Roman" pitchFamily="18" charset="0"/>
                        </a:rPr>
                        <a:t>2016 год</a:t>
                      </a:r>
                      <a:endParaRPr lang="ru-RU" sz="1400" dirty="0">
                        <a:latin typeface="Times New Roman" pitchFamily="18" charset="0"/>
                        <a:cs typeface="Times New Roman" pitchFamily="18" charset="0"/>
                      </a:endParaRPr>
                    </a:p>
                  </a:txBody>
                  <a:tcPr marL="63305" marR="63305" marT="66040" marB="66040"/>
                </a:tc>
              </a:tr>
              <a:tr h="958270">
                <a:tc>
                  <a:txBody>
                    <a:bodyPr/>
                    <a:lstStyle/>
                    <a:p>
                      <a:pPr algn="just"/>
                      <a:r>
                        <a:rPr lang="ru-RU" sz="1400" dirty="0" smtClean="0">
                          <a:latin typeface="Times New Roman" pitchFamily="18" charset="0"/>
                          <a:cs typeface="Times New Roman" pitchFamily="18" charset="0"/>
                        </a:rPr>
                        <a:t>Обслуживание государственного внутреннего и муниципального долга</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15,9</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15,8</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12,9</a:t>
                      </a:r>
                      <a:endParaRPr lang="ru-RU" sz="1400" dirty="0">
                        <a:latin typeface="Times New Roman" pitchFamily="18" charset="0"/>
                        <a:cs typeface="Times New Roman" pitchFamily="18" charset="0"/>
                      </a:endParaRPr>
                    </a:p>
                  </a:txBody>
                  <a:tcPr marL="63305" marR="63305" marT="66040" marB="66040"/>
                </a:tc>
              </a:tr>
            </a:tbl>
          </a:graphicData>
        </a:graphic>
      </p:graphicFrame>
      <p:sp>
        <p:nvSpPr>
          <p:cNvPr id="9" name="Прямоугольник 8"/>
          <p:cNvSpPr/>
          <p:nvPr/>
        </p:nvSpPr>
        <p:spPr>
          <a:xfrm>
            <a:off x="1998311" y="6518648"/>
            <a:ext cx="4497265" cy="978045"/>
          </a:xfrm>
          <a:prstGeom prst="rect">
            <a:avLst/>
          </a:prstGeom>
          <a:noFill/>
        </p:spPr>
        <p:txBody>
          <a:bodyPr>
            <a:spAutoFit/>
          </a:bodyPr>
          <a:lstStyle/>
          <a:p>
            <a:pPr algn="ctr">
              <a:defRPr/>
            </a:pPr>
            <a:r>
              <a:rPr lang="ru-RU" sz="2000" b="1" dirty="0">
                <a:ln w="1905"/>
                <a:solidFill>
                  <a:srgbClr val="000000"/>
                </a:solidFill>
                <a:effectLst>
                  <a:innerShdw blurRad="69850" dist="43180" dir="5400000">
                    <a:srgbClr val="000000">
                      <a:alpha val="65000"/>
                    </a:srgbClr>
                  </a:innerShdw>
                </a:effectLst>
              </a:rPr>
              <a:t> 12,9 млн. рублей</a:t>
            </a:r>
          </a:p>
          <a:p>
            <a:pPr algn="ctr">
              <a:defRPr/>
            </a:pPr>
            <a:r>
              <a:rPr lang="ru-RU" b="1" dirty="0">
                <a:ln w="1905"/>
                <a:solidFill>
                  <a:srgbClr val="000000"/>
                </a:solidFill>
                <a:effectLst>
                  <a:innerShdw blurRad="69850" dist="43180" dir="5400000">
                    <a:srgbClr val="000000">
                      <a:alpha val="65000"/>
                    </a:srgbClr>
                  </a:innerShdw>
                </a:effectLst>
              </a:rPr>
              <a:t>на обслуживание государственного и муниципального долга</a:t>
            </a:r>
          </a:p>
        </p:txBody>
      </p:sp>
      <p:sp>
        <p:nvSpPr>
          <p:cNvPr id="10" name="Прямоугольник 9"/>
          <p:cNvSpPr/>
          <p:nvPr/>
        </p:nvSpPr>
        <p:spPr>
          <a:xfrm>
            <a:off x="0" y="3133788"/>
            <a:ext cx="4292844" cy="677108"/>
          </a:xfrm>
          <a:prstGeom prst="rect">
            <a:avLst/>
          </a:prstGeom>
          <a:noFill/>
        </p:spPr>
        <p:txBody>
          <a:bodyPr>
            <a:spAutoFit/>
          </a:bodyPr>
          <a:lstStyle/>
          <a:p>
            <a:pPr algn="ctr">
              <a:defRPr/>
            </a:pPr>
            <a:r>
              <a:rPr lang="ru-RU" sz="2000" b="1" dirty="0">
                <a:ln w="1905"/>
                <a:solidFill>
                  <a:srgbClr val="000000"/>
                </a:solidFill>
                <a:effectLst>
                  <a:innerShdw blurRad="69850" dist="43180" dir="5400000">
                    <a:srgbClr val="000000">
                      <a:alpha val="65000"/>
                    </a:srgbClr>
                  </a:innerShdw>
                </a:effectLst>
              </a:rPr>
              <a:t> 2,2 млн. рублей</a:t>
            </a:r>
          </a:p>
          <a:p>
            <a:pPr algn="ctr">
              <a:defRPr/>
            </a:pPr>
            <a:r>
              <a:rPr lang="ru-RU" b="1" dirty="0">
                <a:ln w="1905"/>
                <a:solidFill>
                  <a:srgbClr val="000000"/>
                </a:solidFill>
                <a:effectLst>
                  <a:innerShdw blurRad="69850" dist="43180" dir="5400000">
                    <a:srgbClr val="000000">
                      <a:alpha val="65000"/>
                    </a:srgbClr>
                  </a:innerShdw>
                </a:effectLst>
              </a:rPr>
              <a:t>на средства массовой информации</a:t>
            </a:r>
          </a:p>
        </p:txBody>
      </p:sp>
      <p:pic>
        <p:nvPicPr>
          <p:cNvPr id="12" name="Рисунок 11" descr="2015-05-15_11-50-33.jpg"/>
          <p:cNvPicPr>
            <a:picLocks noChangeAspect="1"/>
          </p:cNvPicPr>
          <p:nvPr/>
        </p:nvPicPr>
        <p:blipFill>
          <a:blip r:embed="rId2" cstate="print"/>
          <a:stretch>
            <a:fillRect/>
          </a:stretch>
        </p:blipFill>
        <p:spPr>
          <a:xfrm>
            <a:off x="1" y="1"/>
            <a:ext cx="2205318" cy="2689411"/>
          </a:xfrm>
          <a:prstGeom prst="rect">
            <a:avLst/>
          </a:prstGeom>
          <a:effectLst>
            <a:glow rad="101600">
              <a:schemeClr val="accent2">
                <a:satMod val="175000"/>
                <a:alpha val="40000"/>
              </a:schemeClr>
            </a:glow>
            <a:innerShdw blurRad="63500" dist="50800" dir="13500000">
              <a:prstClr val="black">
                <a:alpha val="50000"/>
              </a:prstClr>
            </a:innerShdw>
          </a:effectLst>
          <a:scene3d>
            <a:camera prst="orthographicFront"/>
            <a:lightRig rig="threePt" dir="t"/>
          </a:scene3d>
          <a:sp3d>
            <a:bevelT/>
          </a:sp3d>
        </p:spPr>
      </p:pic>
      <p:pic>
        <p:nvPicPr>
          <p:cNvPr id="13" name="Рисунок 12" descr="343.gif"/>
          <p:cNvPicPr>
            <a:picLocks noChangeAspect="1"/>
          </p:cNvPicPr>
          <p:nvPr/>
        </p:nvPicPr>
        <p:blipFill>
          <a:blip r:embed="rId3" cstate="print"/>
          <a:stretch>
            <a:fillRect/>
          </a:stretch>
        </p:blipFill>
        <p:spPr>
          <a:xfrm>
            <a:off x="4477872" y="3603812"/>
            <a:ext cx="2017446" cy="2971800"/>
          </a:xfrm>
          <a:prstGeom prst="rect">
            <a:avLst/>
          </a:prstGeom>
          <a:scene3d>
            <a:camera prst="orthographicFront"/>
            <a:lightRig rig="threePt" dir="t"/>
          </a:scene3d>
          <a:sp3d>
            <a:bevelT/>
          </a:sp3d>
        </p:spPr>
      </p:pic>
      <p:pic>
        <p:nvPicPr>
          <p:cNvPr id="14" name="Рисунок 13" descr="615477550.jpg"/>
          <p:cNvPicPr>
            <a:picLocks noChangeAspect="1"/>
          </p:cNvPicPr>
          <p:nvPr/>
        </p:nvPicPr>
        <p:blipFill>
          <a:blip r:embed="rId4" cstate="print"/>
          <a:stretch>
            <a:fillRect/>
          </a:stretch>
        </p:blipFill>
        <p:spPr>
          <a:xfrm>
            <a:off x="0" y="7080873"/>
            <a:ext cx="2180751" cy="2590542"/>
          </a:xfrm>
          <a:prstGeom prst="rect">
            <a:avLst/>
          </a:prstGeom>
          <a:effectLst>
            <a:outerShdw blurRad="50800" dist="38100" dir="5400000" algn="t" rotWithShape="0">
              <a:prstClr val="black">
                <a:alpha val="40000"/>
              </a:prstClr>
            </a:outerShdw>
          </a:effectLst>
          <a:scene3d>
            <a:camera prst="orthographicFront"/>
            <a:lightRig rig="threePt" dir="t"/>
          </a:scene3d>
          <a:sp3d>
            <a:bevelT/>
          </a:sp3d>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subTitle" sz="quarter" idx="1"/>
          </p:nvPr>
        </p:nvSpPr>
        <p:spPr>
          <a:xfrm>
            <a:off x="0" y="282575"/>
            <a:ext cx="6372225" cy="9623425"/>
          </a:xfrm>
        </p:spPr>
        <p:txBody>
          <a:bodyPr lIns="54000" rIns="54000">
            <a:normAutofit fontScale="85000" lnSpcReduction="20000"/>
          </a:bodyPr>
          <a:lstStyle/>
          <a:p>
            <a:pPr marL="1588" indent="361950" algn="just" eaLnBrk="1" hangingPunct="1">
              <a:lnSpc>
                <a:spcPct val="150000"/>
              </a:lnSpc>
              <a:defRPr/>
            </a:pPr>
            <a:r>
              <a:rPr lang="ru-RU" sz="1600" b="1" dirty="0" smtClean="0">
                <a:solidFill>
                  <a:srgbClr val="000000"/>
                </a:solidFill>
                <a:effectLst/>
                <a:latin typeface="Times New Roman" pitchFamily="18" charset="0"/>
                <a:cs typeface="Times New Roman" pitchFamily="18" charset="0"/>
              </a:rPr>
              <a:t>Бюджет </a:t>
            </a:r>
            <a:r>
              <a:rPr lang="ru-RU" sz="1400" b="1" dirty="0" smtClean="0">
                <a:solidFill>
                  <a:srgbClr val="000000"/>
                </a:solidFill>
                <a:effectLst/>
                <a:latin typeface="Times New Roman" pitchFamily="18" charset="0"/>
                <a:cs typeface="Times New Roman" pitchFamily="18" charset="0"/>
              </a:rPr>
              <a:t> –  </a:t>
            </a:r>
            <a:r>
              <a:rPr lang="ru-RU" sz="1500" b="1" dirty="0" smtClean="0">
                <a:solidFill>
                  <a:srgbClr val="000000"/>
                </a:solidFill>
                <a:effectLst/>
                <a:latin typeface="Times New Roman" pitchFamily="18" charset="0"/>
                <a:cs typeface="Times New Roman" pitchFamily="18" charset="0"/>
              </a:rPr>
              <a:t>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a:p>
            <a:pPr marL="1588" indent="361950" algn="just" eaLnBrk="1" hangingPunct="1">
              <a:lnSpc>
                <a:spcPct val="150000"/>
              </a:lnSpc>
              <a:defRPr/>
            </a:pPr>
            <a:r>
              <a:rPr lang="ru-RU" sz="1600" b="1" dirty="0" smtClean="0">
                <a:solidFill>
                  <a:srgbClr val="000000"/>
                </a:solidFill>
                <a:effectLst/>
                <a:latin typeface="Times New Roman" pitchFamily="18" charset="0"/>
                <a:cs typeface="Times New Roman" pitchFamily="18" charset="0"/>
              </a:rPr>
              <a:t>Доходы  бюджета  </a:t>
            </a:r>
            <a:r>
              <a:rPr lang="ru-RU" sz="1400" b="1" dirty="0" smtClean="0">
                <a:solidFill>
                  <a:srgbClr val="000000"/>
                </a:solidFill>
                <a:effectLst/>
                <a:latin typeface="Times New Roman" pitchFamily="18" charset="0"/>
                <a:cs typeface="Times New Roman" pitchFamily="18" charset="0"/>
              </a:rPr>
              <a:t>–  </a:t>
            </a:r>
            <a:r>
              <a:rPr lang="ru-RU" sz="1500" b="1" dirty="0" smtClean="0">
                <a:solidFill>
                  <a:srgbClr val="000000"/>
                </a:solidFill>
                <a:effectLst/>
                <a:latin typeface="Times New Roman" pitchFamily="18" charset="0"/>
                <a:cs typeface="Times New Roman" pitchFamily="18" charset="0"/>
              </a:rPr>
              <a:t>поступающие  в  бюджет  денежные  средства,  за  исключением источников финансирования дефицита бюджета</a:t>
            </a:r>
          </a:p>
          <a:p>
            <a:pPr marL="1588" indent="361950" algn="just" eaLnBrk="1" hangingPunct="1">
              <a:lnSpc>
                <a:spcPct val="150000"/>
              </a:lnSpc>
              <a:defRPr/>
            </a:pPr>
            <a:r>
              <a:rPr lang="ru-RU" sz="1600" b="1" dirty="0" smtClean="0">
                <a:solidFill>
                  <a:srgbClr val="000000"/>
                </a:solidFill>
                <a:effectLst/>
                <a:latin typeface="Times New Roman" pitchFamily="18" charset="0"/>
                <a:cs typeface="Times New Roman" pitchFamily="18" charset="0"/>
              </a:rPr>
              <a:t>Расходы  бюджета  </a:t>
            </a:r>
            <a:r>
              <a:rPr lang="ru-RU" sz="1500" b="1" dirty="0" smtClean="0">
                <a:solidFill>
                  <a:srgbClr val="000000"/>
                </a:solidFill>
                <a:effectLst/>
                <a:latin typeface="Times New Roman" pitchFamily="18" charset="0"/>
                <a:cs typeface="Times New Roman" pitchFamily="18" charset="0"/>
              </a:rPr>
              <a:t>–  выплачиваемые  из  бюджета  денежные  средства,  за исключением источников финансирования дефицита бюджета</a:t>
            </a:r>
          </a:p>
          <a:p>
            <a:pPr marL="1588" indent="361950" algn="just" eaLnBrk="1" hangingPunct="1">
              <a:lnSpc>
                <a:spcPct val="150000"/>
              </a:lnSpc>
              <a:defRPr/>
            </a:pPr>
            <a:r>
              <a:rPr lang="ru-RU" sz="1600" b="1" dirty="0" smtClean="0">
                <a:solidFill>
                  <a:srgbClr val="000000"/>
                </a:solidFill>
                <a:effectLst/>
                <a:latin typeface="Times New Roman" pitchFamily="18" charset="0"/>
                <a:cs typeface="Times New Roman" pitchFamily="18" charset="0"/>
              </a:rPr>
              <a:t>Дефицит бюджета </a:t>
            </a:r>
            <a:r>
              <a:rPr lang="ru-RU" sz="1400" b="1" dirty="0" smtClean="0">
                <a:solidFill>
                  <a:srgbClr val="000000"/>
                </a:solidFill>
                <a:effectLst/>
                <a:latin typeface="Times New Roman" pitchFamily="18" charset="0"/>
                <a:cs typeface="Times New Roman" pitchFamily="18" charset="0"/>
              </a:rPr>
              <a:t>– </a:t>
            </a:r>
            <a:r>
              <a:rPr lang="ru-RU" sz="1500" b="1" dirty="0" smtClean="0">
                <a:solidFill>
                  <a:srgbClr val="000000"/>
                </a:solidFill>
                <a:effectLst/>
                <a:latin typeface="Times New Roman" pitchFamily="18" charset="0"/>
                <a:cs typeface="Times New Roman" pitchFamily="18" charset="0"/>
              </a:rPr>
              <a:t>превышение расходов  бюджета над его доходами</a:t>
            </a:r>
          </a:p>
          <a:p>
            <a:pPr marL="1588" indent="361950" algn="just" eaLnBrk="1" hangingPunct="1">
              <a:lnSpc>
                <a:spcPct val="150000"/>
              </a:lnSpc>
              <a:defRPr/>
            </a:pPr>
            <a:r>
              <a:rPr lang="ru-RU" sz="1700" b="1" dirty="0" smtClean="0">
                <a:solidFill>
                  <a:srgbClr val="000000"/>
                </a:solidFill>
                <a:effectLst/>
                <a:latin typeface="Times New Roman" pitchFamily="18" charset="0"/>
                <a:cs typeface="Times New Roman" pitchFamily="18" charset="0"/>
              </a:rPr>
              <a:t>Профицит бюджета </a:t>
            </a:r>
            <a:r>
              <a:rPr lang="ru-RU" sz="1400" b="1" dirty="0" smtClean="0">
                <a:solidFill>
                  <a:srgbClr val="000000"/>
                </a:solidFill>
                <a:effectLst/>
                <a:latin typeface="Times New Roman" pitchFamily="18" charset="0"/>
                <a:cs typeface="Times New Roman" pitchFamily="18" charset="0"/>
              </a:rPr>
              <a:t>– </a:t>
            </a:r>
            <a:r>
              <a:rPr lang="ru-RU" sz="1500" b="1" dirty="0" smtClean="0">
                <a:solidFill>
                  <a:srgbClr val="000000"/>
                </a:solidFill>
                <a:effectLst/>
                <a:latin typeface="Times New Roman" pitchFamily="18" charset="0"/>
                <a:cs typeface="Times New Roman" pitchFamily="18" charset="0"/>
              </a:rPr>
              <a:t>превышение доходов бюджета над его расходами</a:t>
            </a:r>
          </a:p>
          <a:p>
            <a:pPr marL="1588" indent="361950" algn="just" eaLnBrk="1" hangingPunct="1">
              <a:lnSpc>
                <a:spcPct val="150000"/>
              </a:lnSpc>
              <a:defRPr/>
            </a:pPr>
            <a:r>
              <a:rPr lang="ru-RU" sz="1700" b="1" dirty="0" smtClean="0">
                <a:solidFill>
                  <a:srgbClr val="000000"/>
                </a:solidFill>
                <a:effectLst/>
                <a:latin typeface="Times New Roman" pitchFamily="18" charset="0"/>
                <a:cs typeface="Times New Roman" pitchFamily="18" charset="0"/>
              </a:rPr>
              <a:t>Государственный (муниципальный) долг - </a:t>
            </a:r>
            <a:r>
              <a:rPr lang="ru-RU" sz="1500" b="1" dirty="0" smtClean="0">
                <a:solidFill>
                  <a:srgbClr val="000000"/>
                </a:solidFill>
                <a:effectLst/>
                <a:latin typeface="Times New Roman" pitchFamily="18" charset="0"/>
                <a:cs typeface="Times New Roman" pitchFamily="18" charset="0"/>
              </a:rPr>
              <a:t>обязательства публично-правового образования по полученным кредитам, выпущенным ценным бумагам, предоставленным гарантиям перед третьими лицами</a:t>
            </a:r>
          </a:p>
          <a:p>
            <a:pPr marL="1588" indent="361950" algn="just" eaLnBrk="1" hangingPunct="1">
              <a:lnSpc>
                <a:spcPct val="150000"/>
              </a:lnSpc>
              <a:defRPr/>
            </a:pPr>
            <a:r>
              <a:rPr lang="ru-RU" sz="1700" b="1" dirty="0" smtClean="0">
                <a:solidFill>
                  <a:srgbClr val="000000"/>
                </a:solidFill>
                <a:effectLst/>
                <a:latin typeface="Times New Roman" pitchFamily="18" charset="0"/>
                <a:cs typeface="Times New Roman" pitchFamily="18" charset="0"/>
              </a:rPr>
              <a:t> </a:t>
            </a:r>
            <a:r>
              <a:rPr lang="ru-RU" sz="1600" b="1" dirty="0" smtClean="0">
                <a:solidFill>
                  <a:srgbClr val="000000"/>
                </a:solidFill>
                <a:effectLst/>
                <a:latin typeface="Times New Roman" pitchFamily="18" charset="0"/>
                <a:cs typeface="Times New Roman" pitchFamily="18" charset="0"/>
              </a:rPr>
              <a:t>Межбюджетные  трансферты  </a:t>
            </a:r>
            <a:r>
              <a:rPr lang="ru-RU" sz="1400" b="1" dirty="0" smtClean="0">
                <a:solidFill>
                  <a:srgbClr val="000000"/>
                </a:solidFill>
                <a:effectLst/>
                <a:latin typeface="Times New Roman" pitchFamily="18" charset="0"/>
                <a:cs typeface="Times New Roman" pitchFamily="18" charset="0"/>
              </a:rPr>
              <a:t>–  </a:t>
            </a:r>
            <a:r>
              <a:rPr lang="ru-RU" sz="1500" b="1" dirty="0" smtClean="0">
                <a:solidFill>
                  <a:srgbClr val="000000"/>
                </a:solidFill>
                <a:effectLst/>
                <a:latin typeface="Times New Roman" pitchFamily="18" charset="0"/>
                <a:cs typeface="Times New Roman" pitchFamily="18" charset="0"/>
              </a:rPr>
              <a:t>денежные  средства,  направляемые  из  одного уровня бюджетной системы в другой:</a:t>
            </a:r>
          </a:p>
          <a:p>
            <a:pPr algn="just">
              <a:lnSpc>
                <a:spcPct val="160000"/>
              </a:lnSpc>
              <a:defRPr/>
            </a:pPr>
            <a:r>
              <a:rPr lang="ru-RU" sz="1700" b="1" dirty="0" smtClean="0">
                <a:solidFill>
                  <a:srgbClr val="000000"/>
                </a:solidFill>
                <a:effectLst/>
                <a:latin typeface="Times New Roman" pitchFamily="18" charset="0"/>
                <a:cs typeface="Times New Roman" pitchFamily="18" charset="0"/>
              </a:rPr>
              <a:t>          Дотации </a:t>
            </a:r>
            <a:r>
              <a:rPr lang="ru-RU" sz="1600" b="1" dirty="0" smtClean="0">
                <a:solidFill>
                  <a:srgbClr val="000000"/>
                </a:solidFill>
                <a:effectLst/>
                <a:latin typeface="Times New Roman" pitchFamily="18" charset="0"/>
                <a:cs typeface="Times New Roman" pitchFamily="18" charset="0"/>
              </a:rPr>
              <a:t>- </a:t>
            </a:r>
            <a:r>
              <a:rPr lang="ru-RU" sz="1500" b="1" dirty="0" smtClean="0">
                <a:solidFill>
                  <a:srgbClr val="000000"/>
                </a:solidFill>
                <a:effectLst/>
                <a:latin typeface="Times New Roman" pitchFamily="18" charset="0"/>
                <a:cs typeface="Times New Roman" pitchFamily="18" charset="0"/>
              </a:rPr>
              <a:t>межбюджетные трансферты, предоставляемые на безвозмездной и безвозвратной основе без установления направлений и (или) условий их использования</a:t>
            </a:r>
          </a:p>
          <a:p>
            <a:pPr marL="1588" indent="361950" algn="just" eaLnBrk="1" hangingPunct="1">
              <a:lnSpc>
                <a:spcPct val="150000"/>
              </a:lnSpc>
              <a:defRPr/>
            </a:pPr>
            <a:r>
              <a:rPr lang="ru-RU" sz="1600" b="1" dirty="0" smtClean="0">
                <a:solidFill>
                  <a:srgbClr val="000000"/>
                </a:solidFill>
                <a:effectLst/>
                <a:latin typeface="Times New Roman" pitchFamily="18" charset="0"/>
                <a:cs typeface="Times New Roman" pitchFamily="18" charset="0"/>
              </a:rPr>
              <a:t>Субвенции </a:t>
            </a:r>
            <a:r>
              <a:rPr lang="ru-RU" sz="1400" b="1" dirty="0" smtClean="0">
                <a:solidFill>
                  <a:srgbClr val="000000"/>
                </a:solidFill>
                <a:effectLst/>
                <a:latin typeface="Times New Roman" pitchFamily="18" charset="0"/>
                <a:cs typeface="Times New Roman" pitchFamily="18" charset="0"/>
              </a:rPr>
              <a:t> –  </a:t>
            </a:r>
            <a:r>
              <a:rPr lang="ru-RU" sz="1400" dirty="0" smtClean="0"/>
              <a:t> </a:t>
            </a:r>
            <a:r>
              <a:rPr lang="ru-RU" sz="1500" b="1" dirty="0" smtClean="0">
                <a:solidFill>
                  <a:srgbClr val="000000"/>
                </a:solidFill>
                <a:effectLst/>
                <a:latin typeface="Times New Roman" pitchFamily="18" charset="0"/>
                <a:cs typeface="Times New Roman" pitchFamily="18" charset="0"/>
              </a:rPr>
              <a:t>межбюджетные трансферты, предоставляемые местным бюджетам в целях финансового обеспечения расходных обязательств муниципальных образований, возникающих при выполнении государственных полномочий Российской Федерации, субъектов Российской Федерации, переданных для осуществления органам местного самоуправления в установленном порядке</a:t>
            </a:r>
            <a:endParaRPr lang="ru-RU" sz="1400" b="1" dirty="0" smtClean="0">
              <a:solidFill>
                <a:srgbClr val="000000"/>
              </a:solidFill>
              <a:effectLst/>
              <a:latin typeface="Times New Roman" pitchFamily="18" charset="0"/>
              <a:cs typeface="Times New Roman" pitchFamily="18" charset="0"/>
            </a:endParaRPr>
          </a:p>
          <a:p>
            <a:pPr marL="1588" indent="361950" algn="just" eaLnBrk="1" hangingPunct="1">
              <a:lnSpc>
                <a:spcPct val="150000"/>
              </a:lnSpc>
              <a:defRPr/>
            </a:pPr>
            <a:r>
              <a:rPr lang="ru-RU" sz="1600" b="1" dirty="0" smtClean="0">
                <a:solidFill>
                  <a:srgbClr val="000000"/>
                </a:solidFill>
                <a:effectLst/>
                <a:latin typeface="Times New Roman" pitchFamily="18" charset="0"/>
                <a:cs typeface="Times New Roman" pitchFamily="18" charset="0"/>
              </a:rPr>
              <a:t>Субсидии </a:t>
            </a:r>
            <a:r>
              <a:rPr lang="ru-RU" sz="1400" b="1" dirty="0" smtClean="0">
                <a:solidFill>
                  <a:srgbClr val="000000"/>
                </a:solidFill>
                <a:effectLst/>
                <a:latin typeface="Times New Roman" pitchFamily="18" charset="0"/>
                <a:cs typeface="Times New Roman" pitchFamily="18" charset="0"/>
              </a:rPr>
              <a:t> –  </a:t>
            </a:r>
            <a:r>
              <a:rPr lang="ru-RU" sz="1500" b="1" dirty="0" smtClean="0">
                <a:solidFill>
                  <a:srgbClr val="000000"/>
                </a:solidFill>
                <a:effectLst/>
                <a:latin typeface="Times New Roman" pitchFamily="18" charset="0"/>
                <a:cs typeface="Times New Roman" pitchFamily="18" charset="0"/>
              </a:rPr>
              <a:t>межбюджетные трансферты, предоставляемые бюджетам муниципальных образований в целях софинансирования расходных обязательств, возникающих при выполнении полномочий органов местного самоуправления по вопросам местного значения</a:t>
            </a:r>
          </a:p>
          <a:p>
            <a:pPr marL="1588" indent="361950" algn="just" eaLnBrk="1" hangingPunct="1">
              <a:lnSpc>
                <a:spcPct val="150000"/>
              </a:lnSpc>
              <a:defRPr/>
            </a:pPr>
            <a:r>
              <a:rPr lang="ru-RU" sz="1600" b="1" dirty="0" smtClean="0">
                <a:solidFill>
                  <a:srgbClr val="000000"/>
                </a:solidFill>
                <a:effectLst/>
                <a:latin typeface="Times New Roman" pitchFamily="18" charset="0"/>
                <a:cs typeface="Times New Roman" pitchFamily="18" charset="0"/>
              </a:rPr>
              <a:t>Муниципальная  программа</a:t>
            </a:r>
            <a:r>
              <a:rPr lang="ru-RU" sz="1400" b="1" dirty="0" smtClean="0">
                <a:solidFill>
                  <a:srgbClr val="000000"/>
                </a:solidFill>
                <a:effectLst/>
                <a:latin typeface="Times New Roman" pitchFamily="18" charset="0"/>
                <a:cs typeface="Times New Roman" pitchFamily="18" charset="0"/>
              </a:rPr>
              <a:t>  –  </a:t>
            </a:r>
            <a:r>
              <a:rPr lang="ru-RU" sz="1500" b="1" dirty="0" smtClean="0">
                <a:solidFill>
                  <a:srgbClr val="000000"/>
                </a:solidFill>
                <a:effectLst/>
                <a:latin typeface="Times New Roman" pitchFamily="18" charset="0"/>
                <a:cs typeface="Times New Roman" pitchFamily="18" charset="0"/>
              </a:rPr>
              <a:t>документ  стратегического  планирования, содержащий  комплекс  планируемых  мероприятий,  взаимоувязанных  по  задачам, срокам  осуществления,  исполнителям  и  ресурсам  и  обеспечивающих  наиболее эффективное  достижение  целей  и  решение  задач  социально-экономического развития Серовского городского округа.</a:t>
            </a:r>
          </a:p>
        </p:txBody>
      </p:sp>
      <p:sp>
        <p:nvSpPr>
          <p:cNvPr id="5" name="Прямоугольник 4"/>
          <p:cNvSpPr/>
          <p:nvPr/>
        </p:nvSpPr>
        <p:spPr>
          <a:xfrm rot="5400000">
            <a:off x="1696370" y="4752942"/>
            <a:ext cx="9906000"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defRPr/>
            </a:pPr>
            <a:r>
              <a:rPr lang="ru-RU" sz="20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Times New Roman" pitchFamily="18" charset="0"/>
                <a:cs typeface="Times New Roman" pitchFamily="18" charset="0"/>
              </a:rPr>
              <a:t>Основные понятия</a:t>
            </a: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0"/>
                            </p:stCondLst>
                            <p:childTnLst>
                              <p:par>
                                <p:cTn id="10" presetID="7" presetClass="entr" presetSubtype="4" fill="hold" grpId="0" nodeType="after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 calcmode="lin" valueType="num">
                                      <p:cBhvr additive="base">
                                        <p:cTn id="12" dur="50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0"/>
                            </p:stCondLst>
                            <p:childTnLst>
                              <p:par>
                                <p:cTn id="15" presetID="7" presetClass="entr" presetSubtype="4" fill="hold" grpId="0" nodeType="after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 calcmode="lin" valueType="num">
                                      <p:cBhvr additive="base">
                                        <p:cTn id="17" dur="50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18" dur="50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0"/>
                            </p:stCondLst>
                            <p:childTnLst>
                              <p:par>
                                <p:cTn id="20" presetID="7" presetClass="entr" presetSubtype="4" fill="hold" grpId="0" nodeType="after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 calcmode="lin" valueType="num">
                                      <p:cBhvr additive="base">
                                        <p:cTn id="22" dur="50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23" dur="5000" fill="hold"/>
                                        <p:tgtEl>
                                          <p:spTgt spid="512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0"/>
                            </p:stCondLst>
                            <p:childTnLst>
                              <p:par>
                                <p:cTn id="25" presetID="7" presetClass="entr" presetSubtype="4" fill="hold" grpId="0" nodeType="after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 calcmode="lin" valueType="num">
                                      <p:cBhvr additive="base">
                                        <p:cTn id="27" dur="5000" fill="hold"/>
                                        <p:tgtEl>
                                          <p:spTgt spid="5123">
                                            <p:txEl>
                                              <p:pRg st="4" end="4"/>
                                            </p:txEl>
                                          </p:spTgt>
                                        </p:tgtEl>
                                        <p:attrNameLst>
                                          <p:attrName>ppt_x</p:attrName>
                                        </p:attrNameLst>
                                      </p:cBhvr>
                                      <p:tavLst>
                                        <p:tav tm="0">
                                          <p:val>
                                            <p:strVal val="#ppt_x"/>
                                          </p:val>
                                        </p:tav>
                                        <p:tav tm="100000">
                                          <p:val>
                                            <p:strVal val="#ppt_x"/>
                                          </p:val>
                                        </p:tav>
                                      </p:tavLst>
                                    </p:anim>
                                    <p:anim calcmode="lin" valueType="num">
                                      <p:cBhvr additive="base">
                                        <p:cTn id="28" dur="5000" fill="hold"/>
                                        <p:tgtEl>
                                          <p:spTgt spid="512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0"/>
                            </p:stCondLst>
                            <p:childTnLst>
                              <p:par>
                                <p:cTn id="30" presetID="7" presetClass="entr" presetSubtype="4" fill="hold" grpId="0" nodeType="afterEffect">
                                  <p:stCondLst>
                                    <p:cond delay="0"/>
                                  </p:stCondLst>
                                  <p:childTnLst>
                                    <p:set>
                                      <p:cBhvr>
                                        <p:cTn id="31" dur="1" fill="hold">
                                          <p:stCondLst>
                                            <p:cond delay="0"/>
                                          </p:stCondLst>
                                        </p:cTn>
                                        <p:tgtEl>
                                          <p:spTgt spid="5123">
                                            <p:txEl>
                                              <p:pRg st="5" end="5"/>
                                            </p:txEl>
                                          </p:spTgt>
                                        </p:tgtEl>
                                        <p:attrNameLst>
                                          <p:attrName>style.visibility</p:attrName>
                                        </p:attrNameLst>
                                      </p:cBhvr>
                                      <p:to>
                                        <p:strVal val="visible"/>
                                      </p:to>
                                    </p:set>
                                    <p:anim calcmode="lin" valueType="num">
                                      <p:cBhvr additive="base">
                                        <p:cTn id="32" dur="5000" fill="hold"/>
                                        <p:tgtEl>
                                          <p:spTgt spid="5123">
                                            <p:txEl>
                                              <p:pRg st="5" end="5"/>
                                            </p:txEl>
                                          </p:spTgt>
                                        </p:tgtEl>
                                        <p:attrNameLst>
                                          <p:attrName>ppt_x</p:attrName>
                                        </p:attrNameLst>
                                      </p:cBhvr>
                                      <p:tavLst>
                                        <p:tav tm="0">
                                          <p:val>
                                            <p:strVal val="#ppt_x"/>
                                          </p:val>
                                        </p:tav>
                                        <p:tav tm="100000">
                                          <p:val>
                                            <p:strVal val="#ppt_x"/>
                                          </p:val>
                                        </p:tav>
                                      </p:tavLst>
                                    </p:anim>
                                    <p:anim calcmode="lin" valueType="num">
                                      <p:cBhvr additive="base">
                                        <p:cTn id="33" dur="5000" fill="hold"/>
                                        <p:tgtEl>
                                          <p:spTgt spid="5123">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0"/>
                            </p:stCondLst>
                            <p:childTnLst>
                              <p:par>
                                <p:cTn id="35" presetID="7" presetClass="entr" presetSubtype="4" fill="hold" grpId="0" nodeType="afterEffect">
                                  <p:stCondLst>
                                    <p:cond delay="0"/>
                                  </p:stCondLst>
                                  <p:childTnLst>
                                    <p:set>
                                      <p:cBhvr>
                                        <p:cTn id="36" dur="1" fill="hold">
                                          <p:stCondLst>
                                            <p:cond delay="0"/>
                                          </p:stCondLst>
                                        </p:cTn>
                                        <p:tgtEl>
                                          <p:spTgt spid="5123">
                                            <p:txEl>
                                              <p:pRg st="6" end="6"/>
                                            </p:txEl>
                                          </p:spTgt>
                                        </p:tgtEl>
                                        <p:attrNameLst>
                                          <p:attrName>style.visibility</p:attrName>
                                        </p:attrNameLst>
                                      </p:cBhvr>
                                      <p:to>
                                        <p:strVal val="visible"/>
                                      </p:to>
                                    </p:set>
                                    <p:anim calcmode="lin" valueType="num">
                                      <p:cBhvr additive="base">
                                        <p:cTn id="37" dur="5000" fill="hold"/>
                                        <p:tgtEl>
                                          <p:spTgt spid="5123">
                                            <p:txEl>
                                              <p:pRg st="6" end="6"/>
                                            </p:txEl>
                                          </p:spTgt>
                                        </p:tgtEl>
                                        <p:attrNameLst>
                                          <p:attrName>ppt_x</p:attrName>
                                        </p:attrNameLst>
                                      </p:cBhvr>
                                      <p:tavLst>
                                        <p:tav tm="0">
                                          <p:val>
                                            <p:strVal val="#ppt_x"/>
                                          </p:val>
                                        </p:tav>
                                        <p:tav tm="100000">
                                          <p:val>
                                            <p:strVal val="#ppt_x"/>
                                          </p:val>
                                        </p:tav>
                                      </p:tavLst>
                                    </p:anim>
                                    <p:anim calcmode="lin" valueType="num">
                                      <p:cBhvr additive="base">
                                        <p:cTn id="38" dur="5000" fill="hold"/>
                                        <p:tgtEl>
                                          <p:spTgt spid="5123">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0"/>
                            </p:stCondLst>
                            <p:childTnLst>
                              <p:par>
                                <p:cTn id="40" presetID="7" presetClass="entr" presetSubtype="4" fill="hold" grpId="0" nodeType="afterEffect">
                                  <p:stCondLst>
                                    <p:cond delay="0"/>
                                  </p:stCondLst>
                                  <p:childTnLst>
                                    <p:set>
                                      <p:cBhvr>
                                        <p:cTn id="41" dur="1" fill="hold">
                                          <p:stCondLst>
                                            <p:cond delay="0"/>
                                          </p:stCondLst>
                                        </p:cTn>
                                        <p:tgtEl>
                                          <p:spTgt spid="5123">
                                            <p:txEl>
                                              <p:pRg st="7" end="7"/>
                                            </p:txEl>
                                          </p:spTgt>
                                        </p:tgtEl>
                                        <p:attrNameLst>
                                          <p:attrName>style.visibility</p:attrName>
                                        </p:attrNameLst>
                                      </p:cBhvr>
                                      <p:to>
                                        <p:strVal val="visible"/>
                                      </p:to>
                                    </p:set>
                                    <p:anim calcmode="lin" valueType="num">
                                      <p:cBhvr additive="base">
                                        <p:cTn id="42" dur="5000" fill="hold"/>
                                        <p:tgtEl>
                                          <p:spTgt spid="5123">
                                            <p:txEl>
                                              <p:pRg st="7" end="7"/>
                                            </p:txEl>
                                          </p:spTgt>
                                        </p:tgtEl>
                                        <p:attrNameLst>
                                          <p:attrName>ppt_x</p:attrName>
                                        </p:attrNameLst>
                                      </p:cBhvr>
                                      <p:tavLst>
                                        <p:tav tm="0">
                                          <p:val>
                                            <p:strVal val="#ppt_x"/>
                                          </p:val>
                                        </p:tav>
                                        <p:tav tm="100000">
                                          <p:val>
                                            <p:strVal val="#ppt_x"/>
                                          </p:val>
                                        </p:tav>
                                      </p:tavLst>
                                    </p:anim>
                                    <p:anim calcmode="lin" valueType="num">
                                      <p:cBhvr additive="base">
                                        <p:cTn id="43" dur="5000" fill="hold"/>
                                        <p:tgtEl>
                                          <p:spTgt spid="5123">
                                            <p:txEl>
                                              <p:pRg st="7" end="7"/>
                                            </p:txEl>
                                          </p:spTgt>
                                        </p:tgtEl>
                                        <p:attrNameLst>
                                          <p:attrName>ppt_y</p:attrName>
                                        </p:attrNameLst>
                                      </p:cBhvr>
                                      <p:tavLst>
                                        <p:tav tm="0">
                                          <p:val>
                                            <p:strVal val="1+#ppt_h/2"/>
                                          </p:val>
                                        </p:tav>
                                        <p:tav tm="100000">
                                          <p:val>
                                            <p:strVal val="#ppt_y"/>
                                          </p:val>
                                        </p:tav>
                                      </p:tavLst>
                                    </p:anim>
                                  </p:childTnLst>
                                </p:cTn>
                              </p:par>
                            </p:childTnLst>
                          </p:cTn>
                        </p:par>
                        <p:par>
                          <p:cTn id="44" fill="hold">
                            <p:stCondLst>
                              <p:cond delay="40000"/>
                            </p:stCondLst>
                            <p:childTnLst>
                              <p:par>
                                <p:cTn id="45" presetID="7" presetClass="entr" presetSubtype="4" fill="hold" grpId="0" nodeType="afterEffect">
                                  <p:stCondLst>
                                    <p:cond delay="0"/>
                                  </p:stCondLst>
                                  <p:childTnLst>
                                    <p:set>
                                      <p:cBhvr>
                                        <p:cTn id="46" dur="1" fill="hold">
                                          <p:stCondLst>
                                            <p:cond delay="0"/>
                                          </p:stCondLst>
                                        </p:cTn>
                                        <p:tgtEl>
                                          <p:spTgt spid="5123">
                                            <p:txEl>
                                              <p:pRg st="8" end="8"/>
                                            </p:txEl>
                                          </p:spTgt>
                                        </p:tgtEl>
                                        <p:attrNameLst>
                                          <p:attrName>style.visibility</p:attrName>
                                        </p:attrNameLst>
                                      </p:cBhvr>
                                      <p:to>
                                        <p:strVal val="visible"/>
                                      </p:to>
                                    </p:set>
                                    <p:anim calcmode="lin" valueType="num">
                                      <p:cBhvr additive="base">
                                        <p:cTn id="47" dur="5000" fill="hold"/>
                                        <p:tgtEl>
                                          <p:spTgt spid="5123">
                                            <p:txEl>
                                              <p:pRg st="8" end="8"/>
                                            </p:txEl>
                                          </p:spTgt>
                                        </p:tgtEl>
                                        <p:attrNameLst>
                                          <p:attrName>ppt_x</p:attrName>
                                        </p:attrNameLst>
                                      </p:cBhvr>
                                      <p:tavLst>
                                        <p:tav tm="0">
                                          <p:val>
                                            <p:strVal val="#ppt_x"/>
                                          </p:val>
                                        </p:tav>
                                        <p:tav tm="100000">
                                          <p:val>
                                            <p:strVal val="#ppt_x"/>
                                          </p:val>
                                        </p:tav>
                                      </p:tavLst>
                                    </p:anim>
                                    <p:anim calcmode="lin" valueType="num">
                                      <p:cBhvr additive="base">
                                        <p:cTn id="48" dur="5000" fill="hold"/>
                                        <p:tgtEl>
                                          <p:spTgt spid="5123">
                                            <p:txEl>
                                              <p:pRg st="8" end="8"/>
                                            </p:txEl>
                                          </p:spTgt>
                                        </p:tgtEl>
                                        <p:attrNameLst>
                                          <p:attrName>ppt_y</p:attrName>
                                        </p:attrNameLst>
                                      </p:cBhvr>
                                      <p:tavLst>
                                        <p:tav tm="0">
                                          <p:val>
                                            <p:strVal val="1+#ppt_h/2"/>
                                          </p:val>
                                        </p:tav>
                                        <p:tav tm="100000">
                                          <p:val>
                                            <p:strVal val="#ppt_y"/>
                                          </p:val>
                                        </p:tav>
                                      </p:tavLst>
                                    </p:anim>
                                  </p:childTnLst>
                                </p:cTn>
                              </p:par>
                            </p:childTnLst>
                          </p:cTn>
                        </p:par>
                        <p:par>
                          <p:cTn id="49" fill="hold">
                            <p:stCondLst>
                              <p:cond delay="45000"/>
                            </p:stCondLst>
                            <p:childTnLst>
                              <p:par>
                                <p:cTn id="50" presetID="7" presetClass="entr" presetSubtype="4" fill="hold" grpId="0" nodeType="afterEffect">
                                  <p:stCondLst>
                                    <p:cond delay="0"/>
                                  </p:stCondLst>
                                  <p:childTnLst>
                                    <p:set>
                                      <p:cBhvr>
                                        <p:cTn id="51" dur="1" fill="hold">
                                          <p:stCondLst>
                                            <p:cond delay="0"/>
                                          </p:stCondLst>
                                        </p:cTn>
                                        <p:tgtEl>
                                          <p:spTgt spid="5123">
                                            <p:txEl>
                                              <p:pRg st="9" end="9"/>
                                            </p:txEl>
                                          </p:spTgt>
                                        </p:tgtEl>
                                        <p:attrNameLst>
                                          <p:attrName>style.visibility</p:attrName>
                                        </p:attrNameLst>
                                      </p:cBhvr>
                                      <p:to>
                                        <p:strVal val="visible"/>
                                      </p:to>
                                    </p:set>
                                    <p:anim calcmode="lin" valueType="num">
                                      <p:cBhvr additive="base">
                                        <p:cTn id="52" dur="5000" fill="hold"/>
                                        <p:tgtEl>
                                          <p:spTgt spid="5123">
                                            <p:txEl>
                                              <p:pRg st="9" end="9"/>
                                            </p:txEl>
                                          </p:spTgt>
                                        </p:tgtEl>
                                        <p:attrNameLst>
                                          <p:attrName>ppt_x</p:attrName>
                                        </p:attrNameLst>
                                      </p:cBhvr>
                                      <p:tavLst>
                                        <p:tav tm="0">
                                          <p:val>
                                            <p:strVal val="#ppt_x"/>
                                          </p:val>
                                        </p:tav>
                                        <p:tav tm="100000">
                                          <p:val>
                                            <p:strVal val="#ppt_x"/>
                                          </p:val>
                                        </p:tav>
                                      </p:tavLst>
                                    </p:anim>
                                    <p:anim calcmode="lin" valueType="num">
                                      <p:cBhvr additive="base">
                                        <p:cTn id="53" dur="5000" fill="hold"/>
                                        <p:tgtEl>
                                          <p:spTgt spid="5123">
                                            <p:txEl>
                                              <p:pRg st="9" end="9"/>
                                            </p:txEl>
                                          </p:spTgt>
                                        </p:tgtEl>
                                        <p:attrNameLst>
                                          <p:attrName>ppt_y</p:attrName>
                                        </p:attrNameLst>
                                      </p:cBhvr>
                                      <p:tavLst>
                                        <p:tav tm="0">
                                          <p:val>
                                            <p:strVal val="1+#ppt_h/2"/>
                                          </p:val>
                                        </p:tav>
                                        <p:tav tm="100000">
                                          <p:val>
                                            <p:strVal val="#ppt_y"/>
                                          </p:val>
                                        </p:tav>
                                      </p:tavLst>
                                    </p:anim>
                                  </p:childTnLst>
                                </p:cTn>
                              </p:par>
                            </p:childTnLst>
                          </p:cTn>
                        </p:par>
                        <p:par>
                          <p:cTn id="54" fill="hold">
                            <p:stCondLst>
                              <p:cond delay="50000"/>
                            </p:stCondLst>
                            <p:childTnLst>
                              <p:par>
                                <p:cTn id="55" presetID="7" presetClass="entr" presetSubtype="4" fill="hold" grpId="0" nodeType="afterEffect">
                                  <p:stCondLst>
                                    <p:cond delay="0"/>
                                  </p:stCondLst>
                                  <p:childTnLst>
                                    <p:set>
                                      <p:cBhvr>
                                        <p:cTn id="56" dur="1" fill="hold">
                                          <p:stCondLst>
                                            <p:cond delay="0"/>
                                          </p:stCondLst>
                                        </p:cTn>
                                        <p:tgtEl>
                                          <p:spTgt spid="5123">
                                            <p:txEl>
                                              <p:pRg st="10" end="10"/>
                                            </p:txEl>
                                          </p:spTgt>
                                        </p:tgtEl>
                                        <p:attrNameLst>
                                          <p:attrName>style.visibility</p:attrName>
                                        </p:attrNameLst>
                                      </p:cBhvr>
                                      <p:to>
                                        <p:strVal val="visible"/>
                                      </p:to>
                                    </p:set>
                                    <p:anim calcmode="lin" valueType="num">
                                      <p:cBhvr additive="base">
                                        <p:cTn id="57" dur="5000" fill="hold"/>
                                        <p:tgtEl>
                                          <p:spTgt spid="5123">
                                            <p:txEl>
                                              <p:pRg st="10" end="10"/>
                                            </p:txEl>
                                          </p:spTgt>
                                        </p:tgtEl>
                                        <p:attrNameLst>
                                          <p:attrName>ppt_x</p:attrName>
                                        </p:attrNameLst>
                                      </p:cBhvr>
                                      <p:tavLst>
                                        <p:tav tm="0">
                                          <p:val>
                                            <p:strVal val="#ppt_x"/>
                                          </p:val>
                                        </p:tav>
                                        <p:tav tm="100000">
                                          <p:val>
                                            <p:strVal val="#ppt_x"/>
                                          </p:val>
                                        </p:tav>
                                      </p:tavLst>
                                    </p:anim>
                                    <p:anim calcmode="lin" valueType="num">
                                      <p:cBhvr additive="base">
                                        <p:cTn id="58" dur="5000" fill="hold"/>
                                        <p:tgtEl>
                                          <p:spTgt spid="512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bwMode="auto">
          <a:xfrm rot="16200000">
            <a:off x="-4744243" y="4744243"/>
            <a:ext cx="9906000" cy="417513"/>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r" eaLnBrk="0" hangingPunct="0">
              <a:defRPr/>
            </a:pPr>
            <a:r>
              <a:rPr lang="ru-RU" sz="2000" b="1" dirty="0">
                <a:solidFill>
                  <a:srgbClr val="FFFFFF"/>
                </a:solidFill>
                <a:effectLst>
                  <a:outerShdw blurRad="38100" dist="38100" dir="2700000" algn="tl">
                    <a:srgbClr val="000000"/>
                  </a:outerShdw>
                </a:effectLst>
                <a:latin typeface="Times New Roman" pitchFamily="18" charset="0"/>
                <a:cs typeface="Times New Roman" pitchFamily="18" charset="0"/>
              </a:rPr>
              <a:t>Расходы бюджета (объемы финансирования) </a:t>
            </a:r>
            <a:endParaRPr lang="ru-RU" sz="2000" b="1" dirty="0">
              <a:solidFill>
                <a:schemeClr val="tx1"/>
              </a:solidFill>
              <a:effectLst>
                <a:outerShdw blurRad="38100" dist="38100" dir="2700000" algn="tl">
                  <a:srgbClr val="000000"/>
                </a:outerShdw>
              </a:effectLst>
              <a:latin typeface="Times New Roman" pitchFamily="18" charset="0"/>
              <a:cs typeface="Times New Roman" pitchFamily="18" charset="0"/>
            </a:endParaRPr>
          </a:p>
          <a:p>
            <a:pPr algn="r" eaLnBrk="0" hangingPunct="0">
              <a:defRPr/>
            </a:pPr>
            <a:endParaRPr lang="ru-RU" sz="2000" b="1" dirty="0">
              <a:solidFill>
                <a:schemeClr val="tx1"/>
              </a:solidFill>
              <a:effectLst>
                <a:outerShdw blurRad="38100" dist="38100" dir="2700000" algn="tl">
                  <a:srgbClr val="000000"/>
                </a:outerShdw>
              </a:effectLst>
              <a:latin typeface="Times New Roman" pitchFamily="18" charset="0"/>
              <a:cs typeface="Times New Roman" pitchFamily="18" charset="0"/>
            </a:endParaRPr>
          </a:p>
        </p:txBody>
      </p:sp>
      <p:graphicFrame>
        <p:nvGraphicFramePr>
          <p:cNvPr id="6" name="Таблица 5"/>
          <p:cNvGraphicFramePr>
            <a:graphicFrameLocks noGrp="1"/>
          </p:cNvGraphicFramePr>
          <p:nvPr/>
        </p:nvGraphicFramePr>
        <p:xfrm>
          <a:off x="2219325" y="1289050"/>
          <a:ext cx="4639363" cy="4145280"/>
        </p:xfrm>
        <a:graphic>
          <a:graphicData uri="http://schemas.openxmlformats.org/drawingml/2006/table">
            <a:tbl>
              <a:tblPr firstRow="1" bandRow="1">
                <a:effectLst/>
                <a:tableStyleId>{5C22544A-7EE6-4342-B048-85BDC9FD1C3A}</a:tableStyleId>
              </a:tblPr>
              <a:tblGrid>
                <a:gridCol w="2336565"/>
                <a:gridCol w="783357"/>
                <a:gridCol w="783357"/>
                <a:gridCol w="736084"/>
              </a:tblGrid>
              <a:tr h="1188720">
                <a:tc>
                  <a:txBody>
                    <a:bodyPr/>
                    <a:lstStyle/>
                    <a:p>
                      <a:pPr algn="ctr"/>
                      <a:r>
                        <a:rPr lang="ru-RU" sz="1400" dirty="0" smtClean="0">
                          <a:latin typeface="Times New Roman" pitchFamily="18" charset="0"/>
                          <a:cs typeface="Times New Roman" pitchFamily="18" charset="0"/>
                        </a:rPr>
                        <a:t>Подраздел</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План</a:t>
                      </a:r>
                      <a:r>
                        <a:rPr lang="ru-RU" sz="1400" baseline="0" dirty="0" smtClean="0">
                          <a:latin typeface="Times New Roman" pitchFamily="18" charset="0"/>
                          <a:cs typeface="Times New Roman" pitchFamily="18" charset="0"/>
                        </a:rPr>
                        <a:t> уточненный</a:t>
                      </a:r>
                      <a:endParaRPr lang="ru-RU" sz="1400" dirty="0" smtClean="0">
                        <a:latin typeface="Times New Roman" pitchFamily="18" charset="0"/>
                        <a:cs typeface="Times New Roman" pitchFamily="18" charset="0"/>
                      </a:endParaRPr>
                    </a:p>
                    <a:p>
                      <a:pPr algn="ctr"/>
                      <a:r>
                        <a:rPr lang="ru-RU" sz="1400" dirty="0" smtClean="0">
                          <a:latin typeface="Times New Roman" pitchFamily="18" charset="0"/>
                          <a:cs typeface="Times New Roman" pitchFamily="18" charset="0"/>
                        </a:rPr>
                        <a:t>2015 год </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Факт </a:t>
                      </a:r>
                    </a:p>
                    <a:p>
                      <a:pPr algn="ctr"/>
                      <a:r>
                        <a:rPr lang="ru-RU" sz="1400" dirty="0" smtClean="0">
                          <a:latin typeface="Times New Roman" pitchFamily="18" charset="0"/>
                          <a:cs typeface="Times New Roman" pitchFamily="18" charset="0"/>
                        </a:rPr>
                        <a:t>2015 год </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План </a:t>
                      </a:r>
                    </a:p>
                    <a:p>
                      <a:pPr algn="ctr"/>
                      <a:r>
                        <a:rPr lang="ru-RU" sz="1400" dirty="0" smtClean="0">
                          <a:latin typeface="Times New Roman" pitchFamily="18" charset="0"/>
                          <a:cs typeface="Times New Roman" pitchFamily="18" charset="0"/>
                        </a:rPr>
                        <a:t>2016 год </a:t>
                      </a:r>
                      <a:endParaRPr lang="ru-RU" sz="1400" dirty="0">
                        <a:latin typeface="Times New Roman" pitchFamily="18" charset="0"/>
                        <a:cs typeface="Times New Roman" pitchFamily="18" charset="0"/>
                      </a:endParaRPr>
                    </a:p>
                  </a:txBody>
                  <a:tcPr marL="63305" marR="63305" marT="66040" marB="66040"/>
                </a:tc>
              </a:tr>
              <a:tr h="924560">
                <a:tc>
                  <a:txBody>
                    <a:bodyPr/>
                    <a:lstStyle/>
                    <a:p>
                      <a:pPr algn="just"/>
                      <a:r>
                        <a:rPr lang="ru-RU" sz="1400" dirty="0" smtClean="0">
                          <a:latin typeface="Times New Roman" pitchFamily="18" charset="0"/>
                          <a:cs typeface="Times New Roman" pitchFamily="18" charset="0"/>
                        </a:rPr>
                        <a:t>Защита населения и территории  от чрезвычайных ситуаций природного и техногенного характера, гражданская оборона</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27,7</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24,9</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32,5</a:t>
                      </a:r>
                      <a:endParaRPr lang="ru-RU" sz="1400" dirty="0">
                        <a:latin typeface="Times New Roman" pitchFamily="18" charset="0"/>
                        <a:cs typeface="Times New Roman" pitchFamily="18" charset="0"/>
                      </a:endParaRPr>
                    </a:p>
                  </a:txBody>
                  <a:tcPr marL="63305" marR="63305" marT="66040" marB="66040"/>
                </a:tc>
              </a:tr>
              <a:tr h="396240">
                <a:tc>
                  <a:txBody>
                    <a:bodyPr/>
                    <a:lstStyle/>
                    <a:p>
                      <a:pPr algn="just"/>
                      <a:r>
                        <a:rPr lang="ru-RU" sz="1400" dirty="0" smtClean="0">
                          <a:latin typeface="Times New Roman" pitchFamily="18" charset="0"/>
                          <a:cs typeface="Times New Roman" pitchFamily="18" charset="0"/>
                        </a:rPr>
                        <a:t>Обеспечение пожарной безопасности </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4,8</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3,1</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4,2</a:t>
                      </a:r>
                      <a:endParaRPr lang="ru-RU" sz="1400" dirty="0">
                        <a:latin typeface="Times New Roman" pitchFamily="18" charset="0"/>
                        <a:cs typeface="Times New Roman" pitchFamily="18" charset="0"/>
                      </a:endParaRPr>
                    </a:p>
                  </a:txBody>
                  <a:tcPr marL="63305" marR="63305" marT="66040" marB="66040"/>
                </a:tc>
              </a:tr>
              <a:tr h="924560">
                <a:tc>
                  <a:txBody>
                    <a:bodyPr/>
                    <a:lstStyle/>
                    <a:p>
                      <a:pPr algn="just"/>
                      <a:r>
                        <a:rPr lang="ru-RU" sz="1400" dirty="0" smtClean="0">
                          <a:latin typeface="Times New Roman" pitchFamily="18" charset="0"/>
                          <a:cs typeface="Times New Roman" pitchFamily="18" charset="0"/>
                        </a:rPr>
                        <a:t>Другие вопросы в области национальной безопасности и правоохранительной деятельности</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1,4</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0,3</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1,1</a:t>
                      </a:r>
                      <a:endParaRPr lang="ru-RU" sz="1400" dirty="0">
                        <a:latin typeface="Times New Roman" pitchFamily="18" charset="0"/>
                        <a:cs typeface="Times New Roman" pitchFamily="18" charset="0"/>
                      </a:endParaRPr>
                    </a:p>
                  </a:txBody>
                  <a:tcPr marL="63305" marR="63305" marT="66040" marB="66040"/>
                </a:tc>
              </a:tr>
            </a:tbl>
          </a:graphicData>
        </a:graphic>
      </p:graphicFrame>
      <p:sp>
        <p:nvSpPr>
          <p:cNvPr id="7" name="Прямоугольник 6"/>
          <p:cNvSpPr/>
          <p:nvPr/>
        </p:nvSpPr>
        <p:spPr>
          <a:xfrm>
            <a:off x="2209067" y="227916"/>
            <a:ext cx="4648933" cy="954107"/>
          </a:xfrm>
          <a:prstGeom prst="rect">
            <a:avLst/>
          </a:prstGeom>
          <a:noFill/>
        </p:spPr>
        <p:txBody>
          <a:bodyPr>
            <a:spAutoFit/>
          </a:bodyPr>
          <a:lstStyle/>
          <a:p>
            <a:pPr algn="ctr">
              <a:defRPr/>
            </a:pPr>
            <a:r>
              <a:rPr lang="ru-RU" sz="2000" b="1" dirty="0">
                <a:ln w="1905"/>
                <a:solidFill>
                  <a:srgbClr val="000000"/>
                </a:solidFill>
                <a:effectLst>
                  <a:innerShdw blurRad="69850" dist="43180" dir="5400000">
                    <a:srgbClr val="000000">
                      <a:alpha val="65000"/>
                    </a:srgbClr>
                  </a:innerShdw>
                </a:effectLst>
              </a:rPr>
              <a:t>37,9 млн. рублей</a:t>
            </a:r>
          </a:p>
          <a:p>
            <a:pPr algn="ctr">
              <a:defRPr/>
            </a:pPr>
            <a:r>
              <a:rPr lang="ru-RU" b="1" dirty="0">
                <a:ln w="1905"/>
                <a:solidFill>
                  <a:srgbClr val="000000"/>
                </a:solidFill>
                <a:effectLst>
                  <a:innerShdw blurRad="69850" dist="43180" dir="5400000">
                    <a:srgbClr val="000000">
                      <a:alpha val="65000"/>
                    </a:srgbClr>
                  </a:innerShdw>
                </a:effectLst>
              </a:rPr>
              <a:t>на национальную безопасность и правоохранительную деятельность</a:t>
            </a:r>
          </a:p>
        </p:txBody>
      </p:sp>
      <p:graphicFrame>
        <p:nvGraphicFramePr>
          <p:cNvPr id="8" name="Таблица 7"/>
          <p:cNvGraphicFramePr>
            <a:graphicFrameLocks noGrp="1"/>
          </p:cNvGraphicFramePr>
          <p:nvPr/>
        </p:nvGraphicFramePr>
        <p:xfrm>
          <a:off x="496888" y="6772275"/>
          <a:ext cx="4170397" cy="1859280"/>
        </p:xfrm>
        <a:graphic>
          <a:graphicData uri="http://schemas.openxmlformats.org/drawingml/2006/table">
            <a:tbl>
              <a:tblPr firstRow="1" bandRow="1">
                <a:effectLst/>
                <a:tableStyleId>{5C22544A-7EE6-4342-B048-85BDC9FD1C3A}</a:tableStyleId>
              </a:tblPr>
              <a:tblGrid>
                <a:gridCol w="2100375"/>
                <a:gridCol w="704172"/>
                <a:gridCol w="704172"/>
                <a:gridCol w="661678"/>
              </a:tblGrid>
              <a:tr h="1188720">
                <a:tc>
                  <a:txBody>
                    <a:bodyPr/>
                    <a:lstStyle/>
                    <a:p>
                      <a:pPr algn="ctr"/>
                      <a:r>
                        <a:rPr lang="ru-RU" sz="1400" dirty="0" smtClean="0">
                          <a:latin typeface="Times New Roman" pitchFamily="18" charset="0"/>
                          <a:cs typeface="Times New Roman" pitchFamily="18" charset="0"/>
                        </a:rPr>
                        <a:t>Подраздел</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План</a:t>
                      </a:r>
                      <a:r>
                        <a:rPr lang="ru-RU" sz="1400" baseline="0" dirty="0" smtClean="0">
                          <a:latin typeface="Times New Roman" pitchFamily="18" charset="0"/>
                          <a:cs typeface="Times New Roman" pitchFamily="18" charset="0"/>
                        </a:rPr>
                        <a:t> уточненный</a:t>
                      </a:r>
                      <a:endParaRPr lang="ru-RU" sz="1400" dirty="0" smtClean="0">
                        <a:latin typeface="Times New Roman" pitchFamily="18" charset="0"/>
                        <a:cs typeface="Times New Roman" pitchFamily="18" charset="0"/>
                      </a:endParaRPr>
                    </a:p>
                    <a:p>
                      <a:pPr algn="ctr"/>
                      <a:r>
                        <a:rPr lang="ru-RU" sz="1400" dirty="0" smtClean="0">
                          <a:latin typeface="Times New Roman" pitchFamily="18" charset="0"/>
                          <a:cs typeface="Times New Roman" pitchFamily="18" charset="0"/>
                        </a:rPr>
                        <a:t>2015 год </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Факт </a:t>
                      </a:r>
                    </a:p>
                    <a:p>
                      <a:pPr algn="ctr"/>
                      <a:r>
                        <a:rPr lang="ru-RU" sz="1400" dirty="0" smtClean="0">
                          <a:latin typeface="Times New Roman" pitchFamily="18" charset="0"/>
                          <a:cs typeface="Times New Roman" pitchFamily="18" charset="0"/>
                        </a:rPr>
                        <a:t>2015 год </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План </a:t>
                      </a:r>
                    </a:p>
                    <a:p>
                      <a:pPr algn="ctr"/>
                      <a:r>
                        <a:rPr lang="ru-RU" sz="1400" dirty="0" smtClean="0">
                          <a:latin typeface="Times New Roman" pitchFamily="18" charset="0"/>
                          <a:cs typeface="Times New Roman" pitchFamily="18" charset="0"/>
                        </a:rPr>
                        <a:t>2016 год </a:t>
                      </a:r>
                      <a:endParaRPr lang="ru-RU" sz="1400" dirty="0">
                        <a:latin typeface="Times New Roman" pitchFamily="18" charset="0"/>
                        <a:cs typeface="Times New Roman" pitchFamily="18" charset="0"/>
                      </a:endParaRPr>
                    </a:p>
                  </a:txBody>
                  <a:tcPr marL="63305" marR="63305" marT="66040" marB="66040"/>
                </a:tc>
              </a:tr>
              <a:tr h="660400">
                <a:tc>
                  <a:txBody>
                    <a:bodyPr/>
                    <a:lstStyle/>
                    <a:p>
                      <a:pPr algn="just"/>
                      <a:r>
                        <a:rPr lang="ru-RU" sz="1400" dirty="0" smtClean="0">
                          <a:latin typeface="Times New Roman" pitchFamily="18" charset="0"/>
                          <a:cs typeface="Times New Roman" pitchFamily="18" charset="0"/>
                        </a:rPr>
                        <a:t>Сбор, удаление отходов и очистка сточных вод</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a:txBody>
                  <a:tcPr marL="63305" marR="63305" marT="66040" marB="66040"/>
                </a:tc>
                <a:tc>
                  <a:txBody>
                    <a:bodyPr/>
                    <a:lstStyle/>
                    <a:p>
                      <a:pPr algn="ctr"/>
                      <a:r>
                        <a:rPr lang="ru-RU" sz="1400" dirty="0" smtClean="0">
                          <a:latin typeface="Times New Roman" pitchFamily="18" charset="0"/>
                          <a:cs typeface="Times New Roman" pitchFamily="18" charset="0"/>
                        </a:rPr>
                        <a:t>2,2</a:t>
                      </a:r>
                      <a:endParaRPr lang="ru-RU" sz="1400" dirty="0">
                        <a:latin typeface="Times New Roman" pitchFamily="18" charset="0"/>
                        <a:cs typeface="Times New Roman" pitchFamily="18" charset="0"/>
                      </a:endParaRPr>
                    </a:p>
                  </a:txBody>
                  <a:tcPr marL="63305" marR="63305" marT="66040" marB="66040"/>
                </a:tc>
              </a:tr>
            </a:tbl>
          </a:graphicData>
        </a:graphic>
      </p:graphicFrame>
      <p:sp>
        <p:nvSpPr>
          <p:cNvPr id="9" name="Прямоугольник 8"/>
          <p:cNvSpPr/>
          <p:nvPr/>
        </p:nvSpPr>
        <p:spPr>
          <a:xfrm>
            <a:off x="382466" y="5898590"/>
            <a:ext cx="4292844" cy="677108"/>
          </a:xfrm>
          <a:prstGeom prst="rect">
            <a:avLst/>
          </a:prstGeom>
          <a:noFill/>
        </p:spPr>
        <p:txBody>
          <a:bodyPr>
            <a:spAutoFit/>
          </a:bodyPr>
          <a:lstStyle/>
          <a:p>
            <a:pPr algn="ctr">
              <a:defRPr/>
            </a:pPr>
            <a:r>
              <a:rPr lang="ru-RU" sz="2000" b="1" dirty="0">
                <a:ln w="1905"/>
                <a:solidFill>
                  <a:srgbClr val="000000"/>
                </a:solidFill>
                <a:effectLst>
                  <a:innerShdw blurRad="69850" dist="43180" dir="5400000">
                    <a:srgbClr val="000000">
                      <a:alpha val="65000"/>
                    </a:srgbClr>
                  </a:innerShdw>
                </a:effectLst>
              </a:rPr>
              <a:t> 2,2 млн. рублей</a:t>
            </a:r>
          </a:p>
          <a:p>
            <a:pPr algn="ctr">
              <a:defRPr/>
            </a:pPr>
            <a:r>
              <a:rPr lang="ru-RU" b="1" dirty="0">
                <a:ln w="1905"/>
                <a:solidFill>
                  <a:srgbClr val="000000"/>
                </a:solidFill>
                <a:effectLst>
                  <a:innerShdw blurRad="69850" dist="43180" dir="5400000">
                    <a:srgbClr val="000000">
                      <a:alpha val="65000"/>
                    </a:srgbClr>
                  </a:innerShdw>
                </a:effectLst>
              </a:rPr>
              <a:t>на охрану окружающей среды</a:t>
            </a:r>
          </a:p>
        </p:txBody>
      </p:sp>
      <p:pic>
        <p:nvPicPr>
          <p:cNvPr id="44080" name="Рисунок 10" descr="2013-12-19_06-30-27-e1387434642567.jpg"/>
          <p:cNvPicPr>
            <a:picLocks noChangeAspect="1"/>
          </p:cNvPicPr>
          <p:nvPr/>
        </p:nvPicPr>
        <p:blipFill>
          <a:blip r:embed="rId2" cstate="print"/>
          <a:srcRect/>
          <a:stretch>
            <a:fillRect/>
          </a:stretch>
        </p:blipFill>
        <p:spPr bwMode="auto">
          <a:xfrm>
            <a:off x="430213" y="0"/>
            <a:ext cx="1806575" cy="3160713"/>
          </a:xfrm>
          <a:prstGeom prst="rect">
            <a:avLst/>
          </a:prstGeom>
          <a:noFill/>
          <a:ln w="9525">
            <a:noFill/>
            <a:miter lim="800000"/>
            <a:headEnd/>
            <a:tailEnd/>
          </a:ln>
        </p:spPr>
      </p:pic>
      <p:pic>
        <p:nvPicPr>
          <p:cNvPr id="44081" name="Рисунок 17" descr="ekolog.jpg"/>
          <p:cNvPicPr>
            <a:picLocks noChangeAspect="1"/>
          </p:cNvPicPr>
          <p:nvPr/>
        </p:nvPicPr>
        <p:blipFill>
          <a:blip r:embed="rId3" cstate="print"/>
          <a:srcRect/>
          <a:stretch>
            <a:fillRect/>
          </a:stretch>
        </p:blipFill>
        <p:spPr bwMode="auto">
          <a:xfrm>
            <a:off x="4738688" y="6081713"/>
            <a:ext cx="2019300" cy="3236912"/>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Таблица 15"/>
          <p:cNvGraphicFramePr>
            <a:graphicFrameLocks noGrp="1"/>
          </p:cNvGraphicFramePr>
          <p:nvPr/>
        </p:nvGraphicFramePr>
        <p:xfrm>
          <a:off x="0" y="1809756"/>
          <a:ext cx="6444000" cy="8279124"/>
        </p:xfrm>
        <a:graphic>
          <a:graphicData uri="http://schemas.openxmlformats.org/drawingml/2006/table">
            <a:tbl>
              <a:tblPr firstRow="1" bandRow="1">
                <a:tableStyleId>{5C22544A-7EE6-4342-B048-85BDC9FD1C3A}</a:tableStyleId>
              </a:tblPr>
              <a:tblGrid>
                <a:gridCol w="4910576"/>
                <a:gridCol w="967435"/>
                <a:gridCol w="565989"/>
              </a:tblGrid>
              <a:tr h="247644">
                <a:tc rowSpan="2">
                  <a:txBody>
                    <a:bodyPr/>
                    <a:lstStyle/>
                    <a:p>
                      <a:pPr algn="ctr" fontAlgn="b"/>
                      <a:r>
                        <a:rPr lang="ru-RU" sz="1200" b="1" i="0" u="none" strike="noStrike" dirty="0" smtClean="0">
                          <a:solidFill>
                            <a:srgbClr val="000000"/>
                          </a:solidFill>
                          <a:latin typeface="Times New Roman"/>
                        </a:rPr>
                        <a:t>Наименование муниципальных программ</a:t>
                      </a:r>
                      <a:endParaRPr lang="ru-RU" sz="1200" b="1" i="0" u="none" strike="noStrike" dirty="0">
                        <a:solidFill>
                          <a:srgbClr val="000000"/>
                        </a:solidFill>
                        <a:latin typeface="Times New Roman"/>
                      </a:endParaRPr>
                    </a:p>
                  </a:txBody>
                  <a:tcPr marL="6594" marR="6594" marT="13758" marB="0" anchor="ctr">
                    <a:solidFill>
                      <a:schemeClr val="accent1">
                        <a:lumMod val="75000"/>
                      </a:schemeClr>
                    </a:solidFill>
                  </a:tcPr>
                </a:tc>
                <a:tc gridSpan="2">
                  <a:txBody>
                    <a:bodyPr/>
                    <a:lstStyle/>
                    <a:p>
                      <a:pPr algn="ctr" fontAlgn="t"/>
                      <a:r>
                        <a:rPr lang="ru-RU" sz="1200" b="1" i="0" u="none" strike="noStrike" dirty="0" smtClean="0">
                          <a:solidFill>
                            <a:srgbClr val="000000"/>
                          </a:solidFill>
                          <a:latin typeface="Times New Roman"/>
                        </a:rPr>
                        <a:t>Проект Бюджета</a:t>
                      </a:r>
                      <a:r>
                        <a:rPr lang="ru-RU" sz="1200" b="1" i="0" u="none" strike="noStrike" baseline="0" dirty="0" smtClean="0">
                          <a:solidFill>
                            <a:srgbClr val="000000"/>
                          </a:solidFill>
                          <a:latin typeface="Times New Roman"/>
                        </a:rPr>
                        <a:t> СГО</a:t>
                      </a:r>
                      <a:endParaRPr lang="ru-RU" sz="1200" b="1" i="0" u="none" strike="noStrike" dirty="0">
                        <a:solidFill>
                          <a:srgbClr val="000000"/>
                        </a:solidFill>
                        <a:latin typeface="Times New Roman"/>
                      </a:endParaRPr>
                    </a:p>
                  </a:txBody>
                  <a:tcPr marL="6594" marR="6594" marT="13758" marB="0">
                    <a:solidFill>
                      <a:schemeClr val="accent1">
                        <a:lumMod val="75000"/>
                      </a:schemeClr>
                    </a:solidFill>
                  </a:tcPr>
                </a:tc>
                <a:tc hMerge="1">
                  <a:txBody>
                    <a:bodyPr/>
                    <a:lstStyle/>
                    <a:p>
                      <a:endParaRPr lang="ru-RU"/>
                    </a:p>
                  </a:txBody>
                  <a:tcPr/>
                </a:tc>
              </a:tr>
              <a:tr h="352694">
                <a:tc vMerge="1">
                  <a:txBody>
                    <a:bodyPr/>
                    <a:lstStyle/>
                    <a:p>
                      <a:endParaRPr lang="ru-RU"/>
                    </a:p>
                  </a:txBody>
                  <a:tcPr/>
                </a:tc>
                <a:tc>
                  <a:txBody>
                    <a:bodyPr/>
                    <a:lstStyle/>
                    <a:p>
                      <a:pPr algn="ctr" fontAlgn="b"/>
                      <a:r>
                        <a:rPr lang="ru-RU" sz="1200" b="1" i="0" u="none" strike="noStrike" dirty="0">
                          <a:solidFill>
                            <a:srgbClr val="000000"/>
                          </a:solidFill>
                          <a:latin typeface="Times New Roman"/>
                        </a:rPr>
                        <a:t>сумма, тыс.руб.</a:t>
                      </a:r>
                    </a:p>
                  </a:txBody>
                  <a:tcPr marL="6594" marR="6594" marT="13758" marB="0" anchor="b">
                    <a:solidFill>
                      <a:schemeClr val="accent1">
                        <a:lumMod val="75000"/>
                      </a:schemeClr>
                    </a:solidFill>
                  </a:tcPr>
                </a:tc>
                <a:tc>
                  <a:txBody>
                    <a:bodyPr/>
                    <a:lstStyle/>
                    <a:p>
                      <a:pPr algn="ctr" fontAlgn="b"/>
                      <a:r>
                        <a:rPr lang="ru-RU" sz="1200" b="1" i="0" u="none" strike="noStrike" dirty="0">
                          <a:solidFill>
                            <a:srgbClr val="000000"/>
                          </a:solidFill>
                          <a:latin typeface="Times New Roman"/>
                        </a:rPr>
                        <a:t>доля, %</a:t>
                      </a:r>
                    </a:p>
                  </a:txBody>
                  <a:tcPr marL="6594" marR="6594" marT="13758" marB="0" anchor="b">
                    <a:solidFill>
                      <a:schemeClr val="accent1">
                        <a:lumMod val="75000"/>
                      </a:schemeClr>
                    </a:solidFill>
                  </a:tcPr>
                </a:tc>
              </a:tr>
              <a:tr h="522648">
                <a:tc>
                  <a:txBody>
                    <a:bodyPr/>
                    <a:lstStyle/>
                    <a:p>
                      <a:pPr marL="228600" indent="-228600" algn="l" fontAlgn="b">
                        <a:buAutoNum type="arabicPeriod"/>
                      </a:pPr>
                      <a:r>
                        <a:rPr lang="ru-RU" sz="1200" b="0" i="0" u="none" strike="noStrike" dirty="0" smtClean="0">
                          <a:solidFill>
                            <a:srgbClr val="000000"/>
                          </a:solidFill>
                          <a:latin typeface="Times New Roman"/>
                        </a:rPr>
                        <a:t>Обеспечение </a:t>
                      </a:r>
                      <a:r>
                        <a:rPr lang="ru-RU" sz="1200" b="0" i="0" u="none" strike="noStrike" dirty="0">
                          <a:solidFill>
                            <a:srgbClr val="000000"/>
                          </a:solidFill>
                          <a:latin typeface="Times New Roman"/>
                        </a:rPr>
                        <a:t>безопасности жизнедеятельности населения и территории Серовского городского </a:t>
                      </a:r>
                      <a:r>
                        <a:rPr lang="ru-RU" sz="1200" b="0" i="0" u="none" strike="noStrike" dirty="0" smtClean="0">
                          <a:solidFill>
                            <a:srgbClr val="000000"/>
                          </a:solidFill>
                          <a:latin typeface="Times New Roman"/>
                        </a:rPr>
                        <a:t>округа</a:t>
                      </a:r>
                    </a:p>
                    <a:p>
                      <a:pPr marL="228600" indent="-228600" algn="l" fontAlgn="b">
                        <a:buNone/>
                      </a:pPr>
                      <a:endParaRPr lang="ru-RU" sz="1200" b="0" i="0" u="none" strike="noStrike" dirty="0">
                        <a:solidFill>
                          <a:srgbClr val="000000"/>
                        </a:solidFill>
                        <a:latin typeface="Times New Roman"/>
                      </a:endParaRPr>
                    </a:p>
                  </a:txBody>
                  <a:tcPr marL="6594" marR="6594" marT="13758" marB="0" anchor="b"/>
                </a:tc>
                <a:tc>
                  <a:txBody>
                    <a:bodyPr/>
                    <a:lstStyle/>
                    <a:p>
                      <a:pPr algn="ctr" fontAlgn="b"/>
                      <a:r>
                        <a:rPr lang="ru-RU" sz="1200" b="0" i="0" u="none" strike="noStrike" dirty="0">
                          <a:solidFill>
                            <a:srgbClr val="000000"/>
                          </a:solidFill>
                          <a:latin typeface="Times New Roman"/>
                        </a:rPr>
                        <a:t>37 881,3</a:t>
                      </a:r>
                    </a:p>
                  </a:txBody>
                  <a:tcPr marL="6594" marR="6594" marT="13758" marB="0" anchor="b"/>
                </a:tc>
                <a:tc>
                  <a:txBody>
                    <a:bodyPr/>
                    <a:lstStyle/>
                    <a:p>
                      <a:pPr algn="ctr" fontAlgn="b"/>
                      <a:r>
                        <a:rPr lang="ru-RU" sz="1200" b="0" i="0" u="none" strike="noStrike" dirty="0">
                          <a:solidFill>
                            <a:srgbClr val="000000"/>
                          </a:solidFill>
                          <a:latin typeface="Times New Roman"/>
                        </a:rPr>
                        <a:t>1,7</a:t>
                      </a:r>
                    </a:p>
                  </a:txBody>
                  <a:tcPr marL="6594" marR="6594" marT="13758" marB="0" anchor="b"/>
                </a:tc>
              </a:tr>
              <a:tr h="352694">
                <a:tc>
                  <a:txBody>
                    <a:bodyPr/>
                    <a:lstStyle/>
                    <a:p>
                      <a:pPr algn="l" fontAlgn="b"/>
                      <a:r>
                        <a:rPr lang="ru-RU" sz="1200" b="0" i="0" u="none" strike="noStrike" dirty="0">
                          <a:solidFill>
                            <a:srgbClr val="000000"/>
                          </a:solidFill>
                          <a:latin typeface="Times New Roman"/>
                        </a:rPr>
                        <a:t>2. Управление муниципальным имуществом Серовского городского </a:t>
                      </a:r>
                      <a:r>
                        <a:rPr lang="ru-RU" sz="1200" b="0" i="0" u="none" strike="noStrike" dirty="0" smtClean="0">
                          <a:solidFill>
                            <a:srgbClr val="000000"/>
                          </a:solidFill>
                          <a:latin typeface="Times New Roman"/>
                        </a:rPr>
                        <a:t>округа</a:t>
                      </a:r>
                    </a:p>
                    <a:p>
                      <a:pPr algn="l" fontAlgn="b"/>
                      <a:endParaRPr lang="ru-RU" sz="1200" b="0" i="0" u="none" strike="noStrike" dirty="0">
                        <a:solidFill>
                          <a:srgbClr val="000000"/>
                        </a:solidFill>
                        <a:latin typeface="Times New Roman"/>
                      </a:endParaRPr>
                    </a:p>
                  </a:txBody>
                  <a:tcPr marL="6594" marR="6594" marT="13758" marB="0" anchor="b"/>
                </a:tc>
                <a:tc>
                  <a:txBody>
                    <a:bodyPr/>
                    <a:lstStyle/>
                    <a:p>
                      <a:pPr algn="ctr" fontAlgn="b"/>
                      <a:r>
                        <a:rPr lang="ru-RU" sz="1200" b="0" i="0" u="none" strike="noStrike" dirty="0">
                          <a:solidFill>
                            <a:srgbClr val="000000"/>
                          </a:solidFill>
                          <a:latin typeface="Times New Roman"/>
                        </a:rPr>
                        <a:t>26 817,7</a:t>
                      </a:r>
                    </a:p>
                  </a:txBody>
                  <a:tcPr marL="6594" marR="6594" marT="13758" marB="0" anchor="b"/>
                </a:tc>
                <a:tc>
                  <a:txBody>
                    <a:bodyPr/>
                    <a:lstStyle/>
                    <a:p>
                      <a:pPr algn="ctr" fontAlgn="b"/>
                      <a:r>
                        <a:rPr lang="ru-RU" sz="1200" b="0" i="0" u="none" strike="noStrike">
                          <a:solidFill>
                            <a:srgbClr val="000000"/>
                          </a:solidFill>
                          <a:latin typeface="Times New Roman"/>
                        </a:rPr>
                        <a:t>1,2</a:t>
                      </a:r>
                    </a:p>
                  </a:txBody>
                  <a:tcPr marL="6594" marR="6594" marT="13758" marB="0" anchor="b"/>
                </a:tc>
              </a:tr>
              <a:tr h="352694">
                <a:tc>
                  <a:txBody>
                    <a:bodyPr/>
                    <a:lstStyle/>
                    <a:p>
                      <a:pPr algn="l" fontAlgn="b"/>
                      <a:r>
                        <a:rPr lang="ru-RU" sz="1200" b="0" i="0" u="none" strike="noStrike" dirty="0">
                          <a:solidFill>
                            <a:srgbClr val="000000"/>
                          </a:solidFill>
                          <a:latin typeface="Times New Roman"/>
                        </a:rPr>
                        <a:t>3. Развитие системы образования в Серовском городском </a:t>
                      </a:r>
                      <a:r>
                        <a:rPr lang="ru-RU" sz="1200" b="0" i="0" u="none" strike="noStrike" dirty="0" smtClean="0">
                          <a:solidFill>
                            <a:srgbClr val="000000"/>
                          </a:solidFill>
                          <a:latin typeface="Times New Roman"/>
                        </a:rPr>
                        <a:t>округе</a:t>
                      </a:r>
                    </a:p>
                    <a:p>
                      <a:pPr algn="l" fontAlgn="b"/>
                      <a:endParaRPr lang="ru-RU" sz="1200" b="0" i="0" u="none" strike="noStrike" dirty="0">
                        <a:solidFill>
                          <a:srgbClr val="000000"/>
                        </a:solidFill>
                        <a:latin typeface="Times New Roman"/>
                      </a:endParaRPr>
                    </a:p>
                  </a:txBody>
                  <a:tcPr marL="6594" marR="6594" marT="13758" marB="0" anchor="b"/>
                </a:tc>
                <a:tc>
                  <a:txBody>
                    <a:bodyPr/>
                    <a:lstStyle/>
                    <a:p>
                      <a:pPr algn="ctr" fontAlgn="b"/>
                      <a:r>
                        <a:rPr lang="ru-RU" sz="1200" b="0" i="0" u="none" strike="noStrike" dirty="0">
                          <a:solidFill>
                            <a:srgbClr val="000000"/>
                          </a:solidFill>
                          <a:latin typeface="Times New Roman"/>
                        </a:rPr>
                        <a:t>1 355 067,2</a:t>
                      </a:r>
                    </a:p>
                  </a:txBody>
                  <a:tcPr marL="6594" marR="6594" marT="13758" marB="0" anchor="b"/>
                </a:tc>
                <a:tc>
                  <a:txBody>
                    <a:bodyPr/>
                    <a:lstStyle/>
                    <a:p>
                      <a:pPr algn="ctr" fontAlgn="b"/>
                      <a:r>
                        <a:rPr lang="ru-RU" sz="1200" b="0" i="0" u="none" strike="noStrike">
                          <a:solidFill>
                            <a:srgbClr val="000000"/>
                          </a:solidFill>
                          <a:latin typeface="Times New Roman"/>
                        </a:rPr>
                        <a:t>62,3</a:t>
                      </a:r>
                    </a:p>
                  </a:txBody>
                  <a:tcPr marL="6594" marR="6594" marT="13758" marB="0" anchor="b"/>
                </a:tc>
              </a:tr>
              <a:tr h="352694">
                <a:tc>
                  <a:txBody>
                    <a:bodyPr/>
                    <a:lstStyle/>
                    <a:p>
                      <a:pPr algn="l" fontAlgn="t"/>
                      <a:r>
                        <a:rPr lang="ru-RU" sz="1200" b="0" i="0" u="none" strike="noStrike" dirty="0">
                          <a:solidFill>
                            <a:srgbClr val="000000"/>
                          </a:solidFill>
                          <a:latin typeface="Times New Roman"/>
                        </a:rPr>
                        <a:t>4. Развитие культуры в Серовском городском </a:t>
                      </a:r>
                      <a:r>
                        <a:rPr lang="ru-RU" sz="1200" b="0" i="0" u="none" strike="noStrike" dirty="0" smtClean="0">
                          <a:solidFill>
                            <a:srgbClr val="000000"/>
                          </a:solidFill>
                          <a:latin typeface="Times New Roman"/>
                        </a:rPr>
                        <a:t>округе</a:t>
                      </a:r>
                    </a:p>
                    <a:p>
                      <a:pPr algn="l" fontAlgn="t"/>
                      <a:endParaRPr lang="ru-RU" sz="1200" b="0" i="0" u="none" strike="noStrike" dirty="0">
                        <a:solidFill>
                          <a:srgbClr val="000000"/>
                        </a:solidFill>
                        <a:latin typeface="Times New Roman"/>
                      </a:endParaRPr>
                    </a:p>
                  </a:txBody>
                  <a:tcPr marL="6594" marR="6594" marT="13758" marB="0"/>
                </a:tc>
                <a:tc>
                  <a:txBody>
                    <a:bodyPr/>
                    <a:lstStyle/>
                    <a:p>
                      <a:pPr algn="ctr" fontAlgn="b"/>
                      <a:r>
                        <a:rPr lang="ru-RU" sz="1200" b="0" i="0" u="none" strike="noStrike">
                          <a:solidFill>
                            <a:srgbClr val="000000"/>
                          </a:solidFill>
                          <a:latin typeface="Times New Roman"/>
                        </a:rPr>
                        <a:t>176 711,5</a:t>
                      </a:r>
                    </a:p>
                  </a:txBody>
                  <a:tcPr marL="6594" marR="6594" marT="13758" marB="0" anchor="b"/>
                </a:tc>
                <a:tc>
                  <a:txBody>
                    <a:bodyPr/>
                    <a:lstStyle/>
                    <a:p>
                      <a:pPr algn="ctr" fontAlgn="b"/>
                      <a:r>
                        <a:rPr lang="ru-RU" sz="1200" b="0" i="0" u="none" strike="noStrike" dirty="0">
                          <a:solidFill>
                            <a:srgbClr val="000000"/>
                          </a:solidFill>
                          <a:latin typeface="Times New Roman"/>
                        </a:rPr>
                        <a:t>8,1</a:t>
                      </a:r>
                    </a:p>
                  </a:txBody>
                  <a:tcPr marL="6594" marR="6594" marT="13758" marB="0" anchor="b"/>
                </a:tc>
              </a:tr>
              <a:tr h="352694">
                <a:tc>
                  <a:txBody>
                    <a:bodyPr/>
                    <a:lstStyle/>
                    <a:p>
                      <a:pPr algn="l" fontAlgn="t"/>
                      <a:r>
                        <a:rPr lang="ru-RU" sz="1200" b="0" i="0" u="none" strike="noStrike" dirty="0">
                          <a:solidFill>
                            <a:srgbClr val="000000"/>
                          </a:solidFill>
                          <a:latin typeface="Times New Roman"/>
                        </a:rPr>
                        <a:t>5. Молодежь Серовского городского </a:t>
                      </a:r>
                      <a:r>
                        <a:rPr lang="ru-RU" sz="1200" b="0" i="0" u="none" strike="noStrike" dirty="0" smtClean="0">
                          <a:solidFill>
                            <a:srgbClr val="000000"/>
                          </a:solidFill>
                          <a:latin typeface="Times New Roman"/>
                        </a:rPr>
                        <a:t>округа</a:t>
                      </a:r>
                    </a:p>
                    <a:p>
                      <a:pPr algn="l" fontAlgn="t"/>
                      <a:endParaRPr lang="ru-RU" sz="1200" b="0" i="0" u="none" strike="noStrike" dirty="0">
                        <a:solidFill>
                          <a:srgbClr val="000000"/>
                        </a:solidFill>
                        <a:latin typeface="Times New Roman"/>
                      </a:endParaRPr>
                    </a:p>
                  </a:txBody>
                  <a:tcPr marL="6594" marR="6594" marT="13758" marB="0"/>
                </a:tc>
                <a:tc>
                  <a:txBody>
                    <a:bodyPr/>
                    <a:lstStyle/>
                    <a:p>
                      <a:pPr algn="ctr" fontAlgn="b"/>
                      <a:r>
                        <a:rPr lang="ru-RU" sz="1200" b="0" i="0" u="none" strike="noStrike" dirty="0">
                          <a:solidFill>
                            <a:srgbClr val="000000"/>
                          </a:solidFill>
                          <a:latin typeface="Times New Roman"/>
                        </a:rPr>
                        <a:t>48 483,3</a:t>
                      </a:r>
                    </a:p>
                  </a:txBody>
                  <a:tcPr marL="6594" marR="6594" marT="13758" marB="0" anchor="b"/>
                </a:tc>
                <a:tc>
                  <a:txBody>
                    <a:bodyPr/>
                    <a:lstStyle/>
                    <a:p>
                      <a:pPr algn="ctr" fontAlgn="b"/>
                      <a:r>
                        <a:rPr lang="ru-RU" sz="1200" b="0" i="0" u="none" strike="noStrike" dirty="0">
                          <a:solidFill>
                            <a:srgbClr val="000000"/>
                          </a:solidFill>
                          <a:latin typeface="Times New Roman"/>
                        </a:rPr>
                        <a:t>2,2</a:t>
                      </a:r>
                    </a:p>
                  </a:txBody>
                  <a:tcPr marL="6594" marR="6594" marT="13758" marB="0" anchor="b"/>
                </a:tc>
              </a:tr>
              <a:tr h="352694">
                <a:tc>
                  <a:txBody>
                    <a:bodyPr/>
                    <a:lstStyle/>
                    <a:p>
                      <a:pPr algn="l" fontAlgn="t"/>
                      <a:r>
                        <a:rPr lang="ru-RU" sz="1200" b="0" i="0" u="none" strike="noStrike" dirty="0">
                          <a:solidFill>
                            <a:srgbClr val="000000"/>
                          </a:solidFill>
                          <a:latin typeface="Times New Roman"/>
                        </a:rPr>
                        <a:t>6. Развитие физической культуры и спорта в Серовском городском </a:t>
                      </a:r>
                      <a:r>
                        <a:rPr lang="ru-RU" sz="1200" b="0" i="0" u="none" strike="noStrike" dirty="0" smtClean="0">
                          <a:solidFill>
                            <a:srgbClr val="000000"/>
                          </a:solidFill>
                          <a:latin typeface="Times New Roman"/>
                        </a:rPr>
                        <a:t>округе</a:t>
                      </a:r>
                    </a:p>
                    <a:p>
                      <a:pPr algn="l" fontAlgn="t"/>
                      <a:endParaRPr lang="ru-RU" sz="1200" b="0" i="0" u="none" strike="noStrike" dirty="0">
                        <a:solidFill>
                          <a:srgbClr val="000000"/>
                        </a:solidFill>
                        <a:latin typeface="Times New Roman"/>
                      </a:endParaRPr>
                    </a:p>
                  </a:txBody>
                  <a:tcPr marL="6594" marR="6594" marT="13758" marB="0"/>
                </a:tc>
                <a:tc>
                  <a:txBody>
                    <a:bodyPr/>
                    <a:lstStyle/>
                    <a:p>
                      <a:pPr algn="ctr" fontAlgn="b"/>
                      <a:r>
                        <a:rPr lang="ru-RU" sz="1200" b="0" i="0" u="none" strike="noStrike" dirty="0">
                          <a:solidFill>
                            <a:srgbClr val="000000"/>
                          </a:solidFill>
                          <a:latin typeface="Times New Roman"/>
                        </a:rPr>
                        <a:t>35 540,8</a:t>
                      </a:r>
                    </a:p>
                  </a:txBody>
                  <a:tcPr marL="6594" marR="6594" marT="13758" marB="0" anchor="b"/>
                </a:tc>
                <a:tc>
                  <a:txBody>
                    <a:bodyPr/>
                    <a:lstStyle/>
                    <a:p>
                      <a:pPr algn="ctr" fontAlgn="b"/>
                      <a:r>
                        <a:rPr lang="ru-RU" sz="1200" b="0" i="0" u="none" strike="noStrike" dirty="0">
                          <a:solidFill>
                            <a:srgbClr val="000000"/>
                          </a:solidFill>
                          <a:latin typeface="Times New Roman"/>
                        </a:rPr>
                        <a:t>1,6</a:t>
                      </a:r>
                    </a:p>
                  </a:txBody>
                  <a:tcPr marL="6594" marR="6594" marT="13758" marB="0" anchor="b"/>
                </a:tc>
              </a:tr>
              <a:tr h="692602">
                <a:tc>
                  <a:txBody>
                    <a:bodyPr/>
                    <a:lstStyle/>
                    <a:p>
                      <a:pPr algn="l" fontAlgn="t"/>
                      <a:r>
                        <a:rPr lang="ru-RU" sz="1200" b="0" i="0" u="none" strike="noStrike" dirty="0">
                          <a:solidFill>
                            <a:srgbClr val="000000"/>
                          </a:solidFill>
                          <a:latin typeface="Times New Roman"/>
                        </a:rPr>
                        <a:t>7. Развитие жилищно-коммунального хозяйства, охрана окружающей среды и повышение энергетической эффективности на территории Серовского городского </a:t>
                      </a:r>
                      <a:r>
                        <a:rPr lang="ru-RU" sz="1200" b="0" i="0" u="none" strike="noStrike" dirty="0" smtClean="0">
                          <a:solidFill>
                            <a:srgbClr val="000000"/>
                          </a:solidFill>
                          <a:latin typeface="Times New Roman"/>
                        </a:rPr>
                        <a:t>округа</a:t>
                      </a:r>
                    </a:p>
                    <a:p>
                      <a:pPr algn="l" fontAlgn="t"/>
                      <a:endParaRPr lang="ru-RU" sz="1200" b="0" i="0" u="none" strike="noStrike" dirty="0">
                        <a:solidFill>
                          <a:srgbClr val="000000"/>
                        </a:solidFill>
                        <a:latin typeface="Times New Roman"/>
                      </a:endParaRPr>
                    </a:p>
                  </a:txBody>
                  <a:tcPr marL="6594" marR="6594" marT="13758" marB="0"/>
                </a:tc>
                <a:tc>
                  <a:txBody>
                    <a:bodyPr/>
                    <a:lstStyle/>
                    <a:p>
                      <a:pPr algn="ctr" fontAlgn="b"/>
                      <a:r>
                        <a:rPr lang="ru-RU" sz="1200" b="0" i="0" u="none" strike="noStrike" dirty="0">
                          <a:solidFill>
                            <a:srgbClr val="000000"/>
                          </a:solidFill>
                          <a:latin typeface="Times New Roman"/>
                        </a:rPr>
                        <a:t>129 050,5</a:t>
                      </a:r>
                    </a:p>
                  </a:txBody>
                  <a:tcPr marL="6594" marR="6594" marT="13758" marB="0" anchor="b"/>
                </a:tc>
                <a:tc>
                  <a:txBody>
                    <a:bodyPr/>
                    <a:lstStyle/>
                    <a:p>
                      <a:pPr algn="ctr" fontAlgn="b"/>
                      <a:r>
                        <a:rPr lang="ru-RU" sz="1200" b="0" i="0" u="none" strike="noStrike" dirty="0">
                          <a:solidFill>
                            <a:srgbClr val="000000"/>
                          </a:solidFill>
                          <a:latin typeface="Times New Roman"/>
                        </a:rPr>
                        <a:t>5,9</a:t>
                      </a:r>
                    </a:p>
                  </a:txBody>
                  <a:tcPr marL="6594" marR="6594" marT="13758" marB="0" anchor="b"/>
                </a:tc>
              </a:tr>
              <a:tr h="692602">
                <a:tc>
                  <a:txBody>
                    <a:bodyPr/>
                    <a:lstStyle/>
                    <a:p>
                      <a:pPr algn="l" fontAlgn="t"/>
                      <a:r>
                        <a:rPr lang="ru-RU" sz="1200" b="0" i="0" u="none" strike="noStrike" dirty="0">
                          <a:solidFill>
                            <a:srgbClr val="000000"/>
                          </a:solidFill>
                          <a:latin typeface="Times New Roman"/>
                        </a:rPr>
                        <a:t>8. Развитие транспорта, дорожного хозяйства, благоустройства и социально-бытового обслуживания населения на территории Серовского городского </a:t>
                      </a:r>
                      <a:r>
                        <a:rPr lang="ru-RU" sz="1200" b="0" i="0" u="none" strike="noStrike" dirty="0" smtClean="0">
                          <a:solidFill>
                            <a:srgbClr val="000000"/>
                          </a:solidFill>
                          <a:latin typeface="Times New Roman"/>
                        </a:rPr>
                        <a:t>округа</a:t>
                      </a:r>
                    </a:p>
                    <a:p>
                      <a:pPr algn="l" fontAlgn="t"/>
                      <a:endParaRPr lang="ru-RU" sz="1200" b="0" i="0" u="none" strike="noStrike" dirty="0" smtClean="0">
                        <a:solidFill>
                          <a:srgbClr val="000000"/>
                        </a:solidFill>
                        <a:latin typeface="Times New Roman"/>
                      </a:endParaRPr>
                    </a:p>
                  </a:txBody>
                  <a:tcPr marL="6594" marR="6594" marT="13758" marB="0"/>
                </a:tc>
                <a:tc>
                  <a:txBody>
                    <a:bodyPr/>
                    <a:lstStyle/>
                    <a:p>
                      <a:pPr algn="ctr" fontAlgn="b"/>
                      <a:r>
                        <a:rPr lang="ru-RU" sz="1200" b="0" i="0" u="none" strike="noStrike" dirty="0">
                          <a:solidFill>
                            <a:srgbClr val="000000"/>
                          </a:solidFill>
                          <a:latin typeface="Times New Roman"/>
                        </a:rPr>
                        <a:t>307 928,8</a:t>
                      </a:r>
                    </a:p>
                  </a:txBody>
                  <a:tcPr marL="6594" marR="6594" marT="13758" marB="0" anchor="b"/>
                </a:tc>
                <a:tc>
                  <a:txBody>
                    <a:bodyPr/>
                    <a:lstStyle/>
                    <a:p>
                      <a:pPr algn="ctr" fontAlgn="b"/>
                      <a:r>
                        <a:rPr lang="ru-RU" sz="1200" b="0" i="0" u="none" strike="noStrike" dirty="0">
                          <a:solidFill>
                            <a:srgbClr val="000000"/>
                          </a:solidFill>
                          <a:latin typeface="Times New Roman"/>
                        </a:rPr>
                        <a:t>14,2</a:t>
                      </a:r>
                    </a:p>
                  </a:txBody>
                  <a:tcPr marL="6594" marR="6594" marT="13758" marB="0" anchor="b"/>
                </a:tc>
              </a:tr>
              <a:tr h="522648">
                <a:tc>
                  <a:txBody>
                    <a:bodyPr/>
                    <a:lstStyle/>
                    <a:p>
                      <a:pPr algn="l" fontAlgn="t"/>
                      <a:r>
                        <a:rPr lang="ru-RU" sz="1200" b="0" i="0" u="none" strike="noStrike" dirty="0">
                          <a:solidFill>
                            <a:srgbClr val="000000"/>
                          </a:solidFill>
                          <a:latin typeface="Times New Roman"/>
                        </a:rPr>
                        <a:t>9. Реализация основных направлений в строительном комплексе на территории Серовского городского </a:t>
                      </a:r>
                      <a:r>
                        <a:rPr lang="ru-RU" sz="1200" b="0" i="0" u="none" strike="noStrike" dirty="0" smtClean="0">
                          <a:solidFill>
                            <a:srgbClr val="000000"/>
                          </a:solidFill>
                          <a:latin typeface="Times New Roman"/>
                        </a:rPr>
                        <a:t>округа</a:t>
                      </a:r>
                    </a:p>
                    <a:p>
                      <a:pPr algn="l" fontAlgn="t"/>
                      <a:endParaRPr lang="ru-RU" sz="1200" b="0" i="0" u="none" strike="noStrike" dirty="0">
                        <a:solidFill>
                          <a:srgbClr val="000000"/>
                        </a:solidFill>
                        <a:latin typeface="Times New Roman"/>
                      </a:endParaRPr>
                    </a:p>
                  </a:txBody>
                  <a:tcPr marL="6594" marR="6594" marT="13758" marB="0"/>
                </a:tc>
                <a:tc>
                  <a:txBody>
                    <a:bodyPr/>
                    <a:lstStyle/>
                    <a:p>
                      <a:pPr algn="ctr" fontAlgn="b"/>
                      <a:r>
                        <a:rPr lang="ru-RU" sz="1200" b="0" i="0" u="none" strike="noStrike" dirty="0">
                          <a:solidFill>
                            <a:srgbClr val="000000"/>
                          </a:solidFill>
                          <a:latin typeface="Times New Roman"/>
                        </a:rPr>
                        <a:t>15 906,8</a:t>
                      </a:r>
                    </a:p>
                  </a:txBody>
                  <a:tcPr marL="6594" marR="6594" marT="13758" marB="0" anchor="b"/>
                </a:tc>
                <a:tc>
                  <a:txBody>
                    <a:bodyPr/>
                    <a:lstStyle/>
                    <a:p>
                      <a:pPr algn="ctr" fontAlgn="b"/>
                      <a:r>
                        <a:rPr lang="ru-RU" sz="1200" b="0" i="0" u="none" strike="noStrike" dirty="0">
                          <a:solidFill>
                            <a:srgbClr val="000000"/>
                          </a:solidFill>
                          <a:latin typeface="Times New Roman"/>
                        </a:rPr>
                        <a:t>0,7</a:t>
                      </a:r>
                    </a:p>
                  </a:txBody>
                  <a:tcPr marL="6594" marR="6594" marT="13758" marB="0" anchor="b"/>
                </a:tc>
              </a:tr>
              <a:tr h="522648">
                <a:tc>
                  <a:txBody>
                    <a:bodyPr/>
                    <a:lstStyle/>
                    <a:p>
                      <a:pPr algn="l" fontAlgn="t"/>
                      <a:r>
                        <a:rPr lang="ru-RU" sz="1200" b="0" i="0" u="none" strike="noStrike" dirty="0">
                          <a:solidFill>
                            <a:srgbClr val="000000"/>
                          </a:solidFill>
                          <a:latin typeface="Times New Roman"/>
                        </a:rPr>
                        <a:t>10. Развитие малого и среднего предпринимательства в Серовском городском </a:t>
                      </a:r>
                      <a:r>
                        <a:rPr lang="ru-RU" sz="1200" b="0" i="0" u="none" strike="noStrike" dirty="0" smtClean="0">
                          <a:solidFill>
                            <a:srgbClr val="000000"/>
                          </a:solidFill>
                          <a:latin typeface="Times New Roman"/>
                        </a:rPr>
                        <a:t>округе</a:t>
                      </a:r>
                    </a:p>
                    <a:p>
                      <a:pPr algn="l" fontAlgn="t"/>
                      <a:endParaRPr lang="ru-RU" sz="1200" b="0" i="0" u="none" strike="noStrike" dirty="0">
                        <a:solidFill>
                          <a:srgbClr val="000000"/>
                        </a:solidFill>
                        <a:latin typeface="Times New Roman"/>
                      </a:endParaRPr>
                    </a:p>
                  </a:txBody>
                  <a:tcPr marL="6594" marR="6594" marT="13758" marB="0"/>
                </a:tc>
                <a:tc>
                  <a:txBody>
                    <a:bodyPr/>
                    <a:lstStyle/>
                    <a:p>
                      <a:pPr algn="ctr" fontAlgn="b"/>
                      <a:r>
                        <a:rPr lang="ru-RU" sz="1200" b="0" i="0" u="none" strike="noStrike" dirty="0">
                          <a:solidFill>
                            <a:srgbClr val="000000"/>
                          </a:solidFill>
                          <a:latin typeface="Times New Roman"/>
                        </a:rPr>
                        <a:t>403,4</a:t>
                      </a:r>
                    </a:p>
                  </a:txBody>
                  <a:tcPr marL="6594" marR="6594" marT="13758" marB="0" anchor="b"/>
                </a:tc>
                <a:tc>
                  <a:txBody>
                    <a:bodyPr/>
                    <a:lstStyle/>
                    <a:p>
                      <a:pPr algn="ctr" fontAlgn="b"/>
                      <a:r>
                        <a:rPr lang="ru-RU" sz="1200" b="0" i="0" u="none" strike="noStrike" dirty="0">
                          <a:solidFill>
                            <a:srgbClr val="000000"/>
                          </a:solidFill>
                          <a:latin typeface="Times New Roman"/>
                        </a:rPr>
                        <a:t>0,02</a:t>
                      </a:r>
                    </a:p>
                  </a:txBody>
                  <a:tcPr marL="6594" marR="6594" marT="13758" marB="0" anchor="b"/>
                </a:tc>
              </a:tr>
              <a:tr h="352694">
                <a:tc>
                  <a:txBody>
                    <a:bodyPr/>
                    <a:lstStyle/>
                    <a:p>
                      <a:pPr algn="l" fontAlgn="t"/>
                      <a:r>
                        <a:rPr lang="ru-RU" sz="1200" b="0" i="0" u="none" strike="noStrike" dirty="0">
                          <a:solidFill>
                            <a:srgbClr val="000000"/>
                          </a:solidFill>
                          <a:latin typeface="Times New Roman"/>
                        </a:rPr>
                        <a:t>11. Реализация Положения о наградах Серовского городского </a:t>
                      </a:r>
                      <a:r>
                        <a:rPr lang="ru-RU" sz="1200" b="0" i="0" u="none" strike="noStrike" dirty="0" smtClean="0">
                          <a:solidFill>
                            <a:srgbClr val="000000"/>
                          </a:solidFill>
                          <a:latin typeface="Times New Roman"/>
                        </a:rPr>
                        <a:t>округа</a:t>
                      </a:r>
                    </a:p>
                    <a:p>
                      <a:pPr algn="l" fontAlgn="t"/>
                      <a:endParaRPr lang="ru-RU" sz="1200" b="0" i="0" u="none" strike="noStrike" dirty="0">
                        <a:solidFill>
                          <a:srgbClr val="000000"/>
                        </a:solidFill>
                        <a:latin typeface="Times New Roman"/>
                      </a:endParaRPr>
                    </a:p>
                  </a:txBody>
                  <a:tcPr marL="6594" marR="6594" marT="13758" marB="0"/>
                </a:tc>
                <a:tc>
                  <a:txBody>
                    <a:bodyPr/>
                    <a:lstStyle/>
                    <a:p>
                      <a:pPr algn="ctr" fontAlgn="b"/>
                      <a:r>
                        <a:rPr lang="ru-RU" sz="1200" b="0" i="0" u="none" strike="noStrike" dirty="0">
                          <a:solidFill>
                            <a:srgbClr val="000000"/>
                          </a:solidFill>
                          <a:latin typeface="Times New Roman"/>
                        </a:rPr>
                        <a:t>1 084,4</a:t>
                      </a:r>
                    </a:p>
                  </a:txBody>
                  <a:tcPr marL="6594" marR="6594" marT="13758" marB="0" anchor="b"/>
                </a:tc>
                <a:tc>
                  <a:txBody>
                    <a:bodyPr/>
                    <a:lstStyle/>
                    <a:p>
                      <a:pPr algn="ctr" fontAlgn="b"/>
                      <a:r>
                        <a:rPr lang="ru-RU" sz="1200" b="0" i="0" u="none" strike="noStrike" dirty="0">
                          <a:solidFill>
                            <a:srgbClr val="000000"/>
                          </a:solidFill>
                          <a:latin typeface="Times New Roman"/>
                        </a:rPr>
                        <a:t>0,05</a:t>
                      </a:r>
                    </a:p>
                  </a:txBody>
                  <a:tcPr marL="6594" marR="6594" marT="13758" marB="0" anchor="b"/>
                </a:tc>
              </a:tr>
              <a:tr h="352694">
                <a:tc>
                  <a:txBody>
                    <a:bodyPr/>
                    <a:lstStyle/>
                    <a:p>
                      <a:pPr algn="l" fontAlgn="t"/>
                      <a:r>
                        <a:rPr lang="ru-RU" sz="1200" b="0" i="0" u="none" strike="noStrike" dirty="0">
                          <a:solidFill>
                            <a:srgbClr val="000000"/>
                          </a:solidFill>
                          <a:latin typeface="Times New Roman"/>
                        </a:rPr>
                        <a:t>12. Обеспечение работы муниципальных информационных </a:t>
                      </a:r>
                      <a:r>
                        <a:rPr lang="ru-RU" sz="1200" b="0" i="0" u="none" strike="noStrike" dirty="0" smtClean="0">
                          <a:solidFill>
                            <a:srgbClr val="000000"/>
                          </a:solidFill>
                          <a:latin typeface="Times New Roman"/>
                        </a:rPr>
                        <a:t>систем</a:t>
                      </a:r>
                    </a:p>
                    <a:p>
                      <a:pPr algn="l" fontAlgn="t"/>
                      <a:endParaRPr lang="ru-RU" sz="1200" b="0" i="0" u="none" strike="noStrike" dirty="0">
                        <a:solidFill>
                          <a:srgbClr val="000000"/>
                        </a:solidFill>
                        <a:latin typeface="Times New Roman"/>
                      </a:endParaRPr>
                    </a:p>
                  </a:txBody>
                  <a:tcPr marL="6594" marR="6594" marT="13758" marB="0"/>
                </a:tc>
                <a:tc>
                  <a:txBody>
                    <a:bodyPr/>
                    <a:lstStyle/>
                    <a:p>
                      <a:pPr algn="ctr" fontAlgn="b"/>
                      <a:r>
                        <a:rPr lang="ru-RU" sz="1200" b="0" i="0" u="none" strike="noStrike" dirty="0">
                          <a:solidFill>
                            <a:srgbClr val="000000"/>
                          </a:solidFill>
                          <a:latin typeface="Times New Roman"/>
                        </a:rPr>
                        <a:t>2 406,0</a:t>
                      </a:r>
                    </a:p>
                  </a:txBody>
                  <a:tcPr marL="6594" marR="6594" marT="13758" marB="0" anchor="b"/>
                </a:tc>
                <a:tc>
                  <a:txBody>
                    <a:bodyPr/>
                    <a:lstStyle/>
                    <a:p>
                      <a:pPr algn="ctr" fontAlgn="b"/>
                      <a:r>
                        <a:rPr lang="ru-RU" sz="1200" b="0" i="0" u="none" strike="noStrike" dirty="0">
                          <a:solidFill>
                            <a:srgbClr val="000000"/>
                          </a:solidFill>
                          <a:latin typeface="Times New Roman"/>
                        </a:rPr>
                        <a:t>0,05</a:t>
                      </a:r>
                    </a:p>
                  </a:txBody>
                  <a:tcPr marL="6594" marR="6594" marT="13758" marB="0" anchor="b"/>
                </a:tc>
              </a:tr>
              <a:tr h="352694">
                <a:tc>
                  <a:txBody>
                    <a:bodyPr/>
                    <a:lstStyle/>
                    <a:p>
                      <a:pPr algn="l" fontAlgn="t"/>
                      <a:r>
                        <a:rPr lang="ru-RU" sz="1200" b="0" i="0" u="none" strike="noStrike" dirty="0">
                          <a:solidFill>
                            <a:srgbClr val="000000"/>
                          </a:solidFill>
                          <a:latin typeface="Times New Roman"/>
                        </a:rPr>
                        <a:t>13. Доведение до сведений жителей Серовского городского округа официальной информации и сопутствующие мероприятия</a:t>
                      </a:r>
                    </a:p>
                  </a:txBody>
                  <a:tcPr marL="6594" marR="6594" marT="13758" marB="0"/>
                </a:tc>
                <a:tc>
                  <a:txBody>
                    <a:bodyPr/>
                    <a:lstStyle/>
                    <a:p>
                      <a:pPr algn="ctr" fontAlgn="b"/>
                      <a:r>
                        <a:rPr lang="ru-RU" sz="1200" b="0" i="0" u="none" strike="noStrike" dirty="0">
                          <a:solidFill>
                            <a:srgbClr val="000000"/>
                          </a:solidFill>
                          <a:latin typeface="Times New Roman"/>
                        </a:rPr>
                        <a:t>876</a:t>
                      </a:r>
                    </a:p>
                  </a:txBody>
                  <a:tcPr marL="6594" marR="6594" marT="13758" marB="0" anchor="b"/>
                </a:tc>
                <a:tc>
                  <a:txBody>
                    <a:bodyPr/>
                    <a:lstStyle/>
                    <a:p>
                      <a:pPr algn="ctr" fontAlgn="b"/>
                      <a:r>
                        <a:rPr lang="ru-RU" sz="1200" b="0" i="0" u="none" strike="noStrike" dirty="0">
                          <a:solidFill>
                            <a:srgbClr val="000000"/>
                          </a:solidFill>
                          <a:latin typeface="Times New Roman"/>
                        </a:rPr>
                        <a:t>0,04</a:t>
                      </a:r>
                    </a:p>
                  </a:txBody>
                  <a:tcPr marL="6594" marR="6594" marT="13758" marB="0" anchor="b"/>
                </a:tc>
              </a:tr>
              <a:tr h="522648">
                <a:tc>
                  <a:txBody>
                    <a:bodyPr/>
                    <a:lstStyle/>
                    <a:p>
                      <a:pPr algn="l" fontAlgn="t"/>
                      <a:r>
                        <a:rPr lang="ru-RU" sz="1200" b="0" i="0" u="none" strike="noStrike" dirty="0">
                          <a:solidFill>
                            <a:srgbClr val="000000"/>
                          </a:solidFill>
                          <a:latin typeface="Times New Roman"/>
                        </a:rPr>
                        <a:t>14. Дополнительные меры социальной поддержки отдельных категорий граждан Серовского городского </a:t>
                      </a:r>
                      <a:r>
                        <a:rPr lang="ru-RU" sz="1200" b="0" i="0" u="none" strike="noStrike" dirty="0" smtClean="0">
                          <a:solidFill>
                            <a:srgbClr val="000000"/>
                          </a:solidFill>
                          <a:latin typeface="Times New Roman"/>
                        </a:rPr>
                        <a:t>округа</a:t>
                      </a:r>
                    </a:p>
                    <a:p>
                      <a:pPr algn="l" fontAlgn="t"/>
                      <a:endParaRPr lang="ru-RU" sz="1200" b="0" i="0" u="none" strike="noStrike" dirty="0">
                        <a:solidFill>
                          <a:srgbClr val="000000"/>
                        </a:solidFill>
                        <a:latin typeface="Times New Roman"/>
                      </a:endParaRPr>
                    </a:p>
                  </a:txBody>
                  <a:tcPr marL="6594" marR="6594" marT="13758" marB="0"/>
                </a:tc>
                <a:tc>
                  <a:txBody>
                    <a:bodyPr/>
                    <a:lstStyle/>
                    <a:p>
                      <a:pPr algn="ctr" fontAlgn="b"/>
                      <a:r>
                        <a:rPr lang="ru-RU" sz="1200" b="0" i="0" u="none" strike="noStrike" dirty="0">
                          <a:solidFill>
                            <a:srgbClr val="000000"/>
                          </a:solidFill>
                          <a:latin typeface="Times New Roman"/>
                        </a:rPr>
                        <a:t>9 759,9</a:t>
                      </a:r>
                    </a:p>
                  </a:txBody>
                  <a:tcPr marL="6594" marR="6594" marT="13758" marB="0" anchor="b"/>
                </a:tc>
                <a:tc>
                  <a:txBody>
                    <a:bodyPr/>
                    <a:lstStyle/>
                    <a:p>
                      <a:pPr algn="ctr" fontAlgn="b"/>
                      <a:r>
                        <a:rPr lang="ru-RU" sz="1200" b="0" i="0" u="none" strike="noStrike" dirty="0">
                          <a:solidFill>
                            <a:srgbClr val="000000"/>
                          </a:solidFill>
                          <a:latin typeface="Times New Roman"/>
                        </a:rPr>
                        <a:t>0,45</a:t>
                      </a:r>
                    </a:p>
                  </a:txBody>
                  <a:tcPr marL="6594" marR="6594" marT="13758" marB="0" anchor="b"/>
                </a:tc>
              </a:tr>
              <a:tr h="352694">
                <a:tc>
                  <a:txBody>
                    <a:bodyPr/>
                    <a:lstStyle/>
                    <a:p>
                      <a:pPr algn="l" fontAlgn="t"/>
                      <a:r>
                        <a:rPr lang="ru-RU" sz="1200" b="0" i="0" u="none" strike="noStrike" dirty="0">
                          <a:solidFill>
                            <a:srgbClr val="000000"/>
                          </a:solidFill>
                          <a:latin typeface="Times New Roman"/>
                        </a:rPr>
                        <a:t>15. Развитие муниципальной службы в Серовском городском </a:t>
                      </a:r>
                      <a:r>
                        <a:rPr lang="ru-RU" sz="1200" b="0" i="0" u="none" strike="noStrike" dirty="0" smtClean="0">
                          <a:solidFill>
                            <a:srgbClr val="000000"/>
                          </a:solidFill>
                          <a:latin typeface="Times New Roman"/>
                        </a:rPr>
                        <a:t>округе</a:t>
                      </a:r>
                    </a:p>
                    <a:p>
                      <a:pPr algn="l" fontAlgn="t"/>
                      <a:endParaRPr lang="ru-RU" sz="1200" b="0" i="0" u="none" strike="noStrike" dirty="0">
                        <a:solidFill>
                          <a:srgbClr val="000000"/>
                        </a:solidFill>
                        <a:latin typeface="Times New Roman"/>
                      </a:endParaRPr>
                    </a:p>
                  </a:txBody>
                  <a:tcPr marL="6594" marR="6594" marT="13758" marB="0"/>
                </a:tc>
                <a:tc>
                  <a:txBody>
                    <a:bodyPr/>
                    <a:lstStyle/>
                    <a:p>
                      <a:pPr algn="ctr" fontAlgn="b"/>
                      <a:r>
                        <a:rPr lang="ru-RU" sz="1200" b="0" i="0" u="none" strike="noStrike" dirty="0">
                          <a:solidFill>
                            <a:srgbClr val="000000"/>
                          </a:solidFill>
                          <a:latin typeface="Times New Roman"/>
                        </a:rPr>
                        <a:t>26 021,0</a:t>
                      </a:r>
                    </a:p>
                  </a:txBody>
                  <a:tcPr marL="6594" marR="6594" marT="13758" marB="0" anchor="b"/>
                </a:tc>
                <a:tc>
                  <a:txBody>
                    <a:bodyPr/>
                    <a:lstStyle/>
                    <a:p>
                      <a:pPr algn="ctr" fontAlgn="b"/>
                      <a:r>
                        <a:rPr lang="ru-RU" sz="1200" b="0" i="0" u="none" strike="noStrike" dirty="0">
                          <a:solidFill>
                            <a:srgbClr val="000000"/>
                          </a:solidFill>
                          <a:latin typeface="Times New Roman"/>
                        </a:rPr>
                        <a:t>1,2</a:t>
                      </a:r>
                    </a:p>
                  </a:txBody>
                  <a:tcPr marL="6594" marR="6594" marT="13758" marB="0" anchor="b"/>
                </a:tc>
              </a:tr>
              <a:tr h="182740">
                <a:tc>
                  <a:txBody>
                    <a:bodyPr/>
                    <a:lstStyle/>
                    <a:p>
                      <a:pPr algn="l" fontAlgn="t"/>
                      <a:r>
                        <a:rPr lang="ru-RU" sz="1200" b="0" i="0" u="none" strike="noStrike" dirty="0">
                          <a:solidFill>
                            <a:srgbClr val="000000"/>
                          </a:solidFill>
                          <a:latin typeface="Times New Roman"/>
                        </a:rPr>
                        <a:t>16. О мерах по противодействию коррупции в Серовском городском округе</a:t>
                      </a:r>
                    </a:p>
                  </a:txBody>
                  <a:tcPr marL="6594" marR="6594" marT="13758" marB="0"/>
                </a:tc>
                <a:tc>
                  <a:txBody>
                    <a:bodyPr/>
                    <a:lstStyle/>
                    <a:p>
                      <a:pPr algn="ctr" fontAlgn="b"/>
                      <a:r>
                        <a:rPr lang="ru-RU" sz="1200" b="0" i="0" u="none" strike="noStrike" dirty="0">
                          <a:solidFill>
                            <a:srgbClr val="000000"/>
                          </a:solidFill>
                          <a:latin typeface="Times New Roman"/>
                        </a:rPr>
                        <a:t>262</a:t>
                      </a:r>
                    </a:p>
                  </a:txBody>
                  <a:tcPr marL="6594" marR="6594" marT="13758" marB="0" anchor="b"/>
                </a:tc>
                <a:tc>
                  <a:txBody>
                    <a:bodyPr/>
                    <a:lstStyle/>
                    <a:p>
                      <a:pPr algn="ctr" fontAlgn="b"/>
                      <a:r>
                        <a:rPr lang="ru-RU" sz="1200" b="0" i="0" u="none" strike="noStrike" dirty="0">
                          <a:solidFill>
                            <a:srgbClr val="000000"/>
                          </a:solidFill>
                          <a:latin typeface="Times New Roman"/>
                        </a:rPr>
                        <a:t>0,01</a:t>
                      </a:r>
                    </a:p>
                  </a:txBody>
                  <a:tcPr marL="6594" marR="6594" marT="13758" marB="0" anchor="b"/>
                </a:tc>
              </a:tr>
              <a:tr h="155791">
                <a:tc>
                  <a:txBody>
                    <a:bodyPr/>
                    <a:lstStyle/>
                    <a:p>
                      <a:pPr marR="12555220">
                        <a:spcBef>
                          <a:spcPts val="300"/>
                        </a:spcBef>
                        <a:spcAft>
                          <a:spcPts val="300"/>
                        </a:spcAft>
                      </a:pPr>
                      <a:r>
                        <a:rPr lang="ru-RU" sz="1100" b="1" dirty="0" smtClean="0">
                          <a:solidFill>
                            <a:srgbClr val="000000"/>
                          </a:solidFill>
                          <a:latin typeface="Times New Roman" pitchFamily="18" charset="0"/>
                          <a:ea typeface="Times New Roman"/>
                          <a:cs typeface="Times New Roman" pitchFamily="18" charset="0"/>
                        </a:rPr>
                        <a:t>ИТОГО</a:t>
                      </a:r>
                      <a:endParaRPr lang="ru-RU" sz="1100" b="1" dirty="0">
                        <a:solidFill>
                          <a:srgbClr val="000000"/>
                        </a:solidFill>
                        <a:latin typeface="Times New Roman" pitchFamily="18" charset="0"/>
                        <a:ea typeface="Times New Roman"/>
                        <a:cs typeface="Times New Roman" pitchFamily="18" charset="0"/>
                      </a:endParaRPr>
                    </a:p>
                  </a:txBody>
                  <a:tcPr marL="12309" marR="12309" marT="0" marB="0" vert="wordArtVert" anchor="ctr"/>
                </a:tc>
                <a:tc>
                  <a:txBody>
                    <a:bodyPr/>
                    <a:lstStyle/>
                    <a:p>
                      <a:pPr algn="ctr">
                        <a:spcBef>
                          <a:spcPts val="300"/>
                        </a:spcBef>
                        <a:spcAft>
                          <a:spcPts val="300"/>
                        </a:spcAft>
                      </a:pPr>
                      <a:r>
                        <a:rPr lang="ru-RU" sz="1100" b="1" dirty="0">
                          <a:solidFill>
                            <a:srgbClr val="000000"/>
                          </a:solidFill>
                          <a:latin typeface="Times New Roman"/>
                          <a:ea typeface="Times New Roman"/>
                        </a:rPr>
                        <a:t>2 174 200,6</a:t>
                      </a:r>
                    </a:p>
                  </a:txBody>
                  <a:tcPr marL="12309" marR="12309" marT="0" marB="0"/>
                </a:tc>
                <a:tc>
                  <a:txBody>
                    <a:bodyPr/>
                    <a:lstStyle/>
                    <a:p>
                      <a:pPr algn="ctr">
                        <a:spcBef>
                          <a:spcPts val="300"/>
                        </a:spcBef>
                        <a:spcAft>
                          <a:spcPts val="300"/>
                        </a:spcAft>
                      </a:pPr>
                      <a:r>
                        <a:rPr lang="ru-RU" sz="1100" b="1" dirty="0">
                          <a:solidFill>
                            <a:srgbClr val="000000"/>
                          </a:solidFill>
                          <a:latin typeface="Times New Roman"/>
                          <a:ea typeface="Times New Roman"/>
                        </a:rPr>
                        <a:t>100,0</a:t>
                      </a:r>
                    </a:p>
                  </a:txBody>
                  <a:tcPr marL="12309" marR="12309" marT="0" marB="0"/>
                </a:tc>
              </a:tr>
            </a:tbl>
          </a:graphicData>
        </a:graphic>
      </p:graphicFrame>
      <p:sp>
        <p:nvSpPr>
          <p:cNvPr id="45058" name="Rectangle 5"/>
          <p:cNvSpPr>
            <a:spLocks noChangeArrowheads="1"/>
          </p:cNvSpPr>
          <p:nvPr/>
        </p:nvSpPr>
        <p:spPr bwMode="auto">
          <a:xfrm>
            <a:off x="0" y="-107950"/>
            <a:ext cx="6427788" cy="2032000"/>
          </a:xfrm>
          <a:prstGeom prst="rect">
            <a:avLst/>
          </a:prstGeom>
          <a:noFill/>
          <a:ln w="9525">
            <a:noFill/>
            <a:miter lim="800000"/>
            <a:headEnd/>
            <a:tailEnd/>
          </a:ln>
        </p:spPr>
        <p:txBody>
          <a:bodyPr anchor="ctr">
            <a:spAutoFit/>
          </a:bodyPr>
          <a:lstStyle/>
          <a:p>
            <a:pPr indent="457200" algn="just"/>
            <a:r>
              <a:rPr lang="ru-RU" sz="1400" b="1">
                <a:solidFill>
                  <a:srgbClr val="000000"/>
                </a:solidFill>
                <a:cs typeface="Times New Roman" pitchFamily="18" charset="0"/>
              </a:rPr>
              <a:t>В соответствии с принятыми в 2013 году изменениями в Бюджетный кодекс Российской Федерации, бюджет Серовского городского округа на 2016 год сформирован не только в функциональной, но и в программной структуре расходов, на основе утвержденных 16 муниципальных программ.</a:t>
            </a:r>
            <a:endParaRPr lang="ru-RU" sz="900" b="1">
              <a:solidFill>
                <a:srgbClr val="000000"/>
              </a:solidFill>
              <a:cs typeface="Times New Roman" pitchFamily="18" charset="0"/>
            </a:endParaRPr>
          </a:p>
          <a:p>
            <a:pPr indent="457200" algn="just" eaLnBrk="0" hangingPunct="0"/>
            <a:r>
              <a:rPr lang="ru-RU" sz="1400" b="1">
                <a:solidFill>
                  <a:srgbClr val="000000"/>
                </a:solidFill>
                <a:cs typeface="Times New Roman" pitchFamily="18" charset="0"/>
              </a:rPr>
              <a:t>В соответствии с Перечнем муниципальных программ, утвержденным постановлением администрации Серовского городского округа от 22.10.2015 № 1615 (с внесенными изменениями и дополнениями), в решении Думы представлены расходы на реализацию следующих муниципальных программ:</a:t>
            </a:r>
            <a:endParaRPr lang="ru-RU" b="1">
              <a:solidFill>
                <a:srgbClr val="000000"/>
              </a:solidFill>
              <a:cs typeface="Times New Roman" pitchFamily="18" charset="0"/>
            </a:endParaRPr>
          </a:p>
        </p:txBody>
      </p:sp>
      <p:sp>
        <p:nvSpPr>
          <p:cNvPr id="14" name="Заголовок 1"/>
          <p:cNvSpPr txBox="1">
            <a:spLocks/>
          </p:cNvSpPr>
          <p:nvPr/>
        </p:nvSpPr>
        <p:spPr bwMode="auto">
          <a:xfrm rot="5400000">
            <a:off x="1703388" y="4751387"/>
            <a:ext cx="9906000" cy="403225"/>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eaLnBrk="0" hangingPunct="0">
              <a:defRPr/>
            </a:pPr>
            <a:r>
              <a:rPr lang="ru-RU" sz="2000" b="1" dirty="0">
                <a:solidFill>
                  <a:srgbClr val="FFFFFF"/>
                </a:solidFill>
                <a:effectLst>
                  <a:outerShdw blurRad="38100" dist="38100" dir="2700000" algn="tl">
                    <a:srgbClr val="000000"/>
                  </a:outerShdw>
                </a:effectLst>
                <a:latin typeface="Times New Roman" pitchFamily="18" charset="0"/>
                <a:cs typeface="Times New Roman" pitchFamily="18" charset="0"/>
              </a:rPr>
              <a:t>Муниципальные программы Серовского городского округа</a:t>
            </a:r>
            <a:endParaRPr lang="ru-RU" sz="2000" b="1" dirty="0">
              <a:solidFill>
                <a:schemeClr val="tx1"/>
              </a:solidFill>
              <a:effectLst>
                <a:outerShdw blurRad="38100" dist="38100" dir="2700000" algn="tl">
                  <a:srgbClr val="000000"/>
                </a:outerShdw>
              </a:effectLst>
              <a:latin typeface="Times New Roman" pitchFamily="18" charset="0"/>
              <a:cs typeface="Times New Roman" pitchFamily="18" charset="0"/>
            </a:endParaRPr>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Рисунок 21" descr="a34fe24b992cca5d1cf31a9a20010cdc_XL.jpg"/>
          <p:cNvPicPr>
            <a:picLocks noChangeAspect="1"/>
          </p:cNvPicPr>
          <p:nvPr/>
        </p:nvPicPr>
        <p:blipFill>
          <a:blip r:embed="rId2" cstate="print"/>
          <a:srcRect/>
          <a:stretch>
            <a:fillRect/>
          </a:stretch>
        </p:blipFill>
        <p:spPr bwMode="auto">
          <a:xfrm>
            <a:off x="3144838" y="0"/>
            <a:ext cx="1695450" cy="2173288"/>
          </a:xfrm>
          <a:prstGeom prst="rect">
            <a:avLst/>
          </a:prstGeom>
          <a:noFill/>
          <a:ln w="9525">
            <a:noFill/>
            <a:miter lim="800000"/>
            <a:headEnd/>
            <a:tailEnd/>
          </a:ln>
        </p:spPr>
      </p:pic>
      <p:pic>
        <p:nvPicPr>
          <p:cNvPr id="46082" name="Рисунок 18" descr="detskiy-sad.jpg"/>
          <p:cNvPicPr>
            <a:picLocks noChangeAspect="1"/>
          </p:cNvPicPr>
          <p:nvPr/>
        </p:nvPicPr>
        <p:blipFill>
          <a:blip r:embed="rId3" cstate="print"/>
          <a:srcRect/>
          <a:stretch>
            <a:fillRect/>
          </a:stretch>
        </p:blipFill>
        <p:spPr bwMode="auto">
          <a:xfrm>
            <a:off x="4840288" y="0"/>
            <a:ext cx="2017712" cy="2160588"/>
          </a:xfrm>
          <a:prstGeom prst="rect">
            <a:avLst/>
          </a:prstGeom>
          <a:noFill/>
          <a:ln w="9525">
            <a:noFill/>
            <a:miter lim="800000"/>
            <a:headEnd/>
            <a:tailEnd/>
          </a:ln>
        </p:spPr>
      </p:pic>
      <p:pic>
        <p:nvPicPr>
          <p:cNvPr id="46083" name="Рисунок 22" descr="4.jpg"/>
          <p:cNvPicPr>
            <a:picLocks noChangeAspect="1"/>
          </p:cNvPicPr>
          <p:nvPr/>
        </p:nvPicPr>
        <p:blipFill>
          <a:blip r:embed="rId4" cstate="print"/>
          <a:srcRect/>
          <a:stretch>
            <a:fillRect/>
          </a:stretch>
        </p:blipFill>
        <p:spPr bwMode="auto">
          <a:xfrm>
            <a:off x="1714500" y="0"/>
            <a:ext cx="1512888" cy="2146300"/>
          </a:xfrm>
          <a:prstGeom prst="rect">
            <a:avLst/>
          </a:prstGeom>
          <a:noFill/>
          <a:ln w="9525">
            <a:noFill/>
            <a:miter lim="800000"/>
            <a:headEnd/>
            <a:tailEnd/>
          </a:ln>
        </p:spPr>
      </p:pic>
      <p:sp>
        <p:nvSpPr>
          <p:cNvPr id="4" name="Заголовок 1"/>
          <p:cNvSpPr txBox="1">
            <a:spLocks/>
          </p:cNvSpPr>
          <p:nvPr/>
        </p:nvSpPr>
        <p:spPr bwMode="auto">
          <a:xfrm rot="16200000">
            <a:off x="-4801393" y="4801393"/>
            <a:ext cx="9906000" cy="303213"/>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r" eaLnBrk="0" hangingPunct="0">
              <a:defRPr/>
            </a:pPr>
            <a:r>
              <a:rPr lang="ru-RU" sz="2000" b="1" dirty="0">
                <a:solidFill>
                  <a:srgbClr val="FFFFFF"/>
                </a:solidFill>
                <a:latin typeface="Times New Roman" pitchFamily="18" charset="0"/>
                <a:cs typeface="Times New Roman" pitchFamily="18" charset="0"/>
              </a:rPr>
              <a:t>Развитие системы образования</a:t>
            </a:r>
            <a:endParaRPr lang="ru-RU" sz="2000" b="1" dirty="0">
              <a:solidFill>
                <a:schemeClr val="tx1"/>
              </a:solidFill>
              <a:latin typeface="Times New Roman" pitchFamily="18" charset="0"/>
              <a:cs typeface="Times New Roman" pitchFamily="18" charset="0"/>
            </a:endParaRPr>
          </a:p>
        </p:txBody>
      </p:sp>
      <p:sp>
        <p:nvSpPr>
          <p:cNvPr id="5" name="Прямоугольник 4"/>
          <p:cNvSpPr/>
          <p:nvPr/>
        </p:nvSpPr>
        <p:spPr>
          <a:xfrm>
            <a:off x="316523" y="2187575"/>
            <a:ext cx="6541477" cy="1231106"/>
          </a:xfrm>
          <a:prstGeom prst="rect">
            <a:avLst/>
          </a:prstGeom>
          <a:noFill/>
        </p:spPr>
        <p:txBody>
          <a:bodyPr>
            <a:spAutoFit/>
          </a:bodyPr>
          <a:lstStyle/>
          <a:p>
            <a:pPr algn="ctr">
              <a:defRPr/>
            </a:pPr>
            <a:r>
              <a:rPr lang="ru-RU" b="1" dirty="0">
                <a:ln w="1905"/>
                <a:solidFill>
                  <a:srgbClr val="000000"/>
                </a:solidFill>
                <a:effectLst>
                  <a:innerShdw blurRad="69850" dist="43180" dir="5400000">
                    <a:srgbClr val="000000">
                      <a:alpha val="65000"/>
                    </a:srgbClr>
                  </a:innerShdw>
                </a:effectLst>
              </a:rPr>
              <a:t>Общий объем расходов бюджета – 1 355  067 183 руб., из </a:t>
            </a:r>
          </a:p>
          <a:p>
            <a:pPr algn="ctr">
              <a:defRPr/>
            </a:pPr>
            <a:r>
              <a:rPr lang="ru-RU" b="1" dirty="0">
                <a:ln w="1905"/>
                <a:solidFill>
                  <a:srgbClr val="000000"/>
                </a:solidFill>
                <a:effectLst>
                  <a:innerShdw blurRad="69850" dist="43180" dir="5400000">
                    <a:srgbClr val="000000">
                      <a:alpha val="65000"/>
                    </a:srgbClr>
                  </a:innerShdw>
                </a:effectLst>
              </a:rPr>
              <a:t>них за счет средств областного бюджета  835 894 700 руб.</a:t>
            </a:r>
          </a:p>
          <a:p>
            <a:pPr algn="ctr">
              <a:defRPr/>
            </a:pPr>
            <a:r>
              <a:rPr lang="ru-RU" b="1" dirty="0">
                <a:ln w="1905"/>
                <a:solidFill>
                  <a:srgbClr val="000000"/>
                </a:solidFill>
                <a:effectLst>
                  <a:innerShdw blurRad="69850" dist="43180" dir="5400000">
                    <a:srgbClr val="000000">
                      <a:alpha val="65000"/>
                    </a:srgbClr>
                  </a:innerShdw>
                </a:effectLst>
              </a:rPr>
              <a:t> </a:t>
            </a:r>
          </a:p>
          <a:p>
            <a:pPr algn="ctr">
              <a:defRPr/>
            </a:pPr>
            <a:r>
              <a:rPr lang="ru-RU" sz="2000" b="1" dirty="0">
                <a:ln w="1905"/>
                <a:solidFill>
                  <a:srgbClr val="000000"/>
                </a:solidFill>
                <a:effectLst>
                  <a:innerShdw blurRad="69850" dist="43180" dir="5400000">
                    <a:srgbClr val="000000">
                      <a:alpha val="65000"/>
                    </a:srgbClr>
                  </a:innerShdw>
                </a:effectLst>
              </a:rPr>
              <a:t> </a:t>
            </a:r>
            <a:endParaRPr lang="ru-RU" b="1" dirty="0">
              <a:ln w="1905"/>
              <a:solidFill>
                <a:srgbClr val="000000"/>
              </a:solidFill>
              <a:effectLst>
                <a:innerShdw blurRad="69850" dist="43180" dir="5400000">
                  <a:srgbClr val="000000">
                    <a:alpha val="65000"/>
                  </a:srgbClr>
                </a:innerShdw>
              </a:effectLst>
            </a:endParaRPr>
          </a:p>
        </p:txBody>
      </p:sp>
      <p:cxnSp>
        <p:nvCxnSpPr>
          <p:cNvPr id="7" name="Прямая соединительная линия 6"/>
          <p:cNvCxnSpPr/>
          <p:nvPr/>
        </p:nvCxnSpPr>
        <p:spPr>
          <a:xfrm>
            <a:off x="495300" y="3136900"/>
            <a:ext cx="6243638" cy="0"/>
          </a:xfrm>
          <a:prstGeom prst="line">
            <a:avLst/>
          </a:prstGeom>
          <a:ln w="12700">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46087" name="TextBox 10"/>
          <p:cNvSpPr txBox="1">
            <a:spLocks noChangeArrowheads="1"/>
          </p:cNvSpPr>
          <p:nvPr/>
        </p:nvSpPr>
        <p:spPr bwMode="auto">
          <a:xfrm>
            <a:off x="361950" y="3219450"/>
            <a:ext cx="6381750" cy="523875"/>
          </a:xfrm>
          <a:prstGeom prst="rect">
            <a:avLst/>
          </a:prstGeom>
          <a:noFill/>
          <a:ln w="9525">
            <a:noFill/>
            <a:miter lim="800000"/>
            <a:headEnd/>
            <a:tailEnd/>
          </a:ln>
        </p:spPr>
        <p:txBody>
          <a:bodyPr>
            <a:spAutoFit/>
          </a:bodyPr>
          <a:lstStyle/>
          <a:p>
            <a:pPr algn="ctr"/>
            <a:r>
              <a:rPr lang="ru-RU" sz="1400" b="1">
                <a:solidFill>
                  <a:srgbClr val="000000"/>
                </a:solidFill>
              </a:rPr>
              <a:t>Основные подпрограммы, финансирование которых осуществляется в рамках  муниципальной программы в 2016 году</a:t>
            </a:r>
          </a:p>
        </p:txBody>
      </p:sp>
      <p:sp>
        <p:nvSpPr>
          <p:cNvPr id="46088" name="Прямоугольник 11"/>
          <p:cNvSpPr>
            <a:spLocks noChangeArrowheads="1"/>
          </p:cNvSpPr>
          <p:nvPr/>
        </p:nvSpPr>
        <p:spPr bwMode="auto">
          <a:xfrm>
            <a:off x="390525" y="3906838"/>
            <a:ext cx="6308725" cy="9694862"/>
          </a:xfrm>
          <a:prstGeom prst="rect">
            <a:avLst/>
          </a:prstGeom>
          <a:noFill/>
          <a:ln w="9525">
            <a:noFill/>
            <a:miter lim="800000"/>
            <a:headEnd/>
            <a:tailEnd/>
          </a:ln>
        </p:spPr>
        <p:txBody>
          <a:bodyPr>
            <a:spAutoFit/>
          </a:bodyPr>
          <a:lstStyle/>
          <a:p>
            <a:pPr algn="just"/>
            <a:r>
              <a:rPr lang="ru-RU" sz="1400">
                <a:solidFill>
                  <a:srgbClr val="000000"/>
                </a:solidFill>
              </a:rPr>
              <a:t>590 659 743 руб. -  «Развитие системы дошкольного  образования в Серовском городском округе» </a:t>
            </a:r>
          </a:p>
          <a:p>
            <a:pPr algn="just"/>
            <a:r>
              <a:rPr lang="ru-RU" sz="1400">
                <a:solidFill>
                  <a:srgbClr val="000000"/>
                </a:solidFill>
              </a:rPr>
              <a:t>599 243 192 руб. -  «Развитие системы общего образования в Серовском городском округе»</a:t>
            </a:r>
          </a:p>
          <a:p>
            <a:pPr algn="just"/>
            <a:r>
              <a:rPr lang="ru-RU" sz="1400">
                <a:solidFill>
                  <a:srgbClr val="000000"/>
                </a:solidFill>
              </a:rPr>
              <a:t>63 822 404 руб.  -   "Развитие системы дополнительного образования в Серовском городском округе»</a:t>
            </a:r>
          </a:p>
          <a:p>
            <a:pPr algn="just"/>
            <a:r>
              <a:rPr lang="ru-RU" sz="1400">
                <a:solidFill>
                  <a:srgbClr val="000000"/>
                </a:solidFill>
              </a:rPr>
              <a:t>63 482 055 руб.  -  «Организация отдыха детей и молодежи в Серовском городском округе»</a:t>
            </a:r>
          </a:p>
          <a:p>
            <a:pPr algn="just"/>
            <a:r>
              <a:rPr lang="ru-RU" sz="1400">
                <a:solidFill>
                  <a:srgbClr val="000000"/>
                </a:solidFill>
              </a:rPr>
              <a:t>19 414 467 руб. – «Обеспечение реализации муниципальной программы «Развитие системы образования  в Серовском городском округе»</a:t>
            </a:r>
          </a:p>
          <a:p>
            <a:pPr algn="just"/>
            <a:r>
              <a:rPr lang="ru-RU" sz="1400">
                <a:solidFill>
                  <a:srgbClr val="000000"/>
                </a:solidFill>
              </a:rPr>
              <a:t>915 720 руб. -  «Развитие системы обеспечения качества общего образования»</a:t>
            </a:r>
          </a:p>
          <a:p>
            <a:pPr algn="just"/>
            <a:r>
              <a:rPr lang="ru-RU" sz="1400">
                <a:solidFill>
                  <a:srgbClr val="000000"/>
                </a:solidFill>
              </a:rPr>
              <a:t>1 991 900 руб.  -  «Развитие системы поддержки талантливых и одаренных  детей и подростков»</a:t>
            </a:r>
          </a:p>
          <a:p>
            <a:pPr algn="just"/>
            <a:r>
              <a:rPr lang="ru-RU" sz="1400">
                <a:solidFill>
                  <a:srgbClr val="000000"/>
                </a:solidFill>
              </a:rPr>
              <a:t>1 805 000 руб.  -  «Развитие кадрового потенциала муниципальных образовательных учреждений Серовского городского округа»</a:t>
            </a:r>
          </a:p>
          <a:p>
            <a:pPr algn="just"/>
            <a:r>
              <a:rPr lang="ru-RU" sz="1400">
                <a:solidFill>
                  <a:srgbClr val="000000"/>
                </a:solidFill>
              </a:rPr>
              <a:t>12 828 702 руб. -  «Укрепление и развитие материально-технической базы муниципальных учреждений»</a:t>
            </a:r>
          </a:p>
          <a:p>
            <a:pPr algn="just"/>
            <a:r>
              <a:rPr lang="ru-RU" sz="1400">
                <a:solidFill>
                  <a:srgbClr val="000000"/>
                </a:solidFill>
              </a:rPr>
              <a:t>150 000 руб. -  «Создание в общеобразовательных организациях, расположенных в сельской местности, условий для занятия физической культурой и спортом»</a:t>
            </a:r>
          </a:p>
          <a:p>
            <a:pPr algn="just"/>
            <a:r>
              <a:rPr lang="ru-RU" sz="1400">
                <a:solidFill>
                  <a:srgbClr val="000000"/>
                </a:solidFill>
              </a:rPr>
              <a:t>150 000 руб.  -  «Доступная среда»</a:t>
            </a:r>
          </a:p>
          <a:p>
            <a:pPr algn="just"/>
            <a:r>
              <a:rPr lang="ru-RU" sz="1400">
                <a:solidFill>
                  <a:srgbClr val="000000"/>
                </a:solidFill>
              </a:rPr>
              <a:t>604 000 руб. - «Развитие спортивных объектов»</a:t>
            </a:r>
            <a:r>
              <a:rPr lang="ru-RU" sz="1400"/>
              <a:t> </a:t>
            </a:r>
          </a:p>
          <a:p>
            <a:pPr algn="just"/>
            <a:endParaRPr lang="ru-RU" sz="1400">
              <a:solidFill>
                <a:srgbClr val="000000"/>
              </a:solidFill>
            </a:endParaRPr>
          </a:p>
          <a:p>
            <a:pPr algn="just"/>
            <a:r>
              <a:rPr lang="ru-RU" sz="1400">
                <a:solidFill>
                  <a:srgbClr val="000000"/>
                </a:solidFill>
              </a:rPr>
              <a:t>Реализация мероприятий позволит достичь целей обозначенных муниципальной программой «Развитие системы образования в Серовском городском округе».</a:t>
            </a:r>
          </a:p>
          <a:p>
            <a:pPr algn="just"/>
            <a:endParaRPr lang="ru-RU" sz="1400">
              <a:solidFill>
                <a:srgbClr val="000000"/>
              </a:solidFill>
            </a:endParaRPr>
          </a:p>
          <a:p>
            <a:pPr algn="just"/>
            <a:endParaRPr lang="ru-RU" sz="1600"/>
          </a:p>
          <a:p>
            <a:pPr algn="just"/>
            <a:endParaRPr lang="ru-RU" sz="1600"/>
          </a:p>
          <a:p>
            <a:endParaRPr lang="ru-RU" sz="1600"/>
          </a:p>
          <a:p>
            <a:endParaRPr lang="ru-RU"/>
          </a:p>
          <a:p>
            <a:endParaRPr lang="ru-RU"/>
          </a:p>
          <a:p>
            <a:endParaRPr lang="ru-RU"/>
          </a:p>
          <a:p>
            <a:endParaRPr lang="ru-RU"/>
          </a:p>
          <a:p>
            <a:endParaRPr lang="ru-RU"/>
          </a:p>
          <a:p>
            <a:endParaRPr lang="ru-RU"/>
          </a:p>
          <a:p>
            <a:endParaRPr lang="ru-RU"/>
          </a:p>
          <a:p>
            <a:endParaRPr lang="ru-RU"/>
          </a:p>
          <a:p>
            <a:endParaRPr lang="ru-RU"/>
          </a:p>
          <a:p>
            <a:endParaRPr lang="ru-RU"/>
          </a:p>
          <a:p>
            <a:endParaRPr lang="ru-RU"/>
          </a:p>
        </p:txBody>
      </p:sp>
      <p:pic>
        <p:nvPicPr>
          <p:cNvPr id="46089" name="Рисунок 14" descr="-_1_~1.JPG"/>
          <p:cNvPicPr>
            <a:picLocks noChangeAspect="1"/>
          </p:cNvPicPr>
          <p:nvPr/>
        </p:nvPicPr>
        <p:blipFill>
          <a:blip r:embed="rId5" cstate="print"/>
          <a:srcRect/>
          <a:stretch>
            <a:fillRect/>
          </a:stretch>
        </p:blipFill>
        <p:spPr bwMode="auto">
          <a:xfrm>
            <a:off x="336550" y="0"/>
            <a:ext cx="1444625" cy="2090738"/>
          </a:xfrm>
          <a:prstGeom prst="rect">
            <a:avLst/>
          </a:prstGeom>
          <a:noFill/>
          <a:ln w="9525">
            <a:noFill/>
            <a:miter lim="800000"/>
            <a:headEnd/>
            <a:tailEnd/>
          </a:ln>
        </p:spPr>
      </p:pic>
      <p:cxnSp>
        <p:nvCxnSpPr>
          <p:cNvPr id="13" name="Прямая соединительная линия 12"/>
          <p:cNvCxnSpPr/>
          <p:nvPr/>
        </p:nvCxnSpPr>
        <p:spPr>
          <a:xfrm>
            <a:off x="400050" y="8820150"/>
            <a:ext cx="6245225" cy="0"/>
          </a:xfrm>
          <a:prstGeom prst="line">
            <a:avLst/>
          </a:prstGeom>
          <a:ln w="12700">
            <a:solidFill>
              <a:srgbClr val="000000"/>
            </a:solidFill>
          </a:ln>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bwMode="auto">
          <a:xfrm rot="5400000">
            <a:off x="1723232" y="4771231"/>
            <a:ext cx="9906000" cy="363537"/>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eaLnBrk="0" hangingPunct="0">
              <a:defRPr/>
            </a:pPr>
            <a:r>
              <a:rPr lang="ru-RU" sz="2000" b="1" dirty="0">
                <a:solidFill>
                  <a:srgbClr val="FFFFFF"/>
                </a:solidFill>
                <a:latin typeface="Times New Roman" pitchFamily="18" charset="0"/>
                <a:cs typeface="Times New Roman" pitchFamily="18" charset="0"/>
              </a:rPr>
              <a:t>Развитие системы образования</a:t>
            </a:r>
            <a:endParaRPr lang="ru-RU" sz="2000" b="1" dirty="0">
              <a:solidFill>
                <a:schemeClr val="tx1"/>
              </a:solidFill>
              <a:latin typeface="Times New Roman" pitchFamily="18" charset="0"/>
              <a:cs typeface="Times New Roman" pitchFamily="18" charset="0"/>
            </a:endParaRPr>
          </a:p>
        </p:txBody>
      </p:sp>
      <p:sp>
        <p:nvSpPr>
          <p:cNvPr id="47106" name="TextBox 4"/>
          <p:cNvSpPr txBox="1">
            <a:spLocks noChangeArrowheads="1"/>
          </p:cNvSpPr>
          <p:nvPr/>
        </p:nvSpPr>
        <p:spPr bwMode="auto">
          <a:xfrm>
            <a:off x="468313" y="0"/>
            <a:ext cx="5972175" cy="708025"/>
          </a:xfrm>
          <a:prstGeom prst="rect">
            <a:avLst/>
          </a:prstGeom>
          <a:noFill/>
          <a:ln w="9525">
            <a:noFill/>
            <a:miter lim="800000"/>
            <a:headEnd/>
            <a:tailEnd/>
          </a:ln>
        </p:spPr>
        <p:txBody>
          <a:bodyPr>
            <a:spAutoFit/>
          </a:bodyPr>
          <a:lstStyle/>
          <a:p>
            <a:pPr algn="ctr"/>
            <a:r>
              <a:rPr lang="ru-RU" sz="1600" b="1">
                <a:solidFill>
                  <a:srgbClr val="000000"/>
                </a:solidFill>
              </a:rPr>
              <a:t>     </a:t>
            </a:r>
            <a:r>
              <a:rPr lang="ru-RU" sz="2000" b="1">
                <a:solidFill>
                  <a:srgbClr val="000000"/>
                </a:solidFill>
              </a:rPr>
              <a:t>Целевые показатели муниципальной программы</a:t>
            </a:r>
          </a:p>
        </p:txBody>
      </p:sp>
      <p:graphicFrame>
        <p:nvGraphicFramePr>
          <p:cNvPr id="6" name="Таблица 5"/>
          <p:cNvGraphicFramePr>
            <a:graphicFrameLocks noGrp="1"/>
          </p:cNvGraphicFramePr>
          <p:nvPr/>
        </p:nvGraphicFramePr>
        <p:xfrm>
          <a:off x="0" y="738188"/>
          <a:ext cx="6467475" cy="9545638"/>
        </p:xfrm>
        <a:graphic>
          <a:graphicData uri="http://schemas.openxmlformats.org/drawingml/2006/table">
            <a:tbl>
              <a:tblPr/>
              <a:tblGrid>
                <a:gridCol w="4419600"/>
                <a:gridCol w="1054100"/>
                <a:gridCol w="993775"/>
              </a:tblGrid>
              <a:tr h="660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700" b="1" i="0" u="none" strike="noStrike" cap="none" normalizeH="0" baseline="0" smtClean="0">
                          <a:ln>
                            <a:noFill/>
                          </a:ln>
                          <a:solidFill>
                            <a:srgbClr val="FFFFFF"/>
                          </a:solidFill>
                          <a:effectLst/>
                          <a:latin typeface="Times New Roman" pitchFamily="18" charset="0"/>
                          <a:cs typeface="Times New Roman" pitchFamily="18" charset="0"/>
                        </a:rPr>
                        <a:t>Наименование показателя</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700" b="1" i="0" u="none" strike="noStrike" cap="none" normalizeH="0" baseline="0" smtClean="0">
                          <a:ln>
                            <a:noFill/>
                          </a:ln>
                          <a:solidFill>
                            <a:srgbClr val="FFFFFF"/>
                          </a:solidFill>
                          <a:effectLst/>
                          <a:latin typeface="Times New Roman" pitchFamily="18" charset="0"/>
                          <a:cs typeface="Times New Roman" pitchFamily="18" charset="0"/>
                        </a:rPr>
                        <a:t>Ед. изм.</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700" b="1" i="0" u="none" strike="noStrike" cap="none" normalizeH="0" baseline="0" smtClean="0">
                          <a:ln>
                            <a:noFill/>
                          </a:ln>
                          <a:solidFill>
                            <a:srgbClr val="FFFFFF"/>
                          </a:solidFill>
                          <a:effectLst/>
                          <a:latin typeface="Times New Roman" pitchFamily="18" charset="0"/>
                          <a:cs typeface="Times New Roman" pitchFamily="18" charset="0"/>
                        </a:rPr>
                        <a:t>2016 год</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700" b="1" i="0" u="none" strike="noStrike" cap="none" normalizeH="0" baseline="0" smtClean="0">
                          <a:ln>
                            <a:noFill/>
                          </a:ln>
                          <a:solidFill>
                            <a:srgbClr val="FFFFFF"/>
                          </a:solidFill>
                          <a:effectLst/>
                          <a:latin typeface="Times New Roman" pitchFamily="18" charset="0"/>
                          <a:cs typeface="Times New Roman" pitchFamily="18" charset="0"/>
                        </a:rPr>
                        <a:t>(план)</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r>
              <a:tr h="2206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Доступность дошкольного образования для детей в возрасте 3-7 лет</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3366"/>
                          </a:solidFill>
                          <a:effectLst/>
                          <a:latin typeface="Times New Roman" pitchFamily="18" charset="0"/>
                          <a:cs typeface="Times New Roman" pitchFamily="18" charset="0"/>
                        </a:rPr>
                        <a:t>%</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3366"/>
                          </a:solidFill>
                          <a:effectLst/>
                          <a:latin typeface="Times New Roman" pitchFamily="18" charset="0"/>
                          <a:cs typeface="Times New Roman" pitchFamily="18" charset="0"/>
                        </a:rPr>
                        <a:t>100</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4397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Доступность дошкольного образования для детей в возрасте от 1,5 до 3 лет, в том числе для детей с ОВЗ</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3366"/>
                          </a:solidFill>
                          <a:effectLst/>
                          <a:latin typeface="Times New Roman" pitchFamily="18" charset="0"/>
                          <a:cs typeface="Times New Roman" pitchFamily="18" charset="0"/>
                        </a:rPr>
                        <a:t>%</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3366"/>
                          </a:solidFill>
                          <a:effectLst/>
                          <a:latin typeface="Times New Roman" pitchFamily="18" charset="0"/>
                          <a:cs typeface="Times New Roman" pitchFamily="18" charset="0"/>
                        </a:rPr>
                        <a:t>76</a:t>
                      </a: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6604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Отношение среднемесячной заработной платы педагогических работников муниципальных дошкольных образовательных организаций к среднемесячной заработной плате в общем образовании в регионе.</a:t>
                      </a: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3366"/>
                          </a:solidFill>
                          <a:effectLst/>
                          <a:latin typeface="Times New Roman" pitchFamily="18" charset="0"/>
                          <a:cs typeface="Times New Roman" pitchFamily="18" charset="0"/>
                        </a:rPr>
                        <a:t>%</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3366"/>
                          </a:solidFill>
                          <a:effectLst/>
                          <a:latin typeface="Times New Roman" pitchFamily="18" charset="0"/>
                          <a:cs typeface="Times New Roman" pitchFamily="18" charset="0"/>
                        </a:rPr>
                        <a:t>100</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4699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Доля образовательных учреждений, соответствующих современным требованиям в соответствии с ФГОС</a:t>
                      </a: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90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7286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Количество детей, охваченных услугами дошкольного образования в возрасте:</a:t>
                      </a: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 с 1 года до 3 лет </a:t>
                      </a: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- 3 лет до 7 лет  </a:t>
                      </a: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чел.</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1194</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4894</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6604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Охват детей школьного возраста в муниципальных общеобразовательных учреждениях Серовского городского округа образовательными услугами в рамках государственного образовательного стандарта и федерального государственного образовательного стандарта</a:t>
                      </a: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чел.</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9397</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6604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Доля общеобразовательных учреждений, функционирующих в рамках национальной образовательной инициативы «Наша новая школа», в общем количестве общеобразовательных учреждений</a:t>
                      </a: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100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4397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Доля выпускников 11-х классов муниципальных общеобразовательных учреждений, не сдавших ЕГЭ, в общей численности выпускников муниципальных общеобразовательных учреждений</a:t>
                      </a: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7</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3492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Доля общеобразовательных учреждений, перешедших на ФГОС общего образования</a:t>
                      </a: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100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3492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Охват организованным горячим питанием учащихся общеобразовательных учреждений</a:t>
                      </a: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94,8</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4397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Соотношение уровня средней заработной платы учителей общеобразовательных организаций  и средней заработной платы в экономике Свердловской области</a:t>
                      </a: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100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6604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Доля образовательных учреждений, реализующих специальные программы по работе с талантливыми детьми и молодежью (элективные курсы, программы дополнительного образования, факультативные занятия)</a:t>
                      </a: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58</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4397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Доля  детей, охваченных образовательными программами дополнительного образования, в общей численности детей и молодежи в возрасте 5-18 лет</a:t>
                      </a: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80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6604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Соотношение среднемесячной заработной платы педагогических работников муниципальных учреждений дополнительного образования детей к среднемесячной заработной плате в Свердловской области</a:t>
                      </a: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90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4397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Количество детей, охваченных  услугами дополнительного образования на базе учреждений дополнительного образования детей  (МАУ ДО ДЮСШ; МАУ ДО ЦДТ; МАОУ ДОД Чайка)</a:t>
                      </a: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чел.</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4789</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bl>
          </a:graphicData>
        </a:graphic>
      </p:graphicFrame>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nvGraphicFramePr>
        <p:xfrm>
          <a:off x="449263" y="695325"/>
          <a:ext cx="6408737" cy="9102732"/>
        </p:xfrm>
        <a:graphic>
          <a:graphicData uri="http://schemas.openxmlformats.org/drawingml/2006/table">
            <a:tbl>
              <a:tblPr/>
              <a:tblGrid>
                <a:gridCol w="5029200"/>
                <a:gridCol w="606425"/>
                <a:gridCol w="773112"/>
              </a:tblGrid>
              <a:tr h="508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FFFFFF"/>
                          </a:solidFill>
                          <a:effectLst/>
                          <a:latin typeface="Times New Roman" pitchFamily="18" charset="0"/>
                          <a:cs typeface="Times New Roman" pitchFamily="18" charset="0"/>
                        </a:rPr>
                        <a:t>Наименование показателя</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FFFFFF"/>
                          </a:solidFill>
                          <a:effectLst/>
                          <a:latin typeface="Times New Roman" pitchFamily="18" charset="0"/>
                          <a:cs typeface="Times New Roman" pitchFamily="18" charset="0"/>
                        </a:rPr>
                        <a:t>Ед. изм.</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FFFFFF"/>
                          </a:solidFill>
                          <a:effectLst/>
                          <a:latin typeface="Times New Roman" pitchFamily="18" charset="0"/>
                          <a:cs typeface="Times New Roman" pitchFamily="18" charset="0"/>
                        </a:rPr>
                        <a:t>2016 год</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FFFFFF"/>
                          </a:solidFill>
                          <a:effectLst/>
                          <a:latin typeface="Times New Roman" pitchFamily="18" charset="0"/>
                          <a:cs typeface="Times New Roman" pitchFamily="18" charset="0"/>
                        </a:rPr>
                        <a:t>(план)</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r>
              <a:tr h="5603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Доля педагогических работников и вожатых учреждений отдыха и оздоровления детей, прошедших специальную подготовку и повышение квалификации</a:t>
                      </a: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60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9350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Количество детей и подростков в возрасте от 6,5 до 17 лет включительно в Серовском городском округе, охваченных отдыхом и оздоровлением в:</a:t>
                      </a: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 лагерях дневного пребывания; </a:t>
                      </a: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летних трудовых объединениях </a:t>
                      </a: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чел.</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3554</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407</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7477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Количество детей и подростков в возрасте от 6,5 до 17 лет включительно в Серовском городском округе, охваченных отдыхом и оздоровлением в условиях санаторно-курортных учреждений, загородных оздоровительных лагерей </a:t>
                      </a: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чел.</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155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3730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Охват работников бюджетной сферы отдыхом и оздоровлением</a:t>
                      </a: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партии/чел.</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12/480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3730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Количество образовательных учреждений, в которых созданы условия для устойчивого функционирования</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кол-во учр.</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34</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3730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Количество поездок, необходимых для доставки экзаменационных материалов для проведения ЕГЭ</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ед.</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3366"/>
                          </a:solidFill>
                          <a:effectLst/>
                          <a:latin typeface="Times New Roman" pitchFamily="18" charset="0"/>
                          <a:cs typeface="Times New Roman" pitchFamily="18" charset="0"/>
                        </a:rPr>
                        <a:t>30</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1873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Доля МДОУ, обеспеченных спортивным оборудованием, инвентарем </a:t>
                      </a: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60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1873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Доля МДОУ, обеспеченных техническими средствами обучения</a:t>
                      </a: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70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3730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Доля образовательных учреждений, в которых созданы необходимые условия для достижения качества общего образования.</a:t>
                      </a: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80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3730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Приобретение оборудования и инвентаря для организации работы базовых площадок по БДД, ПБ, ГО и ЧС</a:t>
                      </a: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31</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5603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Доля детей и подростов, участвующих в мероприятиях для талантливых детей и молодежи, в том числе детей с ОВЗ, от общего числа детей и подростков </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27</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7477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Доля победителей и призеров областных, всероссийских, международных конкурсов, проектов, олимпиад, праздников от общего количества обучающихся, участвующих в мероприятиях для талантливых детей и молодежи</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3366"/>
                          </a:solidFill>
                          <a:effectLst/>
                          <a:latin typeface="Times New Roman" pitchFamily="18" charset="0"/>
                          <a:cs typeface="Times New Roman" pitchFamily="18" charset="0"/>
                        </a:rPr>
                        <a:t>%</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3366"/>
                          </a:solidFill>
                          <a:effectLst/>
                          <a:latin typeface="Times New Roman" pitchFamily="18" charset="0"/>
                          <a:cs typeface="Times New Roman" pitchFamily="18" charset="0"/>
                        </a:rPr>
                        <a:t>12</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3730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Количество обучающихся, достигших результатов в обучении, спорте и творчестве</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чел.</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40</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3730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Доля детей и подростков, участвующих в спортивно-массовых мероприятиях, от общего детей и подростков</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46</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665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Доля обучающихся, участвующих в мероприятиях по военно-прикладным и служебно-прикладным видам спорта, начальной подготовке подростков к военной службе, от общего числа обучающихся</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20</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831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Доля победителей и призеров областных, всероссийских, международных спортивных мероприятий по военно-прикладным и служебно-прикладным видам спорта, начальной подготовке подростков к военной службе, от общего количества обучающихся, участвующих в мероприятиях</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26</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5603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Доля педагогических и руководящих работников муниципальных образовательных учреждений, участвующих в профессиональных конкурсах</a:t>
                      </a:r>
                      <a:endParaRPr kumimoji="0" lang="ru-RU" sz="1200" b="0" i="0" u="none" strike="noStrike" cap="none" normalizeH="0" baseline="0" smtClean="0">
                        <a:ln>
                          <a:noFill/>
                        </a:ln>
                        <a:solidFill>
                          <a:srgbClr val="003366"/>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15</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bl>
          </a:graphicData>
        </a:graphic>
      </p:graphicFrame>
      <p:sp>
        <p:nvSpPr>
          <p:cNvPr id="4" name="Заголовок 1"/>
          <p:cNvSpPr txBox="1">
            <a:spLocks/>
          </p:cNvSpPr>
          <p:nvPr/>
        </p:nvSpPr>
        <p:spPr bwMode="auto">
          <a:xfrm rot="16200000">
            <a:off x="-4737893" y="4737893"/>
            <a:ext cx="9906000" cy="430213"/>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r" eaLnBrk="0" hangingPunct="0">
              <a:defRPr/>
            </a:pPr>
            <a:r>
              <a:rPr lang="ru-RU" sz="2000" b="1" dirty="0">
                <a:solidFill>
                  <a:srgbClr val="FFFFFF"/>
                </a:solidFill>
                <a:latin typeface="Times New Roman" pitchFamily="18" charset="0"/>
                <a:cs typeface="Times New Roman" pitchFamily="18" charset="0"/>
              </a:rPr>
              <a:t>Развитие системы образования</a:t>
            </a:r>
            <a:endParaRPr lang="ru-RU" sz="2000" b="1" dirty="0">
              <a:solidFill>
                <a:schemeClr val="tx1"/>
              </a:solidFill>
              <a:latin typeface="Times New Roman" pitchFamily="18" charset="0"/>
              <a:cs typeface="Times New Roman" pitchFamily="18" charset="0"/>
            </a:endParaRPr>
          </a:p>
        </p:txBody>
      </p:sp>
      <p:sp>
        <p:nvSpPr>
          <p:cNvPr id="48208" name="TextBox 4"/>
          <p:cNvSpPr txBox="1">
            <a:spLocks noChangeArrowheads="1"/>
          </p:cNvSpPr>
          <p:nvPr/>
        </p:nvSpPr>
        <p:spPr bwMode="auto">
          <a:xfrm>
            <a:off x="468313" y="0"/>
            <a:ext cx="5972175" cy="708025"/>
          </a:xfrm>
          <a:prstGeom prst="rect">
            <a:avLst/>
          </a:prstGeom>
          <a:noFill/>
          <a:ln w="9525">
            <a:noFill/>
            <a:miter lim="800000"/>
            <a:headEnd/>
            <a:tailEnd/>
          </a:ln>
        </p:spPr>
        <p:txBody>
          <a:bodyPr>
            <a:spAutoFit/>
          </a:bodyPr>
          <a:lstStyle/>
          <a:p>
            <a:pPr algn="ctr"/>
            <a:r>
              <a:rPr lang="ru-RU" sz="1600" b="1">
                <a:solidFill>
                  <a:srgbClr val="000000"/>
                </a:solidFill>
              </a:rPr>
              <a:t>     </a:t>
            </a:r>
            <a:r>
              <a:rPr lang="ru-RU" sz="2000" b="1">
                <a:solidFill>
                  <a:srgbClr val="000000"/>
                </a:solidFill>
              </a:rPr>
              <a:t>Целевые показатели муниципальной программы</a:t>
            </a:r>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Рисунок 9" descr="soc-zash.jpg"/>
          <p:cNvPicPr>
            <a:picLocks noChangeAspect="1"/>
          </p:cNvPicPr>
          <p:nvPr/>
        </p:nvPicPr>
        <p:blipFill>
          <a:blip r:embed="rId3" cstate="print"/>
          <a:srcRect/>
          <a:stretch>
            <a:fillRect/>
          </a:stretch>
        </p:blipFill>
        <p:spPr bwMode="auto">
          <a:xfrm>
            <a:off x="5175250" y="0"/>
            <a:ext cx="1252538" cy="1954213"/>
          </a:xfrm>
          <a:prstGeom prst="rect">
            <a:avLst/>
          </a:prstGeom>
          <a:noFill/>
          <a:ln w="9525">
            <a:noFill/>
            <a:miter lim="800000"/>
            <a:headEnd/>
            <a:tailEnd/>
          </a:ln>
        </p:spPr>
      </p:pic>
      <p:pic>
        <p:nvPicPr>
          <p:cNvPr id="49154" name="Рисунок 11" descr="63b073d42ce74a5c413ae73a74615ddc.jpg"/>
          <p:cNvPicPr>
            <a:picLocks noChangeAspect="1"/>
          </p:cNvPicPr>
          <p:nvPr/>
        </p:nvPicPr>
        <p:blipFill>
          <a:blip r:embed="rId4" cstate="print"/>
          <a:srcRect/>
          <a:stretch>
            <a:fillRect/>
          </a:stretch>
        </p:blipFill>
        <p:spPr bwMode="auto">
          <a:xfrm>
            <a:off x="0" y="0"/>
            <a:ext cx="1370013" cy="1990725"/>
          </a:xfrm>
          <a:prstGeom prst="rect">
            <a:avLst/>
          </a:prstGeom>
          <a:noFill/>
          <a:ln w="9525">
            <a:noFill/>
            <a:miter lim="800000"/>
            <a:headEnd/>
            <a:tailEnd/>
          </a:ln>
        </p:spPr>
      </p:pic>
      <p:sp>
        <p:nvSpPr>
          <p:cNvPr id="4" name="Заголовок 1"/>
          <p:cNvSpPr txBox="1">
            <a:spLocks/>
          </p:cNvSpPr>
          <p:nvPr/>
        </p:nvSpPr>
        <p:spPr bwMode="auto">
          <a:xfrm rot="5400000">
            <a:off x="1656557" y="4704556"/>
            <a:ext cx="9906000" cy="496887"/>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eaLnBrk="0" hangingPunct="0">
              <a:defRPr/>
            </a:pPr>
            <a:r>
              <a:rPr lang="ru-RU" b="1" dirty="0">
                <a:solidFill>
                  <a:schemeClr val="tx1"/>
                </a:solidFill>
                <a:latin typeface="Times New Roman" pitchFamily="18" charset="0"/>
                <a:cs typeface="Times New Roman" pitchFamily="18" charset="0"/>
              </a:rPr>
              <a:t>Развитие  транспорта, дорожного хозяйства, благоустройства и социально-бытового обслуживания</a:t>
            </a:r>
          </a:p>
        </p:txBody>
      </p:sp>
      <p:sp>
        <p:nvSpPr>
          <p:cNvPr id="5" name="Прямоугольник 4"/>
          <p:cNvSpPr/>
          <p:nvPr/>
        </p:nvSpPr>
        <p:spPr>
          <a:xfrm>
            <a:off x="0" y="2302623"/>
            <a:ext cx="6581042" cy="954107"/>
          </a:xfrm>
          <a:prstGeom prst="rect">
            <a:avLst/>
          </a:prstGeom>
          <a:noFill/>
        </p:spPr>
        <p:txBody>
          <a:bodyPr>
            <a:spAutoFit/>
          </a:bodyPr>
          <a:lstStyle/>
          <a:p>
            <a:pPr algn="ctr">
              <a:defRPr/>
            </a:pPr>
            <a:r>
              <a:rPr lang="ru-RU" b="1" dirty="0">
                <a:ln w="1905"/>
                <a:solidFill>
                  <a:srgbClr val="000000"/>
                </a:solidFill>
                <a:effectLst>
                  <a:innerShdw blurRad="69850" dist="43180" dir="5400000">
                    <a:srgbClr val="000000">
                      <a:alpha val="65000"/>
                    </a:srgbClr>
                  </a:innerShdw>
                </a:effectLst>
              </a:rPr>
              <a:t>Общий объем расходов бюджета – 307 928 780 руб., из них </a:t>
            </a:r>
          </a:p>
          <a:p>
            <a:pPr algn="ctr">
              <a:defRPr/>
            </a:pPr>
            <a:r>
              <a:rPr lang="ru-RU" b="1" dirty="0">
                <a:ln w="1905"/>
                <a:solidFill>
                  <a:srgbClr val="000000"/>
                </a:solidFill>
                <a:effectLst>
                  <a:innerShdw blurRad="69850" dist="43180" dir="5400000">
                    <a:srgbClr val="000000">
                      <a:alpha val="65000"/>
                    </a:srgbClr>
                  </a:innerShdw>
                </a:effectLst>
              </a:rPr>
              <a:t>за счет средств областного бюджета 196 698 600 руб. </a:t>
            </a:r>
          </a:p>
          <a:p>
            <a:pPr algn="ctr">
              <a:defRPr/>
            </a:pPr>
            <a:r>
              <a:rPr lang="ru-RU" sz="2000" b="1" dirty="0">
                <a:ln w="1905"/>
                <a:solidFill>
                  <a:srgbClr val="000000"/>
                </a:solidFill>
                <a:effectLst>
                  <a:innerShdw blurRad="69850" dist="43180" dir="5400000">
                    <a:srgbClr val="000000">
                      <a:alpha val="65000"/>
                    </a:srgbClr>
                  </a:innerShdw>
                </a:effectLst>
              </a:rPr>
              <a:t> </a:t>
            </a:r>
            <a:endParaRPr lang="ru-RU" b="1" dirty="0">
              <a:ln w="1905"/>
              <a:solidFill>
                <a:srgbClr val="000000"/>
              </a:solidFill>
              <a:effectLst>
                <a:innerShdw blurRad="69850" dist="43180" dir="5400000">
                  <a:srgbClr val="000000">
                    <a:alpha val="65000"/>
                  </a:srgbClr>
                </a:innerShdw>
              </a:effectLst>
            </a:endParaRPr>
          </a:p>
        </p:txBody>
      </p:sp>
      <p:sp>
        <p:nvSpPr>
          <p:cNvPr id="49157" name="TextBox 5"/>
          <p:cNvSpPr txBox="1">
            <a:spLocks noChangeArrowheads="1"/>
          </p:cNvSpPr>
          <p:nvPr/>
        </p:nvSpPr>
        <p:spPr bwMode="auto">
          <a:xfrm>
            <a:off x="0" y="3517900"/>
            <a:ext cx="6267450" cy="523875"/>
          </a:xfrm>
          <a:prstGeom prst="rect">
            <a:avLst/>
          </a:prstGeom>
          <a:noFill/>
          <a:ln w="9525">
            <a:noFill/>
            <a:miter lim="800000"/>
            <a:headEnd/>
            <a:tailEnd/>
          </a:ln>
        </p:spPr>
        <p:txBody>
          <a:bodyPr>
            <a:spAutoFit/>
          </a:bodyPr>
          <a:lstStyle/>
          <a:p>
            <a:pPr algn="ctr"/>
            <a:r>
              <a:rPr lang="ru-RU" sz="1400" b="1">
                <a:solidFill>
                  <a:srgbClr val="000000"/>
                </a:solidFill>
              </a:rPr>
              <a:t>Основные подпрограммы, финансирование которых осуществляется в рамках  муниципальной программы в 2016 году</a:t>
            </a:r>
          </a:p>
        </p:txBody>
      </p:sp>
      <p:cxnSp>
        <p:nvCxnSpPr>
          <p:cNvPr id="14" name="Прямая соединительная линия 13"/>
          <p:cNvCxnSpPr/>
          <p:nvPr/>
        </p:nvCxnSpPr>
        <p:spPr>
          <a:xfrm>
            <a:off x="336550" y="3217863"/>
            <a:ext cx="58420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49159" name="Прямоугольник 22"/>
          <p:cNvSpPr>
            <a:spLocks noChangeArrowheads="1"/>
          </p:cNvSpPr>
          <p:nvPr/>
        </p:nvSpPr>
        <p:spPr bwMode="auto">
          <a:xfrm>
            <a:off x="0" y="4191000"/>
            <a:ext cx="6307138" cy="7632700"/>
          </a:xfrm>
          <a:prstGeom prst="rect">
            <a:avLst/>
          </a:prstGeom>
          <a:noFill/>
          <a:ln w="9525">
            <a:noFill/>
            <a:miter lim="800000"/>
            <a:headEnd/>
            <a:tailEnd/>
          </a:ln>
        </p:spPr>
        <p:txBody>
          <a:bodyPr>
            <a:spAutoFit/>
          </a:bodyPr>
          <a:lstStyle/>
          <a:p>
            <a:pPr algn="just"/>
            <a:r>
              <a:rPr lang="ru-RU" sz="1600">
                <a:solidFill>
                  <a:srgbClr val="000000"/>
                </a:solidFill>
              </a:rPr>
              <a:t>38 677 353 руб. – «Благоустройство»</a:t>
            </a:r>
          </a:p>
          <a:p>
            <a:pPr algn="just"/>
            <a:r>
              <a:rPr lang="ru-RU" sz="1600">
                <a:solidFill>
                  <a:srgbClr val="000000"/>
                </a:solidFill>
              </a:rPr>
              <a:t>71 351 356 руб. – «Транспортное обслуживание, водное и дорожное хозяйство" </a:t>
            </a:r>
          </a:p>
          <a:p>
            <a:pPr algn="just"/>
            <a:r>
              <a:rPr lang="ru-RU" sz="1600">
                <a:solidFill>
                  <a:srgbClr val="000000"/>
                </a:solidFill>
              </a:rPr>
              <a:t>195 180 971 руб. – «Социальная поддержка, социальное и бытовое обслуживание населения Серовского городского округа»</a:t>
            </a:r>
          </a:p>
          <a:p>
            <a:pPr algn="just"/>
            <a:r>
              <a:rPr lang="ru-RU" sz="1600">
                <a:solidFill>
                  <a:srgbClr val="000000"/>
                </a:solidFill>
              </a:rPr>
              <a:t>2 719 100 руб. – «Обеспечение безопасности людей от неблагоприятного воздействия животных и предупреждение распространения заболеваний на территории Серовского городского округа»</a:t>
            </a:r>
            <a:r>
              <a:rPr lang="ru-RU" sz="1600"/>
              <a:t> </a:t>
            </a:r>
          </a:p>
          <a:p>
            <a:pPr algn="just"/>
            <a:endParaRPr lang="ru-RU" sz="1600">
              <a:solidFill>
                <a:srgbClr val="000000"/>
              </a:solidFill>
            </a:endParaRPr>
          </a:p>
          <a:p>
            <a:pPr algn="just"/>
            <a:endParaRPr lang="ru-RU" sz="1600">
              <a:solidFill>
                <a:srgbClr val="000000"/>
              </a:solidFill>
            </a:endParaRPr>
          </a:p>
          <a:p>
            <a:pPr algn="just"/>
            <a:r>
              <a:rPr lang="ru-RU" sz="1600">
                <a:solidFill>
                  <a:srgbClr val="000000"/>
                </a:solidFill>
              </a:rPr>
              <a:t>В результате реализации мероприятий муниципальной программы планируется обеспечить решение всех задач и целей обозначенных в муниципальной программе.</a:t>
            </a:r>
          </a:p>
          <a:p>
            <a:pPr algn="just"/>
            <a:endParaRPr lang="ru-RU" sz="1600"/>
          </a:p>
          <a:p>
            <a:pPr algn="just"/>
            <a:endParaRPr lang="ru-RU" sz="1600">
              <a:solidFill>
                <a:srgbClr val="000000"/>
              </a:solidFill>
            </a:endParaRPr>
          </a:p>
          <a:p>
            <a:endParaRPr lang="ru-RU">
              <a:solidFill>
                <a:srgbClr val="000000"/>
              </a:solidFill>
            </a:endParaRPr>
          </a:p>
          <a:p>
            <a:endParaRPr lang="ru-RU">
              <a:solidFill>
                <a:srgbClr val="000000"/>
              </a:solidFill>
            </a:endParaRPr>
          </a:p>
          <a:p>
            <a:r>
              <a:rPr lang="ru-RU"/>
              <a:t> </a:t>
            </a:r>
          </a:p>
          <a:p>
            <a:endParaRPr lang="ru-RU"/>
          </a:p>
          <a:p>
            <a:endParaRPr lang="ru-RU"/>
          </a:p>
          <a:p>
            <a:endParaRPr lang="ru-RU"/>
          </a:p>
          <a:p>
            <a:endParaRPr lang="ru-RU"/>
          </a:p>
          <a:p>
            <a:endParaRPr lang="ru-RU"/>
          </a:p>
          <a:p>
            <a:endParaRPr lang="ru-RU"/>
          </a:p>
          <a:p>
            <a:endParaRPr lang="ru-RU"/>
          </a:p>
          <a:p>
            <a:endParaRPr lang="ru-RU"/>
          </a:p>
          <a:p>
            <a:endParaRPr lang="ru-RU"/>
          </a:p>
          <a:p>
            <a:endParaRPr lang="ru-RU"/>
          </a:p>
        </p:txBody>
      </p:sp>
      <p:pic>
        <p:nvPicPr>
          <p:cNvPr id="49160" name="Рисунок 6" descr="otoyolll.jpg"/>
          <p:cNvPicPr>
            <a:picLocks noChangeAspect="1"/>
          </p:cNvPicPr>
          <p:nvPr/>
        </p:nvPicPr>
        <p:blipFill>
          <a:blip r:embed="rId5" cstate="print"/>
          <a:srcRect/>
          <a:stretch>
            <a:fillRect/>
          </a:stretch>
        </p:blipFill>
        <p:spPr bwMode="auto">
          <a:xfrm>
            <a:off x="2571750" y="0"/>
            <a:ext cx="1420813" cy="1966913"/>
          </a:xfrm>
          <a:prstGeom prst="rect">
            <a:avLst/>
          </a:prstGeom>
          <a:noFill/>
          <a:ln w="9525">
            <a:noFill/>
            <a:miter lim="800000"/>
            <a:headEnd/>
            <a:tailEnd/>
          </a:ln>
        </p:spPr>
      </p:pic>
      <p:pic>
        <p:nvPicPr>
          <p:cNvPr id="49161" name="Рисунок 8" descr="paz_4234-05.jpg"/>
          <p:cNvPicPr>
            <a:picLocks noChangeAspect="1"/>
          </p:cNvPicPr>
          <p:nvPr/>
        </p:nvPicPr>
        <p:blipFill>
          <a:blip r:embed="rId6" cstate="print"/>
          <a:srcRect/>
          <a:stretch>
            <a:fillRect/>
          </a:stretch>
        </p:blipFill>
        <p:spPr bwMode="auto">
          <a:xfrm>
            <a:off x="3962400" y="0"/>
            <a:ext cx="1319213" cy="1981200"/>
          </a:xfrm>
          <a:prstGeom prst="rect">
            <a:avLst/>
          </a:prstGeom>
          <a:noFill/>
          <a:ln w="9525">
            <a:noFill/>
            <a:miter lim="800000"/>
            <a:headEnd/>
            <a:tailEnd/>
          </a:ln>
        </p:spPr>
      </p:pic>
      <p:pic>
        <p:nvPicPr>
          <p:cNvPr id="49162" name="Рисунок 10" descr="7825355546.jpg"/>
          <p:cNvPicPr>
            <a:picLocks noChangeAspect="1"/>
          </p:cNvPicPr>
          <p:nvPr/>
        </p:nvPicPr>
        <p:blipFill>
          <a:blip r:embed="rId7" cstate="print"/>
          <a:srcRect/>
          <a:stretch>
            <a:fillRect/>
          </a:stretch>
        </p:blipFill>
        <p:spPr bwMode="auto">
          <a:xfrm>
            <a:off x="1227138" y="0"/>
            <a:ext cx="1428750" cy="1995488"/>
          </a:xfrm>
          <a:prstGeom prst="rect">
            <a:avLst/>
          </a:prstGeom>
          <a:noFill/>
          <a:ln w="9525">
            <a:noFill/>
            <a:miter lim="800000"/>
            <a:headEnd/>
            <a:tailEnd/>
          </a:ln>
        </p:spPr>
      </p:pic>
      <p:cxnSp>
        <p:nvCxnSpPr>
          <p:cNvPr id="13" name="Прямая соединительная линия 12"/>
          <p:cNvCxnSpPr/>
          <p:nvPr/>
        </p:nvCxnSpPr>
        <p:spPr>
          <a:xfrm flipV="1">
            <a:off x="161925" y="6775450"/>
            <a:ext cx="6067425" cy="158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593725" y="522288"/>
          <a:ext cx="6264275" cy="9383713"/>
        </p:xfrm>
        <a:graphic>
          <a:graphicData uri="http://schemas.openxmlformats.org/drawingml/2006/table">
            <a:tbl>
              <a:tblPr/>
              <a:tblGrid>
                <a:gridCol w="4440238"/>
                <a:gridCol w="733425"/>
                <a:gridCol w="1090612"/>
              </a:tblGrid>
              <a:tr h="11017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FFFFFF"/>
                          </a:solidFill>
                          <a:effectLst/>
                          <a:latin typeface="Times New Roman" pitchFamily="18" charset="0"/>
                          <a:cs typeface="Times New Roman" pitchFamily="18" charset="0"/>
                        </a:rPr>
                        <a:t>Наименование показателя</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FFFFFF"/>
                          </a:solidFill>
                          <a:effectLst/>
                          <a:latin typeface="Times New Roman" pitchFamily="18" charset="0"/>
                          <a:cs typeface="Times New Roman" pitchFamily="18" charset="0"/>
                        </a:rPr>
                        <a:t>Ед. изм.</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FFFFFF"/>
                          </a:solidFill>
                          <a:effectLst/>
                          <a:latin typeface="Times New Roman" pitchFamily="18" charset="0"/>
                          <a:cs typeface="Times New Roman" pitchFamily="18" charset="0"/>
                        </a:rPr>
                        <a:t>2016 год</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FFFFFF"/>
                          </a:solidFill>
                          <a:effectLst/>
                          <a:latin typeface="Times New Roman" pitchFamily="18" charset="0"/>
                          <a:cs typeface="Times New Roman" pitchFamily="18" charset="0"/>
                        </a:rPr>
                        <a:t>(план)</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r>
              <a:tr h="3635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Повышение уровня удовлетворенности граждан качеством услуг, оказываемых организациями жилищно-коммунального комплекса</a:t>
                      </a:r>
                      <a:endParaRPr kumimoji="0" lang="ru-RU" sz="1300" b="0" i="0" u="none" strike="noStrike" cap="none" normalizeH="0" baseline="0" smtClean="0">
                        <a:ln>
                          <a:noFill/>
                        </a:ln>
                        <a:solidFill>
                          <a:srgbClr val="003366"/>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Times New Roman" pitchFamily="18" charset="0"/>
                          <a:cs typeface="Times New Roman" pitchFamily="18" charset="0"/>
                        </a:rPr>
                        <a:t>%</a:t>
                      </a:r>
                      <a:endParaRPr kumimoji="0" lang="ru-RU" sz="1100" b="0" i="0" u="none" strike="noStrike" cap="none" normalizeH="0" baseline="0" smtClean="0">
                        <a:ln>
                          <a:noFill/>
                        </a:ln>
                        <a:solidFill>
                          <a:srgbClr val="003366"/>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3366"/>
                          </a:solidFill>
                          <a:effectLst/>
                          <a:latin typeface="Times New Roman" pitchFamily="18" charset="0"/>
                          <a:cs typeface="Times New Roman" pitchFamily="18" charset="0"/>
                        </a:rPr>
                        <a:t>80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3635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Доля населения, охваченного контейнерной вывозкой ТБО, проживающего в многоэтажной застройке</a:t>
                      </a:r>
                      <a:endParaRPr kumimoji="0" lang="ru-RU" sz="1300" b="0" i="0" u="none" strike="noStrike" cap="none" normalizeH="0" baseline="0" smtClean="0">
                        <a:ln>
                          <a:noFill/>
                        </a:ln>
                        <a:solidFill>
                          <a:srgbClr val="003366"/>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Times New Roman" pitchFamily="18" charset="0"/>
                          <a:cs typeface="Times New Roman" pitchFamily="18" charset="0"/>
                        </a:rPr>
                        <a:t>%</a:t>
                      </a:r>
                      <a:endParaRPr kumimoji="0" lang="ru-RU" sz="1100" b="0" i="0" u="none" strike="noStrike" cap="none" normalizeH="0" baseline="0" smtClean="0">
                        <a:ln>
                          <a:noFill/>
                        </a:ln>
                        <a:solidFill>
                          <a:srgbClr val="003366"/>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100</a:t>
                      </a:r>
                      <a:endParaRPr kumimoji="0" lang="ru-RU" sz="1300" b="0" i="0" u="none" strike="noStrike" cap="none" normalizeH="0" baseline="0" smtClean="0">
                        <a:ln>
                          <a:noFill/>
                        </a:ln>
                        <a:solidFill>
                          <a:srgbClr val="003366"/>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2809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Сокращение количества несанкционированных свалок</a:t>
                      </a:r>
                      <a:endParaRPr kumimoji="0" lang="ru-RU" sz="1300" b="0" i="0" u="none" strike="noStrike" cap="none" normalizeH="0" baseline="0" smtClean="0">
                        <a:ln>
                          <a:noFill/>
                        </a:ln>
                        <a:solidFill>
                          <a:srgbClr val="003366"/>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Times New Roman" pitchFamily="18" charset="0"/>
                          <a:cs typeface="Times New Roman" pitchFamily="18" charset="0"/>
                        </a:rPr>
                        <a:t>штук</a:t>
                      </a:r>
                      <a:endParaRPr kumimoji="0" lang="ru-RU" sz="1100" b="0" i="0" u="none" strike="noStrike" cap="none" normalizeH="0" baseline="0" smtClean="0">
                        <a:ln>
                          <a:noFill/>
                        </a:ln>
                        <a:solidFill>
                          <a:srgbClr val="003366"/>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9</a:t>
                      </a:r>
                      <a:endParaRPr kumimoji="0" lang="ru-RU" sz="1300" b="0" i="0" u="none" strike="noStrike" cap="none" normalizeH="0" baseline="0" smtClean="0">
                        <a:ln>
                          <a:noFill/>
                        </a:ln>
                        <a:solidFill>
                          <a:srgbClr val="003366"/>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5461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Доля регулярных транспортных маршрутов, получивших свидетельства об осуществлении регулярных перевозок по данному маршруту и новые карты данного маршрута</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100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10922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Доля протяженности автомобильных дорог общего пользования регионального значения, в отношении которых выполнены работы по капитальному ремонту и ремонту, от общей протяженности автомобильных дорог общего пользования регионального значения, подлежащих капитальному ремонту и ремонту в соответствии с нормативной потребностью</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4,5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5635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Протяженность участков автомобильных дорог общего пользования регионального значения, в отношении которых выполнены работы по капитальному ремонту и ремонту</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Times New Roman" pitchFamily="18" charset="0"/>
                          <a:cs typeface="Times New Roman" pitchFamily="18" charset="0"/>
                        </a:rPr>
                        <a:t>км</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2,75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5461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Доля отремонтированных автомобильных дорог с твердым покрытием, в отношении которых произведен капитальный ремонт, строительство и реконструкция</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1,61</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3635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Увеличение протяженности автомобильных дорог местного значения, соответствующих нормативным требованиям</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Times New Roman" pitchFamily="18" charset="0"/>
                          <a:cs typeface="Times New Roman" pitchFamily="18" charset="0"/>
                        </a:rPr>
                        <a:t>км</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2</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3635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Доля населения, потребляющего питьевую воду стандартного качества</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97</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5461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Доля граждан, получивших меры социальной поддержки, в общей численности граждан, имеющих право на соответствующие  меры социальной поддержки</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100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3635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Уровень удовлетворенности граждан качеством предоставления муниципальных услуг</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80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5461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Доля населения, имеющих право на меры социальной поддержки, занесенных в электронный социальный регистр  % от общего числа льготных категорий населения</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100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3635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Доля жителей Серовского городского округа, приверженных здоровому образу жизни</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36</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546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Смертность от туберкулеза</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Times New Roman" pitchFamily="18" charset="0"/>
                          <a:cs typeface="Times New Roman" pitchFamily="18" charset="0"/>
                        </a:rPr>
                        <a:t>случаев на 100 тыс. чел. Насел.</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13,8</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3635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Доля проведенных  противоэпизоотических мероприятий  от общего количества  предусмотренных мероприятий</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100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bl>
          </a:graphicData>
        </a:graphic>
      </p:graphicFrame>
      <p:sp>
        <p:nvSpPr>
          <p:cNvPr id="51271" name="TextBox 2"/>
          <p:cNvSpPr txBox="1">
            <a:spLocks noChangeArrowheads="1"/>
          </p:cNvSpPr>
          <p:nvPr/>
        </p:nvSpPr>
        <p:spPr bwMode="auto">
          <a:xfrm>
            <a:off x="204788" y="0"/>
            <a:ext cx="6653212" cy="400050"/>
          </a:xfrm>
          <a:prstGeom prst="rect">
            <a:avLst/>
          </a:prstGeom>
          <a:noFill/>
          <a:ln w="9525">
            <a:noFill/>
            <a:miter lim="800000"/>
            <a:headEnd/>
            <a:tailEnd/>
          </a:ln>
        </p:spPr>
        <p:txBody>
          <a:bodyPr>
            <a:spAutoFit/>
          </a:bodyPr>
          <a:lstStyle/>
          <a:p>
            <a:pPr algn="ctr"/>
            <a:r>
              <a:rPr lang="ru-RU" sz="1600" b="1">
                <a:solidFill>
                  <a:srgbClr val="000000"/>
                </a:solidFill>
              </a:rPr>
              <a:t>     </a:t>
            </a:r>
            <a:r>
              <a:rPr lang="ru-RU" sz="2000" b="1">
                <a:solidFill>
                  <a:srgbClr val="000000"/>
                </a:solidFill>
              </a:rPr>
              <a:t>Целевые показатели муниципальной программы</a:t>
            </a:r>
          </a:p>
        </p:txBody>
      </p:sp>
      <p:sp>
        <p:nvSpPr>
          <p:cNvPr id="7" name="Заголовок 1"/>
          <p:cNvSpPr txBox="1">
            <a:spLocks/>
          </p:cNvSpPr>
          <p:nvPr/>
        </p:nvSpPr>
        <p:spPr bwMode="auto">
          <a:xfrm rot="16200000">
            <a:off x="-4664075" y="4664075"/>
            <a:ext cx="9906000" cy="577850"/>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r" eaLnBrk="0" hangingPunct="0">
              <a:defRPr/>
            </a:pPr>
            <a:r>
              <a:rPr lang="ru-RU" sz="2000" b="1" dirty="0">
                <a:solidFill>
                  <a:schemeClr val="tx1"/>
                </a:solidFill>
                <a:latin typeface="Times New Roman" pitchFamily="18" charset="0"/>
                <a:cs typeface="Times New Roman" pitchFamily="18" charset="0"/>
              </a:rPr>
              <a:t>Развитие  транспорта, дорожного хозяйства, благоустройства и </a:t>
            </a:r>
          </a:p>
          <a:p>
            <a:pPr algn="r" eaLnBrk="0" hangingPunct="0">
              <a:defRPr/>
            </a:pPr>
            <a:r>
              <a:rPr lang="ru-RU" sz="2000" b="1" dirty="0">
                <a:solidFill>
                  <a:schemeClr val="tx1"/>
                </a:solidFill>
                <a:latin typeface="Times New Roman" pitchFamily="18" charset="0"/>
                <a:cs typeface="Times New Roman" pitchFamily="18" charset="0"/>
              </a:rPr>
              <a:t>социально-бытового обслуживания</a:t>
            </a:r>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descr="untitled-1.png"/>
          <p:cNvPicPr>
            <a:picLocks noChangeAspect="1"/>
          </p:cNvPicPr>
          <p:nvPr/>
        </p:nvPicPr>
        <p:blipFill>
          <a:blip r:embed="rId2" cstate="print"/>
          <a:stretch>
            <a:fillRect/>
          </a:stretch>
        </p:blipFill>
        <p:spPr>
          <a:xfrm>
            <a:off x="779282" y="0"/>
            <a:ext cx="2205964" cy="2084293"/>
          </a:xfrm>
          <a:prstGeom prst="rect">
            <a:avLst/>
          </a:prstGeom>
          <a:ln>
            <a:noFill/>
          </a:ln>
          <a:effectLst>
            <a:softEdge rad="112500"/>
          </a:effectLst>
        </p:spPr>
      </p:pic>
      <p:sp>
        <p:nvSpPr>
          <p:cNvPr id="4" name="Заголовок 1"/>
          <p:cNvSpPr txBox="1">
            <a:spLocks/>
          </p:cNvSpPr>
          <p:nvPr/>
        </p:nvSpPr>
        <p:spPr bwMode="auto">
          <a:xfrm rot="5400000">
            <a:off x="1670050" y="4718050"/>
            <a:ext cx="9906000" cy="469900"/>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eaLnBrk="0" hangingPunct="0">
              <a:defRPr/>
            </a:pPr>
            <a:r>
              <a:rPr lang="ru-RU" b="1" dirty="0">
                <a:latin typeface="Times New Roman" pitchFamily="18" charset="0"/>
                <a:cs typeface="Times New Roman" pitchFamily="18" charset="0"/>
              </a:rPr>
              <a:t>Реализация основных направлений в строительном комплексе </a:t>
            </a:r>
            <a:endParaRPr lang="ru-RU" b="1" dirty="0">
              <a:solidFill>
                <a:schemeClr val="tx1"/>
              </a:solidFill>
              <a:latin typeface="Times New Roman" pitchFamily="18" charset="0"/>
              <a:cs typeface="Times New Roman" pitchFamily="18" charset="0"/>
            </a:endParaRPr>
          </a:p>
        </p:txBody>
      </p:sp>
      <p:sp>
        <p:nvSpPr>
          <p:cNvPr id="6" name="Прямоугольник 5"/>
          <p:cNvSpPr/>
          <p:nvPr/>
        </p:nvSpPr>
        <p:spPr>
          <a:xfrm>
            <a:off x="0" y="2104713"/>
            <a:ext cx="6581042" cy="677108"/>
          </a:xfrm>
          <a:prstGeom prst="rect">
            <a:avLst/>
          </a:prstGeom>
          <a:noFill/>
        </p:spPr>
        <p:txBody>
          <a:bodyPr>
            <a:spAutoFit/>
          </a:bodyPr>
          <a:lstStyle/>
          <a:p>
            <a:pPr algn="ctr">
              <a:defRPr/>
            </a:pPr>
            <a:r>
              <a:rPr lang="ru-RU" b="1" dirty="0">
                <a:ln w="1905"/>
                <a:solidFill>
                  <a:srgbClr val="000000"/>
                </a:solidFill>
                <a:effectLst>
                  <a:innerShdw blurRad="69850" dist="43180" dir="5400000">
                    <a:srgbClr val="000000">
                      <a:alpha val="65000"/>
                    </a:srgbClr>
                  </a:innerShdw>
                </a:effectLst>
              </a:rPr>
              <a:t>Общий объем расходов бюджета – 15 906 800 рублей </a:t>
            </a:r>
          </a:p>
          <a:p>
            <a:pPr algn="ctr">
              <a:defRPr/>
            </a:pPr>
            <a:r>
              <a:rPr lang="ru-RU" sz="2000" b="1" dirty="0">
                <a:ln w="1905"/>
                <a:solidFill>
                  <a:srgbClr val="000000"/>
                </a:solidFill>
                <a:effectLst>
                  <a:innerShdw blurRad="69850" dist="43180" dir="5400000">
                    <a:srgbClr val="000000">
                      <a:alpha val="65000"/>
                    </a:srgbClr>
                  </a:innerShdw>
                </a:effectLst>
              </a:rPr>
              <a:t> </a:t>
            </a:r>
            <a:endParaRPr lang="ru-RU" b="1" dirty="0">
              <a:ln w="1905"/>
              <a:solidFill>
                <a:srgbClr val="000000"/>
              </a:solidFill>
              <a:effectLst>
                <a:innerShdw blurRad="69850" dist="43180" dir="5400000">
                  <a:srgbClr val="000000">
                    <a:alpha val="65000"/>
                  </a:srgbClr>
                </a:innerShdw>
              </a:effectLst>
            </a:endParaRPr>
          </a:p>
        </p:txBody>
      </p:sp>
      <p:sp>
        <p:nvSpPr>
          <p:cNvPr id="52228" name="TextBox 6"/>
          <p:cNvSpPr txBox="1">
            <a:spLocks noChangeArrowheads="1"/>
          </p:cNvSpPr>
          <p:nvPr/>
        </p:nvSpPr>
        <p:spPr bwMode="auto">
          <a:xfrm>
            <a:off x="215900" y="2820988"/>
            <a:ext cx="6043613" cy="522287"/>
          </a:xfrm>
          <a:prstGeom prst="rect">
            <a:avLst/>
          </a:prstGeom>
          <a:noFill/>
          <a:ln w="9525">
            <a:noFill/>
            <a:miter lim="800000"/>
            <a:headEnd/>
            <a:tailEnd/>
          </a:ln>
        </p:spPr>
        <p:txBody>
          <a:bodyPr>
            <a:spAutoFit/>
          </a:bodyPr>
          <a:lstStyle/>
          <a:p>
            <a:pPr algn="ctr"/>
            <a:r>
              <a:rPr lang="ru-RU" sz="1400" b="1">
                <a:solidFill>
                  <a:srgbClr val="000000"/>
                </a:solidFill>
              </a:rPr>
              <a:t>Основные подпрограммы, финансирование которых осуществляется в рамках  муниципальной программы в 2016 году</a:t>
            </a:r>
          </a:p>
        </p:txBody>
      </p:sp>
      <p:cxnSp>
        <p:nvCxnSpPr>
          <p:cNvPr id="8" name="Прямая соединительная линия 7"/>
          <p:cNvCxnSpPr/>
          <p:nvPr/>
        </p:nvCxnSpPr>
        <p:spPr>
          <a:xfrm>
            <a:off x="250825" y="2695575"/>
            <a:ext cx="58420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52230" name="Прямоугольник 8"/>
          <p:cNvSpPr>
            <a:spLocks noChangeArrowheads="1"/>
          </p:cNvSpPr>
          <p:nvPr/>
        </p:nvSpPr>
        <p:spPr bwMode="auto">
          <a:xfrm>
            <a:off x="0" y="3257550"/>
            <a:ext cx="6242050" cy="6648450"/>
          </a:xfrm>
          <a:prstGeom prst="rect">
            <a:avLst/>
          </a:prstGeom>
          <a:noFill/>
          <a:ln w="9525">
            <a:noFill/>
            <a:miter lim="800000"/>
            <a:headEnd/>
            <a:tailEnd/>
          </a:ln>
        </p:spPr>
        <p:txBody>
          <a:bodyPr>
            <a:spAutoFit/>
          </a:bodyPr>
          <a:lstStyle/>
          <a:p>
            <a:pPr algn="just"/>
            <a:r>
              <a:rPr lang="ru-RU" sz="1600">
                <a:solidFill>
                  <a:srgbClr val="000000"/>
                </a:solidFill>
              </a:rPr>
              <a:t>15 906 800 руб. – «Бюджетные инвестиции в объекты капитального строительства муниципальной собственности»</a:t>
            </a:r>
          </a:p>
          <a:p>
            <a:pPr algn="just"/>
            <a:r>
              <a:rPr lang="ru-RU" sz="1600">
                <a:solidFill>
                  <a:srgbClr val="000000"/>
                </a:solidFill>
              </a:rPr>
              <a:t>Целью муниципальной программы  является создание условий для осуществления полномочий органов местного самоуправления Серовского городского округа.</a:t>
            </a:r>
          </a:p>
          <a:p>
            <a:r>
              <a:rPr lang="ru-RU" sz="1600">
                <a:solidFill>
                  <a:srgbClr val="000000"/>
                </a:solidFill>
              </a:rPr>
              <a:t>Достижение указанной цели обеспечивается решением следующих задач муниципальной программы:</a:t>
            </a:r>
          </a:p>
          <a:p>
            <a:pPr algn="just"/>
            <a:r>
              <a:rPr lang="ru-RU" sz="1600">
                <a:solidFill>
                  <a:srgbClr val="000000"/>
                </a:solidFill>
              </a:rPr>
              <a:t>- Осуществление софинансирования приоритетных муниципальных инвестиционных проектов по развитию инфраструктуры муниципальных образовательных организаций, муниципальных организаций культуры, физической культуры и массового спорта.</a:t>
            </a:r>
          </a:p>
          <a:p>
            <a:pPr algn="just"/>
            <a:endParaRPr lang="ru-RU" sz="1600">
              <a:solidFill>
                <a:srgbClr val="000000"/>
              </a:solidFill>
            </a:endParaRPr>
          </a:p>
          <a:p>
            <a:pPr algn="just"/>
            <a:endParaRPr lang="ru-RU">
              <a:solidFill>
                <a:srgbClr val="000000"/>
              </a:solidFill>
            </a:endParaRPr>
          </a:p>
          <a:p>
            <a:endParaRPr lang="ru-RU">
              <a:solidFill>
                <a:srgbClr val="000000"/>
              </a:solidFill>
            </a:endParaRPr>
          </a:p>
          <a:p>
            <a:r>
              <a:rPr lang="ru-RU"/>
              <a:t> </a:t>
            </a:r>
          </a:p>
          <a:p>
            <a:endParaRPr lang="ru-RU"/>
          </a:p>
          <a:p>
            <a:endParaRPr lang="ru-RU"/>
          </a:p>
          <a:p>
            <a:endParaRPr lang="ru-RU"/>
          </a:p>
          <a:p>
            <a:endParaRPr lang="ru-RU"/>
          </a:p>
          <a:p>
            <a:endParaRPr lang="ru-RU"/>
          </a:p>
          <a:p>
            <a:endParaRPr lang="ru-RU"/>
          </a:p>
          <a:p>
            <a:endParaRPr lang="ru-RU"/>
          </a:p>
          <a:p>
            <a:endParaRPr lang="ru-RU"/>
          </a:p>
          <a:p>
            <a:endParaRPr lang="ru-RU"/>
          </a:p>
          <a:p>
            <a:endParaRPr lang="ru-RU"/>
          </a:p>
        </p:txBody>
      </p:sp>
      <p:graphicFrame>
        <p:nvGraphicFramePr>
          <p:cNvPr id="11" name="Таблица 10"/>
          <p:cNvGraphicFramePr>
            <a:graphicFrameLocks noGrp="1"/>
          </p:cNvGraphicFramePr>
          <p:nvPr/>
        </p:nvGraphicFramePr>
        <p:xfrm>
          <a:off x="174625" y="6213475"/>
          <a:ext cx="6119813" cy="2103120"/>
        </p:xfrm>
        <a:graphic>
          <a:graphicData uri="http://schemas.openxmlformats.org/drawingml/2006/table">
            <a:tbl>
              <a:tblPr/>
              <a:tblGrid>
                <a:gridCol w="3887788"/>
                <a:gridCol w="471487"/>
                <a:gridCol w="1760538"/>
              </a:tblGrid>
              <a:tr h="5349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Наименование показателя</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Ед. изм.</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2016 год</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(план)</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r>
              <a:tr h="7397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Осуществление софинансирования приоритетных муниципальных инвестиционных проектов по развитию инфраструктуры</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Ед.</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1</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409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Обеспеченность спортивными сооружениями:</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 спортивными залами;</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31,6</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33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 плоскостными спортивными сооружениями</a:t>
                      </a:r>
                      <a:endParaRPr kumimoji="0" lang="ru-RU" sz="14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55,1</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bl>
          </a:graphicData>
        </a:graphic>
      </p:graphicFrame>
      <p:sp>
        <p:nvSpPr>
          <p:cNvPr id="52253" name="Прямоугольник 11"/>
          <p:cNvSpPr>
            <a:spLocks noChangeArrowheads="1"/>
          </p:cNvSpPr>
          <p:nvPr/>
        </p:nvSpPr>
        <p:spPr bwMode="auto">
          <a:xfrm>
            <a:off x="0" y="8482013"/>
            <a:ext cx="6235700" cy="1077912"/>
          </a:xfrm>
          <a:prstGeom prst="rect">
            <a:avLst/>
          </a:prstGeom>
          <a:noFill/>
          <a:ln w="9525">
            <a:noFill/>
            <a:miter lim="800000"/>
            <a:headEnd/>
            <a:tailEnd/>
          </a:ln>
        </p:spPr>
        <p:txBody>
          <a:bodyPr>
            <a:spAutoFit/>
          </a:bodyPr>
          <a:lstStyle/>
          <a:p>
            <a:pPr algn="just"/>
            <a:r>
              <a:rPr lang="ru-RU" sz="1600">
                <a:solidFill>
                  <a:srgbClr val="000000"/>
                </a:solidFill>
              </a:rPr>
              <a:t> В результате реализации мероприятий муниципальной программы в Серовском городском округе в 4 квартале 2016 года планируется завершить строительство физкультурно-оздоровительного комплекса на стадионе «Металлург».</a:t>
            </a:r>
          </a:p>
        </p:txBody>
      </p:sp>
      <p:pic>
        <p:nvPicPr>
          <p:cNvPr id="14" name="Рисунок 13" descr="iCAMA9M4K.jpg"/>
          <p:cNvPicPr>
            <a:picLocks noChangeAspect="1"/>
          </p:cNvPicPr>
          <p:nvPr/>
        </p:nvPicPr>
        <p:blipFill>
          <a:blip r:embed="rId3" cstate="print"/>
          <a:stretch>
            <a:fillRect/>
          </a:stretch>
        </p:blipFill>
        <p:spPr>
          <a:xfrm>
            <a:off x="3482788" y="0"/>
            <a:ext cx="2084294" cy="2118783"/>
          </a:xfrm>
          <a:prstGeom prst="rect">
            <a:avLst/>
          </a:prstGeom>
          <a:ln>
            <a:noFill/>
          </a:ln>
          <a:effectLst>
            <a:softEdge rad="112500"/>
          </a:effectLst>
        </p:spPr>
      </p:pic>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719646.jpg"/>
          <p:cNvPicPr>
            <a:picLocks noChangeAspect="1"/>
          </p:cNvPicPr>
          <p:nvPr/>
        </p:nvPicPr>
        <p:blipFill>
          <a:blip r:embed="rId2" cstate="print"/>
          <a:stretch>
            <a:fillRect/>
          </a:stretch>
        </p:blipFill>
        <p:spPr>
          <a:xfrm>
            <a:off x="3745523" y="1"/>
            <a:ext cx="1781218" cy="2272552"/>
          </a:xfrm>
          <a:prstGeom prst="rect">
            <a:avLst/>
          </a:prstGeom>
          <a:ln>
            <a:noFill/>
          </a:ln>
          <a:effectLst>
            <a:softEdge rad="112500"/>
          </a:effectLst>
        </p:spPr>
      </p:pic>
      <p:sp>
        <p:nvSpPr>
          <p:cNvPr id="4" name="Заголовок 1"/>
          <p:cNvSpPr txBox="1">
            <a:spLocks/>
          </p:cNvSpPr>
          <p:nvPr/>
        </p:nvSpPr>
        <p:spPr bwMode="auto">
          <a:xfrm rot="16200000">
            <a:off x="-4764881" y="4764881"/>
            <a:ext cx="9906000" cy="376238"/>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r" eaLnBrk="0" hangingPunct="0">
              <a:defRPr/>
            </a:pPr>
            <a:r>
              <a:rPr lang="ru-RU" b="1" dirty="0">
                <a:solidFill>
                  <a:schemeClr val="tx1"/>
                </a:solidFill>
                <a:latin typeface="Times New Roman" pitchFamily="18" charset="0"/>
                <a:cs typeface="Times New Roman" pitchFamily="18" charset="0"/>
              </a:rPr>
              <a:t> Управление муниципальным имуществом</a:t>
            </a:r>
          </a:p>
        </p:txBody>
      </p:sp>
      <p:sp>
        <p:nvSpPr>
          <p:cNvPr id="5" name="Прямоугольник 4"/>
          <p:cNvSpPr/>
          <p:nvPr/>
        </p:nvSpPr>
        <p:spPr>
          <a:xfrm>
            <a:off x="296741" y="2407708"/>
            <a:ext cx="6561260" cy="677108"/>
          </a:xfrm>
          <a:prstGeom prst="rect">
            <a:avLst/>
          </a:prstGeom>
          <a:noFill/>
        </p:spPr>
        <p:txBody>
          <a:bodyPr>
            <a:spAutoFit/>
          </a:bodyPr>
          <a:lstStyle/>
          <a:p>
            <a:pPr algn="ctr">
              <a:defRPr/>
            </a:pPr>
            <a:r>
              <a:rPr lang="ru-RU" b="1" dirty="0">
                <a:ln w="1905"/>
                <a:solidFill>
                  <a:srgbClr val="000000"/>
                </a:solidFill>
                <a:effectLst>
                  <a:innerShdw blurRad="69850" dist="43180" dir="5400000">
                    <a:srgbClr val="000000">
                      <a:alpha val="65000"/>
                    </a:srgbClr>
                  </a:innerShdw>
                </a:effectLst>
              </a:rPr>
              <a:t>Общий объем расходов бюджета – 26 817 714 рублей </a:t>
            </a:r>
          </a:p>
          <a:p>
            <a:pPr algn="ctr">
              <a:defRPr/>
            </a:pPr>
            <a:r>
              <a:rPr lang="ru-RU" sz="2000" b="1" dirty="0">
                <a:ln w="1905"/>
                <a:solidFill>
                  <a:srgbClr val="000000"/>
                </a:solidFill>
                <a:effectLst>
                  <a:innerShdw blurRad="69850" dist="43180" dir="5400000">
                    <a:srgbClr val="000000">
                      <a:alpha val="65000"/>
                    </a:srgbClr>
                  </a:innerShdw>
                </a:effectLst>
              </a:rPr>
              <a:t> </a:t>
            </a:r>
            <a:endParaRPr lang="ru-RU" b="1" dirty="0">
              <a:ln w="1905"/>
              <a:solidFill>
                <a:srgbClr val="000000"/>
              </a:solidFill>
              <a:effectLst>
                <a:innerShdw blurRad="69850" dist="43180" dir="5400000">
                  <a:srgbClr val="000000">
                    <a:alpha val="65000"/>
                  </a:srgbClr>
                </a:innerShdw>
              </a:effectLst>
            </a:endParaRPr>
          </a:p>
        </p:txBody>
      </p:sp>
      <p:cxnSp>
        <p:nvCxnSpPr>
          <p:cNvPr id="6" name="Прямая соединительная линия 5"/>
          <p:cNvCxnSpPr/>
          <p:nvPr/>
        </p:nvCxnSpPr>
        <p:spPr>
          <a:xfrm>
            <a:off x="560388" y="3040063"/>
            <a:ext cx="58420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53253" name="TextBox 6"/>
          <p:cNvSpPr txBox="1">
            <a:spLocks noChangeArrowheads="1"/>
          </p:cNvSpPr>
          <p:nvPr/>
        </p:nvSpPr>
        <p:spPr bwMode="auto">
          <a:xfrm>
            <a:off x="342900" y="3163888"/>
            <a:ext cx="6330950" cy="755650"/>
          </a:xfrm>
          <a:prstGeom prst="rect">
            <a:avLst/>
          </a:prstGeom>
          <a:noFill/>
          <a:ln w="9525">
            <a:noFill/>
            <a:miter lim="800000"/>
            <a:headEnd/>
            <a:tailEnd/>
          </a:ln>
        </p:spPr>
        <p:txBody>
          <a:bodyPr>
            <a:spAutoFit/>
          </a:bodyPr>
          <a:lstStyle/>
          <a:p>
            <a:pPr algn="ctr"/>
            <a:r>
              <a:rPr lang="ru-RU" sz="1400" b="1">
                <a:solidFill>
                  <a:srgbClr val="000000"/>
                </a:solidFill>
              </a:rPr>
              <a:t>Основные подпрограммы, финансирование которых осуществляется в рамках</a:t>
            </a:r>
          </a:p>
          <a:p>
            <a:pPr algn="ctr"/>
            <a:r>
              <a:rPr lang="ru-RU" sz="1400" b="1">
                <a:solidFill>
                  <a:srgbClr val="000000"/>
                </a:solidFill>
              </a:rPr>
              <a:t> муниципальной программы в 2016 году</a:t>
            </a:r>
          </a:p>
        </p:txBody>
      </p:sp>
      <p:sp>
        <p:nvSpPr>
          <p:cNvPr id="53254" name="Прямоугольник 7"/>
          <p:cNvSpPr>
            <a:spLocks noChangeArrowheads="1"/>
          </p:cNvSpPr>
          <p:nvPr/>
        </p:nvSpPr>
        <p:spPr bwMode="auto">
          <a:xfrm>
            <a:off x="395288" y="3881438"/>
            <a:ext cx="6370637" cy="6278562"/>
          </a:xfrm>
          <a:prstGeom prst="rect">
            <a:avLst/>
          </a:prstGeom>
          <a:noFill/>
          <a:ln w="9525">
            <a:noFill/>
            <a:miter lim="800000"/>
            <a:headEnd/>
            <a:tailEnd/>
          </a:ln>
        </p:spPr>
        <p:txBody>
          <a:bodyPr>
            <a:spAutoFit/>
          </a:bodyPr>
          <a:lstStyle/>
          <a:p>
            <a:pPr algn="just"/>
            <a:r>
              <a:rPr lang="ru-RU"/>
              <a:t> </a:t>
            </a:r>
            <a:r>
              <a:rPr lang="ru-RU" sz="1600">
                <a:solidFill>
                  <a:srgbClr val="000000"/>
                </a:solidFill>
              </a:rPr>
              <a:t>25 345 214 руб</a:t>
            </a:r>
            <a:r>
              <a:rPr lang="ru-RU">
                <a:solidFill>
                  <a:srgbClr val="000000"/>
                </a:solidFill>
              </a:rPr>
              <a:t>.  -  </a:t>
            </a:r>
            <a:r>
              <a:rPr lang="ru-RU" sz="1600">
                <a:solidFill>
                  <a:srgbClr val="000000"/>
                </a:solidFill>
              </a:rPr>
              <a:t>«Управление муниципальным имуществом Серовского городского округа»  </a:t>
            </a:r>
          </a:p>
          <a:p>
            <a:pPr algn="just"/>
            <a:r>
              <a:rPr lang="ru-RU" sz="1600">
                <a:solidFill>
                  <a:srgbClr val="000000"/>
                </a:solidFill>
              </a:rPr>
              <a:t>1 472 500 руб.  -   «Подготовка документов территориального планирования, градостроительного зонирования и документации по планировке территории Серовского городского округа» </a:t>
            </a:r>
          </a:p>
          <a:p>
            <a:pPr algn="just"/>
            <a:endParaRPr lang="ru-RU" sz="1600">
              <a:solidFill>
                <a:srgbClr val="000000"/>
              </a:solidFill>
            </a:endParaRPr>
          </a:p>
          <a:p>
            <a:pPr algn="just"/>
            <a:endParaRPr lang="ru-RU" sz="1600">
              <a:solidFill>
                <a:srgbClr val="000000"/>
              </a:solidFill>
            </a:endParaRPr>
          </a:p>
          <a:p>
            <a:pPr algn="just"/>
            <a:r>
              <a:rPr lang="ru-RU" sz="1600">
                <a:solidFill>
                  <a:srgbClr val="000000"/>
                </a:solidFill>
              </a:rPr>
              <a:t>Реализация мероприятий муниципальной программы позволит:</a:t>
            </a:r>
          </a:p>
          <a:p>
            <a:pPr algn="just"/>
            <a:r>
              <a:rPr lang="ru-RU" sz="1600">
                <a:solidFill>
                  <a:srgbClr val="000000"/>
                </a:solidFill>
              </a:rPr>
              <a:t>- обеспечить эффективное, рациональное использование, сохранность и оптимизацию состава муниципальной собственности Серовского городского округа;</a:t>
            </a:r>
          </a:p>
          <a:p>
            <a:pPr algn="just"/>
            <a:r>
              <a:rPr lang="ru-RU" sz="1600">
                <a:solidFill>
                  <a:srgbClr val="000000"/>
                </a:solidFill>
              </a:rPr>
              <a:t>- повысить эффективность управления земельными участками, находящимися в муниципальной собственности и не разграниченной государственной собственности;</a:t>
            </a:r>
          </a:p>
          <a:p>
            <a:pPr algn="just"/>
            <a:r>
              <a:rPr lang="ru-RU" sz="1600">
                <a:solidFill>
                  <a:srgbClr val="000000"/>
                </a:solidFill>
              </a:rPr>
              <a:t>- создать условия для устойчивого, комплексного развития территории Серовского городского округа в целях обеспечения благоприятных условий для проживания населения, увеличить темп роста строительства жилья, для привлечения инвестиций, в том числе путем предоставления возможности выбора наиболее эффективных видов разрешенного использования земельных участков и объектов капитального строительства.</a:t>
            </a:r>
          </a:p>
          <a:p>
            <a:endParaRPr lang="ru-RU" sz="1600">
              <a:solidFill>
                <a:srgbClr val="000000"/>
              </a:solidFill>
            </a:endParaRPr>
          </a:p>
          <a:p>
            <a:endParaRPr lang="ru-RU" sz="1600">
              <a:solidFill>
                <a:srgbClr val="000000"/>
              </a:solidFill>
            </a:endParaRPr>
          </a:p>
          <a:p>
            <a:endParaRPr lang="ru-RU" sz="1600">
              <a:solidFill>
                <a:srgbClr val="000000"/>
              </a:solidFill>
            </a:endParaRPr>
          </a:p>
          <a:p>
            <a:endParaRPr lang="ru-RU" sz="1600">
              <a:solidFill>
                <a:srgbClr val="000000"/>
              </a:solidFill>
            </a:endParaRPr>
          </a:p>
        </p:txBody>
      </p:sp>
      <p:pic>
        <p:nvPicPr>
          <p:cNvPr id="12" name="Рисунок 11" descr="dom.png"/>
          <p:cNvPicPr>
            <a:picLocks noChangeAspect="1"/>
          </p:cNvPicPr>
          <p:nvPr/>
        </p:nvPicPr>
        <p:blipFill>
          <a:blip r:embed="rId3" cstate="print"/>
          <a:stretch>
            <a:fillRect/>
          </a:stretch>
        </p:blipFill>
        <p:spPr>
          <a:xfrm>
            <a:off x="1615587" y="0"/>
            <a:ext cx="1678942" cy="2283883"/>
          </a:xfrm>
          <a:prstGeom prst="rect">
            <a:avLst/>
          </a:prstGeom>
          <a:ln>
            <a:noFill/>
          </a:ln>
          <a:effectLst>
            <a:softEdge rad="112500"/>
          </a:effectLst>
        </p:spPr>
      </p:pic>
      <p:cxnSp>
        <p:nvCxnSpPr>
          <p:cNvPr id="13" name="Прямая соединительная линия 12"/>
          <p:cNvCxnSpPr/>
          <p:nvPr/>
        </p:nvCxnSpPr>
        <p:spPr>
          <a:xfrm>
            <a:off x="461963" y="5602288"/>
            <a:ext cx="6230937"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Box 3"/>
          <p:cNvSpPr txBox="1">
            <a:spLocks noChangeArrowheads="1"/>
          </p:cNvSpPr>
          <p:nvPr/>
        </p:nvSpPr>
        <p:spPr bwMode="auto">
          <a:xfrm>
            <a:off x="342900" y="165100"/>
            <a:ext cx="6324600" cy="708025"/>
          </a:xfrm>
          <a:prstGeom prst="rect">
            <a:avLst/>
          </a:prstGeom>
          <a:noFill/>
          <a:ln w="9525">
            <a:noFill/>
            <a:miter lim="800000"/>
            <a:headEnd/>
            <a:tailEnd/>
          </a:ln>
        </p:spPr>
        <p:txBody>
          <a:bodyPr>
            <a:spAutoFit/>
          </a:bodyPr>
          <a:lstStyle/>
          <a:p>
            <a:pPr algn="ctr"/>
            <a:r>
              <a:rPr lang="ru-RU" sz="2000" b="1">
                <a:solidFill>
                  <a:srgbClr val="000000"/>
                </a:solidFill>
              </a:rPr>
              <a:t>     отдельные целевые показатели муниципальной программы</a:t>
            </a:r>
          </a:p>
        </p:txBody>
      </p:sp>
      <p:graphicFrame>
        <p:nvGraphicFramePr>
          <p:cNvPr id="6" name="Таблица 5"/>
          <p:cNvGraphicFramePr>
            <a:graphicFrameLocks noGrp="1"/>
          </p:cNvGraphicFramePr>
          <p:nvPr/>
        </p:nvGraphicFramePr>
        <p:xfrm>
          <a:off x="0" y="981075"/>
          <a:ext cx="6858000" cy="10566718"/>
        </p:xfrm>
        <a:graphic>
          <a:graphicData uri="http://schemas.openxmlformats.org/drawingml/2006/table">
            <a:tbl>
              <a:tblPr/>
              <a:tblGrid>
                <a:gridCol w="4603750"/>
                <a:gridCol w="1736725"/>
                <a:gridCol w="517525"/>
              </a:tblGrid>
              <a:tr h="5937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FFFFFF"/>
                          </a:solidFill>
                          <a:effectLst/>
                          <a:latin typeface="Times New Roman" pitchFamily="18" charset="0"/>
                          <a:cs typeface="Times New Roman" pitchFamily="18" charset="0"/>
                        </a:rPr>
                        <a:t>Наименование показателя</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FFFFFF"/>
                          </a:solidFill>
                          <a:effectLst/>
                          <a:latin typeface="Times New Roman" pitchFamily="18" charset="0"/>
                          <a:cs typeface="Times New Roman" pitchFamily="18" charset="0"/>
                        </a:rPr>
                        <a:t>Ед. изм.</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FFFFFF"/>
                          </a:solidFill>
                          <a:effectLst/>
                          <a:latin typeface="Times New Roman" pitchFamily="18" charset="0"/>
                          <a:cs typeface="Times New Roman" pitchFamily="18" charset="0"/>
                        </a:rPr>
                        <a:t>2016 год</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FFFFFF"/>
                          </a:solidFill>
                          <a:effectLst/>
                          <a:latin typeface="Times New Roman" pitchFamily="18" charset="0"/>
                          <a:cs typeface="Times New Roman" pitchFamily="18" charset="0"/>
                        </a:rPr>
                        <a:t>(план</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r>
              <a:tr h="10969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Доля объектов недвижимости, находящихся в муниципальной собственности Серовского городского округа, в отношении которых проведена техническая инвентаризация и кадастровые работы с получением технической  документации в общем числе объектов муниципального имущества, на которые необходимо получить техническую документацию</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 от общего числа объектов</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3</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7302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Доля объектов муниципального имущества, прошедших государственную регистрацию права собственности Серовского городского округа, в общем числе объектов муниципального имущества, подлежащих государственной регистрации          </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 от общего числа объектов, подлежащих регистрации</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16</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7302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Доля объектов, переданных в аренду и приватизированных, в общем числе объектов, в отношении которых проведена оценка по определению рыночной стоимости объектов и арендной платы для предоставления в аренду и приватизации</a:t>
                      </a:r>
                      <a:r>
                        <a:rPr kumimoji="0" lang="ru-RU" sz="1200" b="1" i="0" u="none" strike="noStrike" cap="none" normalizeH="0" baseline="0" smtClean="0">
                          <a:ln>
                            <a:noFill/>
                          </a:ln>
                          <a:solidFill>
                            <a:srgbClr val="003366"/>
                          </a:solidFill>
                          <a:effectLst/>
                          <a:latin typeface="Times New Roman" pitchFamily="18" charset="0"/>
                          <a:cs typeface="Times New Roman" pitchFamily="18" charset="0"/>
                        </a:rPr>
                        <a:t>                       </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 от общего числа объектов, в отношении которых проведена оценка</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100</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3651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объектов, приобретенных в муниципальную собственность в соответствии с утвержденными заявками</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единиц</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3</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5476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демонтированных конструкций, установленных незаконно, в общем числе конструкций, установленных незаконно, подлежащих демонтажу</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единиц</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10</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10969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Доля обследованных и ликвидированных  ветхих и аварийных жилых домов к общему числу ветхих и аварийных жилых домов, подлежащих ликвидации, согласно утвержденной муниципальной адресной программе «Переселение граждан на территории Серовского городского округа из аварийного жилищного фонда в 2014-2017 годах»</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 от общего числа ветхих и аварийных жилых домов</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100</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3762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Доля расходов на содержание пустующих помещений в общем числе расходов за предыдущий период</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 от общего числа расходов</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75</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5476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Доля зарегистрированных транспортных средств в общем числе требующих регистрации транспортных средств в соответствии с поступившими заявками </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 от общего числа транспортных средств</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100</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7302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Доля установленных приборов учета в жилых помещениях, находящихся в муниципальной собственности, в общем числе приборов учета, которые необходимо установить в жилых помещениях, находящихся в муниципальной собственности  </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 от общего числа приборов учета</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0,4</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12795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Доля площади объектов, находящихся в муниципальной собственности и требующих расходов на  оплату взносов на капитальный ремонт общего имущества в многоквартирных жилых домах, к площади объектов, находящихся в муниципальной собственности, требовавших расходов на  оплату взносов на капитальный ремонт общего имущества в многоквартирных жилых домах в предыдущем периоде</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 от общей площади объектов, находящихся в мун. собственности</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80</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7302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Доля сформированных земельных участков под объектами муниципальной собственности в общем числе земельных участков под объектами муниципальной собственности, требующих формирования </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 от общего числа земельных участков под объектами мун. собственности</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0,6</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5476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Доля сформированных земельных участков под новое строительство в общем числе земельных участков под новое строительство, требующих формирования в соответствии с программами развития</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 от общего числа земельных участков под новое строительство,</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100</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10969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Доля сформированных земельных участков для индивидуального жилищного строительства от общего количества земельных участков, требующих формирования в соответствии с очередностью, согласно Положению о порядке предоставления земельных участков бесплатно в собственность граждан для индивидуального жилищного строительства</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от общего количества земельных участков,</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11</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32971" marR="329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bl>
          </a:graphicData>
        </a:graphic>
      </p:graphicFrame>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Подзаголовок 2"/>
          <p:cNvSpPr>
            <a:spLocks noGrp="1"/>
          </p:cNvSpPr>
          <p:nvPr>
            <p:ph type="subTitle" sz="quarter" idx="1"/>
          </p:nvPr>
        </p:nvSpPr>
        <p:spPr>
          <a:xfrm>
            <a:off x="376238" y="0"/>
            <a:ext cx="6481762" cy="9520238"/>
          </a:xfrm>
        </p:spPr>
        <p:txBody>
          <a:bodyPr/>
          <a:lstStyle/>
          <a:p>
            <a:pPr algn="just"/>
            <a:r>
              <a:rPr lang="ru-RU" sz="1300" smtClean="0">
                <a:solidFill>
                  <a:srgbClr val="000000"/>
                </a:solidFill>
                <a:effectLst/>
                <a:latin typeface="Times New Roman" pitchFamily="18" charset="0"/>
                <a:cs typeface="Times New Roman" pitchFamily="18" charset="0"/>
              </a:rPr>
              <a:t>Первое поселение на месте нынешнего города Серова возникло в 1894 году при строительстве сталерельсового завода, названного Надеждинским по имени владелицы Богословского горного округа (БГО) Надежды Михайловны Половцевой. Завод был заложен на левом берегу реки Каквы в 10 км от села Филькино. </a:t>
            </a:r>
          </a:p>
          <a:p>
            <a:pPr algn="just"/>
            <a:r>
              <a:rPr lang="ru-RU" sz="1300" smtClean="0">
                <a:solidFill>
                  <a:srgbClr val="000000"/>
                </a:solidFill>
                <a:effectLst/>
                <a:latin typeface="Times New Roman" pitchFamily="18" charset="0"/>
                <a:cs typeface="Times New Roman" pitchFamily="18" charset="0"/>
              </a:rPr>
              <a:t>Заводской поселок по старой уральской традиции получил название Надеждинский завод. </a:t>
            </a:r>
          </a:p>
          <a:p>
            <a:pPr algn="just"/>
            <a:r>
              <a:rPr lang="ru-RU" sz="1300" smtClean="0">
                <a:solidFill>
                  <a:srgbClr val="000000"/>
                </a:solidFill>
                <a:effectLst/>
                <a:latin typeface="Times New Roman" pitchFamily="18" charset="0"/>
                <a:cs typeface="Times New Roman" pitchFamily="18" charset="0"/>
              </a:rPr>
              <a:t>В сентябре 1919 года по Постановлению Екатеринбургского губернского ВРК поселок Надеждинский завод был преобразован в город Надеждинск. </a:t>
            </a:r>
          </a:p>
          <a:p>
            <a:pPr algn="just"/>
            <a:r>
              <a:rPr lang="ru-RU" sz="1300" smtClean="0">
                <a:solidFill>
                  <a:srgbClr val="000000"/>
                </a:solidFill>
                <a:effectLst/>
                <a:latin typeface="Times New Roman" pitchFamily="18" charset="0"/>
                <a:cs typeface="Times New Roman" pitchFamily="18" charset="0"/>
              </a:rPr>
              <a:t>Согласно Постановлению Президиума ВЦИК от 20 июня 1933 года г.Надеждинск выделен из Надеждинского района в самостоятельную административно-хозяйственную единицу с непосредственным подчинением облисполкому. Утверждена расширенная черта города с включением в нее селений Вятчининой, Мякоткиной, Медянкиной и земельного участка центрального углежжения. </a:t>
            </a:r>
          </a:p>
          <a:p>
            <a:pPr algn="just"/>
            <a:r>
              <a:rPr lang="ru-RU" sz="1300" smtClean="0">
                <a:solidFill>
                  <a:srgbClr val="000000"/>
                </a:solidFill>
                <a:effectLst/>
                <a:latin typeface="Times New Roman" pitchFamily="18" charset="0"/>
                <a:cs typeface="Times New Roman" pitchFamily="18" charset="0"/>
              </a:rPr>
              <a:t>В 1930-ые годы город неоднократно менял свое название. </a:t>
            </a:r>
          </a:p>
          <a:p>
            <a:pPr algn="just"/>
            <a:r>
              <a:rPr lang="ru-RU" sz="1300" smtClean="0">
                <a:solidFill>
                  <a:srgbClr val="000000"/>
                </a:solidFill>
                <a:effectLst/>
                <a:latin typeface="Times New Roman" pitchFamily="18" charset="0"/>
                <a:cs typeface="Times New Roman" pitchFamily="18" charset="0"/>
              </a:rPr>
              <a:t>19 января 1934 года Постановлением № 6809 Малого Президиума Уральского областного исполнительного комитета город Надеждинск был переименован в город Кабаковск. </a:t>
            </a:r>
          </a:p>
          <a:p>
            <a:pPr algn="just"/>
            <a:r>
              <a:rPr lang="ru-RU" sz="1300" smtClean="0">
                <a:solidFill>
                  <a:srgbClr val="000000"/>
                </a:solidFill>
                <a:effectLst/>
                <a:latin typeface="Times New Roman" pitchFamily="18" charset="0"/>
                <a:cs typeface="Times New Roman" pitchFamily="18" charset="0"/>
              </a:rPr>
              <a:t>7 июня 1939 года Указом Президиума Верховного Совета СССР город Надеждинск был переименован в город Серов в честь легендарного летчика - Героя Советского Союза Анатолия Константиновича Серова. </a:t>
            </a:r>
          </a:p>
          <a:p>
            <a:pPr algn="just"/>
            <a:r>
              <a:rPr lang="ru-RU" sz="1300" smtClean="0">
                <a:solidFill>
                  <a:srgbClr val="000000"/>
                </a:solidFill>
                <a:effectLst/>
                <a:latin typeface="Times New Roman" pitchFamily="18" charset="0"/>
                <a:cs typeface="Times New Roman" pitchFamily="18" charset="0"/>
              </a:rPr>
              <a:t>В границах муниципального образования Серовсикй городской округ находятся населенные пункты: город Серов, поселок Марсяты, деревня Петрова, поселок Кардон, поселок Ларьковка, село Андриановичи, поселок Межевая, поселок Красный Яр, поселок Мирный, поселок Еловка Новая, поселок Подгарничный, поселок Лесоразработки, поселок Танковичи, деревня Масловка, деревня Еловка, поселок Ключевой, село Филькино, поселок Черноярский, поселок Урай, поселок Нижняя Пристань, поселок при железнодорожной станции Поспелково, поселок Старое Морозково, поселок Морозково, поселок при железнодорожной станции Морозково, поселок Красноярка, поселок Поперечный, поселок Вагранская, деревня Морозково, деревня Поспелкова, деревня Семенова, деревня Магина, поселок Красноглинный, деревня Еловый Падун, поселок Сотрино, поселок Новое Сотрино, поселок Первомайский, поселок Боровой. </a:t>
            </a:r>
          </a:p>
          <a:p>
            <a:pPr algn="just"/>
            <a:r>
              <a:rPr lang="ru-RU" sz="1300" smtClean="0">
                <a:solidFill>
                  <a:srgbClr val="000000"/>
                </a:solidFill>
                <a:effectLst/>
                <a:latin typeface="Times New Roman" pitchFamily="18" charset="0"/>
                <a:cs typeface="Times New Roman" pitchFamily="18" charset="0"/>
              </a:rPr>
              <a:t>Административным центром Серовского городского округа является город Серов. Он находится на восточном склоне Уральских гор, в долине реки Каква и расположен на расстоянии 338 км. от областного центра г.Екатеринбург и на расстоянии 2050 км. от г.Москвы. Общая площадь города Серова в пределах городской черты - 9399 га. Город Серов является крупным железнодорожным узлом, образованный пересечением двух меридиальных железнодорожных магистралей Екатеринбург-Серов-Ивдель-Приобье, Серов-Алапаевск-Егоршино-Богданович-Челябинск. В 30 км к северу от города Серова находится город Краснотурьинск, в 50 км к югу - город Новая Ляля. </a:t>
            </a:r>
          </a:p>
          <a:p>
            <a:pPr algn="just"/>
            <a:r>
              <a:rPr lang="ru-RU" sz="1300" smtClean="0">
                <a:solidFill>
                  <a:srgbClr val="000000"/>
                </a:solidFill>
                <a:effectLst/>
                <a:latin typeface="Times New Roman" pitchFamily="18" charset="0"/>
                <a:cs typeface="Times New Roman" pitchFamily="18" charset="0"/>
              </a:rPr>
              <a:t>Основной водной артерией является река Сосьва, в которую впадают реки Лангур, Волчанка, Турья, Каква, Красноярка и ряд других небольших по размеру рек и ручьев. Вся система рек и речек входит в бассейн р.Тавды. Самым крупным притоком р.Сосьва является р.Каква, которая берет начало с Уральского хребта. </a:t>
            </a:r>
          </a:p>
          <a:p>
            <a:pPr algn="just"/>
            <a:r>
              <a:rPr lang="ru-RU" sz="1300" smtClean="0">
                <a:solidFill>
                  <a:srgbClr val="000000"/>
                </a:solidFill>
                <a:effectLst/>
                <a:latin typeface="Times New Roman" pitchFamily="18" charset="0"/>
                <a:cs typeface="Times New Roman" pitchFamily="18" charset="0"/>
              </a:rPr>
              <a:t>Серов является чем-то вроде перевала между Средним и Северным Уралом, и не случайно он назван северными воротами Урала. </a:t>
            </a:r>
          </a:p>
          <a:p>
            <a:pPr algn="just"/>
            <a:endParaRPr lang="ru-RU" sz="1300" smtClean="0">
              <a:solidFill>
                <a:srgbClr val="000000"/>
              </a:solidFill>
              <a:effectLst/>
              <a:latin typeface="Times New Roman" pitchFamily="18" charset="0"/>
              <a:cs typeface="Times New Roman" pitchFamily="18" charset="0"/>
            </a:endParaRPr>
          </a:p>
        </p:txBody>
      </p:sp>
      <p:sp>
        <p:nvSpPr>
          <p:cNvPr id="5" name="Прямоугольник 4"/>
          <p:cNvSpPr/>
          <p:nvPr/>
        </p:nvSpPr>
        <p:spPr>
          <a:xfrm rot="16200000">
            <a:off x="-4749729" y="4768333"/>
            <a:ext cx="9906000"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r">
              <a:defRPr/>
            </a:pPr>
            <a:r>
              <a:rPr lang="ru-RU" b="1" dirty="0">
                <a:ln w="12700">
                  <a:solidFill>
                    <a:schemeClr val="tx2">
                      <a:satMod val="155000"/>
                    </a:schemeClr>
                  </a:solidFill>
                  <a:prstDash val="solid"/>
                </a:ln>
                <a:solidFill>
                  <a:schemeClr val="tx1"/>
                </a:solidFill>
                <a:latin typeface="Times New Roman" pitchFamily="18" charset="0"/>
                <a:cs typeface="Times New Roman" pitchFamily="18" charset="0"/>
              </a:rPr>
              <a:t>Описание административно-территориального деления</a:t>
            </a:r>
          </a:p>
        </p:txBody>
      </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Рисунок 12" descr="untitled-2.png"/>
          <p:cNvPicPr>
            <a:picLocks noChangeAspect="1"/>
          </p:cNvPicPr>
          <p:nvPr/>
        </p:nvPicPr>
        <p:blipFill>
          <a:blip r:embed="rId2" cstate="print"/>
          <a:srcRect/>
          <a:stretch>
            <a:fillRect/>
          </a:stretch>
        </p:blipFill>
        <p:spPr bwMode="auto">
          <a:xfrm>
            <a:off x="3462338" y="0"/>
            <a:ext cx="1938337" cy="2187575"/>
          </a:xfrm>
          <a:prstGeom prst="rect">
            <a:avLst/>
          </a:prstGeom>
          <a:noFill/>
          <a:ln w="9525">
            <a:noFill/>
            <a:miter lim="800000"/>
            <a:headEnd/>
            <a:tailEnd/>
          </a:ln>
        </p:spPr>
      </p:pic>
      <p:sp>
        <p:nvSpPr>
          <p:cNvPr id="4" name="Заголовок 1"/>
          <p:cNvSpPr txBox="1">
            <a:spLocks/>
          </p:cNvSpPr>
          <p:nvPr/>
        </p:nvSpPr>
        <p:spPr bwMode="auto">
          <a:xfrm rot="16200000">
            <a:off x="-4761706" y="4761706"/>
            <a:ext cx="9906000" cy="382588"/>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r" eaLnBrk="0" hangingPunct="0">
              <a:defRPr/>
            </a:pPr>
            <a:r>
              <a:rPr lang="ru-RU" b="1" dirty="0">
                <a:latin typeface="Times New Roman" pitchFamily="18" charset="0"/>
                <a:cs typeface="Times New Roman" pitchFamily="18" charset="0"/>
              </a:rPr>
              <a:t>Обеспечение безопасности жизнедеятельности населения и территории</a:t>
            </a:r>
            <a:endParaRPr lang="ru-RU" b="1" dirty="0">
              <a:solidFill>
                <a:schemeClr val="tx1"/>
              </a:solidFill>
              <a:latin typeface="Times New Roman" pitchFamily="18" charset="0"/>
              <a:cs typeface="Times New Roman" pitchFamily="18" charset="0"/>
            </a:endParaRPr>
          </a:p>
        </p:txBody>
      </p:sp>
      <p:sp>
        <p:nvSpPr>
          <p:cNvPr id="5" name="Прямоугольник 4"/>
          <p:cNvSpPr/>
          <p:nvPr/>
        </p:nvSpPr>
        <p:spPr>
          <a:xfrm>
            <a:off x="276958" y="2338917"/>
            <a:ext cx="6581042" cy="677108"/>
          </a:xfrm>
          <a:prstGeom prst="rect">
            <a:avLst/>
          </a:prstGeom>
          <a:noFill/>
        </p:spPr>
        <p:txBody>
          <a:bodyPr>
            <a:spAutoFit/>
          </a:bodyPr>
          <a:lstStyle/>
          <a:p>
            <a:pPr algn="ctr">
              <a:defRPr/>
            </a:pPr>
            <a:r>
              <a:rPr lang="ru-RU" b="1" dirty="0">
                <a:ln w="1905"/>
                <a:solidFill>
                  <a:srgbClr val="000000"/>
                </a:solidFill>
                <a:effectLst>
                  <a:innerShdw blurRad="69850" dist="43180" dir="5400000">
                    <a:srgbClr val="000000">
                      <a:alpha val="65000"/>
                    </a:srgbClr>
                  </a:innerShdw>
                </a:effectLst>
              </a:rPr>
              <a:t>Общий объем расходов бюджета – 37 881 308 рублей </a:t>
            </a:r>
          </a:p>
          <a:p>
            <a:pPr algn="ctr">
              <a:defRPr/>
            </a:pPr>
            <a:r>
              <a:rPr lang="ru-RU" sz="2000" b="1" dirty="0">
                <a:ln w="1905"/>
                <a:solidFill>
                  <a:srgbClr val="000000"/>
                </a:solidFill>
                <a:effectLst>
                  <a:innerShdw blurRad="69850" dist="43180" dir="5400000">
                    <a:srgbClr val="000000">
                      <a:alpha val="65000"/>
                    </a:srgbClr>
                  </a:innerShdw>
                </a:effectLst>
              </a:rPr>
              <a:t> </a:t>
            </a:r>
            <a:endParaRPr lang="ru-RU" b="1" dirty="0">
              <a:ln w="1905"/>
              <a:solidFill>
                <a:srgbClr val="000000"/>
              </a:solidFill>
              <a:effectLst>
                <a:innerShdw blurRad="69850" dist="43180" dir="5400000">
                  <a:srgbClr val="000000">
                    <a:alpha val="65000"/>
                  </a:srgbClr>
                </a:innerShdw>
              </a:effectLst>
            </a:endParaRPr>
          </a:p>
        </p:txBody>
      </p:sp>
      <p:cxnSp>
        <p:nvCxnSpPr>
          <p:cNvPr id="6" name="Прямая соединительная линия 5"/>
          <p:cNvCxnSpPr/>
          <p:nvPr/>
        </p:nvCxnSpPr>
        <p:spPr>
          <a:xfrm>
            <a:off x="593725" y="2998788"/>
            <a:ext cx="58420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55301" name="TextBox 6"/>
          <p:cNvSpPr txBox="1">
            <a:spLocks noChangeArrowheads="1"/>
          </p:cNvSpPr>
          <p:nvPr/>
        </p:nvSpPr>
        <p:spPr bwMode="auto">
          <a:xfrm>
            <a:off x="422275" y="3178175"/>
            <a:ext cx="6330950" cy="755650"/>
          </a:xfrm>
          <a:prstGeom prst="rect">
            <a:avLst/>
          </a:prstGeom>
          <a:noFill/>
          <a:ln w="9525">
            <a:noFill/>
            <a:miter lim="800000"/>
            <a:headEnd/>
            <a:tailEnd/>
          </a:ln>
        </p:spPr>
        <p:txBody>
          <a:bodyPr>
            <a:spAutoFit/>
          </a:bodyPr>
          <a:lstStyle/>
          <a:p>
            <a:pPr algn="ctr"/>
            <a:r>
              <a:rPr lang="ru-RU" sz="1400" b="1">
                <a:solidFill>
                  <a:srgbClr val="000000"/>
                </a:solidFill>
              </a:rPr>
              <a:t>Основные подпрограммы, финансирование которых осуществляется в рамках</a:t>
            </a:r>
          </a:p>
          <a:p>
            <a:pPr algn="ctr"/>
            <a:r>
              <a:rPr lang="ru-RU" sz="1400" b="1">
                <a:solidFill>
                  <a:srgbClr val="000000"/>
                </a:solidFill>
              </a:rPr>
              <a:t> муниципальной программы в 2016 году</a:t>
            </a:r>
          </a:p>
        </p:txBody>
      </p:sp>
      <p:sp>
        <p:nvSpPr>
          <p:cNvPr id="55302" name="Прямоугольник 7"/>
          <p:cNvSpPr>
            <a:spLocks noChangeArrowheads="1"/>
          </p:cNvSpPr>
          <p:nvPr/>
        </p:nvSpPr>
        <p:spPr bwMode="auto">
          <a:xfrm>
            <a:off x="508000" y="4141788"/>
            <a:ext cx="6251575" cy="6269037"/>
          </a:xfrm>
          <a:prstGeom prst="rect">
            <a:avLst/>
          </a:prstGeom>
          <a:noFill/>
          <a:ln w="9525">
            <a:noFill/>
            <a:miter lim="800000"/>
            <a:headEnd/>
            <a:tailEnd/>
          </a:ln>
        </p:spPr>
        <p:txBody>
          <a:bodyPr>
            <a:spAutoFit/>
          </a:bodyPr>
          <a:lstStyle/>
          <a:p>
            <a:pPr algn="just"/>
            <a:r>
              <a:rPr lang="ru-RU" sz="1400"/>
              <a:t> </a:t>
            </a:r>
            <a:r>
              <a:rPr lang="ru-RU" sz="1400">
                <a:solidFill>
                  <a:srgbClr val="000000"/>
                </a:solidFill>
              </a:rPr>
              <a:t>2 767 590 руб.  -  «Обеспечение безопасности жизнедеятельности населения Серовского городского округа» </a:t>
            </a:r>
          </a:p>
          <a:p>
            <a:pPr algn="just"/>
            <a:r>
              <a:rPr lang="ru-RU" sz="1400">
                <a:solidFill>
                  <a:srgbClr val="000000"/>
                </a:solidFill>
              </a:rPr>
              <a:t>4 239 900 руб. -   «Обеспечение первичных мер пожарной безопасности на территории Серовского городского округа» </a:t>
            </a:r>
          </a:p>
          <a:p>
            <a:pPr algn="just"/>
            <a:r>
              <a:rPr lang="ru-RU" sz="1400">
                <a:solidFill>
                  <a:srgbClr val="000000"/>
                </a:solidFill>
              </a:rPr>
              <a:t>1 134 000 руб. – «Профилактика экстремизма и терроризма на территории Серовского городского округа» </a:t>
            </a:r>
          </a:p>
          <a:p>
            <a:pPr algn="just"/>
            <a:r>
              <a:rPr lang="ru-RU" sz="1400">
                <a:solidFill>
                  <a:srgbClr val="000000"/>
                </a:solidFill>
              </a:rPr>
              <a:t>29 223 818 руб. -  «Обеспечение реализации Муниципальной программы "Обеспечение безопасности жизнедеятельности населения Серовского городского округа» </a:t>
            </a:r>
          </a:p>
          <a:p>
            <a:pPr algn="just"/>
            <a:r>
              <a:rPr lang="ru-RU" sz="1400">
                <a:solidFill>
                  <a:srgbClr val="000000"/>
                </a:solidFill>
              </a:rPr>
              <a:t>516 000 руб. -  «Обеспечение функционирования аппаратно-программного комплекса "Безопасный город»</a:t>
            </a:r>
            <a:r>
              <a:rPr lang="ru-RU" sz="1600"/>
              <a:t> </a:t>
            </a:r>
          </a:p>
          <a:p>
            <a:endParaRPr lang="ru-RU" sz="1600">
              <a:solidFill>
                <a:srgbClr val="000000"/>
              </a:solidFill>
            </a:endParaRPr>
          </a:p>
          <a:p>
            <a:pPr algn="just"/>
            <a:r>
              <a:rPr lang="ru-RU" sz="1400">
                <a:solidFill>
                  <a:srgbClr val="000000"/>
                </a:solidFill>
              </a:rPr>
              <a:t>В результате реализации мероприятий муниципальной программы планируется:</a:t>
            </a:r>
          </a:p>
          <a:p>
            <a:pPr algn="just"/>
            <a:r>
              <a:rPr lang="ru-RU" sz="1400">
                <a:solidFill>
                  <a:srgbClr val="000000"/>
                </a:solidFill>
              </a:rPr>
              <a:t>- обеспечить первичные меры пожарной безопасности на территории Серовского городского округа;</a:t>
            </a:r>
          </a:p>
          <a:p>
            <a:pPr algn="just"/>
            <a:r>
              <a:rPr lang="ru-RU" sz="1400">
                <a:solidFill>
                  <a:srgbClr val="000000"/>
                </a:solidFill>
              </a:rPr>
              <a:t>- повысить роль городского звена Свердловской областной подсистемы единой государственной системы по предупреждению и ликвидации чрезвычайных ситуаций природного и техногенного характера, надежности защиты населения, готовности сил и средств к проведению аварийно-спасательных и других неотложных работ в случаях возникновения чрезвычайных ситуаций природного и техногенного характера;</a:t>
            </a:r>
          </a:p>
          <a:p>
            <a:pPr algn="just"/>
            <a:r>
              <a:rPr lang="ru-RU" sz="1400">
                <a:solidFill>
                  <a:srgbClr val="000000"/>
                </a:solidFill>
              </a:rPr>
              <a:t>- проводить профилактику экстремизма и терроризма, обеспечивать общественно-политическую стабильность на территории Серовского городского округа.</a:t>
            </a:r>
          </a:p>
          <a:p>
            <a:pPr algn="just"/>
            <a:endParaRPr lang="ru-RU" sz="1600">
              <a:solidFill>
                <a:srgbClr val="000000"/>
              </a:solidFill>
            </a:endParaRPr>
          </a:p>
          <a:p>
            <a:endParaRPr lang="ru-RU" sz="1600">
              <a:solidFill>
                <a:srgbClr val="000000"/>
              </a:solidFill>
            </a:endParaRPr>
          </a:p>
          <a:p>
            <a:endParaRPr lang="ru-RU" sz="1600">
              <a:solidFill>
                <a:srgbClr val="000000"/>
              </a:solidFill>
            </a:endParaRPr>
          </a:p>
        </p:txBody>
      </p:sp>
      <p:pic>
        <p:nvPicPr>
          <p:cNvPr id="55303" name="Рисунок 9" descr="_1_~1.JPG"/>
          <p:cNvPicPr>
            <a:picLocks noChangeAspect="1"/>
          </p:cNvPicPr>
          <p:nvPr/>
        </p:nvPicPr>
        <p:blipFill>
          <a:blip r:embed="rId3" cstate="print"/>
          <a:srcRect/>
          <a:stretch>
            <a:fillRect/>
          </a:stretch>
        </p:blipFill>
        <p:spPr bwMode="auto">
          <a:xfrm>
            <a:off x="382588" y="0"/>
            <a:ext cx="1565275" cy="2178050"/>
          </a:xfrm>
          <a:prstGeom prst="rect">
            <a:avLst/>
          </a:prstGeom>
          <a:noFill/>
          <a:ln w="9525">
            <a:noFill/>
            <a:miter lim="800000"/>
            <a:headEnd/>
            <a:tailEnd/>
          </a:ln>
        </p:spPr>
      </p:pic>
      <p:pic>
        <p:nvPicPr>
          <p:cNvPr id="55304" name="Рисунок 10" descr="pozhar.jpg"/>
          <p:cNvPicPr>
            <a:picLocks noChangeAspect="1"/>
          </p:cNvPicPr>
          <p:nvPr/>
        </p:nvPicPr>
        <p:blipFill>
          <a:blip r:embed="rId4" cstate="print"/>
          <a:srcRect/>
          <a:stretch>
            <a:fillRect/>
          </a:stretch>
        </p:blipFill>
        <p:spPr bwMode="auto">
          <a:xfrm>
            <a:off x="1944688" y="0"/>
            <a:ext cx="1527175" cy="2173288"/>
          </a:xfrm>
          <a:prstGeom prst="rect">
            <a:avLst/>
          </a:prstGeom>
          <a:noFill/>
          <a:ln w="9525">
            <a:noFill/>
            <a:miter lim="800000"/>
            <a:headEnd/>
            <a:tailEnd/>
          </a:ln>
        </p:spPr>
      </p:pic>
      <p:pic>
        <p:nvPicPr>
          <p:cNvPr id="55305" name="Рисунок 11" descr="e1888219f32c4ee8f3115ac04f731750.png"/>
          <p:cNvPicPr>
            <a:picLocks noChangeAspect="1"/>
          </p:cNvPicPr>
          <p:nvPr/>
        </p:nvPicPr>
        <p:blipFill>
          <a:blip r:embed="rId5" cstate="print"/>
          <a:srcRect/>
          <a:stretch>
            <a:fillRect/>
          </a:stretch>
        </p:blipFill>
        <p:spPr bwMode="auto">
          <a:xfrm>
            <a:off x="5334000" y="0"/>
            <a:ext cx="1524000" cy="2160588"/>
          </a:xfrm>
          <a:prstGeom prst="rect">
            <a:avLst/>
          </a:prstGeom>
          <a:noFill/>
          <a:ln w="9525">
            <a:noFill/>
            <a:miter lim="800000"/>
            <a:headEnd/>
            <a:tailEnd/>
          </a:ln>
        </p:spPr>
      </p:pic>
      <p:cxnSp>
        <p:nvCxnSpPr>
          <p:cNvPr id="14" name="Прямая соединительная линия 13"/>
          <p:cNvCxnSpPr/>
          <p:nvPr/>
        </p:nvCxnSpPr>
        <p:spPr>
          <a:xfrm>
            <a:off x="573088" y="6727825"/>
            <a:ext cx="606742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Таблица 8"/>
          <p:cNvGraphicFramePr>
            <a:graphicFrameLocks noGrp="1"/>
          </p:cNvGraphicFramePr>
          <p:nvPr/>
        </p:nvGraphicFramePr>
        <p:xfrm>
          <a:off x="0" y="677863"/>
          <a:ext cx="6372225" cy="9411335"/>
        </p:xfrm>
        <a:graphic>
          <a:graphicData uri="http://schemas.openxmlformats.org/drawingml/2006/table">
            <a:tbl>
              <a:tblPr/>
              <a:tblGrid>
                <a:gridCol w="4799013"/>
                <a:gridCol w="984250"/>
                <a:gridCol w="588962"/>
              </a:tblGrid>
              <a:tr h="8159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Наименование показателя</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Ед. изм.</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2016 год</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(план</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r>
              <a:tr h="3651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Оснащенность сотрудников муниципальных учреждений средствами индивидуальной защиты</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23,2</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3651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Оснащенность оперативной группы при возникновении чрезвычайной ситуации</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50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3651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Количество обращений граждан, принятых дежурной службой ЕДДС Серовского городского округа</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600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5476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Охват населения системой оповещения населения об опасностях возникающих при угрозах возникновения или возникновении чрезвычайных ситуациях природного и техногенного характера</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40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7302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Обеспеченность добровольных пожарных дружин по основным видам средств:</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боевая одежда;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 пожарно-техническое имущество</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95</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1825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Доля исправных источников противопожарного водоснабжения</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95</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3651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Исправное техническое состояние электрозвуковых сирен в сельских населенных пунктах</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3651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Снижение количества пожаров</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кол-во пожаров</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96</a:t>
                      </a: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5476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Снижение гибели и травматизма на пожарах</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кол-во гибели / травм</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10</a:t>
                      </a: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 15</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1825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Снижение суммы материального ущерба от пожаров</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тыс. руб.</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860</a:t>
                      </a: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1825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Средняя площадь 1 пожара</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м</a:t>
                      </a:r>
                      <a:r>
                        <a:rPr kumimoji="0" lang="ru-RU" sz="1200" b="0" i="0" u="none" strike="noStrike" cap="none" normalizeH="0" baseline="30000" smtClean="0">
                          <a:ln>
                            <a:noFill/>
                          </a:ln>
                          <a:solidFill>
                            <a:srgbClr val="000000"/>
                          </a:solidFill>
                          <a:effectLst/>
                          <a:latin typeface="Times New Roman" pitchFamily="18" charset="0"/>
                          <a:cs typeface="Times New Roman" pitchFamily="18" charset="0"/>
                        </a:rPr>
                        <a:t>2</a:t>
                      </a: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105</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1825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Среднее время на ликвидацию 1 пожара</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минут</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80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1825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Среднее количество техники, задействованной на тушение 1 пожара</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единиц</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3</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3651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Увеличение числа субъектов, вовлеченных в профилактику пожарной безопасности на территории Серовского городского округа</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охват населения</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50 950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9128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Оценка и прогноз общественно-политических, социально-экономических и иных процессов, происходящих на территории Серовского городского округа и оказывающих влияние на ситуацию в сфере обострения межнациональных, межрелигиозных и политических отношений</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Количество проявлений экстремизма</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9128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Недопущение проявления различных элементов экстремистской и террористической направленности на объектах Серовского городского округа, выработка скоординированных мероприятий по профилактике  экстремизма и терроризма</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Кол-во заседаний комиссий</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МКПЭ,</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АТК</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8</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10937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Уменьшение случаев агрессивного поведения среди жителей округа, недопущение    проявлений   экстремизма  и    негативного отношения к лицам других национальностей и религиозных конфессий. Формирование у населения внутренней потребности   толерантных взаимоотношений между людьми различных национальностей, вероисповеданий и политических предпочтений</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Кол-во</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мероприятий, направленных на профилактику</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355</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5476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Увеличение числа субъектов, вовлеченных в профилактику экстремизма и терроризма на территории Серовского городского округа</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Охват населения</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(чел.)</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32500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bl>
          </a:graphicData>
        </a:graphic>
      </p:graphicFrame>
      <p:sp>
        <p:nvSpPr>
          <p:cNvPr id="4" name="Заголовок 1"/>
          <p:cNvSpPr txBox="1">
            <a:spLocks/>
          </p:cNvSpPr>
          <p:nvPr/>
        </p:nvSpPr>
        <p:spPr bwMode="auto">
          <a:xfrm rot="5400000">
            <a:off x="1643063" y="4691062"/>
            <a:ext cx="9906000" cy="523875"/>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eaLnBrk="0" hangingPunct="0">
              <a:defRPr/>
            </a:pPr>
            <a:r>
              <a:rPr lang="ru-RU" sz="2000" b="1" dirty="0">
                <a:latin typeface="Times New Roman" pitchFamily="18" charset="0"/>
                <a:cs typeface="Times New Roman" pitchFamily="18" charset="0"/>
              </a:rPr>
              <a:t>Обеспечение безопасности жизнедеятельности населения и территории</a:t>
            </a:r>
            <a:endParaRPr lang="ru-RU" sz="2000" b="1" dirty="0">
              <a:solidFill>
                <a:schemeClr val="tx1"/>
              </a:solidFill>
              <a:latin typeface="Times New Roman" pitchFamily="18" charset="0"/>
              <a:cs typeface="Times New Roman" pitchFamily="18" charset="0"/>
            </a:endParaRPr>
          </a:p>
        </p:txBody>
      </p:sp>
      <p:sp>
        <p:nvSpPr>
          <p:cNvPr id="56404" name="TextBox 6"/>
          <p:cNvSpPr txBox="1">
            <a:spLocks noChangeArrowheads="1"/>
          </p:cNvSpPr>
          <p:nvPr/>
        </p:nvSpPr>
        <p:spPr bwMode="auto">
          <a:xfrm>
            <a:off x="285750" y="0"/>
            <a:ext cx="5972175" cy="708025"/>
          </a:xfrm>
          <a:prstGeom prst="rect">
            <a:avLst/>
          </a:prstGeom>
          <a:noFill/>
          <a:ln w="9525">
            <a:noFill/>
            <a:miter lim="800000"/>
            <a:headEnd/>
            <a:tailEnd/>
          </a:ln>
        </p:spPr>
        <p:txBody>
          <a:bodyPr>
            <a:spAutoFit/>
          </a:bodyPr>
          <a:lstStyle/>
          <a:p>
            <a:pPr algn="ctr"/>
            <a:r>
              <a:rPr lang="ru-RU" sz="1600" b="1">
                <a:solidFill>
                  <a:srgbClr val="000000"/>
                </a:solidFill>
              </a:rPr>
              <a:t>  </a:t>
            </a:r>
            <a:r>
              <a:rPr lang="ru-RU" sz="2000" b="1">
                <a:solidFill>
                  <a:srgbClr val="000000"/>
                </a:solidFill>
              </a:rPr>
              <a:t>отдельные целевые показатели муниципальной программы</a:t>
            </a:r>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bwMode="auto">
          <a:xfrm rot="16200000">
            <a:off x="-4761706" y="4761706"/>
            <a:ext cx="9906000" cy="382588"/>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r" eaLnBrk="0" hangingPunct="0">
              <a:defRPr/>
            </a:pPr>
            <a:r>
              <a:rPr lang="ru-RU" b="1" dirty="0">
                <a:solidFill>
                  <a:schemeClr val="tx1"/>
                </a:solidFill>
                <a:latin typeface="Times New Roman" pitchFamily="18" charset="0"/>
                <a:cs typeface="Times New Roman" pitchFamily="18" charset="0"/>
              </a:rPr>
              <a:t> </a:t>
            </a:r>
          </a:p>
          <a:p>
            <a:pPr algn="r" eaLnBrk="0" hangingPunct="0">
              <a:defRPr/>
            </a:pPr>
            <a:r>
              <a:rPr lang="ru-RU" b="1" dirty="0">
                <a:latin typeface="Times New Roman" pitchFamily="18" charset="0"/>
                <a:cs typeface="Times New Roman" pitchFamily="18" charset="0"/>
              </a:rPr>
              <a:t>Обеспечение безопасности жизнедеятельности населения и территории</a:t>
            </a:r>
            <a:endParaRPr lang="ru-RU" b="1" dirty="0">
              <a:solidFill>
                <a:schemeClr val="tx1"/>
              </a:solidFill>
              <a:latin typeface="Times New Roman" pitchFamily="18" charset="0"/>
              <a:cs typeface="Times New Roman" pitchFamily="18" charset="0"/>
            </a:endParaRPr>
          </a:p>
          <a:p>
            <a:pPr eaLnBrk="0" hangingPunct="0">
              <a:defRPr/>
            </a:pPr>
            <a:endParaRPr lang="ru-RU" b="1" dirty="0">
              <a:solidFill>
                <a:schemeClr val="tx1"/>
              </a:solidFill>
              <a:latin typeface="Times New Roman" pitchFamily="18" charset="0"/>
              <a:cs typeface="Times New Roman" pitchFamily="18" charset="0"/>
            </a:endParaRPr>
          </a:p>
        </p:txBody>
      </p:sp>
      <p:sp>
        <p:nvSpPr>
          <p:cNvPr id="5" name="Rectangle 2"/>
          <p:cNvSpPr>
            <a:spLocks noChangeArrowheads="1"/>
          </p:cNvSpPr>
          <p:nvPr/>
        </p:nvSpPr>
        <p:spPr bwMode="auto">
          <a:xfrm>
            <a:off x="487363" y="879475"/>
            <a:ext cx="6199187" cy="7845425"/>
          </a:xfrm>
          <a:prstGeom prst="rect">
            <a:avLst/>
          </a:prstGeom>
          <a:noFill/>
          <a:ln w="9525">
            <a:noFill/>
            <a:miter lim="800000"/>
            <a:headEnd/>
            <a:tailEnd/>
          </a:ln>
          <a:effectLst/>
        </p:spPr>
        <p:txBody>
          <a:bodyPr anchor="ctr">
            <a:spAutoFit/>
          </a:bodyPr>
          <a:lstStyle/>
          <a:p>
            <a:pPr indent="457200">
              <a:defRPr/>
            </a:pPr>
            <a:endParaRPr lang="ru-RU" sz="1100" b="1" dirty="0">
              <a:solidFill>
                <a:srgbClr val="000000"/>
              </a:solidFill>
              <a:ea typeface="Times New Roman" pitchFamily="18" charset="0"/>
              <a:cs typeface="Times New Roman" pitchFamily="18" charset="0"/>
            </a:endParaRPr>
          </a:p>
          <a:p>
            <a:pPr algn="just">
              <a:defRPr/>
            </a:pPr>
            <a:r>
              <a:rPr lang="ru-RU" sz="1200" dirty="0">
                <a:solidFill>
                  <a:srgbClr val="000000"/>
                </a:solidFill>
              </a:rPr>
              <a:t>1) предупреждение возникновения и развития чрезвычайных ситуаций на территории Серовского городского округа (реализация мероприятий по укреплению радиационной, химической, медико-биологической, взрывной);</a:t>
            </a:r>
          </a:p>
          <a:p>
            <a:pPr algn="just">
              <a:defRPr/>
            </a:pPr>
            <a:r>
              <a:rPr lang="ru-RU" sz="1200" dirty="0">
                <a:solidFill>
                  <a:srgbClr val="000000"/>
                </a:solidFill>
              </a:rPr>
              <a:t>2) повышение готовности органов управления, сил и средств городского звена Свердловской областной подсистемы единой государственной системы предупреждения и ликвидации чрезвычайных ситуаций и оперативности их реагирования на угрозы возникновения чрезвычайных ситуаций и ликвидации последствий чрезвычайных ситуаций;</a:t>
            </a:r>
          </a:p>
          <a:p>
            <a:pPr algn="just">
              <a:defRPr/>
            </a:pPr>
            <a:r>
              <a:rPr lang="ru-RU" sz="1200" dirty="0">
                <a:solidFill>
                  <a:srgbClr val="000000"/>
                </a:solidFill>
              </a:rPr>
              <a:t>3) обучение населения действиям в условиях угрозы возникновения чрезвычайных ситуаций и в чрезвычайных ситуациях природного и техногенного характера.</a:t>
            </a:r>
          </a:p>
          <a:p>
            <a:pPr algn="just">
              <a:defRPr/>
            </a:pPr>
            <a:r>
              <a:rPr lang="ru-RU" sz="1200" dirty="0">
                <a:solidFill>
                  <a:srgbClr val="000000"/>
                </a:solidFill>
              </a:rPr>
              <a:t>4) организация оповещения населения об опасностях, возникающих при угрозах возникновения или возникновении чрезвычайных ситуациях природного и техногенного характера на территории Серовского городского округа.</a:t>
            </a:r>
          </a:p>
          <a:p>
            <a:pPr algn="just">
              <a:defRPr/>
            </a:pPr>
            <a:r>
              <a:rPr lang="ru-RU" sz="1200" dirty="0">
                <a:solidFill>
                  <a:srgbClr val="000000"/>
                </a:solidFill>
              </a:rPr>
              <a:t>5) создание условий для организации добровольной пожарной охраны;</a:t>
            </a:r>
          </a:p>
          <a:p>
            <a:pPr algn="just">
              <a:defRPr/>
            </a:pPr>
            <a:r>
              <a:rPr lang="ru-RU" sz="1200" dirty="0">
                <a:solidFill>
                  <a:srgbClr val="000000"/>
                </a:solidFill>
              </a:rPr>
              <a:t>6) создание в целях пожаротушения условий для забора в любое время года воды из источников наружного водоснабжения;</a:t>
            </a:r>
          </a:p>
          <a:p>
            <a:pPr algn="just">
              <a:defRPr/>
            </a:pPr>
            <a:r>
              <a:rPr lang="ru-RU" sz="1200" dirty="0">
                <a:solidFill>
                  <a:srgbClr val="000000"/>
                </a:solidFill>
              </a:rPr>
              <a:t>7) принятие мер по локализации пожара и спасению людей и имущества до прибытия подразделений противопожарной службы;</a:t>
            </a:r>
          </a:p>
          <a:p>
            <a:pPr algn="just">
              <a:defRPr/>
            </a:pPr>
            <a:r>
              <a:rPr lang="ru-RU" sz="1200" dirty="0">
                <a:solidFill>
                  <a:srgbClr val="000000"/>
                </a:solidFill>
              </a:rPr>
              <a:t>8) оказание содействия органам государственной власти субъекта Российской Федерации в информировании населения о мерах пожарной безопасности.</a:t>
            </a:r>
          </a:p>
          <a:p>
            <a:pPr algn="just">
              <a:defRPr/>
            </a:pPr>
            <a:r>
              <a:rPr lang="ru-RU" sz="1200" dirty="0">
                <a:solidFill>
                  <a:srgbClr val="000000"/>
                </a:solidFill>
              </a:rPr>
              <a:t>9) организация мониторинга общественно-политических, социально-экономических и иных процессов, оказывающих влияние на ситуацию в сфере профилактики  экстремизма и  терроризма;</a:t>
            </a:r>
          </a:p>
          <a:p>
            <a:pPr algn="just">
              <a:defRPr/>
            </a:pPr>
            <a:r>
              <a:rPr lang="ru-RU" sz="1200" dirty="0">
                <a:solidFill>
                  <a:srgbClr val="000000"/>
                </a:solidFill>
              </a:rPr>
              <a:t>10) организация взаимодействия органов местного самоуправления, территориальных органов федеральных органов исполнительной власти на территории Серовского городского округа, направленного на предупреждение, выявление и последующее устранение причин и условий, способствующих осуществлению террористической и экстремистской деятельности;</a:t>
            </a:r>
          </a:p>
          <a:p>
            <a:pPr algn="just">
              <a:defRPr/>
            </a:pPr>
            <a:r>
              <a:rPr lang="ru-RU" sz="1200" dirty="0">
                <a:solidFill>
                  <a:srgbClr val="000000"/>
                </a:solidFill>
              </a:rPr>
              <a:t>11) организация мероприятий по профилактике  экстремизма и терроризма в сферах межнациональных и межрелигиозных отношений, образования, культуры, физической культуры, спорта, в социальной, молодежной и информационной политике;</a:t>
            </a:r>
          </a:p>
          <a:p>
            <a:pPr algn="just">
              <a:defRPr/>
            </a:pPr>
            <a:r>
              <a:rPr lang="ru-RU" sz="1200" dirty="0">
                <a:solidFill>
                  <a:srgbClr val="000000"/>
                </a:solidFill>
              </a:rPr>
              <a:t>12) организация взаимодействия с политическими партиями, национальными, религиозными, профсоюзными, ветеранскими и иными общественными объединениями, действующими на территории Серовского городского округа, для профилактики терроризма и экстремизма.</a:t>
            </a:r>
            <a:r>
              <a:rPr lang="ru-RU" sz="1200" dirty="0"/>
              <a:t> </a:t>
            </a:r>
          </a:p>
          <a:p>
            <a:pPr algn="just">
              <a:defRPr/>
            </a:pPr>
            <a:r>
              <a:rPr lang="ru-RU" sz="1200" dirty="0">
                <a:solidFill>
                  <a:srgbClr val="000000"/>
                </a:solidFill>
              </a:rPr>
              <a:t>13) организация и осуществление транспортного обслуживания должностных лиц в случаях, установленных нормативными актами  органов местного самоуправления Серовского городского округа;</a:t>
            </a:r>
          </a:p>
          <a:p>
            <a:pPr algn="just">
              <a:defRPr/>
            </a:pPr>
            <a:r>
              <a:rPr lang="ru-RU" sz="1200" dirty="0">
                <a:solidFill>
                  <a:srgbClr val="000000"/>
                </a:solidFill>
              </a:rPr>
              <a:t>14) защита населения и территорий от чрезвычайных ситуаций природного и техногенного характера (за исключением обеспечения безопасности на водных объектах)</a:t>
            </a:r>
          </a:p>
        </p:txBody>
      </p:sp>
      <p:sp>
        <p:nvSpPr>
          <p:cNvPr id="57347" name="Прямоугольник 5"/>
          <p:cNvSpPr>
            <a:spLocks noChangeArrowheads="1"/>
          </p:cNvSpPr>
          <p:nvPr/>
        </p:nvSpPr>
        <p:spPr bwMode="auto">
          <a:xfrm>
            <a:off x="487363" y="255588"/>
            <a:ext cx="6272212" cy="646112"/>
          </a:xfrm>
          <a:prstGeom prst="rect">
            <a:avLst/>
          </a:prstGeom>
          <a:noFill/>
          <a:ln w="9525">
            <a:noFill/>
            <a:miter lim="800000"/>
            <a:headEnd/>
            <a:tailEnd/>
          </a:ln>
        </p:spPr>
        <p:txBody>
          <a:bodyPr>
            <a:spAutoFit/>
          </a:bodyPr>
          <a:lstStyle/>
          <a:p>
            <a:pPr indent="457200" algn="ctr"/>
            <a:r>
              <a:rPr lang="ru-RU" b="1">
                <a:solidFill>
                  <a:srgbClr val="000000"/>
                </a:solidFill>
                <a:cs typeface="Times New Roman" pitchFamily="18" charset="0"/>
              </a:rPr>
              <a:t>Достижение указанных целей обеспечит решение следующих задач  муниципальной программы: </a:t>
            </a:r>
          </a:p>
        </p:txBody>
      </p:sp>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Рисунок 10" descr="417089t81hb349.jpg"/>
          <p:cNvPicPr>
            <a:picLocks noChangeAspect="1"/>
          </p:cNvPicPr>
          <p:nvPr/>
        </p:nvPicPr>
        <p:blipFill>
          <a:blip r:embed="rId2" cstate="print"/>
          <a:srcRect/>
          <a:stretch>
            <a:fillRect/>
          </a:stretch>
        </p:blipFill>
        <p:spPr bwMode="auto">
          <a:xfrm>
            <a:off x="4445000" y="0"/>
            <a:ext cx="2116138" cy="2503488"/>
          </a:xfrm>
          <a:prstGeom prst="rect">
            <a:avLst/>
          </a:prstGeom>
          <a:noFill/>
          <a:ln w="9525">
            <a:noFill/>
            <a:miter lim="800000"/>
            <a:headEnd/>
            <a:tailEnd/>
          </a:ln>
        </p:spPr>
      </p:pic>
      <p:pic>
        <p:nvPicPr>
          <p:cNvPr id="58370" name="Рисунок 11" descr="1379822470_patriot.jpg"/>
          <p:cNvPicPr>
            <a:picLocks noChangeAspect="1"/>
          </p:cNvPicPr>
          <p:nvPr/>
        </p:nvPicPr>
        <p:blipFill>
          <a:blip r:embed="rId3" cstate="print"/>
          <a:srcRect/>
          <a:stretch>
            <a:fillRect/>
          </a:stretch>
        </p:blipFill>
        <p:spPr bwMode="auto">
          <a:xfrm>
            <a:off x="2103438" y="0"/>
            <a:ext cx="2341562" cy="2490788"/>
          </a:xfrm>
          <a:prstGeom prst="rect">
            <a:avLst/>
          </a:prstGeom>
          <a:noFill/>
          <a:ln w="9525">
            <a:noFill/>
            <a:miter lim="800000"/>
            <a:headEnd/>
            <a:tailEnd/>
          </a:ln>
        </p:spPr>
      </p:pic>
      <p:sp>
        <p:nvSpPr>
          <p:cNvPr id="4" name="Заголовок 1"/>
          <p:cNvSpPr txBox="1">
            <a:spLocks/>
          </p:cNvSpPr>
          <p:nvPr/>
        </p:nvSpPr>
        <p:spPr bwMode="auto">
          <a:xfrm rot="5400000">
            <a:off x="1676400" y="4724400"/>
            <a:ext cx="9906000" cy="457200"/>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eaLnBrk="0" hangingPunct="0">
              <a:defRPr/>
            </a:pPr>
            <a:r>
              <a:rPr lang="ru-RU" sz="2000" b="1" dirty="0">
                <a:latin typeface="Times New Roman" pitchFamily="18" charset="0"/>
                <a:cs typeface="Times New Roman" pitchFamily="18" charset="0"/>
              </a:rPr>
              <a:t>Молодежь Серовского городского округа</a:t>
            </a:r>
            <a:endParaRPr lang="ru-RU" sz="2000" b="1" dirty="0">
              <a:solidFill>
                <a:schemeClr val="tx1"/>
              </a:solidFill>
              <a:latin typeface="Times New Roman" pitchFamily="18" charset="0"/>
              <a:cs typeface="Times New Roman" pitchFamily="18" charset="0"/>
            </a:endParaRPr>
          </a:p>
        </p:txBody>
      </p:sp>
      <p:sp>
        <p:nvSpPr>
          <p:cNvPr id="3" name="Прямоугольник 2"/>
          <p:cNvSpPr/>
          <p:nvPr/>
        </p:nvSpPr>
        <p:spPr>
          <a:xfrm>
            <a:off x="0" y="2903008"/>
            <a:ext cx="6581042" cy="677108"/>
          </a:xfrm>
          <a:prstGeom prst="rect">
            <a:avLst/>
          </a:prstGeom>
          <a:noFill/>
        </p:spPr>
        <p:txBody>
          <a:bodyPr>
            <a:spAutoFit/>
          </a:bodyPr>
          <a:lstStyle/>
          <a:p>
            <a:pPr algn="ctr">
              <a:defRPr/>
            </a:pPr>
            <a:r>
              <a:rPr lang="ru-RU" b="1" dirty="0">
                <a:ln w="1905"/>
                <a:solidFill>
                  <a:srgbClr val="000000"/>
                </a:solidFill>
                <a:effectLst>
                  <a:innerShdw blurRad="69850" dist="43180" dir="5400000">
                    <a:srgbClr val="000000">
                      <a:alpha val="65000"/>
                    </a:srgbClr>
                  </a:innerShdw>
                </a:effectLst>
              </a:rPr>
              <a:t>Общий объем расходов бюджета – 48 483 271 рублей </a:t>
            </a:r>
          </a:p>
          <a:p>
            <a:pPr algn="ctr">
              <a:defRPr/>
            </a:pPr>
            <a:r>
              <a:rPr lang="ru-RU" sz="2000" b="1" dirty="0">
                <a:ln w="1905"/>
                <a:solidFill>
                  <a:srgbClr val="000000"/>
                </a:solidFill>
                <a:effectLst>
                  <a:innerShdw blurRad="69850" dist="43180" dir="5400000">
                    <a:srgbClr val="000000">
                      <a:alpha val="65000"/>
                    </a:srgbClr>
                  </a:innerShdw>
                </a:effectLst>
              </a:rPr>
              <a:t> </a:t>
            </a:r>
            <a:endParaRPr lang="ru-RU" b="1" dirty="0">
              <a:ln w="1905"/>
              <a:solidFill>
                <a:srgbClr val="000000"/>
              </a:solidFill>
              <a:effectLst>
                <a:innerShdw blurRad="69850" dist="43180" dir="5400000">
                  <a:srgbClr val="000000">
                    <a:alpha val="65000"/>
                  </a:srgbClr>
                </a:innerShdw>
              </a:effectLst>
            </a:endParaRPr>
          </a:p>
        </p:txBody>
      </p:sp>
      <p:cxnSp>
        <p:nvCxnSpPr>
          <p:cNvPr id="5" name="Прямая соединительная линия 4"/>
          <p:cNvCxnSpPr/>
          <p:nvPr/>
        </p:nvCxnSpPr>
        <p:spPr>
          <a:xfrm>
            <a:off x="361950" y="3714750"/>
            <a:ext cx="584358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58374" name="TextBox 5"/>
          <p:cNvSpPr txBox="1">
            <a:spLocks noChangeArrowheads="1"/>
          </p:cNvSpPr>
          <p:nvPr/>
        </p:nvSpPr>
        <p:spPr bwMode="auto">
          <a:xfrm>
            <a:off x="112713" y="4003675"/>
            <a:ext cx="6329362" cy="523875"/>
          </a:xfrm>
          <a:prstGeom prst="rect">
            <a:avLst/>
          </a:prstGeom>
          <a:noFill/>
          <a:ln w="9525">
            <a:noFill/>
            <a:miter lim="800000"/>
            <a:headEnd/>
            <a:tailEnd/>
          </a:ln>
        </p:spPr>
        <p:txBody>
          <a:bodyPr>
            <a:spAutoFit/>
          </a:bodyPr>
          <a:lstStyle/>
          <a:p>
            <a:pPr algn="ctr"/>
            <a:r>
              <a:rPr lang="ru-RU" sz="1400" b="1">
                <a:solidFill>
                  <a:srgbClr val="000000"/>
                </a:solidFill>
              </a:rPr>
              <a:t>Основные подпрограммы, финансирование которых осуществляется в рамках  муниципальной программы в 2016 году</a:t>
            </a:r>
          </a:p>
        </p:txBody>
      </p:sp>
      <p:sp>
        <p:nvSpPr>
          <p:cNvPr id="58375" name="Прямоугольник 6"/>
          <p:cNvSpPr>
            <a:spLocks noChangeArrowheads="1"/>
          </p:cNvSpPr>
          <p:nvPr/>
        </p:nvSpPr>
        <p:spPr bwMode="auto">
          <a:xfrm>
            <a:off x="138113" y="5029200"/>
            <a:ext cx="6257925" cy="3538538"/>
          </a:xfrm>
          <a:prstGeom prst="rect">
            <a:avLst/>
          </a:prstGeom>
          <a:noFill/>
          <a:ln w="9525">
            <a:noFill/>
            <a:miter lim="800000"/>
            <a:headEnd/>
            <a:tailEnd/>
          </a:ln>
        </p:spPr>
        <p:txBody>
          <a:bodyPr>
            <a:spAutoFit/>
          </a:bodyPr>
          <a:lstStyle/>
          <a:p>
            <a:pPr algn="just"/>
            <a:r>
              <a:rPr lang="ru-RU" sz="1600">
                <a:solidFill>
                  <a:srgbClr val="000000"/>
                </a:solidFill>
              </a:rPr>
              <a:t>47 190 061 руб. -  «Развитие молодежной политики на территории Серовского городского округа» на 2016 – 2020 годы»</a:t>
            </a:r>
          </a:p>
          <a:p>
            <a:r>
              <a:rPr lang="ru-RU" sz="1600">
                <a:solidFill>
                  <a:srgbClr val="000000"/>
                </a:solidFill>
              </a:rPr>
              <a:t>1 293 210 руб. - «Патриотическое воспитание молодежи на территории Серовского городского округа» на 2016 – 2020 годы</a:t>
            </a:r>
            <a:r>
              <a:rPr lang="ru-RU" sz="1600"/>
              <a:t> </a:t>
            </a:r>
          </a:p>
          <a:p>
            <a:endParaRPr lang="ru-RU" sz="1600"/>
          </a:p>
          <a:p>
            <a:pPr algn="just"/>
            <a:endParaRPr lang="ru-RU" sz="1600">
              <a:solidFill>
                <a:srgbClr val="000000"/>
              </a:solidFill>
            </a:endParaRPr>
          </a:p>
          <a:p>
            <a:pPr algn="just"/>
            <a:r>
              <a:rPr lang="ru-RU" sz="1600">
                <a:solidFill>
                  <a:srgbClr val="000000"/>
                </a:solidFill>
              </a:rPr>
              <a:t>Реализация мероприятий муниципальной программы позволит: </a:t>
            </a:r>
          </a:p>
          <a:p>
            <a:pPr algn="just"/>
            <a:r>
              <a:rPr lang="ru-RU" sz="1600">
                <a:solidFill>
                  <a:srgbClr val="000000"/>
                </a:solidFill>
              </a:rPr>
              <a:t>- создать условия для успешной социализации и эффективной самореализации молодежи, развитие потенциала молодежи и его использование в интересах инновационного развития Серовского городского округа;</a:t>
            </a:r>
          </a:p>
          <a:p>
            <a:pPr algn="just"/>
            <a:r>
              <a:rPr lang="ru-RU" sz="1600">
                <a:solidFill>
                  <a:srgbClr val="000000"/>
                </a:solidFill>
              </a:rPr>
              <a:t>- развить системы патриотического воспитания молодежи Серовского городского округа.</a:t>
            </a:r>
          </a:p>
          <a:p>
            <a:pPr algn="just"/>
            <a:endParaRPr lang="ru-RU" sz="1600">
              <a:solidFill>
                <a:srgbClr val="000000"/>
              </a:solidFill>
            </a:endParaRPr>
          </a:p>
        </p:txBody>
      </p:sp>
      <p:cxnSp>
        <p:nvCxnSpPr>
          <p:cNvPr id="8" name="Прямая соединительная линия 7"/>
          <p:cNvCxnSpPr/>
          <p:nvPr/>
        </p:nvCxnSpPr>
        <p:spPr>
          <a:xfrm>
            <a:off x="258763" y="6405563"/>
            <a:ext cx="60261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pic>
        <p:nvPicPr>
          <p:cNvPr id="58377" name="Рисунок 9" descr="Jocuri-pe-trambulina-pentru-adolescenti.jpg"/>
          <p:cNvPicPr>
            <a:picLocks noChangeAspect="1"/>
          </p:cNvPicPr>
          <p:nvPr/>
        </p:nvPicPr>
        <p:blipFill>
          <a:blip r:embed="rId4" cstate="print"/>
          <a:srcRect/>
          <a:stretch>
            <a:fillRect/>
          </a:stretch>
        </p:blipFill>
        <p:spPr bwMode="auto">
          <a:xfrm>
            <a:off x="0" y="0"/>
            <a:ext cx="2116138" cy="250348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bwMode="auto">
          <a:xfrm rot="16200000">
            <a:off x="-4757737" y="4757737"/>
            <a:ext cx="9906000" cy="390525"/>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r" eaLnBrk="0" hangingPunct="0">
              <a:defRPr/>
            </a:pPr>
            <a:r>
              <a:rPr lang="ru-RU" sz="2000" b="1" dirty="0">
                <a:latin typeface="Times New Roman" pitchFamily="18" charset="0"/>
                <a:cs typeface="Times New Roman" pitchFamily="18" charset="0"/>
              </a:rPr>
              <a:t>Молодежь Серовского городского округа</a:t>
            </a:r>
            <a:endParaRPr lang="ru-RU" sz="2000" b="1" dirty="0">
              <a:solidFill>
                <a:schemeClr val="tx1"/>
              </a:solidFill>
              <a:latin typeface="Times New Roman" pitchFamily="18" charset="0"/>
              <a:cs typeface="Times New Roman" pitchFamily="18" charset="0"/>
            </a:endParaRPr>
          </a:p>
        </p:txBody>
      </p:sp>
      <p:sp>
        <p:nvSpPr>
          <p:cNvPr id="59394" name="TextBox 4"/>
          <p:cNvSpPr txBox="1">
            <a:spLocks noChangeArrowheads="1"/>
          </p:cNvSpPr>
          <p:nvPr/>
        </p:nvSpPr>
        <p:spPr bwMode="auto">
          <a:xfrm>
            <a:off x="566738" y="165100"/>
            <a:ext cx="5972175" cy="708025"/>
          </a:xfrm>
          <a:prstGeom prst="rect">
            <a:avLst/>
          </a:prstGeom>
          <a:noFill/>
          <a:ln w="9525">
            <a:noFill/>
            <a:miter lim="800000"/>
            <a:headEnd/>
            <a:tailEnd/>
          </a:ln>
        </p:spPr>
        <p:txBody>
          <a:bodyPr>
            <a:spAutoFit/>
          </a:bodyPr>
          <a:lstStyle/>
          <a:p>
            <a:pPr algn="ctr"/>
            <a:r>
              <a:rPr lang="ru-RU" sz="1600" b="1">
                <a:solidFill>
                  <a:srgbClr val="000000"/>
                </a:solidFill>
              </a:rPr>
              <a:t>     </a:t>
            </a:r>
            <a:r>
              <a:rPr lang="ru-RU" sz="2000" b="1">
                <a:solidFill>
                  <a:srgbClr val="000000"/>
                </a:solidFill>
              </a:rPr>
              <a:t>Целевые показатели муниципальной программы</a:t>
            </a:r>
          </a:p>
        </p:txBody>
      </p:sp>
      <p:graphicFrame>
        <p:nvGraphicFramePr>
          <p:cNvPr id="6" name="Таблица 5"/>
          <p:cNvGraphicFramePr>
            <a:graphicFrameLocks noGrp="1"/>
          </p:cNvGraphicFramePr>
          <p:nvPr/>
        </p:nvGraphicFramePr>
        <p:xfrm>
          <a:off x="363538" y="977900"/>
          <a:ext cx="6494462" cy="8800468"/>
        </p:xfrm>
        <a:graphic>
          <a:graphicData uri="http://schemas.openxmlformats.org/drawingml/2006/table">
            <a:tbl>
              <a:tblPr/>
              <a:tblGrid>
                <a:gridCol w="5054600"/>
                <a:gridCol w="700087"/>
                <a:gridCol w="739775"/>
              </a:tblGrid>
              <a:tr h="5461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FFFFFF"/>
                          </a:solidFill>
                          <a:effectLst/>
                          <a:latin typeface="Times New Roman" pitchFamily="18" charset="0"/>
                          <a:cs typeface="Times New Roman" pitchFamily="18" charset="0"/>
                        </a:rPr>
                        <a:t>Наименование показателя</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FFFFFF"/>
                          </a:solidFill>
                          <a:effectLst/>
                          <a:latin typeface="Times New Roman" pitchFamily="18" charset="0"/>
                          <a:cs typeface="Times New Roman" pitchFamily="18" charset="0"/>
                        </a:rPr>
                        <a:t>Ед. изм.</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FFFFFF"/>
                          </a:solidFill>
                          <a:effectLst/>
                          <a:latin typeface="Times New Roman" pitchFamily="18" charset="0"/>
                          <a:cs typeface="Times New Roman" pitchFamily="18" charset="0"/>
                        </a:rPr>
                        <a:t>2016 год</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FFFFFF"/>
                          </a:solidFill>
                          <a:effectLst/>
                          <a:latin typeface="Times New Roman" pitchFamily="18" charset="0"/>
                          <a:cs typeface="Times New Roman" pitchFamily="18" charset="0"/>
                        </a:rPr>
                        <a:t>(план)</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r>
              <a:tr h="5937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Наполняемость клубов по месту жительства: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постоянный контингент</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 переменный контингент   </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Чел.</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3</a:t>
                      </a:r>
                      <a:r>
                        <a:rPr kumimoji="0" lang="en-US" sz="1300" b="0" i="0" u="none" strike="noStrike" cap="none" normalizeH="0" baseline="0" smtClean="0">
                          <a:ln>
                            <a:noFill/>
                          </a:ln>
                          <a:solidFill>
                            <a:srgbClr val="000000"/>
                          </a:solidFill>
                          <a:effectLst/>
                          <a:latin typeface="Times New Roman" pitchFamily="18" charset="0"/>
                          <a:cs typeface="Times New Roman" pitchFamily="18" charset="0"/>
                        </a:rPr>
                        <a:t>6</a:t>
                      </a: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50</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7780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198438">
                <a:tc>
                  <a:txBody>
                    <a:bodyPr/>
                    <a:lstStyle/>
                    <a:p>
                      <a:pPr marL="0" marR="0" lvl="0" indent="0" algn="just" defTabSz="914400" rtl="0" eaLnBrk="1" fontAlgn="base" latinLnBrk="0" hangingPunct="1">
                        <a:lnSpc>
                          <a:spcPts val="1375"/>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Количество трудоустроенной молодежи в возрасте от 14 до 18 лет</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Чел.</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970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439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Количество объединений работающей молодежи на предприятиях и в организациях города</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Орг./</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Чел.</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Times New Roman" pitchFamily="18" charset="0"/>
                          <a:cs typeface="Times New Roman" pitchFamily="18" charset="0"/>
                        </a:rPr>
                        <a:t>9</a:t>
                      </a: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a:t>
                      </a:r>
                      <a:r>
                        <a:rPr kumimoji="0" lang="en-US" sz="1300" b="0" i="0" u="none" strike="noStrike" cap="none" normalizeH="0" baseline="0" smtClean="0">
                          <a:ln>
                            <a:noFill/>
                          </a:ln>
                          <a:solidFill>
                            <a:srgbClr val="000000"/>
                          </a:solidFill>
                          <a:effectLst/>
                          <a:latin typeface="Times New Roman" pitchFamily="18" charset="0"/>
                          <a:cs typeface="Times New Roman" pitchFamily="18" charset="0"/>
                        </a:rPr>
                        <a:t>1200</a:t>
                      </a:r>
                      <a:endParaRPr kumimoji="0" lang="ru-RU" sz="1300" b="0" i="0" u="none" strike="noStrike" cap="none" normalizeH="0" baseline="0" smtClean="0">
                        <a:ln>
                          <a:noFill/>
                        </a:ln>
                        <a:solidFill>
                          <a:srgbClr val="000000"/>
                        </a:solidFill>
                        <a:effectLst/>
                        <a:latin typeface="Times New Roman" pitchFamily="18"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198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Мероприятия, направленные на поддержку молодежных инициатив</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Шт.</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10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395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Мероприятия, направленные на организацию досуга детей и молодежи</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Шт.</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55</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198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Количество подростковых и молодежных объединений;</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Ед.</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22</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5937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Количество молодежи, вовлеченной в программы по развитию молодежного предпринимательства</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smtClean="0">
                        <a:ln>
                          <a:noFill/>
                        </a:ln>
                        <a:solidFill>
                          <a:srgbClr val="000000"/>
                        </a:solidFill>
                        <a:effectLst/>
                        <a:latin typeface="Times New Roman" pitchFamily="18"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Чел.</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200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5937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Количество молодежи, получившей услуги, направленные на пропаганду здорового образа жизни, профилактику вредных привычек, наркомании  </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Чел.</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4250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395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Количество молодежи, получившей услуги, направленные на воспитание ценностей семьи, поддержку культурных традиций</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Чел.</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1000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395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Доля подведомственных  учреждений, выполнивших муниципальное задание в полном объеме</a:t>
                      </a:r>
                      <a:r>
                        <a:rPr kumimoji="0" lang="ru-RU" sz="1300" b="0" i="0" u="none" strike="noStrike" cap="none" normalizeH="0" baseline="0" smtClean="0">
                          <a:ln>
                            <a:noFill/>
                          </a:ln>
                          <a:solidFill>
                            <a:srgbClr val="000000"/>
                          </a:solidFill>
                          <a:effectLst/>
                          <a:latin typeface="Courier New" pitchFamily="49" charset="0"/>
                          <a:cs typeface="Times New Roman" pitchFamily="18" charset="0"/>
                        </a:rPr>
                        <a:t>   </a:t>
                      </a:r>
                      <a:endParaRPr kumimoji="0" lang="ru-RU" sz="1300" b="0" i="0" u="none" strike="noStrike" cap="none" normalizeH="0" baseline="0" smtClean="0">
                        <a:ln>
                          <a:noFill/>
                        </a:ln>
                        <a:solidFill>
                          <a:srgbClr val="000000"/>
                        </a:solidFill>
                        <a:effectLst/>
                        <a:latin typeface="Times New Roman" pitchFamily="18"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a:t>
                      </a:r>
                      <a:endParaRPr kumimoji="0" lang="ru-RU" sz="1300" b="0" i="0" u="none" strike="noStrike" cap="none" normalizeH="0" baseline="0" smtClean="0">
                        <a:ln>
                          <a:noFill/>
                        </a:ln>
                        <a:solidFill>
                          <a:srgbClr val="000000"/>
                        </a:solidFill>
                        <a:effectLst/>
                        <a:latin typeface="Arial"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100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439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Доля специалистов      учреждений молодежной политики,   повысивших квалификацию в соответствующем году</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a:t>
                      </a:r>
                      <a:endParaRPr kumimoji="0" lang="ru-RU" sz="1300" b="0" i="0" u="none" strike="noStrike" cap="none" normalizeH="0" baseline="0" smtClean="0">
                        <a:ln>
                          <a:noFill/>
                        </a:ln>
                        <a:solidFill>
                          <a:srgbClr val="000000"/>
                        </a:solidFill>
                        <a:effectLst/>
                        <a:latin typeface="Arial"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не мен.</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20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439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Доля объектов, улучшивших материальную базу</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a:t>
                      </a:r>
                      <a:endParaRPr kumimoji="0" lang="ru-RU" sz="1300" b="0" i="0" u="none" strike="noStrike" cap="none" normalizeH="0" baseline="0" smtClean="0">
                        <a:ln>
                          <a:noFill/>
                        </a:ln>
                        <a:solidFill>
                          <a:srgbClr val="000000"/>
                        </a:solidFill>
                        <a:effectLst/>
                        <a:latin typeface="Arial"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не мен.</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20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395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Доля молодых граждан в возраст от 14 до 30 лет, участвующих в мероприятиях гражданско-патриотической направленности         </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a:t>
                      </a:r>
                      <a:endParaRPr kumimoji="0" lang="ru-RU" sz="1300" b="0" i="0" u="none" strike="noStrike" cap="none" normalizeH="0" baseline="0" smtClean="0">
                        <a:ln>
                          <a:noFill/>
                        </a:ln>
                        <a:solidFill>
                          <a:srgbClr val="000000"/>
                        </a:solidFill>
                        <a:effectLst/>
                        <a:latin typeface="Arial"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20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395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Доля обучающихся, участвующих в деятельности патриотических молодежных объединений</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a:t>
                      </a:r>
                      <a:endParaRPr kumimoji="0" lang="ru-RU" sz="1300" b="0" i="0" u="none" strike="noStrike" cap="none" normalizeH="0" baseline="0" smtClean="0">
                        <a:ln>
                          <a:noFill/>
                        </a:ln>
                        <a:solidFill>
                          <a:srgbClr val="000000"/>
                        </a:solidFill>
                        <a:effectLst/>
                        <a:latin typeface="Arial"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18</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5937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Доля граждан допризывного возраста (15-18 лет), участвующих в юнармейских соревнованиях, проходящих подготовку в оборонно-спортивных оздоровительных лагерях, пятидневных учебных сборах</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a:t>
                      </a:r>
                      <a:endParaRPr kumimoji="0" lang="ru-RU" sz="1300" b="0" i="0" u="none" strike="noStrike" cap="none" normalizeH="0" baseline="0" smtClean="0">
                        <a:ln>
                          <a:noFill/>
                        </a:ln>
                        <a:solidFill>
                          <a:srgbClr val="000000"/>
                        </a:solidFill>
                        <a:effectLst/>
                        <a:latin typeface="Arial"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13</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395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Доля обучающихся, занимающихся техническими и военно-прикладными видами спорта</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a:t>
                      </a:r>
                      <a:endParaRPr kumimoji="0" lang="ru-RU" sz="1300" b="0" i="0" u="none" strike="noStrike" cap="none" normalizeH="0" baseline="0" smtClean="0">
                        <a:ln>
                          <a:noFill/>
                        </a:ln>
                        <a:solidFill>
                          <a:srgbClr val="000000"/>
                        </a:solidFill>
                        <a:effectLst/>
                        <a:latin typeface="Arial"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20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395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Количество муниципальных учреждений, улучшивших учебно-материальные условия организации патриотического воспитания</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 Ед.</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7</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790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Доля молодых граждан, принявших участие в мероприятиях, направленных на гармонизацию межэтнических и межконфессиональных отношений, профилактику экстремизма, укрепление толерантности и историко-культурное воспитание</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a:t>
                      </a:r>
                      <a:endParaRPr kumimoji="0" lang="ru-RU" sz="1300" b="0" i="0" u="none" strike="noStrike" cap="none" normalizeH="0" baseline="0" smtClean="0">
                        <a:ln>
                          <a:noFill/>
                        </a:ln>
                        <a:solidFill>
                          <a:srgbClr val="000000"/>
                        </a:solidFill>
                        <a:effectLst/>
                        <a:latin typeface="Arial" charset="0"/>
                        <a:cs typeface="Times New Roman" pitchFamily="18" charset="0"/>
                      </a:endParaRP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20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395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Количество информационных материалов в средствах массовой информации</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Ед.</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8</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bl>
          </a:graphicData>
        </a:graphic>
      </p:graphicFrame>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Рисунок 23" descr="38_big.jpg"/>
          <p:cNvPicPr>
            <a:picLocks noChangeAspect="1"/>
          </p:cNvPicPr>
          <p:nvPr/>
        </p:nvPicPr>
        <p:blipFill>
          <a:blip r:embed="rId2" cstate="print"/>
          <a:stretch>
            <a:fillRect/>
          </a:stretch>
        </p:blipFill>
        <p:spPr>
          <a:xfrm>
            <a:off x="0" y="0"/>
            <a:ext cx="2070100" cy="2641600"/>
          </a:xfrm>
          <a:prstGeom prst="rect">
            <a:avLst/>
          </a:prstGeom>
          <a:ln>
            <a:noFill/>
          </a:ln>
          <a:effectLst>
            <a:outerShdw blurRad="292100" dist="139700" dir="2700000" algn="tl" rotWithShape="0">
              <a:srgbClr val="333333">
                <a:alpha val="65000"/>
              </a:srgbClr>
            </a:outerShdw>
          </a:effectLst>
        </p:spPr>
      </p:pic>
      <p:sp>
        <p:nvSpPr>
          <p:cNvPr id="4" name="Прямоугольник 3"/>
          <p:cNvSpPr/>
          <p:nvPr/>
        </p:nvSpPr>
        <p:spPr>
          <a:xfrm>
            <a:off x="535038" y="2819213"/>
            <a:ext cx="5605096" cy="978045"/>
          </a:xfrm>
          <a:prstGeom prst="rect">
            <a:avLst/>
          </a:prstGeom>
          <a:noFill/>
        </p:spPr>
        <p:txBody>
          <a:bodyPr>
            <a:spAutoFit/>
          </a:bodyPr>
          <a:lstStyle/>
          <a:p>
            <a:pPr algn="ctr">
              <a:defRPr/>
            </a:pPr>
            <a:r>
              <a:rPr lang="ru-RU" b="1" dirty="0">
                <a:ln w="1905"/>
                <a:solidFill>
                  <a:srgbClr val="000000"/>
                </a:solidFill>
                <a:effectLst>
                  <a:innerShdw blurRad="69850" dist="43180" dir="5400000">
                    <a:srgbClr val="000000">
                      <a:alpha val="65000"/>
                    </a:srgbClr>
                  </a:innerShdw>
                </a:effectLst>
              </a:rPr>
              <a:t>Общий объем расходов бюджета – 176 711 455 рублей </a:t>
            </a:r>
          </a:p>
          <a:p>
            <a:pPr algn="ctr">
              <a:defRPr/>
            </a:pPr>
            <a:r>
              <a:rPr lang="ru-RU" sz="2000" b="1" dirty="0">
                <a:ln w="1905"/>
                <a:solidFill>
                  <a:srgbClr val="000000"/>
                </a:solidFill>
                <a:effectLst>
                  <a:innerShdw blurRad="69850" dist="43180" dir="5400000">
                    <a:srgbClr val="000000">
                      <a:alpha val="65000"/>
                    </a:srgbClr>
                  </a:innerShdw>
                </a:effectLst>
              </a:rPr>
              <a:t> </a:t>
            </a:r>
            <a:endParaRPr lang="ru-RU" b="1" dirty="0">
              <a:ln w="1905"/>
              <a:solidFill>
                <a:srgbClr val="000000"/>
              </a:solidFill>
              <a:effectLst>
                <a:innerShdw blurRad="69850" dist="43180" dir="5400000">
                  <a:srgbClr val="000000">
                    <a:alpha val="65000"/>
                  </a:srgbClr>
                </a:innerShdw>
              </a:effectLst>
            </a:endParaRPr>
          </a:p>
        </p:txBody>
      </p:sp>
      <p:cxnSp>
        <p:nvCxnSpPr>
          <p:cNvPr id="5" name="Прямая соединительная линия 4"/>
          <p:cNvCxnSpPr/>
          <p:nvPr/>
        </p:nvCxnSpPr>
        <p:spPr>
          <a:xfrm>
            <a:off x="161925" y="3506788"/>
            <a:ext cx="623728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60420" name="TextBox 5"/>
          <p:cNvSpPr txBox="1">
            <a:spLocks noChangeArrowheads="1"/>
          </p:cNvSpPr>
          <p:nvPr/>
        </p:nvSpPr>
        <p:spPr bwMode="auto">
          <a:xfrm>
            <a:off x="0" y="3716338"/>
            <a:ext cx="6350000" cy="523875"/>
          </a:xfrm>
          <a:prstGeom prst="rect">
            <a:avLst/>
          </a:prstGeom>
          <a:noFill/>
          <a:ln w="9525">
            <a:noFill/>
            <a:miter lim="800000"/>
            <a:headEnd/>
            <a:tailEnd/>
          </a:ln>
        </p:spPr>
        <p:txBody>
          <a:bodyPr>
            <a:spAutoFit/>
          </a:bodyPr>
          <a:lstStyle/>
          <a:p>
            <a:pPr algn="ctr"/>
            <a:r>
              <a:rPr lang="ru-RU" sz="1400" b="1">
                <a:solidFill>
                  <a:srgbClr val="000000"/>
                </a:solidFill>
              </a:rPr>
              <a:t>Основные подпрограммы, финансирование которых осуществляется в рамках  муниципальной программы в 2016 году</a:t>
            </a:r>
          </a:p>
        </p:txBody>
      </p:sp>
      <p:sp>
        <p:nvSpPr>
          <p:cNvPr id="60421" name="Прямоугольник 8"/>
          <p:cNvSpPr>
            <a:spLocks noChangeArrowheads="1"/>
          </p:cNvSpPr>
          <p:nvPr/>
        </p:nvSpPr>
        <p:spPr bwMode="auto">
          <a:xfrm>
            <a:off x="0" y="4589463"/>
            <a:ext cx="6330950" cy="4524375"/>
          </a:xfrm>
          <a:prstGeom prst="rect">
            <a:avLst/>
          </a:prstGeom>
          <a:noFill/>
          <a:ln w="9525">
            <a:noFill/>
            <a:miter lim="800000"/>
            <a:headEnd/>
            <a:tailEnd/>
          </a:ln>
        </p:spPr>
        <p:txBody>
          <a:bodyPr>
            <a:spAutoFit/>
          </a:bodyPr>
          <a:lstStyle/>
          <a:p>
            <a:pPr algn="just"/>
            <a:r>
              <a:rPr lang="ru-RU" sz="1600">
                <a:solidFill>
                  <a:srgbClr val="000000"/>
                </a:solidFill>
              </a:rPr>
              <a:t>117 072 581 руб. - «Развитие культуры и искусства» </a:t>
            </a:r>
          </a:p>
          <a:p>
            <a:pPr algn="just"/>
            <a:r>
              <a:rPr lang="ru-RU" sz="1600">
                <a:solidFill>
                  <a:srgbClr val="000000"/>
                </a:solidFill>
              </a:rPr>
              <a:t>57 070 324 руб. - «Развитие дополнительного образования в сфере культуры и искусства» </a:t>
            </a:r>
          </a:p>
          <a:p>
            <a:pPr algn="just"/>
            <a:r>
              <a:rPr lang="ru-RU" sz="1600">
                <a:solidFill>
                  <a:srgbClr val="000000"/>
                </a:solidFill>
              </a:rPr>
              <a:t>1 619 550 руб. - «Развитие информационного пространства, обеспечивающего открытость деятельности муниципальных учреждений» </a:t>
            </a:r>
          </a:p>
          <a:p>
            <a:pPr algn="just"/>
            <a:r>
              <a:rPr lang="ru-RU" sz="1600">
                <a:solidFill>
                  <a:srgbClr val="000000"/>
                </a:solidFill>
              </a:rPr>
              <a:t>507  000 руб. - «Укрепление правопорядка  на территории Серовского городского округа» </a:t>
            </a:r>
          </a:p>
          <a:p>
            <a:pPr algn="just"/>
            <a:r>
              <a:rPr lang="ru-RU" sz="1600">
                <a:solidFill>
                  <a:srgbClr val="000000"/>
                </a:solidFill>
              </a:rPr>
              <a:t>442 000 руб. - «О дополнительных мерах по ограничению распространения ВИЧ-инфекции, вакцинопрофилактика инфекционных заболеваний среди населения Серовского городского округа»</a:t>
            </a:r>
          </a:p>
          <a:p>
            <a:pPr algn="just"/>
            <a:endParaRPr lang="ru-RU" sz="1600">
              <a:solidFill>
                <a:srgbClr val="000000"/>
              </a:solidFill>
            </a:endParaRPr>
          </a:p>
          <a:p>
            <a:pPr algn="just"/>
            <a:r>
              <a:rPr lang="ru-RU" sz="1600">
                <a:solidFill>
                  <a:srgbClr val="000000"/>
                </a:solidFill>
              </a:rPr>
              <a:t>Реализация мероприятий муниципальной программы позволит укрепить и развивать местную культуру путем совершенствования механизмов ее поддержки, обеспечивать духовно-нравственное развитие населения Серовского городского округа.</a:t>
            </a:r>
          </a:p>
          <a:p>
            <a:pPr algn="just"/>
            <a:endParaRPr lang="ru-RU" sz="1600">
              <a:solidFill>
                <a:srgbClr val="000000"/>
              </a:solidFill>
            </a:endParaRPr>
          </a:p>
        </p:txBody>
      </p:sp>
      <p:pic>
        <p:nvPicPr>
          <p:cNvPr id="26" name="Picture 21" descr="2"/>
          <p:cNvPicPr>
            <a:picLocks noChangeAspect="1" noChangeArrowheads="1"/>
          </p:cNvPicPr>
          <p:nvPr/>
        </p:nvPicPr>
        <p:blipFill>
          <a:blip r:embed="rId3" cstate="print"/>
          <a:srcRect/>
          <a:stretch>
            <a:fillRect/>
          </a:stretch>
        </p:blipFill>
        <p:spPr bwMode="auto">
          <a:xfrm>
            <a:off x="4173538" y="0"/>
            <a:ext cx="2320925" cy="2641600"/>
          </a:xfrm>
          <a:prstGeom prst="rect">
            <a:avLst/>
          </a:prstGeom>
          <a:ln>
            <a:noFill/>
          </a:ln>
          <a:effectLst>
            <a:outerShdw blurRad="292100" dist="139700" dir="2700000" algn="tl" rotWithShape="0">
              <a:srgbClr val="333333">
                <a:alpha val="65000"/>
              </a:srgbClr>
            </a:outerShdw>
          </a:effectLst>
        </p:spPr>
      </p:pic>
      <p:pic>
        <p:nvPicPr>
          <p:cNvPr id="27" name="Рисунок 26" descr="--2_1_~1.JPG"/>
          <p:cNvPicPr>
            <a:picLocks noChangeAspect="1"/>
          </p:cNvPicPr>
          <p:nvPr/>
        </p:nvPicPr>
        <p:blipFill>
          <a:blip r:embed="rId4" cstate="print"/>
          <a:stretch>
            <a:fillRect/>
          </a:stretch>
        </p:blipFill>
        <p:spPr>
          <a:xfrm>
            <a:off x="2030413" y="0"/>
            <a:ext cx="2182812" cy="2641600"/>
          </a:xfrm>
          <a:prstGeom prst="rect">
            <a:avLst/>
          </a:prstGeom>
          <a:ln>
            <a:noFill/>
          </a:ln>
          <a:effectLst>
            <a:outerShdw blurRad="292100" dist="139700" dir="2700000" algn="tl" rotWithShape="0">
              <a:srgbClr val="333333">
                <a:alpha val="65000"/>
              </a:srgbClr>
            </a:outerShdw>
          </a:effectLst>
        </p:spPr>
      </p:pic>
      <p:sp>
        <p:nvSpPr>
          <p:cNvPr id="7" name="Заголовок 1"/>
          <p:cNvSpPr txBox="1">
            <a:spLocks/>
          </p:cNvSpPr>
          <p:nvPr/>
        </p:nvSpPr>
        <p:spPr bwMode="auto">
          <a:xfrm rot="5400000">
            <a:off x="1662907" y="4710906"/>
            <a:ext cx="9906000" cy="484187"/>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eaLnBrk="0" hangingPunct="0">
              <a:defRPr/>
            </a:pPr>
            <a:r>
              <a:rPr lang="ru-RU" sz="2000" b="1" dirty="0">
                <a:latin typeface="Times New Roman" pitchFamily="18" charset="0"/>
                <a:cs typeface="Times New Roman" pitchFamily="18" charset="0"/>
              </a:rPr>
              <a:t>Развитие культуры в Серовском городском округе</a:t>
            </a:r>
            <a:endParaRPr lang="ru-RU" sz="2000" b="1" dirty="0">
              <a:solidFill>
                <a:schemeClr val="tx1"/>
              </a:solidFill>
              <a:latin typeface="Times New Roman" pitchFamily="18" charset="0"/>
              <a:cs typeface="Times New Roman" pitchFamily="18" charset="0"/>
            </a:endParaRPr>
          </a:p>
        </p:txBody>
      </p:sp>
      <p:cxnSp>
        <p:nvCxnSpPr>
          <p:cNvPr id="16" name="Прямая соединительная линия 15"/>
          <p:cNvCxnSpPr/>
          <p:nvPr/>
        </p:nvCxnSpPr>
        <p:spPr>
          <a:xfrm>
            <a:off x="215900" y="7718425"/>
            <a:ext cx="6022975" cy="3175"/>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nvGraphicFramePr>
        <p:xfrm>
          <a:off x="307975" y="331788"/>
          <a:ext cx="6746875" cy="9824720"/>
        </p:xfrm>
        <a:graphic>
          <a:graphicData uri="http://schemas.openxmlformats.org/drawingml/2006/table">
            <a:tbl>
              <a:tblPr/>
              <a:tblGrid>
                <a:gridCol w="5380038"/>
                <a:gridCol w="649287"/>
                <a:gridCol w="717550"/>
              </a:tblGrid>
              <a:tr h="4889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FFFFFF"/>
                          </a:solidFill>
                          <a:effectLst/>
                          <a:latin typeface="Times New Roman" pitchFamily="18" charset="0"/>
                          <a:cs typeface="Times New Roman" pitchFamily="18" charset="0"/>
                        </a:rPr>
                        <a:t>Наименование показателя</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FFFFFF"/>
                          </a:solidFill>
                          <a:effectLst/>
                          <a:latin typeface="Times New Roman" pitchFamily="18" charset="0"/>
                          <a:cs typeface="Times New Roman" pitchFamily="18" charset="0"/>
                        </a:rPr>
                        <a:t>Ед. изм.</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FFFFFF"/>
                          </a:solidFill>
                          <a:effectLst/>
                          <a:latin typeface="Times New Roman" pitchFamily="18" charset="0"/>
                          <a:cs typeface="Times New Roman" pitchFamily="18" charset="0"/>
                        </a:rPr>
                        <a:t>2016 год</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FFFFFF"/>
                          </a:solidFill>
                          <a:effectLst/>
                          <a:latin typeface="Times New Roman" pitchFamily="18" charset="0"/>
                          <a:cs typeface="Times New Roman" pitchFamily="18" charset="0"/>
                        </a:rPr>
                        <a:t>(план)</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r>
              <a:tr h="1793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участников мероприятий</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чел</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153 650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3587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Увеличение численности участников культурно-досуговых мероприятий (по сравнению с предыдущим годом)</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1793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проведенных мероприятий</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шт</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981</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1793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клубных формирований</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шт</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28</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1793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Число посетителей музея</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чел</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20 450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1825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Рост ежегодной посещаемости муниципального музея</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206,2</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1793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посещений библиотек</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ед</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168 135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1793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новых, капитально возобновленных постановок</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шт</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8</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1793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Число зрителей на показах спектаклей (театральных постановок)</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чел</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28 800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3587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Увеличение количества посещений театрально-концертных мероприятий (по сравнению с предыдущим годом)</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2,2</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3587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Уровень удовлетворенности населения Серовского городского округа качеством и доступностью предоставляемых услуг в сфере культуры</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77,0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3587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зданий (помещений) муниципальных учреждений культуры, находящихся в удовлетворительном состоянии</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ед</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29</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7175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Число грантов Губернатора Свердловской области для поддержки значимых для социокультурного развития Свердловской области проектов организаций культур и искусства в сфере театрального, музыкального, хореографического искусства</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ед</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2</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3587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Соотношение средней заработной платы работников культуры к средней заработной плате по экономике Свердловской области</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3366"/>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85,5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3587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документов, принятых на учет для формирования, учета, изучения, физического сохранения и безопасности фондов библиотек</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ед</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3 409</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3587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Увеличение количества библиографических записей в сводном электронном каталоге библиотек Серовского городского округа</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21,0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5381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Доля общедоступных библиотек, обеспечивающих доступ пользователей к информационным ресурсам информационно-телекоммуникационной сети Интернет</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100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3587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Число обучающихся по дополнительным предпрофессиональным программам в области искусств и дополнительным общеразвивающим программам</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чел</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 1395</a:t>
                      </a:r>
                      <a:endParaRPr kumimoji="0" lang="ru-RU" sz="1200" b="0" i="0" u="none" strike="noStrike" cap="none" normalizeH="0" baseline="0" smtClean="0">
                        <a:ln>
                          <a:noFill/>
                        </a:ln>
                        <a:solidFill>
                          <a:srgbClr val="003366"/>
                        </a:solidFill>
                        <a:effectLst/>
                        <a:latin typeface="Arial"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3587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Доля детей, посещающих культурно-досуговые учреждения и кружки на постоянной основе</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16,6</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3587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Доля учреждений культуры и дополнительного образования в сфере культуры, имеющих веб-сайты в сети Интернет</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100,0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3587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сюжетов о культурном развитии муниципального образования, и иной официальной информации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шт</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240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3587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Объем публикаций газетных статей, содержащих информацию о культурном развитии муниципального образования и иной официальной информации</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см2</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32 596</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3587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мероприятий антитерритористической и антиэкстремистской направленности</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ед</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70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3587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мероприятий по профилактике незаконного оборота наркотиков, ВИЧ, алкоголизма</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ед</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55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3587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спортивно-массовых мероприятий, мероприятий по пропаганде ЗОЖ</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ед</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45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3587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мероприятий, направленных на профилактику правонарушений среди несовершеннолетних и молодежи</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ед</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75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3587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показов аудио- и видеороликов социальной рекламы по вопросам ВИЧ-инфекции</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120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120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3587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приобретаемых доз против клещевого энцефалита для лиц старше 60-лет</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доз</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530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bl>
          </a:graphicData>
        </a:graphic>
      </p:graphicFrame>
      <p:sp>
        <p:nvSpPr>
          <p:cNvPr id="61563" name="TextBox 3"/>
          <p:cNvSpPr txBox="1">
            <a:spLocks noChangeArrowheads="1"/>
          </p:cNvSpPr>
          <p:nvPr/>
        </p:nvSpPr>
        <p:spPr bwMode="auto">
          <a:xfrm>
            <a:off x="241300" y="0"/>
            <a:ext cx="6616700" cy="400050"/>
          </a:xfrm>
          <a:prstGeom prst="rect">
            <a:avLst/>
          </a:prstGeom>
          <a:noFill/>
          <a:ln w="9525">
            <a:noFill/>
            <a:miter lim="800000"/>
            <a:headEnd/>
            <a:tailEnd/>
          </a:ln>
        </p:spPr>
        <p:txBody>
          <a:bodyPr>
            <a:spAutoFit/>
          </a:bodyPr>
          <a:lstStyle/>
          <a:p>
            <a:pPr algn="ctr"/>
            <a:r>
              <a:rPr lang="ru-RU" sz="1600" b="1">
                <a:solidFill>
                  <a:srgbClr val="000000"/>
                </a:solidFill>
              </a:rPr>
              <a:t>     </a:t>
            </a:r>
            <a:r>
              <a:rPr lang="ru-RU" sz="2000" b="1">
                <a:solidFill>
                  <a:srgbClr val="000000"/>
                </a:solidFill>
              </a:rPr>
              <a:t>Целевые показатели муниципальной программы</a:t>
            </a:r>
          </a:p>
        </p:txBody>
      </p:sp>
      <p:sp>
        <p:nvSpPr>
          <p:cNvPr id="5" name="Заголовок 1"/>
          <p:cNvSpPr txBox="1">
            <a:spLocks/>
          </p:cNvSpPr>
          <p:nvPr/>
        </p:nvSpPr>
        <p:spPr bwMode="auto">
          <a:xfrm rot="16200000">
            <a:off x="-4791075" y="4791075"/>
            <a:ext cx="9906000" cy="323850"/>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r" eaLnBrk="0" hangingPunct="0">
              <a:defRPr/>
            </a:pPr>
            <a:r>
              <a:rPr lang="ru-RU" sz="2000" b="1" dirty="0">
                <a:latin typeface="Times New Roman" pitchFamily="18" charset="0"/>
                <a:cs typeface="Times New Roman" pitchFamily="18" charset="0"/>
              </a:rPr>
              <a:t>Развитие культуры в Серовском городском округе</a:t>
            </a:r>
            <a:endParaRPr lang="ru-RU" sz="2000" b="1" dirty="0">
              <a:solidFill>
                <a:schemeClr val="tx1"/>
              </a:solidFill>
              <a:latin typeface="Times New Roman" pitchFamily="18" charset="0"/>
              <a:cs typeface="Times New Roman" pitchFamily="18" charset="0"/>
            </a:endParaRPr>
          </a:p>
        </p:txBody>
      </p:sp>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Рисунок 16" descr="441_650x500.jpg"/>
          <p:cNvPicPr>
            <a:picLocks noChangeAspect="1"/>
          </p:cNvPicPr>
          <p:nvPr/>
        </p:nvPicPr>
        <p:blipFill>
          <a:blip r:embed="rId2" cstate="print"/>
          <a:srcRect/>
          <a:stretch>
            <a:fillRect/>
          </a:stretch>
        </p:blipFill>
        <p:spPr bwMode="auto">
          <a:xfrm>
            <a:off x="4286250" y="0"/>
            <a:ext cx="2181225" cy="3027363"/>
          </a:xfrm>
          <a:prstGeom prst="rect">
            <a:avLst/>
          </a:prstGeom>
          <a:noFill/>
          <a:ln w="9525">
            <a:noFill/>
            <a:miter lim="800000"/>
            <a:headEnd/>
            <a:tailEnd/>
          </a:ln>
        </p:spPr>
      </p:pic>
      <p:pic>
        <p:nvPicPr>
          <p:cNvPr id="62466" name="Рисунок 14" descr="opeka(2).jpg"/>
          <p:cNvPicPr>
            <a:picLocks noChangeAspect="1"/>
          </p:cNvPicPr>
          <p:nvPr/>
        </p:nvPicPr>
        <p:blipFill>
          <a:blip r:embed="rId3" cstate="print"/>
          <a:srcRect/>
          <a:stretch>
            <a:fillRect/>
          </a:stretch>
        </p:blipFill>
        <p:spPr bwMode="auto">
          <a:xfrm>
            <a:off x="0" y="0"/>
            <a:ext cx="2373313" cy="3040063"/>
          </a:xfrm>
          <a:prstGeom prst="rect">
            <a:avLst/>
          </a:prstGeom>
          <a:noFill/>
          <a:ln w="9525">
            <a:noFill/>
            <a:miter lim="800000"/>
            <a:headEnd/>
            <a:tailEnd/>
          </a:ln>
        </p:spPr>
      </p:pic>
      <p:sp>
        <p:nvSpPr>
          <p:cNvPr id="4" name="Заголовок 1"/>
          <p:cNvSpPr txBox="1">
            <a:spLocks/>
          </p:cNvSpPr>
          <p:nvPr/>
        </p:nvSpPr>
        <p:spPr bwMode="auto">
          <a:xfrm rot="5400000">
            <a:off x="1629569" y="4677569"/>
            <a:ext cx="9906000" cy="550862"/>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eaLnBrk="0" hangingPunct="0">
              <a:defRPr/>
            </a:pPr>
            <a:r>
              <a:rPr lang="ru-RU" sz="2000" b="1" dirty="0">
                <a:solidFill>
                  <a:schemeClr val="tx1"/>
                </a:solidFill>
                <a:latin typeface="Times New Roman" pitchFamily="18" charset="0"/>
                <a:cs typeface="Times New Roman" pitchFamily="18" charset="0"/>
              </a:rPr>
              <a:t>Дополнительные меры социальной поддержки отдельных категорий граждан  Серовского городского округа</a:t>
            </a:r>
          </a:p>
        </p:txBody>
      </p:sp>
      <p:sp>
        <p:nvSpPr>
          <p:cNvPr id="5" name="Прямоугольник 4"/>
          <p:cNvSpPr/>
          <p:nvPr/>
        </p:nvSpPr>
        <p:spPr>
          <a:xfrm>
            <a:off x="501290" y="3205380"/>
            <a:ext cx="5605096" cy="677108"/>
          </a:xfrm>
          <a:prstGeom prst="rect">
            <a:avLst/>
          </a:prstGeom>
          <a:noFill/>
        </p:spPr>
        <p:txBody>
          <a:bodyPr>
            <a:spAutoFit/>
          </a:bodyPr>
          <a:lstStyle/>
          <a:p>
            <a:pPr algn="ctr">
              <a:defRPr/>
            </a:pPr>
            <a:r>
              <a:rPr lang="ru-RU" b="1" dirty="0">
                <a:ln w="1905"/>
                <a:solidFill>
                  <a:srgbClr val="000000"/>
                </a:solidFill>
                <a:effectLst>
                  <a:innerShdw blurRad="69850" dist="43180" dir="5400000">
                    <a:srgbClr val="000000">
                      <a:alpha val="65000"/>
                    </a:srgbClr>
                  </a:innerShdw>
                </a:effectLst>
              </a:rPr>
              <a:t>Общий объем расходов бюджета – 9 759 886 рублей </a:t>
            </a:r>
          </a:p>
          <a:p>
            <a:pPr algn="ctr">
              <a:defRPr/>
            </a:pPr>
            <a:r>
              <a:rPr lang="ru-RU" sz="2000" b="1" dirty="0">
                <a:ln w="1905"/>
                <a:solidFill>
                  <a:srgbClr val="000000"/>
                </a:solidFill>
                <a:effectLst>
                  <a:innerShdw blurRad="69850" dist="43180" dir="5400000">
                    <a:srgbClr val="000000">
                      <a:alpha val="65000"/>
                    </a:srgbClr>
                  </a:innerShdw>
                </a:effectLst>
              </a:rPr>
              <a:t> </a:t>
            </a:r>
            <a:endParaRPr lang="ru-RU" b="1" dirty="0">
              <a:ln w="1905"/>
              <a:solidFill>
                <a:srgbClr val="000000"/>
              </a:solidFill>
              <a:effectLst>
                <a:innerShdw blurRad="69850" dist="43180" dir="5400000">
                  <a:srgbClr val="000000">
                    <a:alpha val="65000"/>
                  </a:srgbClr>
                </a:innerShdw>
              </a:effectLst>
            </a:endParaRPr>
          </a:p>
        </p:txBody>
      </p:sp>
      <p:cxnSp>
        <p:nvCxnSpPr>
          <p:cNvPr id="6" name="Прямая соединительная линия 5"/>
          <p:cNvCxnSpPr/>
          <p:nvPr/>
        </p:nvCxnSpPr>
        <p:spPr>
          <a:xfrm>
            <a:off x="323850" y="3906838"/>
            <a:ext cx="58356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62470" name="TextBox 6"/>
          <p:cNvSpPr txBox="1">
            <a:spLocks noChangeArrowheads="1"/>
          </p:cNvSpPr>
          <p:nvPr/>
        </p:nvSpPr>
        <p:spPr bwMode="auto">
          <a:xfrm>
            <a:off x="0" y="4086225"/>
            <a:ext cx="6350000" cy="523875"/>
          </a:xfrm>
          <a:prstGeom prst="rect">
            <a:avLst/>
          </a:prstGeom>
          <a:noFill/>
          <a:ln w="9525">
            <a:noFill/>
            <a:miter lim="800000"/>
            <a:headEnd/>
            <a:tailEnd/>
          </a:ln>
        </p:spPr>
        <p:txBody>
          <a:bodyPr>
            <a:spAutoFit/>
          </a:bodyPr>
          <a:lstStyle/>
          <a:p>
            <a:pPr algn="ctr"/>
            <a:r>
              <a:rPr lang="ru-RU" sz="1400" b="1">
                <a:solidFill>
                  <a:srgbClr val="000000"/>
                </a:solidFill>
              </a:rPr>
              <a:t>Основные подпрограммы, финансирование которых осуществляется в рамках муниципальной программы в 2016 году</a:t>
            </a:r>
          </a:p>
        </p:txBody>
      </p:sp>
      <p:sp>
        <p:nvSpPr>
          <p:cNvPr id="62471" name="Прямоугольник 7"/>
          <p:cNvSpPr>
            <a:spLocks noChangeArrowheads="1"/>
          </p:cNvSpPr>
          <p:nvPr/>
        </p:nvSpPr>
        <p:spPr bwMode="auto">
          <a:xfrm>
            <a:off x="0" y="4764088"/>
            <a:ext cx="6310313" cy="4032250"/>
          </a:xfrm>
          <a:prstGeom prst="rect">
            <a:avLst/>
          </a:prstGeom>
          <a:noFill/>
          <a:ln w="9525">
            <a:noFill/>
            <a:miter lim="800000"/>
            <a:headEnd/>
            <a:tailEnd/>
          </a:ln>
        </p:spPr>
        <p:txBody>
          <a:bodyPr>
            <a:spAutoFit/>
          </a:bodyPr>
          <a:lstStyle/>
          <a:p>
            <a:pPr algn="just"/>
            <a:r>
              <a:rPr lang="ru-RU" sz="1600">
                <a:solidFill>
                  <a:srgbClr val="000000"/>
                </a:solidFill>
              </a:rPr>
              <a:t>1 150 000 руб. - «Социальная поддержка детей, в том числе детей-сирот, детей оставшихся без попечения родителей; лиц из числа  детей-сирот, детей оставшихся без попечения родителей, детей  из многодетных  малообеспеченных семей» </a:t>
            </a:r>
          </a:p>
          <a:p>
            <a:pPr algn="just"/>
            <a:r>
              <a:rPr lang="ru-RU" sz="1600">
                <a:solidFill>
                  <a:srgbClr val="000000"/>
                </a:solidFill>
              </a:rPr>
              <a:t>273 000 руб. -  «Повышение общественной значимости семьи, профилактика социального сиротства»</a:t>
            </a:r>
          </a:p>
          <a:p>
            <a:pPr algn="just"/>
            <a:r>
              <a:rPr lang="ru-RU" sz="1600">
                <a:solidFill>
                  <a:srgbClr val="000000"/>
                </a:solidFill>
              </a:rPr>
              <a:t>6 471 886 руб. - «Оказание материальной помощи различным категориям граждан» </a:t>
            </a:r>
          </a:p>
          <a:p>
            <a:pPr algn="just"/>
            <a:r>
              <a:rPr lang="ru-RU" sz="1600">
                <a:solidFill>
                  <a:srgbClr val="000000"/>
                </a:solidFill>
              </a:rPr>
              <a:t>1 380 000 руб. - «Социальная поддержка общественных организаций» </a:t>
            </a:r>
          </a:p>
          <a:p>
            <a:pPr algn="just"/>
            <a:r>
              <a:rPr lang="ru-RU" sz="1600">
                <a:solidFill>
                  <a:srgbClr val="000000"/>
                </a:solidFill>
              </a:rPr>
              <a:t>485 000 руб. - «Проведение социально-значимых мероприятий»</a:t>
            </a:r>
          </a:p>
          <a:p>
            <a:pPr algn="just"/>
            <a:endParaRPr lang="ru-RU" sz="1600">
              <a:solidFill>
                <a:srgbClr val="000000"/>
              </a:solidFill>
            </a:endParaRPr>
          </a:p>
          <a:p>
            <a:pPr algn="just"/>
            <a:endParaRPr lang="ru-RU" sz="1600">
              <a:solidFill>
                <a:srgbClr val="000000"/>
              </a:solidFill>
            </a:endParaRPr>
          </a:p>
          <a:p>
            <a:pPr algn="just"/>
            <a:r>
              <a:rPr lang="ru-RU" sz="1600">
                <a:solidFill>
                  <a:srgbClr val="000000"/>
                </a:solidFill>
              </a:rPr>
              <a:t>Реализация мероприятий муниципальной программы позволит сохранить систему дополнительных мер по социальной поддержке отдельных категорий граждан Серовского городского округа.</a:t>
            </a:r>
          </a:p>
          <a:p>
            <a:pPr algn="just"/>
            <a:endParaRPr lang="ru-RU" sz="1600">
              <a:solidFill>
                <a:srgbClr val="000000"/>
              </a:solidFill>
            </a:endParaRPr>
          </a:p>
        </p:txBody>
      </p:sp>
      <p:cxnSp>
        <p:nvCxnSpPr>
          <p:cNvPr id="9" name="Прямая соединительная линия 8"/>
          <p:cNvCxnSpPr/>
          <p:nvPr/>
        </p:nvCxnSpPr>
        <p:spPr>
          <a:xfrm>
            <a:off x="177800" y="7599363"/>
            <a:ext cx="6119813"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pic>
        <p:nvPicPr>
          <p:cNvPr id="62473" name="Рисунок 15" descr="untitled-3.png"/>
          <p:cNvPicPr>
            <a:picLocks noChangeAspect="1"/>
          </p:cNvPicPr>
          <p:nvPr/>
        </p:nvPicPr>
        <p:blipFill>
          <a:blip r:embed="rId4" cstate="print"/>
          <a:srcRect/>
          <a:stretch>
            <a:fillRect/>
          </a:stretch>
        </p:blipFill>
        <p:spPr bwMode="auto">
          <a:xfrm>
            <a:off x="2165350" y="0"/>
            <a:ext cx="2314575" cy="303688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nvGraphicFramePr>
        <p:xfrm>
          <a:off x="522288" y="511175"/>
          <a:ext cx="6335712" cy="10007600"/>
        </p:xfrm>
        <a:graphic>
          <a:graphicData uri="http://schemas.openxmlformats.org/drawingml/2006/table">
            <a:tbl>
              <a:tblPr/>
              <a:tblGrid>
                <a:gridCol w="5324475"/>
                <a:gridCol w="444500"/>
                <a:gridCol w="566737"/>
              </a:tblGrid>
              <a:tr h="6635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FFFFFF"/>
                          </a:solidFill>
                          <a:effectLst/>
                          <a:latin typeface="Times New Roman" pitchFamily="18" charset="0"/>
                          <a:cs typeface="Times New Roman" pitchFamily="18" charset="0"/>
                        </a:rPr>
                        <a:t>Наименование показателя</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FFFFFF"/>
                          </a:solidFill>
                          <a:effectLst/>
                          <a:latin typeface="Times New Roman" pitchFamily="18" charset="0"/>
                          <a:cs typeface="Times New Roman" pitchFamily="18" charset="0"/>
                        </a:rPr>
                        <a:t>Ед. изм.</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FFFFFF"/>
                          </a:solidFill>
                          <a:effectLst/>
                          <a:latin typeface="Times New Roman" pitchFamily="18" charset="0"/>
                          <a:cs typeface="Times New Roman" pitchFamily="18" charset="0"/>
                        </a:rPr>
                        <a:t>2016 год</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FFFFFF"/>
                          </a:solidFill>
                          <a:effectLst/>
                          <a:latin typeface="Times New Roman" pitchFamily="18" charset="0"/>
                          <a:cs typeface="Times New Roman" pitchFamily="18" charset="0"/>
                        </a:rPr>
                        <a:t>(план)</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r>
              <a:tr h="1778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отремонтированных квартир детям-сиротам</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шт.</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1</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3571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детей (в т. ч. детей-инвалидов) принявших участие в  оздоровительном отдыхе</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ед.</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35</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8921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учащихся детей - сирот и детей, оставшихся без попечения родителей, а также лиц из числа детей –сирот и детей оставшихся без попечения родителей, получивших стипендию как успешно обучающихся в государственных образовательных учреждений начального, среднего и высшего профессионального образования по окончанию учебного семестра</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ед.</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45</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5349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детей с ограниченными возможностями здоровья и неорганизованных детей, принявших участие в рождественской елке главы городского округа</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ед.</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570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5349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детей с ограниченными возможностями здоровья, неорганизованных детей и детей работников бюджетной сферы получивших новогодние подарки </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ед.</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3970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5349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участников мероприятий проводимых в рамках программы семейного досуга «Мир в нашем доме» для малообеспеченных семей и приемных детей  </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ед.</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800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5349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детей с ограниченными физическими возможностями здоровья и детей из малообеспеченных семей получивших материальную помощь на посещение Дворца водного спорта</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Ед.</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45</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3571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граждан  оказавшихся в трудной жизненной ситуации, получивших экстренную материальную адресную помощь </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ед.</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180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1778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ветеранов-юбиляров получивших материальную помощь</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ед.</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800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5349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почечных больных, а также лиц, сопровождающих почечных больных, являющихся инвалидами I группы, получивших  материальную помощь на оплату проезда на гемодиализ в г. Краснотурьинск</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ед.</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25</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5349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инвалидов, участников ВОВ, тружеников тыла, ветеранов, родителей погибших (умерших) ветеранов боевых действий, оздоровленных в профилактории «Чайка»</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ед.</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40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3571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ветеранов боевых действий получивших материальную помощь на лечение и зубопротезирование</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ед.</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62</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3571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участников и инвалидов ВОВ, тружеников тыла получивших материальную помощь ко Дню Победы</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ед.</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1240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5349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семейных пар, получивших материальную помощь, награжденных знаками отличия Свердловской области «Материнская доблесть» и «Совет да любовь» </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ед.</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80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5349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ветеранов ВОВ, получивших материальную помощь в связи с традиционно считающимися юбилейными датами, начиная с 90-летия, получившим персональные поздравления Президента Российской Федерации</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ед.</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150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5349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выплат  частичной компенсации расходов отдельных категорий граждан по проезду транспортом общего пользования в районы размещения коллективных садов </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шт.</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230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5349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неорганизованных детей из малообеспеченных семей, детей с ограниченными возможностями здоровья, инвалидов ВОИ, ВОС, инвалидов боевых действий  участвующих в праздничных мероприятиях</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ед.</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1850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5349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ветеранов, ветеранов РКК, ветеранов боевых действий, руководителей ветеранских организаций, матерей, вдов, погибших военнослужащих участвующих в праздничных мероприятиях</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ед.</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946</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5349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Количество жителей Серовского городского округа принявших участие в мероприятиях памяти погибших  при боевых действиях и политических репрессиях</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Ед.</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3366"/>
                          </a:solidFill>
                          <a:effectLst/>
                          <a:latin typeface="Times New Roman" pitchFamily="18" charset="0"/>
                          <a:cs typeface="Times New Roman" pitchFamily="18" charset="0"/>
                        </a:rPr>
                        <a:t>700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bl>
          </a:graphicData>
        </a:graphic>
      </p:graphicFrame>
      <p:sp>
        <p:nvSpPr>
          <p:cNvPr id="4" name="Заголовок 1"/>
          <p:cNvSpPr txBox="1">
            <a:spLocks/>
          </p:cNvSpPr>
          <p:nvPr/>
        </p:nvSpPr>
        <p:spPr bwMode="auto">
          <a:xfrm rot="16200000">
            <a:off x="-4683918" y="4683918"/>
            <a:ext cx="9906000" cy="538163"/>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r" eaLnBrk="0" hangingPunct="0">
              <a:defRPr/>
            </a:pPr>
            <a:r>
              <a:rPr lang="ru-RU" sz="2000" b="1" dirty="0">
                <a:solidFill>
                  <a:schemeClr val="tx1"/>
                </a:solidFill>
                <a:latin typeface="Times New Roman" pitchFamily="18" charset="0"/>
                <a:cs typeface="Times New Roman" pitchFamily="18" charset="0"/>
              </a:rPr>
              <a:t>Дополнительные меры социальной поддержки отдельных категорий граждан  Серовского городского округа</a:t>
            </a:r>
          </a:p>
        </p:txBody>
      </p:sp>
      <p:sp>
        <p:nvSpPr>
          <p:cNvPr id="63576" name="TextBox 4"/>
          <p:cNvSpPr txBox="1">
            <a:spLocks noChangeArrowheads="1"/>
          </p:cNvSpPr>
          <p:nvPr/>
        </p:nvSpPr>
        <p:spPr bwMode="auto">
          <a:xfrm>
            <a:off x="241300" y="0"/>
            <a:ext cx="6899275" cy="400050"/>
          </a:xfrm>
          <a:prstGeom prst="rect">
            <a:avLst/>
          </a:prstGeom>
          <a:noFill/>
          <a:ln w="9525">
            <a:noFill/>
            <a:miter lim="800000"/>
            <a:headEnd/>
            <a:tailEnd/>
          </a:ln>
        </p:spPr>
        <p:txBody>
          <a:bodyPr>
            <a:spAutoFit/>
          </a:bodyPr>
          <a:lstStyle/>
          <a:p>
            <a:pPr algn="ctr"/>
            <a:r>
              <a:rPr lang="ru-RU" sz="2000" b="1">
                <a:solidFill>
                  <a:srgbClr val="000000"/>
                </a:solidFill>
              </a:rPr>
              <a:t>  </a:t>
            </a:r>
            <a:r>
              <a:rPr lang="ru-RU" b="1">
                <a:solidFill>
                  <a:srgbClr val="000000"/>
                </a:solidFill>
              </a:rPr>
              <a:t>Отдельные целевые показатели муниципальной программы</a:t>
            </a:r>
          </a:p>
        </p:txBody>
      </p:sp>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cstate="print"/>
          <a:srcRect/>
          <a:stretch>
            <a:fillRect/>
          </a:stretch>
        </p:blipFill>
        <p:spPr bwMode="auto">
          <a:xfrm>
            <a:off x="506290" y="0"/>
            <a:ext cx="2512402" cy="2806699"/>
          </a:xfrm>
          <a:prstGeom prst="rect">
            <a:avLst/>
          </a:prstGeom>
          <a:ln>
            <a:noFill/>
          </a:ln>
          <a:effectLst>
            <a:outerShdw blurRad="44450" dist="27940" dir="5400000" algn="ctr">
              <a:srgbClr val="000000">
                <a:alpha val="32000"/>
              </a:srgbClr>
            </a:outerShdw>
            <a:softEdge rad="112500"/>
          </a:effectLst>
          <a:scene3d>
            <a:camera prst="orthographicFront">
              <a:rot lat="0" lon="0" rev="0"/>
            </a:camera>
            <a:lightRig rig="balanced" dir="t">
              <a:rot lat="0" lon="0" rev="8700000"/>
            </a:lightRig>
          </a:scene3d>
          <a:sp3d>
            <a:bevelT w="190500" h="38100"/>
          </a:sp3d>
        </p:spPr>
      </p:pic>
      <p:pic>
        <p:nvPicPr>
          <p:cNvPr id="64514" name="Picture 3" descr="D:\Бассейн.JPG"/>
          <p:cNvPicPr>
            <a:picLocks noChangeAspect="1" noChangeArrowheads="1"/>
          </p:cNvPicPr>
          <p:nvPr/>
        </p:nvPicPr>
        <p:blipFill>
          <a:blip r:embed="rId3" cstate="print"/>
          <a:srcRect/>
          <a:stretch>
            <a:fillRect/>
          </a:stretch>
        </p:blipFill>
        <p:spPr bwMode="auto">
          <a:xfrm>
            <a:off x="-11201400" y="-14084300"/>
            <a:ext cx="2990850" cy="4159250"/>
          </a:xfrm>
          <a:prstGeom prst="rect">
            <a:avLst/>
          </a:prstGeom>
          <a:noFill/>
          <a:ln w="9525">
            <a:noFill/>
            <a:miter lim="800000"/>
            <a:headEnd/>
            <a:tailEnd/>
          </a:ln>
        </p:spPr>
      </p:pic>
      <p:pic>
        <p:nvPicPr>
          <p:cNvPr id="49156" name="Picture 4"/>
          <p:cNvPicPr>
            <a:picLocks noChangeAspect="1" noChangeArrowheads="1"/>
          </p:cNvPicPr>
          <p:nvPr/>
        </p:nvPicPr>
        <p:blipFill>
          <a:blip r:embed="rId4" cstate="print"/>
          <a:srcRect/>
          <a:stretch>
            <a:fillRect/>
          </a:stretch>
        </p:blipFill>
        <p:spPr bwMode="auto">
          <a:xfrm>
            <a:off x="3518522" y="0"/>
            <a:ext cx="2466242" cy="2792942"/>
          </a:xfrm>
          <a:prstGeom prst="rect">
            <a:avLst/>
          </a:prstGeom>
          <a:ln>
            <a:noFill/>
          </a:ln>
          <a:effectLst>
            <a:outerShdw blurRad="44450" dist="27940" dir="5400000" algn="ctr">
              <a:srgbClr val="000000">
                <a:alpha val="32000"/>
              </a:srgbClr>
            </a:outerShdw>
            <a:softEdge rad="112500"/>
          </a:effectLst>
          <a:scene3d>
            <a:camera prst="orthographicFront">
              <a:rot lat="0" lon="0" rev="0"/>
            </a:camera>
            <a:lightRig rig="balanced" dir="t">
              <a:rot lat="0" lon="0" rev="8700000"/>
            </a:lightRig>
          </a:scene3d>
          <a:sp3d>
            <a:bevelT w="190500" h="38100"/>
          </a:sp3d>
        </p:spPr>
      </p:pic>
      <p:sp>
        <p:nvSpPr>
          <p:cNvPr id="64516" name="Прямоугольник 14"/>
          <p:cNvSpPr>
            <a:spLocks noChangeArrowheads="1"/>
          </p:cNvSpPr>
          <p:nvPr/>
        </p:nvSpPr>
        <p:spPr bwMode="auto">
          <a:xfrm>
            <a:off x="6338888" y="8759825"/>
            <a:ext cx="414337" cy="368300"/>
          </a:xfrm>
          <a:prstGeom prst="rect">
            <a:avLst/>
          </a:prstGeom>
          <a:noFill/>
          <a:ln w="9525">
            <a:noFill/>
            <a:miter lim="800000"/>
            <a:headEnd/>
            <a:tailEnd/>
          </a:ln>
        </p:spPr>
        <p:txBody>
          <a:bodyPr wrap="none">
            <a:spAutoFit/>
          </a:bodyPr>
          <a:lstStyle/>
          <a:p>
            <a:pPr eaLnBrk="0" hangingPunct="0"/>
            <a:fld id="{17D3D42C-9B2E-4D51-B3DD-14CBFBC69B46}" type="slidenum">
              <a:rPr lang="ru-RU"/>
              <a:pPr eaLnBrk="0" hangingPunct="0"/>
              <a:t>49</a:t>
            </a:fld>
            <a:endParaRPr lang="ru-RU"/>
          </a:p>
        </p:txBody>
      </p:sp>
      <p:sp>
        <p:nvSpPr>
          <p:cNvPr id="17" name="Прямоугольник 16"/>
          <p:cNvSpPr/>
          <p:nvPr/>
        </p:nvSpPr>
        <p:spPr>
          <a:xfrm>
            <a:off x="366412" y="3150369"/>
            <a:ext cx="5605096" cy="677108"/>
          </a:xfrm>
          <a:prstGeom prst="rect">
            <a:avLst/>
          </a:prstGeom>
          <a:noFill/>
        </p:spPr>
        <p:txBody>
          <a:bodyPr>
            <a:spAutoFit/>
          </a:bodyPr>
          <a:lstStyle/>
          <a:p>
            <a:pPr algn="ctr">
              <a:defRPr/>
            </a:pPr>
            <a:r>
              <a:rPr lang="ru-RU" b="1" dirty="0">
                <a:ln w="1905"/>
                <a:solidFill>
                  <a:srgbClr val="000000"/>
                </a:solidFill>
                <a:effectLst>
                  <a:innerShdw blurRad="69850" dist="43180" dir="5400000">
                    <a:srgbClr val="000000">
                      <a:alpha val="65000"/>
                    </a:srgbClr>
                  </a:innerShdw>
                </a:effectLst>
              </a:rPr>
              <a:t>Общий объем расходов бюджета – 35 540 835 рублей </a:t>
            </a:r>
          </a:p>
          <a:p>
            <a:pPr algn="ctr">
              <a:defRPr/>
            </a:pPr>
            <a:r>
              <a:rPr lang="ru-RU" sz="2000" b="1" dirty="0">
                <a:ln w="1905"/>
                <a:solidFill>
                  <a:srgbClr val="000000"/>
                </a:solidFill>
                <a:effectLst>
                  <a:innerShdw blurRad="69850" dist="43180" dir="5400000">
                    <a:srgbClr val="000000">
                      <a:alpha val="65000"/>
                    </a:srgbClr>
                  </a:innerShdw>
                </a:effectLst>
              </a:rPr>
              <a:t> </a:t>
            </a:r>
            <a:endParaRPr lang="ru-RU" b="1" dirty="0">
              <a:ln w="1905"/>
              <a:solidFill>
                <a:srgbClr val="000000"/>
              </a:solidFill>
              <a:effectLst>
                <a:innerShdw blurRad="69850" dist="43180" dir="5400000">
                  <a:srgbClr val="000000">
                    <a:alpha val="65000"/>
                  </a:srgbClr>
                </a:innerShdw>
              </a:effectLst>
            </a:endParaRPr>
          </a:p>
        </p:txBody>
      </p:sp>
      <p:cxnSp>
        <p:nvCxnSpPr>
          <p:cNvPr id="18" name="Прямая соединительная линия 17"/>
          <p:cNvCxnSpPr/>
          <p:nvPr/>
        </p:nvCxnSpPr>
        <p:spPr>
          <a:xfrm>
            <a:off x="314325" y="3894138"/>
            <a:ext cx="58356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64519" name="TextBox 18"/>
          <p:cNvSpPr txBox="1">
            <a:spLocks noChangeArrowheads="1"/>
          </p:cNvSpPr>
          <p:nvPr/>
        </p:nvSpPr>
        <p:spPr bwMode="auto">
          <a:xfrm>
            <a:off x="0" y="4059238"/>
            <a:ext cx="6350000" cy="522287"/>
          </a:xfrm>
          <a:prstGeom prst="rect">
            <a:avLst/>
          </a:prstGeom>
          <a:noFill/>
          <a:ln w="9525">
            <a:noFill/>
            <a:miter lim="800000"/>
            <a:headEnd/>
            <a:tailEnd/>
          </a:ln>
        </p:spPr>
        <p:txBody>
          <a:bodyPr>
            <a:spAutoFit/>
          </a:bodyPr>
          <a:lstStyle/>
          <a:p>
            <a:pPr algn="ctr"/>
            <a:r>
              <a:rPr lang="ru-RU" sz="1400" b="1">
                <a:solidFill>
                  <a:srgbClr val="000000"/>
                </a:solidFill>
              </a:rPr>
              <a:t>Основные подпрограммы, финансирование которых осуществляется в рамках  муниципальной программы в 2016 году</a:t>
            </a:r>
          </a:p>
        </p:txBody>
      </p:sp>
      <p:sp>
        <p:nvSpPr>
          <p:cNvPr id="64520" name="Прямоугольник 19"/>
          <p:cNvSpPr>
            <a:spLocks noChangeArrowheads="1"/>
          </p:cNvSpPr>
          <p:nvPr/>
        </p:nvSpPr>
        <p:spPr bwMode="auto">
          <a:xfrm>
            <a:off x="0" y="4759325"/>
            <a:ext cx="6310313" cy="3786188"/>
          </a:xfrm>
          <a:prstGeom prst="rect">
            <a:avLst/>
          </a:prstGeom>
          <a:noFill/>
          <a:ln w="9525">
            <a:noFill/>
            <a:miter lim="800000"/>
            <a:headEnd/>
            <a:tailEnd/>
          </a:ln>
        </p:spPr>
        <p:txBody>
          <a:bodyPr>
            <a:spAutoFit/>
          </a:bodyPr>
          <a:lstStyle/>
          <a:p>
            <a:pPr algn="just"/>
            <a:r>
              <a:rPr lang="ru-RU" sz="1600">
                <a:solidFill>
                  <a:srgbClr val="000000"/>
                </a:solidFill>
              </a:rPr>
              <a:t>1 150 000 руб. - «Развитие инфраструктуры объектов спорта муниципальной собственности Серовского городского округа»</a:t>
            </a:r>
          </a:p>
          <a:p>
            <a:pPr algn="just"/>
            <a:r>
              <a:rPr lang="ru-RU" sz="1600">
                <a:solidFill>
                  <a:srgbClr val="000000"/>
                </a:solidFill>
              </a:rPr>
              <a:t>273 000 руб. -  «Мероприятия по вовлечению населения в занятия физической культурой и массовым спортом»</a:t>
            </a:r>
          </a:p>
          <a:p>
            <a:pPr algn="just"/>
            <a:r>
              <a:rPr lang="ru-RU" sz="1600">
                <a:solidFill>
                  <a:srgbClr val="000000"/>
                </a:solidFill>
              </a:rPr>
              <a:t>6 471 886 руб. - «Обеспечение реализации Муниципальной программы «Развитие физической культуры и спорта в Серовском городском округе на 2016-2020 годы»</a:t>
            </a:r>
          </a:p>
          <a:p>
            <a:pPr algn="just"/>
            <a:endParaRPr lang="ru-RU" sz="1600">
              <a:solidFill>
                <a:srgbClr val="000000"/>
              </a:solidFill>
            </a:endParaRPr>
          </a:p>
          <a:p>
            <a:pPr algn="just"/>
            <a:endParaRPr lang="ru-RU" sz="1600">
              <a:solidFill>
                <a:srgbClr val="000000"/>
              </a:solidFill>
            </a:endParaRPr>
          </a:p>
          <a:p>
            <a:pPr algn="just"/>
            <a:r>
              <a:rPr lang="ru-RU" sz="1600">
                <a:solidFill>
                  <a:srgbClr val="000000"/>
                </a:solidFill>
              </a:rPr>
              <a:t>Реализация мероприятий муниципальной программы позволит:</a:t>
            </a:r>
          </a:p>
          <a:p>
            <a:pPr algn="just"/>
            <a:r>
              <a:rPr lang="ru-RU" sz="1600">
                <a:solidFill>
                  <a:srgbClr val="000000"/>
                </a:solidFill>
              </a:rPr>
              <a:t> - создать условия, обеспечивающие доступность к спортивной инфраструктуре Серовского городского округа;</a:t>
            </a:r>
          </a:p>
          <a:p>
            <a:pPr algn="just"/>
            <a:r>
              <a:rPr lang="ru-RU" sz="1600">
                <a:solidFill>
                  <a:srgbClr val="000000"/>
                </a:solidFill>
              </a:rPr>
              <a:t>- создать условия для развития физической культуры и спорта в Серовском городском округе, в том числе среди лиц с ограниченными физическими возможностями здоровья.</a:t>
            </a:r>
          </a:p>
        </p:txBody>
      </p:sp>
      <p:sp>
        <p:nvSpPr>
          <p:cNvPr id="21" name="Заголовок 1"/>
          <p:cNvSpPr txBox="1">
            <a:spLocks/>
          </p:cNvSpPr>
          <p:nvPr/>
        </p:nvSpPr>
        <p:spPr bwMode="auto">
          <a:xfrm rot="5400000">
            <a:off x="1676400" y="4724400"/>
            <a:ext cx="9906000" cy="457200"/>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eaLnBrk="0" hangingPunct="0">
              <a:defRPr/>
            </a:pPr>
            <a:r>
              <a:rPr lang="ru-RU" sz="2000" b="1" dirty="0">
                <a:solidFill>
                  <a:schemeClr val="tx1"/>
                </a:solidFill>
                <a:latin typeface="Times New Roman" pitchFamily="18" charset="0"/>
                <a:cs typeface="Times New Roman" pitchFamily="18" charset="0"/>
              </a:rPr>
              <a:t>Развитие физической культуры и спорта в Серовском городском округе</a:t>
            </a:r>
          </a:p>
        </p:txBody>
      </p:sp>
      <p:cxnSp>
        <p:nvCxnSpPr>
          <p:cNvPr id="22" name="Прямая соединительная линия 21"/>
          <p:cNvCxnSpPr/>
          <p:nvPr/>
        </p:nvCxnSpPr>
        <p:spPr>
          <a:xfrm>
            <a:off x="193675" y="6916738"/>
            <a:ext cx="608012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sz="quarter"/>
          </p:nvPr>
        </p:nvSpPr>
        <p:spPr>
          <a:xfrm rot="5400000">
            <a:off x="1704182" y="4752181"/>
            <a:ext cx="9906000" cy="401637"/>
          </a:xfrm>
        </p:spPr>
        <p:style>
          <a:lnRef idx="2">
            <a:schemeClr val="accent2">
              <a:shade val="50000"/>
            </a:schemeClr>
          </a:lnRef>
          <a:fillRef idx="1">
            <a:schemeClr val="accent2"/>
          </a:fillRef>
          <a:effectRef idx="0">
            <a:schemeClr val="accent2"/>
          </a:effectRef>
          <a:fontRef idx="minor">
            <a:schemeClr val="lt1"/>
          </a:fontRef>
        </p:style>
        <p:txBody>
          <a:bodyPr/>
          <a:lstStyle/>
          <a:p>
            <a:pPr algn="l" eaLnBrk="1" hangingPunct="1">
              <a:defRPr/>
            </a:pPr>
            <a:r>
              <a:rPr lang="ru-RU" sz="2000" b="1" dirty="0" smtClean="0">
                <a:solidFill>
                  <a:srgbClr val="FFFFFF"/>
                </a:solidFill>
                <a:latin typeface="Times New Roman" pitchFamily="18" charset="0"/>
                <a:cs typeface="Times New Roman" pitchFamily="18" charset="0"/>
              </a:rPr>
              <a:t>Основы составления проекта бюджета </a:t>
            </a:r>
          </a:p>
        </p:txBody>
      </p:sp>
      <p:sp>
        <p:nvSpPr>
          <p:cNvPr id="38923" name="Rectangle 11"/>
          <p:cNvSpPr>
            <a:spLocks noChangeArrowheads="1"/>
          </p:cNvSpPr>
          <p:nvPr/>
        </p:nvSpPr>
        <p:spPr bwMode="auto">
          <a:xfrm>
            <a:off x="-174812" y="5188070"/>
            <a:ext cx="5742588" cy="1015663"/>
          </a:xfrm>
          <a:prstGeom prst="rect">
            <a:avLst/>
          </a:prstGeom>
          <a:solidFill>
            <a:schemeClr val="lt1"/>
          </a:solidFill>
          <a:ln>
            <a:noFill/>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2"/>
          </a:lnRef>
          <a:fillRef idx="1">
            <a:schemeClr val="lt1"/>
          </a:fillRef>
          <a:effectRef idx="0">
            <a:schemeClr val="accent2"/>
          </a:effectRef>
          <a:fontRef idx="minor">
            <a:schemeClr val="dk1"/>
          </a:fontRef>
        </p:style>
        <p:txBody>
          <a:bodyPr anchor="ctr">
            <a:spAutoFit/>
            <a:scene3d>
              <a:camera prst="orthographicFront"/>
              <a:lightRig rig="balanced" dir="t">
                <a:rot lat="0" lon="0" rev="2100000"/>
              </a:lightRig>
            </a:scene3d>
          </a:bodyPr>
          <a:lstStyle/>
          <a:p>
            <a:pPr algn="ctr">
              <a:defRPr/>
            </a:pPr>
            <a:r>
              <a:rPr lang="ru-RU" sz="3000" b="1" dirty="0">
                <a:ln w="50800"/>
                <a:solidFill>
                  <a:schemeClr val="bg1">
                    <a:shade val="50000"/>
                  </a:schemeClr>
                </a:solidFill>
                <a:latin typeface="Times New Roman" panose="02020603050405020304" pitchFamily="18" charset="0"/>
                <a:cs typeface="Times New Roman" panose="02020603050405020304" pitchFamily="18" charset="0"/>
              </a:rPr>
              <a:t>Составление проекта бюджета городского округа </a:t>
            </a:r>
          </a:p>
        </p:txBody>
      </p:sp>
      <p:sp>
        <p:nvSpPr>
          <p:cNvPr id="38925" name="AutoShape 13"/>
          <p:cNvSpPr>
            <a:spLocks noChangeArrowheads="1"/>
          </p:cNvSpPr>
          <p:nvPr/>
        </p:nvSpPr>
        <p:spPr bwMode="auto">
          <a:xfrm>
            <a:off x="418152" y="1648282"/>
            <a:ext cx="1296865" cy="3639080"/>
          </a:xfrm>
          <a:prstGeom prst="downArrowCallout">
            <a:avLst>
              <a:gd name="adj1" fmla="val 25000"/>
              <a:gd name="adj2" fmla="val 25000"/>
              <a:gd name="adj3" fmla="val 22415"/>
              <a:gd name="adj4" fmla="val 66667"/>
            </a:avLst>
          </a:prstGeom>
          <a:ln>
            <a:noFill/>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r>
              <a:rPr lang="ru-RU" sz="1600" b="1" dirty="0">
                <a:solidFill>
                  <a:schemeClr val="bg2"/>
                </a:solidFill>
              </a:rPr>
              <a:t>Бюджетное послание Президента Российской Федерации</a:t>
            </a:r>
          </a:p>
        </p:txBody>
      </p:sp>
      <p:sp>
        <p:nvSpPr>
          <p:cNvPr id="38926" name="AutoShape 14"/>
          <p:cNvSpPr>
            <a:spLocks noChangeArrowheads="1"/>
          </p:cNvSpPr>
          <p:nvPr/>
        </p:nvSpPr>
        <p:spPr bwMode="auto">
          <a:xfrm>
            <a:off x="1944910" y="1567600"/>
            <a:ext cx="1376514" cy="3639080"/>
          </a:xfrm>
          <a:prstGeom prst="downArrowCallout">
            <a:avLst>
              <a:gd name="adj1" fmla="val 25000"/>
              <a:gd name="adj2" fmla="val 25000"/>
              <a:gd name="adj3" fmla="val 22434"/>
              <a:gd name="adj4" fmla="val 66667"/>
            </a:avLst>
          </a:prstGeom>
          <a:ln>
            <a:noFill/>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lnRef>
          <a:fillRef idx="1">
            <a:schemeClr val="lt1"/>
          </a:fillRef>
          <a:effectRef idx="0">
            <a:schemeClr val="accent1"/>
          </a:effectRef>
          <a:fontRef idx="minor">
            <a:schemeClr val="dk1"/>
          </a:fontRef>
        </p:style>
        <p:txBody>
          <a:bodyPr lIns="0" tIns="0" rIns="0" bIns="0" anchor="ctr"/>
          <a:lstStyle/>
          <a:p>
            <a:pPr algn="ctr">
              <a:defRPr/>
            </a:pPr>
            <a:r>
              <a:rPr lang="ru-RU" sz="1600" b="1" dirty="0">
                <a:solidFill>
                  <a:schemeClr val="bg2"/>
                </a:solidFill>
              </a:rPr>
              <a:t>Прогноз социально-экономического развития городского округа</a:t>
            </a:r>
          </a:p>
          <a:p>
            <a:pPr algn="ctr">
              <a:defRPr/>
            </a:pPr>
            <a:endParaRPr lang="ru-RU" sz="1600" b="1" dirty="0">
              <a:solidFill>
                <a:schemeClr val="bg2"/>
              </a:solidFill>
            </a:endParaRPr>
          </a:p>
        </p:txBody>
      </p:sp>
      <p:sp>
        <p:nvSpPr>
          <p:cNvPr id="38927" name="AutoShape 15"/>
          <p:cNvSpPr>
            <a:spLocks noChangeArrowheads="1"/>
          </p:cNvSpPr>
          <p:nvPr/>
        </p:nvSpPr>
        <p:spPr bwMode="auto">
          <a:xfrm>
            <a:off x="4887553" y="1398495"/>
            <a:ext cx="1351882" cy="3727504"/>
          </a:xfrm>
          <a:prstGeom prst="downArrowCallout">
            <a:avLst>
              <a:gd name="adj1" fmla="val 25000"/>
              <a:gd name="adj2" fmla="val 25000"/>
              <a:gd name="adj3" fmla="val 22434"/>
              <a:gd name="adj4" fmla="val 66667"/>
            </a:avLst>
          </a:prstGeom>
          <a:ln>
            <a:noFill/>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r>
              <a:rPr lang="ru-RU" sz="1600" b="1" dirty="0">
                <a:solidFill>
                  <a:schemeClr val="bg2"/>
                </a:solidFill>
              </a:rPr>
              <a:t>Муниципальные программы городского округа</a:t>
            </a:r>
          </a:p>
          <a:p>
            <a:pPr algn="ctr">
              <a:defRPr/>
            </a:pPr>
            <a:endParaRPr lang="ru-RU" sz="1600" b="1" dirty="0">
              <a:solidFill>
                <a:schemeClr val="bg2"/>
              </a:solidFill>
            </a:endParaRPr>
          </a:p>
        </p:txBody>
      </p:sp>
      <p:sp>
        <p:nvSpPr>
          <p:cNvPr id="38928" name="AutoShape 16"/>
          <p:cNvSpPr>
            <a:spLocks noChangeArrowheads="1"/>
          </p:cNvSpPr>
          <p:nvPr/>
        </p:nvSpPr>
        <p:spPr bwMode="auto">
          <a:xfrm>
            <a:off x="3484017" y="1492624"/>
            <a:ext cx="1356924" cy="3727504"/>
          </a:xfrm>
          <a:prstGeom prst="downArrowCallout">
            <a:avLst>
              <a:gd name="adj1" fmla="val 25000"/>
              <a:gd name="adj2" fmla="val 25000"/>
              <a:gd name="adj3" fmla="val 22434"/>
              <a:gd name="adj4" fmla="val 66667"/>
            </a:avLst>
          </a:prstGeom>
          <a:ln>
            <a:noFill/>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r>
              <a:rPr lang="ru-RU" sz="1600" b="1" dirty="0">
                <a:solidFill>
                  <a:schemeClr val="bg2"/>
                </a:solidFill>
              </a:rPr>
              <a:t>Основные направления бюджетной и налоговой политики</a:t>
            </a:r>
          </a:p>
        </p:txBody>
      </p:sp>
      <p:pic>
        <p:nvPicPr>
          <p:cNvPr id="38929" name="Picture 17"/>
          <p:cNvPicPr>
            <a:picLocks noChangeAspect="1" noChangeArrowheads="1"/>
          </p:cNvPicPr>
          <p:nvPr/>
        </p:nvPicPr>
        <p:blipFill>
          <a:blip r:embed="rId3" cstate="print"/>
          <a:srcRect/>
          <a:stretch>
            <a:fillRect/>
          </a:stretch>
        </p:blipFill>
        <p:spPr bwMode="auto">
          <a:xfrm>
            <a:off x="354146" y="6723530"/>
            <a:ext cx="1552620" cy="2259105"/>
          </a:xfrm>
          <a:prstGeom prst="rect">
            <a:avLst/>
          </a:prstGeom>
          <a:ln>
            <a:noFill/>
          </a:ln>
          <a:effectLst>
            <a:outerShdw blurRad="184150" dist="241300" dir="11520000" sx="110000" sy="110000" algn="ctr">
              <a:srgbClr val="000000">
                <a:alpha val="18000"/>
              </a:srgbClr>
            </a:outerShdw>
            <a:softEdge rad="112500"/>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38932" name="Picture 20"/>
          <p:cNvPicPr>
            <a:picLocks noChangeAspect="1" noChangeArrowheads="1"/>
          </p:cNvPicPr>
          <p:nvPr/>
        </p:nvPicPr>
        <p:blipFill>
          <a:blip r:embed="rId4" cstate="print"/>
          <a:srcRect/>
          <a:stretch>
            <a:fillRect/>
          </a:stretch>
        </p:blipFill>
        <p:spPr bwMode="auto">
          <a:xfrm>
            <a:off x="4439713" y="6736974"/>
            <a:ext cx="1562567" cy="2433920"/>
          </a:xfrm>
          <a:prstGeom prst="rect">
            <a:avLst/>
          </a:prstGeom>
          <a:ln>
            <a:noFill/>
          </a:ln>
          <a:effectLst>
            <a:outerShdw blurRad="184150" dist="241300" dir="11520000" sx="110000" sy="110000" algn="ctr">
              <a:srgbClr val="000000">
                <a:alpha val="18000"/>
              </a:srgbClr>
            </a:outerShdw>
            <a:softEdge rad="112500"/>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15372" name="Picture 16" descr="i?id=110933568-35-72&amp;n=21"/>
          <p:cNvPicPr>
            <a:picLocks noChangeAspect="1" noChangeArrowheads="1"/>
          </p:cNvPicPr>
          <p:nvPr/>
        </p:nvPicPr>
        <p:blipFill>
          <a:blip r:embed="rId5" cstate="print"/>
          <a:srcRect/>
          <a:stretch>
            <a:fillRect/>
          </a:stretch>
        </p:blipFill>
        <p:spPr bwMode="auto">
          <a:xfrm>
            <a:off x="2361806" y="6736976"/>
            <a:ext cx="1578534" cy="2354869"/>
          </a:xfrm>
          <a:prstGeom prst="rect">
            <a:avLst/>
          </a:prstGeom>
          <a:ln>
            <a:noFill/>
          </a:ln>
          <a:effectLst>
            <a:outerShdw blurRad="184150" dist="241300" dir="11520000" sx="110000" sy="110000" algn="ctr">
              <a:srgbClr val="000000">
                <a:alpha val="18000"/>
              </a:srgbClr>
            </a:outerShdw>
            <a:softEdge rad="112500"/>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14" name="Picture 4" descr="Герб Серова Новый 5 зубцов (300 - цветной)"/>
          <p:cNvPicPr>
            <a:picLocks noChangeAspect="1" noChangeArrowheads="1"/>
          </p:cNvPicPr>
          <p:nvPr/>
        </p:nvPicPr>
        <p:blipFill>
          <a:blip r:embed="rId6" cstate="print">
            <a:extLst>
              <a:ext uri="{28A0092B-C50C-407E-A947-70E740481C1C}"/>
            </a:extLst>
          </a:blip>
          <a:srcRect/>
          <a:stretch>
            <a:fillRect/>
          </a:stretch>
        </p:blipFill>
        <p:spPr bwMode="auto">
          <a:xfrm>
            <a:off x="0" y="0"/>
            <a:ext cx="833718" cy="1028250"/>
          </a:xfrm>
          <a:prstGeom prst="rect">
            <a:avLst/>
          </a:prstGeom>
          <a:ln>
            <a:noFill/>
          </a:ln>
          <a:effectLst>
            <a:softEdge rad="112500"/>
          </a:effectLst>
          <a:extLst>
            <a:ext uri="{909E8E84-426E-40DD-AFC4-6F175D3DCCD1}"/>
            <a:ext uri="{91240B29-F687-4F45-9708-019B960494DF}"/>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nodeType="afterEffect">
                                  <p:stCondLst>
                                    <p:cond delay="0"/>
                                  </p:stCondLst>
                                  <p:childTnLst>
                                    <p:set>
                                      <p:cBhvr>
                                        <p:cTn id="6" dur="1" fill="hold">
                                          <p:stCondLst>
                                            <p:cond delay="0"/>
                                          </p:stCondLst>
                                        </p:cTn>
                                        <p:tgtEl>
                                          <p:spTgt spid="38925"/>
                                        </p:tgtEl>
                                        <p:attrNameLst>
                                          <p:attrName>style.visibility</p:attrName>
                                        </p:attrNameLst>
                                      </p:cBhvr>
                                      <p:to>
                                        <p:strVal val="visible"/>
                                      </p:to>
                                    </p:set>
                                    <p:animEffect transition="in" filter="wipe(up)">
                                      <p:cBhvr>
                                        <p:cTn id="7" dur="2000"/>
                                        <p:tgtEl>
                                          <p:spTgt spid="38925"/>
                                        </p:tgtEl>
                                      </p:cBhvr>
                                    </p:animEffect>
                                  </p:childTnLst>
                                </p:cTn>
                              </p:par>
                            </p:childTnLst>
                          </p:cTn>
                        </p:par>
                        <p:par>
                          <p:cTn id="8" fill="hold" nodeType="afterGroup">
                            <p:stCondLst>
                              <p:cond delay="2000"/>
                            </p:stCondLst>
                            <p:childTnLst>
                              <p:par>
                                <p:cTn id="9" presetID="22" presetClass="entr" presetSubtype="1" fill="hold" nodeType="afterEffect">
                                  <p:stCondLst>
                                    <p:cond delay="0"/>
                                  </p:stCondLst>
                                  <p:childTnLst>
                                    <p:set>
                                      <p:cBhvr>
                                        <p:cTn id="10" dur="1" fill="hold">
                                          <p:stCondLst>
                                            <p:cond delay="0"/>
                                          </p:stCondLst>
                                        </p:cTn>
                                        <p:tgtEl>
                                          <p:spTgt spid="38926"/>
                                        </p:tgtEl>
                                        <p:attrNameLst>
                                          <p:attrName>style.visibility</p:attrName>
                                        </p:attrNameLst>
                                      </p:cBhvr>
                                      <p:to>
                                        <p:strVal val="visible"/>
                                      </p:to>
                                    </p:set>
                                    <p:animEffect transition="in" filter="wipe(up)">
                                      <p:cBhvr>
                                        <p:cTn id="11" dur="2000"/>
                                        <p:tgtEl>
                                          <p:spTgt spid="38926"/>
                                        </p:tgtEl>
                                      </p:cBhvr>
                                    </p:animEffect>
                                  </p:childTnLst>
                                </p:cTn>
                              </p:par>
                            </p:childTnLst>
                          </p:cTn>
                        </p:par>
                        <p:par>
                          <p:cTn id="12" fill="hold" nodeType="afterGroup">
                            <p:stCondLst>
                              <p:cond delay="4000"/>
                            </p:stCondLst>
                            <p:childTnLst>
                              <p:par>
                                <p:cTn id="13" presetID="22" presetClass="entr" presetSubtype="1" fill="hold" nodeType="afterEffect">
                                  <p:stCondLst>
                                    <p:cond delay="0"/>
                                  </p:stCondLst>
                                  <p:childTnLst>
                                    <p:set>
                                      <p:cBhvr>
                                        <p:cTn id="14" dur="1" fill="hold">
                                          <p:stCondLst>
                                            <p:cond delay="0"/>
                                          </p:stCondLst>
                                        </p:cTn>
                                        <p:tgtEl>
                                          <p:spTgt spid="38928"/>
                                        </p:tgtEl>
                                        <p:attrNameLst>
                                          <p:attrName>style.visibility</p:attrName>
                                        </p:attrNameLst>
                                      </p:cBhvr>
                                      <p:to>
                                        <p:strVal val="visible"/>
                                      </p:to>
                                    </p:set>
                                    <p:animEffect transition="in" filter="wipe(up)">
                                      <p:cBhvr>
                                        <p:cTn id="15" dur="2000"/>
                                        <p:tgtEl>
                                          <p:spTgt spid="38928"/>
                                        </p:tgtEl>
                                      </p:cBhvr>
                                    </p:animEffect>
                                  </p:childTnLst>
                                </p:cTn>
                              </p:par>
                            </p:childTnLst>
                          </p:cTn>
                        </p:par>
                        <p:par>
                          <p:cTn id="16" fill="hold" nodeType="afterGroup">
                            <p:stCondLst>
                              <p:cond delay="6000"/>
                            </p:stCondLst>
                            <p:childTnLst>
                              <p:par>
                                <p:cTn id="17" presetID="22" presetClass="entr" presetSubtype="1" fill="hold" nodeType="afterEffect">
                                  <p:stCondLst>
                                    <p:cond delay="0"/>
                                  </p:stCondLst>
                                  <p:childTnLst>
                                    <p:set>
                                      <p:cBhvr>
                                        <p:cTn id="18" dur="1" fill="hold">
                                          <p:stCondLst>
                                            <p:cond delay="0"/>
                                          </p:stCondLst>
                                        </p:cTn>
                                        <p:tgtEl>
                                          <p:spTgt spid="38927"/>
                                        </p:tgtEl>
                                        <p:attrNameLst>
                                          <p:attrName>style.visibility</p:attrName>
                                        </p:attrNameLst>
                                      </p:cBhvr>
                                      <p:to>
                                        <p:strVal val="visible"/>
                                      </p:to>
                                    </p:set>
                                    <p:animEffect transition="in" filter="wipe(up)">
                                      <p:cBhvr>
                                        <p:cTn id="19" dur="2000"/>
                                        <p:tgtEl>
                                          <p:spTgt spid="38927"/>
                                        </p:tgtEl>
                                      </p:cBhvr>
                                    </p:animEffect>
                                  </p:childTnLst>
                                </p:cTn>
                              </p:par>
                            </p:childTnLst>
                          </p:cTn>
                        </p:par>
                        <p:par>
                          <p:cTn id="20" fill="hold" nodeType="afterGroup">
                            <p:stCondLst>
                              <p:cond delay="8000"/>
                            </p:stCondLst>
                            <p:childTnLst>
                              <p:par>
                                <p:cTn id="21" presetID="22" presetClass="entr" presetSubtype="1" fill="hold" nodeType="afterEffect">
                                  <p:stCondLst>
                                    <p:cond delay="100"/>
                                  </p:stCondLst>
                                  <p:childTnLst>
                                    <p:set>
                                      <p:cBhvr>
                                        <p:cTn id="22" dur="1" fill="hold">
                                          <p:stCondLst>
                                            <p:cond delay="0"/>
                                          </p:stCondLst>
                                        </p:cTn>
                                        <p:tgtEl>
                                          <p:spTgt spid="38923"/>
                                        </p:tgtEl>
                                        <p:attrNameLst>
                                          <p:attrName>style.visibility</p:attrName>
                                        </p:attrNameLst>
                                      </p:cBhvr>
                                      <p:to>
                                        <p:strVal val="visible"/>
                                      </p:to>
                                    </p:set>
                                    <p:animEffect transition="in" filter="wipe(up)">
                                      <p:cBhvr>
                                        <p:cTn id="23" dur="2000"/>
                                        <p:tgtEl>
                                          <p:spTgt spid="38923"/>
                                        </p:tgtEl>
                                      </p:cBhvr>
                                    </p:animEffect>
                                  </p:childTnLst>
                                </p:cTn>
                              </p:par>
                              <p:par>
                                <p:cTn id="24" presetID="22" presetClass="entr" presetSubtype="1" fill="hold" nodeType="withEffect">
                                  <p:stCondLst>
                                    <p:cond delay="0"/>
                                  </p:stCondLst>
                                  <p:childTnLst>
                                    <p:set>
                                      <p:cBhvr>
                                        <p:cTn id="25" dur="1" fill="hold">
                                          <p:stCondLst>
                                            <p:cond delay="0"/>
                                          </p:stCondLst>
                                        </p:cTn>
                                        <p:tgtEl>
                                          <p:spTgt spid="38929"/>
                                        </p:tgtEl>
                                        <p:attrNameLst>
                                          <p:attrName>style.visibility</p:attrName>
                                        </p:attrNameLst>
                                      </p:cBhvr>
                                      <p:to>
                                        <p:strVal val="visible"/>
                                      </p:to>
                                    </p:set>
                                    <p:animEffect transition="in" filter="wipe(up)">
                                      <p:cBhvr>
                                        <p:cTn id="26" dur="2000"/>
                                        <p:tgtEl>
                                          <p:spTgt spid="38929"/>
                                        </p:tgtEl>
                                      </p:cBhvr>
                                    </p:animEffect>
                                  </p:childTnLst>
                                </p:cTn>
                              </p:par>
                              <p:par>
                                <p:cTn id="27" presetID="22" presetClass="entr" presetSubtype="1" fill="hold" nodeType="withEffect">
                                  <p:stCondLst>
                                    <p:cond delay="0"/>
                                  </p:stCondLst>
                                  <p:childTnLst>
                                    <p:set>
                                      <p:cBhvr>
                                        <p:cTn id="28" dur="1" fill="hold">
                                          <p:stCondLst>
                                            <p:cond delay="0"/>
                                          </p:stCondLst>
                                        </p:cTn>
                                        <p:tgtEl>
                                          <p:spTgt spid="38932"/>
                                        </p:tgtEl>
                                        <p:attrNameLst>
                                          <p:attrName>style.visibility</p:attrName>
                                        </p:attrNameLst>
                                      </p:cBhvr>
                                      <p:to>
                                        <p:strVal val="visible"/>
                                      </p:to>
                                    </p:set>
                                    <p:animEffect transition="in" filter="wipe(up)">
                                      <p:cBhvr>
                                        <p:cTn id="29" dur="2000"/>
                                        <p:tgtEl>
                                          <p:spTgt spid="389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extBox 11"/>
          <p:cNvSpPr txBox="1">
            <a:spLocks noChangeArrowheads="1"/>
          </p:cNvSpPr>
          <p:nvPr/>
        </p:nvSpPr>
        <p:spPr bwMode="auto">
          <a:xfrm>
            <a:off x="2090738" y="7002463"/>
            <a:ext cx="2792412" cy="369887"/>
          </a:xfrm>
          <a:prstGeom prst="rect">
            <a:avLst/>
          </a:prstGeom>
          <a:noFill/>
          <a:ln w="9525">
            <a:noFill/>
            <a:miter lim="800000"/>
            <a:headEnd/>
            <a:tailEnd/>
          </a:ln>
        </p:spPr>
        <p:txBody>
          <a:bodyPr>
            <a:spAutoFit/>
          </a:bodyPr>
          <a:lstStyle/>
          <a:p>
            <a:pPr algn="just" eaLnBrk="0" hangingPunct="0"/>
            <a:endParaRPr lang="ru-RU"/>
          </a:p>
        </p:txBody>
      </p:sp>
      <p:sp>
        <p:nvSpPr>
          <p:cNvPr id="65538" name="TextBox 5"/>
          <p:cNvSpPr txBox="1">
            <a:spLocks noChangeArrowheads="1"/>
          </p:cNvSpPr>
          <p:nvPr/>
        </p:nvSpPr>
        <p:spPr bwMode="auto">
          <a:xfrm>
            <a:off x="593725" y="0"/>
            <a:ext cx="5972175" cy="400050"/>
          </a:xfrm>
          <a:prstGeom prst="rect">
            <a:avLst/>
          </a:prstGeom>
          <a:noFill/>
          <a:ln w="9525">
            <a:noFill/>
            <a:miter lim="800000"/>
            <a:headEnd/>
            <a:tailEnd/>
          </a:ln>
        </p:spPr>
        <p:txBody>
          <a:bodyPr>
            <a:spAutoFit/>
          </a:bodyPr>
          <a:lstStyle/>
          <a:p>
            <a:pPr algn="ctr"/>
            <a:r>
              <a:rPr lang="ru-RU" sz="1600" b="1">
                <a:solidFill>
                  <a:srgbClr val="000000"/>
                </a:solidFill>
              </a:rPr>
              <a:t> </a:t>
            </a:r>
            <a:r>
              <a:rPr lang="ru-RU" sz="2000" b="1">
                <a:solidFill>
                  <a:srgbClr val="000000"/>
                </a:solidFill>
              </a:rPr>
              <a:t>Целевые показатели муниципальной программы</a:t>
            </a:r>
          </a:p>
        </p:txBody>
      </p:sp>
      <p:graphicFrame>
        <p:nvGraphicFramePr>
          <p:cNvPr id="7" name="Таблица 6"/>
          <p:cNvGraphicFramePr>
            <a:graphicFrameLocks noGrp="1"/>
          </p:cNvGraphicFramePr>
          <p:nvPr/>
        </p:nvGraphicFramePr>
        <p:xfrm>
          <a:off x="520505" y="544513"/>
          <a:ext cx="6337495" cy="9082936"/>
        </p:xfrm>
        <a:graphic>
          <a:graphicData uri="http://schemas.openxmlformats.org/drawingml/2006/table">
            <a:tbl>
              <a:tblPr/>
              <a:tblGrid>
                <a:gridCol w="4932477"/>
                <a:gridCol w="813184"/>
                <a:gridCol w="591834"/>
              </a:tblGrid>
              <a:tr h="97695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FFFF"/>
                          </a:solidFill>
                          <a:effectLst/>
                          <a:latin typeface="Times New Roman" pitchFamily="18" charset="0"/>
                          <a:cs typeface="Times New Roman" pitchFamily="18" charset="0"/>
                        </a:rPr>
                        <a:t>Наименование показателя</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FFFF"/>
                          </a:solidFill>
                          <a:effectLst/>
                          <a:latin typeface="Times New Roman" pitchFamily="18" charset="0"/>
                          <a:cs typeface="Times New Roman" pitchFamily="18" charset="0"/>
                        </a:rPr>
                        <a:t>Ед. </a:t>
                      </a:r>
                      <a:r>
                        <a:rPr kumimoji="0" lang="ru-RU" sz="1400" b="1" i="0" u="none" strike="noStrike" cap="none" normalizeH="0" baseline="0" dirty="0" err="1" smtClean="0">
                          <a:ln>
                            <a:noFill/>
                          </a:ln>
                          <a:solidFill>
                            <a:srgbClr val="FFFFFF"/>
                          </a:solidFill>
                          <a:effectLst/>
                          <a:latin typeface="Times New Roman" pitchFamily="18" charset="0"/>
                          <a:cs typeface="Times New Roman" pitchFamily="18" charset="0"/>
                        </a:rPr>
                        <a:t>изм</a:t>
                      </a:r>
                      <a:r>
                        <a:rPr kumimoji="0" lang="ru-RU" sz="1400" b="1" i="0" u="none" strike="noStrike" cap="none" normalizeH="0" baseline="0" dirty="0" smtClean="0">
                          <a:ln>
                            <a:noFill/>
                          </a:ln>
                          <a:solidFill>
                            <a:srgbClr val="FFFFFF"/>
                          </a:solidFill>
                          <a:effectLst/>
                          <a:latin typeface="Times New Roman" pitchFamily="18" charset="0"/>
                          <a:cs typeface="Times New Roman" pitchFamily="18" charset="0"/>
                        </a:rPr>
                        <a:t>.</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FFFF"/>
                          </a:solidFill>
                          <a:effectLst/>
                          <a:latin typeface="Times New Roman" pitchFamily="18" charset="0"/>
                          <a:cs typeface="Times New Roman" pitchFamily="18" charset="0"/>
                        </a:rPr>
                        <a:t>2016 год</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FFFF"/>
                          </a:solidFill>
                          <a:effectLst/>
                          <a:latin typeface="Times New Roman" pitchFamily="18" charset="0"/>
                          <a:cs typeface="Times New Roman" pitchFamily="18" charset="0"/>
                        </a:rPr>
                        <a:t>(план)</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r>
              <a:tr h="196399">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Обеспеченность спортивными залами</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30,08</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31490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Обеспеченность плоскостными спортивными сооружениями</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52,82</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31490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Обеспеченность плавательными бассейнами</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12,31</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6285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Доля жителей Серовского городского округа, систематически занимающихся физической культурой и спортом, в общей численности населения Серовского городского округа</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чел./%</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33900/ 31,75</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589197">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Доля обучающихся и студентов, систематически занимающихся физической культурой и спортом, в общей численности обучающихся и студентов</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61,5</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39279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Количество спортивно-массовых и физкультурно-оздоровительных мероприятий</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единиц</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700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589197">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Количество медалей, завоеванных спортсменами Серовского городского округа на международных, всероссийских и областных соревнованиях по видам спорта</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единиц</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190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786647">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Количество детей и подростков, занимающихся в муниципальных организациях дополнительного образования детей - детско-юношеских спортивных школах и специализированных детско-юношеских спортивных школах олимпийского резерва</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человек</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1200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6285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Доля лиц с ограниченными возможностями здоровья и инвалидов, систематически занимающихся физической культурой и спортом, в общей численности данной категории населения</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7,8</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786647">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Доля граждан Серовского городского округа, выполнивших нормативы Всероссийского физкультурно-спортивного комплекса «Готов к труду и обороне» (ГТО), в общей численности населения, принявшего участие в сдаче нормативов комплекса</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endPar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20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589197">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Уровень выполнения целевых показателей муниципальной программы</a:t>
                      </a:r>
                      <a:endParaRPr kumimoji="0" lang="ru-RU" sz="14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не менее 95</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39279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Доля муниципальных учреждений в сфере физической культуры и спорта, выполнивших муниципальное задание в полном объеме</a:t>
                      </a:r>
                      <a:endParaRPr kumimoji="0" lang="ru-RU" sz="14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100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196399">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Количество посещений объектов спорта</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Чел.</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61417</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196399">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Количество занимающихся</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Чел.</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24592</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196399">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Количество проведенных занятий</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занятие</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3094</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bl>
          </a:graphicData>
        </a:graphic>
      </p:graphicFrame>
      <p:sp>
        <p:nvSpPr>
          <p:cNvPr id="8" name="Заголовок 1"/>
          <p:cNvSpPr txBox="1">
            <a:spLocks/>
          </p:cNvSpPr>
          <p:nvPr/>
        </p:nvSpPr>
        <p:spPr bwMode="auto">
          <a:xfrm rot="16200000">
            <a:off x="-4706813" y="4706814"/>
            <a:ext cx="9906000" cy="492371"/>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r" eaLnBrk="0" hangingPunct="0">
              <a:defRPr/>
            </a:pPr>
            <a:r>
              <a:rPr lang="ru-RU" sz="2000" b="1" dirty="0">
                <a:solidFill>
                  <a:schemeClr val="tx1"/>
                </a:solidFill>
                <a:latin typeface="Times New Roman" pitchFamily="18" charset="0"/>
                <a:cs typeface="Times New Roman" pitchFamily="18" charset="0"/>
              </a:rPr>
              <a:t>Развитие физической культуры и спорта в Серовском городском округе</a:t>
            </a:r>
          </a:p>
        </p:txBody>
      </p:sp>
    </p:spTree>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Рисунок 20" descr="gaz2.jpg"/>
          <p:cNvPicPr>
            <a:picLocks noChangeAspect="1"/>
          </p:cNvPicPr>
          <p:nvPr/>
        </p:nvPicPr>
        <p:blipFill>
          <a:blip r:embed="rId2" cstate="print"/>
          <a:srcRect/>
          <a:stretch>
            <a:fillRect/>
          </a:stretch>
        </p:blipFill>
        <p:spPr bwMode="auto">
          <a:xfrm>
            <a:off x="1757363" y="0"/>
            <a:ext cx="3055937" cy="2312988"/>
          </a:xfrm>
          <a:prstGeom prst="rect">
            <a:avLst/>
          </a:prstGeom>
          <a:noFill/>
          <a:ln w="9525">
            <a:noFill/>
            <a:miter lim="800000"/>
            <a:headEnd/>
            <a:tailEnd/>
          </a:ln>
        </p:spPr>
      </p:pic>
      <p:sp>
        <p:nvSpPr>
          <p:cNvPr id="4" name="Заголовок 1"/>
          <p:cNvSpPr txBox="1">
            <a:spLocks/>
          </p:cNvSpPr>
          <p:nvPr/>
        </p:nvSpPr>
        <p:spPr bwMode="auto">
          <a:xfrm rot="5400000">
            <a:off x="1656557" y="4704556"/>
            <a:ext cx="9906000" cy="496887"/>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eaLnBrk="0" hangingPunct="0">
              <a:defRPr/>
            </a:pPr>
            <a:r>
              <a:rPr lang="ru-RU" b="1" dirty="0">
                <a:latin typeface="Times New Roman" pitchFamily="18" charset="0"/>
                <a:cs typeface="Times New Roman" pitchFamily="18" charset="0"/>
              </a:rPr>
              <a:t>Развитие жилищно-коммунального хозяйства, охрана окружающей среды и повышение энергетической эффективности на территории  Серовского городского округа </a:t>
            </a:r>
            <a:endParaRPr lang="ru-RU" b="1" dirty="0">
              <a:solidFill>
                <a:schemeClr val="tx1"/>
              </a:solidFill>
              <a:latin typeface="Times New Roman" pitchFamily="18" charset="0"/>
              <a:cs typeface="Times New Roman" pitchFamily="18" charset="0"/>
            </a:endParaRPr>
          </a:p>
        </p:txBody>
      </p:sp>
      <p:sp>
        <p:nvSpPr>
          <p:cNvPr id="5" name="Прямоугольник 4"/>
          <p:cNvSpPr/>
          <p:nvPr/>
        </p:nvSpPr>
        <p:spPr>
          <a:xfrm>
            <a:off x="242047" y="2452346"/>
            <a:ext cx="5783657" cy="677108"/>
          </a:xfrm>
          <a:prstGeom prst="rect">
            <a:avLst/>
          </a:prstGeom>
          <a:noFill/>
        </p:spPr>
        <p:txBody>
          <a:bodyPr>
            <a:spAutoFit/>
          </a:bodyPr>
          <a:lstStyle/>
          <a:p>
            <a:pPr algn="ctr">
              <a:defRPr/>
            </a:pPr>
            <a:r>
              <a:rPr lang="ru-RU" b="1" dirty="0">
                <a:ln w="1905"/>
                <a:solidFill>
                  <a:srgbClr val="000000"/>
                </a:solidFill>
                <a:effectLst>
                  <a:innerShdw blurRad="69850" dist="43180" dir="5400000">
                    <a:srgbClr val="000000">
                      <a:alpha val="65000"/>
                    </a:srgbClr>
                  </a:innerShdw>
                </a:effectLst>
              </a:rPr>
              <a:t>Общий объем расходов бюджета – 129 050 524 рублей </a:t>
            </a:r>
          </a:p>
          <a:p>
            <a:pPr algn="ctr">
              <a:defRPr/>
            </a:pPr>
            <a:r>
              <a:rPr lang="ru-RU" sz="2000" b="1" dirty="0">
                <a:ln w="1905"/>
                <a:solidFill>
                  <a:srgbClr val="000000"/>
                </a:solidFill>
                <a:effectLst>
                  <a:innerShdw blurRad="69850" dist="43180" dir="5400000">
                    <a:srgbClr val="000000">
                      <a:alpha val="65000"/>
                    </a:srgbClr>
                  </a:innerShdw>
                </a:effectLst>
              </a:rPr>
              <a:t> </a:t>
            </a:r>
            <a:endParaRPr lang="ru-RU" b="1" dirty="0">
              <a:ln w="1905"/>
              <a:solidFill>
                <a:srgbClr val="000000"/>
              </a:solidFill>
              <a:effectLst>
                <a:innerShdw blurRad="69850" dist="43180" dir="5400000">
                  <a:srgbClr val="000000">
                    <a:alpha val="65000"/>
                  </a:srgbClr>
                </a:innerShdw>
              </a:effectLst>
            </a:endParaRPr>
          </a:p>
        </p:txBody>
      </p:sp>
      <p:cxnSp>
        <p:nvCxnSpPr>
          <p:cNvPr id="6" name="Прямая соединительная линия 5"/>
          <p:cNvCxnSpPr/>
          <p:nvPr/>
        </p:nvCxnSpPr>
        <p:spPr>
          <a:xfrm>
            <a:off x="203200" y="3154363"/>
            <a:ext cx="58356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66565" name="TextBox 6"/>
          <p:cNvSpPr txBox="1">
            <a:spLocks noChangeArrowheads="1"/>
          </p:cNvSpPr>
          <p:nvPr/>
        </p:nvSpPr>
        <p:spPr bwMode="auto">
          <a:xfrm>
            <a:off x="0" y="3359150"/>
            <a:ext cx="6350000" cy="523875"/>
          </a:xfrm>
          <a:prstGeom prst="rect">
            <a:avLst/>
          </a:prstGeom>
          <a:noFill/>
          <a:ln w="9525">
            <a:noFill/>
            <a:miter lim="800000"/>
            <a:headEnd/>
            <a:tailEnd/>
          </a:ln>
        </p:spPr>
        <p:txBody>
          <a:bodyPr>
            <a:spAutoFit/>
          </a:bodyPr>
          <a:lstStyle/>
          <a:p>
            <a:pPr algn="ctr"/>
            <a:r>
              <a:rPr lang="ru-RU" sz="1400" b="1">
                <a:solidFill>
                  <a:srgbClr val="000000"/>
                </a:solidFill>
              </a:rPr>
              <a:t>Основные подпрограммы, финансирование которых осуществляется в рамках  муниципальной программы в 2016 году</a:t>
            </a:r>
          </a:p>
        </p:txBody>
      </p:sp>
      <p:sp>
        <p:nvSpPr>
          <p:cNvPr id="66566" name="Прямоугольник 7"/>
          <p:cNvSpPr>
            <a:spLocks noChangeArrowheads="1"/>
          </p:cNvSpPr>
          <p:nvPr/>
        </p:nvSpPr>
        <p:spPr bwMode="auto">
          <a:xfrm>
            <a:off x="188913" y="3997325"/>
            <a:ext cx="5862637" cy="4770438"/>
          </a:xfrm>
          <a:prstGeom prst="rect">
            <a:avLst/>
          </a:prstGeom>
          <a:noFill/>
          <a:ln w="9525">
            <a:noFill/>
            <a:miter lim="800000"/>
            <a:headEnd/>
            <a:tailEnd/>
          </a:ln>
        </p:spPr>
        <p:txBody>
          <a:bodyPr>
            <a:spAutoFit/>
          </a:bodyPr>
          <a:lstStyle/>
          <a:p>
            <a:pPr algn="just"/>
            <a:r>
              <a:rPr lang="ru-RU" sz="1600">
                <a:solidFill>
                  <a:srgbClr val="000000"/>
                </a:solidFill>
              </a:rPr>
              <a:t>60 051 174 руб. - «Развитие социальной инфраструктуры и улучшение жилищных условий граждан, проживающих на территории Серовского городского округа, обеспечение населения питьевой водой, прочие мероприятия в области коммунального хозяйства»</a:t>
            </a:r>
          </a:p>
          <a:p>
            <a:pPr algn="just"/>
            <a:r>
              <a:rPr lang="ru-RU" sz="1600">
                <a:solidFill>
                  <a:srgbClr val="000000"/>
                </a:solidFill>
              </a:rPr>
              <a:t>26 021 442 руб. - «Развитие и модернизация объектов коммунального комплекса Серовского городского округа»</a:t>
            </a:r>
          </a:p>
          <a:p>
            <a:pPr algn="just"/>
            <a:r>
              <a:rPr lang="ru-RU" sz="1600">
                <a:solidFill>
                  <a:srgbClr val="000000"/>
                </a:solidFill>
              </a:rPr>
              <a:t>1 000 000 руб. – «Развитие газификации в Серовском городском округе»</a:t>
            </a:r>
          </a:p>
          <a:p>
            <a:pPr algn="just"/>
            <a:r>
              <a:rPr lang="ru-RU" sz="1600">
                <a:solidFill>
                  <a:srgbClr val="000000"/>
                </a:solidFill>
              </a:rPr>
              <a:t>39 727 908 руб. – «Обеспечение деятельности муниципального учреждения»</a:t>
            </a:r>
          </a:p>
          <a:p>
            <a:pPr algn="just"/>
            <a:r>
              <a:rPr lang="ru-RU" sz="1600">
                <a:solidFill>
                  <a:srgbClr val="000000"/>
                </a:solidFill>
              </a:rPr>
              <a:t>2 250 000 руб. – «Охрана окружающей среды»</a:t>
            </a:r>
          </a:p>
          <a:p>
            <a:pPr algn="just"/>
            <a:endParaRPr lang="ru-RU" sz="1600">
              <a:solidFill>
                <a:srgbClr val="000000"/>
              </a:solidFill>
            </a:endParaRPr>
          </a:p>
          <a:p>
            <a:pPr algn="just"/>
            <a:endParaRPr lang="ru-RU" sz="1600">
              <a:solidFill>
                <a:srgbClr val="000000"/>
              </a:solidFill>
            </a:endParaRPr>
          </a:p>
          <a:p>
            <a:pPr algn="just"/>
            <a:r>
              <a:rPr lang="ru-RU" sz="1600">
                <a:solidFill>
                  <a:srgbClr val="000000"/>
                </a:solidFill>
              </a:rPr>
              <a:t>Реализация мероприятий позволит достичь целей обозначенных муниципальной программой «Развитие жилищно-коммунального хозяйства, охрана окружающей среды и повышение энергетической эффективности на территории  Серовского городского округа».</a:t>
            </a:r>
          </a:p>
        </p:txBody>
      </p:sp>
      <p:cxnSp>
        <p:nvCxnSpPr>
          <p:cNvPr id="18" name="Прямая соединительная линия 17"/>
          <p:cNvCxnSpPr/>
          <p:nvPr/>
        </p:nvCxnSpPr>
        <p:spPr>
          <a:xfrm>
            <a:off x="207963" y="7313613"/>
            <a:ext cx="58356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pic>
        <p:nvPicPr>
          <p:cNvPr id="66568" name="Рисунок 18" descr="home1.jpg"/>
          <p:cNvPicPr>
            <a:picLocks noChangeAspect="1"/>
          </p:cNvPicPr>
          <p:nvPr/>
        </p:nvPicPr>
        <p:blipFill>
          <a:blip r:embed="rId3" cstate="print"/>
          <a:srcRect/>
          <a:stretch>
            <a:fillRect/>
          </a:stretch>
        </p:blipFill>
        <p:spPr bwMode="auto">
          <a:xfrm>
            <a:off x="0" y="0"/>
            <a:ext cx="2527300" cy="2312988"/>
          </a:xfrm>
          <a:prstGeom prst="rect">
            <a:avLst/>
          </a:prstGeom>
          <a:noFill/>
          <a:ln w="9525">
            <a:noFill/>
            <a:miter lim="800000"/>
            <a:headEnd/>
            <a:tailEnd/>
          </a:ln>
        </p:spPr>
      </p:pic>
      <p:pic>
        <p:nvPicPr>
          <p:cNvPr id="66569" name="Рисунок 19" descr="d_04.jpg"/>
          <p:cNvPicPr>
            <a:picLocks noChangeAspect="1"/>
          </p:cNvPicPr>
          <p:nvPr/>
        </p:nvPicPr>
        <p:blipFill>
          <a:blip r:embed="rId4" cstate="print"/>
          <a:srcRect/>
          <a:stretch>
            <a:fillRect/>
          </a:stretch>
        </p:blipFill>
        <p:spPr bwMode="auto">
          <a:xfrm>
            <a:off x="4114800" y="0"/>
            <a:ext cx="2265363" cy="22987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Таблица 6"/>
          <p:cNvGraphicFramePr>
            <a:graphicFrameLocks noGrp="1"/>
          </p:cNvGraphicFramePr>
          <p:nvPr/>
        </p:nvGraphicFramePr>
        <p:xfrm>
          <a:off x="592138" y="579438"/>
          <a:ext cx="6265862" cy="9260847"/>
        </p:xfrm>
        <a:graphic>
          <a:graphicData uri="http://schemas.openxmlformats.org/drawingml/2006/table">
            <a:tbl>
              <a:tblPr/>
              <a:tblGrid>
                <a:gridCol w="5000625"/>
                <a:gridCol w="679450"/>
                <a:gridCol w="585787"/>
              </a:tblGrid>
              <a:tr h="8239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FFFFFF"/>
                          </a:solidFill>
                          <a:effectLst/>
                          <a:latin typeface="Times New Roman" pitchFamily="18" charset="0"/>
                          <a:cs typeface="Times New Roman" pitchFamily="18" charset="0"/>
                        </a:rPr>
                        <a:t>Наименование показателя</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FFFFFF"/>
                          </a:solidFill>
                          <a:effectLst/>
                          <a:latin typeface="Times New Roman" pitchFamily="18" charset="0"/>
                          <a:cs typeface="Times New Roman" pitchFamily="18" charset="0"/>
                        </a:rPr>
                        <a:t>Ед. изм.</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FFFFFF"/>
                          </a:solidFill>
                          <a:effectLst/>
                          <a:latin typeface="Times New Roman" pitchFamily="18" charset="0"/>
                          <a:cs typeface="Times New Roman" pitchFamily="18" charset="0"/>
                        </a:rPr>
                        <a:t>2016 год</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FFFFFF"/>
                          </a:solidFill>
                          <a:effectLst/>
                          <a:latin typeface="Times New Roman" pitchFamily="18" charset="0"/>
                          <a:cs typeface="Times New Roman" pitchFamily="18" charset="0"/>
                        </a:rPr>
                        <a:t>(план)</a:t>
                      </a:r>
                    </a:p>
                  </a:txBody>
                  <a:tcPr marL="63305" marR="63305" marT="66040" marB="660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r>
              <a:tr h="792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Сохранение удельного веса площади жилых помещений, признанных непригодными для проживания, и (или) с высоким уровнем износа в общем объеме площади жилищного фонда на уровне  1,7 процентов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1,7</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203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Количество расселенных аварийных многоквартирных домов</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шт</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9</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5937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Доля граждан, проживающих в аварийном и ветхом жилищном фонде, запланированных к переселению, по отношению к общей численности населения Серовского городского округа</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2,73</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395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Количество граждан, переселенных из аварийного жилищного фонда</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122</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500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Количество многоквартирных домов, в которых проведен капитальный ремонт общего имущества</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шт</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70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5937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Количество граждан, зарегистрированных в многоквартирных домах, которые улучшили условия проживания после проведения капитального ремонта общего имущества многоквартирных домов</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чел</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1400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395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Повышение уровня удовлетворенности граждан качеством услуг оказываемых организациями жилищно-коммунального комплекса</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1</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395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Доля населения, потребляющего питьевую воду стандартного качества</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97</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395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Доля уличной сети теплоснабжения, водоснабжения и водоотведения, нуждающейся в замене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21,6</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198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Аварийность системы теплоснабжения</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ед./км</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0,77</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198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Аварийность системы водоснабжения</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ед./км</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0,62</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201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Аварийность системы водоотведения</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ед./км</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0,10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198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Аварийность системы электроснабжения</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ед./км</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0,11</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5937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Снижение количества обращений граждан на ненадлежащее оказание жилищно-коммунальных услуг поступивших в надзорные органы, профильное министерство</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1</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198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Степень износа коммунальной инфраструктуры</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60,7</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395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Реконструкция очистных сооружений бытовой канализации г.Серова. Биологическая очистка единиц</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1</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198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Строительство газопроводов высокого давления</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км</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198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Строительство газопроводов низкого давления</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км</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20,7</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198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Строительство газораспределительных пунктов</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ед</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198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Уровень газификации</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77,6</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198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Уровень потерь на системах теплоснабжения</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13,3</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198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Уровень потерь на системах водоснабжения</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13,3</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198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Удельный вес сетей электроснабжения, нуждающихся в замене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57,6</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r h="395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Повышение уровня удовлетворенности граждан качеством услуг оказываемых организациями жилищно-коммунального комплекса</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1</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EF"/>
                    </a:solidFill>
                  </a:tcPr>
                </a:tc>
              </a:tr>
              <a:tr h="395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Доля населения, потребляющего питьевую воду стандартного качества</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Times New Roman" pitchFamily="18" charset="0"/>
                          <a:cs typeface="Times New Roman" pitchFamily="18" charset="0"/>
                        </a:rPr>
                        <a:t>97</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DE"/>
                    </a:solidFill>
                  </a:tcPr>
                </a:tc>
              </a:tr>
            </a:tbl>
          </a:graphicData>
        </a:graphic>
      </p:graphicFrame>
      <p:sp>
        <p:nvSpPr>
          <p:cNvPr id="4" name="Заголовок 1"/>
          <p:cNvSpPr txBox="1">
            <a:spLocks/>
          </p:cNvSpPr>
          <p:nvPr/>
        </p:nvSpPr>
        <p:spPr bwMode="auto">
          <a:xfrm rot="16200000">
            <a:off x="-4677568" y="4677568"/>
            <a:ext cx="9906000" cy="550863"/>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r" eaLnBrk="0" hangingPunct="0">
              <a:defRPr/>
            </a:pPr>
            <a:r>
              <a:rPr lang="ru-RU" b="1" dirty="0">
                <a:latin typeface="Times New Roman" pitchFamily="18" charset="0"/>
                <a:cs typeface="Times New Roman" pitchFamily="18" charset="0"/>
              </a:rPr>
              <a:t>Развитие жилищно-коммунального хозяйства, охрана окружающей среды и повышение энергетической эффективности на территории  Серовского городского округа </a:t>
            </a:r>
            <a:endParaRPr lang="ru-RU" b="1" dirty="0">
              <a:solidFill>
                <a:schemeClr val="tx1"/>
              </a:solidFill>
              <a:latin typeface="Times New Roman" pitchFamily="18" charset="0"/>
              <a:cs typeface="Times New Roman" pitchFamily="18" charset="0"/>
            </a:endParaRPr>
          </a:p>
        </p:txBody>
      </p:sp>
      <p:sp>
        <p:nvSpPr>
          <p:cNvPr id="67696" name="TextBox 5"/>
          <p:cNvSpPr txBox="1">
            <a:spLocks noChangeArrowheads="1"/>
          </p:cNvSpPr>
          <p:nvPr/>
        </p:nvSpPr>
        <p:spPr bwMode="auto">
          <a:xfrm>
            <a:off x="923925" y="0"/>
            <a:ext cx="5934075" cy="400050"/>
          </a:xfrm>
          <a:prstGeom prst="rect">
            <a:avLst/>
          </a:prstGeom>
          <a:noFill/>
          <a:ln w="9525">
            <a:noFill/>
            <a:miter lim="800000"/>
            <a:headEnd/>
            <a:tailEnd/>
          </a:ln>
        </p:spPr>
        <p:txBody>
          <a:bodyPr>
            <a:spAutoFit/>
          </a:bodyPr>
          <a:lstStyle/>
          <a:p>
            <a:pPr algn="ctr"/>
            <a:r>
              <a:rPr lang="ru-RU" sz="1600" b="1">
                <a:solidFill>
                  <a:srgbClr val="000000"/>
                </a:solidFill>
              </a:rPr>
              <a:t> </a:t>
            </a:r>
            <a:r>
              <a:rPr lang="ru-RU" sz="2000" b="1">
                <a:solidFill>
                  <a:srgbClr val="000000"/>
                </a:solidFill>
              </a:rPr>
              <a:t>Целевые показатели муниципальной программы</a:t>
            </a:r>
          </a:p>
        </p:txBody>
      </p:sp>
    </p:spTree>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633" name="Диаграмма 3"/>
          <p:cNvGraphicFramePr>
            <a:graphicFrameLocks/>
          </p:cNvGraphicFramePr>
          <p:nvPr/>
        </p:nvGraphicFramePr>
        <p:xfrm>
          <a:off x="138113" y="674688"/>
          <a:ext cx="6515100" cy="9058275"/>
        </p:xfrm>
        <a:graphic>
          <a:graphicData uri="http://schemas.openxmlformats.org/presentationml/2006/ole">
            <p:oleObj spid="_x0000_s69633" r:id="rId3" imgW="6511092" imgH="9059441" progId="Excel.Sheet.8">
              <p:embed/>
            </p:oleObj>
          </a:graphicData>
        </a:graphic>
      </p:graphicFrame>
      <p:sp>
        <p:nvSpPr>
          <p:cNvPr id="69634" name="TextBox 4"/>
          <p:cNvSpPr txBox="1">
            <a:spLocks noChangeArrowheads="1"/>
          </p:cNvSpPr>
          <p:nvPr/>
        </p:nvSpPr>
        <p:spPr bwMode="auto">
          <a:xfrm>
            <a:off x="0" y="215900"/>
            <a:ext cx="6858000" cy="338138"/>
          </a:xfrm>
          <a:prstGeom prst="rect">
            <a:avLst/>
          </a:prstGeom>
          <a:noFill/>
          <a:ln w="9525">
            <a:noFill/>
            <a:miter lim="800000"/>
            <a:headEnd/>
            <a:tailEnd/>
          </a:ln>
        </p:spPr>
        <p:txBody>
          <a:bodyPr>
            <a:spAutoFit/>
          </a:bodyPr>
          <a:lstStyle/>
          <a:p>
            <a:pPr algn="ctr"/>
            <a:r>
              <a:rPr lang="ru-RU" sz="1600" b="1">
                <a:solidFill>
                  <a:srgbClr val="000000"/>
                </a:solidFill>
              </a:rPr>
              <a:t>Действующие муниципальные программы в 2016 году</a:t>
            </a:r>
          </a:p>
        </p:txBody>
      </p:sp>
      <p:sp>
        <p:nvSpPr>
          <p:cNvPr id="6" name="Заголовок 1"/>
          <p:cNvSpPr txBox="1">
            <a:spLocks/>
          </p:cNvSpPr>
          <p:nvPr/>
        </p:nvSpPr>
        <p:spPr bwMode="auto">
          <a:xfrm rot="5400000">
            <a:off x="1629569" y="4677569"/>
            <a:ext cx="9906000" cy="550862"/>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eaLnBrk="0" hangingPunct="0">
              <a:defRPr/>
            </a:pPr>
            <a:r>
              <a:rPr lang="ru-RU" sz="2000" b="1" dirty="0">
                <a:latin typeface="Times New Roman" pitchFamily="18" charset="0"/>
                <a:cs typeface="Times New Roman" pitchFamily="18" charset="0"/>
              </a:rPr>
              <a:t>Структура муниципальных программ Серовского городского округа в 2016 году </a:t>
            </a:r>
            <a:endParaRPr lang="ru-RU" sz="2000" b="1" dirty="0">
              <a:solidFill>
                <a:schemeClr val="tx1"/>
              </a:solidFill>
              <a:latin typeface="Times New Roman" pitchFamily="18" charset="0"/>
              <a:cs typeface="Times New Roman" pitchFamily="18" charset="0"/>
            </a:endParaRPr>
          </a:p>
        </p:txBody>
      </p:sp>
    </p:spTree>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Прямоугольник 19"/>
          <p:cNvSpPr>
            <a:spLocks noChangeArrowheads="1"/>
          </p:cNvSpPr>
          <p:nvPr/>
        </p:nvSpPr>
        <p:spPr bwMode="auto">
          <a:xfrm>
            <a:off x="6397625" y="8993188"/>
            <a:ext cx="415925" cy="369887"/>
          </a:xfrm>
          <a:prstGeom prst="rect">
            <a:avLst/>
          </a:prstGeom>
          <a:noFill/>
          <a:ln w="9525">
            <a:noFill/>
            <a:miter lim="800000"/>
            <a:headEnd/>
            <a:tailEnd/>
          </a:ln>
        </p:spPr>
        <p:txBody>
          <a:bodyPr wrap="none">
            <a:spAutoFit/>
          </a:bodyPr>
          <a:lstStyle/>
          <a:p>
            <a:pPr eaLnBrk="0" hangingPunct="0"/>
            <a:fld id="{F73C707C-0EBF-440B-8727-38C0949C50DE}" type="slidenum">
              <a:rPr lang="ru-RU"/>
              <a:pPr eaLnBrk="0" hangingPunct="0"/>
              <a:t>54</a:t>
            </a:fld>
            <a:endParaRPr lang="ru-RU"/>
          </a:p>
        </p:txBody>
      </p:sp>
      <p:sp>
        <p:nvSpPr>
          <p:cNvPr id="3" name="Заголовок 1"/>
          <p:cNvSpPr txBox="1">
            <a:spLocks/>
          </p:cNvSpPr>
          <p:nvPr/>
        </p:nvSpPr>
        <p:spPr bwMode="auto">
          <a:xfrm rot="16200000">
            <a:off x="-4664075" y="4664075"/>
            <a:ext cx="9906000" cy="577850"/>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r" eaLnBrk="0" hangingPunct="0">
              <a:defRPr/>
            </a:pPr>
            <a:r>
              <a:rPr lang="ru-RU" sz="2000" b="1" dirty="0">
                <a:solidFill>
                  <a:schemeClr val="tx1"/>
                </a:solidFill>
                <a:latin typeface="Times New Roman" pitchFamily="18" charset="0"/>
                <a:cs typeface="Times New Roman" pitchFamily="18" charset="0"/>
              </a:rPr>
              <a:t>Финансирование социально-значимых объектов  (отдельные объекты бюджетных инвестиций)</a:t>
            </a:r>
          </a:p>
        </p:txBody>
      </p:sp>
      <p:graphicFrame>
        <p:nvGraphicFramePr>
          <p:cNvPr id="4" name="Таблица 3"/>
          <p:cNvGraphicFramePr>
            <a:graphicFrameLocks noGrp="1"/>
          </p:cNvGraphicFramePr>
          <p:nvPr/>
        </p:nvGraphicFramePr>
        <p:xfrm>
          <a:off x="604838" y="0"/>
          <a:ext cx="6252882" cy="9883140"/>
        </p:xfrm>
        <a:graphic>
          <a:graphicData uri="http://schemas.openxmlformats.org/drawingml/2006/table">
            <a:tbl>
              <a:tblPr firstRow="1" bandRow="1">
                <a:tableStyleId>{5C22544A-7EE6-4342-B048-85BDC9FD1C3A}</a:tableStyleId>
              </a:tblPr>
              <a:tblGrid>
                <a:gridCol w="1747968"/>
                <a:gridCol w="833867"/>
                <a:gridCol w="753038"/>
                <a:gridCol w="874058"/>
                <a:gridCol w="900953"/>
                <a:gridCol w="564777"/>
                <a:gridCol w="578221"/>
              </a:tblGrid>
              <a:tr h="591044">
                <a:tc rowSpan="2">
                  <a:txBody>
                    <a:bodyPr/>
                    <a:lstStyle/>
                    <a:p>
                      <a:pPr algn="ctr"/>
                      <a:r>
                        <a:rPr lang="ru-RU" sz="1100" dirty="0" smtClean="0">
                          <a:latin typeface="Times New Roman" pitchFamily="18" charset="0"/>
                          <a:cs typeface="Times New Roman" pitchFamily="18" charset="0"/>
                        </a:rPr>
                        <a:t>Наименование объекта капитального строительства</a:t>
                      </a:r>
                      <a:endParaRPr lang="ru-RU" sz="1100" dirty="0">
                        <a:latin typeface="Times New Roman" pitchFamily="18" charset="0"/>
                        <a:cs typeface="Times New Roman" pitchFamily="18" charset="0"/>
                      </a:endParaRPr>
                    </a:p>
                  </a:txBody>
                  <a:tcPr/>
                </a:tc>
                <a:tc rowSpan="2">
                  <a:txBody>
                    <a:bodyPr/>
                    <a:lstStyle/>
                    <a:p>
                      <a:pPr algn="ctr"/>
                      <a:r>
                        <a:rPr lang="ru-RU" sz="1100" dirty="0" smtClean="0">
                          <a:latin typeface="Times New Roman" pitchFamily="18" charset="0"/>
                          <a:cs typeface="Times New Roman" pitchFamily="18" charset="0"/>
                        </a:rPr>
                        <a:t>Объем финансирования </a:t>
                      </a:r>
                    </a:p>
                    <a:p>
                      <a:pPr algn="ctr"/>
                      <a:r>
                        <a:rPr lang="ru-RU" sz="1100" dirty="0" smtClean="0">
                          <a:latin typeface="Times New Roman" pitchFamily="18" charset="0"/>
                          <a:cs typeface="Times New Roman" pitchFamily="18" charset="0"/>
                        </a:rPr>
                        <a:t>(на весь срок  строительства)</a:t>
                      </a:r>
                      <a:endParaRPr lang="ru-RU" sz="1100" dirty="0">
                        <a:latin typeface="Times New Roman" pitchFamily="18" charset="0"/>
                        <a:cs typeface="Times New Roman" pitchFamily="18" charset="0"/>
                      </a:endParaRPr>
                    </a:p>
                  </a:txBody>
                  <a:tcPr/>
                </a:tc>
                <a:tc rowSpan="2">
                  <a:txBody>
                    <a:bodyPr/>
                    <a:lstStyle/>
                    <a:p>
                      <a:pPr algn="ctr"/>
                      <a:r>
                        <a:rPr lang="ru-RU" sz="1100" dirty="0" smtClean="0">
                          <a:latin typeface="Times New Roman" pitchFamily="18" charset="0"/>
                          <a:cs typeface="Times New Roman" pitchFamily="18" charset="0"/>
                        </a:rPr>
                        <a:t>Объем финансирования в 2016 году (местный бюджет)</a:t>
                      </a:r>
                      <a:endParaRPr lang="ru-RU" sz="1100" dirty="0">
                        <a:latin typeface="Times New Roman" pitchFamily="18" charset="0"/>
                        <a:cs typeface="Times New Roman" pitchFamily="18" charset="0"/>
                      </a:endParaRPr>
                    </a:p>
                  </a:txBody>
                  <a:tcPr/>
                </a:tc>
                <a:tc gridSpan="2">
                  <a:txBody>
                    <a:bodyPr/>
                    <a:lstStyle/>
                    <a:p>
                      <a:pPr algn="ctr"/>
                      <a:r>
                        <a:rPr lang="ru-RU" sz="1100" dirty="0" smtClean="0">
                          <a:latin typeface="Times New Roman" pitchFamily="18" charset="0"/>
                          <a:cs typeface="Times New Roman" pitchFamily="18" charset="0"/>
                        </a:rPr>
                        <a:t>Сметная стоимость</a:t>
                      </a:r>
                      <a:endParaRPr lang="ru-RU" sz="1100" dirty="0">
                        <a:latin typeface="Times New Roman" pitchFamily="18" charset="0"/>
                        <a:cs typeface="Times New Roman" pitchFamily="18" charset="0"/>
                      </a:endParaRPr>
                    </a:p>
                  </a:txBody>
                  <a:tcPr/>
                </a:tc>
                <a:tc hMerge="1">
                  <a:txBody>
                    <a:bodyPr/>
                    <a:lstStyle/>
                    <a:p>
                      <a:endParaRPr lang="ru-RU" sz="1400" dirty="0">
                        <a:latin typeface="Times New Roman" pitchFamily="18" charset="0"/>
                        <a:cs typeface="Times New Roman" pitchFamily="18" charset="0"/>
                      </a:endParaRPr>
                    </a:p>
                  </a:txBody>
                  <a:tcPr/>
                </a:tc>
                <a:tc gridSpan="2">
                  <a:txBody>
                    <a:bodyPr/>
                    <a:lstStyle/>
                    <a:p>
                      <a:pPr algn="ctr"/>
                      <a:r>
                        <a:rPr lang="ru-RU" sz="1100" dirty="0" smtClean="0">
                          <a:latin typeface="Times New Roman" pitchFamily="18" charset="0"/>
                          <a:cs typeface="Times New Roman" pitchFamily="18" charset="0"/>
                        </a:rPr>
                        <a:t>Сроки строительства</a:t>
                      </a:r>
                      <a:r>
                        <a:rPr lang="ru-RU" sz="1100" baseline="0" dirty="0" smtClean="0">
                          <a:latin typeface="Times New Roman" pitchFamily="18" charset="0"/>
                          <a:cs typeface="Times New Roman" pitchFamily="18" charset="0"/>
                        </a:rPr>
                        <a:t> (в годах)</a:t>
                      </a:r>
                      <a:endParaRPr lang="ru-RU" sz="1100" dirty="0">
                        <a:latin typeface="Times New Roman" pitchFamily="18" charset="0"/>
                        <a:cs typeface="Times New Roman" pitchFamily="18" charset="0"/>
                      </a:endParaRPr>
                    </a:p>
                  </a:txBody>
                  <a:tcPr/>
                </a:tc>
                <a:tc hMerge="1">
                  <a:txBody>
                    <a:bodyPr/>
                    <a:lstStyle/>
                    <a:p>
                      <a:endParaRPr lang="ru-RU" sz="1400" dirty="0">
                        <a:latin typeface="Times New Roman" pitchFamily="18" charset="0"/>
                        <a:cs typeface="Times New Roman" pitchFamily="18" charset="0"/>
                      </a:endParaRPr>
                    </a:p>
                  </a:txBody>
                  <a:tcPr/>
                </a:tc>
              </a:tr>
              <a:tr h="924453">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r>
                        <a:rPr lang="ru-RU" sz="1100" b="1" kern="1200" dirty="0" smtClean="0">
                          <a:solidFill>
                            <a:schemeClr val="lt1"/>
                          </a:solidFill>
                          <a:latin typeface="Times New Roman" pitchFamily="18" charset="0"/>
                          <a:ea typeface="+mn-ea"/>
                          <a:cs typeface="Times New Roman" pitchFamily="18" charset="0"/>
                        </a:rPr>
                        <a:t>В текущих ценах</a:t>
                      </a:r>
                      <a:endParaRPr lang="ru-RU" sz="1100" b="1" kern="1200" dirty="0">
                        <a:solidFill>
                          <a:schemeClr val="lt1"/>
                        </a:solidFill>
                        <a:latin typeface="Times New Roman" pitchFamily="18" charset="0"/>
                        <a:ea typeface="+mn-ea"/>
                        <a:cs typeface="Times New Roman" pitchFamily="18" charset="0"/>
                      </a:endParaRPr>
                    </a:p>
                  </a:txBody>
                  <a:tcPr>
                    <a:solidFill>
                      <a:schemeClr val="accent1"/>
                    </a:solidFill>
                  </a:tcPr>
                </a:tc>
                <a:tc>
                  <a:txBody>
                    <a:bodyPr/>
                    <a:lstStyle/>
                    <a:p>
                      <a:pPr algn="ctr"/>
                      <a:r>
                        <a:rPr lang="ru-RU" sz="1100" b="1" kern="1200" dirty="0" smtClean="0">
                          <a:solidFill>
                            <a:schemeClr val="lt1"/>
                          </a:solidFill>
                          <a:latin typeface="Times New Roman" pitchFamily="18" charset="0"/>
                          <a:ea typeface="+mn-ea"/>
                          <a:cs typeface="Times New Roman" pitchFamily="18" charset="0"/>
                        </a:rPr>
                        <a:t>В ценах соответствующих реализации проекта</a:t>
                      </a:r>
                      <a:endParaRPr lang="ru-RU" sz="1100" b="1" kern="1200" dirty="0">
                        <a:solidFill>
                          <a:schemeClr val="lt1"/>
                        </a:solidFill>
                        <a:latin typeface="Times New Roman" pitchFamily="18" charset="0"/>
                        <a:ea typeface="+mn-ea"/>
                        <a:cs typeface="Times New Roman" pitchFamily="18" charset="0"/>
                      </a:endParaRPr>
                    </a:p>
                  </a:txBody>
                  <a:tcPr>
                    <a:solidFill>
                      <a:schemeClr val="accent1"/>
                    </a:solidFill>
                  </a:tcPr>
                </a:tc>
                <a:tc>
                  <a:txBody>
                    <a:bodyPr/>
                    <a:lstStyle/>
                    <a:p>
                      <a:pPr algn="ctr"/>
                      <a:r>
                        <a:rPr lang="ru-RU" sz="1100" b="1" kern="1200" dirty="0" smtClean="0">
                          <a:solidFill>
                            <a:schemeClr val="lt1"/>
                          </a:solidFill>
                          <a:latin typeface="Times New Roman" pitchFamily="18" charset="0"/>
                          <a:ea typeface="+mn-ea"/>
                          <a:cs typeface="Times New Roman" pitchFamily="18" charset="0"/>
                        </a:rPr>
                        <a:t>начало</a:t>
                      </a:r>
                      <a:endParaRPr lang="ru-RU" sz="1100" b="1" kern="1200" dirty="0">
                        <a:solidFill>
                          <a:schemeClr val="lt1"/>
                        </a:solidFill>
                        <a:latin typeface="Times New Roman" pitchFamily="18" charset="0"/>
                        <a:ea typeface="+mn-ea"/>
                        <a:cs typeface="Times New Roman" pitchFamily="18" charset="0"/>
                      </a:endParaRPr>
                    </a:p>
                  </a:txBody>
                  <a:tcPr>
                    <a:solidFill>
                      <a:schemeClr val="accent1"/>
                    </a:solidFill>
                  </a:tcPr>
                </a:tc>
                <a:tc>
                  <a:txBody>
                    <a:bodyPr/>
                    <a:lstStyle/>
                    <a:p>
                      <a:pPr algn="ctr"/>
                      <a:r>
                        <a:rPr lang="ru-RU" sz="1100" b="1" kern="1200" dirty="0" smtClean="0">
                          <a:solidFill>
                            <a:schemeClr val="lt1"/>
                          </a:solidFill>
                          <a:latin typeface="Times New Roman" pitchFamily="18" charset="0"/>
                          <a:ea typeface="+mn-ea"/>
                          <a:cs typeface="Times New Roman" pitchFamily="18" charset="0"/>
                        </a:rPr>
                        <a:t>Ввод (завершение)</a:t>
                      </a:r>
                      <a:endParaRPr lang="ru-RU" sz="1100" b="1" kern="1200" dirty="0">
                        <a:solidFill>
                          <a:schemeClr val="lt1"/>
                        </a:solidFill>
                        <a:latin typeface="Times New Roman" pitchFamily="18" charset="0"/>
                        <a:ea typeface="+mn-ea"/>
                        <a:cs typeface="Times New Roman" pitchFamily="18" charset="0"/>
                      </a:endParaRPr>
                    </a:p>
                  </a:txBody>
                  <a:tcPr>
                    <a:solidFill>
                      <a:schemeClr val="accent1"/>
                    </a:solidFill>
                  </a:tcPr>
                </a:tc>
              </a:tr>
              <a:tr h="1343109">
                <a:tc>
                  <a:txBody>
                    <a:bodyPr/>
                    <a:lstStyle/>
                    <a:p>
                      <a:pPr algn="just" fontAlgn="auto"/>
                      <a:r>
                        <a:rPr lang="ru-RU" sz="1100" b="0" i="0" u="none" strike="noStrike" dirty="0">
                          <a:solidFill>
                            <a:srgbClr val="000000"/>
                          </a:solidFill>
                          <a:latin typeface="Times New Roman"/>
                        </a:rPr>
                        <a:t>Строительство жилого дома для переселения граждан из жилых помещений, признанных в установленном порядке непригодными для проживания по адресу:  г. Серов, ул. Гагарина,1а</a:t>
                      </a:r>
                    </a:p>
                  </a:txBody>
                  <a:tcPr marL="9525" marR="9525" marT="9525" marB="0" anchor="b"/>
                </a:tc>
                <a:tc>
                  <a:txBody>
                    <a:bodyPr/>
                    <a:lstStyle/>
                    <a:p>
                      <a:endParaRPr lang="ru-RU" sz="1100" dirty="0">
                        <a:solidFill>
                          <a:srgbClr val="000000"/>
                        </a:solidFill>
                        <a:latin typeface="Times New Roman" pitchFamily="18" charset="0"/>
                        <a:cs typeface="Times New Roman" pitchFamily="18" charset="0"/>
                      </a:endParaRPr>
                    </a:p>
                  </a:txBody>
                  <a:tcPr/>
                </a:tc>
                <a:tc>
                  <a:txBody>
                    <a:bodyPr/>
                    <a:lstStyle/>
                    <a:p>
                      <a:r>
                        <a:rPr lang="ru-RU" sz="1100" dirty="0" smtClean="0">
                          <a:solidFill>
                            <a:srgbClr val="000000"/>
                          </a:solidFill>
                          <a:latin typeface="Times New Roman" pitchFamily="18" charset="0"/>
                          <a:cs typeface="Times New Roman" pitchFamily="18" charset="0"/>
                        </a:rPr>
                        <a:t>3416,4</a:t>
                      </a:r>
                      <a:endParaRPr lang="ru-RU" sz="1100" dirty="0">
                        <a:solidFill>
                          <a:srgbClr val="000000"/>
                        </a:solidFill>
                        <a:latin typeface="Times New Roman" pitchFamily="18" charset="0"/>
                        <a:cs typeface="Times New Roman" pitchFamily="18" charset="0"/>
                      </a:endParaRPr>
                    </a:p>
                  </a:txBody>
                  <a:tcPr/>
                </a:tc>
                <a:tc>
                  <a:txBody>
                    <a:bodyPr/>
                    <a:lstStyle/>
                    <a:p>
                      <a:r>
                        <a:rPr lang="ru-RU" sz="1100" dirty="0" smtClean="0">
                          <a:solidFill>
                            <a:srgbClr val="000000"/>
                          </a:solidFill>
                          <a:latin typeface="Times New Roman" pitchFamily="18" charset="0"/>
                          <a:cs typeface="Times New Roman" pitchFamily="18" charset="0"/>
                        </a:rPr>
                        <a:t>56 300,0</a:t>
                      </a:r>
                      <a:endParaRPr lang="ru-RU" sz="1100" dirty="0">
                        <a:solidFill>
                          <a:srgbClr val="000000"/>
                        </a:solidFill>
                        <a:latin typeface="Times New Roman" pitchFamily="18" charset="0"/>
                        <a:cs typeface="Times New Roman" pitchFamily="18" charset="0"/>
                      </a:endParaRPr>
                    </a:p>
                  </a:txBody>
                  <a:tcPr/>
                </a:tc>
                <a:tc>
                  <a:txBody>
                    <a:bodyPr/>
                    <a:lstStyle/>
                    <a:p>
                      <a:r>
                        <a:rPr lang="ru-RU" sz="1100" dirty="0" smtClean="0">
                          <a:solidFill>
                            <a:srgbClr val="000000"/>
                          </a:solidFill>
                          <a:latin typeface="Times New Roman" pitchFamily="18" charset="0"/>
                          <a:cs typeface="Times New Roman" pitchFamily="18" charset="0"/>
                        </a:rPr>
                        <a:t>56 300,0</a:t>
                      </a:r>
                      <a:endParaRPr lang="ru-RU" sz="1100" dirty="0">
                        <a:solidFill>
                          <a:srgbClr val="000000"/>
                        </a:solidFill>
                        <a:latin typeface="Times New Roman" pitchFamily="18" charset="0"/>
                        <a:cs typeface="Times New Roman" pitchFamily="18" charset="0"/>
                      </a:endParaRPr>
                    </a:p>
                  </a:txBody>
                  <a:tcPr/>
                </a:tc>
                <a:tc>
                  <a:txBody>
                    <a:bodyPr/>
                    <a:lstStyle/>
                    <a:p>
                      <a:r>
                        <a:rPr lang="ru-RU" sz="1100" dirty="0" smtClean="0">
                          <a:solidFill>
                            <a:srgbClr val="000000"/>
                          </a:solidFill>
                          <a:latin typeface="Times New Roman" pitchFamily="18" charset="0"/>
                          <a:cs typeface="Times New Roman" pitchFamily="18" charset="0"/>
                        </a:rPr>
                        <a:t>2014</a:t>
                      </a:r>
                      <a:endParaRPr lang="ru-RU" sz="1100" dirty="0">
                        <a:solidFill>
                          <a:srgbClr val="000000"/>
                        </a:solidFill>
                        <a:latin typeface="Times New Roman" pitchFamily="18" charset="0"/>
                        <a:cs typeface="Times New Roman" pitchFamily="18" charset="0"/>
                      </a:endParaRPr>
                    </a:p>
                  </a:txBody>
                  <a:tcPr/>
                </a:tc>
                <a:tc>
                  <a:txBody>
                    <a:bodyPr/>
                    <a:lstStyle/>
                    <a:p>
                      <a:r>
                        <a:rPr lang="ru-RU" sz="1100" dirty="0" smtClean="0">
                          <a:solidFill>
                            <a:srgbClr val="000000"/>
                          </a:solidFill>
                          <a:latin typeface="Times New Roman" pitchFamily="18" charset="0"/>
                          <a:cs typeface="Times New Roman" pitchFamily="18" charset="0"/>
                        </a:rPr>
                        <a:t>2017</a:t>
                      </a:r>
                      <a:endParaRPr lang="ru-RU" sz="1100" dirty="0">
                        <a:solidFill>
                          <a:srgbClr val="000000"/>
                        </a:solidFill>
                        <a:latin typeface="Times New Roman" pitchFamily="18" charset="0"/>
                        <a:cs typeface="Times New Roman" pitchFamily="18" charset="0"/>
                      </a:endParaRPr>
                    </a:p>
                  </a:txBody>
                  <a:tcPr/>
                </a:tc>
              </a:tr>
              <a:tr h="1509814">
                <a:tc>
                  <a:txBody>
                    <a:bodyPr/>
                    <a:lstStyle/>
                    <a:p>
                      <a:pPr algn="just" fontAlgn="auto"/>
                      <a:r>
                        <a:rPr lang="ru-RU" sz="1100" b="0" i="0" u="none" strike="noStrike" dirty="0">
                          <a:solidFill>
                            <a:srgbClr val="000000"/>
                          </a:solidFill>
                          <a:latin typeface="Times New Roman"/>
                        </a:rPr>
                        <a:t>Строительство жилого дома для переселения граждан из жилых помещений, признанных в установленном порядке непригодными для проживания по адресу:  г. Серов, ул. Новоуральская, 4а</a:t>
                      </a:r>
                    </a:p>
                  </a:txBody>
                  <a:tcPr marL="9525" marR="9525" marT="9525" marB="0" anchor="b"/>
                </a:tc>
                <a:tc>
                  <a:txBody>
                    <a:bodyPr/>
                    <a:lstStyle/>
                    <a:p>
                      <a:r>
                        <a:rPr lang="ru-RU" sz="1100" dirty="0" smtClean="0">
                          <a:solidFill>
                            <a:srgbClr val="000000"/>
                          </a:solidFill>
                          <a:latin typeface="Times New Roman" pitchFamily="18" charset="0"/>
                          <a:cs typeface="Times New Roman" pitchFamily="18" charset="0"/>
                        </a:rPr>
                        <a:t>52455,6</a:t>
                      </a:r>
                      <a:endParaRPr lang="ru-RU" sz="1100" dirty="0">
                        <a:solidFill>
                          <a:srgbClr val="000000"/>
                        </a:solidFill>
                        <a:latin typeface="Times New Roman" pitchFamily="18" charset="0"/>
                        <a:cs typeface="Times New Roman" pitchFamily="18" charset="0"/>
                      </a:endParaRPr>
                    </a:p>
                  </a:txBody>
                  <a:tcPr/>
                </a:tc>
                <a:tc>
                  <a:txBody>
                    <a:bodyPr/>
                    <a:lstStyle/>
                    <a:p>
                      <a:pPr algn="l"/>
                      <a:r>
                        <a:rPr lang="ru-RU" sz="1100" dirty="0" smtClean="0">
                          <a:solidFill>
                            <a:srgbClr val="000000"/>
                          </a:solidFill>
                          <a:latin typeface="Times New Roman" pitchFamily="18" charset="0"/>
                          <a:cs typeface="Times New Roman" pitchFamily="18" charset="0"/>
                        </a:rPr>
                        <a:t>12856,4</a:t>
                      </a:r>
                      <a:endParaRPr lang="ru-RU" sz="1100" dirty="0">
                        <a:solidFill>
                          <a:srgbClr val="000000"/>
                        </a:solidFill>
                        <a:latin typeface="Times New Roman" pitchFamily="18" charset="0"/>
                        <a:cs typeface="Times New Roman" pitchFamily="18" charset="0"/>
                      </a:endParaRPr>
                    </a:p>
                  </a:txBody>
                  <a:tcPr/>
                </a:tc>
                <a:tc>
                  <a:txBody>
                    <a:bodyPr/>
                    <a:lstStyle/>
                    <a:p>
                      <a:r>
                        <a:rPr lang="ru-RU" sz="1100" dirty="0" smtClean="0">
                          <a:solidFill>
                            <a:srgbClr val="000000"/>
                          </a:solidFill>
                          <a:latin typeface="Times New Roman" pitchFamily="18" charset="0"/>
                          <a:cs typeface="Times New Roman" pitchFamily="18" charset="0"/>
                        </a:rPr>
                        <a:t>52 600,0</a:t>
                      </a:r>
                      <a:endParaRPr lang="ru-RU" sz="1100" dirty="0">
                        <a:solidFill>
                          <a:srgbClr val="000000"/>
                        </a:solidFill>
                        <a:latin typeface="Times New Roman" pitchFamily="18" charset="0"/>
                        <a:cs typeface="Times New Roman" pitchFamily="18" charset="0"/>
                      </a:endParaRPr>
                    </a:p>
                  </a:txBody>
                  <a:tcPr/>
                </a:tc>
                <a:tc>
                  <a:txBody>
                    <a:bodyPr/>
                    <a:lstStyle/>
                    <a:p>
                      <a:r>
                        <a:rPr lang="ru-RU" sz="1100" dirty="0" smtClean="0">
                          <a:solidFill>
                            <a:srgbClr val="000000"/>
                          </a:solidFill>
                          <a:latin typeface="Times New Roman" pitchFamily="18" charset="0"/>
                          <a:cs typeface="Times New Roman" pitchFamily="18" charset="0"/>
                        </a:rPr>
                        <a:t>52 600,0</a:t>
                      </a:r>
                      <a:endParaRPr lang="ru-RU" sz="1100" dirty="0">
                        <a:solidFill>
                          <a:srgbClr val="000000"/>
                        </a:solidFill>
                        <a:latin typeface="Times New Roman" pitchFamily="18" charset="0"/>
                        <a:cs typeface="Times New Roman" pitchFamily="18" charset="0"/>
                      </a:endParaRPr>
                    </a:p>
                  </a:txBody>
                  <a:tcPr/>
                </a:tc>
                <a:tc>
                  <a:txBody>
                    <a:bodyPr/>
                    <a:lstStyle/>
                    <a:p>
                      <a:r>
                        <a:rPr lang="ru-RU" sz="1100" dirty="0" smtClean="0">
                          <a:solidFill>
                            <a:srgbClr val="000000"/>
                          </a:solidFill>
                          <a:latin typeface="Times New Roman" pitchFamily="18" charset="0"/>
                          <a:cs typeface="Times New Roman" pitchFamily="18" charset="0"/>
                        </a:rPr>
                        <a:t>2016</a:t>
                      </a:r>
                      <a:endParaRPr lang="ru-RU" sz="1100" dirty="0">
                        <a:solidFill>
                          <a:srgbClr val="000000"/>
                        </a:solidFill>
                        <a:latin typeface="Times New Roman" pitchFamily="18" charset="0"/>
                        <a:cs typeface="Times New Roman" pitchFamily="18" charset="0"/>
                      </a:endParaRPr>
                    </a:p>
                  </a:txBody>
                  <a:tcPr/>
                </a:tc>
                <a:tc>
                  <a:txBody>
                    <a:bodyPr/>
                    <a:lstStyle/>
                    <a:p>
                      <a:r>
                        <a:rPr lang="ru-RU" sz="1100" dirty="0" smtClean="0">
                          <a:solidFill>
                            <a:srgbClr val="000000"/>
                          </a:solidFill>
                          <a:latin typeface="Times New Roman" pitchFamily="18" charset="0"/>
                          <a:cs typeface="Times New Roman" pitchFamily="18" charset="0"/>
                        </a:rPr>
                        <a:t>2016</a:t>
                      </a:r>
                      <a:endParaRPr lang="ru-RU" sz="1100" dirty="0">
                        <a:solidFill>
                          <a:srgbClr val="000000"/>
                        </a:solidFill>
                        <a:latin typeface="Times New Roman" pitchFamily="18" charset="0"/>
                        <a:cs typeface="Times New Roman" pitchFamily="18" charset="0"/>
                      </a:endParaRPr>
                    </a:p>
                  </a:txBody>
                  <a:tcPr/>
                </a:tc>
              </a:tr>
              <a:tr h="1509814">
                <a:tc>
                  <a:txBody>
                    <a:bodyPr/>
                    <a:lstStyle/>
                    <a:p>
                      <a:pPr algn="just" fontAlgn="auto"/>
                      <a:r>
                        <a:rPr lang="ru-RU" sz="1100" b="0" i="0" u="none" strike="noStrike" dirty="0">
                          <a:solidFill>
                            <a:srgbClr val="000000"/>
                          </a:solidFill>
                          <a:latin typeface="Times New Roman"/>
                        </a:rPr>
                        <a:t>Строительство жилого дома для переселения граждан из жилых помещений, признанных в установленном порядке непригодными для проживания по адресу:  г. Серов, ул. Новоуральская, 6а</a:t>
                      </a:r>
                    </a:p>
                  </a:txBody>
                  <a:tcPr marL="9525" marR="9525" marT="9525" marB="0" anchor="b"/>
                </a:tc>
                <a:tc>
                  <a:txBody>
                    <a:bodyPr/>
                    <a:lstStyle/>
                    <a:p>
                      <a:r>
                        <a:rPr lang="ru-RU" sz="1100" dirty="0" smtClean="0">
                          <a:solidFill>
                            <a:srgbClr val="000000"/>
                          </a:solidFill>
                          <a:latin typeface="Times New Roman" pitchFamily="18" charset="0"/>
                          <a:cs typeface="Times New Roman" pitchFamily="18" charset="0"/>
                        </a:rPr>
                        <a:t>59253,4</a:t>
                      </a:r>
                      <a:endParaRPr lang="ru-RU" sz="1100" dirty="0">
                        <a:solidFill>
                          <a:srgbClr val="000000"/>
                        </a:solidFill>
                        <a:latin typeface="Times New Roman" pitchFamily="18" charset="0"/>
                        <a:cs typeface="Times New Roman" pitchFamily="18" charset="0"/>
                      </a:endParaRPr>
                    </a:p>
                  </a:txBody>
                  <a:tcPr/>
                </a:tc>
                <a:tc>
                  <a:txBody>
                    <a:bodyPr/>
                    <a:lstStyle/>
                    <a:p>
                      <a:r>
                        <a:rPr lang="ru-RU" sz="1100" dirty="0" smtClean="0">
                          <a:solidFill>
                            <a:srgbClr val="000000"/>
                          </a:solidFill>
                          <a:latin typeface="Times New Roman" pitchFamily="18" charset="0"/>
                          <a:cs typeface="Times New Roman" pitchFamily="18" charset="0"/>
                        </a:rPr>
                        <a:t>14686,5</a:t>
                      </a:r>
                      <a:endParaRPr lang="ru-RU" sz="1100" dirty="0">
                        <a:solidFill>
                          <a:srgbClr val="000000"/>
                        </a:solidFill>
                        <a:latin typeface="Times New Roman" pitchFamily="18" charset="0"/>
                        <a:cs typeface="Times New Roman" pitchFamily="18" charset="0"/>
                      </a:endParaRPr>
                    </a:p>
                  </a:txBody>
                  <a:tcPr/>
                </a:tc>
                <a:tc>
                  <a:txBody>
                    <a:bodyPr/>
                    <a:lstStyle/>
                    <a:p>
                      <a:r>
                        <a:rPr lang="ru-RU" sz="1100" dirty="0" smtClean="0">
                          <a:solidFill>
                            <a:srgbClr val="000000"/>
                          </a:solidFill>
                          <a:latin typeface="Times New Roman" pitchFamily="18" charset="0"/>
                          <a:cs typeface="Times New Roman" pitchFamily="18" charset="0"/>
                        </a:rPr>
                        <a:t>59 300,0</a:t>
                      </a:r>
                      <a:endParaRPr lang="ru-RU" sz="1100" dirty="0">
                        <a:solidFill>
                          <a:srgbClr val="000000"/>
                        </a:solidFill>
                        <a:latin typeface="Times New Roman" pitchFamily="18" charset="0"/>
                        <a:cs typeface="Times New Roman" pitchFamily="18" charset="0"/>
                      </a:endParaRPr>
                    </a:p>
                  </a:txBody>
                  <a:tcPr/>
                </a:tc>
                <a:tc>
                  <a:txBody>
                    <a:bodyPr/>
                    <a:lstStyle/>
                    <a:p>
                      <a:r>
                        <a:rPr lang="ru-RU" sz="1100" dirty="0" smtClean="0">
                          <a:solidFill>
                            <a:srgbClr val="000000"/>
                          </a:solidFill>
                          <a:latin typeface="Times New Roman" pitchFamily="18" charset="0"/>
                          <a:cs typeface="Times New Roman" pitchFamily="18" charset="0"/>
                        </a:rPr>
                        <a:t>59 300,0</a:t>
                      </a:r>
                      <a:endParaRPr lang="ru-RU" sz="1100" dirty="0">
                        <a:solidFill>
                          <a:srgbClr val="000000"/>
                        </a:solidFill>
                        <a:latin typeface="Times New Roman" pitchFamily="18" charset="0"/>
                        <a:cs typeface="Times New Roman" pitchFamily="18" charset="0"/>
                      </a:endParaRPr>
                    </a:p>
                  </a:txBody>
                  <a:tcPr/>
                </a:tc>
                <a:tc>
                  <a:txBody>
                    <a:bodyPr/>
                    <a:lstStyle/>
                    <a:p>
                      <a:r>
                        <a:rPr lang="ru-RU" sz="1100" dirty="0" smtClean="0">
                          <a:solidFill>
                            <a:srgbClr val="000000"/>
                          </a:solidFill>
                          <a:latin typeface="Times New Roman" pitchFamily="18" charset="0"/>
                          <a:cs typeface="Times New Roman" pitchFamily="18" charset="0"/>
                        </a:rPr>
                        <a:t>2016</a:t>
                      </a:r>
                      <a:endParaRPr lang="ru-RU" sz="1100" dirty="0">
                        <a:solidFill>
                          <a:srgbClr val="000000"/>
                        </a:solidFill>
                        <a:latin typeface="Times New Roman" pitchFamily="18" charset="0"/>
                        <a:cs typeface="Times New Roman" pitchFamily="18" charset="0"/>
                      </a:endParaRPr>
                    </a:p>
                  </a:txBody>
                  <a:tcPr/>
                </a:tc>
                <a:tc>
                  <a:txBody>
                    <a:bodyPr/>
                    <a:lstStyle/>
                    <a:p>
                      <a:r>
                        <a:rPr lang="ru-RU" sz="1100" dirty="0" smtClean="0">
                          <a:solidFill>
                            <a:srgbClr val="000000"/>
                          </a:solidFill>
                          <a:latin typeface="Times New Roman" pitchFamily="18" charset="0"/>
                          <a:cs typeface="Times New Roman" pitchFamily="18" charset="0"/>
                        </a:rPr>
                        <a:t>2017</a:t>
                      </a:r>
                      <a:endParaRPr lang="ru-RU" sz="1100" dirty="0">
                        <a:solidFill>
                          <a:srgbClr val="000000"/>
                        </a:solidFill>
                        <a:latin typeface="Times New Roman" pitchFamily="18" charset="0"/>
                        <a:cs typeface="Times New Roman" pitchFamily="18" charset="0"/>
                      </a:endParaRPr>
                    </a:p>
                  </a:txBody>
                  <a:tcPr/>
                </a:tc>
              </a:tr>
              <a:tr h="1343109">
                <a:tc>
                  <a:txBody>
                    <a:bodyPr/>
                    <a:lstStyle/>
                    <a:p>
                      <a:pPr algn="just" fontAlgn="auto"/>
                      <a:r>
                        <a:rPr lang="ru-RU" sz="1100" b="0" i="0" u="none" strike="noStrike" dirty="0">
                          <a:solidFill>
                            <a:srgbClr val="000000"/>
                          </a:solidFill>
                          <a:latin typeface="Times New Roman"/>
                        </a:rPr>
                        <a:t>Строительство жилого дома для переселения граждан из жилых помещений, признанных в установленном порядке непригодными для проживания по адресу:  г. Серов, ул. Маяковского, 4</a:t>
                      </a:r>
                    </a:p>
                  </a:txBody>
                  <a:tcPr marL="9525" marR="9525" marT="9525" marB="0" anchor="b"/>
                </a:tc>
                <a:tc>
                  <a:txBody>
                    <a:bodyPr/>
                    <a:lstStyle/>
                    <a:p>
                      <a:r>
                        <a:rPr lang="ru-RU" sz="1100" dirty="0" smtClean="0">
                          <a:solidFill>
                            <a:srgbClr val="000000"/>
                          </a:solidFill>
                          <a:latin typeface="Times New Roman" pitchFamily="18" charset="0"/>
                          <a:cs typeface="Times New Roman" pitchFamily="18" charset="0"/>
                        </a:rPr>
                        <a:t>98100,6</a:t>
                      </a:r>
                      <a:endParaRPr lang="ru-RU" sz="1100" dirty="0">
                        <a:solidFill>
                          <a:srgbClr val="000000"/>
                        </a:solidFill>
                        <a:latin typeface="Times New Roman" pitchFamily="18" charset="0"/>
                        <a:cs typeface="Times New Roman" pitchFamily="18" charset="0"/>
                      </a:endParaRPr>
                    </a:p>
                  </a:txBody>
                  <a:tcPr/>
                </a:tc>
                <a:tc>
                  <a:txBody>
                    <a:bodyPr/>
                    <a:lstStyle/>
                    <a:p>
                      <a:r>
                        <a:rPr lang="ru-RU" sz="1100" dirty="0" smtClean="0">
                          <a:solidFill>
                            <a:srgbClr val="000000"/>
                          </a:solidFill>
                          <a:latin typeface="Times New Roman" pitchFamily="18" charset="0"/>
                          <a:cs typeface="Times New Roman" pitchFamily="18" charset="0"/>
                        </a:rPr>
                        <a:t>27350,1</a:t>
                      </a:r>
                      <a:endParaRPr lang="ru-RU" sz="1100" dirty="0">
                        <a:solidFill>
                          <a:srgbClr val="000000"/>
                        </a:solidFill>
                        <a:latin typeface="Times New Roman" pitchFamily="18" charset="0"/>
                        <a:cs typeface="Times New Roman" pitchFamily="18" charset="0"/>
                      </a:endParaRPr>
                    </a:p>
                  </a:txBody>
                  <a:tcPr/>
                </a:tc>
                <a:tc>
                  <a:txBody>
                    <a:bodyPr/>
                    <a:lstStyle/>
                    <a:p>
                      <a:r>
                        <a:rPr lang="ru-RU" sz="1100" dirty="0" smtClean="0">
                          <a:solidFill>
                            <a:srgbClr val="000000"/>
                          </a:solidFill>
                          <a:latin typeface="Times New Roman" pitchFamily="18" charset="0"/>
                          <a:cs typeface="Times New Roman" pitchFamily="18" charset="0"/>
                        </a:rPr>
                        <a:t>97 100,0</a:t>
                      </a:r>
                      <a:endParaRPr lang="ru-RU" sz="1100" dirty="0">
                        <a:solidFill>
                          <a:srgbClr val="000000"/>
                        </a:solidFill>
                        <a:latin typeface="Times New Roman" pitchFamily="18" charset="0"/>
                        <a:cs typeface="Times New Roman" pitchFamily="18" charset="0"/>
                      </a:endParaRPr>
                    </a:p>
                  </a:txBody>
                  <a:tcPr/>
                </a:tc>
                <a:tc>
                  <a:txBody>
                    <a:bodyPr/>
                    <a:lstStyle/>
                    <a:p>
                      <a:r>
                        <a:rPr lang="ru-RU" sz="1100" dirty="0" smtClean="0">
                          <a:solidFill>
                            <a:srgbClr val="000000"/>
                          </a:solidFill>
                          <a:latin typeface="Times New Roman" pitchFamily="18" charset="0"/>
                          <a:cs typeface="Times New Roman" pitchFamily="18" charset="0"/>
                        </a:rPr>
                        <a:t>97 100,0</a:t>
                      </a:r>
                      <a:endParaRPr lang="ru-RU" sz="1100" dirty="0">
                        <a:solidFill>
                          <a:srgbClr val="000000"/>
                        </a:solidFill>
                        <a:latin typeface="Times New Roman" pitchFamily="18" charset="0"/>
                        <a:cs typeface="Times New Roman" pitchFamily="18" charset="0"/>
                      </a:endParaRPr>
                    </a:p>
                  </a:txBody>
                  <a:tcPr/>
                </a:tc>
                <a:tc>
                  <a:txBody>
                    <a:bodyPr/>
                    <a:lstStyle/>
                    <a:p>
                      <a:r>
                        <a:rPr lang="ru-RU" sz="1100" dirty="0" smtClean="0">
                          <a:solidFill>
                            <a:srgbClr val="000000"/>
                          </a:solidFill>
                          <a:latin typeface="Times New Roman" pitchFamily="18" charset="0"/>
                          <a:cs typeface="Times New Roman" pitchFamily="18" charset="0"/>
                        </a:rPr>
                        <a:t>2016</a:t>
                      </a:r>
                      <a:endParaRPr lang="ru-RU" sz="1100" dirty="0">
                        <a:solidFill>
                          <a:srgbClr val="000000"/>
                        </a:solidFill>
                        <a:latin typeface="Times New Roman" pitchFamily="18" charset="0"/>
                        <a:cs typeface="Times New Roman" pitchFamily="18" charset="0"/>
                      </a:endParaRPr>
                    </a:p>
                  </a:txBody>
                  <a:tcPr/>
                </a:tc>
                <a:tc>
                  <a:txBody>
                    <a:bodyPr/>
                    <a:lstStyle/>
                    <a:p>
                      <a:r>
                        <a:rPr lang="ru-RU" sz="1100" dirty="0" smtClean="0">
                          <a:solidFill>
                            <a:srgbClr val="000000"/>
                          </a:solidFill>
                          <a:latin typeface="Times New Roman" pitchFamily="18" charset="0"/>
                          <a:cs typeface="Times New Roman" pitchFamily="18" charset="0"/>
                        </a:rPr>
                        <a:t>2017</a:t>
                      </a:r>
                      <a:endParaRPr lang="ru-RU" sz="1100" dirty="0">
                        <a:solidFill>
                          <a:srgbClr val="000000"/>
                        </a:solidFill>
                        <a:latin typeface="Times New Roman" pitchFamily="18" charset="0"/>
                        <a:cs typeface="Times New Roman" pitchFamily="18" charset="0"/>
                      </a:endParaRPr>
                    </a:p>
                  </a:txBody>
                  <a:tcPr/>
                </a:tc>
              </a:tr>
              <a:tr h="757749">
                <a:tc>
                  <a:txBody>
                    <a:bodyPr/>
                    <a:lstStyle/>
                    <a:p>
                      <a:pPr algn="just"/>
                      <a:r>
                        <a:rPr lang="ru-RU" sz="1100" b="0" i="0" u="none" strike="noStrike" kern="1200" dirty="0" smtClean="0">
                          <a:solidFill>
                            <a:srgbClr val="000000"/>
                          </a:solidFill>
                          <a:latin typeface="Times New Roman"/>
                          <a:ea typeface="+mn-ea"/>
                          <a:cs typeface="+mn-cs"/>
                        </a:rPr>
                        <a:t>Реконструкция очистных сооружений бытовой канализации г. Серова. Биологическая очистка </a:t>
                      </a:r>
                      <a:endParaRPr lang="ru-RU" sz="1100" b="0" i="0" u="none" strike="noStrike" kern="1200" dirty="0">
                        <a:solidFill>
                          <a:srgbClr val="000000"/>
                        </a:solidFill>
                        <a:latin typeface="Times New Roman"/>
                        <a:ea typeface="+mn-ea"/>
                        <a:cs typeface="+mn-cs"/>
                      </a:endParaRPr>
                    </a:p>
                  </a:txBody>
                  <a:tcPr/>
                </a:tc>
                <a:tc>
                  <a:txBody>
                    <a:bodyPr/>
                    <a:lstStyle/>
                    <a:p>
                      <a:r>
                        <a:rPr lang="ru-RU" sz="1100" dirty="0" smtClean="0">
                          <a:solidFill>
                            <a:srgbClr val="000000"/>
                          </a:solidFill>
                          <a:latin typeface="Times New Roman" pitchFamily="18" charset="0"/>
                          <a:cs typeface="Times New Roman" pitchFamily="18" charset="0"/>
                        </a:rPr>
                        <a:t>402390,0</a:t>
                      </a:r>
                      <a:endParaRPr lang="ru-RU" sz="1100" dirty="0">
                        <a:solidFill>
                          <a:srgbClr val="000000"/>
                        </a:solidFill>
                        <a:latin typeface="Times New Roman" pitchFamily="18" charset="0"/>
                        <a:cs typeface="Times New Roman" pitchFamily="18" charset="0"/>
                      </a:endParaRPr>
                    </a:p>
                  </a:txBody>
                  <a:tcPr/>
                </a:tc>
                <a:tc>
                  <a:txBody>
                    <a:bodyPr/>
                    <a:lstStyle/>
                    <a:p>
                      <a:r>
                        <a:rPr lang="ru-RU" sz="1100" dirty="0" smtClean="0">
                          <a:solidFill>
                            <a:srgbClr val="000000"/>
                          </a:solidFill>
                          <a:latin typeface="Times New Roman" pitchFamily="18" charset="0"/>
                          <a:cs typeface="Times New Roman" pitchFamily="18" charset="0"/>
                        </a:rPr>
                        <a:t>21584,9</a:t>
                      </a:r>
                      <a:endParaRPr lang="ru-RU" sz="1100" dirty="0">
                        <a:solidFill>
                          <a:srgbClr val="000000"/>
                        </a:solidFill>
                        <a:latin typeface="Times New Roman" pitchFamily="18" charset="0"/>
                        <a:cs typeface="Times New Roman" pitchFamily="18" charset="0"/>
                      </a:endParaRPr>
                    </a:p>
                  </a:txBody>
                  <a:tcPr/>
                </a:tc>
                <a:tc>
                  <a:txBody>
                    <a:bodyPr/>
                    <a:lstStyle/>
                    <a:p>
                      <a:r>
                        <a:rPr lang="ru-RU" sz="1100" dirty="0" smtClean="0">
                          <a:solidFill>
                            <a:srgbClr val="000000"/>
                          </a:solidFill>
                          <a:latin typeface="Times New Roman" pitchFamily="18" charset="0"/>
                          <a:cs typeface="Times New Roman" pitchFamily="18" charset="0"/>
                        </a:rPr>
                        <a:t>402 400,0</a:t>
                      </a:r>
                      <a:endParaRPr lang="ru-RU" sz="1100" dirty="0">
                        <a:solidFill>
                          <a:srgbClr val="000000"/>
                        </a:solidFill>
                        <a:latin typeface="Times New Roman" pitchFamily="18" charset="0"/>
                        <a:cs typeface="Times New Roman" pitchFamily="18" charset="0"/>
                      </a:endParaRPr>
                    </a:p>
                  </a:txBody>
                  <a:tcPr/>
                </a:tc>
                <a:tc>
                  <a:txBody>
                    <a:bodyPr/>
                    <a:lstStyle/>
                    <a:p>
                      <a:r>
                        <a:rPr lang="ru-RU" sz="1100" dirty="0" smtClean="0">
                          <a:solidFill>
                            <a:srgbClr val="000000"/>
                          </a:solidFill>
                          <a:latin typeface="Times New Roman" pitchFamily="18" charset="0"/>
                          <a:cs typeface="Times New Roman" pitchFamily="18" charset="0"/>
                        </a:rPr>
                        <a:t>402 400,0</a:t>
                      </a:r>
                      <a:endParaRPr lang="ru-RU" sz="1100" dirty="0">
                        <a:solidFill>
                          <a:srgbClr val="000000"/>
                        </a:solidFill>
                        <a:latin typeface="Times New Roman" pitchFamily="18" charset="0"/>
                        <a:cs typeface="Times New Roman" pitchFamily="18" charset="0"/>
                      </a:endParaRPr>
                    </a:p>
                  </a:txBody>
                  <a:tcPr/>
                </a:tc>
                <a:tc>
                  <a:txBody>
                    <a:bodyPr/>
                    <a:lstStyle/>
                    <a:p>
                      <a:r>
                        <a:rPr lang="ru-RU" sz="1100" dirty="0" smtClean="0">
                          <a:solidFill>
                            <a:srgbClr val="000000"/>
                          </a:solidFill>
                          <a:latin typeface="Times New Roman" pitchFamily="18" charset="0"/>
                          <a:cs typeface="Times New Roman" pitchFamily="18" charset="0"/>
                        </a:rPr>
                        <a:t>2013</a:t>
                      </a:r>
                      <a:endParaRPr lang="ru-RU" sz="1100" dirty="0">
                        <a:solidFill>
                          <a:srgbClr val="000000"/>
                        </a:solidFill>
                        <a:latin typeface="Times New Roman" pitchFamily="18" charset="0"/>
                        <a:cs typeface="Times New Roman" pitchFamily="18" charset="0"/>
                      </a:endParaRPr>
                    </a:p>
                  </a:txBody>
                  <a:tcPr/>
                </a:tc>
                <a:tc>
                  <a:txBody>
                    <a:bodyPr/>
                    <a:lstStyle/>
                    <a:p>
                      <a:r>
                        <a:rPr lang="ru-RU" sz="1100" dirty="0" smtClean="0">
                          <a:solidFill>
                            <a:srgbClr val="000000"/>
                          </a:solidFill>
                          <a:latin typeface="Times New Roman" pitchFamily="18" charset="0"/>
                          <a:cs typeface="Times New Roman" pitchFamily="18" charset="0"/>
                        </a:rPr>
                        <a:t>2017</a:t>
                      </a:r>
                      <a:endParaRPr lang="ru-RU" sz="1100" dirty="0">
                        <a:solidFill>
                          <a:srgbClr val="000000"/>
                        </a:solidFill>
                        <a:latin typeface="Times New Roman" pitchFamily="18" charset="0"/>
                        <a:cs typeface="Times New Roman" pitchFamily="18" charset="0"/>
                      </a:endParaRPr>
                    </a:p>
                  </a:txBody>
                  <a:tcPr/>
                </a:tc>
              </a:tr>
              <a:tr h="591044">
                <a:tc>
                  <a:txBody>
                    <a:bodyPr/>
                    <a:lstStyle/>
                    <a:p>
                      <a:pPr algn="just"/>
                      <a:r>
                        <a:rPr lang="ru-RU" sz="1100" b="0" i="0" u="none" strike="noStrike" kern="1200" dirty="0" smtClean="0">
                          <a:solidFill>
                            <a:srgbClr val="000000"/>
                          </a:solidFill>
                          <a:latin typeface="Times New Roman"/>
                          <a:ea typeface="+mn-ea"/>
                          <a:cs typeface="+mn-cs"/>
                        </a:rPr>
                        <a:t>Проектно-изыскательские работы п. Новое Медянкино</a:t>
                      </a:r>
                    </a:p>
                  </a:txBody>
                  <a:tcPr/>
                </a:tc>
                <a:tc>
                  <a:txBody>
                    <a:bodyPr/>
                    <a:lstStyle/>
                    <a:p>
                      <a:r>
                        <a:rPr lang="ru-RU" sz="1100" dirty="0" smtClean="0">
                          <a:solidFill>
                            <a:srgbClr val="000000"/>
                          </a:solidFill>
                          <a:latin typeface="Times New Roman" pitchFamily="18" charset="0"/>
                          <a:cs typeface="Times New Roman" pitchFamily="18" charset="0"/>
                        </a:rPr>
                        <a:t>950,0</a:t>
                      </a:r>
                      <a:endParaRPr lang="ru-RU" sz="1100" dirty="0">
                        <a:solidFill>
                          <a:srgbClr val="000000"/>
                        </a:solidFill>
                        <a:latin typeface="Times New Roman" pitchFamily="18" charset="0"/>
                        <a:cs typeface="Times New Roman" pitchFamily="18" charset="0"/>
                      </a:endParaRPr>
                    </a:p>
                  </a:txBody>
                  <a:tcPr/>
                </a:tc>
                <a:tc>
                  <a:txBody>
                    <a:bodyPr/>
                    <a:lstStyle/>
                    <a:p>
                      <a:r>
                        <a:rPr lang="ru-RU" sz="1100" dirty="0" smtClean="0">
                          <a:solidFill>
                            <a:srgbClr val="000000"/>
                          </a:solidFill>
                          <a:latin typeface="Times New Roman" pitchFamily="18" charset="0"/>
                          <a:cs typeface="Times New Roman" pitchFamily="18" charset="0"/>
                        </a:rPr>
                        <a:t>1000,0</a:t>
                      </a:r>
                      <a:endParaRPr lang="ru-RU" sz="1100" dirty="0">
                        <a:solidFill>
                          <a:srgbClr val="000000"/>
                        </a:solidFill>
                        <a:latin typeface="Times New Roman" pitchFamily="18" charset="0"/>
                        <a:cs typeface="Times New Roman" pitchFamily="18" charset="0"/>
                      </a:endParaRPr>
                    </a:p>
                  </a:txBody>
                  <a:tcPr/>
                </a:tc>
                <a:tc>
                  <a:txBody>
                    <a:bodyPr/>
                    <a:lstStyle/>
                    <a:p>
                      <a:r>
                        <a:rPr lang="ru-RU" sz="1100" dirty="0" smtClean="0">
                          <a:solidFill>
                            <a:srgbClr val="000000"/>
                          </a:solidFill>
                          <a:latin typeface="Times New Roman" pitchFamily="18" charset="0"/>
                          <a:cs typeface="Times New Roman" pitchFamily="18" charset="0"/>
                        </a:rPr>
                        <a:t>950,0</a:t>
                      </a:r>
                      <a:endParaRPr lang="ru-RU" sz="1100" dirty="0">
                        <a:solidFill>
                          <a:srgbClr val="000000"/>
                        </a:solidFill>
                        <a:latin typeface="Times New Roman" pitchFamily="18" charset="0"/>
                        <a:cs typeface="Times New Roman" pitchFamily="18" charset="0"/>
                      </a:endParaRPr>
                    </a:p>
                  </a:txBody>
                  <a:tcPr/>
                </a:tc>
                <a:tc>
                  <a:txBody>
                    <a:bodyPr/>
                    <a:lstStyle/>
                    <a:p>
                      <a:r>
                        <a:rPr lang="ru-RU" sz="1100" dirty="0" smtClean="0">
                          <a:solidFill>
                            <a:srgbClr val="000000"/>
                          </a:solidFill>
                          <a:latin typeface="Times New Roman" pitchFamily="18" charset="0"/>
                          <a:cs typeface="Times New Roman" pitchFamily="18" charset="0"/>
                        </a:rPr>
                        <a:t>950,0</a:t>
                      </a:r>
                      <a:endParaRPr lang="ru-RU" sz="1100" dirty="0">
                        <a:solidFill>
                          <a:srgbClr val="000000"/>
                        </a:solidFill>
                        <a:latin typeface="Times New Roman" pitchFamily="18" charset="0"/>
                        <a:cs typeface="Times New Roman" pitchFamily="18" charset="0"/>
                      </a:endParaRPr>
                    </a:p>
                  </a:txBody>
                  <a:tcPr/>
                </a:tc>
                <a:tc>
                  <a:txBody>
                    <a:bodyPr/>
                    <a:lstStyle/>
                    <a:p>
                      <a:r>
                        <a:rPr lang="ru-RU" sz="1100" dirty="0" smtClean="0">
                          <a:solidFill>
                            <a:srgbClr val="000000"/>
                          </a:solidFill>
                          <a:latin typeface="Times New Roman" pitchFamily="18" charset="0"/>
                          <a:cs typeface="Times New Roman" pitchFamily="18" charset="0"/>
                        </a:rPr>
                        <a:t>2016</a:t>
                      </a:r>
                      <a:endParaRPr lang="ru-RU" sz="1100" dirty="0">
                        <a:solidFill>
                          <a:srgbClr val="000000"/>
                        </a:solidFill>
                        <a:latin typeface="Times New Roman" pitchFamily="18" charset="0"/>
                        <a:cs typeface="Times New Roman" pitchFamily="18" charset="0"/>
                      </a:endParaRPr>
                    </a:p>
                  </a:txBody>
                  <a:tcPr/>
                </a:tc>
                <a:tc>
                  <a:txBody>
                    <a:bodyPr/>
                    <a:lstStyle/>
                    <a:p>
                      <a:r>
                        <a:rPr lang="ru-RU" sz="1100" dirty="0" smtClean="0">
                          <a:solidFill>
                            <a:srgbClr val="000000"/>
                          </a:solidFill>
                          <a:latin typeface="Times New Roman" pitchFamily="18" charset="0"/>
                          <a:cs typeface="Times New Roman" pitchFamily="18" charset="0"/>
                        </a:rPr>
                        <a:t>2016</a:t>
                      </a:r>
                      <a:endParaRPr lang="ru-RU" sz="1100" dirty="0">
                        <a:solidFill>
                          <a:srgbClr val="000000"/>
                        </a:solidFill>
                        <a:latin typeface="Times New Roman" pitchFamily="18" charset="0"/>
                        <a:cs typeface="Times New Roman" pitchFamily="18" charset="0"/>
                      </a:endParaRPr>
                    </a:p>
                  </a:txBody>
                  <a:tcPr/>
                </a:tc>
              </a:tr>
              <a:tr h="1257863">
                <a:tc>
                  <a:txBody>
                    <a:bodyPr/>
                    <a:lstStyle/>
                    <a:p>
                      <a:pPr algn="just"/>
                      <a:r>
                        <a:rPr lang="ru-RU" sz="1100" b="0" i="0" u="none" strike="noStrike" kern="1200" dirty="0" smtClean="0">
                          <a:solidFill>
                            <a:srgbClr val="000000"/>
                          </a:solidFill>
                          <a:latin typeface="Times New Roman"/>
                          <a:ea typeface="+mn-ea"/>
                          <a:cs typeface="+mn-cs"/>
                        </a:rPr>
                        <a:t>Строительство физкультурно-оздоровительного комплекса с ледовой ареной на стадионе «Металлург» по ул. Каквинская в г. Серове</a:t>
                      </a:r>
                    </a:p>
                  </a:txBody>
                  <a:tcPr/>
                </a:tc>
                <a:tc>
                  <a:txBody>
                    <a:bodyPr/>
                    <a:lstStyle/>
                    <a:p>
                      <a:r>
                        <a:rPr lang="ru-RU" sz="1100" dirty="0" smtClean="0">
                          <a:solidFill>
                            <a:srgbClr val="000000"/>
                          </a:solidFill>
                          <a:latin typeface="Times New Roman" pitchFamily="18" charset="0"/>
                          <a:cs typeface="Times New Roman" pitchFamily="18" charset="0"/>
                        </a:rPr>
                        <a:t>231</a:t>
                      </a:r>
                      <a:r>
                        <a:rPr lang="ru-RU" sz="1100" baseline="0" dirty="0" smtClean="0">
                          <a:solidFill>
                            <a:srgbClr val="000000"/>
                          </a:solidFill>
                          <a:latin typeface="Times New Roman" pitchFamily="18" charset="0"/>
                          <a:cs typeface="Times New Roman" pitchFamily="18" charset="0"/>
                        </a:rPr>
                        <a:t> 055,0</a:t>
                      </a:r>
                      <a:endParaRPr lang="ru-RU" sz="1100" dirty="0">
                        <a:solidFill>
                          <a:srgbClr val="000000"/>
                        </a:solidFill>
                        <a:latin typeface="Times New Roman" pitchFamily="18" charset="0"/>
                        <a:cs typeface="Times New Roman" pitchFamily="18" charset="0"/>
                      </a:endParaRPr>
                    </a:p>
                  </a:txBody>
                  <a:tcPr/>
                </a:tc>
                <a:tc>
                  <a:txBody>
                    <a:bodyPr/>
                    <a:lstStyle/>
                    <a:p>
                      <a:r>
                        <a:rPr lang="ru-RU" sz="1100" dirty="0" smtClean="0">
                          <a:solidFill>
                            <a:srgbClr val="000000"/>
                          </a:solidFill>
                          <a:latin typeface="Times New Roman" pitchFamily="18" charset="0"/>
                          <a:cs typeface="Times New Roman" pitchFamily="18" charset="0"/>
                        </a:rPr>
                        <a:t>15906,8</a:t>
                      </a:r>
                      <a:endParaRPr lang="ru-RU" sz="1100" dirty="0">
                        <a:solidFill>
                          <a:srgbClr val="000000"/>
                        </a:solidFill>
                        <a:latin typeface="Times New Roman" pitchFamily="18" charset="0"/>
                        <a:cs typeface="Times New Roman" pitchFamily="18" charset="0"/>
                      </a:endParaRPr>
                    </a:p>
                  </a:txBody>
                  <a:tcPr/>
                </a:tc>
                <a:tc>
                  <a:txBody>
                    <a:bodyPr/>
                    <a:lstStyle/>
                    <a:p>
                      <a:r>
                        <a:rPr lang="ru-RU" sz="1100" dirty="0" smtClean="0">
                          <a:solidFill>
                            <a:srgbClr val="000000"/>
                          </a:solidFill>
                          <a:latin typeface="Times New Roman" pitchFamily="18" charset="0"/>
                          <a:cs typeface="Times New Roman" pitchFamily="18" charset="0"/>
                        </a:rPr>
                        <a:t>231</a:t>
                      </a:r>
                      <a:r>
                        <a:rPr lang="ru-RU" sz="1100" baseline="0" dirty="0" smtClean="0">
                          <a:solidFill>
                            <a:srgbClr val="000000"/>
                          </a:solidFill>
                          <a:latin typeface="Times New Roman" pitchFamily="18" charset="0"/>
                          <a:cs typeface="Times New Roman" pitchFamily="18" charset="0"/>
                        </a:rPr>
                        <a:t> 0</a:t>
                      </a:r>
                      <a:r>
                        <a:rPr lang="ru-RU" sz="1100" dirty="0" smtClean="0">
                          <a:solidFill>
                            <a:srgbClr val="000000"/>
                          </a:solidFill>
                          <a:latin typeface="Times New Roman" pitchFamily="18" charset="0"/>
                          <a:cs typeface="Times New Roman" pitchFamily="18" charset="0"/>
                        </a:rPr>
                        <a:t>55,0</a:t>
                      </a:r>
                      <a:endParaRPr lang="ru-RU" sz="1100" dirty="0">
                        <a:solidFill>
                          <a:srgbClr val="000000"/>
                        </a:solidFill>
                        <a:latin typeface="Times New Roman" pitchFamily="18" charset="0"/>
                        <a:cs typeface="Times New Roman" pitchFamily="18" charset="0"/>
                      </a:endParaRPr>
                    </a:p>
                  </a:txBody>
                  <a:tcPr/>
                </a:tc>
                <a:tc>
                  <a:txBody>
                    <a:bodyPr/>
                    <a:lstStyle/>
                    <a:p>
                      <a:r>
                        <a:rPr lang="ru-RU" sz="1100" dirty="0" smtClean="0">
                          <a:solidFill>
                            <a:srgbClr val="000000"/>
                          </a:solidFill>
                          <a:latin typeface="Times New Roman" pitchFamily="18" charset="0"/>
                          <a:cs typeface="Times New Roman" pitchFamily="18" charset="0"/>
                        </a:rPr>
                        <a:t>231</a:t>
                      </a:r>
                      <a:r>
                        <a:rPr lang="ru-RU" sz="1100" baseline="0" dirty="0" smtClean="0">
                          <a:solidFill>
                            <a:srgbClr val="000000"/>
                          </a:solidFill>
                          <a:latin typeface="Times New Roman" pitchFamily="18" charset="0"/>
                          <a:cs typeface="Times New Roman" pitchFamily="18" charset="0"/>
                        </a:rPr>
                        <a:t> 055</a:t>
                      </a:r>
                      <a:endParaRPr lang="ru-RU" sz="1100" dirty="0">
                        <a:solidFill>
                          <a:srgbClr val="000000"/>
                        </a:solidFill>
                        <a:latin typeface="Times New Roman" pitchFamily="18" charset="0"/>
                        <a:cs typeface="Times New Roman" pitchFamily="18" charset="0"/>
                      </a:endParaRPr>
                    </a:p>
                  </a:txBody>
                  <a:tcPr/>
                </a:tc>
                <a:tc>
                  <a:txBody>
                    <a:bodyPr/>
                    <a:lstStyle/>
                    <a:p>
                      <a:r>
                        <a:rPr lang="ru-RU" sz="1100" dirty="0" smtClean="0">
                          <a:solidFill>
                            <a:srgbClr val="000000"/>
                          </a:solidFill>
                          <a:latin typeface="Times New Roman" pitchFamily="18" charset="0"/>
                          <a:cs typeface="Times New Roman" pitchFamily="18" charset="0"/>
                        </a:rPr>
                        <a:t>2014</a:t>
                      </a:r>
                      <a:endParaRPr lang="ru-RU" sz="1100" dirty="0">
                        <a:solidFill>
                          <a:srgbClr val="000000"/>
                        </a:solidFill>
                        <a:latin typeface="Times New Roman" pitchFamily="18" charset="0"/>
                        <a:cs typeface="Times New Roman" pitchFamily="18" charset="0"/>
                      </a:endParaRPr>
                    </a:p>
                  </a:txBody>
                  <a:tcPr/>
                </a:tc>
                <a:tc>
                  <a:txBody>
                    <a:bodyPr/>
                    <a:lstStyle/>
                    <a:p>
                      <a:r>
                        <a:rPr lang="ru-RU" sz="1100" dirty="0" smtClean="0">
                          <a:solidFill>
                            <a:srgbClr val="000000"/>
                          </a:solidFill>
                          <a:latin typeface="Times New Roman" pitchFamily="18" charset="0"/>
                          <a:cs typeface="Times New Roman" pitchFamily="18" charset="0"/>
                        </a:rPr>
                        <a:t>2016</a:t>
                      </a:r>
                      <a:endParaRPr lang="ru-RU" sz="1100" dirty="0">
                        <a:solidFill>
                          <a:srgbClr val="000000"/>
                        </a:solidFill>
                        <a:latin typeface="Times New Roman" pitchFamily="18" charset="0"/>
                        <a:cs typeface="Times New Roman" pitchFamily="18" charset="0"/>
                      </a:endParaRPr>
                    </a:p>
                  </a:txBody>
                  <a:tcPr/>
                </a:tc>
              </a:tr>
            </a:tbl>
          </a:graphicData>
        </a:graphic>
      </p:graphicFrame>
    </p:spTree>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sz="quarter"/>
          </p:nvPr>
        </p:nvSpPr>
        <p:spPr>
          <a:xfrm rot="5400000">
            <a:off x="1595438" y="4643437"/>
            <a:ext cx="9906000" cy="619125"/>
          </a:xfrm>
        </p:spPr>
        <p:style>
          <a:lnRef idx="2">
            <a:schemeClr val="accent2">
              <a:shade val="50000"/>
            </a:schemeClr>
          </a:lnRef>
          <a:fillRef idx="1">
            <a:schemeClr val="accent2"/>
          </a:fillRef>
          <a:effectRef idx="0">
            <a:schemeClr val="accent2"/>
          </a:effectRef>
          <a:fontRef idx="minor">
            <a:schemeClr val="lt1"/>
          </a:fontRef>
        </p:style>
        <p:txBody>
          <a:bodyPr/>
          <a:lstStyle/>
          <a:p>
            <a:pPr algn="l" eaLnBrk="1" hangingPunct="1">
              <a:defRPr/>
            </a:pPr>
            <a:r>
              <a:rPr lang="ru-RU" sz="2000" b="1" dirty="0" smtClean="0">
                <a:solidFill>
                  <a:schemeClr val="tx1"/>
                </a:solidFill>
                <a:latin typeface="Times New Roman" pitchFamily="18" charset="0"/>
                <a:cs typeface="Times New Roman" pitchFamily="18" charset="0"/>
              </a:rPr>
              <a:t>Источники финансирования дефицита бюджета</a:t>
            </a:r>
          </a:p>
        </p:txBody>
      </p:sp>
      <p:sp>
        <p:nvSpPr>
          <p:cNvPr id="90115" name="Rectangle 3"/>
          <p:cNvSpPr>
            <a:spLocks noGrp="1" noChangeArrowheads="1"/>
          </p:cNvSpPr>
          <p:nvPr>
            <p:ph type="subTitle" sz="quarter" idx="1"/>
          </p:nvPr>
        </p:nvSpPr>
        <p:spPr>
          <a:xfrm>
            <a:off x="161925" y="241300"/>
            <a:ext cx="5997575" cy="1795463"/>
          </a:xfrm>
        </p:spPr>
        <p:txBody>
          <a:bodyPr/>
          <a:lstStyle/>
          <a:p>
            <a:pPr indent="265113" algn="just" eaLnBrk="1" hangingPunct="1">
              <a:lnSpc>
                <a:spcPct val="90000"/>
              </a:lnSpc>
              <a:defRPr/>
            </a:pPr>
            <a:r>
              <a:rPr lang="ru-RU" sz="1600" b="1" dirty="0" smtClean="0">
                <a:solidFill>
                  <a:schemeClr val="accent6">
                    <a:lumMod val="75000"/>
                  </a:schemeClr>
                </a:solidFill>
                <a:effectLst/>
                <a:latin typeface="+mn-lt"/>
              </a:rPr>
              <a:t>В процессе принятия и исполнения бюджета города большое значение приобретает сбалансированность доходов и расходов. Если доходы превышают расходы, то возникает </a:t>
            </a:r>
            <a:r>
              <a:rPr lang="ru-RU" sz="1600" b="1" u="sng" dirty="0" smtClean="0">
                <a:solidFill>
                  <a:schemeClr val="accent6">
                    <a:lumMod val="75000"/>
                  </a:schemeClr>
                </a:solidFill>
                <a:effectLst/>
                <a:latin typeface="+mn-lt"/>
              </a:rPr>
              <a:t>профицит</a:t>
            </a:r>
            <a:r>
              <a:rPr lang="ru-RU" sz="1600" b="1" dirty="0" smtClean="0">
                <a:solidFill>
                  <a:schemeClr val="accent6">
                    <a:lumMod val="75000"/>
                  </a:schemeClr>
                </a:solidFill>
                <a:effectLst/>
                <a:latin typeface="+mn-lt"/>
              </a:rPr>
              <a:t>. </a:t>
            </a:r>
          </a:p>
          <a:p>
            <a:pPr indent="265113" algn="just" eaLnBrk="1" hangingPunct="1">
              <a:lnSpc>
                <a:spcPct val="90000"/>
              </a:lnSpc>
              <a:defRPr/>
            </a:pPr>
            <a:r>
              <a:rPr lang="ru-RU" sz="1600" b="1" dirty="0" smtClean="0">
                <a:solidFill>
                  <a:schemeClr val="accent6">
                    <a:lumMod val="75000"/>
                  </a:schemeClr>
                </a:solidFill>
                <a:effectLst/>
                <a:latin typeface="+mn-lt"/>
              </a:rPr>
              <a:t>Но чаще всего расходы превышают доходы. В таком случае возникает </a:t>
            </a:r>
            <a:r>
              <a:rPr lang="ru-RU" sz="1600" b="1" u="sng" dirty="0" smtClean="0">
                <a:solidFill>
                  <a:schemeClr val="accent6">
                    <a:lumMod val="75000"/>
                  </a:schemeClr>
                </a:solidFill>
                <a:effectLst/>
                <a:latin typeface="+mn-lt"/>
              </a:rPr>
              <a:t>дефицит</a:t>
            </a:r>
            <a:r>
              <a:rPr lang="ru-RU" sz="1600" b="1" dirty="0" smtClean="0">
                <a:solidFill>
                  <a:schemeClr val="accent6">
                    <a:lumMod val="75000"/>
                  </a:schemeClr>
                </a:solidFill>
                <a:effectLst/>
                <a:latin typeface="+mn-lt"/>
              </a:rPr>
              <a:t>.</a:t>
            </a:r>
          </a:p>
        </p:txBody>
      </p:sp>
      <p:sp>
        <p:nvSpPr>
          <p:cNvPr id="90118" name="Rectangle 6"/>
          <p:cNvSpPr>
            <a:spLocks noChangeArrowheads="1"/>
          </p:cNvSpPr>
          <p:nvPr/>
        </p:nvSpPr>
        <p:spPr bwMode="auto">
          <a:xfrm>
            <a:off x="188259" y="4168588"/>
            <a:ext cx="1627806" cy="2470743"/>
          </a:xfrm>
          <a:prstGeom prst="rect">
            <a:avLst/>
          </a:prstGeom>
          <a:solidFill>
            <a:srgbClr val="CCFFCC"/>
          </a:solidFill>
          <a:ln w="158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r>
              <a:rPr lang="ru-RU" sz="1400" b="1" u="sng" dirty="0">
                <a:solidFill>
                  <a:schemeClr val="bg2"/>
                </a:solidFill>
                <a:cs typeface="+mn-cs"/>
              </a:rPr>
              <a:t>муниципальные займы,</a:t>
            </a:r>
            <a:r>
              <a:rPr lang="ru-RU" sz="1400" b="1" dirty="0">
                <a:solidFill>
                  <a:schemeClr val="bg2"/>
                </a:solidFill>
                <a:cs typeface="+mn-cs"/>
              </a:rPr>
              <a:t> осуществляемые путем выпуска муниципальных ценных бумаг от имени муниципального образования</a:t>
            </a:r>
          </a:p>
        </p:txBody>
      </p:sp>
      <p:sp>
        <p:nvSpPr>
          <p:cNvPr id="90119" name="Rectangle 7"/>
          <p:cNvSpPr>
            <a:spLocks noChangeArrowheads="1"/>
          </p:cNvSpPr>
          <p:nvPr/>
        </p:nvSpPr>
        <p:spPr bwMode="auto">
          <a:xfrm>
            <a:off x="2001479" y="4178881"/>
            <a:ext cx="1352916" cy="2490860"/>
          </a:xfrm>
          <a:prstGeom prst="rect">
            <a:avLst/>
          </a:prstGeom>
          <a:solidFill>
            <a:srgbClr val="CCFFCC"/>
          </a:solidFill>
          <a:ln w="158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r>
              <a:rPr lang="ru-RU" sz="1400" b="1" u="sng" dirty="0">
                <a:solidFill>
                  <a:schemeClr val="bg2"/>
                </a:solidFill>
                <a:cs typeface="+mn-cs"/>
              </a:rPr>
              <a:t>бюджетные кредиты,</a:t>
            </a:r>
            <a:r>
              <a:rPr lang="ru-RU" sz="1400" b="1" dirty="0">
                <a:solidFill>
                  <a:schemeClr val="bg2"/>
                </a:solidFill>
                <a:cs typeface="+mn-cs"/>
              </a:rPr>
              <a:t> полученные от бюджетов других уровней бюджетной системы РФ</a:t>
            </a:r>
          </a:p>
        </p:txBody>
      </p:sp>
      <p:sp>
        <p:nvSpPr>
          <p:cNvPr id="90120" name="Rectangle 8"/>
          <p:cNvSpPr>
            <a:spLocks noChangeArrowheads="1"/>
          </p:cNvSpPr>
          <p:nvPr/>
        </p:nvSpPr>
        <p:spPr bwMode="auto">
          <a:xfrm>
            <a:off x="3517505" y="4190037"/>
            <a:ext cx="1283095" cy="2479703"/>
          </a:xfrm>
          <a:prstGeom prst="rect">
            <a:avLst/>
          </a:prstGeom>
          <a:solidFill>
            <a:srgbClr val="CCFFCC"/>
          </a:solidFill>
          <a:ln w="158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r>
              <a:rPr lang="ru-RU" sz="1400" b="1" u="sng" dirty="0">
                <a:solidFill>
                  <a:schemeClr val="bg2"/>
                </a:solidFill>
                <a:cs typeface="+mn-cs"/>
              </a:rPr>
              <a:t>кредиты,</a:t>
            </a:r>
          </a:p>
          <a:p>
            <a:pPr algn="ctr">
              <a:defRPr/>
            </a:pPr>
            <a:r>
              <a:rPr lang="ru-RU" sz="1400" b="1" dirty="0">
                <a:solidFill>
                  <a:schemeClr val="bg2"/>
                </a:solidFill>
                <a:cs typeface="+mn-cs"/>
              </a:rPr>
              <a:t> полученные от кредитных организаций</a:t>
            </a:r>
          </a:p>
        </p:txBody>
      </p:sp>
      <p:sp>
        <p:nvSpPr>
          <p:cNvPr id="90121" name="Rectangle 9"/>
          <p:cNvSpPr>
            <a:spLocks noChangeArrowheads="1"/>
          </p:cNvSpPr>
          <p:nvPr/>
        </p:nvSpPr>
        <p:spPr bwMode="auto">
          <a:xfrm>
            <a:off x="4920526" y="4203172"/>
            <a:ext cx="1211334" cy="2448983"/>
          </a:xfrm>
          <a:prstGeom prst="rect">
            <a:avLst/>
          </a:prstGeom>
          <a:solidFill>
            <a:srgbClr val="CCFFCC"/>
          </a:solidFill>
          <a:ln w="158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r>
              <a:rPr lang="ru-RU" sz="1400" b="1" u="sng" dirty="0">
                <a:solidFill>
                  <a:schemeClr val="bg2"/>
                </a:solidFill>
                <a:cs typeface="+mn-cs"/>
              </a:rPr>
              <a:t>изменение остатков</a:t>
            </a:r>
            <a:r>
              <a:rPr lang="ru-RU" sz="1400" b="1" dirty="0">
                <a:solidFill>
                  <a:schemeClr val="bg2"/>
                </a:solidFill>
                <a:cs typeface="+mn-cs"/>
              </a:rPr>
              <a:t> средств на счетах по учету средств  бюджета</a:t>
            </a:r>
          </a:p>
        </p:txBody>
      </p:sp>
      <p:sp>
        <p:nvSpPr>
          <p:cNvPr id="90131" name="Rectangle 19"/>
          <p:cNvSpPr>
            <a:spLocks noChangeArrowheads="1"/>
          </p:cNvSpPr>
          <p:nvPr/>
        </p:nvSpPr>
        <p:spPr bwMode="auto">
          <a:xfrm>
            <a:off x="1628868" y="7769908"/>
            <a:ext cx="2371409" cy="1243488"/>
          </a:xfrm>
          <a:prstGeom prst="rect">
            <a:avLst/>
          </a:prstGeom>
          <a:solidFill>
            <a:srgbClr val="FFCCFF"/>
          </a:solidFill>
          <a:ln w="158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r>
              <a:rPr lang="ru-RU" sz="1400" b="1" u="sng" dirty="0">
                <a:solidFill>
                  <a:schemeClr val="bg2"/>
                </a:solidFill>
                <a:cs typeface="+mn-cs"/>
              </a:rPr>
              <a:t>муниципальный долг,</a:t>
            </a:r>
          </a:p>
          <a:p>
            <a:pPr algn="ctr">
              <a:defRPr/>
            </a:pPr>
            <a:r>
              <a:rPr lang="ru-RU" sz="1400" b="1" dirty="0">
                <a:solidFill>
                  <a:schemeClr val="bg2"/>
                </a:solidFill>
                <a:cs typeface="+mn-cs"/>
              </a:rPr>
              <a:t>то есть совокупность долговых обязательств муниципального образования</a:t>
            </a:r>
          </a:p>
        </p:txBody>
      </p:sp>
      <p:sp>
        <p:nvSpPr>
          <p:cNvPr id="29" name="Стрелка вниз 28"/>
          <p:cNvSpPr/>
          <p:nvPr/>
        </p:nvSpPr>
        <p:spPr>
          <a:xfrm>
            <a:off x="5540041" y="3079377"/>
            <a:ext cx="161512" cy="1086746"/>
          </a:xfrm>
          <a:prstGeom prst="downArrow">
            <a:avLst/>
          </a:prstGeom>
          <a:solidFill>
            <a:schemeClr val="bg1">
              <a:lumMod val="40000"/>
              <a:lumOff val="60000"/>
            </a:schemeClr>
          </a:solidFill>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dirty="0"/>
          </a:p>
        </p:txBody>
      </p:sp>
      <p:sp>
        <p:nvSpPr>
          <p:cNvPr id="30" name="Стрелка вниз 29"/>
          <p:cNvSpPr/>
          <p:nvPr/>
        </p:nvSpPr>
        <p:spPr>
          <a:xfrm>
            <a:off x="824407" y="3065930"/>
            <a:ext cx="157227" cy="1121156"/>
          </a:xfrm>
          <a:prstGeom prst="downArrow">
            <a:avLst/>
          </a:prstGeom>
          <a:solidFill>
            <a:schemeClr val="bg1">
              <a:lumMod val="40000"/>
              <a:lumOff val="60000"/>
            </a:schemeClr>
          </a:solidFill>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dirty="0"/>
          </a:p>
        </p:txBody>
      </p:sp>
      <p:sp>
        <p:nvSpPr>
          <p:cNvPr id="31" name="Стрелка вниз 30"/>
          <p:cNvSpPr/>
          <p:nvPr/>
        </p:nvSpPr>
        <p:spPr>
          <a:xfrm>
            <a:off x="2635918" y="3065930"/>
            <a:ext cx="161069" cy="1113640"/>
          </a:xfrm>
          <a:prstGeom prst="downArrow">
            <a:avLst/>
          </a:prstGeom>
          <a:solidFill>
            <a:schemeClr val="bg1">
              <a:lumMod val="40000"/>
              <a:lumOff val="60000"/>
            </a:schemeClr>
          </a:solidFill>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dirty="0"/>
          </a:p>
        </p:txBody>
      </p:sp>
      <p:sp>
        <p:nvSpPr>
          <p:cNvPr id="32" name="Стрелка вниз 31"/>
          <p:cNvSpPr/>
          <p:nvPr/>
        </p:nvSpPr>
        <p:spPr>
          <a:xfrm>
            <a:off x="4134896" y="3079377"/>
            <a:ext cx="141269" cy="1097228"/>
          </a:xfrm>
          <a:prstGeom prst="downArrow">
            <a:avLst/>
          </a:prstGeom>
          <a:solidFill>
            <a:schemeClr val="bg1">
              <a:lumMod val="40000"/>
              <a:lumOff val="60000"/>
            </a:schemeClr>
          </a:solidFill>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dirty="0"/>
          </a:p>
        </p:txBody>
      </p:sp>
      <p:sp>
        <p:nvSpPr>
          <p:cNvPr id="90117" name="Rectangle 5"/>
          <p:cNvSpPr>
            <a:spLocks noChangeArrowheads="1"/>
          </p:cNvSpPr>
          <p:nvPr/>
        </p:nvSpPr>
        <p:spPr bwMode="auto">
          <a:xfrm>
            <a:off x="443752" y="2381798"/>
            <a:ext cx="5688106" cy="697745"/>
          </a:xfrm>
          <a:prstGeom prst="rect">
            <a:avLst/>
          </a:prstGeom>
          <a:solidFill>
            <a:srgbClr val="99CCFF"/>
          </a:solidFill>
          <a:ln w="158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r>
              <a:rPr lang="ru-RU" b="1" dirty="0">
                <a:solidFill>
                  <a:schemeClr val="bg2"/>
                </a:solidFill>
                <a:cs typeface="+mn-cs"/>
              </a:rPr>
              <a:t>Источниками финансирования дефицита бюджета </a:t>
            </a:r>
          </a:p>
        </p:txBody>
      </p:sp>
      <p:sp>
        <p:nvSpPr>
          <p:cNvPr id="34" name="Правая фигурная скобка 33"/>
          <p:cNvSpPr/>
          <p:nvPr/>
        </p:nvSpPr>
        <p:spPr>
          <a:xfrm rot="5400000">
            <a:off x="2287146" y="5364228"/>
            <a:ext cx="858317" cy="3550025"/>
          </a:xfrm>
          <a:prstGeom prst="rightBrace">
            <a:avLst>
              <a:gd name="adj1" fmla="val 8333"/>
              <a:gd name="adj2" fmla="val 49750"/>
            </a:avLst>
          </a:prstGeom>
          <a:ln w="28575">
            <a:solidFill>
              <a:schemeClr val="accent2"/>
            </a:solidFill>
          </a:ln>
          <a:effectLst>
            <a:glow rad="63500">
              <a:schemeClr val="accent3">
                <a:satMod val="175000"/>
                <a:alpha val="40000"/>
              </a:schemeClr>
            </a:glow>
          </a:effectLst>
          <a:scene3d>
            <a:camera prst="orthographicFront"/>
            <a:lightRig rig="threePt" dir="t"/>
          </a:scene3d>
          <a:sp3d>
            <a:bevelT w="152400" h="50800" prst="softRound"/>
          </a:sp3d>
        </p:spPr>
        <p:style>
          <a:lnRef idx="3">
            <a:schemeClr val="accent6"/>
          </a:lnRef>
          <a:fillRef idx="0">
            <a:schemeClr val="accent6"/>
          </a:fillRef>
          <a:effectRef idx="2">
            <a:schemeClr val="accent6"/>
          </a:effectRef>
          <a:fontRef idx="minor">
            <a:schemeClr val="tx1"/>
          </a:fontRef>
        </p:style>
        <p:txBody>
          <a:bodyPr anchor="ctr"/>
          <a:lstStyle/>
          <a:p>
            <a:pPr algn="ctr" eaLnBrk="0" hangingPunct="0">
              <a:defRPr/>
            </a:pPr>
            <a:endParaRPr lang="ru-RU"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nodeType="afterEffect">
                                  <p:stCondLst>
                                    <p:cond delay="0"/>
                                  </p:stCondLst>
                                  <p:childTnLst>
                                    <p:set>
                                      <p:cBhvr>
                                        <p:cTn id="6" dur="1" fill="hold">
                                          <p:stCondLst>
                                            <p:cond delay="0"/>
                                          </p:stCondLst>
                                        </p:cTn>
                                        <p:tgtEl>
                                          <p:spTgt spid="90117"/>
                                        </p:tgtEl>
                                        <p:attrNameLst>
                                          <p:attrName>style.visibility</p:attrName>
                                        </p:attrNameLst>
                                      </p:cBhvr>
                                      <p:to>
                                        <p:strVal val="visible"/>
                                      </p:to>
                                    </p:set>
                                    <p:animEffect transition="in" filter="wipe(up)">
                                      <p:cBhvr>
                                        <p:cTn id="7" dur="2000"/>
                                        <p:tgtEl>
                                          <p:spTgt spid="90117"/>
                                        </p:tgtEl>
                                      </p:cBhvr>
                                    </p:animEffect>
                                  </p:childTnLst>
                                </p:cTn>
                              </p:par>
                            </p:childTnLst>
                          </p:cTn>
                        </p:par>
                        <p:par>
                          <p:cTn id="8" fill="hold" nodeType="afterGroup">
                            <p:stCondLst>
                              <p:cond delay="2000"/>
                            </p:stCondLst>
                            <p:childTnLst>
                              <p:par>
                                <p:cTn id="9" presetID="22" presetClass="entr" presetSubtype="1" fill="hold" nodeType="afterEffect">
                                  <p:stCondLst>
                                    <p:cond delay="0"/>
                                  </p:stCondLst>
                                  <p:childTnLst>
                                    <p:set>
                                      <p:cBhvr>
                                        <p:cTn id="10" dur="1" fill="hold">
                                          <p:stCondLst>
                                            <p:cond delay="0"/>
                                          </p:stCondLst>
                                        </p:cTn>
                                        <p:tgtEl>
                                          <p:spTgt spid="90118"/>
                                        </p:tgtEl>
                                        <p:attrNameLst>
                                          <p:attrName>style.visibility</p:attrName>
                                        </p:attrNameLst>
                                      </p:cBhvr>
                                      <p:to>
                                        <p:strVal val="visible"/>
                                      </p:to>
                                    </p:set>
                                    <p:animEffect transition="in" filter="wipe(up)">
                                      <p:cBhvr>
                                        <p:cTn id="11" dur="2000"/>
                                        <p:tgtEl>
                                          <p:spTgt spid="90118"/>
                                        </p:tgtEl>
                                      </p:cBhvr>
                                    </p:animEffect>
                                  </p:childTnLst>
                                </p:cTn>
                              </p:par>
                            </p:childTnLst>
                          </p:cTn>
                        </p:par>
                        <p:par>
                          <p:cTn id="12" fill="hold" nodeType="afterGroup">
                            <p:stCondLst>
                              <p:cond delay="4000"/>
                            </p:stCondLst>
                            <p:childTnLst>
                              <p:par>
                                <p:cTn id="13" presetID="22" presetClass="entr" presetSubtype="1" fill="hold" nodeType="afterEffect">
                                  <p:stCondLst>
                                    <p:cond delay="0"/>
                                  </p:stCondLst>
                                  <p:childTnLst>
                                    <p:set>
                                      <p:cBhvr>
                                        <p:cTn id="14" dur="1" fill="hold">
                                          <p:stCondLst>
                                            <p:cond delay="0"/>
                                          </p:stCondLst>
                                        </p:cTn>
                                        <p:tgtEl>
                                          <p:spTgt spid="90119"/>
                                        </p:tgtEl>
                                        <p:attrNameLst>
                                          <p:attrName>style.visibility</p:attrName>
                                        </p:attrNameLst>
                                      </p:cBhvr>
                                      <p:to>
                                        <p:strVal val="visible"/>
                                      </p:to>
                                    </p:set>
                                    <p:animEffect transition="in" filter="wipe(up)">
                                      <p:cBhvr>
                                        <p:cTn id="15" dur="2000"/>
                                        <p:tgtEl>
                                          <p:spTgt spid="90119"/>
                                        </p:tgtEl>
                                      </p:cBhvr>
                                    </p:animEffect>
                                  </p:childTnLst>
                                </p:cTn>
                              </p:par>
                            </p:childTnLst>
                          </p:cTn>
                        </p:par>
                        <p:par>
                          <p:cTn id="16" fill="hold" nodeType="afterGroup">
                            <p:stCondLst>
                              <p:cond delay="6000"/>
                            </p:stCondLst>
                            <p:childTnLst>
                              <p:par>
                                <p:cTn id="17" presetID="22" presetClass="entr" presetSubtype="1" fill="hold" nodeType="afterEffect">
                                  <p:stCondLst>
                                    <p:cond delay="0"/>
                                  </p:stCondLst>
                                  <p:childTnLst>
                                    <p:set>
                                      <p:cBhvr>
                                        <p:cTn id="18" dur="1" fill="hold">
                                          <p:stCondLst>
                                            <p:cond delay="0"/>
                                          </p:stCondLst>
                                        </p:cTn>
                                        <p:tgtEl>
                                          <p:spTgt spid="90120"/>
                                        </p:tgtEl>
                                        <p:attrNameLst>
                                          <p:attrName>style.visibility</p:attrName>
                                        </p:attrNameLst>
                                      </p:cBhvr>
                                      <p:to>
                                        <p:strVal val="visible"/>
                                      </p:to>
                                    </p:set>
                                    <p:animEffect transition="in" filter="wipe(up)">
                                      <p:cBhvr>
                                        <p:cTn id="19" dur="2000"/>
                                        <p:tgtEl>
                                          <p:spTgt spid="90120"/>
                                        </p:tgtEl>
                                      </p:cBhvr>
                                    </p:animEffect>
                                  </p:childTnLst>
                                </p:cTn>
                              </p:par>
                            </p:childTnLst>
                          </p:cTn>
                        </p:par>
                        <p:par>
                          <p:cTn id="20" fill="hold" nodeType="afterGroup">
                            <p:stCondLst>
                              <p:cond delay="8000"/>
                            </p:stCondLst>
                            <p:childTnLst>
                              <p:par>
                                <p:cTn id="21" presetID="22" presetClass="entr" presetSubtype="1" fill="hold" nodeType="afterEffect">
                                  <p:stCondLst>
                                    <p:cond delay="0"/>
                                  </p:stCondLst>
                                  <p:childTnLst>
                                    <p:set>
                                      <p:cBhvr>
                                        <p:cTn id="22" dur="1" fill="hold">
                                          <p:stCondLst>
                                            <p:cond delay="0"/>
                                          </p:stCondLst>
                                        </p:cTn>
                                        <p:tgtEl>
                                          <p:spTgt spid="90121"/>
                                        </p:tgtEl>
                                        <p:attrNameLst>
                                          <p:attrName>style.visibility</p:attrName>
                                        </p:attrNameLst>
                                      </p:cBhvr>
                                      <p:to>
                                        <p:strVal val="visible"/>
                                      </p:to>
                                    </p:set>
                                    <p:animEffect transition="in" filter="wipe(up)">
                                      <p:cBhvr>
                                        <p:cTn id="23" dur="2000"/>
                                        <p:tgtEl>
                                          <p:spTgt spid="90121"/>
                                        </p:tgtEl>
                                      </p:cBhvr>
                                    </p:animEffect>
                                  </p:childTnLst>
                                </p:cTn>
                              </p:par>
                            </p:childTnLst>
                          </p:cTn>
                        </p:par>
                        <p:par>
                          <p:cTn id="24" fill="hold" nodeType="afterGroup">
                            <p:stCondLst>
                              <p:cond delay="10000"/>
                            </p:stCondLst>
                            <p:childTnLst>
                              <p:par>
                                <p:cTn id="25" presetID="22" presetClass="entr" presetSubtype="1" fill="hold" nodeType="afterEffect">
                                  <p:stCondLst>
                                    <p:cond delay="0"/>
                                  </p:stCondLst>
                                  <p:childTnLst>
                                    <p:set>
                                      <p:cBhvr>
                                        <p:cTn id="26" dur="1" fill="hold">
                                          <p:stCondLst>
                                            <p:cond delay="0"/>
                                          </p:stCondLst>
                                        </p:cTn>
                                        <p:tgtEl>
                                          <p:spTgt spid="90131"/>
                                        </p:tgtEl>
                                        <p:attrNameLst>
                                          <p:attrName>style.visibility</p:attrName>
                                        </p:attrNameLst>
                                      </p:cBhvr>
                                      <p:to>
                                        <p:strVal val="visible"/>
                                      </p:to>
                                    </p:set>
                                    <p:animEffect transition="in" filter="wipe(up)">
                                      <p:cBhvr>
                                        <p:cTn id="27" dur="2000"/>
                                        <p:tgtEl>
                                          <p:spTgt spid="90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sz="quarter"/>
          </p:nvPr>
        </p:nvSpPr>
        <p:spPr>
          <a:xfrm rot="16200000">
            <a:off x="-4704556" y="4704556"/>
            <a:ext cx="9906000" cy="496888"/>
          </a:xfrm>
        </p:spPr>
        <p:style>
          <a:lnRef idx="2">
            <a:schemeClr val="accent2">
              <a:shade val="50000"/>
            </a:schemeClr>
          </a:lnRef>
          <a:fillRef idx="1">
            <a:schemeClr val="accent2"/>
          </a:fillRef>
          <a:effectRef idx="0">
            <a:schemeClr val="accent2"/>
          </a:effectRef>
          <a:fontRef idx="minor">
            <a:schemeClr val="lt1"/>
          </a:fontRef>
        </p:style>
        <p:txBody>
          <a:bodyPr/>
          <a:lstStyle/>
          <a:p>
            <a:pPr eaLnBrk="1" hangingPunct="1">
              <a:defRPr/>
            </a:pPr>
            <a:r>
              <a:rPr lang="ru-RU" sz="2000" b="1" dirty="0" smtClean="0">
                <a:solidFill>
                  <a:schemeClr val="tx1"/>
                </a:solidFill>
                <a:latin typeface="Times New Roman" pitchFamily="18" charset="0"/>
                <a:cs typeface="Times New Roman" pitchFamily="18" charset="0"/>
              </a:rPr>
              <a:t>Параметры муниципального  долга  Серовского  городского округа  на 2016 год</a:t>
            </a:r>
            <a:endParaRPr lang="ru-RU" sz="2000" dirty="0" smtClean="0">
              <a:solidFill>
                <a:schemeClr val="tx1"/>
              </a:solidFill>
              <a:latin typeface="Times New Roman" pitchFamily="18" charset="0"/>
              <a:cs typeface="Times New Roman" pitchFamily="18" charset="0"/>
            </a:endParaRPr>
          </a:p>
        </p:txBody>
      </p:sp>
      <p:graphicFrame>
        <p:nvGraphicFramePr>
          <p:cNvPr id="41009" name="Group 49"/>
          <p:cNvGraphicFramePr>
            <a:graphicFrameLocks noGrp="1"/>
          </p:cNvGraphicFramePr>
          <p:nvPr>
            <p:ph sz="half" idx="4294967295"/>
          </p:nvPr>
        </p:nvGraphicFramePr>
        <p:xfrm>
          <a:off x="538163" y="295275"/>
          <a:ext cx="6320118" cy="3542861"/>
        </p:xfrm>
        <a:graphic>
          <a:graphicData uri="http://schemas.openxmlformats.org/drawingml/2006/table">
            <a:tbl>
              <a:tblPr/>
              <a:tblGrid>
                <a:gridCol w="3227474"/>
                <a:gridCol w="1532875"/>
                <a:gridCol w="1559769"/>
              </a:tblGrid>
              <a:tr h="1353418">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ru-RU" sz="1400" b="1" i="0" u="none" strike="noStrike" cap="none" normalizeH="0" baseline="0" dirty="0" smtClean="0">
                          <a:ln>
                            <a:noFill/>
                          </a:ln>
                          <a:solidFill>
                            <a:srgbClr val="00264D"/>
                          </a:solidFill>
                          <a:effectLst/>
                          <a:latin typeface="Times New Roman" pitchFamily="18" charset="0"/>
                          <a:cs typeface="Times New Roman" pitchFamily="18" charset="0"/>
                        </a:rPr>
                        <a:t> Наименование вида муниципальных заимствований </a:t>
                      </a:r>
                    </a:p>
                  </a:txBody>
                  <a:tcPr marL="63300" marR="63300" marT="66039" marB="660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400" b="1" i="0" u="none" strike="noStrike" cap="none" normalizeH="0" baseline="0" dirty="0" smtClean="0">
                          <a:ln>
                            <a:noFill/>
                          </a:ln>
                          <a:solidFill>
                            <a:srgbClr val="00264D"/>
                          </a:solidFill>
                          <a:effectLst/>
                          <a:latin typeface="Times New Roman" pitchFamily="18" charset="0"/>
                          <a:cs typeface="Times New Roman" pitchFamily="18" charset="0"/>
                        </a:rPr>
                        <a:t>Объем привлечения, рублей</a:t>
                      </a:r>
                    </a:p>
                  </a:txBody>
                  <a:tcPr marL="0" marR="0" marT="67600" marB="676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400" b="1" i="0" u="none" strike="noStrike" cap="none" normalizeH="0" baseline="0" dirty="0" smtClean="0">
                          <a:ln>
                            <a:noFill/>
                          </a:ln>
                          <a:solidFill>
                            <a:srgbClr val="00264D"/>
                          </a:solidFill>
                          <a:effectLst/>
                          <a:latin typeface="Times New Roman" pitchFamily="18" charset="0"/>
                          <a:cs typeface="Times New Roman" pitchFamily="18" charset="0"/>
                        </a:rPr>
                        <a:t>Объем средств, направляемых на погашение основной суммы долга,</a:t>
                      </a:r>
                    </a:p>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400" b="1" i="0" u="none" strike="noStrike" cap="none" normalizeH="0" baseline="0" dirty="0" smtClean="0">
                          <a:ln>
                            <a:noFill/>
                          </a:ln>
                          <a:solidFill>
                            <a:srgbClr val="00264D"/>
                          </a:solidFill>
                          <a:effectLst/>
                          <a:latin typeface="Times New Roman" pitchFamily="18" charset="0"/>
                          <a:cs typeface="Times New Roman" pitchFamily="18" charset="0"/>
                        </a:rPr>
                        <a:t> рублей</a:t>
                      </a:r>
                    </a:p>
                  </a:txBody>
                  <a:tcPr marL="0" marR="0" marT="67600" marB="676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604361">
                <a:tc>
                  <a:txBody>
                    <a:bodyPr/>
                    <a:lstStyle/>
                    <a:p>
                      <a:pPr marL="0" marR="0" lvl="0" indent="0" algn="just"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ru-RU" sz="1400" b="1" i="0" u="none" strike="noStrike" cap="none" normalizeH="0" baseline="0" dirty="0" smtClean="0">
                          <a:ln>
                            <a:noFill/>
                          </a:ln>
                          <a:solidFill>
                            <a:srgbClr val="00264D"/>
                          </a:solidFill>
                          <a:effectLst/>
                          <a:latin typeface="Times New Roman" pitchFamily="18" charset="0"/>
                          <a:cs typeface="Times New Roman" pitchFamily="18" charset="0"/>
                        </a:rPr>
                        <a:t>Кредиты, привлекаемые от кредитных организаций</a:t>
                      </a:r>
                    </a:p>
                  </a:txBody>
                  <a:tcPr marL="63300" marR="63300" marT="66039" marB="6603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ru-RU" sz="1200" b="1" i="0" u="none" strike="noStrike" cap="none" normalizeH="0" baseline="0" dirty="0" smtClean="0">
                          <a:ln>
                            <a:noFill/>
                          </a:ln>
                          <a:solidFill>
                            <a:srgbClr val="00264D"/>
                          </a:solidFill>
                          <a:effectLst/>
                          <a:latin typeface="Times New Roman" pitchFamily="18" charset="0"/>
                          <a:cs typeface="Times New Roman" pitchFamily="18" charset="0"/>
                        </a:rPr>
                        <a:t>261 318 733,00</a:t>
                      </a:r>
                      <a:endParaRPr kumimoji="0" lang="ru-RU" sz="1200" b="1" i="0" u="none" strike="noStrike" cap="none" normalizeH="0" baseline="0" dirty="0" smtClean="0">
                        <a:ln>
                          <a:noFill/>
                        </a:ln>
                        <a:solidFill>
                          <a:srgbClr val="00264D"/>
                        </a:solidFill>
                        <a:effectLst/>
                        <a:latin typeface="Times New Roman" pitchFamily="18" charset="0"/>
                        <a:cs typeface="Times New Roman" pitchFamily="18" charset="0"/>
                      </a:endParaRPr>
                    </a:p>
                  </a:txBody>
                  <a:tcPr marL="63300" marR="63300" marT="66039" marB="6603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ru-RU" sz="1200" b="1" i="0" u="none" strike="noStrike" cap="none" normalizeH="0" baseline="0" dirty="0" smtClean="0">
                          <a:ln>
                            <a:noFill/>
                          </a:ln>
                          <a:solidFill>
                            <a:srgbClr val="00264D"/>
                          </a:solidFill>
                          <a:effectLst/>
                          <a:latin typeface="Times New Roman" pitchFamily="18" charset="0"/>
                          <a:cs typeface="Times New Roman" pitchFamily="18" charset="0"/>
                        </a:rPr>
                        <a:t>200 000 000,00   </a:t>
                      </a:r>
                    </a:p>
                  </a:txBody>
                  <a:tcPr marL="63300" marR="63300" marT="66039" marB="6603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32963">
                <a:tc>
                  <a:txBody>
                    <a:bodyPr/>
                    <a:lstStyle/>
                    <a:p>
                      <a:pPr marL="0" marR="0" lvl="0" indent="0" algn="just"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ru-RU" sz="1400" b="1" i="0" u="none" strike="noStrike" cap="none" normalizeH="0" baseline="0" dirty="0" smtClean="0">
                          <a:ln>
                            <a:noFill/>
                          </a:ln>
                          <a:solidFill>
                            <a:srgbClr val="00264D"/>
                          </a:solidFill>
                          <a:effectLst/>
                          <a:latin typeface="Times New Roman" pitchFamily="18" charset="0"/>
                          <a:cs typeface="Times New Roman" pitchFamily="18" charset="0"/>
                        </a:rPr>
                        <a:t>Бюджетные кредиты, привлекаемые от других бюджетов бюджетной системы РФ</a:t>
                      </a:r>
                    </a:p>
                  </a:txBody>
                  <a:tcPr marL="63300" marR="63300" marT="66039" marB="6603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ru-RU" sz="1200" b="1" i="0" u="none" strike="noStrike" cap="none" normalizeH="0" baseline="0" dirty="0" smtClean="0">
                          <a:ln>
                            <a:noFill/>
                          </a:ln>
                          <a:solidFill>
                            <a:srgbClr val="00264D"/>
                          </a:solidFill>
                          <a:effectLst/>
                          <a:latin typeface="Times New Roman" pitchFamily="18" charset="0"/>
                          <a:cs typeface="Times New Roman" pitchFamily="18" charset="0"/>
                        </a:rPr>
                        <a:t>100 000 000,00</a:t>
                      </a:r>
                    </a:p>
                  </a:txBody>
                  <a:tcPr marL="63300" marR="63300" marT="66039" marB="6603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ru-RU" sz="1200" b="1" i="0" u="none" strike="noStrike" cap="none" normalizeH="0" baseline="0" dirty="0" smtClean="0">
                          <a:ln>
                            <a:noFill/>
                          </a:ln>
                          <a:solidFill>
                            <a:srgbClr val="00264D"/>
                          </a:solidFill>
                          <a:effectLst/>
                          <a:latin typeface="Times New Roman" pitchFamily="18" charset="0"/>
                          <a:cs typeface="Times New Roman" pitchFamily="18" charset="0"/>
                        </a:rPr>
                        <a:t>102 361 449,00</a:t>
                      </a:r>
                    </a:p>
                  </a:txBody>
                  <a:tcPr marL="63300" marR="63300" marT="66039" marB="6603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590177">
                <a:tc>
                  <a:txBody>
                    <a:bodyPr/>
                    <a:lstStyle/>
                    <a:p>
                      <a:pPr marL="0" marR="0" lvl="0" indent="0" algn="l"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ru-RU" sz="1200" b="1" i="0" u="none" strike="noStrike" cap="none" normalizeH="0" baseline="0" dirty="0" smtClean="0">
                          <a:ln>
                            <a:noFill/>
                          </a:ln>
                          <a:solidFill>
                            <a:srgbClr val="00264D"/>
                          </a:solidFill>
                          <a:effectLst/>
                          <a:latin typeface="Times New Roman" pitchFamily="18" charset="0"/>
                          <a:cs typeface="Times New Roman" pitchFamily="18" charset="0"/>
                        </a:rPr>
                        <a:t>ИТОГО:</a:t>
                      </a:r>
                    </a:p>
                  </a:txBody>
                  <a:tcPr marL="63300" marR="63300" marT="66039" marB="6603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ru-RU" sz="1200" b="1" i="0" u="none" strike="noStrike" cap="none" normalizeH="0" baseline="0" dirty="0" smtClean="0">
                          <a:ln>
                            <a:noFill/>
                          </a:ln>
                          <a:solidFill>
                            <a:srgbClr val="00264D"/>
                          </a:solidFill>
                          <a:effectLst/>
                          <a:latin typeface="Times New Roman" pitchFamily="18" charset="0"/>
                          <a:cs typeface="Times New Roman" pitchFamily="18" charset="0"/>
                        </a:rPr>
                        <a:t>361 318 733,00</a:t>
                      </a:r>
                      <a:endParaRPr kumimoji="0" lang="ru-RU" sz="1200" b="1" i="0" u="none" strike="noStrike" cap="none" normalizeH="0" baseline="0" dirty="0" smtClean="0">
                        <a:ln>
                          <a:noFill/>
                        </a:ln>
                        <a:solidFill>
                          <a:srgbClr val="00264D"/>
                        </a:solidFill>
                        <a:effectLst/>
                        <a:latin typeface="Times New Roman" pitchFamily="18" charset="0"/>
                        <a:cs typeface="Times New Roman" pitchFamily="18" charset="0"/>
                      </a:endParaRPr>
                    </a:p>
                  </a:txBody>
                  <a:tcPr marL="63300" marR="63300" marT="66039" marB="6603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Pct val="65000"/>
                        <a:buFont typeface="Wingdings" pitchFamily="2" charset="2"/>
                        <a:buNone/>
                        <a:tabLst/>
                      </a:pPr>
                      <a:r>
                        <a:rPr kumimoji="0" lang="ru-RU" sz="1200" b="1" i="0" u="none" strike="noStrike" cap="none" normalizeH="0" baseline="0" dirty="0" smtClean="0">
                          <a:ln>
                            <a:noFill/>
                          </a:ln>
                          <a:solidFill>
                            <a:srgbClr val="00264D"/>
                          </a:solidFill>
                          <a:effectLst/>
                          <a:latin typeface="Times New Roman" pitchFamily="18" charset="0"/>
                          <a:cs typeface="Times New Roman" pitchFamily="18" charset="0"/>
                        </a:rPr>
                        <a:t>302 361 449,00</a:t>
                      </a:r>
                    </a:p>
                  </a:txBody>
                  <a:tcPr marL="63300" marR="63300" marT="66039" marB="6603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bl>
          </a:graphicData>
        </a:graphic>
      </p:graphicFrame>
      <p:graphicFrame>
        <p:nvGraphicFramePr>
          <p:cNvPr id="72728" name="Диаграмма 8"/>
          <p:cNvGraphicFramePr>
            <a:graphicFrameLocks/>
          </p:cNvGraphicFramePr>
          <p:nvPr/>
        </p:nvGraphicFramePr>
        <p:xfrm>
          <a:off x="514350" y="5634038"/>
          <a:ext cx="5770563" cy="4024312"/>
        </p:xfrm>
        <a:graphic>
          <a:graphicData uri="http://schemas.openxmlformats.org/presentationml/2006/ole">
            <p:oleObj spid="_x0000_s72728" r:id="rId3" imgW="5773412" imgH="4023709" progId="Excel.Sheet.8">
              <p:embed/>
            </p:oleObj>
          </a:graphicData>
        </a:graphic>
      </p:graphicFrame>
      <p:sp>
        <p:nvSpPr>
          <p:cNvPr id="10" name="Прямоугольник 9"/>
          <p:cNvSpPr/>
          <p:nvPr/>
        </p:nvSpPr>
        <p:spPr>
          <a:xfrm>
            <a:off x="526473" y="4043100"/>
            <a:ext cx="6331527" cy="707886"/>
          </a:xfrm>
          <a:prstGeom prst="rect">
            <a:avLst/>
          </a:prstGeom>
          <a:noFill/>
          <a:ln>
            <a:noFill/>
          </a:ln>
        </p:spPr>
        <p:style>
          <a:lnRef idx="2">
            <a:schemeClr val="dk1"/>
          </a:lnRef>
          <a:fillRef idx="1001">
            <a:schemeClr val="lt1"/>
          </a:fillRef>
          <a:effectRef idx="0">
            <a:schemeClr val="dk1"/>
          </a:effectRef>
          <a:fontRef idx="minor">
            <a:schemeClr val="dk1"/>
          </a:fontRef>
        </p:style>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ru-RU" sz="2000" b="1" spc="50" dirty="0">
                <a:ln w="1143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Муниципальный долг Серовского городского округа</a:t>
            </a:r>
          </a:p>
        </p:txBody>
      </p:sp>
      <p:sp>
        <p:nvSpPr>
          <p:cNvPr id="11" name="Прямоугольник 10"/>
          <p:cNvSpPr/>
          <p:nvPr/>
        </p:nvSpPr>
        <p:spPr>
          <a:xfrm>
            <a:off x="618564" y="4882930"/>
            <a:ext cx="2581835" cy="707886"/>
          </a:xfrm>
          <a:prstGeom prst="rect">
            <a:avLst/>
          </a:prstGeom>
          <a:noFill/>
          <a:ln>
            <a:noFill/>
          </a:ln>
          <a:effectLst/>
        </p:spPr>
        <p:style>
          <a:lnRef idx="2">
            <a:schemeClr val="dk1"/>
          </a:lnRef>
          <a:fillRef idx="1001">
            <a:schemeClr val="lt1"/>
          </a:fillRef>
          <a:effectRef idx="0">
            <a:schemeClr val="dk1"/>
          </a:effectRef>
          <a:fontRef idx="minor">
            <a:schemeClr val="dk1"/>
          </a:fontRef>
        </p:style>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ru-RU" sz="2000" b="1" spc="50" dirty="0">
                <a:ln w="11430"/>
                <a:solidFill>
                  <a:srgbClr val="000000"/>
                </a:solidFill>
                <a:latin typeface="Times New Roman" pitchFamily="18" charset="0"/>
                <a:cs typeface="Times New Roman" pitchFamily="18" charset="0"/>
              </a:rPr>
              <a:t>На 01.01.2016 год 206 293,6 тыс.руб.</a:t>
            </a:r>
          </a:p>
        </p:txBody>
      </p:sp>
      <p:sp>
        <p:nvSpPr>
          <p:cNvPr id="13" name="Прямоугольник 12"/>
          <p:cNvSpPr/>
          <p:nvPr/>
        </p:nvSpPr>
        <p:spPr>
          <a:xfrm>
            <a:off x="4047565" y="4911454"/>
            <a:ext cx="2575723" cy="707886"/>
          </a:xfrm>
          <a:prstGeom prst="rect">
            <a:avLst/>
          </a:prstGeom>
          <a:noFill/>
          <a:ln>
            <a:noFill/>
          </a:ln>
          <a:effectLst/>
        </p:spPr>
        <p:style>
          <a:lnRef idx="2">
            <a:schemeClr val="dk1"/>
          </a:lnRef>
          <a:fillRef idx="1001">
            <a:schemeClr val="lt1"/>
          </a:fillRef>
          <a:effectRef idx="0">
            <a:schemeClr val="dk1"/>
          </a:effectRef>
          <a:fontRef idx="minor">
            <a:schemeClr val="dk1"/>
          </a:fontRef>
        </p:style>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ru-RU" sz="2000" b="1" spc="50" dirty="0">
                <a:ln w="11430"/>
                <a:solidFill>
                  <a:srgbClr val="000000"/>
                </a:solidFill>
                <a:latin typeface="Times New Roman" pitchFamily="18" charset="0"/>
                <a:cs typeface="Times New Roman" pitchFamily="18" charset="0"/>
              </a:rPr>
              <a:t>На 01.01.2017 год </a:t>
            </a:r>
          </a:p>
          <a:p>
            <a:pPr algn="ctr">
              <a:defRPr/>
            </a:pPr>
            <a:r>
              <a:rPr lang="ru-RU" sz="2000" b="1" spc="50" dirty="0">
                <a:ln w="11430"/>
                <a:solidFill>
                  <a:srgbClr val="000000"/>
                </a:solidFill>
                <a:latin typeface="Times New Roman" pitchFamily="18" charset="0"/>
                <a:cs typeface="Times New Roman" pitchFamily="18" charset="0"/>
              </a:rPr>
              <a:t>259 990, 6 тыс.руб.</a:t>
            </a:r>
          </a:p>
        </p:txBody>
      </p:sp>
      <p:graphicFrame>
        <p:nvGraphicFramePr>
          <p:cNvPr id="72732" name="Диаграмма 13"/>
          <p:cNvGraphicFramePr>
            <a:graphicFrameLocks/>
          </p:cNvGraphicFramePr>
          <p:nvPr/>
        </p:nvGraphicFramePr>
        <p:xfrm>
          <a:off x="3346450" y="5583238"/>
          <a:ext cx="3965575" cy="2965450"/>
        </p:xfrm>
        <a:graphic>
          <a:graphicData uri="http://schemas.openxmlformats.org/presentationml/2006/ole">
            <p:oleObj spid="_x0000_s72732" r:id="rId4" imgW="3968840" imgH="2962913" progId="Excel.Sheet.8">
              <p:embed/>
            </p:oleObj>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41009"/>
                                        </p:tgtEl>
                                        <p:attrNameLst>
                                          <p:attrName>style.visibility</p:attrName>
                                        </p:attrNameLst>
                                      </p:cBhvr>
                                      <p:to>
                                        <p:strVal val="visible"/>
                                      </p:to>
                                    </p:set>
                                    <p:animEffect transition="in" filter="checkerboard(across)">
                                      <p:cBhvr>
                                        <p:cTn id="7" dur="500"/>
                                        <p:tgtEl>
                                          <p:spTgt spid="410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Rectangle 4"/>
          <p:cNvSpPr>
            <a:spLocks noGrp="1" noChangeArrowheads="1"/>
          </p:cNvSpPr>
          <p:nvPr>
            <p:ph type="ctrTitle" sz="quarter"/>
          </p:nvPr>
        </p:nvSpPr>
        <p:spPr>
          <a:xfrm>
            <a:off x="298450" y="273050"/>
            <a:ext cx="6172200" cy="871538"/>
          </a:xfrm>
        </p:spPr>
        <p:txBody>
          <a:bodyPr/>
          <a:lstStyle/>
          <a:p>
            <a:pPr eaLnBrk="1" hangingPunct="1">
              <a:defRPr/>
            </a:pPr>
            <a:r>
              <a:rPr lang="ru-RU" sz="3600" b="1" dirty="0" smtClean="0">
                <a:solidFill>
                  <a:srgbClr val="FFFFFF"/>
                </a:solidFill>
                <a:latin typeface="Bookman Old Style" pitchFamily="18" charset="0"/>
              </a:rPr>
              <a:t>Контактная информация</a:t>
            </a:r>
          </a:p>
        </p:txBody>
      </p:sp>
      <p:sp>
        <p:nvSpPr>
          <p:cNvPr id="94211" name="Rectangle 3"/>
          <p:cNvSpPr>
            <a:spLocks noGrp="1" noChangeArrowheads="1"/>
          </p:cNvSpPr>
          <p:nvPr>
            <p:ph type="subTitle" sz="quarter" idx="1"/>
          </p:nvPr>
        </p:nvSpPr>
        <p:spPr>
          <a:xfrm>
            <a:off x="225425" y="1849438"/>
            <a:ext cx="5946775" cy="6983412"/>
          </a:xfrm>
        </p:spPr>
        <p:txBody>
          <a:bodyPr/>
          <a:lstStyle/>
          <a:p>
            <a:pPr eaLnBrk="1" hangingPunct="1">
              <a:lnSpc>
                <a:spcPct val="80000"/>
              </a:lnSpc>
              <a:defRPr/>
            </a:pPr>
            <a:r>
              <a:rPr lang="ru-RU" sz="1800" b="1" u="sng" dirty="0" smtClean="0">
                <a:solidFill>
                  <a:schemeClr val="bg2">
                    <a:lumMod val="75000"/>
                  </a:schemeClr>
                </a:solidFill>
                <a:effectLst/>
                <a:latin typeface="+mn-lt"/>
              </a:rPr>
              <a:t>Финансовое управление администрации </a:t>
            </a:r>
          </a:p>
          <a:p>
            <a:pPr eaLnBrk="1" hangingPunct="1">
              <a:lnSpc>
                <a:spcPct val="80000"/>
              </a:lnSpc>
              <a:defRPr/>
            </a:pPr>
            <a:r>
              <a:rPr lang="ru-RU" sz="1800" b="1" u="sng" dirty="0" smtClean="0">
                <a:solidFill>
                  <a:schemeClr val="bg2">
                    <a:lumMod val="75000"/>
                  </a:schemeClr>
                </a:solidFill>
                <a:effectLst/>
                <a:latin typeface="+mn-lt"/>
              </a:rPr>
              <a:t>Серовского городского округа</a:t>
            </a:r>
          </a:p>
          <a:p>
            <a:pPr algn="just" eaLnBrk="1" hangingPunct="1">
              <a:lnSpc>
                <a:spcPct val="80000"/>
              </a:lnSpc>
              <a:defRPr/>
            </a:pPr>
            <a:endParaRPr lang="ru-RU" sz="1400" dirty="0" smtClean="0">
              <a:solidFill>
                <a:schemeClr val="bg2">
                  <a:lumMod val="75000"/>
                </a:schemeClr>
              </a:solidFill>
              <a:effectLst/>
              <a:latin typeface="+mn-lt"/>
            </a:endParaRPr>
          </a:p>
          <a:p>
            <a:pPr algn="just" eaLnBrk="1" hangingPunct="1">
              <a:lnSpc>
                <a:spcPct val="150000"/>
              </a:lnSpc>
              <a:defRPr/>
            </a:pPr>
            <a:r>
              <a:rPr lang="ru-RU" sz="1600" dirty="0" smtClean="0">
                <a:solidFill>
                  <a:srgbClr val="000000"/>
                </a:solidFill>
                <a:effectLst/>
                <a:latin typeface="+mn-lt"/>
              </a:rPr>
              <a:t>Адрес: 624992, Свердловская область, г. Серов, ул. Ленина, 140</a:t>
            </a:r>
          </a:p>
          <a:p>
            <a:pPr algn="just" eaLnBrk="1" hangingPunct="1">
              <a:lnSpc>
                <a:spcPct val="150000"/>
              </a:lnSpc>
              <a:defRPr/>
            </a:pPr>
            <a:r>
              <a:rPr lang="ru-RU" sz="1600" dirty="0" smtClean="0">
                <a:solidFill>
                  <a:srgbClr val="000000"/>
                </a:solidFill>
                <a:effectLst/>
                <a:latin typeface="+mn-lt"/>
              </a:rPr>
              <a:t>Телефон: 8 (34385) 75-754</a:t>
            </a:r>
          </a:p>
          <a:p>
            <a:pPr algn="just" eaLnBrk="1" hangingPunct="1">
              <a:lnSpc>
                <a:spcPct val="150000"/>
              </a:lnSpc>
              <a:defRPr/>
            </a:pPr>
            <a:r>
              <a:rPr lang="ru-RU" sz="1600" dirty="0" smtClean="0">
                <a:solidFill>
                  <a:srgbClr val="000000"/>
                </a:solidFill>
                <a:effectLst/>
                <a:latin typeface="+mn-lt"/>
              </a:rPr>
              <a:t>Е-</a:t>
            </a:r>
            <a:r>
              <a:rPr lang="en-US" sz="1600" dirty="0" smtClean="0">
                <a:solidFill>
                  <a:srgbClr val="000000"/>
                </a:solidFill>
                <a:effectLst/>
                <a:latin typeface="+mn-lt"/>
              </a:rPr>
              <a:t>mail</a:t>
            </a:r>
            <a:r>
              <a:rPr lang="ru-RU" sz="1600" dirty="0" smtClean="0">
                <a:solidFill>
                  <a:srgbClr val="000000"/>
                </a:solidFill>
                <a:effectLst/>
                <a:latin typeface="+mn-lt"/>
              </a:rPr>
              <a:t>: </a:t>
            </a:r>
            <a:r>
              <a:rPr lang="en-US" sz="1600" dirty="0" smtClean="0">
                <a:solidFill>
                  <a:srgbClr val="000000"/>
                </a:solidFill>
                <a:effectLst/>
                <a:latin typeface="+mn-lt"/>
                <a:hlinkClick r:id="rId2"/>
              </a:rPr>
              <a:t>fd@adm-serov.ru</a:t>
            </a:r>
            <a:endParaRPr lang="ru-RU" sz="1600" dirty="0" smtClean="0">
              <a:solidFill>
                <a:srgbClr val="000000"/>
              </a:solidFill>
              <a:effectLst/>
              <a:latin typeface="+mn-lt"/>
            </a:endParaRPr>
          </a:p>
          <a:p>
            <a:pPr algn="just" eaLnBrk="1" hangingPunct="1">
              <a:lnSpc>
                <a:spcPct val="150000"/>
              </a:lnSpc>
              <a:defRPr/>
            </a:pPr>
            <a:r>
              <a:rPr lang="ru-RU" sz="1600" dirty="0" smtClean="0">
                <a:solidFill>
                  <a:srgbClr val="000000"/>
                </a:solidFill>
                <a:effectLst/>
                <a:latin typeface="+mn-lt"/>
              </a:rPr>
              <a:t>Начальник финансового управления администрации Серовского городского округа</a:t>
            </a:r>
          </a:p>
          <a:p>
            <a:pPr algn="just" eaLnBrk="1" hangingPunct="1">
              <a:lnSpc>
                <a:spcPct val="150000"/>
              </a:lnSpc>
              <a:defRPr/>
            </a:pPr>
            <a:r>
              <a:rPr lang="ru-RU" sz="1600" dirty="0" smtClean="0">
                <a:solidFill>
                  <a:srgbClr val="000000"/>
                </a:solidFill>
                <a:effectLst/>
                <a:latin typeface="+mn-lt"/>
              </a:rPr>
              <a:t>Иванова Наталья Витальевна,</a:t>
            </a:r>
            <a:endParaRPr lang="en-US" sz="1600" dirty="0" smtClean="0">
              <a:solidFill>
                <a:srgbClr val="000000"/>
              </a:solidFill>
              <a:effectLst/>
              <a:latin typeface="+mn-lt"/>
            </a:endParaRPr>
          </a:p>
          <a:p>
            <a:pPr algn="just" eaLnBrk="1" hangingPunct="1">
              <a:lnSpc>
                <a:spcPct val="150000"/>
              </a:lnSpc>
              <a:defRPr/>
            </a:pPr>
            <a:r>
              <a:rPr lang="ru-RU" sz="1600" dirty="0" smtClean="0">
                <a:solidFill>
                  <a:srgbClr val="000000"/>
                </a:solidFill>
                <a:effectLst/>
                <a:latin typeface="+mn-lt"/>
              </a:rPr>
              <a:t>Время приема граждан: понедельник с 15.00 до 17.00 часов.</a:t>
            </a:r>
          </a:p>
          <a:p>
            <a:pPr algn="just" eaLnBrk="1" hangingPunct="1">
              <a:lnSpc>
                <a:spcPct val="80000"/>
              </a:lnSpc>
              <a:defRPr/>
            </a:pPr>
            <a:endParaRPr lang="ru-RU" sz="800" dirty="0" smtClean="0">
              <a:latin typeface="+mn-lt"/>
            </a:endParaRPr>
          </a:p>
        </p:txBody>
      </p:sp>
      <p:sp>
        <p:nvSpPr>
          <p:cNvPr id="6" name="Line 5"/>
          <p:cNvSpPr>
            <a:spLocks noChangeShapeType="1"/>
          </p:cNvSpPr>
          <p:nvPr/>
        </p:nvSpPr>
        <p:spPr bwMode="auto">
          <a:xfrm>
            <a:off x="322263" y="1371600"/>
            <a:ext cx="5848350" cy="1588"/>
          </a:xfrm>
          <a:prstGeom prst="line">
            <a:avLst/>
          </a:prstGeom>
          <a:noFill/>
          <a:ln w="47625" cmpd="dbl">
            <a:solidFill>
              <a:schemeClr val="accent2"/>
            </a:solidFill>
            <a:round/>
            <a:headEnd/>
            <a:tailEnd/>
          </a:ln>
        </p:spPr>
        <p:txBody>
          <a:bodyPr/>
          <a:lstStyle/>
          <a:p>
            <a:endParaRPr lang="ru-RU"/>
          </a:p>
        </p:txBody>
      </p:sp>
      <p:sp>
        <p:nvSpPr>
          <p:cNvPr id="7" name="Rectangle 2"/>
          <p:cNvSpPr txBox="1">
            <a:spLocks noChangeArrowheads="1"/>
          </p:cNvSpPr>
          <p:nvPr/>
        </p:nvSpPr>
        <p:spPr bwMode="auto">
          <a:xfrm rot="5400000">
            <a:off x="1727200" y="4775200"/>
            <a:ext cx="9906000" cy="355600"/>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defRPr/>
            </a:pPr>
            <a:r>
              <a:rPr lang="ru-RU" sz="2000" b="1" dirty="0">
                <a:solidFill>
                  <a:schemeClr val="tx1"/>
                </a:solidFill>
                <a:effectLst>
                  <a:outerShdw blurRad="38100" dist="38100" dir="2700000" algn="tl">
                    <a:srgbClr val="000000"/>
                  </a:outerShdw>
                </a:effectLst>
                <a:latin typeface="Times New Roman" pitchFamily="18" charset="0"/>
                <a:cs typeface="Times New Roman" pitchFamily="18" charset="0"/>
              </a:rPr>
              <a:t>Контактная информация для граждан</a:t>
            </a:r>
            <a:endParaRPr lang="ru-RU" sz="2000" dirty="0">
              <a:solidFill>
                <a:schemeClr val="tx1"/>
              </a:solidFill>
              <a:effectLst>
                <a:outerShdw blurRad="38100" dist="38100" dir="2700000" algn="tl">
                  <a:srgbClr val="000000"/>
                </a:outerShdw>
              </a:effectLst>
              <a:latin typeface="Times New Roman" pitchFamily="18" charset="0"/>
              <a:cs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sz="quarter"/>
          </p:nvPr>
        </p:nvSpPr>
        <p:spPr>
          <a:xfrm rot="16200000">
            <a:off x="-4697412" y="4697412"/>
            <a:ext cx="9906000" cy="511175"/>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algn="r" eaLnBrk="1" hangingPunct="1">
              <a:defRPr/>
            </a:pPr>
            <a:r>
              <a:rPr lang="ru-RU" sz="2000" b="1" dirty="0" smtClean="0">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Основные</a:t>
            </a:r>
            <a:r>
              <a:rPr lang="ru-RU" sz="2000" b="1" dirty="0" smtClean="0">
                <a:solidFill>
                  <a:srgbClr val="FFFFFF"/>
                </a:solidFill>
                <a:latin typeface="Times New Roman" pitchFamily="18" charset="0"/>
                <a:cs typeface="Times New Roman" pitchFamily="18" charset="0"/>
              </a:rPr>
              <a:t> показатели социально – экономического </a:t>
            </a:r>
            <a:r>
              <a:rPr lang="ru-RU" sz="2000" b="1" dirty="0" smtClean="0">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развития</a:t>
            </a:r>
          </a:p>
        </p:txBody>
      </p:sp>
      <p:graphicFrame>
        <p:nvGraphicFramePr>
          <p:cNvPr id="9" name="Таблица 8"/>
          <p:cNvGraphicFramePr>
            <a:graphicFrameLocks noGrp="1"/>
          </p:cNvGraphicFramePr>
          <p:nvPr/>
        </p:nvGraphicFramePr>
        <p:xfrm>
          <a:off x="522288" y="0"/>
          <a:ext cx="6335712" cy="9683754"/>
        </p:xfrm>
        <a:graphic>
          <a:graphicData uri="http://schemas.openxmlformats.org/drawingml/2006/table">
            <a:tbl>
              <a:tblPr/>
              <a:tblGrid>
                <a:gridCol w="2971800"/>
                <a:gridCol w="527050"/>
                <a:gridCol w="936625"/>
                <a:gridCol w="850900"/>
                <a:gridCol w="1049337"/>
              </a:tblGrid>
              <a:tr h="685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b="1" i="0" u="none" strike="noStrike" cap="none" normalizeH="0" baseline="0" smtClean="0">
                          <a:ln>
                            <a:noFill/>
                          </a:ln>
                          <a:solidFill>
                            <a:schemeClr val="tx1"/>
                          </a:solidFill>
                          <a:effectLst/>
                          <a:latin typeface="Times New Roman" pitchFamily="18" charset="0"/>
                          <a:cs typeface="Times New Roman" pitchFamily="18" charset="0"/>
                        </a:rPr>
                        <a:t>Показатели</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b="1" i="0" u="none" strike="noStrike" cap="none" normalizeH="0" baseline="0" smtClean="0">
                          <a:ln>
                            <a:noFill/>
                          </a:ln>
                          <a:solidFill>
                            <a:schemeClr val="tx1"/>
                          </a:solidFill>
                          <a:effectLst/>
                          <a:latin typeface="Times New Roman" pitchFamily="18" charset="0"/>
                          <a:cs typeface="Times New Roman" pitchFamily="18" charset="0"/>
                        </a:rPr>
                        <a:t>Ед.</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b="1" i="0" u="none" strike="noStrike" cap="none" normalizeH="0" baseline="0" smtClean="0">
                          <a:ln>
                            <a:noFill/>
                          </a:ln>
                          <a:solidFill>
                            <a:schemeClr val="tx1"/>
                          </a:solidFill>
                          <a:effectLst/>
                          <a:latin typeface="Times New Roman" pitchFamily="18" charset="0"/>
                          <a:cs typeface="Times New Roman" pitchFamily="18" charset="0"/>
                        </a:rPr>
                        <a:t>измер.</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68263" algn="ctr" defTabSz="914400" rtl="0" eaLnBrk="1" fontAlgn="base" latinLnBrk="0" hangingPunct="1">
                        <a:lnSpc>
                          <a:spcPct val="100000"/>
                        </a:lnSpc>
                        <a:spcBef>
                          <a:spcPct val="0"/>
                        </a:spcBef>
                        <a:spcAft>
                          <a:spcPct val="0"/>
                        </a:spcAft>
                        <a:buClrTx/>
                        <a:buSzTx/>
                        <a:buFontTx/>
                        <a:buNone/>
                        <a:tabLst/>
                      </a:pPr>
                      <a:r>
                        <a:rPr kumimoji="0" lang="ru-RU" sz="1500" b="1" i="0" u="none" strike="noStrike" cap="none" normalizeH="0" baseline="0" smtClean="0">
                          <a:ln>
                            <a:noFill/>
                          </a:ln>
                          <a:solidFill>
                            <a:schemeClr val="tx1"/>
                          </a:solidFill>
                          <a:effectLst/>
                          <a:latin typeface="Times New Roman" pitchFamily="18" charset="0"/>
                          <a:cs typeface="Times New Roman" pitchFamily="18" charset="0"/>
                        </a:rPr>
                        <a:t>2014г.</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96838" algn="ctr" defTabSz="914400" rtl="0" eaLnBrk="1" fontAlgn="base" latinLnBrk="0" hangingPunct="1">
                        <a:lnSpc>
                          <a:spcPct val="100000"/>
                        </a:lnSpc>
                        <a:spcBef>
                          <a:spcPct val="0"/>
                        </a:spcBef>
                        <a:spcAft>
                          <a:spcPct val="0"/>
                        </a:spcAft>
                        <a:buClrTx/>
                        <a:buSzTx/>
                        <a:buFontTx/>
                        <a:buNone/>
                        <a:tabLst/>
                      </a:pPr>
                      <a:r>
                        <a:rPr kumimoji="0" lang="ru-RU" sz="1500" b="1" i="0" u="none" strike="noStrike" cap="none" normalizeH="0" baseline="0" smtClean="0">
                          <a:ln>
                            <a:noFill/>
                          </a:ln>
                          <a:solidFill>
                            <a:schemeClr val="tx1"/>
                          </a:solidFill>
                          <a:effectLst/>
                          <a:latin typeface="Times New Roman" pitchFamily="18" charset="0"/>
                          <a:cs typeface="Times New Roman" pitchFamily="18" charset="0"/>
                        </a:rPr>
                        <a:t>Ожидаемое</a:t>
                      </a:r>
                    </a:p>
                    <a:p>
                      <a:pPr marL="0" marR="0" lvl="0" indent="-96838" algn="ctr" defTabSz="914400" rtl="0" eaLnBrk="1" fontAlgn="base" latinLnBrk="0" hangingPunct="1">
                        <a:lnSpc>
                          <a:spcPct val="100000"/>
                        </a:lnSpc>
                        <a:spcBef>
                          <a:spcPct val="0"/>
                        </a:spcBef>
                        <a:spcAft>
                          <a:spcPct val="0"/>
                        </a:spcAft>
                        <a:buClrTx/>
                        <a:buSzTx/>
                        <a:buFontTx/>
                        <a:buNone/>
                        <a:tabLst/>
                      </a:pPr>
                      <a:r>
                        <a:rPr kumimoji="0" lang="ru-RU" sz="1500" b="1" i="0" u="none" strike="noStrike" cap="none" normalizeH="0" baseline="0" smtClean="0">
                          <a:ln>
                            <a:noFill/>
                          </a:ln>
                          <a:solidFill>
                            <a:schemeClr val="tx1"/>
                          </a:solidFill>
                          <a:effectLst/>
                          <a:latin typeface="Times New Roman" pitchFamily="18" charset="0"/>
                          <a:cs typeface="Times New Roman" pitchFamily="18" charset="0"/>
                        </a:rPr>
                        <a:t>2015г.</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b="1" i="0" u="none" strike="noStrike" cap="none" normalizeH="0" baseline="0" smtClean="0">
                          <a:ln>
                            <a:noFill/>
                          </a:ln>
                          <a:solidFill>
                            <a:schemeClr val="tx1"/>
                          </a:solidFill>
                          <a:effectLst/>
                          <a:latin typeface="Times New Roman" pitchFamily="18" charset="0"/>
                          <a:cs typeface="Times New Roman" pitchFamily="18" charset="0"/>
                        </a:rPr>
                        <a:t>Прогноз</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b="1" i="0" u="none" strike="noStrike" cap="none" normalizeH="0" baseline="0" smtClean="0">
                          <a:ln>
                            <a:noFill/>
                          </a:ln>
                          <a:solidFill>
                            <a:schemeClr val="tx1"/>
                          </a:solidFill>
                          <a:effectLst/>
                          <a:latin typeface="Times New Roman" pitchFamily="18" charset="0"/>
                          <a:cs typeface="Times New Roman" pitchFamily="18" charset="0"/>
                        </a:rPr>
                        <a:t> 2016г.</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576263">
                <a:tc row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a:t>
                      </a: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 </a:t>
                      </a: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Оборот крупных и средних организаций обрабатывающих производств, производство и распределение электроэнергии, газа и воды</a:t>
                      </a: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a:t>
                      </a: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темп роста к предыдущему году</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млн. руб.</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30795,5</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381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30873,8</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381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39953,4</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336550">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121,7</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381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100,3</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381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129,4</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r h="3794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2.Численность занятых в экономике округа, всего </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тыс. чел.</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381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44,980</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381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45,000</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381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45,050</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3651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в том числе:    численность персонала  в промышленности; </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тыс. чел.</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10,774</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9,806</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9,904</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r h="365125">
                <a:tc row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3. Фонд оплаты труда в целом по округу:</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 к прошлому периоду</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млн. руб.</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9 376,1</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9 910,3</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10 226,9</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184150">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96,9</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105,7</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103,2</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r h="365125">
                <a:tc row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в том числе:  в промышленности</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 к прошлому периоду</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68263"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млн. руб.</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3481,8</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3 487,4</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3 590,0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285750">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99,6</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100,2</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102,9</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r h="547688">
                <a:tc row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4.  Объем инвестиций за счет всех источников финансирования в действующих ценах каждого года</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 к прошлому  году</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млн.руб.</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3 531,0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7 735,3</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12 071,6</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242888">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57,5</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219,1</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156,1</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r h="4460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5. Прибыль всего </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млн. руб.</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-370,9</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953,3</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2 346,2</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439738">
                <a:tc row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6.</a:t>
                      </a: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 </a:t>
                      </a: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Оборот розничной торговли</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 к прошлому  году</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68263"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млн. руб.</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11135,0</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11413,0</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11 755,0</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r h="184150">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106,0</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102,5</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103,0</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412750">
                <a:tc row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7. Оборот общественного питания,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 к прошлому  году</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68263"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млн. руб.</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544,6</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558,0</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580,0</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r h="184150">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103,5</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102,5</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103,9</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4111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8. Численность постоянного населения  (на начало года)</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человек</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107 165</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106 775</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106 800  </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r h="409575">
                <a:tc row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9. Ввод в действие жилых домов</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 к прошлому  году</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тыс.кв.м</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33,8</a:t>
                      </a:r>
                    </a:p>
                  </a:txBody>
                  <a:tcPr marL="47478" marR="47478"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24,0</a:t>
                      </a:r>
                    </a:p>
                  </a:txBody>
                  <a:tcPr marL="47478" marR="47478"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26,0</a:t>
                      </a:r>
                    </a:p>
                  </a:txBody>
                  <a:tcPr marL="47478" marR="47478"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184150">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147,4</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71,0</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108,3</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r h="423863">
                <a:tc row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 Среднемесячная заработная плата одного работника</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 к прошлому  году</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руб.</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26 944</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28 210</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29 141</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206375">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106,5</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104,7</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103,3</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r h="3698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11. Инфляция (сводный индекс потребительских цен)  </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107,9</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116,0</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107,4</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5476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12.</a:t>
                      </a:r>
                      <a:r>
                        <a:rPr kumimoji="0" lang="ru-RU" sz="1200" b="1" i="0" u="none" strike="noStrike" cap="none" normalizeH="0" baseline="0" smtClean="0">
                          <a:ln>
                            <a:noFill/>
                          </a:ln>
                          <a:solidFill>
                            <a:srgbClr val="000000"/>
                          </a:solidFill>
                          <a:effectLst/>
                          <a:latin typeface="Times New Roman" pitchFamily="18" charset="0"/>
                          <a:cs typeface="Times New Roman" pitchFamily="18" charset="0"/>
                        </a:rPr>
                        <a:t>  </a:t>
                      </a: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Численность безработных, зарегистрированных в органах службы занятости на начало отчетного периода</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чел.</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700</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920</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930</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r h="547688">
                <a:tc>
                  <a:txBody>
                    <a:bodyPr/>
                    <a:lstStyle/>
                    <a:p>
                      <a:pPr marL="0" marR="0" lvl="0" indent="-68263"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13. Уровень официально зарегистрированной безработицы  (в % к экономически активному населению)</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1,13</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1,5</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1,52</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576263">
                <a:tc>
                  <a:txBody>
                    <a:bodyPr/>
                    <a:lstStyle/>
                    <a:p>
                      <a:pPr marL="0" marR="0" lvl="0" indent="-68263"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14. Собственные доходы бюджета Серовского городского округа</a:t>
                      </a:r>
                    </a:p>
                    <a:p>
                      <a:pPr marL="0" marR="0" lvl="0" indent="-68263"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(налоговые и неналоговые)</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млн. руб.</a:t>
                      </a:r>
                    </a:p>
                  </a:txBody>
                  <a:tcPr marL="47478" marR="474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593,9</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612,2</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1140,6</a:t>
                      </a:r>
                    </a:p>
                  </a:txBody>
                  <a:tcPr marL="47478" marR="474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bl>
          </a:graphicData>
        </a:graphic>
      </p:graphicFrame>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Таблица 35"/>
          <p:cNvGraphicFramePr>
            <a:graphicFrameLocks noGrp="1"/>
          </p:cNvGraphicFramePr>
          <p:nvPr/>
        </p:nvGraphicFramePr>
        <p:xfrm>
          <a:off x="0" y="0"/>
          <a:ext cx="6306670" cy="10032405"/>
        </p:xfrm>
        <a:graphic>
          <a:graphicData uri="http://schemas.openxmlformats.org/drawingml/2006/table">
            <a:tbl>
              <a:tblPr firstRow="1" bandRow="1">
                <a:tableStyleId>{5C22544A-7EE6-4342-B048-85BDC9FD1C3A}</a:tableStyleId>
              </a:tblPr>
              <a:tblGrid>
                <a:gridCol w="3496052"/>
                <a:gridCol w="1420565"/>
                <a:gridCol w="1390053"/>
              </a:tblGrid>
              <a:tr h="1243835">
                <a:tc>
                  <a:txBody>
                    <a:bodyPr/>
                    <a:lstStyle/>
                    <a:p>
                      <a:pPr algn="ctr"/>
                      <a:r>
                        <a:rPr lang="ru-RU" sz="1400" dirty="0" smtClean="0">
                          <a:solidFill>
                            <a:srgbClr val="000000"/>
                          </a:solidFill>
                          <a:latin typeface="Times New Roman" pitchFamily="18" charset="0"/>
                          <a:cs typeface="Times New Roman" pitchFamily="18" charset="0"/>
                        </a:rPr>
                        <a:t>Наименование показателя</a:t>
                      </a:r>
                      <a:endParaRPr lang="ru-RU" sz="1400" dirty="0">
                        <a:solidFill>
                          <a:srgbClr val="000000"/>
                        </a:solidFill>
                        <a:latin typeface="Times New Roman" pitchFamily="18" charset="0"/>
                        <a:cs typeface="Times New Roman" pitchFamily="18" charset="0"/>
                      </a:endParaRPr>
                    </a:p>
                  </a:txBody>
                  <a:tcPr marL="63305" marR="63305" marT="66040" marB="66040"/>
                </a:tc>
                <a:tc>
                  <a:txBody>
                    <a:bodyPr/>
                    <a:lstStyle/>
                    <a:p>
                      <a:pPr algn="just"/>
                      <a:r>
                        <a:rPr lang="ru-RU" sz="1400" dirty="0" smtClean="0">
                          <a:solidFill>
                            <a:srgbClr val="000000"/>
                          </a:solidFill>
                          <a:latin typeface="Times New Roman" pitchFamily="18" charset="0"/>
                          <a:cs typeface="Times New Roman" pitchFamily="18" charset="0"/>
                        </a:rPr>
                        <a:t>Всего проект бюджета Серовского городского округа на 2016 год</a:t>
                      </a:r>
                      <a:endParaRPr lang="ru-RU" sz="1400" dirty="0">
                        <a:solidFill>
                          <a:srgbClr val="000000"/>
                        </a:solidFill>
                        <a:latin typeface="Times New Roman" pitchFamily="18" charset="0"/>
                        <a:cs typeface="Times New Roman" pitchFamily="18" charset="0"/>
                      </a:endParaRPr>
                    </a:p>
                  </a:txBody>
                  <a:tcPr marL="63305" marR="63305" marT="66040" marB="66040"/>
                </a:tc>
                <a:tc>
                  <a:txBody>
                    <a:bodyPr/>
                    <a:lstStyle/>
                    <a:p>
                      <a:pPr algn="just"/>
                      <a:r>
                        <a:rPr lang="ru-RU" sz="1400" dirty="0" smtClean="0">
                          <a:solidFill>
                            <a:srgbClr val="000000"/>
                          </a:solidFill>
                          <a:latin typeface="Times New Roman" pitchFamily="18" charset="0"/>
                          <a:cs typeface="Times New Roman" pitchFamily="18" charset="0"/>
                        </a:rPr>
                        <a:t>В том числе областные средства</a:t>
                      </a:r>
                      <a:endParaRPr lang="ru-RU" sz="1400" dirty="0">
                        <a:solidFill>
                          <a:srgbClr val="000000"/>
                        </a:solidFill>
                        <a:latin typeface="Times New Roman" pitchFamily="18" charset="0"/>
                        <a:cs typeface="Times New Roman" pitchFamily="18" charset="0"/>
                      </a:endParaRPr>
                    </a:p>
                  </a:txBody>
                  <a:tcPr marL="63305" marR="63305" marT="66040" marB="66040"/>
                </a:tc>
              </a:tr>
              <a:tr h="358393">
                <a:tc>
                  <a:txBody>
                    <a:bodyPr/>
                    <a:lstStyle/>
                    <a:p>
                      <a:r>
                        <a:rPr lang="ru-RU" sz="1400" b="1" dirty="0" smtClean="0">
                          <a:solidFill>
                            <a:srgbClr val="000000"/>
                          </a:solidFill>
                          <a:latin typeface="Times New Roman" pitchFamily="18" charset="0"/>
                          <a:cs typeface="Times New Roman" pitchFamily="18" charset="0"/>
                        </a:rPr>
                        <a:t>ДОХОДЫ</a:t>
                      </a:r>
                    </a:p>
                  </a:txBody>
                  <a:tcPr marL="63305" marR="63305" marT="66040" marB="66040"/>
                </a:tc>
                <a:tc>
                  <a:txBody>
                    <a:bodyPr/>
                    <a:lstStyle/>
                    <a:p>
                      <a:pPr algn="ctr"/>
                      <a:r>
                        <a:rPr lang="ru-RU" sz="1400" b="1" dirty="0" smtClean="0">
                          <a:solidFill>
                            <a:srgbClr val="000000"/>
                          </a:solidFill>
                          <a:latin typeface="Times New Roman" pitchFamily="18" charset="0"/>
                          <a:cs typeface="Times New Roman" pitchFamily="18" charset="0"/>
                        </a:rPr>
                        <a:t>2 250 871,5</a:t>
                      </a:r>
                      <a:endParaRPr lang="ru-RU" sz="1400" b="1" dirty="0">
                        <a:solidFill>
                          <a:srgbClr val="000000"/>
                        </a:solidFill>
                        <a:latin typeface="Times New Roman" pitchFamily="18" charset="0"/>
                        <a:cs typeface="Times New Roman" pitchFamily="18" charset="0"/>
                      </a:endParaRPr>
                    </a:p>
                  </a:txBody>
                  <a:tcPr marL="63305" marR="63305" marT="66040" marB="66040"/>
                </a:tc>
                <a:tc>
                  <a:txBody>
                    <a:bodyPr/>
                    <a:lstStyle/>
                    <a:p>
                      <a:pPr algn="ctr"/>
                      <a:r>
                        <a:rPr lang="ru-RU" sz="1400" b="1" dirty="0" smtClean="0">
                          <a:solidFill>
                            <a:srgbClr val="000000"/>
                          </a:solidFill>
                          <a:latin typeface="Times New Roman" pitchFamily="18" charset="0"/>
                          <a:cs typeface="Times New Roman" pitchFamily="18" charset="0"/>
                        </a:rPr>
                        <a:t>1 111 749,0</a:t>
                      </a:r>
                      <a:endParaRPr lang="ru-RU" sz="1400" b="1" dirty="0">
                        <a:solidFill>
                          <a:srgbClr val="000000"/>
                        </a:solidFill>
                        <a:latin typeface="Times New Roman" pitchFamily="18" charset="0"/>
                        <a:cs typeface="Times New Roman" pitchFamily="18" charset="0"/>
                      </a:endParaRPr>
                    </a:p>
                  </a:txBody>
                  <a:tcPr marL="63305" marR="63305" marT="66040" marB="66040"/>
                </a:tc>
              </a:tr>
              <a:tr h="358393">
                <a:tc>
                  <a:txBody>
                    <a:bodyPr/>
                    <a:lstStyle/>
                    <a:p>
                      <a:r>
                        <a:rPr lang="ru-RU" sz="1400" dirty="0" smtClean="0">
                          <a:solidFill>
                            <a:srgbClr val="000000"/>
                          </a:solidFill>
                          <a:latin typeface="Times New Roman" pitchFamily="18" charset="0"/>
                          <a:cs typeface="Times New Roman" pitchFamily="18" charset="0"/>
                        </a:rPr>
                        <a:t>В том числе:</a:t>
                      </a:r>
                    </a:p>
                  </a:txBody>
                  <a:tcPr marL="63305" marR="63305" marT="66040" marB="66040"/>
                </a:tc>
                <a:tc>
                  <a:txBody>
                    <a:bodyPr/>
                    <a:lstStyle/>
                    <a:p>
                      <a:pPr algn="ctr"/>
                      <a:endParaRPr lang="ru-RU" sz="1400" dirty="0">
                        <a:solidFill>
                          <a:srgbClr val="000000"/>
                        </a:solidFill>
                        <a:latin typeface="Times New Roman" pitchFamily="18" charset="0"/>
                        <a:cs typeface="Times New Roman" pitchFamily="18" charset="0"/>
                      </a:endParaRPr>
                    </a:p>
                  </a:txBody>
                  <a:tcPr marL="63305" marR="63305" marT="66040" marB="66040"/>
                </a:tc>
                <a:tc>
                  <a:txBody>
                    <a:bodyPr/>
                    <a:lstStyle/>
                    <a:p>
                      <a:pPr algn="ctr"/>
                      <a:endParaRPr lang="ru-RU" sz="1400" dirty="0">
                        <a:solidFill>
                          <a:srgbClr val="000000"/>
                        </a:solidFill>
                        <a:latin typeface="Times New Roman" pitchFamily="18" charset="0"/>
                        <a:cs typeface="Times New Roman" pitchFamily="18" charset="0"/>
                      </a:endParaRPr>
                    </a:p>
                  </a:txBody>
                  <a:tcPr marL="63305" marR="63305" marT="66040" marB="66040"/>
                </a:tc>
              </a:tr>
              <a:tr h="579754">
                <a:tc>
                  <a:txBody>
                    <a:bodyPr/>
                    <a:lstStyle/>
                    <a:p>
                      <a:r>
                        <a:rPr lang="ru-RU" sz="1400" dirty="0" smtClean="0">
                          <a:solidFill>
                            <a:srgbClr val="000000"/>
                          </a:solidFill>
                          <a:latin typeface="Times New Roman" pitchFamily="18" charset="0"/>
                          <a:cs typeface="Times New Roman" pitchFamily="18" charset="0"/>
                        </a:rPr>
                        <a:t>Налоговые и неналоговые доходы</a:t>
                      </a:r>
                      <a:endParaRPr lang="ru-RU" sz="1400" dirty="0">
                        <a:solidFill>
                          <a:srgbClr val="000000"/>
                        </a:solidFill>
                        <a:latin typeface="Times New Roman" pitchFamily="18" charset="0"/>
                        <a:cs typeface="Times New Roman" pitchFamily="18" charset="0"/>
                      </a:endParaRPr>
                    </a:p>
                  </a:txBody>
                  <a:tcPr marL="63305" marR="63305" marT="66040" marB="6604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rgbClr val="000000"/>
                          </a:solidFill>
                          <a:latin typeface="Times New Roman" pitchFamily="18" charset="0"/>
                          <a:cs typeface="Times New Roman" pitchFamily="18" charset="0"/>
                        </a:rPr>
                        <a:t>1 139 122,5</a:t>
                      </a:r>
                    </a:p>
                    <a:p>
                      <a:pPr algn="ctr"/>
                      <a:endParaRPr lang="ru-RU" sz="1400" dirty="0">
                        <a:solidFill>
                          <a:srgbClr val="000000"/>
                        </a:solidFill>
                        <a:latin typeface="Times New Roman" pitchFamily="18" charset="0"/>
                        <a:cs typeface="Times New Roman" pitchFamily="18" charset="0"/>
                      </a:endParaRPr>
                    </a:p>
                  </a:txBody>
                  <a:tcPr marL="63305" marR="63305" marT="66040" marB="66040"/>
                </a:tc>
                <a:tc>
                  <a:txBody>
                    <a:bodyPr/>
                    <a:lstStyle/>
                    <a:p>
                      <a:pPr algn="ctr"/>
                      <a:r>
                        <a:rPr lang="ru-RU" sz="1400" dirty="0" smtClean="0">
                          <a:solidFill>
                            <a:srgbClr val="000000"/>
                          </a:solidFill>
                          <a:latin typeface="Times New Roman" pitchFamily="18" charset="0"/>
                          <a:cs typeface="Times New Roman" pitchFamily="18" charset="0"/>
                        </a:rPr>
                        <a:t>0,0</a:t>
                      </a:r>
                      <a:endParaRPr lang="ru-RU" sz="1400" dirty="0">
                        <a:solidFill>
                          <a:srgbClr val="000000"/>
                        </a:solidFill>
                        <a:latin typeface="Times New Roman" pitchFamily="18" charset="0"/>
                        <a:cs typeface="Times New Roman" pitchFamily="18" charset="0"/>
                      </a:endParaRPr>
                    </a:p>
                  </a:txBody>
                  <a:tcPr marL="63305" marR="63305" marT="66040" marB="66040"/>
                </a:tc>
              </a:tr>
              <a:tr h="579754">
                <a:tc>
                  <a:txBody>
                    <a:bodyPr/>
                    <a:lstStyle/>
                    <a:p>
                      <a:r>
                        <a:rPr lang="ru-RU" sz="1400" dirty="0" smtClean="0">
                          <a:solidFill>
                            <a:srgbClr val="000000"/>
                          </a:solidFill>
                          <a:latin typeface="Times New Roman" pitchFamily="18" charset="0"/>
                          <a:cs typeface="Times New Roman" pitchFamily="18" charset="0"/>
                        </a:rPr>
                        <a:t>Безвозмездные поступления</a:t>
                      </a:r>
                      <a:r>
                        <a:rPr lang="ru-RU" sz="1400" baseline="0" dirty="0" smtClean="0">
                          <a:solidFill>
                            <a:srgbClr val="000000"/>
                          </a:solidFill>
                          <a:latin typeface="Times New Roman" pitchFamily="18" charset="0"/>
                          <a:cs typeface="Times New Roman" pitchFamily="18" charset="0"/>
                        </a:rPr>
                        <a:t> от других бюджетов</a:t>
                      </a:r>
                      <a:endParaRPr lang="ru-RU" sz="1400" dirty="0">
                        <a:solidFill>
                          <a:srgbClr val="000000"/>
                        </a:solidFill>
                        <a:latin typeface="Times New Roman" pitchFamily="18" charset="0"/>
                        <a:cs typeface="Times New Roman" pitchFamily="18" charset="0"/>
                      </a:endParaRPr>
                    </a:p>
                  </a:txBody>
                  <a:tcPr marL="63305" marR="63305" marT="66040" marB="66040"/>
                </a:tc>
                <a:tc>
                  <a:txBody>
                    <a:bodyPr/>
                    <a:lstStyle/>
                    <a:p>
                      <a:pPr algn="ctr"/>
                      <a:r>
                        <a:rPr lang="ru-RU" sz="1400" dirty="0" smtClean="0">
                          <a:solidFill>
                            <a:srgbClr val="000000"/>
                          </a:solidFill>
                          <a:latin typeface="Times New Roman" pitchFamily="18" charset="0"/>
                          <a:cs typeface="Times New Roman" pitchFamily="18" charset="0"/>
                        </a:rPr>
                        <a:t>1</a:t>
                      </a:r>
                      <a:r>
                        <a:rPr lang="ru-RU" sz="1400" baseline="0" dirty="0" smtClean="0">
                          <a:solidFill>
                            <a:srgbClr val="000000"/>
                          </a:solidFill>
                          <a:latin typeface="Times New Roman" pitchFamily="18" charset="0"/>
                          <a:cs typeface="Times New Roman" pitchFamily="18" charset="0"/>
                        </a:rPr>
                        <a:t> 034 985,0</a:t>
                      </a:r>
                    </a:p>
                  </a:txBody>
                  <a:tcPr marL="63305" marR="63305" marT="66040" marB="66040"/>
                </a:tc>
                <a:tc>
                  <a:txBody>
                    <a:bodyPr/>
                    <a:lstStyle/>
                    <a:p>
                      <a:pPr algn="ctr"/>
                      <a:r>
                        <a:rPr lang="ru-RU" sz="1400" dirty="0" smtClean="0">
                          <a:solidFill>
                            <a:srgbClr val="000000"/>
                          </a:solidFill>
                          <a:latin typeface="Times New Roman" pitchFamily="18" charset="0"/>
                          <a:cs typeface="Times New Roman" pitchFamily="18" charset="0"/>
                        </a:rPr>
                        <a:t>1 034 985,0</a:t>
                      </a:r>
                      <a:endParaRPr lang="ru-RU" sz="1400" dirty="0">
                        <a:solidFill>
                          <a:srgbClr val="000000"/>
                        </a:solidFill>
                        <a:latin typeface="Times New Roman" pitchFamily="18" charset="0"/>
                        <a:cs typeface="Times New Roman" pitchFamily="18" charset="0"/>
                      </a:endParaRPr>
                    </a:p>
                  </a:txBody>
                  <a:tcPr marL="63305" marR="63305" marT="66040" marB="66040"/>
                </a:tc>
              </a:tr>
              <a:tr h="795062">
                <a:tc>
                  <a:txBody>
                    <a:bodyPr/>
                    <a:lstStyle/>
                    <a:p>
                      <a:r>
                        <a:rPr lang="ru-RU" sz="1400" dirty="0" smtClean="0">
                          <a:solidFill>
                            <a:srgbClr val="000000"/>
                          </a:solidFill>
                          <a:latin typeface="Times New Roman" pitchFamily="18" charset="0"/>
                          <a:cs typeface="Times New Roman" pitchFamily="18" charset="0"/>
                        </a:rPr>
                        <a:t>Дотации бюджетам городских округов на выравнивание бюджетной обеспеченности</a:t>
                      </a:r>
                      <a:endParaRPr lang="ru-RU" sz="1400" dirty="0">
                        <a:solidFill>
                          <a:srgbClr val="000000"/>
                        </a:solidFill>
                        <a:latin typeface="Times New Roman" pitchFamily="18" charset="0"/>
                        <a:cs typeface="Times New Roman" pitchFamily="18" charset="0"/>
                      </a:endParaRPr>
                    </a:p>
                  </a:txBody>
                  <a:tcPr marL="63305" marR="63305" marT="66040" marB="66040"/>
                </a:tc>
                <a:tc>
                  <a:txBody>
                    <a:bodyPr/>
                    <a:lstStyle/>
                    <a:p>
                      <a:pPr algn="ctr"/>
                      <a:r>
                        <a:rPr lang="ru-RU" sz="1400" dirty="0" smtClean="0">
                          <a:solidFill>
                            <a:srgbClr val="000000"/>
                          </a:solidFill>
                          <a:latin typeface="Times New Roman" pitchFamily="18" charset="0"/>
                          <a:cs typeface="Times New Roman" pitchFamily="18" charset="0"/>
                        </a:rPr>
                        <a:t>24 528,0</a:t>
                      </a:r>
                      <a:endParaRPr lang="ru-RU" sz="1400" dirty="0">
                        <a:solidFill>
                          <a:srgbClr val="000000"/>
                        </a:solidFill>
                        <a:latin typeface="Times New Roman" pitchFamily="18" charset="0"/>
                        <a:cs typeface="Times New Roman" pitchFamily="18" charset="0"/>
                      </a:endParaRPr>
                    </a:p>
                  </a:txBody>
                  <a:tcPr marL="63305" marR="63305" marT="66040" marB="66040"/>
                </a:tc>
                <a:tc>
                  <a:txBody>
                    <a:bodyPr/>
                    <a:lstStyle/>
                    <a:p>
                      <a:pPr algn="ctr"/>
                      <a:r>
                        <a:rPr lang="ru-RU" sz="1400" dirty="0" smtClean="0">
                          <a:solidFill>
                            <a:srgbClr val="000000"/>
                          </a:solidFill>
                          <a:latin typeface="Times New Roman" pitchFamily="18" charset="0"/>
                          <a:cs typeface="Times New Roman" pitchFamily="18" charset="0"/>
                        </a:rPr>
                        <a:t>24 528,0</a:t>
                      </a:r>
                      <a:endParaRPr lang="ru-RU" sz="1400" dirty="0">
                        <a:solidFill>
                          <a:srgbClr val="000000"/>
                        </a:solidFill>
                        <a:latin typeface="Times New Roman" pitchFamily="18" charset="0"/>
                        <a:cs typeface="Times New Roman" pitchFamily="18" charset="0"/>
                      </a:endParaRPr>
                    </a:p>
                  </a:txBody>
                  <a:tcPr marL="63305" marR="63305" marT="66040" marB="66040"/>
                </a:tc>
              </a:tr>
              <a:tr h="801114">
                <a:tc>
                  <a:txBody>
                    <a:bodyPr/>
                    <a:lstStyle/>
                    <a:p>
                      <a:r>
                        <a:rPr lang="ru-RU" sz="1400" dirty="0" smtClean="0">
                          <a:solidFill>
                            <a:srgbClr val="000000"/>
                          </a:solidFill>
                          <a:latin typeface="Times New Roman" pitchFamily="18" charset="0"/>
                          <a:cs typeface="Times New Roman" pitchFamily="18" charset="0"/>
                        </a:rPr>
                        <a:t>Субсидия на выравнивание обеспеченности муниципальных образований</a:t>
                      </a:r>
                      <a:endParaRPr lang="ru-RU" sz="1400" dirty="0">
                        <a:solidFill>
                          <a:srgbClr val="000000"/>
                        </a:solidFill>
                        <a:latin typeface="Times New Roman" pitchFamily="18" charset="0"/>
                        <a:cs typeface="Times New Roman" pitchFamily="18" charset="0"/>
                      </a:endParaRPr>
                    </a:p>
                  </a:txBody>
                  <a:tcPr marL="63305" marR="63305" marT="66040" marB="66040"/>
                </a:tc>
                <a:tc>
                  <a:txBody>
                    <a:bodyPr/>
                    <a:lstStyle/>
                    <a:p>
                      <a:pPr algn="ctr"/>
                      <a:r>
                        <a:rPr lang="ru-RU" sz="1400" dirty="0" smtClean="0">
                          <a:solidFill>
                            <a:srgbClr val="000000"/>
                          </a:solidFill>
                          <a:latin typeface="Times New Roman" pitchFamily="18" charset="0"/>
                          <a:cs typeface="Times New Roman" pitchFamily="18" charset="0"/>
                        </a:rPr>
                        <a:t>52 236,0</a:t>
                      </a:r>
                      <a:endParaRPr lang="ru-RU" sz="1400" dirty="0">
                        <a:solidFill>
                          <a:srgbClr val="000000"/>
                        </a:solidFill>
                        <a:latin typeface="Times New Roman" pitchFamily="18" charset="0"/>
                        <a:cs typeface="Times New Roman" pitchFamily="18" charset="0"/>
                      </a:endParaRPr>
                    </a:p>
                  </a:txBody>
                  <a:tcPr marL="63305" marR="63305" marT="66040" marB="66040"/>
                </a:tc>
                <a:tc>
                  <a:txBody>
                    <a:bodyPr/>
                    <a:lstStyle/>
                    <a:p>
                      <a:pPr algn="ctr"/>
                      <a:r>
                        <a:rPr lang="ru-RU" sz="1400" dirty="0" smtClean="0">
                          <a:solidFill>
                            <a:srgbClr val="000000"/>
                          </a:solidFill>
                          <a:latin typeface="Times New Roman" pitchFamily="18" charset="0"/>
                          <a:cs typeface="Times New Roman" pitchFamily="18" charset="0"/>
                        </a:rPr>
                        <a:t>52 236,0</a:t>
                      </a:r>
                      <a:endParaRPr lang="ru-RU" sz="1400" dirty="0">
                        <a:solidFill>
                          <a:srgbClr val="000000"/>
                        </a:solidFill>
                        <a:latin typeface="Times New Roman" pitchFamily="18" charset="0"/>
                        <a:cs typeface="Times New Roman" pitchFamily="18" charset="0"/>
                      </a:endParaRPr>
                    </a:p>
                  </a:txBody>
                  <a:tcPr marL="63305" marR="63305" marT="66040" marB="66040"/>
                </a:tc>
              </a:tr>
              <a:tr h="358393">
                <a:tc>
                  <a:txBody>
                    <a:bodyPr/>
                    <a:lstStyle/>
                    <a:p>
                      <a:r>
                        <a:rPr lang="ru-RU" sz="1400" b="1" dirty="0" smtClean="0">
                          <a:solidFill>
                            <a:srgbClr val="000000"/>
                          </a:solidFill>
                          <a:latin typeface="Times New Roman" pitchFamily="18" charset="0"/>
                          <a:cs typeface="Times New Roman" pitchFamily="18" charset="0"/>
                        </a:rPr>
                        <a:t>РАСХОДЫ</a:t>
                      </a:r>
                      <a:endParaRPr lang="ru-RU" sz="1400" b="1" dirty="0">
                        <a:solidFill>
                          <a:srgbClr val="000000"/>
                        </a:solidFill>
                        <a:latin typeface="Times New Roman" pitchFamily="18" charset="0"/>
                        <a:cs typeface="Times New Roman" pitchFamily="18" charset="0"/>
                      </a:endParaRPr>
                    </a:p>
                  </a:txBody>
                  <a:tcPr marL="63305" marR="63305" marT="66040" marB="66040"/>
                </a:tc>
                <a:tc>
                  <a:txBody>
                    <a:bodyPr/>
                    <a:lstStyle/>
                    <a:p>
                      <a:pPr algn="ctr"/>
                      <a:r>
                        <a:rPr lang="ru-RU" sz="1400" b="1" dirty="0" smtClean="0">
                          <a:solidFill>
                            <a:srgbClr val="000000"/>
                          </a:solidFill>
                          <a:latin typeface="Times New Roman" pitchFamily="18" charset="0"/>
                          <a:cs typeface="Times New Roman" pitchFamily="18" charset="0"/>
                        </a:rPr>
                        <a:t>2 316 100,3</a:t>
                      </a:r>
                      <a:endParaRPr lang="ru-RU" sz="1400" b="1" dirty="0">
                        <a:solidFill>
                          <a:srgbClr val="000000"/>
                        </a:solidFill>
                        <a:latin typeface="Times New Roman" pitchFamily="18" charset="0"/>
                        <a:cs typeface="Times New Roman" pitchFamily="18" charset="0"/>
                      </a:endParaRPr>
                    </a:p>
                  </a:txBody>
                  <a:tcPr marL="63305" marR="63305" marT="66040" marB="66040"/>
                </a:tc>
                <a:tc>
                  <a:txBody>
                    <a:bodyPr/>
                    <a:lstStyle/>
                    <a:p>
                      <a:pPr algn="ctr"/>
                      <a:r>
                        <a:rPr lang="ru-RU" sz="1400" b="1" dirty="0" smtClean="0">
                          <a:solidFill>
                            <a:srgbClr val="000000"/>
                          </a:solidFill>
                          <a:latin typeface="Times New Roman" pitchFamily="18" charset="0"/>
                          <a:cs typeface="Times New Roman" pitchFamily="18" charset="0"/>
                        </a:rPr>
                        <a:t>1 034 985,0</a:t>
                      </a:r>
                      <a:endParaRPr lang="ru-RU" sz="1400" b="1" dirty="0">
                        <a:solidFill>
                          <a:srgbClr val="000000"/>
                        </a:solidFill>
                        <a:latin typeface="Times New Roman" pitchFamily="18" charset="0"/>
                        <a:cs typeface="Times New Roman" pitchFamily="18" charset="0"/>
                      </a:endParaRPr>
                    </a:p>
                  </a:txBody>
                  <a:tcPr marL="63305" marR="63305" marT="66040" marB="66040"/>
                </a:tc>
              </a:tr>
              <a:tr h="358393">
                <a:tc>
                  <a:txBody>
                    <a:bodyPr/>
                    <a:lstStyle/>
                    <a:p>
                      <a:r>
                        <a:rPr lang="ru-RU" sz="1400" dirty="0" smtClean="0">
                          <a:solidFill>
                            <a:srgbClr val="000000"/>
                          </a:solidFill>
                          <a:latin typeface="Times New Roman" pitchFamily="18" charset="0"/>
                          <a:cs typeface="Times New Roman" pitchFamily="18" charset="0"/>
                        </a:rPr>
                        <a:t>В</a:t>
                      </a:r>
                      <a:r>
                        <a:rPr lang="ru-RU" sz="1400" baseline="0" dirty="0" smtClean="0">
                          <a:solidFill>
                            <a:srgbClr val="000000"/>
                          </a:solidFill>
                          <a:latin typeface="Times New Roman" pitchFamily="18" charset="0"/>
                          <a:cs typeface="Times New Roman" pitchFamily="18" charset="0"/>
                        </a:rPr>
                        <a:t> том числе:</a:t>
                      </a:r>
                      <a:endParaRPr lang="ru-RU" sz="1400" dirty="0">
                        <a:solidFill>
                          <a:srgbClr val="000000"/>
                        </a:solidFill>
                        <a:latin typeface="Times New Roman" pitchFamily="18" charset="0"/>
                        <a:cs typeface="Times New Roman" pitchFamily="18" charset="0"/>
                      </a:endParaRPr>
                    </a:p>
                  </a:txBody>
                  <a:tcPr marL="63305" marR="63305" marT="66040" marB="66040"/>
                </a:tc>
                <a:tc>
                  <a:txBody>
                    <a:bodyPr/>
                    <a:lstStyle/>
                    <a:p>
                      <a:pPr algn="ctr"/>
                      <a:endParaRPr lang="ru-RU" sz="1400" dirty="0">
                        <a:solidFill>
                          <a:srgbClr val="000000"/>
                        </a:solidFill>
                        <a:latin typeface="Times New Roman" pitchFamily="18" charset="0"/>
                        <a:cs typeface="Times New Roman" pitchFamily="18" charset="0"/>
                      </a:endParaRPr>
                    </a:p>
                  </a:txBody>
                  <a:tcPr marL="63305" marR="63305" marT="66040" marB="66040"/>
                </a:tc>
                <a:tc>
                  <a:txBody>
                    <a:bodyPr/>
                    <a:lstStyle/>
                    <a:p>
                      <a:pPr algn="ctr"/>
                      <a:endParaRPr lang="ru-RU" sz="1400" dirty="0">
                        <a:solidFill>
                          <a:srgbClr val="000000"/>
                        </a:solidFill>
                        <a:latin typeface="Times New Roman" pitchFamily="18" charset="0"/>
                        <a:cs typeface="Times New Roman" pitchFamily="18" charset="0"/>
                      </a:endParaRPr>
                    </a:p>
                  </a:txBody>
                  <a:tcPr marL="63305" marR="63305" marT="66040" marB="66040"/>
                </a:tc>
              </a:tr>
              <a:tr h="358393">
                <a:tc>
                  <a:txBody>
                    <a:bodyPr/>
                    <a:lstStyle/>
                    <a:p>
                      <a:r>
                        <a:rPr lang="ru-RU" sz="1400" dirty="0" smtClean="0">
                          <a:solidFill>
                            <a:srgbClr val="000000"/>
                          </a:solidFill>
                          <a:latin typeface="Times New Roman" pitchFamily="18" charset="0"/>
                          <a:cs typeface="Times New Roman" pitchFamily="18" charset="0"/>
                        </a:rPr>
                        <a:t>Общегосударственные расходы</a:t>
                      </a:r>
                      <a:endParaRPr lang="ru-RU" sz="1400" dirty="0">
                        <a:solidFill>
                          <a:srgbClr val="000000"/>
                        </a:solidFill>
                        <a:latin typeface="Times New Roman" pitchFamily="18" charset="0"/>
                        <a:cs typeface="Times New Roman" pitchFamily="18" charset="0"/>
                      </a:endParaRPr>
                    </a:p>
                  </a:txBody>
                  <a:tcPr marL="63305" marR="63305" marT="66040" marB="66040"/>
                </a:tc>
                <a:tc>
                  <a:txBody>
                    <a:bodyPr/>
                    <a:lstStyle/>
                    <a:p>
                      <a:pPr algn="ctr"/>
                      <a:r>
                        <a:rPr lang="ru-RU" sz="1400" dirty="0" smtClean="0">
                          <a:solidFill>
                            <a:srgbClr val="000000"/>
                          </a:solidFill>
                          <a:latin typeface="Times New Roman" pitchFamily="18" charset="0"/>
                          <a:cs typeface="Times New Roman" pitchFamily="18" charset="0"/>
                        </a:rPr>
                        <a:t>142 464,4</a:t>
                      </a:r>
                      <a:endParaRPr lang="ru-RU" sz="1400" dirty="0">
                        <a:solidFill>
                          <a:srgbClr val="000000"/>
                        </a:solidFill>
                        <a:latin typeface="Times New Roman" pitchFamily="18" charset="0"/>
                        <a:cs typeface="Times New Roman" pitchFamily="18" charset="0"/>
                      </a:endParaRPr>
                    </a:p>
                  </a:txBody>
                  <a:tcPr marL="63305" marR="63305" marT="66040" marB="66040"/>
                </a:tc>
                <a:tc>
                  <a:txBody>
                    <a:bodyPr/>
                    <a:lstStyle/>
                    <a:p>
                      <a:pPr algn="ctr"/>
                      <a:r>
                        <a:rPr lang="ru-RU" sz="1400" dirty="0" smtClean="0">
                          <a:solidFill>
                            <a:srgbClr val="000000"/>
                          </a:solidFill>
                          <a:latin typeface="Times New Roman" pitchFamily="18" charset="0"/>
                          <a:cs typeface="Times New Roman" pitchFamily="18" charset="0"/>
                        </a:rPr>
                        <a:t>1 603,9</a:t>
                      </a:r>
                      <a:endParaRPr lang="ru-RU" sz="1400" dirty="0">
                        <a:solidFill>
                          <a:srgbClr val="000000"/>
                        </a:solidFill>
                        <a:latin typeface="Times New Roman" pitchFamily="18" charset="0"/>
                        <a:cs typeface="Times New Roman" pitchFamily="18" charset="0"/>
                      </a:endParaRPr>
                    </a:p>
                  </a:txBody>
                  <a:tcPr marL="63305" marR="63305" marT="66040" marB="66040"/>
                </a:tc>
              </a:tr>
              <a:tr h="579754">
                <a:tc>
                  <a:txBody>
                    <a:bodyPr/>
                    <a:lstStyle/>
                    <a:p>
                      <a:r>
                        <a:rPr lang="ru-RU" sz="1400" dirty="0" smtClean="0">
                          <a:solidFill>
                            <a:srgbClr val="000000"/>
                          </a:solidFill>
                          <a:latin typeface="Times New Roman" pitchFamily="18" charset="0"/>
                          <a:cs typeface="Times New Roman" pitchFamily="18" charset="0"/>
                        </a:rPr>
                        <a:t>Национальная безопасность и правоохранительная деятельность</a:t>
                      </a:r>
                      <a:endParaRPr lang="ru-RU" sz="1400" dirty="0">
                        <a:solidFill>
                          <a:srgbClr val="000000"/>
                        </a:solidFill>
                        <a:latin typeface="Times New Roman" pitchFamily="18" charset="0"/>
                        <a:cs typeface="Times New Roman" pitchFamily="18" charset="0"/>
                      </a:endParaRPr>
                    </a:p>
                  </a:txBody>
                  <a:tcPr marL="63305" marR="63305" marT="66040" marB="66040"/>
                </a:tc>
                <a:tc>
                  <a:txBody>
                    <a:bodyPr/>
                    <a:lstStyle/>
                    <a:p>
                      <a:pPr algn="ctr"/>
                      <a:r>
                        <a:rPr lang="ru-RU" sz="1400" dirty="0" smtClean="0">
                          <a:solidFill>
                            <a:srgbClr val="000000"/>
                          </a:solidFill>
                          <a:latin typeface="Times New Roman" pitchFamily="18" charset="0"/>
                          <a:cs typeface="Times New Roman" pitchFamily="18" charset="0"/>
                        </a:rPr>
                        <a:t>35 225,5</a:t>
                      </a:r>
                      <a:endParaRPr lang="ru-RU" sz="1400" dirty="0">
                        <a:solidFill>
                          <a:srgbClr val="000000"/>
                        </a:solidFill>
                        <a:latin typeface="Times New Roman" pitchFamily="18" charset="0"/>
                        <a:cs typeface="Times New Roman" pitchFamily="18" charset="0"/>
                      </a:endParaRPr>
                    </a:p>
                  </a:txBody>
                  <a:tcPr marL="63305" marR="63305" marT="66040" marB="66040"/>
                </a:tc>
                <a:tc>
                  <a:txBody>
                    <a:bodyPr/>
                    <a:lstStyle/>
                    <a:p>
                      <a:pPr algn="ctr"/>
                      <a:r>
                        <a:rPr lang="ru-RU" sz="1400" dirty="0" smtClean="0">
                          <a:solidFill>
                            <a:srgbClr val="000000"/>
                          </a:solidFill>
                          <a:latin typeface="Times New Roman" pitchFamily="18" charset="0"/>
                          <a:cs typeface="Times New Roman" pitchFamily="18" charset="0"/>
                        </a:rPr>
                        <a:t>0,0</a:t>
                      </a:r>
                      <a:endParaRPr lang="ru-RU" sz="1400" dirty="0">
                        <a:solidFill>
                          <a:srgbClr val="000000"/>
                        </a:solidFill>
                        <a:latin typeface="Times New Roman" pitchFamily="18" charset="0"/>
                        <a:cs typeface="Times New Roman" pitchFamily="18" charset="0"/>
                      </a:endParaRPr>
                    </a:p>
                  </a:txBody>
                  <a:tcPr marL="63305" marR="63305" marT="66040" marB="66040"/>
                </a:tc>
              </a:tr>
              <a:tr h="358393">
                <a:tc>
                  <a:txBody>
                    <a:bodyPr/>
                    <a:lstStyle/>
                    <a:p>
                      <a:r>
                        <a:rPr lang="ru-RU" sz="1400" dirty="0" smtClean="0">
                          <a:solidFill>
                            <a:srgbClr val="000000"/>
                          </a:solidFill>
                          <a:latin typeface="Times New Roman" pitchFamily="18" charset="0"/>
                          <a:cs typeface="Times New Roman" pitchFamily="18" charset="0"/>
                        </a:rPr>
                        <a:t>Национальная экономика</a:t>
                      </a:r>
                      <a:endParaRPr lang="ru-RU" sz="1400" dirty="0">
                        <a:solidFill>
                          <a:srgbClr val="000000"/>
                        </a:solidFill>
                        <a:latin typeface="Times New Roman" pitchFamily="18" charset="0"/>
                        <a:cs typeface="Times New Roman" pitchFamily="18" charset="0"/>
                      </a:endParaRPr>
                    </a:p>
                  </a:txBody>
                  <a:tcPr marL="63305" marR="63305" marT="66040" marB="66040"/>
                </a:tc>
                <a:tc>
                  <a:txBody>
                    <a:bodyPr/>
                    <a:lstStyle/>
                    <a:p>
                      <a:pPr algn="ctr"/>
                      <a:r>
                        <a:rPr lang="ru-RU" sz="1400" dirty="0" smtClean="0">
                          <a:solidFill>
                            <a:srgbClr val="000000"/>
                          </a:solidFill>
                          <a:latin typeface="Times New Roman" pitchFamily="18" charset="0"/>
                          <a:cs typeface="Times New Roman" pitchFamily="18" charset="0"/>
                        </a:rPr>
                        <a:t>119 324,6</a:t>
                      </a:r>
                      <a:endParaRPr lang="ru-RU" sz="1400" dirty="0">
                        <a:solidFill>
                          <a:srgbClr val="000000"/>
                        </a:solidFill>
                        <a:latin typeface="Times New Roman" pitchFamily="18" charset="0"/>
                        <a:cs typeface="Times New Roman" pitchFamily="18" charset="0"/>
                      </a:endParaRPr>
                    </a:p>
                  </a:txBody>
                  <a:tcPr marL="63305" marR="63305" marT="66040" marB="6604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smtClean="0">
                          <a:solidFill>
                            <a:srgbClr val="000000"/>
                          </a:solidFill>
                          <a:latin typeface="Times New Roman" pitchFamily="18" charset="0"/>
                          <a:cs typeface="Times New Roman" pitchFamily="18" charset="0"/>
                        </a:rPr>
                        <a:t>3 261,4</a:t>
                      </a:r>
                    </a:p>
                  </a:txBody>
                  <a:tcPr marL="63305" marR="63305" marT="66040" marB="66040"/>
                </a:tc>
              </a:tr>
              <a:tr h="404257">
                <a:tc>
                  <a:txBody>
                    <a:bodyPr/>
                    <a:lstStyle/>
                    <a:p>
                      <a:r>
                        <a:rPr lang="ru-RU" sz="1400" dirty="0" smtClean="0">
                          <a:solidFill>
                            <a:srgbClr val="000000"/>
                          </a:solidFill>
                          <a:latin typeface="Times New Roman" pitchFamily="18" charset="0"/>
                          <a:cs typeface="Times New Roman" pitchFamily="18" charset="0"/>
                        </a:rPr>
                        <a:t>Жилищно-коммунальное</a:t>
                      </a:r>
                      <a:r>
                        <a:rPr lang="ru-RU" sz="1400" baseline="0" dirty="0" smtClean="0">
                          <a:solidFill>
                            <a:srgbClr val="000000"/>
                          </a:solidFill>
                          <a:latin typeface="Times New Roman" pitchFamily="18" charset="0"/>
                          <a:cs typeface="Times New Roman" pitchFamily="18" charset="0"/>
                        </a:rPr>
                        <a:t> хозяйство</a:t>
                      </a:r>
                      <a:endParaRPr lang="ru-RU" sz="1400" dirty="0">
                        <a:solidFill>
                          <a:srgbClr val="000000"/>
                        </a:solidFill>
                        <a:latin typeface="Times New Roman" pitchFamily="18" charset="0"/>
                        <a:cs typeface="Times New Roman" pitchFamily="18" charset="0"/>
                      </a:endParaRPr>
                    </a:p>
                  </a:txBody>
                  <a:tcPr marL="63305" marR="63305" marT="66040" marB="66040"/>
                </a:tc>
                <a:tc>
                  <a:txBody>
                    <a:bodyPr/>
                    <a:lstStyle/>
                    <a:p>
                      <a:pPr algn="ctr"/>
                      <a:r>
                        <a:rPr lang="ru-RU" sz="1400" dirty="0" smtClean="0">
                          <a:solidFill>
                            <a:srgbClr val="000000"/>
                          </a:solidFill>
                          <a:latin typeface="Times New Roman" pitchFamily="18" charset="0"/>
                          <a:cs typeface="Times New Roman" pitchFamily="18" charset="0"/>
                        </a:rPr>
                        <a:t>159 423,5</a:t>
                      </a:r>
                      <a:endParaRPr lang="ru-RU" sz="1400" dirty="0">
                        <a:solidFill>
                          <a:srgbClr val="000000"/>
                        </a:solidFill>
                        <a:latin typeface="Times New Roman" pitchFamily="18" charset="0"/>
                        <a:cs typeface="Times New Roman" pitchFamily="18" charset="0"/>
                      </a:endParaRPr>
                    </a:p>
                  </a:txBody>
                  <a:tcPr marL="63305" marR="63305" marT="66040" marB="66040"/>
                </a:tc>
                <a:tc>
                  <a:txBody>
                    <a:bodyPr/>
                    <a:lstStyle/>
                    <a:p>
                      <a:pPr algn="ctr"/>
                      <a:r>
                        <a:rPr lang="ru-RU" sz="1400" dirty="0" smtClean="0">
                          <a:solidFill>
                            <a:srgbClr val="000000"/>
                          </a:solidFill>
                          <a:latin typeface="Times New Roman" pitchFamily="18" charset="0"/>
                          <a:cs typeface="Times New Roman" pitchFamily="18" charset="0"/>
                        </a:rPr>
                        <a:t>567,0</a:t>
                      </a:r>
                      <a:endParaRPr lang="ru-RU" sz="1400" dirty="0">
                        <a:solidFill>
                          <a:srgbClr val="000000"/>
                        </a:solidFill>
                        <a:latin typeface="Times New Roman" pitchFamily="18" charset="0"/>
                        <a:cs typeface="Times New Roman" pitchFamily="18" charset="0"/>
                      </a:endParaRPr>
                    </a:p>
                  </a:txBody>
                  <a:tcPr marL="63305" marR="63305" marT="66040" marB="66040"/>
                </a:tc>
              </a:tr>
              <a:tr h="358393">
                <a:tc>
                  <a:txBody>
                    <a:bodyPr/>
                    <a:lstStyle/>
                    <a:p>
                      <a:r>
                        <a:rPr lang="ru-RU" sz="1400" dirty="0" smtClean="0">
                          <a:solidFill>
                            <a:srgbClr val="000000"/>
                          </a:solidFill>
                          <a:latin typeface="Times New Roman" pitchFamily="18" charset="0"/>
                          <a:cs typeface="Times New Roman" pitchFamily="18" charset="0"/>
                        </a:rPr>
                        <a:t>охрана окружающей среды</a:t>
                      </a:r>
                      <a:endParaRPr lang="ru-RU" sz="1400" dirty="0">
                        <a:solidFill>
                          <a:srgbClr val="000000"/>
                        </a:solidFill>
                        <a:latin typeface="Times New Roman" pitchFamily="18" charset="0"/>
                        <a:cs typeface="Times New Roman" pitchFamily="18" charset="0"/>
                      </a:endParaRPr>
                    </a:p>
                  </a:txBody>
                  <a:tcPr marL="63305" marR="63305" marT="66040" marB="66040"/>
                </a:tc>
                <a:tc>
                  <a:txBody>
                    <a:bodyPr/>
                    <a:lstStyle/>
                    <a:p>
                      <a:pPr algn="ctr"/>
                      <a:r>
                        <a:rPr lang="ru-RU" sz="1400" dirty="0" smtClean="0">
                          <a:solidFill>
                            <a:srgbClr val="000000"/>
                          </a:solidFill>
                          <a:latin typeface="Times New Roman" pitchFamily="18" charset="0"/>
                          <a:cs typeface="Times New Roman" pitchFamily="18" charset="0"/>
                        </a:rPr>
                        <a:t>2 250,0</a:t>
                      </a:r>
                      <a:endParaRPr lang="ru-RU" sz="1400" dirty="0">
                        <a:solidFill>
                          <a:srgbClr val="000000"/>
                        </a:solidFill>
                        <a:latin typeface="Times New Roman" pitchFamily="18" charset="0"/>
                        <a:cs typeface="Times New Roman" pitchFamily="18" charset="0"/>
                      </a:endParaRPr>
                    </a:p>
                  </a:txBody>
                  <a:tcPr marL="63305" marR="63305" marT="66040" marB="66040"/>
                </a:tc>
                <a:tc>
                  <a:txBody>
                    <a:bodyPr/>
                    <a:lstStyle/>
                    <a:p>
                      <a:pPr algn="ctr"/>
                      <a:r>
                        <a:rPr lang="ru-RU" sz="1400" dirty="0" smtClean="0">
                          <a:solidFill>
                            <a:srgbClr val="000000"/>
                          </a:solidFill>
                          <a:latin typeface="Times New Roman" pitchFamily="18" charset="0"/>
                          <a:cs typeface="Times New Roman" pitchFamily="18" charset="0"/>
                        </a:rPr>
                        <a:t>0,0</a:t>
                      </a:r>
                      <a:endParaRPr lang="ru-RU" sz="1400" dirty="0">
                        <a:solidFill>
                          <a:srgbClr val="000000"/>
                        </a:solidFill>
                        <a:latin typeface="Times New Roman" pitchFamily="18" charset="0"/>
                        <a:cs typeface="Times New Roman" pitchFamily="18" charset="0"/>
                      </a:endParaRPr>
                    </a:p>
                  </a:txBody>
                  <a:tcPr marL="63305" marR="63305" marT="66040" marB="66040"/>
                </a:tc>
              </a:tr>
              <a:tr h="358393">
                <a:tc>
                  <a:txBody>
                    <a:bodyPr/>
                    <a:lstStyle/>
                    <a:p>
                      <a:r>
                        <a:rPr lang="ru-RU" sz="1400" dirty="0" smtClean="0">
                          <a:solidFill>
                            <a:srgbClr val="000000"/>
                          </a:solidFill>
                          <a:latin typeface="Times New Roman" pitchFamily="18" charset="0"/>
                          <a:cs typeface="Times New Roman" pitchFamily="18" charset="0"/>
                        </a:rPr>
                        <a:t>Образование</a:t>
                      </a:r>
                      <a:endParaRPr lang="ru-RU" sz="1400" dirty="0">
                        <a:solidFill>
                          <a:srgbClr val="000000"/>
                        </a:solidFill>
                        <a:latin typeface="Times New Roman" pitchFamily="18" charset="0"/>
                        <a:cs typeface="Times New Roman" pitchFamily="18" charset="0"/>
                      </a:endParaRPr>
                    </a:p>
                  </a:txBody>
                  <a:tcPr marL="63305" marR="63305" marT="66040" marB="66040"/>
                </a:tc>
                <a:tc>
                  <a:txBody>
                    <a:bodyPr/>
                    <a:lstStyle/>
                    <a:p>
                      <a:pPr algn="ctr"/>
                      <a:r>
                        <a:rPr lang="ru-RU" sz="1400" dirty="0" smtClean="0">
                          <a:solidFill>
                            <a:srgbClr val="000000"/>
                          </a:solidFill>
                          <a:latin typeface="Times New Roman" pitchFamily="18" charset="0"/>
                          <a:cs typeface="Times New Roman" pitchFamily="18" charset="0"/>
                        </a:rPr>
                        <a:t>1 459 277,8</a:t>
                      </a:r>
                      <a:endParaRPr lang="ru-RU" sz="1400" dirty="0">
                        <a:solidFill>
                          <a:srgbClr val="000000"/>
                        </a:solidFill>
                        <a:latin typeface="Times New Roman" pitchFamily="18" charset="0"/>
                        <a:cs typeface="Times New Roman" pitchFamily="18" charset="0"/>
                      </a:endParaRPr>
                    </a:p>
                  </a:txBody>
                  <a:tcPr marL="63305" marR="63305" marT="66040" marB="66040"/>
                </a:tc>
                <a:tc>
                  <a:txBody>
                    <a:bodyPr/>
                    <a:lstStyle/>
                    <a:p>
                      <a:pPr algn="ctr"/>
                      <a:r>
                        <a:rPr lang="ru-RU" sz="1400" dirty="0" smtClean="0">
                          <a:solidFill>
                            <a:srgbClr val="000000"/>
                          </a:solidFill>
                          <a:latin typeface="Times New Roman" pitchFamily="18" charset="0"/>
                          <a:cs typeface="Times New Roman" pitchFamily="18" charset="0"/>
                        </a:rPr>
                        <a:t>835 894,7</a:t>
                      </a:r>
                      <a:endParaRPr lang="ru-RU" sz="1400" dirty="0">
                        <a:solidFill>
                          <a:srgbClr val="000000"/>
                        </a:solidFill>
                        <a:latin typeface="Times New Roman" pitchFamily="18" charset="0"/>
                        <a:cs typeface="Times New Roman" pitchFamily="18" charset="0"/>
                      </a:endParaRPr>
                    </a:p>
                  </a:txBody>
                  <a:tcPr marL="63305" marR="63305" marT="66040" marB="66040"/>
                </a:tc>
              </a:tr>
              <a:tr h="358393">
                <a:tc>
                  <a:txBody>
                    <a:bodyPr/>
                    <a:lstStyle/>
                    <a:p>
                      <a:r>
                        <a:rPr lang="ru-RU" sz="1400" dirty="0" smtClean="0">
                          <a:solidFill>
                            <a:srgbClr val="000000"/>
                          </a:solidFill>
                          <a:latin typeface="Times New Roman" pitchFamily="18" charset="0"/>
                          <a:cs typeface="Times New Roman" pitchFamily="18" charset="0"/>
                        </a:rPr>
                        <a:t>Культура, кинематография</a:t>
                      </a:r>
                      <a:endParaRPr lang="ru-RU" sz="1400" dirty="0">
                        <a:solidFill>
                          <a:srgbClr val="000000"/>
                        </a:solidFill>
                        <a:latin typeface="Times New Roman" pitchFamily="18" charset="0"/>
                        <a:cs typeface="Times New Roman" pitchFamily="18" charset="0"/>
                      </a:endParaRPr>
                    </a:p>
                  </a:txBody>
                  <a:tcPr marL="63305" marR="63305" marT="66040" marB="66040"/>
                </a:tc>
                <a:tc>
                  <a:txBody>
                    <a:bodyPr/>
                    <a:lstStyle/>
                    <a:p>
                      <a:pPr algn="ctr"/>
                      <a:r>
                        <a:rPr lang="ru-RU" sz="1400" dirty="0" smtClean="0">
                          <a:solidFill>
                            <a:srgbClr val="000000"/>
                          </a:solidFill>
                          <a:latin typeface="Times New Roman" pitchFamily="18" charset="0"/>
                          <a:cs typeface="Times New Roman" pitchFamily="18" charset="0"/>
                        </a:rPr>
                        <a:t>117 695,6</a:t>
                      </a:r>
                      <a:endParaRPr lang="ru-RU" sz="1400" dirty="0">
                        <a:solidFill>
                          <a:srgbClr val="000000"/>
                        </a:solidFill>
                        <a:latin typeface="Times New Roman" pitchFamily="18" charset="0"/>
                        <a:cs typeface="Times New Roman" pitchFamily="18" charset="0"/>
                      </a:endParaRPr>
                    </a:p>
                  </a:txBody>
                  <a:tcPr marL="63305" marR="63305" marT="66040" marB="66040"/>
                </a:tc>
                <a:tc>
                  <a:txBody>
                    <a:bodyPr/>
                    <a:lstStyle/>
                    <a:p>
                      <a:pPr algn="ctr"/>
                      <a:r>
                        <a:rPr lang="ru-RU" sz="1400" dirty="0" smtClean="0">
                          <a:solidFill>
                            <a:srgbClr val="000000"/>
                          </a:solidFill>
                          <a:latin typeface="Times New Roman" pitchFamily="18" charset="0"/>
                          <a:cs typeface="Times New Roman" pitchFamily="18" charset="0"/>
                        </a:rPr>
                        <a:t>0,0</a:t>
                      </a:r>
                      <a:endParaRPr lang="ru-RU" sz="1400" dirty="0">
                        <a:solidFill>
                          <a:srgbClr val="000000"/>
                        </a:solidFill>
                        <a:latin typeface="Times New Roman" pitchFamily="18" charset="0"/>
                        <a:cs typeface="Times New Roman" pitchFamily="18" charset="0"/>
                      </a:endParaRPr>
                    </a:p>
                  </a:txBody>
                  <a:tcPr marL="63305" marR="63305" marT="66040" marB="66040"/>
                </a:tc>
              </a:tr>
              <a:tr h="358393">
                <a:tc>
                  <a:txBody>
                    <a:bodyPr/>
                    <a:lstStyle/>
                    <a:p>
                      <a:r>
                        <a:rPr lang="ru-RU" sz="1400" dirty="0" smtClean="0">
                          <a:solidFill>
                            <a:srgbClr val="000000"/>
                          </a:solidFill>
                          <a:latin typeface="Times New Roman" pitchFamily="18" charset="0"/>
                          <a:cs typeface="Times New Roman" pitchFamily="18" charset="0"/>
                        </a:rPr>
                        <a:t>Социальная политика</a:t>
                      </a:r>
                      <a:endParaRPr lang="ru-RU" sz="1400" dirty="0">
                        <a:solidFill>
                          <a:srgbClr val="000000"/>
                        </a:solidFill>
                        <a:latin typeface="Times New Roman" pitchFamily="18" charset="0"/>
                        <a:cs typeface="Times New Roman" pitchFamily="18" charset="0"/>
                      </a:endParaRPr>
                    </a:p>
                  </a:txBody>
                  <a:tcPr marL="63305" marR="63305" marT="66040" marB="66040"/>
                </a:tc>
                <a:tc>
                  <a:txBody>
                    <a:bodyPr/>
                    <a:lstStyle/>
                    <a:p>
                      <a:pPr algn="ctr"/>
                      <a:r>
                        <a:rPr lang="ru-RU" sz="1400" dirty="0" smtClean="0">
                          <a:solidFill>
                            <a:srgbClr val="000000"/>
                          </a:solidFill>
                          <a:latin typeface="Times New Roman" pitchFamily="18" charset="0"/>
                          <a:cs typeface="Times New Roman" pitchFamily="18" charset="0"/>
                        </a:rPr>
                        <a:t>213</a:t>
                      </a:r>
                      <a:r>
                        <a:rPr lang="ru-RU" sz="1400" baseline="0" dirty="0" smtClean="0">
                          <a:solidFill>
                            <a:srgbClr val="000000"/>
                          </a:solidFill>
                          <a:latin typeface="Times New Roman" pitchFamily="18" charset="0"/>
                          <a:cs typeface="Times New Roman" pitchFamily="18" charset="0"/>
                        </a:rPr>
                        <a:t> 858</a:t>
                      </a:r>
                      <a:r>
                        <a:rPr lang="ru-RU" sz="1400" dirty="0" smtClean="0">
                          <a:solidFill>
                            <a:srgbClr val="000000"/>
                          </a:solidFill>
                          <a:latin typeface="Times New Roman" pitchFamily="18" charset="0"/>
                          <a:cs typeface="Times New Roman" pitchFamily="18" charset="0"/>
                        </a:rPr>
                        <a:t>,6</a:t>
                      </a:r>
                      <a:endParaRPr lang="ru-RU" sz="1400" dirty="0">
                        <a:solidFill>
                          <a:srgbClr val="000000"/>
                        </a:solidFill>
                        <a:latin typeface="Times New Roman" pitchFamily="18" charset="0"/>
                        <a:cs typeface="Times New Roman" pitchFamily="18" charset="0"/>
                      </a:endParaRPr>
                    </a:p>
                  </a:txBody>
                  <a:tcPr marL="63305" marR="63305" marT="66040" marB="66040"/>
                </a:tc>
                <a:tc>
                  <a:txBody>
                    <a:bodyPr/>
                    <a:lstStyle/>
                    <a:p>
                      <a:pPr algn="ctr"/>
                      <a:r>
                        <a:rPr lang="ru-RU" sz="1400" dirty="0" smtClean="0">
                          <a:solidFill>
                            <a:srgbClr val="000000"/>
                          </a:solidFill>
                          <a:latin typeface="Times New Roman" pitchFamily="18" charset="0"/>
                          <a:cs typeface="Times New Roman" pitchFamily="18" charset="0"/>
                        </a:rPr>
                        <a:t>193 658,0</a:t>
                      </a:r>
                      <a:endParaRPr lang="ru-RU" sz="1400" dirty="0">
                        <a:solidFill>
                          <a:srgbClr val="000000"/>
                        </a:solidFill>
                        <a:latin typeface="Times New Roman" pitchFamily="18" charset="0"/>
                        <a:cs typeface="Times New Roman" pitchFamily="18" charset="0"/>
                      </a:endParaRPr>
                    </a:p>
                  </a:txBody>
                  <a:tcPr marL="63305" marR="63305" marT="66040" marB="66040"/>
                </a:tc>
              </a:tr>
              <a:tr h="358393">
                <a:tc>
                  <a:txBody>
                    <a:bodyPr/>
                    <a:lstStyle/>
                    <a:p>
                      <a:r>
                        <a:rPr lang="ru-RU" sz="1400" dirty="0" smtClean="0">
                          <a:solidFill>
                            <a:srgbClr val="000000"/>
                          </a:solidFill>
                          <a:latin typeface="Times New Roman" pitchFamily="18" charset="0"/>
                          <a:cs typeface="Times New Roman" pitchFamily="18" charset="0"/>
                        </a:rPr>
                        <a:t>Физическая культура и спорт</a:t>
                      </a:r>
                      <a:endParaRPr lang="ru-RU" sz="1400" dirty="0">
                        <a:solidFill>
                          <a:srgbClr val="000000"/>
                        </a:solidFill>
                        <a:latin typeface="Times New Roman" pitchFamily="18" charset="0"/>
                        <a:cs typeface="Times New Roman" pitchFamily="18" charset="0"/>
                      </a:endParaRPr>
                    </a:p>
                  </a:txBody>
                  <a:tcPr marL="63305" marR="63305" marT="66040" marB="66040"/>
                </a:tc>
                <a:tc>
                  <a:txBody>
                    <a:bodyPr/>
                    <a:lstStyle/>
                    <a:p>
                      <a:pPr algn="ctr"/>
                      <a:r>
                        <a:rPr lang="ru-RU" sz="1400" dirty="0" smtClean="0">
                          <a:solidFill>
                            <a:srgbClr val="000000"/>
                          </a:solidFill>
                          <a:latin typeface="Times New Roman" pitchFamily="18" charset="0"/>
                          <a:cs typeface="Times New Roman" pitchFamily="18" charset="0"/>
                        </a:rPr>
                        <a:t>51 445,6</a:t>
                      </a:r>
                      <a:endParaRPr lang="ru-RU" sz="1400" dirty="0">
                        <a:solidFill>
                          <a:srgbClr val="000000"/>
                        </a:solidFill>
                        <a:latin typeface="Times New Roman" pitchFamily="18" charset="0"/>
                        <a:cs typeface="Times New Roman" pitchFamily="18" charset="0"/>
                      </a:endParaRPr>
                    </a:p>
                  </a:txBody>
                  <a:tcPr marL="63305" marR="63305" marT="66040" marB="66040"/>
                </a:tc>
                <a:tc>
                  <a:txBody>
                    <a:bodyPr/>
                    <a:lstStyle/>
                    <a:p>
                      <a:pPr algn="ctr"/>
                      <a:r>
                        <a:rPr lang="ru-RU" sz="1400" dirty="0" smtClean="0">
                          <a:solidFill>
                            <a:srgbClr val="000000"/>
                          </a:solidFill>
                          <a:latin typeface="Times New Roman" pitchFamily="18" charset="0"/>
                          <a:cs typeface="Times New Roman" pitchFamily="18" charset="0"/>
                        </a:rPr>
                        <a:t>0,0</a:t>
                      </a:r>
                      <a:endParaRPr lang="ru-RU" sz="1400" dirty="0">
                        <a:solidFill>
                          <a:srgbClr val="000000"/>
                        </a:solidFill>
                        <a:latin typeface="Times New Roman" pitchFamily="18" charset="0"/>
                        <a:cs typeface="Times New Roman" pitchFamily="18" charset="0"/>
                      </a:endParaRPr>
                    </a:p>
                  </a:txBody>
                  <a:tcPr marL="63305" marR="63305" marT="66040" marB="66040"/>
                </a:tc>
              </a:tr>
              <a:tr h="358393">
                <a:tc>
                  <a:txBody>
                    <a:bodyPr/>
                    <a:lstStyle/>
                    <a:p>
                      <a:r>
                        <a:rPr lang="ru-RU" sz="1400" dirty="0" smtClean="0">
                          <a:solidFill>
                            <a:srgbClr val="000000"/>
                          </a:solidFill>
                          <a:latin typeface="Times New Roman" pitchFamily="18" charset="0"/>
                          <a:cs typeface="Times New Roman" pitchFamily="18" charset="0"/>
                        </a:rPr>
                        <a:t>Средства массовой информации</a:t>
                      </a:r>
                      <a:endParaRPr lang="ru-RU" sz="1400" dirty="0">
                        <a:solidFill>
                          <a:srgbClr val="000000"/>
                        </a:solidFill>
                        <a:latin typeface="Times New Roman" pitchFamily="18" charset="0"/>
                        <a:cs typeface="Times New Roman" pitchFamily="18" charset="0"/>
                      </a:endParaRPr>
                    </a:p>
                  </a:txBody>
                  <a:tcPr marL="63305" marR="63305" marT="66040" marB="66040"/>
                </a:tc>
                <a:tc>
                  <a:txBody>
                    <a:bodyPr/>
                    <a:lstStyle/>
                    <a:p>
                      <a:pPr algn="ctr"/>
                      <a:r>
                        <a:rPr lang="ru-RU" sz="1400" dirty="0" smtClean="0">
                          <a:solidFill>
                            <a:srgbClr val="000000"/>
                          </a:solidFill>
                          <a:latin typeface="Times New Roman" pitchFamily="18" charset="0"/>
                          <a:cs typeface="Times New Roman" pitchFamily="18" charset="0"/>
                        </a:rPr>
                        <a:t>2 170,6</a:t>
                      </a:r>
                      <a:endParaRPr lang="ru-RU" sz="1400" dirty="0">
                        <a:solidFill>
                          <a:srgbClr val="000000"/>
                        </a:solidFill>
                        <a:latin typeface="Times New Roman" pitchFamily="18" charset="0"/>
                        <a:cs typeface="Times New Roman" pitchFamily="18" charset="0"/>
                      </a:endParaRPr>
                    </a:p>
                  </a:txBody>
                  <a:tcPr marL="63305" marR="63305" marT="66040" marB="66040"/>
                </a:tc>
                <a:tc>
                  <a:txBody>
                    <a:bodyPr/>
                    <a:lstStyle/>
                    <a:p>
                      <a:pPr algn="ctr"/>
                      <a:r>
                        <a:rPr lang="ru-RU" sz="1400" dirty="0" smtClean="0">
                          <a:solidFill>
                            <a:srgbClr val="000000"/>
                          </a:solidFill>
                          <a:latin typeface="Times New Roman" pitchFamily="18" charset="0"/>
                          <a:cs typeface="Times New Roman" pitchFamily="18" charset="0"/>
                        </a:rPr>
                        <a:t>0,0</a:t>
                      </a:r>
                      <a:endParaRPr lang="ru-RU" sz="1400" dirty="0">
                        <a:solidFill>
                          <a:srgbClr val="000000"/>
                        </a:solidFill>
                        <a:latin typeface="Times New Roman" pitchFamily="18" charset="0"/>
                        <a:cs typeface="Times New Roman" pitchFamily="18" charset="0"/>
                      </a:endParaRPr>
                    </a:p>
                  </a:txBody>
                  <a:tcPr marL="63305" marR="63305" marT="66040" marB="66040"/>
                </a:tc>
              </a:tr>
              <a:tr h="579754">
                <a:tc>
                  <a:txBody>
                    <a:bodyPr/>
                    <a:lstStyle/>
                    <a:p>
                      <a:r>
                        <a:rPr lang="ru-RU" sz="1400" dirty="0" smtClean="0">
                          <a:solidFill>
                            <a:srgbClr val="000000"/>
                          </a:solidFill>
                          <a:latin typeface="Times New Roman" pitchFamily="18" charset="0"/>
                          <a:cs typeface="Times New Roman" pitchFamily="18" charset="0"/>
                        </a:rPr>
                        <a:t>Обслуживание государственного и муниципального долга</a:t>
                      </a:r>
                      <a:endParaRPr lang="ru-RU" sz="1400" dirty="0">
                        <a:solidFill>
                          <a:srgbClr val="000000"/>
                        </a:solidFill>
                        <a:latin typeface="Times New Roman" pitchFamily="18" charset="0"/>
                        <a:cs typeface="Times New Roman" pitchFamily="18" charset="0"/>
                      </a:endParaRPr>
                    </a:p>
                  </a:txBody>
                  <a:tcPr marL="63305" marR="63305" marT="66040" marB="66040"/>
                </a:tc>
                <a:tc>
                  <a:txBody>
                    <a:bodyPr/>
                    <a:lstStyle/>
                    <a:p>
                      <a:pPr algn="ctr"/>
                      <a:r>
                        <a:rPr lang="ru-RU" sz="1400" dirty="0" smtClean="0">
                          <a:solidFill>
                            <a:srgbClr val="000000"/>
                          </a:solidFill>
                          <a:latin typeface="Times New Roman" pitchFamily="18" charset="0"/>
                          <a:cs typeface="Times New Roman" pitchFamily="18" charset="0"/>
                        </a:rPr>
                        <a:t>12 964,0</a:t>
                      </a:r>
                      <a:endParaRPr lang="ru-RU" sz="1400" dirty="0">
                        <a:solidFill>
                          <a:srgbClr val="000000"/>
                        </a:solidFill>
                        <a:latin typeface="Times New Roman" pitchFamily="18" charset="0"/>
                        <a:cs typeface="Times New Roman" pitchFamily="18" charset="0"/>
                      </a:endParaRPr>
                    </a:p>
                  </a:txBody>
                  <a:tcPr marL="63305" marR="63305" marT="66040" marB="66040"/>
                </a:tc>
                <a:tc>
                  <a:txBody>
                    <a:bodyPr/>
                    <a:lstStyle/>
                    <a:p>
                      <a:pPr algn="ctr"/>
                      <a:r>
                        <a:rPr lang="ru-RU" sz="1400" dirty="0" smtClean="0">
                          <a:solidFill>
                            <a:srgbClr val="000000"/>
                          </a:solidFill>
                          <a:latin typeface="Times New Roman" pitchFamily="18" charset="0"/>
                          <a:cs typeface="Times New Roman" pitchFamily="18" charset="0"/>
                        </a:rPr>
                        <a:t>0,0</a:t>
                      </a:r>
                      <a:endParaRPr lang="ru-RU" sz="1400" dirty="0">
                        <a:solidFill>
                          <a:srgbClr val="000000"/>
                        </a:solidFill>
                        <a:latin typeface="Times New Roman" pitchFamily="18" charset="0"/>
                        <a:cs typeface="Times New Roman" pitchFamily="18" charset="0"/>
                      </a:endParaRPr>
                    </a:p>
                  </a:txBody>
                  <a:tcPr marL="63305" marR="63305" marT="66040" marB="66040"/>
                </a:tc>
              </a:tr>
            </a:tbl>
          </a:graphicData>
        </a:graphic>
      </p:graphicFrame>
      <p:sp>
        <p:nvSpPr>
          <p:cNvPr id="167938" name="Rectangle 2"/>
          <p:cNvSpPr>
            <a:spLocks noGrp="1" noChangeArrowheads="1"/>
          </p:cNvSpPr>
          <p:nvPr>
            <p:ph type="ctrTitle" sz="quarter"/>
          </p:nvPr>
        </p:nvSpPr>
        <p:spPr>
          <a:xfrm>
            <a:off x="131763" y="344488"/>
            <a:ext cx="6119812" cy="9340850"/>
          </a:xfrm>
        </p:spPr>
        <p:txBody>
          <a:bodyPr/>
          <a:lstStyle/>
          <a:p>
            <a:pPr eaLnBrk="1" hangingPunct="1">
              <a:defRPr/>
            </a:pPr>
            <a:r>
              <a:rPr lang="ru-RU" dirty="0" smtClean="0">
                <a:latin typeface="+mj-lt"/>
              </a:rPr>
              <a:t>      </a:t>
            </a:r>
            <a:endParaRPr lang="ru-RU" b="1" dirty="0" smtClean="0">
              <a:latin typeface="+mj-lt"/>
            </a:endParaRPr>
          </a:p>
        </p:txBody>
      </p:sp>
      <p:sp>
        <p:nvSpPr>
          <p:cNvPr id="167939" name="Rectangle 3"/>
          <p:cNvSpPr>
            <a:spLocks noGrp="1" noChangeArrowheads="1"/>
          </p:cNvSpPr>
          <p:nvPr>
            <p:ph type="subTitle" sz="quarter" idx="1"/>
          </p:nvPr>
        </p:nvSpPr>
        <p:spPr>
          <a:xfrm rot="5400000">
            <a:off x="1629569" y="4677569"/>
            <a:ext cx="9906000" cy="550862"/>
          </a:xfrm>
        </p:spPr>
        <p:style>
          <a:lnRef idx="2">
            <a:schemeClr val="accent2">
              <a:shade val="50000"/>
            </a:schemeClr>
          </a:lnRef>
          <a:fillRef idx="1">
            <a:schemeClr val="accent2"/>
          </a:fillRef>
          <a:effectRef idx="0">
            <a:schemeClr val="accent2"/>
          </a:effectRef>
          <a:fontRef idx="minor">
            <a:schemeClr val="lt1"/>
          </a:fontRef>
        </p:style>
        <p:txBody>
          <a:bodyPr/>
          <a:lstStyle/>
          <a:p>
            <a:pPr algn="l" eaLnBrk="1" hangingPunct="1">
              <a:defRPr/>
            </a:pPr>
            <a:r>
              <a:rPr lang="ru-RU" sz="2000" b="1" dirty="0" smtClean="0">
                <a:solidFill>
                  <a:srgbClr val="FFFFFF"/>
                </a:solidFill>
                <a:latin typeface="Times New Roman" pitchFamily="18" charset="0"/>
              </a:rPr>
              <a:t>Основные характеристики  бюджета Серовского городского округа</a:t>
            </a:r>
            <a:r>
              <a:rPr lang="ru-RU" sz="2000" b="1" dirty="0" smtClean="0">
                <a:solidFill>
                  <a:srgbClr val="FFFFFF"/>
                </a:solidFill>
                <a:latin typeface="Tahoma" pitchFamily="34" charset="0"/>
              </a:rPr>
              <a:t>                   </a:t>
            </a:r>
          </a:p>
        </p:txBody>
      </p:sp>
      <p:graphicFrame>
        <p:nvGraphicFramePr>
          <p:cNvPr id="1026" name="Object 30"/>
          <p:cNvGraphicFramePr>
            <a:graphicFrameLocks noChangeAspect="1"/>
          </p:cNvGraphicFramePr>
          <p:nvPr/>
        </p:nvGraphicFramePr>
        <p:xfrm>
          <a:off x="1447800" y="1347788"/>
          <a:ext cx="254000" cy="355600"/>
        </p:xfrm>
        <a:graphic>
          <a:graphicData uri="http://schemas.openxmlformats.org/presentationml/2006/ole">
            <p:oleObj spid="_x0000_s1026" name="Диаграмма" r:id="rId3" imgW="6600943" imgH="4400468" progId="MSGraph.Chart.8">
              <p:embed followColorScheme="full"/>
            </p:oleObj>
          </a:graphicData>
        </a:graphic>
      </p:graphicFrame>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sz="quarter"/>
          </p:nvPr>
        </p:nvSpPr>
        <p:spPr>
          <a:xfrm rot="16200000">
            <a:off x="-4755356" y="4755356"/>
            <a:ext cx="9906000" cy="395288"/>
          </a:xfrm>
        </p:spPr>
        <p:style>
          <a:lnRef idx="2">
            <a:schemeClr val="accent2">
              <a:shade val="50000"/>
            </a:schemeClr>
          </a:lnRef>
          <a:fillRef idx="1">
            <a:schemeClr val="accent2"/>
          </a:fillRef>
          <a:effectRef idx="0">
            <a:schemeClr val="accent2"/>
          </a:effectRef>
          <a:fontRef idx="minor">
            <a:schemeClr val="lt1"/>
          </a:fontRef>
        </p:style>
        <p:txBody>
          <a:bodyPr/>
          <a:lstStyle/>
          <a:p>
            <a:pPr algn="r" eaLnBrk="1" hangingPunct="1">
              <a:defRPr/>
            </a:pPr>
            <a:r>
              <a:rPr lang="ru-RU" sz="2000" b="1" dirty="0" smtClean="0">
                <a:solidFill>
                  <a:srgbClr val="FFFFFF"/>
                </a:solidFill>
                <a:latin typeface="Times New Roman" pitchFamily="18" charset="0"/>
                <a:cs typeface="Times New Roman" pitchFamily="18" charset="0"/>
              </a:rPr>
              <a:t>Основные параметры бюджета Серовского городского округа</a:t>
            </a:r>
          </a:p>
        </p:txBody>
      </p:sp>
      <p:graphicFrame>
        <p:nvGraphicFramePr>
          <p:cNvPr id="21663" name="Group 159"/>
          <p:cNvGraphicFramePr>
            <a:graphicFrameLocks noGrp="1"/>
          </p:cNvGraphicFramePr>
          <p:nvPr>
            <p:ph idx="4294967295"/>
          </p:nvPr>
        </p:nvGraphicFramePr>
        <p:xfrm>
          <a:off x="417513" y="0"/>
          <a:ext cx="6441140" cy="9906002"/>
        </p:xfrm>
        <a:graphic>
          <a:graphicData uri="http://schemas.openxmlformats.org/drawingml/2006/table">
            <a:tbl>
              <a:tblPr/>
              <a:tblGrid>
                <a:gridCol w="3047007"/>
                <a:gridCol w="1727923"/>
                <a:gridCol w="1666210"/>
              </a:tblGrid>
              <a:tr h="1091324">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Наименование</a:t>
                      </a:r>
                      <a:endParaRPr kumimoji="0" lang="ru-RU"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План </a:t>
                      </a:r>
                    </a:p>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2015 год, </a:t>
                      </a:r>
                    </a:p>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уточненный бюджет</a:t>
                      </a:r>
                      <a:endParaRPr kumimoji="0" lang="ru-RU"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Проект </a:t>
                      </a:r>
                    </a:p>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бюджета на</a:t>
                      </a:r>
                    </a:p>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2016 год</a:t>
                      </a:r>
                      <a:endParaRPr kumimoji="0" lang="ru-RU"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r>
              <a:tr h="411854">
                <a:tc>
                  <a:txBody>
                    <a:bodyPr/>
                    <a:lstStyle/>
                    <a:p>
                      <a:pPr marL="0" marR="0" lvl="0" indent="0" algn="l"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Доходы - всего</a:t>
                      </a:r>
                      <a:endParaRPr kumimoji="0" lang="ru-RU"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2 586 283,4</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2 250 871,4</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r>
              <a:tr h="573281">
                <a:tc>
                  <a:txBody>
                    <a:bodyPr/>
                    <a:lstStyle/>
                    <a:p>
                      <a:pPr marL="0" marR="0" lvl="0" indent="0" algn="l"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rgbClr val="000000"/>
                          </a:solidFill>
                          <a:effectLst/>
                          <a:latin typeface="Times New Roman" pitchFamily="18" charset="0"/>
                          <a:cs typeface="Times New Roman" pitchFamily="18" charset="0"/>
                        </a:rPr>
                        <a:t>Налоговые и неналоговые доходы:</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rgbClr val="000000"/>
                          </a:solidFill>
                          <a:effectLst/>
                          <a:latin typeface="Times New Roman" pitchFamily="18" charset="0"/>
                          <a:cs typeface="Times New Roman" pitchFamily="18" charset="0"/>
                        </a:rPr>
                        <a:t>704 812,8</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rgbClr val="000000"/>
                          </a:solidFill>
                          <a:effectLst/>
                          <a:latin typeface="Times New Roman" pitchFamily="18" charset="0"/>
                          <a:cs typeface="Times New Roman" pitchFamily="18" charset="0"/>
                        </a:rPr>
                        <a:t>1 139 122,5</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2161">
                <a:tc>
                  <a:txBody>
                    <a:bodyPr/>
                    <a:lstStyle/>
                    <a:p>
                      <a:pPr marL="0" marR="0" lvl="0" indent="0" algn="l"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rgbClr val="000000"/>
                          </a:solidFill>
                          <a:effectLst/>
                          <a:latin typeface="Times New Roman" pitchFamily="18" charset="0"/>
                          <a:cs typeface="Times New Roman" pitchFamily="18" charset="0"/>
                        </a:rPr>
                        <a:t> - налоговые доходы</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rgbClr val="000000"/>
                          </a:solidFill>
                          <a:effectLst/>
                          <a:latin typeface="Times New Roman" pitchFamily="18" charset="0"/>
                          <a:cs typeface="Times New Roman" pitchFamily="18" charset="0"/>
                        </a:rPr>
                        <a:t>508 116,8</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rgbClr val="000000"/>
                          </a:solidFill>
                          <a:effectLst/>
                          <a:latin typeface="Times New Roman" pitchFamily="18" charset="0"/>
                          <a:cs typeface="Times New Roman" pitchFamily="18" charset="0"/>
                        </a:rPr>
                        <a:t>985 750,3</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758">
                <a:tc>
                  <a:txBody>
                    <a:bodyPr/>
                    <a:lstStyle/>
                    <a:p>
                      <a:pPr marL="0" marR="0" lvl="0" indent="0" algn="l"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rgbClr val="000000"/>
                          </a:solidFill>
                          <a:effectLst/>
                          <a:latin typeface="Times New Roman" pitchFamily="18" charset="0"/>
                          <a:cs typeface="Times New Roman" pitchFamily="18" charset="0"/>
                        </a:rPr>
                        <a:t> - неналоговые доходы</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rgbClr val="000000"/>
                          </a:solidFill>
                          <a:effectLst/>
                          <a:latin typeface="Times New Roman" pitchFamily="18" charset="0"/>
                          <a:cs typeface="Times New Roman" pitchFamily="18" charset="0"/>
                        </a:rPr>
                        <a:t>196 696,0</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rgbClr val="000000"/>
                          </a:solidFill>
                          <a:effectLst/>
                          <a:latin typeface="Times New Roman" pitchFamily="18" charset="0"/>
                          <a:cs typeface="Times New Roman" pitchFamily="18" charset="0"/>
                        </a:rPr>
                        <a:t>153 372,2</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9894">
                <a:tc>
                  <a:txBody>
                    <a:bodyPr/>
                    <a:lstStyle/>
                    <a:p>
                      <a:pPr marL="0" marR="0" lvl="0" indent="0" algn="l"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rgbClr val="000000"/>
                          </a:solidFill>
                          <a:effectLst/>
                          <a:latin typeface="Times New Roman" pitchFamily="18" charset="0"/>
                          <a:cs typeface="Times New Roman" pitchFamily="18" charset="0"/>
                        </a:rPr>
                        <a:t> - безвозмездные поступления</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rgbClr val="000000"/>
                          </a:solidFill>
                          <a:effectLst/>
                          <a:latin typeface="Times New Roman" pitchFamily="18" charset="0"/>
                          <a:cs typeface="Times New Roman" pitchFamily="18" charset="0"/>
                        </a:rPr>
                        <a:t>1 881 470,6</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rgbClr val="000000"/>
                          </a:solidFill>
                          <a:effectLst/>
                          <a:latin typeface="Times New Roman" pitchFamily="18" charset="0"/>
                          <a:cs typeface="Times New Roman" pitchFamily="18" charset="0"/>
                        </a:rPr>
                        <a:t>1 111 749,0</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586">
                <a:tc>
                  <a:txBody>
                    <a:bodyPr/>
                    <a:lstStyle/>
                    <a:p>
                      <a:pPr marL="0" marR="0" lvl="0" indent="0" algn="l"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Расходы - всего,</a:t>
                      </a:r>
                      <a:endParaRPr kumimoji="0" lang="ru-RU"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2 695 495,5</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2 316 100,3</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r>
              <a:tr h="573281">
                <a:tc>
                  <a:txBody>
                    <a:bodyPr/>
                    <a:lstStyle/>
                    <a:p>
                      <a:pPr marL="0" marR="0" lvl="0" indent="0" algn="l"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rgbClr val="000000"/>
                          </a:solidFill>
                          <a:effectLst/>
                          <a:latin typeface="Times New Roman" pitchFamily="18" charset="0"/>
                          <a:cs typeface="Times New Roman" pitchFamily="18" charset="0"/>
                        </a:rPr>
                        <a:t>Расходы за счет собственных доходов</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rgbClr val="000000"/>
                          </a:solidFill>
                          <a:effectLst/>
                          <a:latin typeface="Times New Roman" pitchFamily="18" charset="0"/>
                          <a:cs typeface="Times New Roman" pitchFamily="18" charset="0"/>
                        </a:rPr>
                        <a:t>1 407 264,0</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rgbClr val="000000"/>
                          </a:solidFill>
                          <a:effectLst/>
                          <a:latin typeface="Times New Roman" pitchFamily="18" charset="0"/>
                          <a:cs typeface="Times New Roman" pitchFamily="18" charset="0"/>
                        </a:rPr>
                        <a:t>1 281 115,3</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91324">
                <a:tc>
                  <a:txBody>
                    <a:bodyPr/>
                    <a:lstStyle/>
                    <a:p>
                      <a:pPr marL="0" marR="0" lvl="0" indent="0" algn="l"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rgbClr val="000000"/>
                          </a:solidFill>
                          <a:effectLst/>
                          <a:latin typeface="Times New Roman" pitchFamily="18" charset="0"/>
                          <a:cs typeface="Times New Roman" pitchFamily="18" charset="0"/>
                        </a:rPr>
                        <a:t>Расходы за счет целевых безвозмездных поступлений (субсидии, субвенции, межбюджетные трансферты)</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rgbClr val="000000"/>
                          </a:solidFill>
                          <a:effectLst/>
                          <a:latin typeface="Times New Roman" pitchFamily="18" charset="0"/>
                          <a:cs typeface="Times New Roman" pitchFamily="18" charset="0"/>
                        </a:rPr>
                        <a:t>1 288 231,5</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rgbClr val="000000"/>
                          </a:solidFill>
                          <a:effectLst/>
                          <a:latin typeface="Times New Roman" pitchFamily="18" charset="0"/>
                          <a:cs typeface="Times New Roman" pitchFamily="18" charset="0"/>
                        </a:rPr>
                        <a:t>1 034 985,0</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9894">
                <a:tc>
                  <a:txBody>
                    <a:bodyPr/>
                    <a:lstStyle/>
                    <a:p>
                      <a:pPr marL="0" marR="0" lvl="0" indent="0" algn="l"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endParaRPr kumimoji="0" lang="ru-RU"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endParaRPr kumimoji="0" lang="ru-RU"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endParaRPr kumimoji="0" lang="ru-RU"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758">
                <a:tc>
                  <a:txBody>
                    <a:bodyPr/>
                    <a:lstStyle/>
                    <a:p>
                      <a:pPr marL="0" marR="0" lvl="0" indent="0" algn="l"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Дефицит (-), профицит(+)</a:t>
                      </a:r>
                      <a:endParaRPr kumimoji="0" lang="ru-RU"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-109 212,1</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- 65 228,9</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r>
              <a:tr h="696095">
                <a:tc>
                  <a:txBody>
                    <a:bodyPr/>
                    <a:lstStyle/>
                    <a:p>
                      <a:pPr marL="0" marR="0" lvl="0" indent="0" algn="l"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Источники финансирования дефицита бюджета - всего,</a:t>
                      </a:r>
                      <a:endParaRPr kumimoji="0" lang="ru-RU"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109 212,1</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  65 228,9</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r>
              <a:tr h="432161">
                <a:tc>
                  <a:txBody>
                    <a:bodyPr/>
                    <a:lstStyle/>
                    <a:p>
                      <a:pPr marL="0" marR="0" lvl="0" indent="0" algn="l"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rgbClr val="000000"/>
                          </a:solidFill>
                          <a:effectLst/>
                          <a:latin typeface="Times New Roman" pitchFamily="18" charset="0"/>
                          <a:cs typeface="Times New Roman" pitchFamily="18" charset="0"/>
                        </a:rPr>
                        <a:t> - кредиты - всего,</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rgbClr val="000000"/>
                          </a:solidFill>
                          <a:effectLst/>
                          <a:latin typeface="Times New Roman" pitchFamily="18" charset="0"/>
                          <a:cs typeface="Times New Roman" pitchFamily="18" charset="0"/>
                        </a:rPr>
                        <a:t>69 924,4</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rgbClr val="000000"/>
                          </a:solidFill>
                          <a:effectLst/>
                          <a:latin typeface="Times New Roman" pitchFamily="18" charset="0"/>
                          <a:cs typeface="Times New Roman" pitchFamily="18" charset="0"/>
                        </a:rPr>
                        <a:t>58 957,3</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9894">
                <a:tc>
                  <a:txBody>
                    <a:bodyPr/>
                    <a:lstStyle/>
                    <a:p>
                      <a:pPr marL="0" marR="0" lvl="0" indent="0" algn="l"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rgbClr val="000000"/>
                          </a:solidFill>
                          <a:effectLst/>
                          <a:latin typeface="Times New Roman" pitchFamily="18" charset="0"/>
                          <a:cs typeface="Times New Roman" pitchFamily="18" charset="0"/>
                        </a:rPr>
                        <a:t>в т.ч. - получение</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rgbClr val="000000"/>
                          </a:solidFill>
                          <a:effectLst/>
                          <a:latin typeface="Times New Roman" pitchFamily="18" charset="0"/>
                          <a:cs typeface="Times New Roman" pitchFamily="18" charset="0"/>
                        </a:rPr>
                        <a:t>515 000,0</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rgbClr val="000000"/>
                          </a:solidFill>
                          <a:effectLst/>
                          <a:latin typeface="Times New Roman" pitchFamily="18" charset="0"/>
                          <a:cs typeface="Times New Roman" pitchFamily="18" charset="0"/>
                        </a:rPr>
                        <a:t>   361 318,7</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9894">
                <a:tc>
                  <a:txBody>
                    <a:bodyPr/>
                    <a:lstStyle/>
                    <a:p>
                      <a:pPr marL="0" marR="0" lvl="0" indent="0" algn="l"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          - погашение</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rgbClr val="000000"/>
                          </a:solidFill>
                          <a:effectLst/>
                          <a:latin typeface="Times New Roman" pitchFamily="18" charset="0"/>
                          <a:cs typeface="Times New Roman" pitchFamily="18" charset="0"/>
                        </a:rPr>
                        <a:t>445 075,5</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rgbClr val="000000"/>
                          </a:solidFill>
                          <a:effectLst/>
                          <a:latin typeface="Times New Roman" pitchFamily="18" charset="0"/>
                          <a:cs typeface="Times New Roman" pitchFamily="18" charset="0"/>
                        </a:rPr>
                        <a:t>- 302 361,4</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3281">
                <a:tc>
                  <a:txBody>
                    <a:bodyPr/>
                    <a:lstStyle/>
                    <a:p>
                      <a:pPr marL="0" marR="0" lvl="0" indent="0" algn="l"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 - изменение остатков средств бюджета</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rgbClr val="000000"/>
                          </a:solidFill>
                          <a:effectLst/>
                          <a:latin typeface="Times New Roman" pitchFamily="18" charset="0"/>
                          <a:cs typeface="Times New Roman" pitchFamily="18" charset="0"/>
                        </a:rPr>
                        <a:t>38 842,5</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rgbClr val="000000"/>
                          </a:solidFill>
                          <a:effectLst/>
                          <a:latin typeface="Times New Roman" pitchFamily="18" charset="0"/>
                          <a:cs typeface="Times New Roman" pitchFamily="18" charset="0"/>
                        </a:rPr>
                        <a:t>5 826,4</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3281">
                <a:tc>
                  <a:txBody>
                    <a:bodyPr/>
                    <a:lstStyle/>
                    <a:p>
                      <a:pPr marL="0" marR="0" lvl="0" indent="0" algn="l"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иные источники финансирования дефицита бюджета</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rgbClr val="000000"/>
                          </a:solidFill>
                          <a:effectLst/>
                          <a:latin typeface="Times New Roman" pitchFamily="18" charset="0"/>
                          <a:cs typeface="Times New Roman" pitchFamily="18" charset="0"/>
                        </a:rPr>
                        <a:t>445,2</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rgbClr val="000000"/>
                          </a:solidFill>
                          <a:effectLst/>
                          <a:latin typeface="Times New Roman" pitchFamily="18" charset="0"/>
                          <a:cs typeface="Times New Roman" pitchFamily="18" charset="0"/>
                        </a:rPr>
                        <a:t>445,2</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3281">
                <a:tc>
                  <a:txBody>
                    <a:bodyPr/>
                    <a:lstStyle/>
                    <a:p>
                      <a:pPr marL="0" marR="0" lvl="0" indent="0" algn="l"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Отношение дефицита бюджета к доходам, %</a:t>
                      </a:r>
                      <a:endParaRPr kumimoji="0" lang="ru-RU"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15,5</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5000"/>
                        <a:buFont typeface="Wingdings" pitchFamily="2" charset="2"/>
                        <a:buNone/>
                        <a:tabLst/>
                      </a:pPr>
                      <a:r>
                        <a:rPr kumimoji="0" lang="ru-RU" sz="1600" b="1" i="0" u="none" strike="noStrike" cap="none" normalizeH="0" baseline="0" dirty="0" smtClean="0">
                          <a:ln>
                            <a:noFill/>
                          </a:ln>
                          <a:solidFill>
                            <a:srgbClr val="000000"/>
                          </a:solidFill>
                          <a:effectLst/>
                          <a:latin typeface="Times New Roman" pitchFamily="18" charset="0"/>
                          <a:cs typeface="Times New Roman" pitchFamily="18" charset="0"/>
                        </a:rPr>
                        <a:t>10,9</a:t>
                      </a:r>
                    </a:p>
                  </a:txBody>
                  <a:tcPr marL="62308" marR="62308" marT="26000" marB="2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FFF"/>
                    </a:solidFill>
                  </a:tcPr>
                </a:tc>
              </a:tr>
            </a:tbl>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2" fill="hold" nodeType="afterEffect">
                                  <p:stCondLst>
                                    <p:cond delay="0"/>
                                  </p:stCondLst>
                                  <p:childTnLst>
                                    <p:set>
                                      <p:cBhvr>
                                        <p:cTn id="6" dur="1" fill="hold">
                                          <p:stCondLst>
                                            <p:cond delay="0"/>
                                          </p:stCondLst>
                                        </p:cTn>
                                        <p:tgtEl>
                                          <p:spTgt spid="21663"/>
                                        </p:tgtEl>
                                        <p:attrNameLst>
                                          <p:attrName>style.visibility</p:attrName>
                                        </p:attrNameLst>
                                      </p:cBhvr>
                                      <p:to>
                                        <p:strVal val="visible"/>
                                      </p:to>
                                    </p:set>
                                    <p:animEffect transition="in" filter="wheel(2)">
                                      <p:cBhvr>
                                        <p:cTn id="7" dur="2000"/>
                                        <p:tgtEl>
                                          <p:spTgt spid="216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rot="5400000">
            <a:off x="1635919" y="4683919"/>
            <a:ext cx="9906000" cy="538162"/>
          </a:xfrm>
          <a:prstGeom prst="rect">
            <a:avLst/>
          </a:prstGeom>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defRPr/>
            </a:pPr>
            <a:r>
              <a:rPr lang="ru-RU" sz="2000" b="1" dirty="0">
                <a:solidFill>
                  <a:srgbClr val="FFFFFF"/>
                </a:solidFill>
                <a:effectLst>
                  <a:outerShdw blurRad="38100" dist="38100" dir="2700000" algn="tl">
                    <a:srgbClr val="000000"/>
                  </a:outerShdw>
                </a:effectLst>
                <a:latin typeface="Times New Roman" pitchFamily="18" charset="0"/>
                <a:cs typeface="Times New Roman" pitchFamily="18" charset="0"/>
              </a:rPr>
              <a:t>Основные параметры бюджета Серовского городского округа</a:t>
            </a:r>
          </a:p>
        </p:txBody>
      </p:sp>
      <p:graphicFrame>
        <p:nvGraphicFramePr>
          <p:cNvPr id="19458" name="Диаграмма 4"/>
          <p:cNvGraphicFramePr>
            <a:graphicFrameLocks/>
          </p:cNvGraphicFramePr>
          <p:nvPr/>
        </p:nvGraphicFramePr>
        <p:xfrm>
          <a:off x="0" y="327025"/>
          <a:ext cx="6559550" cy="7553325"/>
        </p:xfrm>
        <a:graphic>
          <a:graphicData uri="http://schemas.openxmlformats.org/presentationml/2006/ole">
            <p:oleObj spid="_x0000_s19458" name="Worksheet" r:id="rId3" imgW="6400800" imgH="6029400" progId="Excel.Sheet.8">
              <p:embed/>
            </p:oleObj>
          </a:graphicData>
        </a:graphic>
      </p:graphicFrame>
    </p:spTree>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7"/>
</p:tagLst>
</file>

<file path=ppt/tags/tag2.xml><?xml version="1.0" encoding="utf-8"?>
<p:tagLst xmlns:a="http://schemas.openxmlformats.org/drawingml/2006/main" xmlns:r="http://schemas.openxmlformats.org/officeDocument/2006/relationships" xmlns:p="http://schemas.openxmlformats.org/presentationml/2006/main">
  <p:tag name="TIMING" val="|3.8"/>
</p:tagLst>
</file>

<file path=ppt/tags/tag3.xml><?xml version="1.0" encoding="utf-8"?>
<p:tagLst xmlns:a="http://schemas.openxmlformats.org/drawingml/2006/main" xmlns:r="http://schemas.openxmlformats.org/officeDocument/2006/relationships" xmlns:p="http://schemas.openxmlformats.org/presentationml/2006/main">
  <p:tag name="TIMING" val="|1"/>
</p:tagLst>
</file>

<file path=ppt/tags/tag4.xml><?xml version="1.0" encoding="utf-8"?>
<p:tagLst xmlns:a="http://schemas.openxmlformats.org/drawingml/2006/main" xmlns:r="http://schemas.openxmlformats.org/officeDocument/2006/relationships" xmlns:p="http://schemas.openxmlformats.org/presentationml/2006/main">
  <p:tag name="TIMING" val="|10.9"/>
</p:tagLst>
</file>

<file path=ppt/tags/tag5.xml><?xml version="1.0" encoding="utf-8"?>
<p:tagLst xmlns:a="http://schemas.openxmlformats.org/drawingml/2006/main" xmlns:r="http://schemas.openxmlformats.org/officeDocument/2006/relationships" xmlns:p="http://schemas.openxmlformats.org/presentationml/2006/main">
  <p:tag name="TIMING" val="|2"/>
</p:tagLst>
</file>

<file path=ppt/theme/theme1.xml><?xml version="1.0" encoding="utf-8"?>
<a:theme xmlns:a="http://schemas.openxmlformats.org/drawingml/2006/main" name="2_Текстура">
  <a:themeElements>
    <a:clrScheme name="Текстура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2_Текстура">
      <a:majorFont>
        <a:latin typeface=""/>
        <a:ea typeface=""/>
        <a:cs typeface=""/>
      </a:majorFont>
      <a:minorFont>
        <a:latin typeface=""/>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Текстура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Текстура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Текстура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Текстура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Текстура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Текстура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Текстура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Текстура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Текстура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2_Текстура">
    <a:majorFont>
      <a:latin typeface=""/>
      <a:ea typeface=""/>
      <a:cs typeface=""/>
    </a:majorFont>
    <a:minorFont>
      <a:latin typeface=""/>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Urban</Template>
  <TotalTime>26762</TotalTime>
  <Words>9343</Words>
  <Application>Microsoft Office PowerPoint</Application>
  <PresentationFormat>Лист A4 (210x297 мм)</PresentationFormat>
  <Paragraphs>1849</Paragraphs>
  <Slides>57</Slides>
  <Notes>9</Notes>
  <HiddenSlides>0</HiddenSlides>
  <MMClips>0</MMClips>
  <ScaleCrop>false</ScaleCrop>
  <HeadingPairs>
    <vt:vector size="6" baseType="variant">
      <vt:variant>
        <vt:lpstr>Тема</vt:lpstr>
      </vt:variant>
      <vt:variant>
        <vt:i4>1</vt:i4>
      </vt:variant>
      <vt:variant>
        <vt:lpstr>Внедренные серверы OLE</vt:lpstr>
      </vt:variant>
      <vt:variant>
        <vt:i4>4</vt:i4>
      </vt:variant>
      <vt:variant>
        <vt:lpstr>Заголовки слайдов</vt:lpstr>
      </vt:variant>
      <vt:variant>
        <vt:i4>57</vt:i4>
      </vt:variant>
    </vt:vector>
  </HeadingPairs>
  <TitlesOfParts>
    <vt:vector size="62" baseType="lpstr">
      <vt:lpstr>2_Текстура</vt:lpstr>
      <vt:lpstr>Лист</vt:lpstr>
      <vt:lpstr>Лист Microsoft Office Excel 97-2003</vt:lpstr>
      <vt:lpstr>Диаграмма</vt:lpstr>
      <vt:lpstr>Worksheet</vt:lpstr>
      <vt:lpstr>К проекту решения Думы  Серовского городского округа  «О бюджете Серовского городского округа на 2016 год»</vt:lpstr>
      <vt:lpstr>Слайд 2</vt:lpstr>
      <vt:lpstr>Слайд 3</vt:lpstr>
      <vt:lpstr>Слайд 4</vt:lpstr>
      <vt:lpstr>Основы составления проекта бюджета </vt:lpstr>
      <vt:lpstr>Основные показатели социально – экономического развития</vt:lpstr>
      <vt:lpstr>      </vt:lpstr>
      <vt:lpstr>Основные параметры бюджета Серовского городского округа</vt:lpstr>
      <vt:lpstr>Слайд 9</vt:lpstr>
      <vt:lpstr>Доходы  и  расходы бюджета Серовского городского округа в 2016 году</vt:lpstr>
      <vt:lpstr>Доходы бюджета Серовского городского округа </vt:lpstr>
      <vt:lpstr>Структура доходов бюджета Серовского городского округа в 2016 году</vt:lpstr>
      <vt:lpstr> Налоговые доходы  985 750,1 тыс.руб.</vt:lpstr>
      <vt:lpstr>Неналоговые доходы 153 372,2  тыс.руб. </vt:lpstr>
      <vt:lpstr>Безвозмездные поступления 1 111,7 тыс.руб.</vt:lpstr>
      <vt:lpstr>Межбюджетные отношения</vt:lpstr>
      <vt:lpstr>Слайд 17</vt:lpstr>
      <vt:lpstr>Слайд 18</vt:lpstr>
      <vt:lpstr>Доходы бюджета (безвозмездные поступления)</vt:lpstr>
      <vt:lpstr>Доходы бюджета (безвозмездные поступления)</vt:lpstr>
      <vt:lpstr>Доходы бюджета (безвозмездные поступления)</vt:lpstr>
      <vt:lpstr>          Основные мероприятия по дополнительной мобилизации доходов бюджета</vt:lpstr>
      <vt:lpstr>Расходы бюджета Серовского городского округа</vt:lpstr>
      <vt:lpstr>Структура расходов бюджета Серовского городского округа</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Источники финансирования дефицита бюджета</vt:lpstr>
      <vt:lpstr>Параметры муниципального  долга  Серовского  городского округа  на 2016 год</vt:lpstr>
      <vt:lpstr>Контактная информация</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 на 2014 год</dc:title>
  <dc:creator>user</dc:creator>
  <cp:lastModifiedBy>Cherina</cp:lastModifiedBy>
  <cp:revision>1922</cp:revision>
  <dcterms:created xsi:type="dcterms:W3CDTF">2013-10-23T10:56:41Z</dcterms:created>
  <dcterms:modified xsi:type="dcterms:W3CDTF">2016-07-06T04:14:22Z</dcterms:modified>
</cp:coreProperties>
</file>