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Lst>
  <p:notesMasterIdLst>
    <p:notesMasterId r:id="rId54"/>
  </p:notesMasterIdLst>
  <p:handoutMasterIdLst>
    <p:handoutMasterId r:id="rId55"/>
  </p:handoutMasterIdLst>
  <p:sldIdLst>
    <p:sldId id="256" r:id="rId2"/>
    <p:sldId id="353" r:id="rId3"/>
    <p:sldId id="258" r:id="rId4"/>
    <p:sldId id="354" r:id="rId5"/>
    <p:sldId id="349" r:id="rId6"/>
    <p:sldId id="317" r:id="rId7"/>
    <p:sldId id="350" r:id="rId8"/>
    <p:sldId id="355" r:id="rId9"/>
    <p:sldId id="356" r:id="rId10"/>
    <p:sldId id="357" r:id="rId11"/>
    <p:sldId id="358" r:id="rId12"/>
    <p:sldId id="359" r:id="rId13"/>
    <p:sldId id="278" r:id="rId14"/>
    <p:sldId id="259" r:id="rId15"/>
    <p:sldId id="299" r:id="rId16"/>
    <p:sldId id="262" r:id="rId17"/>
    <p:sldId id="351" r:id="rId18"/>
    <p:sldId id="283" r:id="rId19"/>
    <p:sldId id="352" r:id="rId20"/>
    <p:sldId id="284" r:id="rId21"/>
    <p:sldId id="304" r:id="rId22"/>
    <p:sldId id="305" r:id="rId23"/>
    <p:sldId id="313" r:id="rId24"/>
    <p:sldId id="266" r:id="rId25"/>
    <p:sldId id="287" r:id="rId26"/>
    <p:sldId id="360" r:id="rId27"/>
    <p:sldId id="301" r:id="rId28"/>
    <p:sldId id="302" r:id="rId29"/>
    <p:sldId id="363" r:id="rId30"/>
    <p:sldId id="364" r:id="rId31"/>
    <p:sldId id="324" r:id="rId32"/>
    <p:sldId id="365" r:id="rId33"/>
    <p:sldId id="362" r:id="rId34"/>
    <p:sldId id="361" r:id="rId35"/>
    <p:sldId id="366" r:id="rId36"/>
    <p:sldId id="323" r:id="rId37"/>
    <p:sldId id="322" r:id="rId38"/>
    <p:sldId id="347" r:id="rId39"/>
    <p:sldId id="328" r:id="rId40"/>
    <p:sldId id="330" r:id="rId41"/>
    <p:sldId id="333" r:id="rId42"/>
    <p:sldId id="332" r:id="rId43"/>
    <p:sldId id="335" r:id="rId44"/>
    <p:sldId id="337" r:id="rId45"/>
    <p:sldId id="340" r:id="rId46"/>
    <p:sldId id="342" r:id="rId47"/>
    <p:sldId id="309" r:id="rId48"/>
    <p:sldId id="345" r:id="rId49"/>
    <p:sldId id="290" r:id="rId50"/>
    <p:sldId id="268" r:id="rId51"/>
    <p:sldId id="348" r:id="rId52"/>
    <p:sldId id="314" r:id="rId53"/>
  </p:sldIdLst>
  <p:sldSz cx="9906000" cy="6858000" type="A4"/>
  <p:notesSz cx="9928225" cy="6797675"/>
  <p:defaultTextStyle>
    <a:defPPr>
      <a:defRPr lang="ru-RU"/>
    </a:defPPr>
    <a:lvl1pPr algn="l" rtl="0" fontAlgn="base">
      <a:spcBef>
        <a:spcPct val="0"/>
      </a:spcBef>
      <a:spcAft>
        <a:spcPct val="0"/>
      </a:spcAft>
      <a:defRPr kern="1200">
        <a:solidFill>
          <a:srgbClr val="FFFFFF"/>
        </a:solidFill>
        <a:latin typeface="Times New Roman" pitchFamily="18" charset="0"/>
        <a:ea typeface="+mn-ea"/>
        <a:cs typeface="Arial" charset="0"/>
      </a:defRPr>
    </a:lvl1pPr>
    <a:lvl2pPr marL="457200" algn="l" rtl="0" fontAlgn="base">
      <a:spcBef>
        <a:spcPct val="0"/>
      </a:spcBef>
      <a:spcAft>
        <a:spcPct val="0"/>
      </a:spcAft>
      <a:defRPr kern="1200">
        <a:solidFill>
          <a:srgbClr val="FFFFFF"/>
        </a:solidFill>
        <a:latin typeface="Times New Roman" pitchFamily="18" charset="0"/>
        <a:ea typeface="+mn-ea"/>
        <a:cs typeface="Arial" charset="0"/>
      </a:defRPr>
    </a:lvl2pPr>
    <a:lvl3pPr marL="914400" algn="l" rtl="0" fontAlgn="base">
      <a:spcBef>
        <a:spcPct val="0"/>
      </a:spcBef>
      <a:spcAft>
        <a:spcPct val="0"/>
      </a:spcAft>
      <a:defRPr kern="1200">
        <a:solidFill>
          <a:srgbClr val="FFFFFF"/>
        </a:solidFill>
        <a:latin typeface="Times New Roman" pitchFamily="18" charset="0"/>
        <a:ea typeface="+mn-ea"/>
        <a:cs typeface="Arial" charset="0"/>
      </a:defRPr>
    </a:lvl3pPr>
    <a:lvl4pPr marL="1371600" algn="l" rtl="0" fontAlgn="base">
      <a:spcBef>
        <a:spcPct val="0"/>
      </a:spcBef>
      <a:spcAft>
        <a:spcPct val="0"/>
      </a:spcAft>
      <a:defRPr kern="1200">
        <a:solidFill>
          <a:srgbClr val="FFFFFF"/>
        </a:solidFill>
        <a:latin typeface="Times New Roman" pitchFamily="18" charset="0"/>
        <a:ea typeface="+mn-ea"/>
        <a:cs typeface="Arial" charset="0"/>
      </a:defRPr>
    </a:lvl4pPr>
    <a:lvl5pPr marL="1828800" algn="l" rtl="0" fontAlgn="base">
      <a:spcBef>
        <a:spcPct val="0"/>
      </a:spcBef>
      <a:spcAft>
        <a:spcPct val="0"/>
      </a:spcAft>
      <a:defRPr kern="1200">
        <a:solidFill>
          <a:srgbClr val="FFFFFF"/>
        </a:solidFill>
        <a:latin typeface="Times New Roman" pitchFamily="18" charset="0"/>
        <a:ea typeface="+mn-ea"/>
        <a:cs typeface="Arial" charset="0"/>
      </a:defRPr>
    </a:lvl5pPr>
    <a:lvl6pPr marL="2286000" algn="l" defTabSz="914400" rtl="0" eaLnBrk="1" latinLnBrk="0" hangingPunct="1">
      <a:defRPr kern="1200">
        <a:solidFill>
          <a:srgbClr val="FFFFFF"/>
        </a:solidFill>
        <a:latin typeface="Times New Roman" pitchFamily="18" charset="0"/>
        <a:ea typeface="+mn-ea"/>
        <a:cs typeface="Arial" charset="0"/>
      </a:defRPr>
    </a:lvl6pPr>
    <a:lvl7pPr marL="2743200" algn="l" defTabSz="914400" rtl="0" eaLnBrk="1" latinLnBrk="0" hangingPunct="1">
      <a:defRPr kern="1200">
        <a:solidFill>
          <a:srgbClr val="FFFFFF"/>
        </a:solidFill>
        <a:latin typeface="Times New Roman" pitchFamily="18" charset="0"/>
        <a:ea typeface="+mn-ea"/>
        <a:cs typeface="Arial" charset="0"/>
      </a:defRPr>
    </a:lvl7pPr>
    <a:lvl8pPr marL="3200400" algn="l" defTabSz="914400" rtl="0" eaLnBrk="1" latinLnBrk="0" hangingPunct="1">
      <a:defRPr kern="1200">
        <a:solidFill>
          <a:srgbClr val="FFFFFF"/>
        </a:solidFill>
        <a:latin typeface="Times New Roman" pitchFamily="18" charset="0"/>
        <a:ea typeface="+mn-ea"/>
        <a:cs typeface="Arial" charset="0"/>
      </a:defRPr>
    </a:lvl8pPr>
    <a:lvl9pPr marL="3657600" algn="l" defTabSz="914400" rtl="0" eaLnBrk="1" latinLnBrk="0" hangingPunct="1">
      <a:defRPr kern="1200">
        <a:solidFill>
          <a:srgbClr val="FFFFFF"/>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296">
          <p15:clr>
            <a:srgbClr val="A4A3A4"/>
          </p15:clr>
        </p15:guide>
        <p15:guide id="2" pos="314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i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3D34"/>
    <a:srgbClr val="9EAF3B"/>
    <a:srgbClr val="5B6422"/>
    <a:srgbClr val="DDDDDD"/>
    <a:srgbClr val="B7FFFF"/>
    <a:srgbClr val="FFCC66"/>
    <a:srgbClr val="66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6" autoAdjust="0"/>
    <p:restoredTop sz="96237" autoAdjust="0"/>
  </p:normalViewPr>
  <p:slideViewPr>
    <p:cSldViewPr snapToGrid="0">
      <p:cViewPr varScale="1">
        <p:scale>
          <a:sx n="97" d="100"/>
          <a:sy n="97" d="100"/>
        </p:scale>
        <p:origin x="132" y="174"/>
      </p:cViewPr>
      <p:guideLst>
        <p:guide orient="horz" pos="2296"/>
        <p:guide pos="3143"/>
      </p:guideLst>
    </p:cSldViewPr>
  </p:slideViewPr>
  <p:outlineViewPr>
    <p:cViewPr>
      <p:scale>
        <a:sx n="33" d="100"/>
        <a:sy n="33" d="100"/>
      </p:scale>
      <p:origin x="0" y="1459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2016"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view3D>
      <c:rotX val="20"/>
      <c:rotY val="4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5.1143211669927274E-2"/>
          <c:y val="8.8115585711933744E-2"/>
          <c:w val="0.39284200352555992"/>
          <c:h val="0.52257891404503853"/>
        </c:manualLayout>
      </c:layout>
      <c:bar3DChart>
        <c:barDir val="col"/>
        <c:grouping val="stacked"/>
        <c:varyColors val="0"/>
        <c:dLbls>
          <c:showLegendKey val="0"/>
          <c:showVal val="0"/>
          <c:showCatName val="0"/>
          <c:showSerName val="0"/>
          <c:showPercent val="0"/>
          <c:showBubbleSize val="0"/>
        </c:dLbls>
        <c:gapWidth val="150"/>
        <c:gapDepth val="71"/>
        <c:shape val="box"/>
        <c:axId val="189397144"/>
        <c:axId val="189095632"/>
        <c:axId val="0"/>
      </c:bar3DChart>
      <c:catAx>
        <c:axId val="189397144"/>
        <c:scaling>
          <c:orientation val="minMax"/>
        </c:scaling>
        <c:delete val="1"/>
        <c:axPos val="b"/>
        <c:numFmt formatCode="General" sourceLinked="1"/>
        <c:majorTickMark val="out"/>
        <c:minorTickMark val="none"/>
        <c:tickLblPos val="none"/>
        <c:crossAx val="189095632"/>
        <c:crosses val="autoZero"/>
        <c:auto val="1"/>
        <c:lblAlgn val="ctr"/>
        <c:lblOffset val="100"/>
        <c:noMultiLvlLbl val="0"/>
      </c:catAx>
      <c:valAx>
        <c:axId val="189095632"/>
        <c:scaling>
          <c:orientation val="minMax"/>
        </c:scaling>
        <c:delete val="0"/>
        <c:axPos val="l"/>
        <c:title>
          <c:tx>
            <c:rich>
              <a:bodyPr/>
              <a:lstStyle/>
              <a:p>
                <a:pPr>
                  <a:defRPr/>
                </a:pPr>
                <a:r>
                  <a:rPr lang="ru-RU" dirty="0" smtClean="0"/>
                  <a:t>Млн.руб.</a:t>
                </a:r>
                <a:endParaRPr lang="ru-RU" dirty="0"/>
              </a:p>
            </c:rich>
          </c:tx>
          <c:layout>
            <c:manualLayout>
              <c:xMode val="edge"/>
              <c:yMode val="edge"/>
              <c:x val="9.714447298455138E-4"/>
              <c:y val="0.83534861600816712"/>
            </c:manualLayout>
          </c:layout>
          <c:overlay val="0"/>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26" b="0" i="0" u="none" strike="noStrike" kern="1200" baseline="0">
                <a:solidFill>
                  <a:schemeClr val="tx1">
                    <a:lumMod val="65000"/>
                    <a:lumOff val="35000"/>
                  </a:schemeClr>
                </a:solidFill>
                <a:latin typeface="+mn-lt"/>
                <a:ea typeface="+mn-ea"/>
                <a:cs typeface="+mn-cs"/>
              </a:defRPr>
            </a:pPr>
            <a:endParaRPr lang="ru-RU"/>
          </a:p>
        </c:txPr>
        <c:crossAx val="189397144"/>
        <c:crosses val="autoZero"/>
        <c:crossBetween val="between"/>
      </c:valAx>
      <c:spPr>
        <a:noFill/>
        <a:ln w="25400">
          <a:noFill/>
        </a:ln>
        <a:effectLst>
          <a:outerShdw dist="50800" dir="5400000" sx="81000" sy="81000" algn="ctr" rotWithShape="0">
            <a:srgbClr val="2B5481"/>
          </a:outerShdw>
        </a:effectLst>
      </c:spPr>
    </c:plotArea>
    <c:legend>
      <c:legendPos val="r"/>
      <c:layout>
        <c:manualLayout>
          <c:xMode val="edge"/>
          <c:yMode val="edge"/>
          <c:x val="0.54266307727233876"/>
          <c:y val="6.9433706942682166E-2"/>
          <c:w val="8.5021780872969202E-2"/>
          <c:h val="0.19317741923621987"/>
        </c:manualLayout>
      </c:layout>
      <c:overlay val="0"/>
    </c:legend>
    <c:plotVisOnly val="1"/>
    <c:dispBlanksAs val="gap"/>
    <c:showDLblsOverMax val="0"/>
  </c:chart>
  <c:spPr>
    <a:noFill/>
    <a:ln>
      <a:noFill/>
    </a:ln>
  </c:spPr>
  <c:txPr>
    <a:bodyPr/>
    <a:lstStyle/>
    <a:p>
      <a:pPr>
        <a:defRPr/>
      </a:pPr>
      <a:endParaRPr lang="ru-RU"/>
    </a:p>
  </c:txPr>
  <c:externalData r:id="rId2">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6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6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29D67-6E72-4A49-97F3-F542757B846E}" type="doc">
      <dgm:prSet loTypeId="urn:microsoft.com/office/officeart/2005/8/layout/radial6" loCatId="cycle" qsTypeId="urn:microsoft.com/office/officeart/2005/8/quickstyle/3d9" qsCatId="3D" csTypeId="urn:microsoft.com/office/officeart/2005/8/colors/colorful5" csCatId="colorful" phldr="1"/>
      <dgm:spPr/>
      <dgm:t>
        <a:bodyPr/>
        <a:lstStyle/>
        <a:p>
          <a:endParaRPr lang="ru-RU"/>
        </a:p>
      </dgm:t>
    </dgm:pt>
    <dgm:pt modelId="{544425E9-FADA-44EA-8C1B-9D4D02CF5DEC}">
      <dgm:prSet phldrT="[Текст]"/>
      <dgm:spPr>
        <a:blipFill rotWithShape="0">
          <a:blip xmlns:r="http://schemas.openxmlformats.org/officeDocument/2006/relationships" r:embed="rId1"/>
          <a:stretch>
            <a:fillRect/>
          </a:stretch>
        </a:blipFill>
      </dgm:spPr>
      <dgm:t>
        <a:bodyPr/>
        <a:lstStyle/>
        <a:p>
          <a:r>
            <a:rPr lang="ru-RU" b="1" dirty="0" smtClean="0"/>
            <a:t>БЮДЖЕТ</a:t>
          </a:r>
          <a:endParaRPr lang="ru-RU" b="1" dirty="0"/>
        </a:p>
      </dgm:t>
    </dgm:pt>
    <dgm:pt modelId="{1B257AAD-62FF-4D85-AF56-6704C941E188}" type="parTrans" cxnId="{58A3C13F-E21F-4F4D-8D8D-5AEED2FCB7A0}">
      <dgm:prSet/>
      <dgm:spPr/>
      <dgm:t>
        <a:bodyPr/>
        <a:lstStyle/>
        <a:p>
          <a:endParaRPr lang="ru-RU"/>
        </a:p>
      </dgm:t>
    </dgm:pt>
    <dgm:pt modelId="{7357ED08-6243-4A61-BEE2-81D6824D0C6C}" type="sibTrans" cxnId="{58A3C13F-E21F-4F4D-8D8D-5AEED2FCB7A0}">
      <dgm:prSet/>
      <dgm:spPr/>
      <dgm:t>
        <a:bodyPr/>
        <a:lstStyle/>
        <a:p>
          <a:endParaRPr lang="ru-RU"/>
        </a:p>
      </dgm:t>
    </dgm:pt>
    <dgm:pt modelId="{51B22296-C951-42BD-AF4A-439B8BF0136A}">
      <dgm:prSet phldrT="[Текст]" custT="1"/>
      <dgm:spPr/>
      <dgm:t>
        <a:bodyPr/>
        <a:lstStyle/>
        <a:p>
          <a:r>
            <a:rPr lang="ru-RU" sz="1300" b="1" dirty="0" smtClean="0"/>
            <a:t>Бюджет семьи</a:t>
          </a:r>
          <a:endParaRPr lang="ru-RU" sz="1300" b="1" dirty="0"/>
        </a:p>
      </dgm:t>
    </dgm:pt>
    <dgm:pt modelId="{65B8AD94-C3C8-486E-AA34-4CB1216D3E65}" type="parTrans" cxnId="{BE9406F7-4F8B-436F-AFE6-481DDDE00F6C}">
      <dgm:prSet/>
      <dgm:spPr/>
      <dgm:t>
        <a:bodyPr/>
        <a:lstStyle/>
        <a:p>
          <a:endParaRPr lang="ru-RU"/>
        </a:p>
      </dgm:t>
    </dgm:pt>
    <dgm:pt modelId="{ECB63646-5ADC-4E92-961D-8A3857C339C2}" type="sibTrans" cxnId="{BE9406F7-4F8B-436F-AFE6-481DDDE00F6C}">
      <dgm:prSet/>
      <dgm:spPr/>
      <dgm:t>
        <a:bodyPr/>
        <a:lstStyle/>
        <a:p>
          <a:endParaRPr lang="ru-RU" dirty="0"/>
        </a:p>
      </dgm:t>
    </dgm:pt>
    <dgm:pt modelId="{9449C5AD-7873-41DD-9901-A3C4D36E90B9}">
      <dgm:prSet phldrT="[Текст]"/>
      <dgm:spPr/>
      <dgm:t>
        <a:bodyPr/>
        <a:lstStyle/>
        <a:p>
          <a:r>
            <a:rPr lang="ru-RU" dirty="0" smtClean="0"/>
            <a:t>Бюджет организации</a:t>
          </a:r>
          <a:endParaRPr lang="ru-RU" dirty="0"/>
        </a:p>
      </dgm:t>
    </dgm:pt>
    <dgm:pt modelId="{A8478065-6BC0-4CCA-AA63-D1C61029F19B}" type="parTrans" cxnId="{64B9C7A1-31B4-4D7D-9C4D-B60EED7925E6}">
      <dgm:prSet/>
      <dgm:spPr/>
      <dgm:t>
        <a:bodyPr/>
        <a:lstStyle/>
        <a:p>
          <a:endParaRPr lang="ru-RU"/>
        </a:p>
      </dgm:t>
    </dgm:pt>
    <dgm:pt modelId="{B9A10648-4EED-4FA2-AC37-1A1839D5EA89}" type="sibTrans" cxnId="{64B9C7A1-31B4-4D7D-9C4D-B60EED7925E6}">
      <dgm:prSet/>
      <dgm:spPr/>
      <dgm:t>
        <a:bodyPr/>
        <a:lstStyle/>
        <a:p>
          <a:endParaRPr lang="ru-RU" dirty="0"/>
        </a:p>
      </dgm:t>
    </dgm:pt>
    <dgm:pt modelId="{2399A7BB-698D-476E-A62C-AA811E1197B7}">
      <dgm:prSet phldrT="[Текст]"/>
      <dgm:spPr/>
      <dgm:t>
        <a:bodyPr/>
        <a:lstStyle/>
        <a:p>
          <a:r>
            <a:rPr lang="ru-RU" dirty="0" smtClean="0"/>
            <a:t>Бюджеты публично-правовых организаций</a:t>
          </a:r>
          <a:endParaRPr lang="ru-RU" dirty="0"/>
        </a:p>
      </dgm:t>
    </dgm:pt>
    <dgm:pt modelId="{429BD75B-E76F-4793-BA84-D1EA216BAFDB}" type="parTrans" cxnId="{63626483-031F-49FF-AAAE-1C38D49B1A5E}">
      <dgm:prSet/>
      <dgm:spPr/>
      <dgm:t>
        <a:bodyPr/>
        <a:lstStyle/>
        <a:p>
          <a:endParaRPr lang="ru-RU"/>
        </a:p>
      </dgm:t>
    </dgm:pt>
    <dgm:pt modelId="{D2551E23-C642-45EC-AFAB-D5DEB57589E6}" type="sibTrans" cxnId="{63626483-031F-49FF-AAAE-1C38D49B1A5E}">
      <dgm:prSet/>
      <dgm:spPr/>
      <dgm:t>
        <a:bodyPr/>
        <a:lstStyle/>
        <a:p>
          <a:endParaRPr lang="ru-RU" dirty="0"/>
        </a:p>
      </dgm:t>
    </dgm:pt>
    <dgm:pt modelId="{37E399F6-ADC0-4F3E-AA3E-B6693DED141C}" type="pres">
      <dgm:prSet presAssocID="{B2F29D67-6E72-4A49-97F3-F542757B846E}" presName="Name0" presStyleCnt="0">
        <dgm:presLayoutVars>
          <dgm:chMax val="1"/>
          <dgm:dir/>
          <dgm:animLvl val="ctr"/>
          <dgm:resizeHandles val="exact"/>
        </dgm:presLayoutVars>
      </dgm:prSet>
      <dgm:spPr/>
      <dgm:t>
        <a:bodyPr/>
        <a:lstStyle/>
        <a:p>
          <a:endParaRPr lang="ru-RU"/>
        </a:p>
      </dgm:t>
    </dgm:pt>
    <dgm:pt modelId="{1D42F674-712F-4242-94A5-B5E2E9A4264F}" type="pres">
      <dgm:prSet presAssocID="{544425E9-FADA-44EA-8C1B-9D4D02CF5DEC}" presName="centerShape" presStyleLbl="node0" presStyleIdx="0" presStyleCnt="1" custLinFactNeighborX="3425" custLinFactNeighborY="2531"/>
      <dgm:spPr/>
      <dgm:t>
        <a:bodyPr/>
        <a:lstStyle/>
        <a:p>
          <a:endParaRPr lang="ru-RU"/>
        </a:p>
      </dgm:t>
    </dgm:pt>
    <dgm:pt modelId="{49FF6F25-BCEC-40B8-A498-CFAF8B54C4C6}" type="pres">
      <dgm:prSet presAssocID="{51B22296-C951-42BD-AF4A-439B8BF0136A}" presName="node" presStyleLbl="node1" presStyleIdx="0" presStyleCnt="3" custRadScaleRad="79957" custRadScaleInc="-103576">
        <dgm:presLayoutVars>
          <dgm:bulletEnabled val="1"/>
        </dgm:presLayoutVars>
      </dgm:prSet>
      <dgm:spPr/>
      <dgm:t>
        <a:bodyPr/>
        <a:lstStyle/>
        <a:p>
          <a:endParaRPr lang="ru-RU"/>
        </a:p>
      </dgm:t>
    </dgm:pt>
    <dgm:pt modelId="{0C4EBEF2-62C2-4E5B-BF53-B1C1CB3871E9}" type="pres">
      <dgm:prSet presAssocID="{51B22296-C951-42BD-AF4A-439B8BF0136A}" presName="dummy" presStyleCnt="0"/>
      <dgm:spPr/>
    </dgm:pt>
    <dgm:pt modelId="{B5AE46F2-F829-4750-A38C-1BA8769A1BBE}" type="pres">
      <dgm:prSet presAssocID="{ECB63646-5ADC-4E92-961D-8A3857C339C2}" presName="sibTrans" presStyleLbl="sibTrans2D1" presStyleIdx="0" presStyleCnt="3"/>
      <dgm:spPr/>
      <dgm:t>
        <a:bodyPr/>
        <a:lstStyle/>
        <a:p>
          <a:endParaRPr lang="ru-RU"/>
        </a:p>
      </dgm:t>
    </dgm:pt>
    <dgm:pt modelId="{50032BB2-6437-403A-9C72-CB7F0D3BD9A4}" type="pres">
      <dgm:prSet presAssocID="{9449C5AD-7873-41DD-9901-A3C4D36E90B9}" presName="node" presStyleLbl="node1" presStyleIdx="1" presStyleCnt="3" custRadScaleRad="114748" custRadScaleInc="-86341">
        <dgm:presLayoutVars>
          <dgm:bulletEnabled val="1"/>
        </dgm:presLayoutVars>
      </dgm:prSet>
      <dgm:spPr/>
      <dgm:t>
        <a:bodyPr/>
        <a:lstStyle/>
        <a:p>
          <a:endParaRPr lang="ru-RU"/>
        </a:p>
      </dgm:t>
    </dgm:pt>
    <dgm:pt modelId="{3D52CF82-F1A6-49DE-A894-1546E16526EA}" type="pres">
      <dgm:prSet presAssocID="{9449C5AD-7873-41DD-9901-A3C4D36E90B9}" presName="dummy" presStyleCnt="0"/>
      <dgm:spPr/>
    </dgm:pt>
    <dgm:pt modelId="{F00A3A24-8E98-423F-A13B-42509C2E52D0}" type="pres">
      <dgm:prSet presAssocID="{B9A10648-4EED-4FA2-AC37-1A1839D5EA89}" presName="sibTrans" presStyleLbl="sibTrans2D1" presStyleIdx="1" presStyleCnt="3"/>
      <dgm:spPr/>
      <dgm:t>
        <a:bodyPr/>
        <a:lstStyle/>
        <a:p>
          <a:endParaRPr lang="ru-RU"/>
        </a:p>
      </dgm:t>
    </dgm:pt>
    <dgm:pt modelId="{14C74734-A4F7-4667-910D-9F75B79CBE0B}" type="pres">
      <dgm:prSet presAssocID="{2399A7BB-698D-476E-A62C-AA811E1197B7}" presName="node" presStyleLbl="node1" presStyleIdx="2" presStyleCnt="3" custRadScaleRad="84148" custRadScaleInc="-52606">
        <dgm:presLayoutVars>
          <dgm:bulletEnabled val="1"/>
        </dgm:presLayoutVars>
      </dgm:prSet>
      <dgm:spPr/>
      <dgm:t>
        <a:bodyPr/>
        <a:lstStyle/>
        <a:p>
          <a:endParaRPr lang="ru-RU"/>
        </a:p>
      </dgm:t>
    </dgm:pt>
    <dgm:pt modelId="{BF28DD71-7CB4-4B5F-B358-65DD1D04BB22}" type="pres">
      <dgm:prSet presAssocID="{2399A7BB-698D-476E-A62C-AA811E1197B7}" presName="dummy" presStyleCnt="0"/>
      <dgm:spPr/>
    </dgm:pt>
    <dgm:pt modelId="{F5DAF0EC-DF1D-4100-8B67-EFFD61B11A40}" type="pres">
      <dgm:prSet presAssocID="{D2551E23-C642-45EC-AFAB-D5DEB57589E6}" presName="sibTrans" presStyleLbl="sibTrans2D1" presStyleIdx="2" presStyleCnt="3"/>
      <dgm:spPr/>
      <dgm:t>
        <a:bodyPr/>
        <a:lstStyle/>
        <a:p>
          <a:endParaRPr lang="ru-RU"/>
        </a:p>
      </dgm:t>
    </dgm:pt>
  </dgm:ptLst>
  <dgm:cxnLst>
    <dgm:cxn modelId="{58A3C13F-E21F-4F4D-8D8D-5AEED2FCB7A0}" srcId="{B2F29D67-6E72-4A49-97F3-F542757B846E}" destId="{544425E9-FADA-44EA-8C1B-9D4D02CF5DEC}" srcOrd="0" destOrd="0" parTransId="{1B257AAD-62FF-4D85-AF56-6704C941E188}" sibTransId="{7357ED08-6243-4A61-BEE2-81D6824D0C6C}"/>
    <dgm:cxn modelId="{D1DA1332-3242-4DF0-B1E5-39FF8DB38C10}" type="presOf" srcId="{51B22296-C951-42BD-AF4A-439B8BF0136A}" destId="{49FF6F25-BCEC-40B8-A498-CFAF8B54C4C6}" srcOrd="0" destOrd="0" presId="urn:microsoft.com/office/officeart/2005/8/layout/radial6"/>
    <dgm:cxn modelId="{3EF16A96-9C12-4F46-95B5-A1DE4ECFD24F}" type="presOf" srcId="{544425E9-FADA-44EA-8C1B-9D4D02CF5DEC}" destId="{1D42F674-712F-4242-94A5-B5E2E9A4264F}" srcOrd="0" destOrd="0" presId="urn:microsoft.com/office/officeart/2005/8/layout/radial6"/>
    <dgm:cxn modelId="{BE9406F7-4F8B-436F-AFE6-481DDDE00F6C}" srcId="{544425E9-FADA-44EA-8C1B-9D4D02CF5DEC}" destId="{51B22296-C951-42BD-AF4A-439B8BF0136A}" srcOrd="0" destOrd="0" parTransId="{65B8AD94-C3C8-486E-AA34-4CB1216D3E65}" sibTransId="{ECB63646-5ADC-4E92-961D-8A3857C339C2}"/>
    <dgm:cxn modelId="{134E91AD-7A39-4542-8494-89D7884C522C}" type="presOf" srcId="{2399A7BB-698D-476E-A62C-AA811E1197B7}" destId="{14C74734-A4F7-4667-910D-9F75B79CBE0B}" srcOrd="0" destOrd="0" presId="urn:microsoft.com/office/officeart/2005/8/layout/radial6"/>
    <dgm:cxn modelId="{64B9C7A1-31B4-4D7D-9C4D-B60EED7925E6}" srcId="{544425E9-FADA-44EA-8C1B-9D4D02CF5DEC}" destId="{9449C5AD-7873-41DD-9901-A3C4D36E90B9}" srcOrd="1" destOrd="0" parTransId="{A8478065-6BC0-4CCA-AA63-D1C61029F19B}" sibTransId="{B9A10648-4EED-4FA2-AC37-1A1839D5EA89}"/>
    <dgm:cxn modelId="{C1D79427-6510-48D0-B3FF-AEC15DF594C5}" type="presOf" srcId="{D2551E23-C642-45EC-AFAB-D5DEB57589E6}" destId="{F5DAF0EC-DF1D-4100-8B67-EFFD61B11A40}" srcOrd="0" destOrd="0" presId="urn:microsoft.com/office/officeart/2005/8/layout/radial6"/>
    <dgm:cxn modelId="{63626483-031F-49FF-AAAE-1C38D49B1A5E}" srcId="{544425E9-FADA-44EA-8C1B-9D4D02CF5DEC}" destId="{2399A7BB-698D-476E-A62C-AA811E1197B7}" srcOrd="2" destOrd="0" parTransId="{429BD75B-E76F-4793-BA84-D1EA216BAFDB}" sibTransId="{D2551E23-C642-45EC-AFAB-D5DEB57589E6}"/>
    <dgm:cxn modelId="{99B40C36-6477-4421-9BF0-ABC807D8DD8B}" type="presOf" srcId="{ECB63646-5ADC-4E92-961D-8A3857C339C2}" destId="{B5AE46F2-F829-4750-A38C-1BA8769A1BBE}" srcOrd="0" destOrd="0" presId="urn:microsoft.com/office/officeart/2005/8/layout/radial6"/>
    <dgm:cxn modelId="{B65221AD-6DEF-4341-BC34-02F701F8AFDC}" type="presOf" srcId="{B9A10648-4EED-4FA2-AC37-1A1839D5EA89}" destId="{F00A3A24-8E98-423F-A13B-42509C2E52D0}" srcOrd="0" destOrd="0" presId="urn:microsoft.com/office/officeart/2005/8/layout/radial6"/>
    <dgm:cxn modelId="{9F546D95-061D-4146-9E17-1F9ED0236E4A}" type="presOf" srcId="{B2F29D67-6E72-4A49-97F3-F542757B846E}" destId="{37E399F6-ADC0-4F3E-AA3E-B6693DED141C}" srcOrd="0" destOrd="0" presId="urn:microsoft.com/office/officeart/2005/8/layout/radial6"/>
    <dgm:cxn modelId="{B2865CA2-A15F-418D-B9D8-7AA8E71B9D12}" type="presOf" srcId="{9449C5AD-7873-41DD-9901-A3C4D36E90B9}" destId="{50032BB2-6437-403A-9C72-CB7F0D3BD9A4}" srcOrd="0" destOrd="0" presId="urn:microsoft.com/office/officeart/2005/8/layout/radial6"/>
    <dgm:cxn modelId="{8FBFBFFC-538B-442D-A49C-3EA270442A61}" type="presParOf" srcId="{37E399F6-ADC0-4F3E-AA3E-B6693DED141C}" destId="{1D42F674-712F-4242-94A5-B5E2E9A4264F}" srcOrd="0" destOrd="0" presId="urn:microsoft.com/office/officeart/2005/8/layout/radial6"/>
    <dgm:cxn modelId="{372B091E-ABC5-43F1-90F7-E09C95B69D10}" type="presParOf" srcId="{37E399F6-ADC0-4F3E-AA3E-B6693DED141C}" destId="{49FF6F25-BCEC-40B8-A498-CFAF8B54C4C6}" srcOrd="1" destOrd="0" presId="urn:microsoft.com/office/officeart/2005/8/layout/radial6"/>
    <dgm:cxn modelId="{8420D114-95F2-4CD8-A02C-ABD429FCCB1B}" type="presParOf" srcId="{37E399F6-ADC0-4F3E-AA3E-B6693DED141C}" destId="{0C4EBEF2-62C2-4E5B-BF53-B1C1CB3871E9}" srcOrd="2" destOrd="0" presId="urn:microsoft.com/office/officeart/2005/8/layout/radial6"/>
    <dgm:cxn modelId="{CEBD90AC-D3FF-4597-AE4F-60C46E0BAAE7}" type="presParOf" srcId="{37E399F6-ADC0-4F3E-AA3E-B6693DED141C}" destId="{B5AE46F2-F829-4750-A38C-1BA8769A1BBE}" srcOrd="3" destOrd="0" presId="urn:microsoft.com/office/officeart/2005/8/layout/radial6"/>
    <dgm:cxn modelId="{E5A97A8E-ED94-4E75-9539-F7EF92EAD494}" type="presParOf" srcId="{37E399F6-ADC0-4F3E-AA3E-B6693DED141C}" destId="{50032BB2-6437-403A-9C72-CB7F0D3BD9A4}" srcOrd="4" destOrd="0" presId="urn:microsoft.com/office/officeart/2005/8/layout/radial6"/>
    <dgm:cxn modelId="{FF4914F5-2807-4C53-84CD-38F84CEDF513}" type="presParOf" srcId="{37E399F6-ADC0-4F3E-AA3E-B6693DED141C}" destId="{3D52CF82-F1A6-49DE-A894-1546E16526EA}" srcOrd="5" destOrd="0" presId="urn:microsoft.com/office/officeart/2005/8/layout/radial6"/>
    <dgm:cxn modelId="{3B9073E1-9A0C-409E-B51A-2E4E43C1B5A2}" type="presParOf" srcId="{37E399F6-ADC0-4F3E-AA3E-B6693DED141C}" destId="{F00A3A24-8E98-423F-A13B-42509C2E52D0}" srcOrd="6" destOrd="0" presId="urn:microsoft.com/office/officeart/2005/8/layout/radial6"/>
    <dgm:cxn modelId="{A97000DF-C0FF-4185-A584-45A950060C2D}" type="presParOf" srcId="{37E399F6-ADC0-4F3E-AA3E-B6693DED141C}" destId="{14C74734-A4F7-4667-910D-9F75B79CBE0B}" srcOrd="7" destOrd="0" presId="urn:microsoft.com/office/officeart/2005/8/layout/radial6"/>
    <dgm:cxn modelId="{57020D09-931D-4A24-9B0A-5F46C1B5E4E1}" type="presParOf" srcId="{37E399F6-ADC0-4F3E-AA3E-B6693DED141C}" destId="{BF28DD71-7CB4-4B5F-B358-65DD1D04BB22}" srcOrd="8" destOrd="0" presId="urn:microsoft.com/office/officeart/2005/8/layout/radial6"/>
    <dgm:cxn modelId="{4567BF20-530E-4003-993F-93499556C444}" type="presParOf" srcId="{37E399F6-ADC0-4F3E-AA3E-B6693DED141C}" destId="{F5DAF0EC-DF1D-4100-8B67-EFFD61B11A40}" srcOrd="9" destOrd="0" presId="urn:microsoft.com/office/officeart/2005/8/layout/radial6"/>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480F36-7D2C-4FDC-8D1B-1A1BA025F4AE}" type="doc">
      <dgm:prSet loTypeId="urn:microsoft.com/office/officeart/2005/8/layout/chevron1" loCatId="process" qsTypeId="urn:microsoft.com/office/officeart/2005/8/quickstyle/simple1#76" qsCatId="simple" csTypeId="urn:microsoft.com/office/officeart/2005/8/colors/accent1_2#59" csCatId="accent1" phldr="1"/>
      <dgm:spPr/>
      <dgm:t>
        <a:bodyPr/>
        <a:lstStyle/>
        <a:p>
          <a:endParaRPr lang="ru-RU"/>
        </a:p>
      </dgm:t>
    </dgm:pt>
    <dgm:pt modelId="{EADCEFD1-487A-4F70-BB33-9D665A94F11D}" type="pres">
      <dgm:prSet presAssocID="{24480F36-7D2C-4FDC-8D1B-1A1BA025F4AE}" presName="Name0" presStyleCnt="0">
        <dgm:presLayoutVars>
          <dgm:dir/>
          <dgm:animLvl val="lvl"/>
          <dgm:resizeHandles val="exact"/>
        </dgm:presLayoutVars>
      </dgm:prSet>
      <dgm:spPr/>
      <dgm:t>
        <a:bodyPr/>
        <a:lstStyle/>
        <a:p>
          <a:endParaRPr lang="ru-RU"/>
        </a:p>
      </dgm:t>
    </dgm:pt>
  </dgm:ptLst>
  <dgm:cxnLst>
    <dgm:cxn modelId="{CE3B29B7-9964-4646-8F07-7FAB23BD1C8F}" type="presOf" srcId="{24480F36-7D2C-4FDC-8D1B-1A1BA025F4AE}" destId="{EADCEFD1-487A-4F70-BB33-9D665A94F11D}"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73A9C-A470-48A3-807C-63D57BCE685E}" type="doc">
      <dgm:prSet loTypeId="urn:microsoft.com/office/officeart/2005/8/layout/chevron1" loCatId="process" qsTypeId="urn:microsoft.com/office/officeart/2005/8/quickstyle/simple1#77" qsCatId="simple" csTypeId="urn:microsoft.com/office/officeart/2005/8/colors/accent1_2#60" csCatId="accent1" phldr="1"/>
      <dgm:spPr/>
      <dgm:t>
        <a:bodyPr/>
        <a:lstStyle/>
        <a:p>
          <a:endParaRPr lang="ru-RU"/>
        </a:p>
      </dgm:t>
    </dgm:pt>
    <dgm:pt modelId="{1780C12A-D3DF-4014-B705-C729CEC7D011}" type="pres">
      <dgm:prSet presAssocID="{00773A9C-A470-48A3-807C-63D57BCE685E}" presName="Name0" presStyleCnt="0">
        <dgm:presLayoutVars>
          <dgm:dir/>
          <dgm:animLvl val="lvl"/>
          <dgm:resizeHandles val="exact"/>
        </dgm:presLayoutVars>
      </dgm:prSet>
      <dgm:spPr/>
      <dgm:t>
        <a:bodyPr/>
        <a:lstStyle/>
        <a:p>
          <a:endParaRPr lang="ru-RU"/>
        </a:p>
      </dgm:t>
    </dgm:pt>
  </dgm:ptLst>
  <dgm:cxnLst>
    <dgm:cxn modelId="{96676DAA-DD53-4148-A52E-3539782C5CF4}" type="presOf" srcId="{00773A9C-A470-48A3-807C-63D57BCE685E}" destId="{1780C12A-D3DF-4014-B705-C729CEC7D011}"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7146C5-0F31-4DAB-B62B-64235478899E}" type="doc">
      <dgm:prSet loTypeId="urn:microsoft.com/office/officeart/2005/8/layout/chevron1" loCatId="process" qsTypeId="urn:microsoft.com/office/officeart/2005/8/quickstyle/simple1#78" qsCatId="simple" csTypeId="urn:microsoft.com/office/officeart/2005/8/colors/accent1_2#61" csCatId="accent1"/>
      <dgm:spPr/>
      <dgm:t>
        <a:bodyPr/>
        <a:lstStyle/>
        <a:p>
          <a:endParaRPr lang="ru-RU"/>
        </a:p>
      </dgm:t>
    </dgm:pt>
    <dgm:pt modelId="{083265B2-1CBD-490B-B17A-521C8239F607}" type="pres">
      <dgm:prSet presAssocID="{C87146C5-0F31-4DAB-B62B-64235478899E}" presName="Name0" presStyleCnt="0">
        <dgm:presLayoutVars>
          <dgm:dir/>
          <dgm:animLvl val="lvl"/>
          <dgm:resizeHandles val="exact"/>
        </dgm:presLayoutVars>
      </dgm:prSet>
      <dgm:spPr/>
      <dgm:t>
        <a:bodyPr/>
        <a:lstStyle/>
        <a:p>
          <a:endParaRPr lang="ru-RU"/>
        </a:p>
      </dgm:t>
    </dgm:pt>
  </dgm:ptLst>
  <dgm:cxnLst>
    <dgm:cxn modelId="{ADD39370-C012-4FB5-BA65-86F02AF1D177}" type="presOf" srcId="{C87146C5-0F31-4DAB-B62B-64235478899E}" destId="{083265B2-1CBD-490B-B17A-521C8239F607}"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226EE7-1DFE-4A0A-971F-E0BA1E79FCF6}" type="doc">
      <dgm:prSet loTypeId="urn:microsoft.com/office/officeart/2005/8/layout/hierarchy1" loCatId="hierarchy" qsTypeId="urn:microsoft.com/office/officeart/2005/8/quickstyle/simple1#105" qsCatId="simple" csTypeId="urn:microsoft.com/office/officeart/2005/8/colors/colorful4" csCatId="colorful" phldr="1"/>
      <dgm:spPr/>
      <dgm:t>
        <a:bodyPr/>
        <a:lstStyle/>
        <a:p>
          <a:endParaRPr lang="ru-RU"/>
        </a:p>
      </dgm:t>
    </dgm:pt>
    <dgm:pt modelId="{082E420A-D6D2-410F-AFB2-76B0D427306B}">
      <dgm:prSet phldrT="[Текст]" custT="1"/>
      <dgm:spPr/>
      <dgm:t>
        <a:bodyPr/>
        <a:lstStyle/>
        <a:p>
          <a:r>
            <a:rPr lang="ru-RU" sz="1400" b="1" dirty="0" smtClean="0"/>
            <a:t>Классификация расходов</a:t>
          </a:r>
          <a:endParaRPr lang="ru-RU" sz="1400" b="1" dirty="0"/>
        </a:p>
      </dgm:t>
    </dgm:pt>
    <dgm:pt modelId="{9C1C7DE6-E5E5-4D7A-B943-4BF55B904A96}" type="parTrans" cxnId="{C4FD9162-017E-4AD0-9B44-543683FB0D36}">
      <dgm:prSet/>
      <dgm:spPr/>
      <dgm:t>
        <a:bodyPr/>
        <a:lstStyle/>
        <a:p>
          <a:endParaRPr lang="ru-RU"/>
        </a:p>
      </dgm:t>
    </dgm:pt>
    <dgm:pt modelId="{15B0CB26-335D-4649-BB9C-A919B95FD2CA}" type="sibTrans" cxnId="{C4FD9162-017E-4AD0-9B44-543683FB0D36}">
      <dgm:prSet/>
      <dgm:spPr/>
      <dgm:t>
        <a:bodyPr/>
        <a:lstStyle/>
        <a:p>
          <a:endParaRPr lang="ru-RU"/>
        </a:p>
      </dgm:t>
    </dgm:pt>
    <dgm:pt modelId="{272747BF-FA02-40EF-BBCC-9AA717615EA2}">
      <dgm:prSet phldrT="[Текст]"/>
      <dgm:spPr/>
      <dgm:t>
        <a:bodyPr/>
        <a:lstStyle/>
        <a:p>
          <a:r>
            <a:rPr lang="ru-RU" b="1" dirty="0" smtClean="0"/>
            <a:t>Функциональная</a:t>
          </a:r>
          <a:r>
            <a:rPr lang="ru-RU" dirty="0" smtClean="0"/>
            <a:t> классификация отражает направление средств бюджета на выполнение основных функций государства (раздел→ подраздел→ целевые статьи→ виды расходов)</a:t>
          </a:r>
          <a:endParaRPr lang="ru-RU" dirty="0"/>
        </a:p>
      </dgm:t>
    </dgm:pt>
    <dgm:pt modelId="{824E78E3-5E18-415E-B872-B3AE41E10FD2}" type="parTrans" cxnId="{A859F4BA-4B0E-4BAF-BA36-5C90AF500B87}">
      <dgm:prSet/>
      <dgm:spPr/>
      <dgm:t>
        <a:bodyPr/>
        <a:lstStyle/>
        <a:p>
          <a:endParaRPr lang="ru-RU" dirty="0"/>
        </a:p>
      </dgm:t>
    </dgm:pt>
    <dgm:pt modelId="{63F37BFA-D743-41B2-9912-9A0C25348815}" type="sibTrans" cxnId="{A859F4BA-4B0E-4BAF-BA36-5C90AF500B87}">
      <dgm:prSet/>
      <dgm:spPr/>
      <dgm:t>
        <a:bodyPr/>
        <a:lstStyle/>
        <a:p>
          <a:endParaRPr lang="ru-RU"/>
        </a:p>
      </dgm:t>
    </dgm:pt>
    <dgm:pt modelId="{DE168795-2B8F-4560-9E71-61539F573F9C}">
      <dgm:prSet phldrT="[Текст]"/>
      <dgm:spPr/>
      <dgm:t>
        <a:bodyPr/>
        <a:lstStyle/>
        <a:p>
          <a:r>
            <a:rPr lang="ru-RU" b="1" dirty="0" smtClean="0"/>
            <a:t>Ведомственная </a:t>
          </a:r>
          <a:r>
            <a:rPr lang="ru-RU" dirty="0" smtClean="0"/>
            <a:t>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средств бюджета)</a:t>
          </a:r>
          <a:endParaRPr lang="ru-RU" dirty="0"/>
        </a:p>
      </dgm:t>
    </dgm:pt>
    <dgm:pt modelId="{0521BAA5-F9B0-4360-93D9-193D2C2AE48F}" type="parTrans" cxnId="{DD9742A3-B16C-4239-8699-A0560A0D14D8}">
      <dgm:prSet/>
      <dgm:spPr/>
      <dgm:t>
        <a:bodyPr/>
        <a:lstStyle/>
        <a:p>
          <a:endParaRPr lang="ru-RU" dirty="0"/>
        </a:p>
      </dgm:t>
    </dgm:pt>
    <dgm:pt modelId="{F29401AE-1259-4B94-9BBC-7D7AC1690D60}" type="sibTrans" cxnId="{DD9742A3-B16C-4239-8699-A0560A0D14D8}">
      <dgm:prSet/>
      <dgm:spPr/>
      <dgm:t>
        <a:bodyPr/>
        <a:lstStyle/>
        <a:p>
          <a:endParaRPr lang="ru-RU"/>
        </a:p>
      </dgm:t>
    </dgm:pt>
    <dgm:pt modelId="{8CE499FD-CD75-407F-B579-74D52125BDDB}" type="pres">
      <dgm:prSet presAssocID="{4E226EE7-1DFE-4A0A-971F-E0BA1E79FCF6}" presName="hierChild1" presStyleCnt="0">
        <dgm:presLayoutVars>
          <dgm:chPref val="1"/>
          <dgm:dir/>
          <dgm:animOne val="branch"/>
          <dgm:animLvl val="lvl"/>
          <dgm:resizeHandles/>
        </dgm:presLayoutVars>
      </dgm:prSet>
      <dgm:spPr/>
      <dgm:t>
        <a:bodyPr/>
        <a:lstStyle/>
        <a:p>
          <a:endParaRPr lang="ru-RU"/>
        </a:p>
      </dgm:t>
    </dgm:pt>
    <dgm:pt modelId="{7D70C73F-7E3F-48E9-A92E-958D6363EE7A}" type="pres">
      <dgm:prSet presAssocID="{082E420A-D6D2-410F-AFB2-76B0D427306B}" presName="hierRoot1" presStyleCnt="0"/>
      <dgm:spPr/>
    </dgm:pt>
    <dgm:pt modelId="{8D8E7ADA-F94E-4E52-866F-D41016EC9855}" type="pres">
      <dgm:prSet presAssocID="{082E420A-D6D2-410F-AFB2-76B0D427306B}" presName="composite" presStyleCnt="0"/>
      <dgm:spPr/>
    </dgm:pt>
    <dgm:pt modelId="{17927DD6-8EBA-4C78-9051-F5CD613766E8}" type="pres">
      <dgm:prSet presAssocID="{082E420A-D6D2-410F-AFB2-76B0D427306B}" presName="background" presStyleLbl="node0" presStyleIdx="0" presStyleCnt="1"/>
      <dgm:spPr/>
    </dgm:pt>
    <dgm:pt modelId="{C3484C02-0457-4C1A-8F49-6A2D2265A3A5}" type="pres">
      <dgm:prSet presAssocID="{082E420A-D6D2-410F-AFB2-76B0D427306B}" presName="text" presStyleLbl="fgAcc0" presStyleIdx="0" presStyleCnt="1" custAng="0" custScaleX="115139" custScaleY="72088" custLinFactNeighborY="-9930">
        <dgm:presLayoutVars>
          <dgm:chPref val="3"/>
        </dgm:presLayoutVars>
      </dgm:prSet>
      <dgm:spPr/>
      <dgm:t>
        <a:bodyPr/>
        <a:lstStyle/>
        <a:p>
          <a:endParaRPr lang="ru-RU"/>
        </a:p>
      </dgm:t>
    </dgm:pt>
    <dgm:pt modelId="{50795BE5-73F0-499E-B9CC-A8F9C9AA5E6A}" type="pres">
      <dgm:prSet presAssocID="{082E420A-D6D2-410F-AFB2-76B0D427306B}" presName="hierChild2" presStyleCnt="0"/>
      <dgm:spPr/>
    </dgm:pt>
    <dgm:pt modelId="{302A5DE3-7F6E-48FD-8B57-A0F0C01AEB95}" type="pres">
      <dgm:prSet presAssocID="{824E78E3-5E18-415E-B872-B3AE41E10FD2}" presName="Name10" presStyleLbl="parChTrans1D2" presStyleIdx="0" presStyleCnt="2"/>
      <dgm:spPr/>
      <dgm:t>
        <a:bodyPr/>
        <a:lstStyle/>
        <a:p>
          <a:endParaRPr lang="ru-RU"/>
        </a:p>
      </dgm:t>
    </dgm:pt>
    <dgm:pt modelId="{63BDB955-3EAB-4481-A5B6-F486CD077364}" type="pres">
      <dgm:prSet presAssocID="{272747BF-FA02-40EF-BBCC-9AA717615EA2}" presName="hierRoot2" presStyleCnt="0"/>
      <dgm:spPr/>
    </dgm:pt>
    <dgm:pt modelId="{0A957975-E38C-448E-BA75-FEBF5628B7D3}" type="pres">
      <dgm:prSet presAssocID="{272747BF-FA02-40EF-BBCC-9AA717615EA2}" presName="composite2" presStyleCnt="0"/>
      <dgm:spPr/>
    </dgm:pt>
    <dgm:pt modelId="{E62E68AE-F5DA-4C44-BC58-38C32D812652}" type="pres">
      <dgm:prSet presAssocID="{272747BF-FA02-40EF-BBCC-9AA717615EA2}" presName="background2" presStyleLbl="node2" presStyleIdx="0" presStyleCnt="2"/>
      <dgm:spPr/>
    </dgm:pt>
    <dgm:pt modelId="{DE63542A-7E25-4D76-847C-5EB4AC6E237F}" type="pres">
      <dgm:prSet presAssocID="{272747BF-FA02-40EF-BBCC-9AA717615EA2}" presName="text2" presStyleLbl="fgAcc2" presStyleIdx="0" presStyleCnt="2" custScaleY="322944">
        <dgm:presLayoutVars>
          <dgm:chPref val="3"/>
        </dgm:presLayoutVars>
      </dgm:prSet>
      <dgm:spPr/>
      <dgm:t>
        <a:bodyPr/>
        <a:lstStyle/>
        <a:p>
          <a:endParaRPr lang="ru-RU"/>
        </a:p>
      </dgm:t>
    </dgm:pt>
    <dgm:pt modelId="{A5987379-2601-45DC-BFBC-4E8F10B20398}" type="pres">
      <dgm:prSet presAssocID="{272747BF-FA02-40EF-BBCC-9AA717615EA2}" presName="hierChild3" presStyleCnt="0"/>
      <dgm:spPr/>
    </dgm:pt>
    <dgm:pt modelId="{4D4C2DEE-FFA7-4187-8073-2FD98D6EFD74}" type="pres">
      <dgm:prSet presAssocID="{0521BAA5-F9B0-4360-93D9-193D2C2AE48F}" presName="Name10" presStyleLbl="parChTrans1D2" presStyleIdx="1" presStyleCnt="2"/>
      <dgm:spPr/>
      <dgm:t>
        <a:bodyPr/>
        <a:lstStyle/>
        <a:p>
          <a:endParaRPr lang="ru-RU"/>
        </a:p>
      </dgm:t>
    </dgm:pt>
    <dgm:pt modelId="{D16F7117-C652-40F5-B6BA-93DAD1E1830A}" type="pres">
      <dgm:prSet presAssocID="{DE168795-2B8F-4560-9E71-61539F573F9C}" presName="hierRoot2" presStyleCnt="0"/>
      <dgm:spPr/>
    </dgm:pt>
    <dgm:pt modelId="{AFFCDBF7-CE23-45B7-A8AB-0814FF99468B}" type="pres">
      <dgm:prSet presAssocID="{DE168795-2B8F-4560-9E71-61539F573F9C}" presName="composite2" presStyleCnt="0"/>
      <dgm:spPr/>
    </dgm:pt>
    <dgm:pt modelId="{6429BFDC-FEC0-4ECD-8AC1-A1B4A5C0CE5E}" type="pres">
      <dgm:prSet presAssocID="{DE168795-2B8F-4560-9E71-61539F573F9C}" presName="background2" presStyleLbl="node2" presStyleIdx="1" presStyleCnt="2"/>
      <dgm:spPr/>
    </dgm:pt>
    <dgm:pt modelId="{5B7BC628-9802-4CDC-AF14-0BB893014268}" type="pres">
      <dgm:prSet presAssocID="{DE168795-2B8F-4560-9E71-61539F573F9C}" presName="text2" presStyleLbl="fgAcc2" presStyleIdx="1" presStyleCnt="2" custScaleY="328906">
        <dgm:presLayoutVars>
          <dgm:chPref val="3"/>
        </dgm:presLayoutVars>
      </dgm:prSet>
      <dgm:spPr/>
      <dgm:t>
        <a:bodyPr/>
        <a:lstStyle/>
        <a:p>
          <a:endParaRPr lang="ru-RU"/>
        </a:p>
      </dgm:t>
    </dgm:pt>
    <dgm:pt modelId="{A02F4538-500B-469E-B71C-D251308334F5}" type="pres">
      <dgm:prSet presAssocID="{DE168795-2B8F-4560-9E71-61539F573F9C}" presName="hierChild3" presStyleCnt="0"/>
      <dgm:spPr/>
    </dgm:pt>
  </dgm:ptLst>
  <dgm:cxnLst>
    <dgm:cxn modelId="{A859F4BA-4B0E-4BAF-BA36-5C90AF500B87}" srcId="{082E420A-D6D2-410F-AFB2-76B0D427306B}" destId="{272747BF-FA02-40EF-BBCC-9AA717615EA2}" srcOrd="0" destOrd="0" parTransId="{824E78E3-5E18-415E-B872-B3AE41E10FD2}" sibTransId="{63F37BFA-D743-41B2-9912-9A0C25348815}"/>
    <dgm:cxn modelId="{49BA3C5D-B29D-4EF3-884C-7D49FAD282D8}" type="presOf" srcId="{4E226EE7-1DFE-4A0A-971F-E0BA1E79FCF6}" destId="{8CE499FD-CD75-407F-B579-74D52125BDDB}" srcOrd="0" destOrd="0" presId="urn:microsoft.com/office/officeart/2005/8/layout/hierarchy1"/>
    <dgm:cxn modelId="{C4FD9162-017E-4AD0-9B44-543683FB0D36}" srcId="{4E226EE7-1DFE-4A0A-971F-E0BA1E79FCF6}" destId="{082E420A-D6D2-410F-AFB2-76B0D427306B}" srcOrd="0" destOrd="0" parTransId="{9C1C7DE6-E5E5-4D7A-B943-4BF55B904A96}" sibTransId="{15B0CB26-335D-4649-BB9C-A919B95FD2CA}"/>
    <dgm:cxn modelId="{DD9742A3-B16C-4239-8699-A0560A0D14D8}" srcId="{082E420A-D6D2-410F-AFB2-76B0D427306B}" destId="{DE168795-2B8F-4560-9E71-61539F573F9C}" srcOrd="1" destOrd="0" parTransId="{0521BAA5-F9B0-4360-93D9-193D2C2AE48F}" sibTransId="{F29401AE-1259-4B94-9BBC-7D7AC1690D60}"/>
    <dgm:cxn modelId="{9F4DD834-C69C-4129-8048-B9FAF35F1C7A}" type="presOf" srcId="{272747BF-FA02-40EF-BBCC-9AA717615EA2}" destId="{DE63542A-7E25-4D76-847C-5EB4AC6E237F}" srcOrd="0" destOrd="0" presId="urn:microsoft.com/office/officeart/2005/8/layout/hierarchy1"/>
    <dgm:cxn modelId="{7227F16F-F031-45E4-8607-29DA0412811E}" type="presOf" srcId="{0521BAA5-F9B0-4360-93D9-193D2C2AE48F}" destId="{4D4C2DEE-FFA7-4187-8073-2FD98D6EFD74}" srcOrd="0" destOrd="0" presId="urn:microsoft.com/office/officeart/2005/8/layout/hierarchy1"/>
    <dgm:cxn modelId="{4777B591-6C4C-47E8-8F32-319886633E4C}" type="presOf" srcId="{DE168795-2B8F-4560-9E71-61539F573F9C}" destId="{5B7BC628-9802-4CDC-AF14-0BB893014268}" srcOrd="0" destOrd="0" presId="urn:microsoft.com/office/officeart/2005/8/layout/hierarchy1"/>
    <dgm:cxn modelId="{E6FEA3C7-0356-4AED-B47D-0A4D6AACC144}" type="presOf" srcId="{824E78E3-5E18-415E-B872-B3AE41E10FD2}" destId="{302A5DE3-7F6E-48FD-8B57-A0F0C01AEB95}" srcOrd="0" destOrd="0" presId="urn:microsoft.com/office/officeart/2005/8/layout/hierarchy1"/>
    <dgm:cxn modelId="{BAF54E66-3547-473A-AB1F-1FDFC3BAD706}" type="presOf" srcId="{082E420A-D6D2-410F-AFB2-76B0D427306B}" destId="{C3484C02-0457-4C1A-8F49-6A2D2265A3A5}" srcOrd="0" destOrd="0" presId="urn:microsoft.com/office/officeart/2005/8/layout/hierarchy1"/>
    <dgm:cxn modelId="{8F67F240-B5BD-493D-9FC2-7A69AC4849D3}" type="presParOf" srcId="{8CE499FD-CD75-407F-B579-74D52125BDDB}" destId="{7D70C73F-7E3F-48E9-A92E-958D6363EE7A}" srcOrd="0" destOrd="0" presId="urn:microsoft.com/office/officeart/2005/8/layout/hierarchy1"/>
    <dgm:cxn modelId="{51F19B04-8C63-480A-979A-ACDF2706CFB1}" type="presParOf" srcId="{7D70C73F-7E3F-48E9-A92E-958D6363EE7A}" destId="{8D8E7ADA-F94E-4E52-866F-D41016EC9855}" srcOrd="0" destOrd="0" presId="urn:microsoft.com/office/officeart/2005/8/layout/hierarchy1"/>
    <dgm:cxn modelId="{327575A6-EA54-40BE-A30A-9122D6123B37}" type="presParOf" srcId="{8D8E7ADA-F94E-4E52-866F-D41016EC9855}" destId="{17927DD6-8EBA-4C78-9051-F5CD613766E8}" srcOrd="0" destOrd="0" presId="urn:microsoft.com/office/officeart/2005/8/layout/hierarchy1"/>
    <dgm:cxn modelId="{C46E9AEB-250E-4606-9EC6-9CCC5D271EBA}" type="presParOf" srcId="{8D8E7ADA-F94E-4E52-866F-D41016EC9855}" destId="{C3484C02-0457-4C1A-8F49-6A2D2265A3A5}" srcOrd="1" destOrd="0" presId="urn:microsoft.com/office/officeart/2005/8/layout/hierarchy1"/>
    <dgm:cxn modelId="{8F658650-78DA-4A35-A4EF-3C741E1D13A6}" type="presParOf" srcId="{7D70C73F-7E3F-48E9-A92E-958D6363EE7A}" destId="{50795BE5-73F0-499E-B9CC-A8F9C9AA5E6A}" srcOrd="1" destOrd="0" presId="urn:microsoft.com/office/officeart/2005/8/layout/hierarchy1"/>
    <dgm:cxn modelId="{A1636C1B-73E7-42E6-83D4-4A3934F27AEB}" type="presParOf" srcId="{50795BE5-73F0-499E-B9CC-A8F9C9AA5E6A}" destId="{302A5DE3-7F6E-48FD-8B57-A0F0C01AEB95}" srcOrd="0" destOrd="0" presId="urn:microsoft.com/office/officeart/2005/8/layout/hierarchy1"/>
    <dgm:cxn modelId="{CA159966-393D-47C4-A988-E9728E123102}" type="presParOf" srcId="{50795BE5-73F0-499E-B9CC-A8F9C9AA5E6A}" destId="{63BDB955-3EAB-4481-A5B6-F486CD077364}" srcOrd="1" destOrd="0" presId="urn:microsoft.com/office/officeart/2005/8/layout/hierarchy1"/>
    <dgm:cxn modelId="{423D4741-88AE-4750-8341-564AD5153011}" type="presParOf" srcId="{63BDB955-3EAB-4481-A5B6-F486CD077364}" destId="{0A957975-E38C-448E-BA75-FEBF5628B7D3}" srcOrd="0" destOrd="0" presId="urn:microsoft.com/office/officeart/2005/8/layout/hierarchy1"/>
    <dgm:cxn modelId="{ED1EEDEF-9BB8-44C6-B2F7-79B6CC3F35D6}" type="presParOf" srcId="{0A957975-E38C-448E-BA75-FEBF5628B7D3}" destId="{E62E68AE-F5DA-4C44-BC58-38C32D812652}" srcOrd="0" destOrd="0" presId="urn:microsoft.com/office/officeart/2005/8/layout/hierarchy1"/>
    <dgm:cxn modelId="{43749041-6C62-4BC3-B8CF-072082AB1EEF}" type="presParOf" srcId="{0A957975-E38C-448E-BA75-FEBF5628B7D3}" destId="{DE63542A-7E25-4D76-847C-5EB4AC6E237F}" srcOrd="1" destOrd="0" presId="urn:microsoft.com/office/officeart/2005/8/layout/hierarchy1"/>
    <dgm:cxn modelId="{3E446F4B-CCFC-479B-BF9F-736CE5972ADB}" type="presParOf" srcId="{63BDB955-3EAB-4481-A5B6-F486CD077364}" destId="{A5987379-2601-45DC-BFBC-4E8F10B20398}" srcOrd="1" destOrd="0" presId="urn:microsoft.com/office/officeart/2005/8/layout/hierarchy1"/>
    <dgm:cxn modelId="{15E4E278-BBAC-4E3C-908C-6AEC80FCB098}" type="presParOf" srcId="{50795BE5-73F0-499E-B9CC-A8F9C9AA5E6A}" destId="{4D4C2DEE-FFA7-4187-8073-2FD98D6EFD74}" srcOrd="2" destOrd="0" presId="urn:microsoft.com/office/officeart/2005/8/layout/hierarchy1"/>
    <dgm:cxn modelId="{97521594-9272-4F0F-8D63-4E69B4534D2B}" type="presParOf" srcId="{50795BE5-73F0-499E-B9CC-A8F9C9AA5E6A}" destId="{D16F7117-C652-40F5-B6BA-93DAD1E1830A}" srcOrd="3" destOrd="0" presId="urn:microsoft.com/office/officeart/2005/8/layout/hierarchy1"/>
    <dgm:cxn modelId="{69B6240D-38E1-4140-91E4-CDCE14E707EB}" type="presParOf" srcId="{D16F7117-C652-40F5-B6BA-93DAD1E1830A}" destId="{AFFCDBF7-CE23-45B7-A8AB-0814FF99468B}" srcOrd="0" destOrd="0" presId="urn:microsoft.com/office/officeart/2005/8/layout/hierarchy1"/>
    <dgm:cxn modelId="{7B1E00D7-C55A-43D5-AFAD-D296CA7A959C}" type="presParOf" srcId="{AFFCDBF7-CE23-45B7-A8AB-0814FF99468B}" destId="{6429BFDC-FEC0-4ECD-8AC1-A1B4A5C0CE5E}" srcOrd="0" destOrd="0" presId="urn:microsoft.com/office/officeart/2005/8/layout/hierarchy1"/>
    <dgm:cxn modelId="{CAE3E9BC-607D-4266-AAC7-C6EF7144939B}" type="presParOf" srcId="{AFFCDBF7-CE23-45B7-A8AB-0814FF99468B}" destId="{5B7BC628-9802-4CDC-AF14-0BB893014268}" srcOrd="1" destOrd="0" presId="urn:microsoft.com/office/officeart/2005/8/layout/hierarchy1"/>
    <dgm:cxn modelId="{429289D4-5D24-42B7-9197-6C9663B964FB}" type="presParOf" srcId="{D16F7117-C652-40F5-B6BA-93DAD1E1830A}" destId="{A02F4538-500B-469E-B71C-D251308334F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7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0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image" Target="../media/image11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image" Target="../media/image1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8307" name="Rectangle 3"/>
          <p:cNvSpPr>
            <a:spLocks noGrp="1" noChangeArrowheads="1"/>
          </p:cNvSpPr>
          <p:nvPr>
            <p:ph type="dt" sz="quarter" idx="1"/>
          </p:nvPr>
        </p:nvSpPr>
        <p:spPr bwMode="auto">
          <a:xfrm>
            <a:off x="5622925"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ru-RU"/>
          </a:p>
        </p:txBody>
      </p:sp>
      <p:sp>
        <p:nvSpPr>
          <p:cNvPr id="98308" name="Rectangle 4"/>
          <p:cNvSpPr>
            <a:spLocks noGrp="1" noChangeArrowheads="1"/>
          </p:cNvSpPr>
          <p:nvPr>
            <p:ph type="ftr" sz="quarter" idx="2"/>
          </p:nvPr>
        </p:nvSpPr>
        <p:spPr bwMode="auto">
          <a:xfrm>
            <a:off x="0"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8309" name="Rectangle 5"/>
          <p:cNvSpPr>
            <a:spLocks noGrp="1" noChangeArrowheads="1"/>
          </p:cNvSpPr>
          <p:nvPr>
            <p:ph type="sldNum" sz="quarter" idx="3"/>
          </p:nvPr>
        </p:nvSpPr>
        <p:spPr bwMode="auto">
          <a:xfrm>
            <a:off x="5622925"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B93E5C54-BDBF-4DE4-B209-F0692725774D}" type="slidenum">
              <a:rPr lang="ru-RU"/>
              <a:pPr>
                <a:defRPr/>
              </a:pPr>
              <a:t>‹#›</a:t>
            </a:fld>
            <a:endParaRPr lang="ru-RU" dirty="0"/>
          </a:p>
        </p:txBody>
      </p:sp>
    </p:spTree>
    <p:extLst>
      <p:ext uri="{BB962C8B-B14F-4D97-AF65-F5344CB8AC3E}">
        <p14:creationId xmlns:p14="http://schemas.microsoft.com/office/powerpoint/2010/main" val="412188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6259" name="Rectangle 3"/>
          <p:cNvSpPr>
            <a:spLocks noGrp="1" noChangeArrowheads="1"/>
          </p:cNvSpPr>
          <p:nvPr>
            <p:ph type="dt" idx="1"/>
          </p:nvPr>
        </p:nvSpPr>
        <p:spPr bwMode="auto">
          <a:xfrm>
            <a:off x="5622925"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3122613" y="509588"/>
            <a:ext cx="3683000" cy="2549525"/>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992188" y="3228975"/>
            <a:ext cx="7943850" cy="305911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6262" name="Rectangle 6"/>
          <p:cNvSpPr>
            <a:spLocks noGrp="1" noChangeArrowheads="1"/>
          </p:cNvSpPr>
          <p:nvPr>
            <p:ph type="ftr" sz="quarter" idx="4"/>
          </p:nvPr>
        </p:nvSpPr>
        <p:spPr bwMode="auto">
          <a:xfrm>
            <a:off x="0"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6263" name="Rectangle 7"/>
          <p:cNvSpPr>
            <a:spLocks noGrp="1" noChangeArrowheads="1"/>
          </p:cNvSpPr>
          <p:nvPr>
            <p:ph type="sldNum" sz="quarter" idx="5"/>
          </p:nvPr>
        </p:nvSpPr>
        <p:spPr bwMode="auto">
          <a:xfrm>
            <a:off x="5622925"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529A2F0A-F42B-44BE-A398-07C3AFE3C6D6}" type="slidenum">
              <a:rPr lang="ru-RU"/>
              <a:pPr>
                <a:defRPr/>
              </a:pPr>
              <a:t>‹#›</a:t>
            </a:fld>
            <a:endParaRPr lang="ru-RU" dirty="0"/>
          </a:p>
        </p:txBody>
      </p:sp>
    </p:spTree>
    <p:extLst>
      <p:ext uri="{BB962C8B-B14F-4D97-AF65-F5344CB8AC3E}">
        <p14:creationId xmlns:p14="http://schemas.microsoft.com/office/powerpoint/2010/main" val="16718485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Образ слайда 1"/>
          <p:cNvSpPr>
            <a:spLocks noGrp="1" noRot="1" noChangeAspect="1" noTextEdit="1"/>
          </p:cNvSpPr>
          <p:nvPr>
            <p:ph type="sldImg"/>
          </p:nvPr>
        </p:nvSpPr>
        <p:spPr>
          <a:ln/>
        </p:spPr>
      </p:sp>
      <p:sp>
        <p:nvSpPr>
          <p:cNvPr id="84994" name="Заметки 2"/>
          <p:cNvSpPr>
            <a:spLocks noGrp="1"/>
          </p:cNvSpPr>
          <p:nvPr>
            <p:ph type="body" idx="1"/>
          </p:nvPr>
        </p:nvSpPr>
        <p:spPr>
          <a:noFill/>
        </p:spPr>
        <p:txBody>
          <a:bodyPr/>
          <a:lstStyle/>
          <a:p>
            <a:endParaRPr lang="ru-RU" smtClean="0"/>
          </a:p>
        </p:txBody>
      </p:sp>
      <p:sp>
        <p:nvSpPr>
          <p:cNvPr id="84995" name="Номер слайда 5"/>
          <p:cNvSpPr>
            <a:spLocks noGrp="1"/>
          </p:cNvSpPr>
          <p:nvPr>
            <p:ph type="sldNum" sz="quarter" idx="5"/>
          </p:nvPr>
        </p:nvSpPr>
        <p:spPr>
          <a:noFill/>
          <a:ln>
            <a:miter lim="800000"/>
            <a:headEnd/>
            <a:tailEnd/>
          </a:ln>
        </p:spPr>
        <p:txBody>
          <a:bodyPr/>
          <a:lstStyle/>
          <a:p>
            <a:fld id="{F4F434AB-B9B0-440F-B000-ABB8E6C5492D}" type="slidenum">
              <a:rPr lang="ru-RU" smtClean="0"/>
              <a:pPr/>
              <a:t>1</a:t>
            </a:fld>
            <a:endParaRPr lang="ru-RU" smtClean="0"/>
          </a:p>
        </p:txBody>
      </p:sp>
    </p:spTree>
    <p:extLst>
      <p:ext uri="{BB962C8B-B14F-4D97-AF65-F5344CB8AC3E}">
        <p14:creationId xmlns:p14="http://schemas.microsoft.com/office/powerpoint/2010/main" val="168405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Образ слайда 1"/>
          <p:cNvSpPr>
            <a:spLocks noGrp="1" noRot="1" noChangeAspect="1" noTextEdit="1"/>
          </p:cNvSpPr>
          <p:nvPr>
            <p:ph type="sldImg"/>
          </p:nvPr>
        </p:nvSpPr>
        <p:spPr>
          <a:ln/>
        </p:spPr>
      </p:sp>
      <p:sp>
        <p:nvSpPr>
          <p:cNvPr id="11266" name="Заметки 2"/>
          <p:cNvSpPr>
            <a:spLocks noGrp="1"/>
          </p:cNvSpPr>
          <p:nvPr>
            <p:ph type="body" idx="1"/>
          </p:nvPr>
        </p:nvSpPr>
        <p:spPr>
          <a:noFill/>
        </p:spPr>
        <p:txBody>
          <a:bodyPr/>
          <a:lstStyle/>
          <a:p>
            <a:endParaRPr lang="ru-RU" smtClean="0"/>
          </a:p>
        </p:txBody>
      </p:sp>
      <p:sp>
        <p:nvSpPr>
          <p:cNvPr id="11267" name="Номер слайда 5"/>
          <p:cNvSpPr>
            <a:spLocks noGrp="1"/>
          </p:cNvSpPr>
          <p:nvPr>
            <p:ph type="sldNum" sz="quarter" idx="5"/>
          </p:nvPr>
        </p:nvSpPr>
        <p:spPr>
          <a:noFill/>
          <a:ln>
            <a:miter lim="800000"/>
            <a:headEnd/>
            <a:tailEnd/>
          </a:ln>
        </p:spPr>
        <p:txBody>
          <a:bodyPr/>
          <a:lstStyle/>
          <a:p>
            <a:fld id="{212F48C4-A21B-4D1D-BBEB-5262B7E8BF19}" type="slidenum">
              <a:rPr lang="ru-RU" smtClean="0"/>
              <a:pPr/>
              <a:t>3</a:t>
            </a:fld>
            <a:endParaRPr lang="ru-RU" smtClean="0"/>
          </a:p>
        </p:txBody>
      </p:sp>
    </p:spTree>
    <p:extLst>
      <p:ext uri="{BB962C8B-B14F-4D97-AF65-F5344CB8AC3E}">
        <p14:creationId xmlns:p14="http://schemas.microsoft.com/office/powerpoint/2010/main" val="46257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a:ln/>
        </p:spPr>
      </p:sp>
      <p:sp>
        <p:nvSpPr>
          <p:cNvPr id="15362" name="Заметки 2"/>
          <p:cNvSpPr>
            <a:spLocks noGrp="1"/>
          </p:cNvSpPr>
          <p:nvPr>
            <p:ph type="body" idx="1"/>
          </p:nvPr>
        </p:nvSpPr>
        <p:spPr>
          <a:noFill/>
        </p:spPr>
        <p:txBody>
          <a:bodyPr/>
          <a:lstStyle/>
          <a:p>
            <a:endParaRPr lang="ru-RU" smtClean="0"/>
          </a:p>
        </p:txBody>
      </p:sp>
      <p:sp>
        <p:nvSpPr>
          <p:cNvPr id="15363" name="Номер слайда 5"/>
          <p:cNvSpPr>
            <a:spLocks noGrp="1"/>
          </p:cNvSpPr>
          <p:nvPr>
            <p:ph type="sldNum" sz="quarter" idx="5"/>
          </p:nvPr>
        </p:nvSpPr>
        <p:spPr>
          <a:noFill/>
          <a:ln>
            <a:miter lim="800000"/>
            <a:headEnd/>
            <a:tailEnd/>
          </a:ln>
        </p:spPr>
        <p:txBody>
          <a:bodyPr/>
          <a:lstStyle/>
          <a:p>
            <a:fld id="{CB204BDB-D635-4A87-BAB1-7970DF70E395}" type="slidenum">
              <a:rPr lang="ru-RU" smtClean="0"/>
              <a:pPr/>
              <a:t>6</a:t>
            </a:fld>
            <a:endParaRPr lang="ru-RU" smtClean="0"/>
          </a:p>
        </p:txBody>
      </p:sp>
    </p:spTree>
    <p:extLst>
      <p:ext uri="{BB962C8B-B14F-4D97-AF65-F5344CB8AC3E}">
        <p14:creationId xmlns:p14="http://schemas.microsoft.com/office/powerpoint/2010/main" val="176760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p:spPr>
        <p:txBody>
          <a:bodyPr/>
          <a:lstStyle/>
          <a:p>
            <a:pPr eaLnBrk="1" hangingPunct="1"/>
            <a:endParaRPr lang="ru-RU" smtClean="0"/>
          </a:p>
        </p:txBody>
      </p:sp>
      <p:sp>
        <p:nvSpPr>
          <p:cNvPr id="23555" name="Номер слайда 4"/>
          <p:cNvSpPr>
            <a:spLocks noGrp="1"/>
          </p:cNvSpPr>
          <p:nvPr>
            <p:ph type="sldNum" sz="quarter" idx="5"/>
          </p:nvPr>
        </p:nvSpPr>
        <p:spPr>
          <a:noFill/>
          <a:ln>
            <a:miter lim="800000"/>
            <a:headEnd/>
            <a:tailEnd/>
          </a:ln>
        </p:spPr>
        <p:txBody>
          <a:bodyPr/>
          <a:lstStyle/>
          <a:p>
            <a:fld id="{678CD2CA-D898-477B-AC39-E0845DDF52D1}" type="slidenum">
              <a:rPr lang="ru-RU" smtClean="0"/>
              <a:pPr/>
              <a:t>13</a:t>
            </a:fld>
            <a:endParaRPr lang="ru-RU" smtClean="0"/>
          </a:p>
        </p:txBody>
      </p:sp>
    </p:spTree>
    <p:extLst>
      <p:ext uri="{BB962C8B-B14F-4D97-AF65-F5344CB8AC3E}">
        <p14:creationId xmlns:p14="http://schemas.microsoft.com/office/powerpoint/2010/main" val="194813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Образ слайда 1"/>
          <p:cNvSpPr>
            <a:spLocks noGrp="1" noRot="1" noChangeAspect="1" noTextEdit="1"/>
          </p:cNvSpPr>
          <p:nvPr>
            <p:ph type="sldImg"/>
          </p:nvPr>
        </p:nvSpPr>
        <p:spPr>
          <a:ln/>
        </p:spPr>
      </p:sp>
      <p:sp>
        <p:nvSpPr>
          <p:cNvPr id="86018" name="Заметки 2"/>
          <p:cNvSpPr>
            <a:spLocks noGrp="1"/>
          </p:cNvSpPr>
          <p:nvPr>
            <p:ph type="body" idx="1"/>
          </p:nvPr>
        </p:nvSpPr>
        <p:spPr>
          <a:noFill/>
        </p:spPr>
        <p:txBody>
          <a:bodyPr/>
          <a:lstStyle/>
          <a:p>
            <a:endParaRPr lang="ru-RU" smtClean="0"/>
          </a:p>
        </p:txBody>
      </p:sp>
      <p:sp>
        <p:nvSpPr>
          <p:cNvPr id="86019" name="Номер слайда 5"/>
          <p:cNvSpPr>
            <a:spLocks noGrp="1"/>
          </p:cNvSpPr>
          <p:nvPr>
            <p:ph type="sldNum" sz="quarter" idx="5"/>
          </p:nvPr>
        </p:nvSpPr>
        <p:spPr>
          <a:noFill/>
          <a:ln>
            <a:miter lim="800000"/>
            <a:headEnd/>
            <a:tailEnd/>
          </a:ln>
        </p:spPr>
        <p:txBody>
          <a:bodyPr/>
          <a:lstStyle/>
          <a:p>
            <a:fld id="{0BBD8AB7-4288-4EF6-B113-A8580E2AA4D1}" type="slidenum">
              <a:rPr lang="ru-RU" smtClean="0"/>
              <a:pPr/>
              <a:t>22</a:t>
            </a:fld>
            <a:endParaRPr lang="ru-RU" smtClean="0"/>
          </a:p>
        </p:txBody>
      </p:sp>
    </p:spTree>
    <p:extLst>
      <p:ext uri="{BB962C8B-B14F-4D97-AF65-F5344CB8AC3E}">
        <p14:creationId xmlns:p14="http://schemas.microsoft.com/office/powerpoint/2010/main" val="201681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Образ слайда 1"/>
          <p:cNvSpPr>
            <a:spLocks noGrp="1" noRot="1" noChangeAspect="1" noTextEdit="1"/>
          </p:cNvSpPr>
          <p:nvPr>
            <p:ph type="sldImg"/>
          </p:nvPr>
        </p:nvSpPr>
        <p:spPr>
          <a:ln/>
        </p:spPr>
      </p:sp>
      <p:sp>
        <p:nvSpPr>
          <p:cNvPr id="88066" name="Заметки 2"/>
          <p:cNvSpPr>
            <a:spLocks noGrp="1"/>
          </p:cNvSpPr>
          <p:nvPr>
            <p:ph type="body" idx="1"/>
          </p:nvPr>
        </p:nvSpPr>
        <p:spPr>
          <a:noFill/>
        </p:spPr>
        <p:txBody>
          <a:bodyPr/>
          <a:lstStyle/>
          <a:p>
            <a:endParaRPr lang="ru-RU" smtClean="0"/>
          </a:p>
        </p:txBody>
      </p:sp>
      <p:sp>
        <p:nvSpPr>
          <p:cNvPr id="88067" name="Номер слайда 5"/>
          <p:cNvSpPr>
            <a:spLocks noGrp="1"/>
          </p:cNvSpPr>
          <p:nvPr>
            <p:ph type="sldNum" sz="quarter" idx="5"/>
          </p:nvPr>
        </p:nvSpPr>
        <p:spPr>
          <a:noFill/>
          <a:ln>
            <a:miter lim="800000"/>
            <a:headEnd/>
            <a:tailEnd/>
          </a:ln>
        </p:spPr>
        <p:txBody>
          <a:bodyPr/>
          <a:lstStyle/>
          <a:p>
            <a:fld id="{FB72850D-B024-428A-935E-88C3DFF1FF9F}" type="slidenum">
              <a:rPr lang="ru-RU" smtClean="0"/>
              <a:pPr/>
              <a:t>23</a:t>
            </a:fld>
            <a:endParaRPr lang="ru-RU" smtClean="0"/>
          </a:p>
        </p:txBody>
      </p:sp>
    </p:spTree>
    <p:extLst>
      <p:ext uri="{BB962C8B-B14F-4D97-AF65-F5344CB8AC3E}">
        <p14:creationId xmlns:p14="http://schemas.microsoft.com/office/powerpoint/2010/main" val="241758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Образ слайда 1"/>
          <p:cNvSpPr>
            <a:spLocks noGrp="1" noRot="1" noChangeAspect="1"/>
          </p:cNvSpPr>
          <p:nvPr>
            <p:ph type="sldImg"/>
          </p:nvPr>
        </p:nvSpPr>
        <p:spPr>
          <a:ln/>
        </p:spPr>
      </p:sp>
      <p:sp>
        <p:nvSpPr>
          <p:cNvPr id="108546" name="Заметки 2"/>
          <p:cNvSpPr>
            <a:spLocks noGrp="1"/>
          </p:cNvSpPr>
          <p:nvPr>
            <p:ph type="body" idx="1"/>
          </p:nvPr>
        </p:nvSpPr>
        <p:spPr>
          <a:noFill/>
        </p:spPr>
        <p:txBody>
          <a:bodyPr/>
          <a:lstStyle/>
          <a:p>
            <a:endParaRPr lang="ru-RU" smtClean="0"/>
          </a:p>
        </p:txBody>
      </p:sp>
      <p:sp>
        <p:nvSpPr>
          <p:cNvPr id="108547" name="Номер слайда 5"/>
          <p:cNvSpPr>
            <a:spLocks noGrp="1"/>
          </p:cNvSpPr>
          <p:nvPr>
            <p:ph type="sldNum" sz="quarter" idx="5"/>
          </p:nvPr>
        </p:nvSpPr>
        <p:spPr>
          <a:noFill/>
          <a:ln>
            <a:miter lim="800000"/>
            <a:headEnd/>
            <a:tailEnd/>
          </a:ln>
        </p:spPr>
        <p:txBody>
          <a:bodyPr/>
          <a:lstStyle/>
          <a:p>
            <a:fld id="{4C89707C-D2E2-4358-BF48-E9DDABBA77C0}" type="slidenum">
              <a:rPr lang="ru-RU" smtClean="0"/>
              <a:pPr/>
              <a:t>40</a:t>
            </a:fld>
            <a:endParaRPr lang="ru-RU" smtClean="0"/>
          </a:p>
        </p:txBody>
      </p:sp>
    </p:spTree>
    <p:extLst>
      <p:ext uri="{BB962C8B-B14F-4D97-AF65-F5344CB8AC3E}">
        <p14:creationId xmlns:p14="http://schemas.microsoft.com/office/powerpoint/2010/main" val="334266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165890" name="Rectangle 2"/>
          <p:cNvSpPr>
            <a:spLocks noGrp="1" noChangeArrowheads="1"/>
          </p:cNvSpPr>
          <p:nvPr>
            <p:ph type="ctrTitle" sz="quarter"/>
          </p:nvPr>
        </p:nvSpPr>
        <p:spPr>
          <a:xfrm>
            <a:off x="514350" y="2421467"/>
            <a:ext cx="5829300" cy="2641600"/>
          </a:xfrm>
        </p:spPr>
        <p:txBody>
          <a:bodyPr/>
          <a:lstStyle>
            <a:lvl1pPr>
              <a:defRPr/>
            </a:lvl1pPr>
          </a:lstStyle>
          <a:p>
            <a:pPr lvl="0"/>
            <a:r>
              <a:rPr lang="ru-RU" noProof="0" smtClean="0"/>
              <a:t>Образец заголовка</a:t>
            </a:r>
          </a:p>
        </p:txBody>
      </p:sp>
      <p:sp>
        <p:nvSpPr>
          <p:cNvPr id="165891" name="Rectangle 3"/>
          <p:cNvSpPr>
            <a:spLocks noGrp="1" noChangeArrowheads="1"/>
          </p:cNvSpPr>
          <p:nvPr>
            <p:ph type="subTitle" sz="quarter" idx="1"/>
          </p:nvPr>
        </p:nvSpPr>
        <p:spPr>
          <a:xfrm>
            <a:off x="1028700" y="5613400"/>
            <a:ext cx="4800600" cy="2531533"/>
          </a:xfrm>
        </p:spPr>
        <p:txBody>
          <a:bodyPr/>
          <a:lstStyle>
            <a:lvl1pPr marL="0" indent="0" algn="ctr">
              <a:buFont typeface="Wingdings" panose="05000000000000000000" pitchFamily="2" charset="2"/>
              <a:buNone/>
              <a:defRPr/>
            </a:lvl1pPr>
          </a:lstStyle>
          <a:p>
            <a:pPr lvl="0"/>
            <a:r>
              <a:rPr lang="ru-RU" noProof="0" smtClean="0"/>
              <a:t>Образец подзаголовка</a:t>
            </a:r>
          </a:p>
        </p:txBody>
      </p:sp>
      <p:sp>
        <p:nvSpPr>
          <p:cNvPr id="4" name="Rectangle 4"/>
          <p:cNvSpPr>
            <a:spLocks noGrp="1" noChangeArrowheads="1"/>
          </p:cNvSpPr>
          <p:nvPr>
            <p:ph type="dt" sz="quarter" idx="10"/>
          </p:nvPr>
        </p:nvSpPr>
        <p:spPr/>
        <p:txBody>
          <a:bodyPr/>
          <a:lstStyle>
            <a:lvl1pPr>
              <a:defRPr/>
            </a:lvl1pPr>
          </a:lstStyle>
          <a:p>
            <a:pPr>
              <a:defRPr/>
            </a:pPr>
            <a:fld id="{A69273F4-F313-4DAE-A679-83C59A6D6146}" type="datetime1">
              <a:rPr lang="ru-RU"/>
              <a:pPr>
                <a:defRPr/>
              </a:pPr>
              <a:t>06.12.2017</a:t>
            </a:fld>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11</a:t>
            </a:r>
          </a:p>
        </p:txBody>
      </p:sp>
      <p:sp>
        <p:nvSpPr>
          <p:cNvPr id="6" name="Rectangle 6"/>
          <p:cNvSpPr>
            <a:spLocks noGrp="1" noChangeArrowheads="1"/>
          </p:cNvSpPr>
          <p:nvPr>
            <p:ph type="sldNum" sz="quarter" idx="12"/>
          </p:nvPr>
        </p:nvSpPr>
        <p:spPr/>
        <p:txBody>
          <a:bodyPr/>
          <a:lstStyle>
            <a:lvl1pPr>
              <a:defRPr/>
            </a:lvl1pPr>
          </a:lstStyle>
          <a:p>
            <a:pPr>
              <a:defRPr/>
            </a:pPr>
            <a:fld id="{96C1A0F6-EA34-4056-A025-002E38DFFB7C}" type="slidenum">
              <a:rPr lang="ru-RU"/>
              <a:pPr>
                <a:defRPr/>
              </a:pPr>
              <a:t>‹#›</a:t>
            </a:fld>
            <a:endParaRPr lang="ru-RU"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5C2FF"/>
            </a:gs>
            <a:gs pos="100000">
              <a:srgbClr val="5981AA"/>
            </a:gs>
          </a:gsLst>
          <a:path path="rect">
            <a:fillToRect l="100000" t="100000"/>
          </a:path>
        </a:gra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495300" y="381000"/>
            <a:ext cx="8915400" cy="13716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4867" name="Rectangle 3"/>
          <p:cNvSpPr>
            <a:spLocks noGrp="1" noChangeArrowheads="1"/>
          </p:cNvSpPr>
          <p:nvPr>
            <p:ph type="body" idx="1"/>
          </p:nvPr>
        </p:nvSpPr>
        <p:spPr bwMode="auto">
          <a:xfrm>
            <a:off x="495300" y="1981200"/>
            <a:ext cx="8915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 name="Rectangle 4"/>
          <p:cNvSpPr>
            <a:spLocks noGrp="1" noChangeArrowheads="1"/>
          </p:cNvSpPr>
          <p:nvPr>
            <p:ph type="dt" sz="quarter" idx="2"/>
          </p:nvPr>
        </p:nvSpPr>
        <p:spPr bwMode="auto">
          <a:xfrm>
            <a:off x="495300" y="6245225"/>
            <a:ext cx="2311400" cy="476250"/>
          </a:xfrm>
          <a:prstGeom prst="rect">
            <a:avLst/>
          </a:prstGeom>
          <a:ex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defRPr>
            </a:lvl1pPr>
          </a:lstStyle>
          <a:p>
            <a:pPr>
              <a:defRPr/>
            </a:pPr>
            <a:fld id="{E736ACFC-CC80-4DDA-A2B2-5EE56E69E5D7}" type="datetime1">
              <a:rPr lang="ru-RU"/>
              <a:pPr>
                <a:defRPr/>
              </a:pPr>
              <a:t>06.12.2017</a:t>
            </a:fld>
            <a:endParaRPr lang="ru-RU"/>
          </a:p>
        </p:txBody>
      </p:sp>
      <p:sp>
        <p:nvSpPr>
          <p:cNvPr id="8" name="Rectangle 5"/>
          <p:cNvSpPr>
            <a:spLocks noGrp="1" noChangeArrowheads="1"/>
          </p:cNvSpPr>
          <p:nvPr>
            <p:ph type="ftr" sz="quarter" idx="3"/>
          </p:nvPr>
        </p:nvSpPr>
        <p:spPr bwMode="auto">
          <a:xfrm>
            <a:off x="3384550" y="6245225"/>
            <a:ext cx="3136900" cy="476250"/>
          </a:xfrm>
          <a:prstGeom prst="rect">
            <a:avLst/>
          </a:prstGeom>
          <a:ex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charset="0"/>
              </a:defRPr>
            </a:lvl1pPr>
          </a:lstStyle>
          <a:p>
            <a:pPr>
              <a:defRPr/>
            </a:pPr>
            <a:r>
              <a:rPr lang="ru-RU"/>
              <a:t>11</a:t>
            </a:r>
          </a:p>
        </p:txBody>
      </p:sp>
      <p:sp>
        <p:nvSpPr>
          <p:cNvPr id="9" name="Rectangle 6"/>
          <p:cNvSpPr>
            <a:spLocks noGrp="1" noChangeArrowheads="1"/>
          </p:cNvSpPr>
          <p:nvPr>
            <p:ph type="sldNum" sz="quarter" idx="4"/>
          </p:nvPr>
        </p:nvSpPr>
        <p:spPr bwMode="auto">
          <a:xfrm>
            <a:off x="7099300" y="6245225"/>
            <a:ext cx="2311400" cy="476250"/>
          </a:xfrm>
          <a:prstGeom prst="rect">
            <a:avLst/>
          </a:prstGeom>
          <a:ex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charset="0"/>
              </a:defRPr>
            </a:lvl1pPr>
          </a:lstStyle>
          <a:p>
            <a:pPr>
              <a:defRPr/>
            </a:pPr>
            <a:fld id="{7C14585F-FDAF-4AA9-B89B-65582059D891}"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3816" r:id="rId1"/>
  </p:sldLayoutIdLst>
  <p:transition spd="slow"/>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Arial" charset="0"/>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Arial" charset="0"/>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Arial" charset="0"/>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3.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4.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7.jpeg"/><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8.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1.emf"/><Relationship Id="rId5" Type="http://schemas.openxmlformats.org/officeDocument/2006/relationships/oleObject" Target="../embeddings/oleObject6.bin"/><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53.emf"/><Relationship Id="rId5" Type="http://schemas.openxmlformats.org/officeDocument/2006/relationships/oleObject" Target="../embeddings/oleObject7.bin"/><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png"/><Relationship Id="rId12"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66.e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64.jpeg"/><Relationship Id="rId4" Type="http://schemas.openxmlformats.org/officeDocument/2006/relationships/image" Target="../media/image67.emf"/></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4.jpeg"/><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76.emf"/><Relationship Id="rId4"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64.jpeg"/><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79.gif"/><Relationship Id="rId1" Type="http://schemas.openxmlformats.org/officeDocument/2006/relationships/slideLayout" Target="../slideLayouts/slideLayout1.xml"/><Relationship Id="rId4" Type="http://schemas.openxmlformats.org/officeDocument/2006/relationships/image" Target="../media/image80.jpeg"/></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64.jpeg"/><Relationship Id="rId4" Type="http://schemas.openxmlformats.org/officeDocument/2006/relationships/image" Target="../media/image81.emf"/></Relationships>
</file>

<file path=ppt/slides/_rels/slide3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85.jpeg"/><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4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pn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99.png"/><Relationship Id="rId4" Type="http://schemas.openxmlformats.org/officeDocument/2006/relationships/image" Target="../media/image98.jpeg"/></Relationships>
</file>

<file path=ppt/slides/_rels/slide4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102.jpeg"/></Relationships>
</file>

<file path=ppt/slides/_rels/slide4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105.jpeg"/></Relationships>
</file>

<file path=ppt/slides/_rels/slide4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png"/><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111.png"/></Relationships>
</file>

<file path=ppt/slides/_rels/slide4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114.jpeg"/></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17.emf"/><Relationship Id="rId5" Type="http://schemas.openxmlformats.org/officeDocument/2006/relationships/oleObject" Target="../embeddings/oleObject13.bin"/><Relationship Id="rId4" Type="http://schemas.openxmlformats.org/officeDocument/2006/relationships/image" Target="../media/image116.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19.emf"/><Relationship Id="rId5" Type="http://schemas.openxmlformats.org/officeDocument/2006/relationships/oleObject" Target="../embeddings/oleObject15.bin"/><Relationship Id="rId4" Type="http://schemas.openxmlformats.org/officeDocument/2006/relationships/image" Target="../media/image118.emf"/></Relationships>
</file>

<file path=ppt/slides/_rels/slide52.xml.rels><?xml version="1.0" encoding="UTF-8" standalone="yes"?>
<Relationships xmlns="http://schemas.openxmlformats.org/package/2006/relationships"><Relationship Id="rId2" Type="http://schemas.openxmlformats.org/officeDocument/2006/relationships/hyperlink" Target="mailto:fd@adm-serov.r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5.jpeg"/><Relationship Id="rId7" Type="http://schemas.openxmlformats.org/officeDocument/2006/relationships/diagramLayout" Target="../diagrams/layout1.xml"/><Relationship Id="rId12"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19.jpeg"/><Relationship Id="rId5" Type="http://schemas.openxmlformats.org/officeDocument/2006/relationships/image" Target="../media/image17.jpeg"/><Relationship Id="rId10" Type="http://schemas.microsoft.com/office/2007/relationships/diagramDrawing" Target="../diagrams/drawing1.xml"/><Relationship Id="rId4" Type="http://schemas.openxmlformats.org/officeDocument/2006/relationships/image" Target="../media/image16.jpe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image" Target="../media/image21.png"/><Relationship Id="rId16" Type="http://schemas.openxmlformats.org/officeDocument/2006/relationships/diagramColors" Target="../diagrams/colors4.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image" Target="../media/image14.jpe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3" cstate="screen">
            <a:clrChange>
              <a:clrFrom>
                <a:srgbClr val="9BA0A3"/>
              </a:clrFrom>
              <a:clrTo>
                <a:srgbClr val="9BA0A3">
                  <a:alpha val="0"/>
                </a:srgbClr>
              </a:clrTo>
            </a:clrChange>
            <a:extLst>
              <a:ext uri="{28A0092B-C50C-407E-A947-70E740481C1C}">
                <a14:useLocalDpi xmlns:a14="http://schemas.microsoft.com/office/drawing/2010/main"/>
              </a:ext>
            </a:extLst>
          </a:blip>
          <a:srcRect/>
          <a:stretch>
            <a:fillRect/>
          </a:stretch>
        </p:blipFill>
        <p:spPr bwMode="auto">
          <a:xfrm>
            <a:off x="1492953" y="699776"/>
            <a:ext cx="2629383" cy="1583652"/>
          </a:xfrm>
          <a:prstGeom prst="rect">
            <a:avLst/>
          </a:prstGeom>
          <a:ln>
            <a:noFill/>
          </a:ln>
          <a:effectLst>
            <a:glow rad="228600">
              <a:schemeClr val="accent5">
                <a:satMod val="175000"/>
                <a:alpha val="40000"/>
              </a:schemeClr>
            </a:glow>
            <a:softEdge rad="112500"/>
          </a:effectLst>
          <a:scene3d>
            <a:camera prst="orthographicFront"/>
            <a:lightRig rig="threePt" dir="t"/>
          </a:scene3d>
          <a:sp3d>
            <a:bevelT/>
          </a:sp3d>
          <a:extLst/>
        </p:spPr>
      </p:pic>
      <p:pic>
        <p:nvPicPr>
          <p:cNvPr id="11268" name="Picture 9"/>
          <p:cNvPicPr>
            <a:picLocks noChangeAspect="1" noChangeArrowheads="1"/>
          </p:cNvPicPr>
          <p:nvPr/>
        </p:nvPicPr>
        <p:blipFill>
          <a:blip r:embed="rId4" cstate="screen">
            <a:clrChange>
              <a:clrFrom>
                <a:srgbClr val="1D303F"/>
              </a:clrFrom>
              <a:clrTo>
                <a:srgbClr val="1D303F">
                  <a:alpha val="0"/>
                </a:srgbClr>
              </a:clrTo>
            </a:clrChange>
            <a:extLst>
              <a:ext uri="{28A0092B-C50C-407E-A947-70E740481C1C}">
                <a14:useLocalDpi xmlns:a14="http://schemas.microsoft.com/office/drawing/2010/main"/>
              </a:ext>
            </a:extLst>
          </a:blip>
          <a:srcRect/>
          <a:stretch>
            <a:fillRect/>
          </a:stretch>
        </p:blipFill>
        <p:spPr bwMode="auto">
          <a:xfrm>
            <a:off x="5683872" y="717493"/>
            <a:ext cx="2540852" cy="1604054"/>
          </a:xfrm>
          <a:prstGeom prst="rect">
            <a:avLst/>
          </a:prstGeom>
          <a:ln>
            <a:noFill/>
          </a:ln>
          <a:effectLst>
            <a:glow rad="228600">
              <a:schemeClr val="accent1">
                <a:satMod val="175000"/>
                <a:alpha val="40000"/>
              </a:schemeClr>
            </a:glow>
            <a:softEdge rad="112500"/>
          </a:effectLst>
          <a:scene3d>
            <a:camera prst="orthographicFront"/>
            <a:lightRig rig="threePt" dir="t"/>
          </a:scene3d>
          <a:sp3d>
            <a:bevelT/>
          </a:sp3d>
          <a:extLst/>
        </p:spPr>
      </p:pic>
      <p:sp>
        <p:nvSpPr>
          <p:cNvPr id="11270" name="WordArt 21"/>
          <p:cNvSpPr>
            <a:spLocks noChangeArrowheads="1" noChangeShapeType="1" noTextEdit="1"/>
          </p:cNvSpPr>
          <p:nvPr/>
        </p:nvSpPr>
        <p:spPr bwMode="auto">
          <a:xfrm>
            <a:off x="847390" y="2406515"/>
            <a:ext cx="7772551" cy="1161968"/>
          </a:xfrm>
          <a:prstGeom prst="rect">
            <a:avLst/>
          </a:prstGeom>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fromWordArt="1">
            <a:prstTxWarp prst="textPlain">
              <a:avLst>
                <a:gd name="adj" fmla="val 50000"/>
              </a:avLst>
            </a:prstTxWarp>
          </a:bodyPr>
          <a:lstStyle/>
          <a:p>
            <a:pPr algn="ctr">
              <a:defRPr/>
            </a:pPr>
            <a:endParaRPr lang="ru-RU" sz="4400" b="1" kern="10" dirty="0">
              <a:ln w="12700">
                <a:solidFill>
                  <a:srgbClr val="FF3300"/>
                </a:solidFill>
                <a:round/>
                <a:headEnd/>
                <a:tailEnd/>
              </a:ln>
              <a:solidFill>
                <a:srgbClr val="0033CC">
                  <a:alpha val="98038"/>
                </a:srgbClr>
              </a:solidFill>
              <a:effectLst>
                <a:outerShdw dist="45791" dir="2021404" algn="ctr" rotWithShape="0">
                  <a:srgbClr val="9999FF"/>
                </a:outerShdw>
              </a:effectLst>
              <a:latin typeface="Arial" panose="020B0604020202020204" pitchFamily="34" charset="0"/>
              <a:cs typeface="Arial" panose="020B0604020202020204" pitchFamily="34" charset="0"/>
            </a:endParaRPr>
          </a:p>
        </p:txBody>
      </p:sp>
      <p:sp>
        <p:nvSpPr>
          <p:cNvPr id="11271" name="Text Box 22"/>
          <p:cNvSpPr txBox="1">
            <a:spLocks noChangeArrowheads="1"/>
          </p:cNvSpPr>
          <p:nvPr/>
        </p:nvSpPr>
        <p:spPr bwMode="auto">
          <a:xfrm>
            <a:off x="613768" y="268"/>
            <a:ext cx="8828732" cy="489808"/>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a:extLst/>
        </p:spPr>
        <p:txBody>
          <a:bodyPr>
            <a:spAutoFit/>
          </a:bodyP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a:defRPr/>
            </a:pPr>
            <a:r>
              <a:rPr lang="ru-RU" sz="2000" b="1" dirty="0" smtClean="0">
                <a:cs typeface="Arial" panose="020B0604020202020204" pitchFamily="34" charset="0"/>
              </a:rPr>
              <a:t>Финансовое управление администрации Серовского городского округа</a:t>
            </a:r>
          </a:p>
        </p:txBody>
      </p:sp>
      <p:pic>
        <p:nvPicPr>
          <p:cNvPr id="5129" name="Picture 25" descr="1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563600" y="-8915400"/>
            <a:ext cx="3059112" cy="2038350"/>
          </a:xfrm>
          <a:prstGeom prst="rect">
            <a:avLst/>
          </a:prstGeom>
          <a:noFill/>
          <a:ln w="9525">
            <a:noFill/>
            <a:miter lim="800000"/>
            <a:headEnd/>
            <a:tailEnd/>
          </a:ln>
        </p:spPr>
      </p:pic>
      <p:sp>
        <p:nvSpPr>
          <p:cNvPr id="11" name="Text Box 22"/>
          <p:cNvSpPr txBox="1">
            <a:spLocks noChangeArrowheads="1"/>
          </p:cNvSpPr>
          <p:nvPr/>
        </p:nvSpPr>
        <p:spPr bwMode="auto">
          <a:xfrm>
            <a:off x="3581173" y="5822463"/>
            <a:ext cx="2371443" cy="404844"/>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a:extLst/>
        </p:spPr>
        <p:txBody>
          <a:bodyPr>
            <a:spAutoFit/>
          </a:bodyPr>
          <a:lstStyle/>
          <a:p>
            <a:pPr algn="ctr" eaLnBrk="0" hangingPunct="0">
              <a:defRPr/>
            </a:pPr>
            <a:r>
              <a:rPr lang="ru-RU" sz="1600" b="1">
                <a:solidFill>
                  <a:schemeClr val="bg1"/>
                </a:solidFill>
              </a:rPr>
              <a:t>2017 год                            г. Серов</a:t>
            </a:r>
          </a:p>
        </p:txBody>
      </p:sp>
      <p:sp>
        <p:nvSpPr>
          <p:cNvPr id="5133" name="Заголовок 11"/>
          <p:cNvSpPr>
            <a:spLocks noGrp="1"/>
          </p:cNvSpPr>
          <p:nvPr>
            <p:ph type="ctrTitle" sz="quarter"/>
          </p:nvPr>
        </p:nvSpPr>
        <p:spPr>
          <a:xfrm>
            <a:off x="739775" y="4279900"/>
            <a:ext cx="8420100" cy="1252538"/>
          </a:xfrm>
        </p:spPr>
        <p:txBody>
          <a:bodyPr/>
          <a:lstStyle/>
          <a:p>
            <a:r>
              <a:rPr lang="ru-RU" sz="2400" b="1" smtClean="0">
                <a:solidFill>
                  <a:srgbClr val="002060"/>
                </a:solidFill>
                <a:effectLst/>
                <a:latin typeface="Times New Roman" pitchFamily="18" charset="0"/>
                <a:cs typeface="Times New Roman" pitchFamily="18" charset="0"/>
              </a:rPr>
              <a:t>Проект к решению Думы</a:t>
            </a:r>
            <a:br>
              <a:rPr lang="ru-RU" sz="2400" b="1" smtClean="0">
                <a:solidFill>
                  <a:srgbClr val="002060"/>
                </a:solidFill>
                <a:effectLst/>
                <a:latin typeface="Times New Roman" pitchFamily="18" charset="0"/>
                <a:cs typeface="Times New Roman" pitchFamily="18" charset="0"/>
              </a:rPr>
            </a:br>
            <a:r>
              <a:rPr lang="ru-RU" sz="2400" b="1" smtClean="0">
                <a:solidFill>
                  <a:srgbClr val="002060"/>
                </a:solidFill>
                <a:effectLst/>
                <a:latin typeface="Times New Roman" pitchFamily="18" charset="0"/>
                <a:cs typeface="Times New Roman" pitchFamily="18" charset="0"/>
              </a:rPr>
              <a:t> Серовского городского округа</a:t>
            </a:r>
            <a:br>
              <a:rPr lang="ru-RU" sz="2400" b="1" smtClean="0">
                <a:solidFill>
                  <a:srgbClr val="002060"/>
                </a:solidFill>
                <a:effectLst/>
                <a:latin typeface="Times New Roman" pitchFamily="18" charset="0"/>
                <a:cs typeface="Times New Roman" pitchFamily="18" charset="0"/>
              </a:rPr>
            </a:br>
            <a:r>
              <a:rPr lang="ru-RU" sz="2400" b="1" smtClean="0">
                <a:solidFill>
                  <a:srgbClr val="002060"/>
                </a:solidFill>
                <a:effectLst/>
                <a:latin typeface="Times New Roman" pitchFamily="18" charset="0"/>
                <a:cs typeface="Times New Roman" pitchFamily="18" charset="0"/>
              </a:rPr>
              <a:t> «О бюджете Серовского городского округа на 2018 год</a:t>
            </a:r>
            <a:r>
              <a:rPr lang="en-US" sz="2400" b="1" smtClean="0">
                <a:solidFill>
                  <a:srgbClr val="002060"/>
                </a:solidFill>
                <a:effectLst/>
                <a:latin typeface="Times New Roman" pitchFamily="18" charset="0"/>
                <a:cs typeface="Times New Roman" pitchFamily="18" charset="0"/>
              </a:rPr>
              <a:t> </a:t>
            </a:r>
            <a:r>
              <a:rPr lang="ru-RU" sz="2400" b="1" smtClean="0">
                <a:solidFill>
                  <a:srgbClr val="002060"/>
                </a:solidFill>
                <a:effectLst/>
                <a:latin typeface="Times New Roman" pitchFamily="18" charset="0"/>
                <a:cs typeface="Times New Roman" pitchFamily="18" charset="0"/>
              </a:rPr>
              <a:t>и плановый период 2019-2020 годов»</a:t>
            </a:r>
          </a:p>
        </p:txBody>
      </p:sp>
      <p:sp>
        <p:nvSpPr>
          <p:cNvPr id="16" name="Прямоугольник 15"/>
          <p:cNvSpPr/>
          <p:nvPr/>
        </p:nvSpPr>
        <p:spPr>
          <a:xfrm>
            <a:off x="5998" y="2654343"/>
            <a:ext cx="9906704" cy="1086688"/>
          </a:xfrm>
          <a:prstGeom prst="rect">
            <a:avLst/>
          </a:prstGeom>
          <a:noFill/>
        </p:spPr>
        <p:txBody>
          <a:bodyPr>
            <a:spAutoFit/>
          </a:bodyPr>
          <a:lstStyle/>
          <a:p>
            <a:pPr algn="ctr">
              <a:defRPr/>
            </a:pPr>
            <a:r>
              <a:rPr lang="ru-RU" sz="4800" b="1" dirty="0">
                <a:ln w="1905"/>
                <a:solidFill>
                  <a:srgbClr val="002060"/>
                </a:solidFill>
                <a:effectLst>
                  <a:innerShdw blurRad="69850" dist="43180" dir="5400000">
                    <a:srgbClr val="000000">
                      <a:alpha val="65000"/>
                    </a:srgbClr>
                  </a:innerShdw>
                </a:effectLst>
              </a:rPr>
              <a:t>БЮДЖЕТ </a:t>
            </a:r>
          </a:p>
          <a:p>
            <a:pPr algn="ctr">
              <a:defRPr/>
            </a:pPr>
            <a:r>
              <a:rPr lang="ru-RU" sz="4800" b="1" dirty="0">
                <a:ln w="1905"/>
                <a:solidFill>
                  <a:srgbClr val="002060"/>
                </a:solidFill>
                <a:effectLst>
                  <a:innerShdw blurRad="69850" dist="43180" dir="5400000">
                    <a:srgbClr val="000000">
                      <a:alpha val="65000"/>
                    </a:srgbClr>
                  </a:innerShdw>
                </a:effectLst>
              </a:rPr>
              <a:t>ДЛЯ ГРАЖДАН</a:t>
            </a:r>
          </a:p>
        </p:txBody>
      </p:sp>
    </p:spTree>
  </p:cSld>
  <p:clrMapOvr>
    <a:masterClrMapping/>
  </p:clrMapOvr>
  <p:transition spd="slow"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500"/>
                                        <p:tgtEl>
                                          <p:spTgt spid="11266"/>
                                        </p:tgtEl>
                                      </p:cBhvr>
                                    </p:animEffect>
                                  </p:childTnLst>
                                </p:cTn>
                              </p:par>
                            </p:childTnLst>
                          </p:cTn>
                        </p:par>
                        <p:par>
                          <p:cTn id="8" fill="hold">
                            <p:stCondLst>
                              <p:cond delay="1000"/>
                            </p:stCondLst>
                            <p:childTnLst>
                              <p:par>
                                <p:cTn id="9" presetID="21" presetClass="entr" presetSubtype="1" fill="hold" nodeType="afterEffect">
                                  <p:stCondLst>
                                    <p:cond delay="500"/>
                                  </p:stCondLst>
                                  <p:childTnLst>
                                    <p:set>
                                      <p:cBhvr>
                                        <p:cTn id="10" dur="1" fill="hold">
                                          <p:stCondLst>
                                            <p:cond delay="0"/>
                                          </p:stCondLst>
                                        </p:cTn>
                                        <p:tgtEl>
                                          <p:spTgt spid="11268"/>
                                        </p:tgtEl>
                                        <p:attrNameLst>
                                          <p:attrName>style.visibility</p:attrName>
                                        </p:attrNameLst>
                                      </p:cBhvr>
                                      <p:to>
                                        <p:strVal val="visible"/>
                                      </p:to>
                                    </p:set>
                                    <p:animEffect transition="in" filter="wheel(1)">
                                      <p:cBhvr>
                                        <p:cTn id="1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val 23"/>
          <p:cNvSpPr>
            <a:spLocks noChangeArrowheads="1"/>
          </p:cNvSpPr>
          <p:nvPr/>
        </p:nvSpPr>
        <p:spPr bwMode="auto">
          <a:xfrm>
            <a:off x="1412875" y="1031875"/>
            <a:ext cx="6162675" cy="4287838"/>
          </a:xfrm>
          <a:prstGeom prst="ellipse">
            <a:avLst/>
          </a:prstGeom>
          <a:noFill/>
          <a:ln w="38100">
            <a:solidFill>
              <a:srgbClr val="FF0000"/>
            </a:solidFill>
            <a:round/>
            <a:headEnd/>
            <a:tailEnd/>
          </a:ln>
        </p:spPr>
        <p:txBody>
          <a:bodyPr wrap="none" anchor="ctr"/>
          <a:lstStyle/>
          <a:p>
            <a:endParaRPr lang="ru-RU"/>
          </a:p>
        </p:txBody>
      </p:sp>
      <p:pic>
        <p:nvPicPr>
          <p:cNvPr id="14" name="Picture 4" descr="Герб Серова Новый 5 зубцов (300 - цветной)"/>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6" y="8277"/>
            <a:ext cx="816088" cy="984793"/>
          </a:xfrm>
          <a:prstGeom prst="rect">
            <a:avLst/>
          </a:prstGeom>
          <a:ln>
            <a:noFill/>
          </a:ln>
          <a:effectLst>
            <a:softEdge rad="112500"/>
          </a:effectLst>
          <a:extLst/>
        </p:spPr>
      </p:pic>
      <p:sp>
        <p:nvSpPr>
          <p:cNvPr id="22" name="Блок-схема: узел 21"/>
          <p:cNvSpPr>
            <a:spLocks noChangeArrowheads="1"/>
          </p:cNvSpPr>
          <p:nvPr/>
        </p:nvSpPr>
        <p:spPr bwMode="auto">
          <a:xfrm>
            <a:off x="3365500" y="2120900"/>
            <a:ext cx="2187575" cy="1993900"/>
          </a:xfrm>
          <a:prstGeom prst="flowChartConnector">
            <a:avLst/>
          </a:prstGeom>
          <a:gradFill rotWithShape="1">
            <a:gsLst>
              <a:gs pos="0">
                <a:schemeClr val="accent1"/>
              </a:gs>
              <a:gs pos="100000">
                <a:schemeClr val="accent1">
                  <a:gamma/>
                  <a:shade val="46275"/>
                  <a:invGamma/>
                </a:schemeClr>
              </a:gs>
            </a:gsLst>
            <a:path path="rect">
              <a:fillToRect r="100000" b="100000"/>
            </a:path>
          </a:gradFill>
          <a:ln w="19050" algn="ctr">
            <a:solidFill>
              <a:srgbClr val="085091"/>
            </a:solidFill>
            <a:round/>
            <a:headEnd/>
            <a:tailEnd/>
          </a:ln>
        </p:spPr>
        <p:txBody>
          <a:bodyPr anchor="ctr"/>
          <a:lstStyle/>
          <a:p>
            <a:pPr algn="ctr">
              <a:defRPr/>
            </a:pPr>
            <a:r>
              <a:rPr lang="ru-RU" sz="1400" b="1">
                <a:latin typeface="Constantia" pitchFamily="18" charset="0"/>
              </a:rPr>
              <a:t>Участники бюджетного процесса Серовского городского округа</a:t>
            </a:r>
          </a:p>
        </p:txBody>
      </p:sp>
      <p:sp>
        <p:nvSpPr>
          <p:cNvPr id="19460" name="WordArt 7"/>
          <p:cNvSpPr>
            <a:spLocks noChangeArrowheads="1" noChangeShapeType="1" noTextEdit="1"/>
          </p:cNvSpPr>
          <p:nvPr/>
        </p:nvSpPr>
        <p:spPr bwMode="auto">
          <a:xfrm>
            <a:off x="915988" y="177800"/>
            <a:ext cx="8780462" cy="608013"/>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Участники бюджетного процесса</a:t>
            </a:r>
          </a:p>
        </p:txBody>
      </p:sp>
      <p:pic>
        <p:nvPicPr>
          <p:cNvPr id="19461" name="Picture 8" descr="2975743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2313" y="5086350"/>
            <a:ext cx="2833687" cy="1771650"/>
          </a:xfrm>
          <a:prstGeom prst="rect">
            <a:avLst/>
          </a:prstGeom>
          <a:noFill/>
          <a:ln w="9525">
            <a:noFill/>
            <a:miter lim="800000"/>
            <a:headEnd/>
            <a:tailEnd/>
          </a:ln>
        </p:spPr>
      </p:pic>
      <p:sp>
        <p:nvSpPr>
          <p:cNvPr id="19462" name="AutoShape 9"/>
          <p:cNvSpPr>
            <a:spLocks noChangeArrowheads="1"/>
          </p:cNvSpPr>
          <p:nvPr/>
        </p:nvSpPr>
        <p:spPr bwMode="auto">
          <a:xfrm>
            <a:off x="3444875" y="831850"/>
            <a:ext cx="1922463" cy="855663"/>
          </a:xfrm>
          <a:prstGeom prst="roundRect">
            <a:avLst>
              <a:gd name="adj" fmla="val 16667"/>
            </a:avLst>
          </a:prstGeom>
          <a:solidFill>
            <a:srgbClr val="FFFF99"/>
          </a:solidFill>
          <a:ln w="9525">
            <a:solidFill>
              <a:schemeClr val="accent2"/>
            </a:solidFill>
            <a:round/>
            <a:headEnd/>
            <a:tailEnd/>
          </a:ln>
        </p:spPr>
        <p:txBody>
          <a:bodyPr wrap="none" anchor="ctr"/>
          <a:lstStyle/>
          <a:p>
            <a:pPr algn="ctr"/>
            <a:r>
              <a:rPr lang="ru-RU" sz="1200">
                <a:solidFill>
                  <a:srgbClr val="000099"/>
                </a:solidFill>
              </a:rPr>
              <a:t>Представительный</a:t>
            </a:r>
          </a:p>
          <a:p>
            <a:pPr algn="ctr"/>
            <a:r>
              <a:rPr lang="ru-RU" sz="1200">
                <a:solidFill>
                  <a:srgbClr val="000099"/>
                </a:solidFill>
              </a:rPr>
              <a:t> орган СГО  -  Дума</a:t>
            </a:r>
          </a:p>
        </p:txBody>
      </p:sp>
      <p:sp>
        <p:nvSpPr>
          <p:cNvPr id="19463" name="AutoShape 11"/>
          <p:cNvSpPr>
            <a:spLocks noChangeArrowheads="1"/>
          </p:cNvSpPr>
          <p:nvPr/>
        </p:nvSpPr>
        <p:spPr bwMode="auto">
          <a:xfrm>
            <a:off x="6284913" y="2093913"/>
            <a:ext cx="1876425" cy="901700"/>
          </a:xfrm>
          <a:prstGeom prst="roundRect">
            <a:avLst>
              <a:gd name="adj" fmla="val 16667"/>
            </a:avLst>
          </a:prstGeom>
          <a:solidFill>
            <a:srgbClr val="FF99CC"/>
          </a:solidFill>
          <a:ln w="9525">
            <a:solidFill>
              <a:schemeClr val="accent2"/>
            </a:solidFill>
            <a:round/>
            <a:headEnd/>
            <a:tailEnd/>
          </a:ln>
        </p:spPr>
        <p:txBody>
          <a:bodyPr wrap="none" anchor="ctr"/>
          <a:lstStyle/>
          <a:p>
            <a:pPr algn="ctr"/>
            <a:r>
              <a:rPr lang="ru-RU" sz="1200">
                <a:solidFill>
                  <a:srgbClr val="000099"/>
                </a:solidFill>
              </a:rPr>
              <a:t>Исполнительно-</a:t>
            </a:r>
          </a:p>
          <a:p>
            <a:pPr algn="ctr"/>
            <a:r>
              <a:rPr lang="ru-RU" sz="1200">
                <a:solidFill>
                  <a:srgbClr val="000099"/>
                </a:solidFill>
              </a:rPr>
              <a:t>распорядительный </a:t>
            </a:r>
          </a:p>
          <a:p>
            <a:pPr algn="ctr"/>
            <a:r>
              <a:rPr lang="ru-RU" sz="1200">
                <a:solidFill>
                  <a:srgbClr val="000099"/>
                </a:solidFill>
              </a:rPr>
              <a:t>орган СГО – </a:t>
            </a:r>
          </a:p>
          <a:p>
            <a:pPr algn="ctr"/>
            <a:r>
              <a:rPr lang="ru-RU" sz="1200">
                <a:solidFill>
                  <a:srgbClr val="000099"/>
                </a:solidFill>
              </a:rPr>
              <a:t>Администрация СГО</a:t>
            </a:r>
          </a:p>
        </p:txBody>
      </p:sp>
      <p:sp>
        <p:nvSpPr>
          <p:cNvPr id="19464" name="AutoShape 12"/>
          <p:cNvSpPr>
            <a:spLocks noChangeArrowheads="1"/>
          </p:cNvSpPr>
          <p:nvPr/>
        </p:nvSpPr>
        <p:spPr bwMode="auto">
          <a:xfrm>
            <a:off x="6335713" y="3390900"/>
            <a:ext cx="2149475" cy="854075"/>
          </a:xfrm>
          <a:prstGeom prst="roundRect">
            <a:avLst>
              <a:gd name="adj" fmla="val 16667"/>
            </a:avLst>
          </a:prstGeom>
          <a:solidFill>
            <a:srgbClr val="800080"/>
          </a:solidFill>
          <a:ln w="9525">
            <a:solidFill>
              <a:schemeClr val="accent2"/>
            </a:solidFill>
            <a:round/>
            <a:headEnd/>
            <a:tailEnd/>
          </a:ln>
        </p:spPr>
        <p:txBody>
          <a:bodyPr wrap="none" anchor="ctr"/>
          <a:lstStyle/>
          <a:p>
            <a:pPr algn="ctr"/>
            <a:r>
              <a:rPr lang="ru-RU" sz="1200">
                <a:solidFill>
                  <a:schemeClr val="tx1"/>
                </a:solidFill>
              </a:rPr>
              <a:t>Финансовый орган – </a:t>
            </a:r>
          </a:p>
          <a:p>
            <a:pPr algn="ctr"/>
            <a:r>
              <a:rPr lang="ru-RU" sz="1200">
                <a:solidFill>
                  <a:schemeClr val="tx1"/>
                </a:solidFill>
              </a:rPr>
              <a:t>Финансовое управление АСГО</a:t>
            </a:r>
          </a:p>
        </p:txBody>
      </p:sp>
      <p:sp>
        <p:nvSpPr>
          <p:cNvPr id="19465" name="AutoShape 14"/>
          <p:cNvSpPr>
            <a:spLocks noChangeArrowheads="1"/>
          </p:cNvSpPr>
          <p:nvPr/>
        </p:nvSpPr>
        <p:spPr bwMode="auto">
          <a:xfrm>
            <a:off x="473075" y="3357563"/>
            <a:ext cx="2101850" cy="1020762"/>
          </a:xfrm>
          <a:prstGeom prst="roundRect">
            <a:avLst>
              <a:gd name="adj" fmla="val 16667"/>
            </a:avLst>
          </a:prstGeom>
          <a:solidFill>
            <a:srgbClr val="FF0000"/>
          </a:solidFill>
          <a:ln w="9525">
            <a:solidFill>
              <a:schemeClr val="accent2"/>
            </a:solidFill>
            <a:round/>
            <a:headEnd/>
            <a:tailEnd/>
          </a:ln>
        </p:spPr>
        <p:txBody>
          <a:bodyPr wrap="none" anchor="ctr"/>
          <a:lstStyle/>
          <a:p>
            <a:pPr algn="ctr"/>
            <a:r>
              <a:rPr lang="ru-RU" sz="1200">
                <a:solidFill>
                  <a:srgbClr val="000099"/>
                </a:solidFill>
              </a:rPr>
              <a:t>Главные администраторы</a:t>
            </a:r>
          </a:p>
          <a:p>
            <a:pPr algn="ctr"/>
            <a:r>
              <a:rPr lang="ru-RU" sz="1200">
                <a:solidFill>
                  <a:srgbClr val="000099"/>
                </a:solidFill>
              </a:rPr>
              <a:t> доходов местного бюджета</a:t>
            </a:r>
          </a:p>
        </p:txBody>
      </p:sp>
      <p:sp>
        <p:nvSpPr>
          <p:cNvPr id="19466" name="AutoShape 15"/>
          <p:cNvSpPr>
            <a:spLocks noChangeArrowheads="1"/>
          </p:cNvSpPr>
          <p:nvPr/>
        </p:nvSpPr>
        <p:spPr bwMode="auto">
          <a:xfrm>
            <a:off x="392113" y="2149475"/>
            <a:ext cx="2171700" cy="877888"/>
          </a:xfrm>
          <a:prstGeom prst="roundRect">
            <a:avLst>
              <a:gd name="adj" fmla="val 16667"/>
            </a:avLst>
          </a:prstGeom>
          <a:solidFill>
            <a:srgbClr val="00FF00"/>
          </a:solidFill>
          <a:ln w="9525">
            <a:solidFill>
              <a:schemeClr val="accent2"/>
            </a:solidFill>
            <a:round/>
            <a:headEnd/>
            <a:tailEnd/>
          </a:ln>
        </p:spPr>
        <p:txBody>
          <a:bodyPr wrap="none" anchor="ctr"/>
          <a:lstStyle/>
          <a:p>
            <a:pPr algn="ctr"/>
            <a:r>
              <a:rPr lang="ru-RU" sz="1200">
                <a:solidFill>
                  <a:srgbClr val="000099"/>
                </a:solidFill>
              </a:rPr>
              <a:t>Главные администраторы </a:t>
            </a:r>
          </a:p>
          <a:p>
            <a:pPr algn="ctr"/>
            <a:r>
              <a:rPr lang="ru-RU" sz="1200">
                <a:solidFill>
                  <a:srgbClr val="000099"/>
                </a:solidFill>
              </a:rPr>
              <a:t>источников финансирования</a:t>
            </a:r>
          </a:p>
          <a:p>
            <a:pPr algn="ctr"/>
            <a:r>
              <a:rPr lang="ru-RU" sz="1200">
                <a:solidFill>
                  <a:srgbClr val="000099"/>
                </a:solidFill>
              </a:rPr>
              <a:t> дефицита  местного бюджета</a:t>
            </a:r>
          </a:p>
        </p:txBody>
      </p:sp>
      <p:sp>
        <p:nvSpPr>
          <p:cNvPr id="19467" name="AutoShape 16"/>
          <p:cNvSpPr>
            <a:spLocks noChangeArrowheads="1"/>
          </p:cNvSpPr>
          <p:nvPr/>
        </p:nvSpPr>
        <p:spPr bwMode="auto">
          <a:xfrm>
            <a:off x="1014413" y="1119188"/>
            <a:ext cx="1995487" cy="831850"/>
          </a:xfrm>
          <a:prstGeom prst="roundRect">
            <a:avLst>
              <a:gd name="adj" fmla="val 16667"/>
            </a:avLst>
          </a:prstGeom>
          <a:solidFill>
            <a:srgbClr val="969696"/>
          </a:solidFill>
          <a:ln w="9525">
            <a:solidFill>
              <a:schemeClr val="accent2"/>
            </a:solidFill>
            <a:round/>
            <a:headEnd/>
            <a:tailEnd/>
          </a:ln>
        </p:spPr>
        <p:txBody>
          <a:bodyPr wrap="none" anchor="ctr"/>
          <a:lstStyle/>
          <a:p>
            <a:pPr algn="ctr"/>
            <a:r>
              <a:rPr lang="ru-RU" sz="1200">
                <a:solidFill>
                  <a:srgbClr val="000099"/>
                </a:solidFill>
              </a:rPr>
              <a:t>Получатели средств</a:t>
            </a:r>
          </a:p>
          <a:p>
            <a:pPr algn="ctr"/>
            <a:r>
              <a:rPr lang="ru-RU" sz="1200">
                <a:solidFill>
                  <a:srgbClr val="000099"/>
                </a:solidFill>
              </a:rPr>
              <a:t> местного бюджета</a:t>
            </a:r>
          </a:p>
        </p:txBody>
      </p:sp>
      <p:sp>
        <p:nvSpPr>
          <p:cNvPr id="19468" name="AutoShape 17"/>
          <p:cNvSpPr>
            <a:spLocks noChangeArrowheads="1"/>
          </p:cNvSpPr>
          <p:nvPr/>
        </p:nvSpPr>
        <p:spPr bwMode="auto">
          <a:xfrm>
            <a:off x="1555750" y="4722813"/>
            <a:ext cx="2100263" cy="879475"/>
          </a:xfrm>
          <a:prstGeom prst="roundRect">
            <a:avLst>
              <a:gd name="adj" fmla="val 16667"/>
            </a:avLst>
          </a:prstGeom>
          <a:solidFill>
            <a:srgbClr val="3366FF"/>
          </a:solidFill>
          <a:ln w="9525">
            <a:solidFill>
              <a:schemeClr val="accent2"/>
            </a:solidFill>
            <a:round/>
            <a:headEnd/>
            <a:tailEnd/>
          </a:ln>
        </p:spPr>
        <p:txBody>
          <a:bodyPr wrap="none" anchor="ctr"/>
          <a:lstStyle/>
          <a:p>
            <a:pPr algn="ctr"/>
            <a:r>
              <a:rPr lang="ru-RU" sz="1200">
                <a:solidFill>
                  <a:schemeClr val="tx1"/>
                </a:solidFill>
              </a:rPr>
              <a:t>Главные распорядители</a:t>
            </a:r>
          </a:p>
          <a:p>
            <a:pPr algn="ctr"/>
            <a:r>
              <a:rPr lang="ru-RU" sz="1200">
                <a:solidFill>
                  <a:schemeClr val="tx1"/>
                </a:solidFill>
              </a:rPr>
              <a:t> расходов местного бюджета</a:t>
            </a:r>
          </a:p>
        </p:txBody>
      </p:sp>
      <p:sp>
        <p:nvSpPr>
          <p:cNvPr id="19469" name="AutoShape 18"/>
          <p:cNvSpPr>
            <a:spLocks noChangeArrowheads="1"/>
          </p:cNvSpPr>
          <p:nvPr/>
        </p:nvSpPr>
        <p:spPr bwMode="auto">
          <a:xfrm>
            <a:off x="4564063" y="4665663"/>
            <a:ext cx="2147887" cy="1141412"/>
          </a:xfrm>
          <a:prstGeom prst="roundRect">
            <a:avLst>
              <a:gd name="adj" fmla="val 16667"/>
            </a:avLst>
          </a:prstGeom>
          <a:solidFill>
            <a:srgbClr val="003300"/>
          </a:solidFill>
          <a:ln w="9525">
            <a:solidFill>
              <a:schemeClr val="accent2"/>
            </a:solidFill>
            <a:round/>
            <a:headEnd/>
            <a:tailEnd/>
          </a:ln>
        </p:spPr>
        <p:txBody>
          <a:bodyPr wrap="none" anchor="ctr"/>
          <a:lstStyle/>
          <a:p>
            <a:pPr algn="just"/>
            <a:r>
              <a:rPr lang="ru-RU" sz="1200">
                <a:solidFill>
                  <a:schemeClr val="tx1"/>
                </a:solidFill>
              </a:rPr>
              <a:t>Орган внешнего </a:t>
            </a:r>
          </a:p>
          <a:p>
            <a:pPr algn="just"/>
            <a:r>
              <a:rPr lang="ru-RU" sz="1200">
                <a:solidFill>
                  <a:schemeClr val="tx1"/>
                </a:solidFill>
              </a:rPr>
              <a:t>муниципального </a:t>
            </a:r>
          </a:p>
          <a:p>
            <a:pPr algn="just"/>
            <a:r>
              <a:rPr lang="ru-RU" sz="1200">
                <a:solidFill>
                  <a:schemeClr val="tx1"/>
                </a:solidFill>
              </a:rPr>
              <a:t>финансового контроля</a:t>
            </a:r>
          </a:p>
          <a:p>
            <a:pPr algn="just"/>
            <a:r>
              <a:rPr lang="ru-RU" sz="1200">
                <a:solidFill>
                  <a:schemeClr val="tx1"/>
                </a:solidFill>
              </a:rPr>
              <a:t> Контрольно-ревизионная </a:t>
            </a:r>
          </a:p>
          <a:p>
            <a:pPr algn="just"/>
            <a:r>
              <a:rPr lang="ru-RU" sz="1200">
                <a:solidFill>
                  <a:schemeClr val="tx1"/>
                </a:solidFill>
              </a:rPr>
              <a:t>Комиссия СГО</a:t>
            </a:r>
          </a:p>
          <a:p>
            <a:pPr algn="just"/>
            <a:endParaRPr lang="ru-RU" sz="1200" u="sng">
              <a:solidFill>
                <a:schemeClr val="tx1"/>
              </a:solidFill>
            </a:endParaRPr>
          </a:p>
        </p:txBody>
      </p:sp>
      <p:sp>
        <p:nvSpPr>
          <p:cNvPr id="19470" name="AutoShape 10"/>
          <p:cNvSpPr>
            <a:spLocks noChangeArrowheads="1"/>
          </p:cNvSpPr>
          <p:nvPr/>
        </p:nvSpPr>
        <p:spPr bwMode="auto">
          <a:xfrm>
            <a:off x="5654675" y="1035050"/>
            <a:ext cx="1900238" cy="819150"/>
          </a:xfrm>
          <a:prstGeom prst="roundRect">
            <a:avLst>
              <a:gd name="adj" fmla="val 16667"/>
            </a:avLst>
          </a:prstGeom>
          <a:solidFill>
            <a:srgbClr val="800000">
              <a:alpha val="74117"/>
            </a:srgbClr>
          </a:solidFill>
          <a:ln w="9525">
            <a:solidFill>
              <a:schemeClr val="accent2"/>
            </a:solidFill>
            <a:round/>
            <a:headEnd/>
            <a:tailEnd/>
          </a:ln>
        </p:spPr>
        <p:txBody>
          <a:bodyPr wrap="none" anchor="ctr"/>
          <a:lstStyle/>
          <a:p>
            <a:pPr algn="ctr"/>
            <a:r>
              <a:rPr lang="ru-RU" sz="1200">
                <a:solidFill>
                  <a:schemeClr val="tx1"/>
                </a:solidFill>
              </a:rPr>
              <a:t>Высшее должностное</a:t>
            </a:r>
          </a:p>
          <a:p>
            <a:pPr algn="ctr"/>
            <a:r>
              <a:rPr lang="ru-RU" sz="1200">
                <a:solidFill>
                  <a:schemeClr val="tx1"/>
                </a:solidFill>
              </a:rPr>
              <a:t> лицо МО  - Глава СГО</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3" descr="30050"/>
          <p:cNvPicPr>
            <a:picLocks noChangeAspect="1" noChangeArrowheads="1"/>
          </p:cNvPicPr>
          <p:nvPr/>
        </p:nvPicPr>
        <p:blipFill>
          <a:blip r:embed="rId2"/>
          <a:srcRect/>
          <a:stretch>
            <a:fillRect/>
          </a:stretch>
        </p:blipFill>
        <p:spPr bwMode="auto">
          <a:xfrm>
            <a:off x="7966075" y="2665413"/>
            <a:ext cx="1939925" cy="1455737"/>
          </a:xfrm>
          <a:prstGeom prst="rect">
            <a:avLst/>
          </a:prstGeom>
          <a:noFill/>
          <a:ln w="9525">
            <a:noFill/>
            <a:miter lim="800000"/>
            <a:headEnd/>
            <a:tailEnd/>
          </a:ln>
        </p:spPr>
      </p:pic>
      <p:pic>
        <p:nvPicPr>
          <p:cNvPr id="14" name="Picture 4" descr="Герб Серова Новый 5 зубцов (300 - цветной)"/>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6" y="8277"/>
            <a:ext cx="816088" cy="984793"/>
          </a:xfrm>
          <a:prstGeom prst="rect">
            <a:avLst/>
          </a:prstGeom>
          <a:ln>
            <a:noFill/>
          </a:ln>
          <a:effectLst>
            <a:softEdge rad="112500"/>
          </a:effectLst>
          <a:extLst/>
        </p:spPr>
      </p:pic>
      <p:sp>
        <p:nvSpPr>
          <p:cNvPr id="20483" name="WordArt 5"/>
          <p:cNvSpPr>
            <a:spLocks noChangeArrowheads="1" noChangeShapeType="1" noTextEdit="1"/>
          </p:cNvSpPr>
          <p:nvPr/>
        </p:nvSpPr>
        <p:spPr bwMode="auto">
          <a:xfrm>
            <a:off x="868363" y="223838"/>
            <a:ext cx="8816975" cy="512762"/>
          </a:xfrm>
          <a:prstGeom prst="rect">
            <a:avLst/>
          </a:prstGeom>
        </p:spPr>
        <p:txBody>
          <a:bodyPr wrap="none" fromWordArt="1">
            <a:prstTxWarp prst="textPlain">
              <a:avLst>
                <a:gd name="adj" fmla="val 50000"/>
              </a:avLst>
            </a:prstTxWarp>
          </a:bodyPr>
          <a:lstStyle/>
          <a:p>
            <a:pPr algn="ctr"/>
            <a:r>
              <a:rPr lang="ru-RU" sz="24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Гражданин и его участие в бюджетном процессе</a:t>
            </a:r>
          </a:p>
        </p:txBody>
      </p:sp>
      <p:sp>
        <p:nvSpPr>
          <p:cNvPr id="20484" name="Выноска со стрелкой вниз 15"/>
          <p:cNvSpPr>
            <a:spLocks noChangeArrowheads="1"/>
          </p:cNvSpPr>
          <p:nvPr/>
        </p:nvSpPr>
        <p:spPr bwMode="auto">
          <a:xfrm>
            <a:off x="2122488" y="855663"/>
            <a:ext cx="5113337" cy="863600"/>
          </a:xfrm>
          <a:prstGeom prst="downArrowCallout">
            <a:avLst>
              <a:gd name="adj1" fmla="val 25000"/>
              <a:gd name="adj2" fmla="val 25000"/>
              <a:gd name="adj3" fmla="val 25000"/>
              <a:gd name="adj4" fmla="val 64977"/>
            </a:avLst>
          </a:prstGeom>
          <a:solidFill>
            <a:srgbClr val="FF99CC"/>
          </a:solidFill>
          <a:ln w="19050" algn="ctr">
            <a:solidFill>
              <a:srgbClr val="085091"/>
            </a:solidFill>
            <a:miter lim="800000"/>
            <a:headEnd/>
            <a:tailEnd/>
          </a:ln>
        </p:spPr>
        <p:txBody>
          <a:bodyPr anchor="ctr"/>
          <a:lstStyle/>
          <a:p>
            <a:pPr algn="ctr"/>
            <a:r>
              <a:rPr lang="ru-RU">
                <a:solidFill>
                  <a:srgbClr val="000099"/>
                </a:solidFill>
                <a:latin typeface="Constantia" pitchFamily="18" charset="0"/>
              </a:rPr>
              <a:t>ГРАЖДАНИН,  как налогоплательщик</a:t>
            </a:r>
          </a:p>
        </p:txBody>
      </p:sp>
      <p:sp>
        <p:nvSpPr>
          <p:cNvPr id="17" name="TextBox 16"/>
          <p:cNvSpPr txBox="1"/>
          <p:nvPr/>
        </p:nvSpPr>
        <p:spPr>
          <a:xfrm>
            <a:off x="435471" y="1585615"/>
            <a:ext cx="1846659" cy="1200329"/>
          </a:xfrm>
          <a:prstGeom prst="rect">
            <a:avLst/>
          </a:prstGeom>
          <a:noFill/>
          <a:scene3d>
            <a:camera prst="perspectiveRight"/>
            <a:lightRig rig="threePt" dir="t"/>
          </a:scene3d>
        </p:spPr>
        <p:txBody>
          <a:bodyPr anchor="ctr">
            <a:spAutoFit/>
          </a:bodyPr>
          <a:lstStyle/>
          <a:p>
            <a:pPr algn="ctr" fontAlgn="auto">
              <a:spcBef>
                <a:spcPts val="0"/>
              </a:spcBef>
              <a:spcAft>
                <a:spcPts val="0"/>
              </a:spcAft>
              <a:defRPr/>
            </a:pPr>
            <a:r>
              <a:rPr lang="ru-RU" dirty="0">
                <a:solidFill>
                  <a:schemeClr val="tx1"/>
                </a:solidFill>
                <a:effectLst>
                  <a:outerShdw blurRad="38100" dist="38100" dir="2700000" algn="tl">
                    <a:srgbClr val="000000">
                      <a:alpha val="43137"/>
                    </a:srgbClr>
                  </a:outerShdw>
                </a:effectLst>
                <a:latin typeface="+mn-lt"/>
                <a:cs typeface="+mn-cs"/>
              </a:rPr>
              <a:t>Помогает формировать доходную часть бюджета</a:t>
            </a:r>
          </a:p>
        </p:txBody>
      </p:sp>
      <p:sp>
        <p:nvSpPr>
          <p:cNvPr id="23" name="TextBox 22"/>
          <p:cNvSpPr txBox="1"/>
          <p:nvPr/>
        </p:nvSpPr>
        <p:spPr>
          <a:xfrm>
            <a:off x="5859264" y="5369917"/>
            <a:ext cx="2232248" cy="1477328"/>
          </a:xfrm>
          <a:prstGeom prst="rect">
            <a:avLst/>
          </a:prstGeom>
          <a:noFill/>
          <a:scene3d>
            <a:camera prst="obliqueBottomRight"/>
            <a:lightRig rig="threePt" dir="t"/>
          </a:scene3d>
        </p:spPr>
        <p:txBody>
          <a:bodyPr>
            <a:spAutoFit/>
            <a:scene3d>
              <a:camera prst="perspectiveContrastingLeftFacing"/>
              <a:lightRig rig="threePt" dir="t"/>
            </a:scene3d>
            <a:sp3d/>
          </a:bodyPr>
          <a:lstStyle/>
          <a:p>
            <a:pPr algn="ctr" fontAlgn="auto">
              <a:spcBef>
                <a:spcPts val="0"/>
              </a:spcBef>
              <a:spcAft>
                <a:spcPts val="0"/>
              </a:spcAft>
              <a:defRPr/>
            </a:pPr>
            <a:r>
              <a:rPr lang="ru-RU" dirty="0">
                <a:solidFill>
                  <a:schemeClr val="tx1"/>
                </a:solidFill>
                <a:effectLst>
                  <a:outerShdw blurRad="38100" dist="38100" dir="2700000" algn="tl">
                    <a:srgbClr val="000000">
                      <a:alpha val="43137"/>
                    </a:srgbClr>
                  </a:outerShdw>
                </a:effectLst>
                <a:latin typeface="+mn-lt"/>
                <a:cs typeface="+mn-cs"/>
              </a:rPr>
              <a:t>Получает социальные гарантии – расходная часть бюджета</a:t>
            </a:r>
          </a:p>
        </p:txBody>
      </p:sp>
      <p:pic>
        <p:nvPicPr>
          <p:cNvPr id="20487" name="Picture 10" descr="so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04150" y="5473700"/>
            <a:ext cx="2101850" cy="1384300"/>
          </a:xfrm>
          <a:prstGeom prst="rect">
            <a:avLst/>
          </a:prstGeom>
          <a:noFill/>
          <a:ln w="9525">
            <a:noFill/>
            <a:miter lim="800000"/>
            <a:headEnd/>
            <a:tailEnd/>
          </a:ln>
        </p:spPr>
      </p:pic>
      <p:pic>
        <p:nvPicPr>
          <p:cNvPr id="20488" name="Picture 12" descr="instruktsiya-pfr-chto-nuzhno-sdelat-za-polgoda-do-pensii"/>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6975" y="3879850"/>
            <a:ext cx="2203450" cy="1622425"/>
          </a:xfrm>
          <a:prstGeom prst="rect">
            <a:avLst/>
          </a:prstGeom>
          <a:noFill/>
          <a:ln w="9525">
            <a:noFill/>
            <a:miter lim="800000"/>
            <a:headEnd/>
            <a:tailEnd/>
          </a:ln>
        </p:spPr>
      </p:pic>
      <p:pic>
        <p:nvPicPr>
          <p:cNvPr id="20489" name="Picture 14" descr="childre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4949825"/>
            <a:ext cx="2890838" cy="1908175"/>
          </a:xfrm>
          <a:prstGeom prst="rect">
            <a:avLst/>
          </a:prstGeom>
          <a:noFill/>
          <a:ln w="9525">
            <a:noFill/>
            <a:miter lim="800000"/>
            <a:headEnd/>
            <a:tailEnd/>
          </a:ln>
        </p:spPr>
      </p:pic>
      <p:pic>
        <p:nvPicPr>
          <p:cNvPr id="20490" name="Picture 16" descr="22012015_16-33-3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57488" y="4948238"/>
            <a:ext cx="3344862" cy="1909762"/>
          </a:xfrm>
          <a:prstGeom prst="rect">
            <a:avLst/>
          </a:prstGeom>
          <a:noFill/>
          <a:ln w="9525">
            <a:noFill/>
            <a:miter lim="800000"/>
            <a:headEnd/>
            <a:tailEnd/>
          </a:ln>
        </p:spPr>
      </p:pic>
      <p:pic>
        <p:nvPicPr>
          <p:cNvPr id="20491" name="Picture 18" descr="2d6a7e9d52763acc0ba7ff1554a58744_48_128005590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187700" y="2047875"/>
            <a:ext cx="3627438" cy="2073275"/>
          </a:xfrm>
          <a:prstGeom prst="rect">
            <a:avLst/>
          </a:prstGeom>
          <a:noFill/>
          <a:ln w="9525">
            <a:noFill/>
            <a:miter lim="800000"/>
            <a:headEnd/>
            <a:tailEnd/>
          </a:ln>
        </p:spPr>
      </p:pic>
      <p:sp>
        <p:nvSpPr>
          <p:cNvPr id="20492" name="Text Box 19"/>
          <p:cNvSpPr txBox="1">
            <a:spLocks noChangeArrowheads="1"/>
          </p:cNvSpPr>
          <p:nvPr/>
        </p:nvSpPr>
        <p:spPr bwMode="auto">
          <a:xfrm>
            <a:off x="4006850" y="2917825"/>
            <a:ext cx="1936750" cy="396875"/>
          </a:xfrm>
          <a:prstGeom prst="rect">
            <a:avLst/>
          </a:prstGeom>
          <a:solidFill>
            <a:srgbClr val="5E3D34"/>
          </a:solidFill>
          <a:ln w="9525">
            <a:noFill/>
            <a:miter lim="800000"/>
            <a:headEnd/>
            <a:tailEnd/>
          </a:ln>
        </p:spPr>
        <p:txBody>
          <a:bodyPr>
            <a:spAutoFit/>
          </a:bodyPr>
          <a:lstStyle/>
          <a:p>
            <a:r>
              <a:rPr lang="ru-RU" sz="2000" b="1"/>
              <a:t>Бюджет  2018</a:t>
            </a:r>
          </a:p>
        </p:txBody>
      </p:sp>
      <p:pic>
        <p:nvPicPr>
          <p:cNvPr id="20493" name="Picture 21" descr="deklaraciya"/>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296150" y="1476375"/>
            <a:ext cx="1903413" cy="1268413"/>
          </a:xfrm>
          <a:prstGeom prst="rect">
            <a:avLst/>
          </a:prstGeom>
          <a:noFill/>
          <a:ln w="9525">
            <a:noFill/>
            <a:miter lim="800000"/>
            <a:headEnd/>
            <a:tailEnd/>
          </a:ln>
        </p:spPr>
      </p:pic>
      <p:pic>
        <p:nvPicPr>
          <p:cNvPr id="2" name="Рисунок 13" descr="Изображение 073.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256593">
            <a:off x="83891" y="2992480"/>
            <a:ext cx="2376189"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Заголовок 11"/>
          <p:cNvPicPr>
            <a:picLocks noChangeArrowheads="1"/>
          </p:cNvPicPr>
          <p:nvPr/>
        </p:nvPicPr>
        <p:blipFill>
          <a:blip r:embed="rId2"/>
          <a:srcRect/>
          <a:stretch>
            <a:fillRect/>
          </a:stretch>
        </p:blipFill>
        <p:spPr bwMode="auto">
          <a:xfrm>
            <a:off x="450850" y="-249238"/>
            <a:ext cx="8553450" cy="1651001"/>
          </a:xfrm>
          <a:prstGeom prst="rect">
            <a:avLst/>
          </a:prstGeom>
          <a:noFill/>
          <a:ln w="9525">
            <a:noFill/>
            <a:miter lim="800000"/>
            <a:headEnd/>
            <a:tailEnd/>
          </a:ln>
        </p:spPr>
      </p:pic>
      <p:pic>
        <p:nvPicPr>
          <p:cNvPr id="14" name="Picture 4" descr="Герб Серова Новый 5 зубцов (300 - цветной)"/>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6" y="8277"/>
            <a:ext cx="816088" cy="984793"/>
          </a:xfrm>
          <a:prstGeom prst="rect">
            <a:avLst/>
          </a:prstGeom>
          <a:ln>
            <a:noFill/>
          </a:ln>
          <a:effectLst>
            <a:softEdge rad="112500"/>
          </a:effectLst>
          <a:extLst/>
        </p:spPr>
      </p:pic>
      <p:sp>
        <p:nvSpPr>
          <p:cNvPr id="21507" name="Text Box 6"/>
          <p:cNvSpPr txBox="1">
            <a:spLocks noChangeArrowheads="1"/>
          </p:cNvSpPr>
          <p:nvPr/>
        </p:nvSpPr>
        <p:spPr bwMode="auto">
          <a:xfrm>
            <a:off x="2117725" y="1450975"/>
            <a:ext cx="7634288" cy="641350"/>
          </a:xfrm>
          <a:prstGeom prst="rect">
            <a:avLst/>
          </a:prstGeom>
          <a:noFill/>
          <a:ln w="9525">
            <a:noFill/>
            <a:miter lim="800000"/>
            <a:headEnd/>
            <a:tailEnd/>
          </a:ln>
        </p:spPr>
        <p:txBody>
          <a:bodyPr>
            <a:spAutoFit/>
          </a:bodyPr>
          <a:lstStyle/>
          <a:p>
            <a:r>
              <a:rPr lang="ru-RU">
                <a:solidFill>
                  <a:srgbClr val="000000"/>
                </a:solidFill>
              </a:rPr>
              <a:t>Публичные слушания по проекту бюджета Серовского городского округа</a:t>
            </a:r>
          </a:p>
        </p:txBody>
      </p:sp>
      <p:pic>
        <p:nvPicPr>
          <p:cNvPr id="21508" name="Picture 8" descr="DSC02010-960x63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9238" y="1363663"/>
            <a:ext cx="1684337" cy="1117600"/>
          </a:xfrm>
          <a:prstGeom prst="rect">
            <a:avLst/>
          </a:prstGeom>
          <a:noFill/>
          <a:ln w="9525">
            <a:noFill/>
            <a:miter lim="800000"/>
            <a:headEnd/>
            <a:tailEnd/>
          </a:ln>
        </p:spPr>
      </p:pic>
      <p:sp>
        <p:nvSpPr>
          <p:cNvPr id="21509" name="Text Box 11"/>
          <p:cNvSpPr txBox="1">
            <a:spLocks noChangeArrowheads="1"/>
          </p:cNvSpPr>
          <p:nvPr/>
        </p:nvSpPr>
        <p:spPr bwMode="auto">
          <a:xfrm>
            <a:off x="2128838" y="2689225"/>
            <a:ext cx="7634287" cy="641350"/>
          </a:xfrm>
          <a:prstGeom prst="rect">
            <a:avLst/>
          </a:prstGeom>
          <a:noFill/>
          <a:ln w="9525">
            <a:noFill/>
            <a:miter lim="800000"/>
            <a:headEnd/>
            <a:tailEnd/>
          </a:ln>
        </p:spPr>
        <p:txBody>
          <a:bodyPr>
            <a:spAutoFit/>
          </a:bodyPr>
          <a:lstStyle/>
          <a:p>
            <a:r>
              <a:rPr lang="ru-RU">
                <a:solidFill>
                  <a:srgbClr val="000000"/>
                </a:solidFill>
              </a:rPr>
              <a:t>Публичные обсуждения муниципальных программ Серовского городского округа</a:t>
            </a:r>
          </a:p>
        </p:txBody>
      </p:sp>
      <p:sp>
        <p:nvSpPr>
          <p:cNvPr id="21510" name="Text Box 12"/>
          <p:cNvSpPr txBox="1">
            <a:spLocks noChangeArrowheads="1"/>
          </p:cNvSpPr>
          <p:nvPr/>
        </p:nvSpPr>
        <p:spPr bwMode="auto">
          <a:xfrm>
            <a:off x="2128838" y="4021138"/>
            <a:ext cx="7634287" cy="641350"/>
          </a:xfrm>
          <a:prstGeom prst="rect">
            <a:avLst/>
          </a:prstGeom>
          <a:noFill/>
          <a:ln w="9525">
            <a:noFill/>
            <a:miter lim="800000"/>
            <a:headEnd/>
            <a:tailEnd/>
          </a:ln>
        </p:spPr>
        <p:txBody>
          <a:bodyPr>
            <a:spAutoFit/>
          </a:bodyPr>
          <a:lstStyle/>
          <a:p>
            <a:r>
              <a:rPr lang="ru-RU">
                <a:solidFill>
                  <a:srgbClr val="000000"/>
                </a:solidFill>
              </a:rPr>
              <a:t>Публичные слушания по годовому отчету об исполнении бюджета Серовского городского округа</a:t>
            </a:r>
          </a:p>
        </p:txBody>
      </p:sp>
      <p:sp>
        <p:nvSpPr>
          <p:cNvPr id="21511" name="Text Box 13"/>
          <p:cNvSpPr txBox="1">
            <a:spLocks noChangeArrowheads="1"/>
          </p:cNvSpPr>
          <p:nvPr/>
        </p:nvSpPr>
        <p:spPr bwMode="auto">
          <a:xfrm>
            <a:off x="2271713" y="5499100"/>
            <a:ext cx="2644775" cy="366713"/>
          </a:xfrm>
          <a:prstGeom prst="rect">
            <a:avLst/>
          </a:prstGeom>
          <a:noFill/>
          <a:ln w="9525">
            <a:noFill/>
            <a:miter lim="800000"/>
            <a:headEnd/>
            <a:tailEnd/>
          </a:ln>
        </p:spPr>
        <p:txBody>
          <a:bodyPr>
            <a:spAutoFit/>
          </a:bodyPr>
          <a:lstStyle/>
          <a:p>
            <a:r>
              <a:rPr lang="ru-RU">
                <a:solidFill>
                  <a:srgbClr val="000000"/>
                </a:solidFill>
              </a:rPr>
              <a:t>Обращение граждан</a:t>
            </a:r>
          </a:p>
        </p:txBody>
      </p:sp>
      <p:pic>
        <p:nvPicPr>
          <p:cNvPr id="21512" name="Picture 15" descr="2016-03-01_07-34-28-600x39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700" y="3897313"/>
            <a:ext cx="1716088" cy="1138237"/>
          </a:xfrm>
          <a:prstGeom prst="rect">
            <a:avLst/>
          </a:prstGeom>
          <a:noFill/>
          <a:ln w="9525">
            <a:noFill/>
            <a:miter lim="800000"/>
            <a:headEnd/>
            <a:tailEnd/>
          </a:ln>
        </p:spPr>
      </p:pic>
      <p:pic>
        <p:nvPicPr>
          <p:cNvPr id="21513" name="Picture 17" descr="2014-12-08_16-32-51-600x45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9400" y="2525713"/>
            <a:ext cx="1666875" cy="1249362"/>
          </a:xfrm>
          <a:prstGeom prst="rect">
            <a:avLst/>
          </a:prstGeom>
          <a:noFill/>
          <a:ln w="9525">
            <a:noFill/>
            <a:miter lim="800000"/>
            <a:headEnd/>
            <a:tailEnd/>
          </a:ln>
        </p:spPr>
      </p:pic>
      <p:pic>
        <p:nvPicPr>
          <p:cNvPr id="21514" name="Picture 19" descr="getImage?url=https%3A%2F%2Fi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31775" y="5289550"/>
            <a:ext cx="1849438" cy="1036638"/>
          </a:xfrm>
          <a:prstGeom prst="rect">
            <a:avLst/>
          </a:prstGeom>
          <a:noFill/>
          <a:ln w="9525">
            <a:noFill/>
            <a:miter lim="800000"/>
            <a:headEnd/>
            <a:tailEnd/>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rot="5400000">
            <a:off x="6187282" y="3139281"/>
            <a:ext cx="6858000" cy="579437"/>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rgbClr val="FFFFFF"/>
                </a:solidFill>
                <a:latin typeface="Times New Roman" pitchFamily="18" charset="0"/>
                <a:cs typeface="Times New Roman" pitchFamily="18" charset="0"/>
              </a:rPr>
              <a:t>Основы составления проекта бюджета </a:t>
            </a:r>
          </a:p>
        </p:txBody>
      </p:sp>
      <p:sp>
        <p:nvSpPr>
          <p:cNvPr id="38923" name="Rectangle 11"/>
          <p:cNvSpPr>
            <a:spLocks noChangeArrowheads="1"/>
          </p:cNvSpPr>
          <p:nvPr/>
        </p:nvSpPr>
        <p:spPr bwMode="auto">
          <a:xfrm>
            <a:off x="-1087489" y="3493316"/>
            <a:ext cx="8294509" cy="703151"/>
          </a:xfrm>
          <a:prstGeom prst="rect">
            <a:avLst/>
          </a:prstGeom>
          <a:solidFill>
            <a:schemeClr val="lt1"/>
          </a:solidFill>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anchor="ctr">
            <a:spAutoFit/>
            <a:scene3d>
              <a:camera prst="orthographicFront"/>
              <a:lightRig rig="balanced" dir="t">
                <a:rot lat="0" lon="0" rev="2100000"/>
              </a:lightRig>
            </a:scene3d>
          </a:bodyPr>
          <a:lstStyle/>
          <a:p>
            <a:pPr algn="ctr">
              <a:defRPr/>
            </a:pPr>
            <a:r>
              <a:rPr lang="ru-RU" sz="3000" b="1" dirty="0">
                <a:ln w="50800"/>
                <a:solidFill>
                  <a:schemeClr val="bg1">
                    <a:shade val="50000"/>
                  </a:schemeClr>
                </a:solidFill>
                <a:latin typeface="Times New Roman" panose="02020603050405020304" pitchFamily="18" charset="0"/>
                <a:cs typeface="Times New Roman" panose="02020603050405020304" pitchFamily="18" charset="0"/>
              </a:rPr>
              <a:t>Составление проекта бюджета городского округа </a:t>
            </a:r>
          </a:p>
        </p:txBody>
      </p:sp>
      <p:sp>
        <p:nvSpPr>
          <p:cNvPr id="38925" name="AutoShape 13"/>
          <p:cNvSpPr>
            <a:spLocks noChangeArrowheads="1"/>
          </p:cNvSpPr>
          <p:nvPr/>
        </p:nvSpPr>
        <p:spPr bwMode="auto">
          <a:xfrm>
            <a:off x="33840" y="1048196"/>
            <a:ext cx="2030106" cy="2076950"/>
          </a:xfrm>
          <a:prstGeom prst="downArrowCallout">
            <a:avLst>
              <a:gd name="adj1" fmla="val 25000"/>
              <a:gd name="adj2" fmla="val 25000"/>
              <a:gd name="adj3" fmla="val 22415"/>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Бюджетное послание Президента Российской Федерации</a:t>
            </a:r>
          </a:p>
        </p:txBody>
      </p:sp>
      <p:sp>
        <p:nvSpPr>
          <p:cNvPr id="38926" name="AutoShape 14"/>
          <p:cNvSpPr>
            <a:spLocks noChangeArrowheads="1"/>
          </p:cNvSpPr>
          <p:nvPr/>
        </p:nvSpPr>
        <p:spPr bwMode="auto">
          <a:xfrm>
            <a:off x="2611620" y="994782"/>
            <a:ext cx="2126872" cy="2194126"/>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lnRef>
          <a:fillRef idx="1">
            <a:schemeClr val="lt1"/>
          </a:fillRef>
          <a:effectRef idx="0">
            <a:schemeClr val="accent1"/>
          </a:effectRef>
          <a:fontRef idx="minor">
            <a:schemeClr val="dk1"/>
          </a:fontRef>
        </p:style>
        <p:txBody>
          <a:bodyPr lIns="0" tIns="0" rIns="0" bIns="0" anchor="ctr"/>
          <a:lstStyle/>
          <a:p>
            <a:pPr algn="ctr">
              <a:defRPr/>
            </a:pPr>
            <a:r>
              <a:rPr lang="ru-RU" sz="1600" b="1" dirty="0">
                <a:solidFill>
                  <a:schemeClr val="bg2"/>
                </a:solidFill>
              </a:rPr>
              <a:t>Прогноз социально-экономического развития городского округа</a:t>
            </a:r>
          </a:p>
          <a:p>
            <a:pPr algn="ctr">
              <a:defRPr/>
            </a:pPr>
            <a:endParaRPr lang="ru-RU" sz="1600" b="1" dirty="0">
              <a:solidFill>
                <a:schemeClr val="bg2"/>
              </a:solidFill>
            </a:endParaRPr>
          </a:p>
        </p:txBody>
      </p:sp>
      <p:sp>
        <p:nvSpPr>
          <p:cNvPr id="38927" name="AutoShape 15"/>
          <p:cNvSpPr>
            <a:spLocks noChangeArrowheads="1"/>
          </p:cNvSpPr>
          <p:nvPr/>
        </p:nvSpPr>
        <p:spPr bwMode="auto">
          <a:xfrm>
            <a:off x="7159614" y="718780"/>
            <a:ext cx="1952409" cy="2581060"/>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Муниципальные программы городского округа</a:t>
            </a:r>
          </a:p>
          <a:p>
            <a:pPr algn="ctr">
              <a:defRPr/>
            </a:pPr>
            <a:endParaRPr lang="ru-RU" sz="1600" b="1" dirty="0">
              <a:solidFill>
                <a:schemeClr val="bg2"/>
              </a:solidFill>
            </a:endParaRPr>
          </a:p>
        </p:txBody>
      </p:sp>
      <p:sp>
        <p:nvSpPr>
          <p:cNvPr id="38928" name="AutoShape 16"/>
          <p:cNvSpPr>
            <a:spLocks noChangeArrowheads="1"/>
          </p:cNvSpPr>
          <p:nvPr/>
        </p:nvSpPr>
        <p:spPr bwMode="auto">
          <a:xfrm>
            <a:off x="5052789" y="842878"/>
            <a:ext cx="1960621" cy="2579904"/>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Основные направления бюджетной и налоговой политики</a:t>
            </a:r>
          </a:p>
        </p:txBody>
      </p:sp>
      <p:pic>
        <p:nvPicPr>
          <p:cNvPr id="38929" name="Picture 1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2028" y="4654220"/>
            <a:ext cx="2241720" cy="1564980"/>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8932" name="Picture 2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13582" y="4664530"/>
            <a:ext cx="2256090" cy="1684931"/>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5372" name="Picture 16" descr="i?id=110933568-35-72&amp;n=21"/>
          <p:cNvPicPr>
            <a:picLocks noChangeAspect="1" noChangeArrowheads="1"/>
          </p:cNvPicPr>
          <p:nvPr/>
        </p:nvPicPr>
        <p:blipFill>
          <a:blip r:embed="rId5" cstate="print"/>
          <a:srcRect/>
          <a:stretch>
            <a:fillRect/>
          </a:stretch>
        </p:blipFill>
        <p:spPr bwMode="auto">
          <a:xfrm>
            <a:off x="3411864" y="4663346"/>
            <a:ext cx="2280423" cy="1630384"/>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4" name="Picture 4" descr="Герб Серова Новый 5 зубцов (300 - цветной)"/>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94" y="8290"/>
            <a:ext cx="882004" cy="986352"/>
          </a:xfrm>
          <a:prstGeom prst="rect">
            <a:avLst/>
          </a:prstGeom>
          <a:ln>
            <a:noFill/>
          </a:ln>
          <a:effectLst>
            <a:softEdge rad="112500"/>
          </a:effectLs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wipe(up)">
                                      <p:cBhvr>
                                        <p:cTn id="7" dur="2000"/>
                                        <p:tgtEl>
                                          <p:spTgt spid="38925"/>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38926"/>
                                        </p:tgtEl>
                                        <p:attrNameLst>
                                          <p:attrName>style.visibility</p:attrName>
                                        </p:attrNameLst>
                                      </p:cBhvr>
                                      <p:to>
                                        <p:strVal val="visible"/>
                                      </p:to>
                                    </p:set>
                                    <p:animEffect transition="in" filter="wipe(up)">
                                      <p:cBhvr>
                                        <p:cTn id="11" dur="2000"/>
                                        <p:tgtEl>
                                          <p:spTgt spid="38926"/>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38928"/>
                                        </p:tgtEl>
                                        <p:attrNameLst>
                                          <p:attrName>style.visibility</p:attrName>
                                        </p:attrNameLst>
                                      </p:cBhvr>
                                      <p:to>
                                        <p:strVal val="visible"/>
                                      </p:to>
                                    </p:set>
                                    <p:animEffect transition="in" filter="wipe(up)">
                                      <p:cBhvr>
                                        <p:cTn id="15" dur="2000"/>
                                        <p:tgtEl>
                                          <p:spTgt spid="38928"/>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38927"/>
                                        </p:tgtEl>
                                        <p:attrNameLst>
                                          <p:attrName>style.visibility</p:attrName>
                                        </p:attrNameLst>
                                      </p:cBhvr>
                                      <p:to>
                                        <p:strVal val="visible"/>
                                      </p:to>
                                    </p:set>
                                    <p:animEffect transition="in" filter="wipe(up)">
                                      <p:cBhvr>
                                        <p:cTn id="19" dur="2000"/>
                                        <p:tgtEl>
                                          <p:spTgt spid="38927"/>
                                        </p:tgtEl>
                                      </p:cBhvr>
                                    </p:animEffect>
                                  </p:childTnLst>
                                </p:cTn>
                              </p:par>
                            </p:childTnLst>
                          </p:cTn>
                        </p:par>
                        <p:par>
                          <p:cTn id="20" fill="hold" nodeType="afterGroup">
                            <p:stCondLst>
                              <p:cond delay="8000"/>
                            </p:stCondLst>
                            <p:childTnLst>
                              <p:par>
                                <p:cTn id="21" presetID="22" presetClass="entr" presetSubtype="1" fill="hold" nodeType="afterEffect">
                                  <p:stCondLst>
                                    <p:cond delay="100"/>
                                  </p:stCondLst>
                                  <p:childTnLst>
                                    <p:set>
                                      <p:cBhvr>
                                        <p:cTn id="22" dur="1" fill="hold">
                                          <p:stCondLst>
                                            <p:cond delay="0"/>
                                          </p:stCondLst>
                                        </p:cTn>
                                        <p:tgtEl>
                                          <p:spTgt spid="38923"/>
                                        </p:tgtEl>
                                        <p:attrNameLst>
                                          <p:attrName>style.visibility</p:attrName>
                                        </p:attrNameLst>
                                      </p:cBhvr>
                                      <p:to>
                                        <p:strVal val="visible"/>
                                      </p:to>
                                    </p:set>
                                    <p:animEffect transition="in" filter="wipe(up)">
                                      <p:cBhvr>
                                        <p:cTn id="23" dur="2000"/>
                                        <p:tgtEl>
                                          <p:spTgt spid="38923"/>
                                        </p:tgtEl>
                                      </p:cBhvr>
                                    </p:animEffect>
                                  </p:childTnLst>
                                </p:cTn>
                              </p:par>
                              <p:par>
                                <p:cTn id="24" presetID="22" presetClass="entr" presetSubtype="1" fill="hold" nodeType="withEffect">
                                  <p:stCondLst>
                                    <p:cond delay="0"/>
                                  </p:stCondLst>
                                  <p:childTnLst>
                                    <p:set>
                                      <p:cBhvr>
                                        <p:cTn id="25" dur="1" fill="hold">
                                          <p:stCondLst>
                                            <p:cond delay="0"/>
                                          </p:stCondLst>
                                        </p:cTn>
                                        <p:tgtEl>
                                          <p:spTgt spid="38929"/>
                                        </p:tgtEl>
                                        <p:attrNameLst>
                                          <p:attrName>style.visibility</p:attrName>
                                        </p:attrNameLst>
                                      </p:cBhvr>
                                      <p:to>
                                        <p:strVal val="visible"/>
                                      </p:to>
                                    </p:set>
                                    <p:animEffect transition="in" filter="wipe(up)">
                                      <p:cBhvr>
                                        <p:cTn id="26" dur="2000"/>
                                        <p:tgtEl>
                                          <p:spTgt spid="38929"/>
                                        </p:tgtEl>
                                      </p:cBhvr>
                                    </p:animEffect>
                                  </p:childTnLst>
                                </p:cTn>
                              </p:par>
                              <p:par>
                                <p:cTn id="27" presetID="22" presetClass="entr" presetSubtype="1" fill="hold" nodeType="withEffect">
                                  <p:stCondLst>
                                    <p:cond delay="0"/>
                                  </p:stCondLst>
                                  <p:childTnLst>
                                    <p:set>
                                      <p:cBhvr>
                                        <p:cTn id="28" dur="1" fill="hold">
                                          <p:stCondLst>
                                            <p:cond delay="0"/>
                                          </p:stCondLst>
                                        </p:cTn>
                                        <p:tgtEl>
                                          <p:spTgt spid="38932"/>
                                        </p:tgtEl>
                                        <p:attrNameLst>
                                          <p:attrName>style.visibility</p:attrName>
                                        </p:attrNameLst>
                                      </p:cBhvr>
                                      <p:to>
                                        <p:strVal val="visible"/>
                                      </p:to>
                                    </p:set>
                                    <p:animEffect transition="in" filter="wipe(up)">
                                      <p:cBhvr>
                                        <p:cTn id="29" dur="2000"/>
                                        <p:tgtEl>
                                          <p:spTgt spid="3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rot="16200000">
            <a:off x="-3059906" y="3059906"/>
            <a:ext cx="6858000" cy="738188"/>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r" eaLnBrk="1" hangingPunct="1">
              <a:defRPr/>
            </a:pPr>
            <a:r>
              <a:rPr lang="ru-RU" sz="20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Основные</a:t>
            </a:r>
            <a:r>
              <a:rPr lang="ru-RU" sz="2000" b="1" dirty="0" smtClean="0">
                <a:solidFill>
                  <a:srgbClr val="FFFFFF"/>
                </a:solidFill>
                <a:latin typeface="Times New Roman" pitchFamily="18" charset="0"/>
                <a:cs typeface="Times New Roman" pitchFamily="18" charset="0"/>
              </a:rPr>
              <a:t> показатели социально – экономического </a:t>
            </a:r>
            <a:r>
              <a:rPr lang="ru-RU" sz="20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развития</a:t>
            </a:r>
          </a:p>
        </p:txBody>
      </p:sp>
      <p:graphicFrame>
        <p:nvGraphicFramePr>
          <p:cNvPr id="15519" name="Group 159"/>
          <p:cNvGraphicFramePr>
            <a:graphicFrameLocks noGrp="1"/>
          </p:cNvGraphicFramePr>
          <p:nvPr/>
        </p:nvGraphicFramePr>
        <p:xfrm>
          <a:off x="754063" y="0"/>
          <a:ext cx="9018587" cy="6392863"/>
        </p:xfrm>
        <a:graphic>
          <a:graphicData uri="http://schemas.openxmlformats.org/drawingml/2006/table">
            <a:tbl>
              <a:tblPr/>
              <a:tblGrid>
                <a:gridCol w="3436937"/>
                <a:gridCol w="866775"/>
                <a:gridCol w="962025"/>
                <a:gridCol w="838200"/>
                <a:gridCol w="895350"/>
                <a:gridCol w="1076325"/>
                <a:gridCol w="942975"/>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Показатели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Ед.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измер.</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2016г.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96838"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Ожидаемое</a:t>
                      </a:r>
                    </a:p>
                    <a:p>
                      <a:pPr marL="0" marR="0" lvl="0" indent="-96838"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2017г.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 2018г.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 2019г.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 2020г.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Оборот крупных и средних организаций обрабатывающих производств, производство и распределение электроэнергии, газа и воды</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темп роста к предыдущему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54 238,1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58 311,2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58602,8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59681,5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60875,1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317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122,9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2.Численность занятых в экономике округа, всего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44,985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44,990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44,990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45,000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45,000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в том числе:    численность персонала  в промышленности;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9,476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9,385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9,400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9,450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5241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Фонд оплаты труда в целом по округу: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периоду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10 344,6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10 733,1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11 328,5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11 980,0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12 716,2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285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5241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в том числе:  в промышленности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периоду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3 555,9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3 752,0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3 772,8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4 010,5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4 275,2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984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7782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Объем инвестиций за счет всех источников финансирования в действующих ценах каждого года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млн.руб.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2 879,03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3 242,2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3 297,3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3 353,4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3 410,4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682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41,3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112,6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 Прибыль всего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-735,4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1165,7</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1 381,6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1 545,1</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1 590,7</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0480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Оборот розничной торговли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12 295,3</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12 295,3</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12 418,3</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12 542,4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12 667,9</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12700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99,8</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8575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Оборот общественного питания,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517,6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517,6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520,2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522,8</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525,4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12700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90,5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 Инфляция (сводный индекс потребительских цен)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77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Численность безработных, зарегистрированных в органах службы занятости на начало отчетного периода</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872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820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810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79413">
                <a:tc>
                  <a:txBody>
                    <a:bodyPr/>
                    <a:lstStyle/>
                    <a:p>
                      <a:pPr marL="0" marR="0" lvl="0" indent="-68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10. Уровень официально зарегистрированной безработицы  (в % к экономически активному населению)</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1,37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1,35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1,33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1,33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subTitle" sz="quarter" idx="1"/>
          </p:nvPr>
        </p:nvSpPr>
        <p:spPr>
          <a:xfrm rot="5400000">
            <a:off x="5236369" y="2188369"/>
            <a:ext cx="8543925" cy="795337"/>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smtClean="0">
                <a:solidFill>
                  <a:srgbClr val="FFFFFF"/>
                </a:solidFill>
                <a:latin typeface="Times New Roman" pitchFamily="18" charset="0"/>
              </a:rPr>
              <a:t>Основные характеристики  бюджета Серовского городского округа</a:t>
            </a:r>
            <a:r>
              <a:rPr lang="ru-RU" sz="2000" b="1" smtClean="0">
                <a:solidFill>
                  <a:srgbClr val="FFFFFF"/>
                </a:solidFill>
                <a:latin typeface="Tahoma" pitchFamily="34" charset="0"/>
              </a:rPr>
              <a:t>  на 201</a:t>
            </a:r>
            <a:r>
              <a:rPr lang="ru-RU" sz="2000" b="1" smtClean="0">
                <a:solidFill>
                  <a:srgbClr val="FFFFFF"/>
                </a:solidFill>
                <a:latin typeface="Arial" charset="0"/>
              </a:rPr>
              <a:t>8</a:t>
            </a:r>
            <a:r>
              <a:rPr lang="ru-RU" sz="2000" b="1" smtClean="0">
                <a:solidFill>
                  <a:srgbClr val="FFFFFF"/>
                </a:solidFill>
                <a:latin typeface="Tahoma" pitchFamily="34" charset="0"/>
              </a:rPr>
              <a:t> год                 </a:t>
            </a:r>
          </a:p>
        </p:txBody>
      </p:sp>
      <p:graphicFrame>
        <p:nvGraphicFramePr>
          <p:cNvPr id="1026" name="Object 30"/>
          <p:cNvGraphicFramePr>
            <a:graphicFrameLocks noChangeAspect="1"/>
          </p:cNvGraphicFramePr>
          <p:nvPr/>
        </p:nvGraphicFramePr>
        <p:xfrm>
          <a:off x="2090738" y="933450"/>
          <a:ext cx="366712" cy="246063"/>
        </p:xfrm>
        <a:graphic>
          <a:graphicData uri="http://schemas.openxmlformats.org/presentationml/2006/ole">
            <mc:AlternateContent xmlns:mc="http://schemas.openxmlformats.org/markup-compatibility/2006">
              <mc:Choice xmlns:v="urn:schemas-microsoft-com:vml" Requires="v">
                <p:oleObj spid="_x0000_s1027" name="Диаграмма" r:id="rId3" imgW="6600943" imgH="4400468" progId="MSGraph.Chart.8">
                  <p:embed followColorScheme="full"/>
                </p:oleObj>
              </mc:Choice>
              <mc:Fallback>
                <p:oleObj name="Диаграмма" r:id="rId3" imgW="6600943" imgH="4400468" progId="MSGraph.Chart.8">
                  <p:embed followColorScheme="full"/>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738" y="933450"/>
                        <a:ext cx="366712"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0" name="Group 646"/>
          <p:cNvGraphicFramePr>
            <a:graphicFrameLocks noGrp="1"/>
          </p:cNvGraphicFramePr>
          <p:nvPr/>
        </p:nvGraphicFramePr>
        <p:xfrm>
          <a:off x="236538" y="163513"/>
          <a:ext cx="8543925" cy="6645275"/>
        </p:xfrm>
        <a:graphic>
          <a:graphicData uri="http://schemas.openxmlformats.org/drawingml/2006/table">
            <a:tbl>
              <a:tblPr/>
              <a:tblGrid>
                <a:gridCol w="4738687"/>
                <a:gridCol w="1268413"/>
                <a:gridCol w="1268412"/>
                <a:gridCol w="1268413"/>
              </a:tblGrid>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Наименование показателя</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00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Всего бюджет Серовского городского округа на 2018 год, тыс.руб.</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00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Всего бюджет Серовского городского округа на 2019 год, тыс.руб.</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00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Всего бюджет Серовского городского округа на 2020 год, тыс.руб.</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009999"/>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ДОХОДЫ</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2 776 752,3 </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2 481 734,7 </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2 505 078,5 </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В том числе:</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0" i="0" u="none" strike="noStrike" cap="none" normalizeH="0" baseline="0" smtClean="0">
                        <a:ln>
                          <a:noFill/>
                        </a:ln>
                        <a:solidFill>
                          <a:srgbClr val="000066"/>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0" i="0" u="none" strike="noStrike" cap="none" normalizeH="0" baseline="0" smtClean="0">
                        <a:ln>
                          <a:noFill/>
                        </a:ln>
                        <a:solidFill>
                          <a:srgbClr val="000066"/>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Налоговые и неналоговые доходы</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1 119 530,8</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1 114 288,2 </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1 171 669,6 </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Безвозмездные поступления от других бюджетов</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1 657 221,5</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1 367 446, 5</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1 333 408, </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Дотации бюджетам городских округов на выравнивание бюджетной обеспеченности</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19 622,0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9 846,0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8 756,0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Субсидия на выравнивание обеспеченности муниципальных образований</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592 331,0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301 938,0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242 114,0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РАСХОДЫ</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2 828 031,9</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2 498 565,1</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2 489 565,6</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В том числе:</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0" i="0" u="none" strike="noStrike" cap="none" normalizeH="0" baseline="0" smtClean="0">
                        <a:ln>
                          <a:noFill/>
                        </a:ln>
                        <a:solidFill>
                          <a:srgbClr val="000066"/>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0" i="0" u="none" strike="noStrike" cap="none" normalizeH="0" baseline="0" smtClean="0">
                        <a:ln>
                          <a:noFill/>
                        </a:ln>
                        <a:solidFill>
                          <a:srgbClr val="000066"/>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Общегосударственные расходы</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175 716,3</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159 448,4</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149 870,8</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Национальная безопасность и правоохранительная деятельность</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42 461,9</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45 404, 0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45 776,6</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Национальная экономика</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175 731,4</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133 313,5</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132 055,2</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Жилищно-коммунальное хозяйство</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374 926,9</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89 781,6</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90 818,4</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Охрана окружающей среды</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1 000,0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Образование</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1 574 104,6 </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1 578 444,6 </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1 602 027,1 </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Культура, кинематография</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164 786,9</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164 947,4</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158 844,3</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Социальная политика</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259 388,1</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263 144,3</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257 492,6</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Физическая культура и спорт</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48 906,3</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51 203,6</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40 803,1</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Средства массовой информации</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2 569,6</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2 437,6</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2 437,6</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FE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Обслуживание государственного и муниципального долга</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9 440,0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9 440,0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9 440,0</a:t>
                      </a:r>
                      <a:endParaRPr kumimoji="0" lang="ru-RU" sz="1200" b="0" i="0" u="none" strike="noStrike" cap="none" normalizeH="0" baseline="0" smtClean="0">
                        <a:ln>
                          <a:noFill/>
                        </a:ln>
                        <a:solidFill>
                          <a:srgbClr val="000066"/>
                        </a:solidFill>
                        <a:effectLst/>
                        <a:latin typeface="Times New Roman" pitchFamily="18"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bl>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rot="16200000">
            <a:off x="-3143250" y="3143250"/>
            <a:ext cx="6858000" cy="571500"/>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dirty="0" smtClean="0">
                <a:solidFill>
                  <a:srgbClr val="FFFFFF"/>
                </a:solidFill>
                <a:latin typeface="Times New Roman" pitchFamily="18" charset="0"/>
                <a:cs typeface="Times New Roman" pitchFamily="18" charset="0"/>
              </a:rPr>
              <a:t>Основные параметры бюджета Серовского городского округа</a:t>
            </a:r>
          </a:p>
        </p:txBody>
      </p:sp>
      <p:graphicFrame>
        <p:nvGraphicFramePr>
          <p:cNvPr id="18545" name="Group 113"/>
          <p:cNvGraphicFramePr>
            <a:graphicFrameLocks noGrp="1"/>
          </p:cNvGraphicFramePr>
          <p:nvPr>
            <p:ph idx="4294967295"/>
          </p:nvPr>
        </p:nvGraphicFramePr>
        <p:xfrm>
          <a:off x="574675" y="0"/>
          <a:ext cx="9331325" cy="6762750"/>
        </p:xfrm>
        <a:graphic>
          <a:graphicData uri="http://schemas.openxmlformats.org/drawingml/2006/table">
            <a:tbl>
              <a:tblPr/>
              <a:tblGrid>
                <a:gridCol w="4035425"/>
                <a:gridCol w="1489075"/>
                <a:gridCol w="1357313"/>
                <a:gridCol w="1279525"/>
                <a:gridCol w="1169987"/>
              </a:tblGrid>
              <a:tr h="809625">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План 2017 год, уточненный бюджет</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2018 год</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2019 год</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2020 год</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27463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Доходы - всего</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2 916 155,9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2 776 752,3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2 481 734,7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2 505 078,5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24765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Налоговые и неналоговые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1 056 234,2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1 119 530,8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1 114 288,2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1 171 669,6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930 961,0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1 028 142,0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1 027 500,0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1 086 263,0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неналоговые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125 273,2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91 388,8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86 788,2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85 406,6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безвозмездные поступления</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1 859 921,7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1 657 221,5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1 367 446,5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1 333 408,9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Расходы - всего,</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3 083 628,6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2 828 031,9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2 534 637,6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2 559 916,9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17145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Расходы за счет собственных доходов</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1 559 775,6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1 782 763,4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1 478 975,1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1 477 378,0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Расходы за счет целевых безвозмездных поступлений (субсидии, субвенции, межбюджетные трансферты)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1 523 852,9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1 045 268,5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1 055 662,5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1 082 538,9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Дефицит (-), профицит(+)</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-167 472,7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- 51 279,6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-52 902,9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-54 838,5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4730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Источники финансирования дефицита бюджета - всего,</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167 472,7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  51 279,6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52 902,9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54 838,5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25400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кредиты - всего,</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48 626,6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51 279,6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52 902,9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54 838,5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в т.ч. - получение</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331 780,3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312 578,6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264 002,0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261 937,5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погашение</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283 153,7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261 299,1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211 099,1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207 099,1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изменение остатков средств бюджета</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118 808,9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иные источники финансирования дефицита бюджета</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37,1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Отношение дефицита бюджета к доходам, %</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31,10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9,99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9,99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9,99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nodeType="afterEffect">
                                  <p:stCondLst>
                                    <p:cond delay="0"/>
                                  </p:stCondLst>
                                  <p:childTnLst>
                                    <p:set>
                                      <p:cBhvr>
                                        <p:cTn id="6" dur="1" fill="hold">
                                          <p:stCondLst>
                                            <p:cond delay="0"/>
                                          </p:stCondLst>
                                        </p:cTn>
                                        <p:tgtEl>
                                          <p:spTgt spid="18545"/>
                                        </p:tgtEl>
                                        <p:attrNameLst>
                                          <p:attrName>style.visibility</p:attrName>
                                        </p:attrNameLst>
                                      </p:cBhvr>
                                      <p:to>
                                        <p:strVal val="visible"/>
                                      </p:to>
                                    </p:set>
                                    <p:animEffect transition="in" filter="wheel(2)">
                                      <p:cBhvr>
                                        <p:cTn id="7" dur="2000"/>
                                        <p:tgtEl>
                                          <p:spTgt spid="18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sz="quarter" idx="4294967295"/>
          </p:nvPr>
        </p:nvSpPr>
        <p:spPr>
          <a:xfrm>
            <a:off x="0" y="0"/>
            <a:ext cx="9906000" cy="534988"/>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400" b="1" smtClean="0">
                <a:solidFill>
                  <a:srgbClr val="FFFFFF"/>
                </a:solidFill>
                <a:latin typeface="Times New Roman" pitchFamily="18" charset="0"/>
                <a:cs typeface="Times New Roman" pitchFamily="18" charset="0"/>
              </a:rPr>
              <a:t>Доходы бюджета Серовского городского округа</a:t>
            </a:r>
            <a:r>
              <a:rPr lang="ru-RU" sz="2400" b="1" smtClean="0">
                <a:solidFill>
                  <a:schemeClr val="tx1"/>
                </a:solidFill>
                <a:latin typeface="Times New Roman" pitchFamily="18" charset="0"/>
                <a:cs typeface="Times New Roman" pitchFamily="18" charset="0"/>
              </a:rPr>
              <a:t> </a:t>
            </a:r>
          </a:p>
        </p:txBody>
      </p:sp>
      <p:sp>
        <p:nvSpPr>
          <p:cNvPr id="28674" name="Rectangle 3"/>
          <p:cNvSpPr>
            <a:spLocks noChangeArrowheads="1"/>
          </p:cNvSpPr>
          <p:nvPr/>
        </p:nvSpPr>
        <p:spPr bwMode="auto">
          <a:xfrm>
            <a:off x="0" y="563563"/>
            <a:ext cx="9632950" cy="533400"/>
          </a:xfrm>
          <a:prstGeom prst="rect">
            <a:avLst/>
          </a:prstGeom>
          <a:noFill/>
          <a:ln w="9525">
            <a:noFill/>
            <a:miter lim="800000"/>
            <a:headEnd/>
            <a:tailEnd/>
          </a:ln>
        </p:spPr>
        <p:txBody>
          <a:bodyPr/>
          <a:lstStyle/>
          <a:p>
            <a:pPr algn="just">
              <a:lnSpc>
                <a:spcPct val="90000"/>
              </a:lnSpc>
              <a:spcBef>
                <a:spcPct val="20000"/>
              </a:spcBef>
              <a:buClr>
                <a:schemeClr val="hlink"/>
              </a:buClr>
              <a:buSzPct val="65000"/>
              <a:buFont typeface="Wingdings" pitchFamily="2" charset="2"/>
              <a:buNone/>
            </a:pPr>
            <a:r>
              <a:rPr lang="ru-RU" sz="1600" b="1">
                <a:solidFill>
                  <a:srgbClr val="000000"/>
                </a:solidFill>
                <a:cs typeface="Times New Roman" pitchFamily="18" charset="0"/>
              </a:rPr>
              <a:t>Доходы бюджета городского округа образуются за счет налоговых и неналоговых доходов, а также за счет безвозмездных поступлений.</a:t>
            </a:r>
          </a:p>
        </p:txBody>
      </p:sp>
      <p:sp>
        <p:nvSpPr>
          <p:cNvPr id="42001" name="AutoShape 17"/>
          <p:cNvSpPr>
            <a:spLocks noChangeArrowheads="1"/>
          </p:cNvSpPr>
          <p:nvPr/>
        </p:nvSpPr>
        <p:spPr bwMode="auto">
          <a:xfrm>
            <a:off x="732320" y="1147210"/>
            <a:ext cx="9914719" cy="1025164"/>
          </a:xfrm>
          <a:prstGeom prst="ribbon">
            <a:avLst>
              <a:gd name="adj1" fmla="val 12500"/>
              <a:gd name="adj2" fmla="val 50000"/>
            </a:avLst>
          </a:prstGeom>
          <a:solidFill>
            <a:srgbClr val="00CCFF"/>
          </a:solidFill>
          <a:ln w="9525">
            <a:solidFill>
              <a:srgbClr val="000000"/>
            </a:solidFill>
            <a:round/>
            <a:headEnd/>
            <a:tailEnd/>
          </a:ln>
          <a:effectLst>
            <a:glow rad="139700">
              <a:schemeClr val="accent2">
                <a:satMod val="175000"/>
                <a:alpha val="40000"/>
              </a:schemeClr>
            </a:glow>
          </a:effectLst>
          <a:scene3d>
            <a:camera prst="perspectiveRight"/>
            <a:lightRig rig="threePt" dir="t"/>
          </a:scene3d>
          <a:extLst/>
        </p:spPr>
        <p:txBody>
          <a:bodyPr wrap="none" anchor="ctr"/>
          <a:lstStyle/>
          <a:p>
            <a:pPr algn="ctr">
              <a:defRPr/>
            </a:pPr>
            <a:endParaRPr lang="ru-RU" sz="2400" b="1" dirty="0">
              <a:solidFill>
                <a:srgbClr val="000000"/>
              </a:solidFill>
              <a:effectLst>
                <a:outerShdw blurRad="38100" dist="38100" dir="2700000" algn="tl">
                  <a:srgbClr val="FFFFFF"/>
                </a:outerShdw>
              </a:effectLst>
              <a:cs typeface="+mn-cs"/>
            </a:endParaRPr>
          </a:p>
          <a:p>
            <a:pPr algn="ctr">
              <a:defRPr/>
            </a:pPr>
            <a:r>
              <a:rPr lang="ru-RU" sz="2400" b="1" dirty="0">
                <a:solidFill>
                  <a:srgbClr val="000000"/>
                </a:solidFill>
                <a:effectLst>
                  <a:outerShdw blurRad="38100" dist="38100" dir="2700000" algn="tl">
                    <a:srgbClr val="FFFFFF"/>
                  </a:outerShdw>
                </a:effectLst>
                <a:cs typeface="+mn-cs"/>
              </a:rPr>
              <a:t>   </a:t>
            </a:r>
            <a:r>
              <a:rPr lang="ru-RU" sz="2000" b="1" dirty="0">
                <a:solidFill>
                  <a:srgbClr val="000000"/>
                </a:solidFill>
                <a:effectLst>
                  <a:outerShdw blurRad="38100" dist="38100" dir="2700000" algn="tl">
                    <a:srgbClr val="FFFFFF"/>
                  </a:outerShdw>
                </a:effectLst>
                <a:cs typeface="+mn-cs"/>
              </a:rPr>
              <a:t>Доходы – денежные средства </a:t>
            </a:r>
          </a:p>
          <a:p>
            <a:pPr algn="ctr">
              <a:defRPr/>
            </a:pPr>
            <a:r>
              <a:rPr lang="ru-RU" sz="2000" b="1" dirty="0">
                <a:solidFill>
                  <a:srgbClr val="000000"/>
                </a:solidFill>
                <a:effectLst>
                  <a:outerShdw blurRad="38100" dist="38100" dir="2700000" algn="tl">
                    <a:srgbClr val="FFFFFF"/>
                  </a:outerShdw>
                </a:effectLst>
                <a:cs typeface="+mn-cs"/>
              </a:rPr>
              <a:t>поступающие в бюджет</a:t>
            </a:r>
          </a:p>
          <a:p>
            <a:pPr algn="ctr">
              <a:defRPr/>
            </a:pPr>
            <a:r>
              <a:rPr lang="ru-RU" sz="2000" b="1" dirty="0">
                <a:solidFill>
                  <a:srgbClr val="000000"/>
                </a:solidFill>
                <a:effectLst>
                  <a:outerShdw blurRad="38100" dist="38100" dir="2700000" algn="tl">
                    <a:srgbClr val="FFFFFF"/>
                  </a:outerShdw>
                </a:effectLst>
                <a:cs typeface="+mn-cs"/>
              </a:rPr>
              <a:t>                           </a:t>
            </a:r>
            <a:endParaRPr lang="ru-RU" sz="2000" b="1" dirty="0">
              <a:solidFill>
                <a:srgbClr val="000000"/>
              </a:solidFill>
              <a:effectLst>
                <a:outerShdw blurRad="38100" dist="38100" dir="2700000" algn="tl">
                  <a:srgbClr val="FFFFFF"/>
                </a:outerShdw>
              </a:effectLst>
              <a:latin typeface="Tunga" panose="020B0502040204020203" pitchFamily="34" charset="0"/>
              <a:cs typeface="+mn-cs"/>
            </a:endParaRPr>
          </a:p>
        </p:txBody>
      </p:sp>
      <p:pic>
        <p:nvPicPr>
          <p:cNvPr id="28676" name="Picture 8" descr="Снимок2"/>
          <p:cNvPicPr>
            <a:picLocks noChangeAspect="1" noChangeArrowheads="1"/>
          </p:cNvPicPr>
          <p:nvPr/>
        </p:nvPicPr>
        <p:blipFill>
          <a:blip r:embed="rId2"/>
          <a:srcRect/>
          <a:stretch>
            <a:fillRect/>
          </a:stretch>
        </p:blipFill>
        <p:spPr bwMode="auto">
          <a:xfrm>
            <a:off x="0" y="2249488"/>
            <a:ext cx="9906000" cy="4608512"/>
          </a:xfrm>
          <a:prstGeom prst="rect">
            <a:avLst/>
          </a:prstGeom>
          <a:noFill/>
          <a:ln w="9525">
            <a:noFill/>
            <a:miter lim="800000"/>
            <a:headEnd/>
            <a:tailEnd/>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sz="quarter"/>
          </p:nvPr>
        </p:nvSpPr>
        <p:spPr>
          <a:xfrm rot="16200000">
            <a:off x="-3040062" y="3040062"/>
            <a:ext cx="6858000" cy="777875"/>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smtClean="0">
                <a:solidFill>
                  <a:srgbClr val="FFFFFF"/>
                </a:solidFill>
                <a:effectLst/>
                <a:latin typeface="Times New Roman" pitchFamily="18" charset="0"/>
                <a:cs typeface="Times New Roman" pitchFamily="18" charset="0"/>
              </a:rPr>
              <a:t>Сравнительный анализ налоговых доходов, неналоговых доходов и безвозмездных поступлений в бюджет Серовского городского округа</a:t>
            </a:r>
          </a:p>
        </p:txBody>
      </p:sp>
      <p:pic>
        <p:nvPicPr>
          <p:cNvPr id="6" name="Picture 159" descr="герб города Серова"/>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97536" y="6087"/>
            <a:ext cx="704712" cy="663043"/>
          </a:xfrm>
          <a:prstGeom prst="rect">
            <a:avLst/>
          </a:prstGeom>
          <a:ln>
            <a:noFill/>
          </a:ln>
          <a:effectLst>
            <a:softEdge rad="112500"/>
          </a:effectLst>
          <a:extLst/>
        </p:spPr>
      </p:pic>
      <p:graphicFrame>
        <p:nvGraphicFramePr>
          <p:cNvPr id="22535" name="Object 7"/>
          <p:cNvGraphicFramePr>
            <a:graphicFrameLocks noChangeAspect="1"/>
          </p:cNvGraphicFramePr>
          <p:nvPr/>
        </p:nvGraphicFramePr>
        <p:xfrm>
          <a:off x="1238250" y="757238"/>
          <a:ext cx="8397875" cy="5889625"/>
        </p:xfrm>
        <a:graphic>
          <a:graphicData uri="http://schemas.openxmlformats.org/presentationml/2006/ole">
            <mc:AlternateContent xmlns:mc="http://schemas.openxmlformats.org/markup-compatibility/2006">
              <mc:Choice xmlns:v="urn:schemas-microsoft-com:vml" Requires="v">
                <p:oleObj spid="_x0000_s22536" name="Диаграмма" r:id="rId4" imgW="5981633" imgH="4219445" progId="Excel.Chart.8">
                  <p:embed/>
                </p:oleObj>
              </mc:Choice>
              <mc:Fallback>
                <p:oleObj name="Диаграмма" r:id="rId4" imgW="5981633" imgH="4219445" progId="Excel.Char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757238"/>
                        <a:ext cx="83978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8" name="Object 6"/>
          <p:cNvGraphicFramePr>
            <a:graphicFrameLocks noGrp="1" noChangeAspect="1"/>
          </p:cNvGraphicFramePr>
          <p:nvPr>
            <p:ph idx="4294967295"/>
          </p:nvPr>
        </p:nvGraphicFramePr>
        <p:xfrm>
          <a:off x="0" y="0"/>
          <a:ext cx="9753600" cy="6254750"/>
        </p:xfrm>
        <a:graphic>
          <a:graphicData uri="http://schemas.openxmlformats.org/presentationml/2006/ole">
            <mc:AlternateContent xmlns:mc="http://schemas.openxmlformats.org/markup-compatibility/2006">
              <mc:Choice xmlns:v="urn:schemas-microsoft-com:vml" Requires="v">
                <p:oleObj spid="_x0000_s79879" name="Диаграмма" r:id="rId3" imgW="8524959" imgH="5467420" progId="Excel.Chart.8">
                  <p:embed/>
                </p:oleObj>
              </mc:Choice>
              <mc:Fallback>
                <p:oleObj name="Диаграмма" r:id="rId3" imgW="8524959" imgH="5467420" progId="Excel.Chart.8">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53600" cy="62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59" descr="герб города Серова"/>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06" y="5581"/>
            <a:ext cx="599645" cy="625304"/>
          </a:xfrm>
          <a:prstGeom prst="rect">
            <a:avLst/>
          </a:prstGeom>
          <a:ln>
            <a:noFill/>
          </a:ln>
          <a:effectLst>
            <a:softEdge rad="112500"/>
          </a:effectLst>
          <a:extLst/>
        </p:spPr>
      </p:pic>
      <p:sp>
        <p:nvSpPr>
          <p:cNvPr id="15362" name="Rectangle 2"/>
          <p:cNvSpPr>
            <a:spLocks noGrp="1" noChangeArrowheads="1"/>
          </p:cNvSpPr>
          <p:nvPr>
            <p:ph type="ctrTitle" sz="quarter" idx="4294967295"/>
          </p:nvPr>
        </p:nvSpPr>
        <p:spPr>
          <a:xfrm rot="5400000">
            <a:off x="6079332" y="3031331"/>
            <a:ext cx="6858000" cy="795337"/>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smtClean="0">
                <a:solidFill>
                  <a:srgbClr val="FFFFFF"/>
                </a:solidFill>
                <a:latin typeface="Times New Roman" pitchFamily="18" charset="0"/>
                <a:cs typeface="Times New Roman" pitchFamily="18" charset="0"/>
              </a:rPr>
              <a:t> Налоговые доходы в 2018 году  1 028 142,0 тыс.руб</a:t>
            </a:r>
            <a:r>
              <a:rPr lang="ru-RU" sz="1800" b="1" smtClean="0">
                <a:solidFill>
                  <a:srgbClr val="FFFFFF"/>
                </a:solidFill>
                <a:latin typeface="Times New Roman" pitchFamily="18" charset="0"/>
                <a:cs typeface="Times New Roman" pitchFamily="18" charset="0"/>
              </a:rPr>
              <a: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WordArt 5"/>
          <p:cNvSpPr>
            <a:spLocks noChangeArrowheads="1" noChangeShapeType="1" noTextEdit="1"/>
          </p:cNvSpPr>
          <p:nvPr/>
        </p:nvSpPr>
        <p:spPr bwMode="auto">
          <a:xfrm>
            <a:off x="1477963" y="312738"/>
            <a:ext cx="7442200" cy="481012"/>
          </a:xfrm>
          <a:prstGeom prst="rect">
            <a:avLst/>
          </a:prstGeom>
        </p:spPr>
        <p:txBody>
          <a:bodyPr wrap="none" fromWordArt="1">
            <a:prstTxWarp prst="textWave1">
              <a:avLst>
                <a:gd name="adj1" fmla="val 13005"/>
                <a:gd name="adj2" fmla="val 0"/>
              </a:avLst>
            </a:prstTxWarp>
          </a:bodyPr>
          <a:lstStyle/>
          <a:p>
            <a:pPr algn="ctr"/>
            <a:r>
              <a:rPr lang="ru-RU" sz="2000" kern="10">
                <a:ln w="9525">
                  <a:noFill/>
                  <a:round/>
                  <a:headEnd/>
                  <a:tailEnd/>
                </a:ln>
                <a:solidFill>
                  <a:srgbClr val="000000"/>
                </a:solidFill>
                <a:effectLst>
                  <a:outerShdw dist="53882" dir="2700000" algn="ctr" rotWithShape="0">
                    <a:srgbClr val="C0C0C0">
                      <a:alpha val="79999"/>
                    </a:srgbClr>
                  </a:outerShdw>
                </a:effectLst>
                <a:latin typeface="Times New Roman"/>
                <a:cs typeface="Times New Roman"/>
              </a:rPr>
              <a:t>Основные понятия</a:t>
            </a:r>
          </a:p>
        </p:txBody>
      </p:sp>
      <p:pic>
        <p:nvPicPr>
          <p:cNvPr id="9218" name="Picture 5" descr="1414750064_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69275" y="5834063"/>
            <a:ext cx="1736725" cy="1023937"/>
          </a:xfrm>
          <a:prstGeom prst="rect">
            <a:avLst/>
          </a:prstGeom>
          <a:noFill/>
          <a:ln w="9525">
            <a:noFill/>
            <a:miter lim="800000"/>
            <a:headEnd/>
            <a:tailEnd/>
          </a:ln>
        </p:spPr>
      </p:pic>
      <p:sp>
        <p:nvSpPr>
          <p:cNvPr id="9219" name="Rectangle 6"/>
          <p:cNvSpPr>
            <a:spLocks noChangeArrowheads="1"/>
          </p:cNvSpPr>
          <p:nvPr/>
        </p:nvSpPr>
        <p:spPr bwMode="auto">
          <a:xfrm>
            <a:off x="142875" y="903288"/>
            <a:ext cx="9582150" cy="8893175"/>
          </a:xfrm>
          <a:prstGeom prst="rect">
            <a:avLst/>
          </a:prstGeom>
          <a:noFill/>
          <a:ln w="9525">
            <a:noFill/>
            <a:miter lim="800000"/>
            <a:headEnd/>
            <a:tailEnd/>
          </a:ln>
        </p:spPr>
        <p:txBody>
          <a:bodyPr>
            <a:spAutoFit/>
          </a:bodyPr>
          <a:lstStyle/>
          <a:p>
            <a:r>
              <a:rPr lang="ru-RU" sz="1600" b="1" u="sng">
                <a:solidFill>
                  <a:srgbClr val="000099"/>
                </a:solidFill>
              </a:rPr>
              <a:t>Бюджет для граждан </a:t>
            </a:r>
            <a:r>
              <a:rPr lang="ru-RU" sz="1600">
                <a:solidFill>
                  <a:srgbClr val="000099"/>
                </a:solidFill>
              </a:rPr>
              <a:t>– документ, содержащий основные положения решения о бюджете в доступной для широкого круга  заинтересованных пользователей форме, разработанной  в целях ознакомления граждан  с основными целями, задачами бюджетной политики, планируемыми и достигнутыми результатами использования бюджетных средств.</a:t>
            </a:r>
          </a:p>
          <a:p>
            <a:endParaRPr lang="ru-RU" sz="1600" b="1" u="sng">
              <a:solidFill>
                <a:srgbClr val="000099"/>
              </a:solidFill>
            </a:endParaRPr>
          </a:p>
          <a:p>
            <a:r>
              <a:rPr lang="ru-RU" sz="1600" b="1" u="sng">
                <a:solidFill>
                  <a:srgbClr val="000099"/>
                </a:solidFill>
              </a:rPr>
              <a:t>Бюджет  –</a:t>
            </a:r>
            <a:r>
              <a:rPr lang="ru-RU" sz="1600" b="1">
                <a:solidFill>
                  <a:srgbClr val="000099"/>
                </a:solidFill>
              </a:rPr>
              <a:t>  </a:t>
            </a:r>
            <a:r>
              <a:rPr lang="ru-RU" sz="1600">
                <a:solidFill>
                  <a:srgbClr val="000099"/>
                </a:solidFill>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endParaRPr lang="ru-RU" sz="1600">
              <a:solidFill>
                <a:srgbClr val="000099"/>
              </a:solidFill>
            </a:endParaRPr>
          </a:p>
          <a:p>
            <a:r>
              <a:rPr lang="ru-RU" sz="1600" b="1" u="sng">
                <a:solidFill>
                  <a:srgbClr val="000099"/>
                </a:solidFill>
              </a:rPr>
              <a:t>Доходы  бюджета  –</a:t>
            </a:r>
            <a:r>
              <a:rPr lang="ru-RU" sz="1600">
                <a:solidFill>
                  <a:srgbClr val="000099"/>
                </a:solidFill>
              </a:rPr>
              <a:t>  поступающие  в  бюджет  денежные  средства,  за  исключением источников финансирования дефицита бюджета.</a:t>
            </a:r>
          </a:p>
          <a:p>
            <a:endParaRPr lang="ru-RU" sz="1600">
              <a:solidFill>
                <a:srgbClr val="000099"/>
              </a:solidFill>
            </a:endParaRPr>
          </a:p>
          <a:p>
            <a:r>
              <a:rPr lang="ru-RU" sz="1600" b="1" u="sng">
                <a:solidFill>
                  <a:srgbClr val="000099"/>
                </a:solidFill>
              </a:rPr>
              <a:t>Расходы  бюджета  –</a:t>
            </a:r>
            <a:r>
              <a:rPr lang="ru-RU" sz="1600">
                <a:solidFill>
                  <a:srgbClr val="000099"/>
                </a:solidFill>
              </a:rPr>
              <a:t>  выплачиваемые  из  бюджета  денежные  средства,  за исключением источников финансирования дефицита бюджета.</a:t>
            </a:r>
          </a:p>
          <a:p>
            <a:endParaRPr lang="ru-RU" sz="1600">
              <a:solidFill>
                <a:srgbClr val="000099"/>
              </a:solidFill>
            </a:endParaRPr>
          </a:p>
          <a:p>
            <a:r>
              <a:rPr lang="ru-RU" sz="1600" b="1" u="sng">
                <a:solidFill>
                  <a:srgbClr val="000099"/>
                </a:solidFill>
              </a:rPr>
              <a:t>Дефицит бюджета –</a:t>
            </a:r>
            <a:r>
              <a:rPr lang="ru-RU" sz="1600">
                <a:solidFill>
                  <a:srgbClr val="000099"/>
                </a:solidFill>
              </a:rPr>
              <a:t> превышение расходов  бюджета над его доходами</a:t>
            </a:r>
          </a:p>
          <a:p>
            <a:endParaRPr lang="ru-RU" sz="1600">
              <a:solidFill>
                <a:srgbClr val="000099"/>
              </a:solidFill>
            </a:endParaRPr>
          </a:p>
          <a:p>
            <a:r>
              <a:rPr lang="ru-RU" sz="1600" b="1" u="sng">
                <a:solidFill>
                  <a:srgbClr val="000099"/>
                </a:solidFill>
              </a:rPr>
              <a:t>Профицит бюджета –</a:t>
            </a:r>
            <a:r>
              <a:rPr lang="ru-RU" sz="1600">
                <a:solidFill>
                  <a:srgbClr val="000099"/>
                </a:solidFill>
              </a:rPr>
              <a:t> превышение доходов бюджета над его расходами</a:t>
            </a:r>
          </a:p>
          <a:p>
            <a:endParaRPr lang="ru-RU" sz="1600">
              <a:solidFill>
                <a:srgbClr val="000099"/>
              </a:solidFill>
            </a:endParaRPr>
          </a:p>
          <a:p>
            <a:pPr algn="just"/>
            <a:r>
              <a:rPr lang="ru-RU" sz="1600" b="1" u="sng">
                <a:solidFill>
                  <a:srgbClr val="000099"/>
                </a:solidFill>
              </a:rPr>
              <a:t>Бюджетный процесс</a:t>
            </a:r>
            <a:r>
              <a:rPr lang="ru-RU" sz="1600" b="1">
                <a:solidFill>
                  <a:srgbClr val="000099"/>
                </a:solidFill>
              </a:rPr>
              <a:t> </a:t>
            </a:r>
            <a:r>
              <a:rPr lang="ru-RU" sz="1600">
                <a:solidFill>
                  <a:srgbClr val="000099"/>
                </a:solidFill>
              </a:rPr>
              <a:t>–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a:t>
            </a:r>
          </a:p>
          <a:p>
            <a:pPr algn="just"/>
            <a:r>
              <a:rPr lang="ru-RU" sz="1600">
                <a:solidFill>
                  <a:srgbClr val="000099"/>
                </a:solidFill>
              </a:rPr>
              <a:t> за их исполнением, осуществлению бюджетного учета, составлению, </a:t>
            </a:r>
          </a:p>
          <a:p>
            <a:pPr algn="just"/>
            <a:r>
              <a:rPr lang="ru-RU" sz="1600">
                <a:solidFill>
                  <a:srgbClr val="000099"/>
                </a:solidFill>
              </a:rPr>
              <a:t>внешней проверке, рассмотрению и утверждению бюджетной отчетности</a:t>
            </a: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p:txBody>
      </p:sp>
      <p:pic>
        <p:nvPicPr>
          <p:cNvPr id="14" name="Picture 4" descr="Герб Серова Новый 5 зубцов (300 - цветной)"/>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24" y="8133"/>
            <a:ext cx="968321" cy="967653"/>
          </a:xfrm>
          <a:prstGeom prst="rect">
            <a:avLst/>
          </a:prstGeom>
          <a:ln>
            <a:noFill/>
          </a:ln>
          <a:effectLst>
            <a:softEdge rad="112500"/>
          </a:effectLs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rot="16200000">
            <a:off x="-3040062" y="3040062"/>
            <a:ext cx="6858000" cy="777875"/>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smtClean="0">
                <a:solidFill>
                  <a:srgbClr val="FFFFFF"/>
                </a:solidFill>
                <a:latin typeface="Times New Roman" pitchFamily="18" charset="0"/>
                <a:cs typeface="Times New Roman" pitchFamily="18" charset="0"/>
              </a:rPr>
              <a:t>Неналоговые доходы   </a:t>
            </a:r>
            <a:r>
              <a:rPr lang="ru-RU" sz="1800" b="1" smtClean="0">
                <a:solidFill>
                  <a:srgbClr val="FFFFFF"/>
                </a:solidFill>
                <a:latin typeface="Times New Roman" pitchFamily="18" charset="0"/>
                <a:cs typeface="Times New Roman" pitchFamily="18" charset="0"/>
              </a:rPr>
              <a:t>в 2018 году</a:t>
            </a:r>
            <a:r>
              <a:rPr lang="ru-RU" sz="2000" b="1" smtClean="0">
                <a:solidFill>
                  <a:srgbClr val="FFFFFF"/>
                </a:solidFill>
                <a:latin typeface="Times New Roman" pitchFamily="18" charset="0"/>
                <a:cs typeface="Times New Roman" pitchFamily="18" charset="0"/>
              </a:rPr>
              <a:t> 91 388,7  тыс.руб.</a:t>
            </a:r>
            <a:r>
              <a:rPr lang="ru-RU" sz="2000" smtClean="0">
                <a:solidFill>
                  <a:schemeClr val="tx1"/>
                </a:solidFill>
                <a:latin typeface="Times New Roman" pitchFamily="18" charset="0"/>
                <a:cs typeface="Times New Roman" pitchFamily="18" charset="0"/>
              </a:rPr>
              <a:t> </a:t>
            </a:r>
          </a:p>
        </p:txBody>
      </p:sp>
      <p:pic>
        <p:nvPicPr>
          <p:cNvPr id="6" name="Picture 159" descr="герб города Серова"/>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02766" y="4899"/>
            <a:ext cx="600337" cy="599982"/>
          </a:xfrm>
          <a:prstGeom prst="rect">
            <a:avLst/>
          </a:prstGeom>
          <a:ln>
            <a:noFill/>
          </a:ln>
          <a:effectLst>
            <a:softEdge rad="112500"/>
          </a:effectLst>
          <a:extLst/>
        </p:spPr>
      </p:pic>
      <p:graphicFrame>
        <p:nvGraphicFramePr>
          <p:cNvPr id="24582" name="Object 6"/>
          <p:cNvGraphicFramePr>
            <a:graphicFrameLocks noChangeAspect="1"/>
          </p:cNvGraphicFramePr>
          <p:nvPr/>
        </p:nvGraphicFramePr>
        <p:xfrm>
          <a:off x="957263" y="201613"/>
          <a:ext cx="9251950" cy="6656387"/>
        </p:xfrm>
        <a:graphic>
          <a:graphicData uri="http://schemas.openxmlformats.org/presentationml/2006/ole">
            <mc:AlternateContent xmlns:mc="http://schemas.openxmlformats.org/markup-compatibility/2006">
              <mc:Choice xmlns:v="urn:schemas-microsoft-com:vml" Requires="v">
                <p:oleObj spid="_x0000_s24584" name="Диаграмма" r:id="rId4" imgW="8839200" imgH="6515189" progId="Excel.Chart.8">
                  <p:embed/>
                </p:oleObj>
              </mc:Choice>
              <mc:Fallback>
                <p:oleObj name="Диаграмма" r:id="rId4" imgW="8839200" imgH="6515189" progId="Excel.Chart.8">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63" y="201613"/>
                        <a:ext cx="9251950" cy="665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654050" y="0"/>
          <a:ext cx="9251950" cy="6656388"/>
        </p:xfrm>
        <a:graphic>
          <a:graphicData uri="http://schemas.openxmlformats.org/presentationml/2006/ole">
            <mc:AlternateContent xmlns:mc="http://schemas.openxmlformats.org/markup-compatibility/2006">
              <mc:Choice xmlns:v="urn:schemas-microsoft-com:vml" Requires="v">
                <p:oleObj spid="_x0000_s24585" name="Диаграмма" r:id="rId6" imgW="8839200" imgH="6515189" progId="Excel.Chart.8">
                  <p:embed/>
                </p:oleObj>
              </mc:Choice>
              <mc:Fallback>
                <p:oleObj name="Диаграмма" r:id="rId6" imgW="8839200" imgH="6515189" progId="Excel.Char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 y="0"/>
                        <a:ext cx="9251950" cy="665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7" descr="спутниковая карта свердловской области онлайн"/>
          <p:cNvPicPr>
            <a:picLocks noChangeAspect="1" noChangeArrowheads="1"/>
          </p:cNvPicPr>
          <p:nvPr/>
        </p:nvPicPr>
        <p:blipFill>
          <a:blip r:embed="rId2" cstate="print"/>
          <a:srcRect/>
          <a:stretch>
            <a:fillRect/>
          </a:stretch>
        </p:blipFill>
        <p:spPr bwMode="auto">
          <a:xfrm>
            <a:off x="5489" y="5984"/>
            <a:ext cx="7554874" cy="6858733"/>
          </a:xfrm>
          <a:prstGeom prst="rect">
            <a:avLst/>
          </a:prstGeom>
          <a:ln>
            <a:noFill/>
          </a:ln>
          <a:effectLst>
            <a:softEdge rad="112500"/>
          </a:effectLst>
        </p:spPr>
      </p:pic>
      <p:sp>
        <p:nvSpPr>
          <p:cNvPr id="6" name="Заголовок 1"/>
          <p:cNvSpPr txBox="1">
            <a:spLocks/>
          </p:cNvSpPr>
          <p:nvPr/>
        </p:nvSpPr>
        <p:spPr bwMode="auto">
          <a:xfrm rot="5400000">
            <a:off x="6049169" y="3001169"/>
            <a:ext cx="6858000" cy="8556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latin typeface="Times New Roman" pitchFamily="18" charset="0"/>
                <a:cs typeface="Times New Roman" pitchFamily="18" charset="0"/>
              </a:rPr>
              <a:t>Межбюджетные отношения</a:t>
            </a:r>
          </a:p>
        </p:txBody>
      </p:sp>
      <p:sp>
        <p:nvSpPr>
          <p:cNvPr id="82947" name="Объект 2"/>
          <p:cNvSpPr>
            <a:spLocks noGrp="1"/>
          </p:cNvSpPr>
          <p:nvPr>
            <p:ph type="subTitle" sz="quarter" idx="1"/>
          </p:nvPr>
        </p:nvSpPr>
        <p:spPr>
          <a:xfrm>
            <a:off x="4167188" y="0"/>
            <a:ext cx="4943475" cy="6858000"/>
          </a:xfrm>
          <a:gradFill rotWithShape="0">
            <a:gsLst>
              <a:gs pos="0">
                <a:srgbClr val="8DA5DD"/>
              </a:gs>
              <a:gs pos="20000">
                <a:srgbClr val="8DA5DD"/>
              </a:gs>
              <a:gs pos="25000">
                <a:srgbClr val="8488C4"/>
              </a:gs>
              <a:gs pos="59000">
                <a:srgbClr val="99CCFF"/>
              </a:gs>
              <a:gs pos="100000">
                <a:srgbClr val="8488C4"/>
              </a:gs>
            </a:gsLst>
            <a:lin ang="5400000" scaled="1"/>
          </a:gradFill>
        </p:spPr>
        <p:txBody>
          <a:bodyPr/>
          <a:lstStyle/>
          <a:p>
            <a:endParaRPr lang="ru-RU" sz="2000" smtClean="0">
              <a:solidFill>
                <a:srgbClr val="000000"/>
              </a:solidFill>
              <a:effectLst/>
              <a:latin typeface="Times New Roman" pitchFamily="18" charset="0"/>
              <a:cs typeface="Times New Roman" pitchFamily="18" charset="0"/>
            </a:endParaRPr>
          </a:p>
          <a:p>
            <a:r>
              <a:rPr lang="ru-RU" sz="2000" smtClean="0">
                <a:solidFill>
                  <a:srgbClr val="000000"/>
                </a:solidFill>
                <a:effectLst/>
                <a:latin typeface="Times New Roman" pitchFamily="18" charset="0"/>
                <a:cs typeface="Times New Roman" pitchFamily="18" charset="0"/>
              </a:rPr>
              <a:t>Из областного бюджета в бюджет городского округа перечисляются межбюджетные трансферты в форме:</a:t>
            </a: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Дотаций</a:t>
            </a:r>
            <a:r>
              <a:rPr lang="ru-RU" sz="2000" b="1" smtClean="0">
                <a:solidFill>
                  <a:srgbClr val="000000"/>
                </a:solidFill>
                <a:effectLst/>
                <a:latin typeface="Times New Roman" pitchFamily="18" charset="0"/>
                <a:cs typeface="Times New Roman" pitchFamily="18" charset="0"/>
              </a:rPr>
              <a:t> </a:t>
            </a:r>
            <a:r>
              <a:rPr lang="ru-RU" sz="2000" smtClean="0">
                <a:solidFill>
                  <a:srgbClr val="000000"/>
                </a:solidFill>
                <a:effectLst/>
                <a:latin typeface="Times New Roman" pitchFamily="18" charset="0"/>
                <a:cs typeface="Times New Roman" pitchFamily="18" charset="0"/>
              </a:rPr>
              <a:t>– без определения конкретной цели их использования</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Субсидий</a:t>
            </a:r>
            <a:r>
              <a:rPr lang="ru-RU" sz="2000" smtClean="0">
                <a:solidFill>
                  <a:srgbClr val="000000"/>
                </a:solidFill>
                <a:effectLst/>
                <a:latin typeface="Times New Roman" pitchFamily="18" charset="0"/>
                <a:cs typeface="Times New Roman" pitchFamily="18" charset="0"/>
              </a:rPr>
              <a:t> – в целях софинансирования расходных обязательств муниципального образования по вопросам местного значения</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Субвенций</a:t>
            </a:r>
            <a:r>
              <a:rPr lang="ru-RU" sz="2000" smtClean="0">
                <a:solidFill>
                  <a:srgbClr val="000000"/>
                </a:solidFill>
                <a:effectLst/>
                <a:latin typeface="Times New Roman" pitchFamily="18" charset="0"/>
                <a:cs typeface="Times New Roman" pitchFamily="18" charset="0"/>
              </a:rPr>
              <a:t> – на выполнение переданных государственных полномочий Российской Федерации и Свердловской области</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Иных межбюджетных трансфертов</a:t>
            </a:r>
          </a:p>
        </p:txBody>
      </p:sp>
      <p:pic>
        <p:nvPicPr>
          <p:cNvPr id="2" name="Picture 159" descr="герб города Серова"/>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06" y="5581"/>
            <a:ext cx="599645"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7"/>
          <p:cNvGraphicFramePr>
            <a:graphicFrameLocks noGrp="1"/>
          </p:cNvGraphicFramePr>
          <p:nvPr>
            <p:ph idx="4294967295"/>
          </p:nvPr>
        </p:nvGraphicFramePr>
        <p:xfrm>
          <a:off x="5998" y="575653"/>
          <a:ext cx="9512827" cy="4488594"/>
        </p:xfrm>
        <a:graphic>
          <a:graphicData uri="http://schemas.openxmlformats.org/drawingml/2006/chart">
            <c:chart xmlns:c="http://schemas.openxmlformats.org/drawingml/2006/chart" xmlns:r="http://schemas.openxmlformats.org/officeDocument/2006/relationships" r:id="rId4"/>
          </a:graphicData>
        </a:graphic>
      </p:graphicFrame>
      <p:sp>
        <p:nvSpPr>
          <p:cNvPr id="11" name="Заголовок 1"/>
          <p:cNvSpPr txBox="1">
            <a:spLocks/>
          </p:cNvSpPr>
          <p:nvPr/>
        </p:nvSpPr>
        <p:spPr bwMode="auto">
          <a:xfrm rot="16200000">
            <a:off x="-3098800" y="3098800"/>
            <a:ext cx="6858000" cy="6604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ru-RU" sz="2000" b="1">
                <a:solidFill>
                  <a:srgbClr val="FFFFFF"/>
                </a:solidFill>
                <a:latin typeface="Times New Roman" pitchFamily="18" charset="0"/>
                <a:cs typeface="Times New Roman" pitchFamily="18" charset="0"/>
              </a:rPr>
              <a:t>Доходы бюджета (безвозмездные поступления)</a:t>
            </a:r>
          </a:p>
        </p:txBody>
      </p:sp>
      <p:graphicFrame>
        <p:nvGraphicFramePr>
          <p:cNvPr id="6251" name="Object 107"/>
          <p:cNvGraphicFramePr>
            <a:graphicFrameLocks noChangeAspect="1"/>
          </p:cNvGraphicFramePr>
          <p:nvPr/>
        </p:nvGraphicFramePr>
        <p:xfrm>
          <a:off x="533400" y="0"/>
          <a:ext cx="9372600" cy="6858000"/>
        </p:xfrm>
        <a:graphic>
          <a:graphicData uri="http://schemas.openxmlformats.org/presentationml/2006/ole">
            <mc:AlternateContent xmlns:mc="http://schemas.openxmlformats.org/markup-compatibility/2006">
              <mc:Choice xmlns:v="urn:schemas-microsoft-com:vml" Requires="v">
                <p:oleObj spid="_x0000_s6252" name="Диаграмма" r:id="rId5" imgW="8839200" imgH="6314983" progId="Excel.Chart.8">
                  <p:embed/>
                </p:oleObj>
              </mc:Choice>
              <mc:Fallback>
                <p:oleObj name="Диаграмма" r:id="rId5" imgW="8839200" imgH="6314983" progId="Excel.Chart.8">
                  <p:embed/>
                  <p:pic>
                    <p:nvPicPr>
                      <p:cNvPr id="0" name="Picture 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0"/>
                        <a:ext cx="9372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59" descr="герб города Серова"/>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91" y="5970"/>
            <a:ext cx="571344" cy="687465"/>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5400000">
            <a:off x="6173788" y="3125787"/>
            <a:ext cx="6858000" cy="606425"/>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1800" b="1" smtClean="0">
                <a:solidFill>
                  <a:schemeClr val="tx1"/>
                </a:solidFill>
                <a:effectLst/>
                <a:latin typeface="Times New Roman" pitchFamily="18" charset="0"/>
                <a:cs typeface="Times New Roman" pitchFamily="18" charset="0"/>
              </a:rPr>
              <a:t>Безвозмездные поступления в 2018 году 1 657 221,5 тыс.руб.</a:t>
            </a:r>
          </a:p>
        </p:txBody>
      </p:sp>
      <p:pic>
        <p:nvPicPr>
          <p:cNvPr id="6" name="Picture 159" descr="герб города Серова"/>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53" y="5470"/>
            <a:ext cx="484776" cy="629785"/>
          </a:xfrm>
          <a:prstGeom prst="rect">
            <a:avLst/>
          </a:prstGeom>
          <a:ln>
            <a:noFill/>
          </a:ln>
          <a:effectLst>
            <a:softEdge rad="112500"/>
          </a:effectLst>
          <a:extLst/>
        </p:spPr>
      </p:pic>
      <p:graphicFrame>
        <p:nvGraphicFramePr>
          <p:cNvPr id="25607" name="Object 7"/>
          <p:cNvGraphicFramePr>
            <a:graphicFrameLocks noChangeAspect="1"/>
          </p:cNvGraphicFramePr>
          <p:nvPr/>
        </p:nvGraphicFramePr>
        <p:xfrm>
          <a:off x="0" y="34925"/>
          <a:ext cx="9424988" cy="6823075"/>
        </p:xfrm>
        <a:graphic>
          <a:graphicData uri="http://schemas.openxmlformats.org/presentationml/2006/ole">
            <mc:AlternateContent xmlns:mc="http://schemas.openxmlformats.org/markup-compatibility/2006">
              <mc:Choice xmlns:v="urn:schemas-microsoft-com:vml" Requires="v">
                <p:oleObj spid="_x0000_s25608" name="Диаграмма" r:id="rId5" imgW="5886416" imgH="3581273" progId="Excel.Chart.8">
                  <p:embed/>
                </p:oleObj>
              </mc:Choice>
              <mc:Fallback>
                <p:oleObj name="Диаграмма" r:id="rId5" imgW="5886416" imgH="3581273" progId="Excel.Char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925"/>
                        <a:ext cx="9424988" cy="68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sz="quarter"/>
          </p:nvPr>
        </p:nvSpPr>
        <p:spPr>
          <a:xfrm>
            <a:off x="0" y="0"/>
            <a:ext cx="9906000" cy="533400"/>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rgbClr val="FFFFFF"/>
                </a:solidFill>
                <a:latin typeface="Times New Roman" pitchFamily="18" charset="0"/>
                <a:cs typeface="Times New Roman" pitchFamily="18" charset="0"/>
              </a:rPr>
              <a:t>          Основные мероприятия по дополнительной мобилизации доходов бюджета</a:t>
            </a:r>
          </a:p>
        </p:txBody>
      </p:sp>
      <p:pic>
        <p:nvPicPr>
          <p:cNvPr id="16392" name="Picture 8"/>
          <p:cNvPicPr>
            <a:picLocks noChangeAspect="1" noChangeArrowheads="1"/>
          </p:cNvPicPr>
          <p:nvPr/>
        </p:nvPicPr>
        <p:blipFill>
          <a:blip r:embed="rId3" cstate="print"/>
          <a:srcRect/>
          <a:stretch>
            <a:fillRect/>
          </a:stretch>
        </p:blipFill>
        <p:spPr bwMode="auto">
          <a:xfrm>
            <a:off x="3770995" y="1237920"/>
            <a:ext cx="2622673" cy="2746303"/>
          </a:xfrm>
          <a:prstGeom prst="rect">
            <a:avLst/>
          </a:prstGeom>
          <a:ln>
            <a:noFill/>
          </a:ln>
          <a:effectLst>
            <a:glow rad="228600">
              <a:schemeClr val="accent6">
                <a:satMod val="175000"/>
                <a:alpha val="40000"/>
              </a:schemeClr>
            </a:glow>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grpSp>
        <p:nvGrpSpPr>
          <p:cNvPr id="16394" name="AutoShape 10"/>
          <p:cNvGrpSpPr>
            <a:grpSpLocks/>
          </p:cNvGrpSpPr>
          <p:nvPr/>
        </p:nvGrpSpPr>
        <p:grpSpPr bwMode="auto">
          <a:xfrm>
            <a:off x="6238875" y="2540000"/>
            <a:ext cx="3971925" cy="4613275"/>
            <a:chOff x="3924" y="1244"/>
            <a:chExt cx="2496" cy="3080"/>
          </a:xfrm>
        </p:grpSpPr>
        <p:pic>
          <p:nvPicPr>
            <p:cNvPr id="101400" name="AutoShape 10"/>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4" y="1244"/>
              <a:ext cx="2496" cy="3080"/>
            </a:xfrm>
            <a:prstGeom prst="rect">
              <a:avLst/>
            </a:prstGeom>
            <a:noFill/>
            <a:ln w="9525">
              <a:noFill/>
              <a:miter lim="800000"/>
              <a:headEnd/>
              <a:tailEnd/>
            </a:ln>
          </p:spPr>
        </p:pic>
        <p:sp>
          <p:nvSpPr>
            <p:cNvPr id="101401" name="Text Box 4"/>
            <p:cNvSpPr txBox="1">
              <a:spLocks noChangeArrowheads="1"/>
            </p:cNvSpPr>
            <p:nvPr/>
          </p:nvSpPr>
          <p:spPr bwMode="auto">
            <a:xfrm>
              <a:off x="4868" y="1808"/>
              <a:ext cx="1137" cy="2005"/>
            </a:xfrm>
            <a:prstGeom prst="rect">
              <a:avLst/>
            </a:prstGeom>
            <a:noFill/>
            <a:ln w="9525">
              <a:noFill/>
              <a:miter lim="800000"/>
              <a:headEnd/>
              <a:tailEnd/>
            </a:ln>
          </p:spPr>
          <p:txBody>
            <a:bodyPr lIns="0" tIns="0" rIns="0" bIns="0">
              <a:spAutoFit/>
            </a:bodyPr>
            <a:lstStyle/>
            <a:p>
              <a:pPr algn="just"/>
              <a:r>
                <a:rPr lang="ru-RU" sz="900" b="1">
                  <a:solidFill>
                    <a:srgbClr val="000000"/>
                  </a:solidFill>
                </a:rPr>
                <a:t>Организация работы по выявлению резервов поступлений в бюджет округа налога на доходы физических лиц путем проведения работы с руководителями организаций  по вопросам установления заработной платы в размере не ниже величины прожиточного минимума, установленного для трудоспособного населения Свердловской области, или среднего уровня по видам экономической деятельности, а так же своевременности выплаты заработной платы и перечисления налоговыми агентами удержанных сумм налога на доходы физических лиц (в том числе проведение комиссий  по легализации заработной платы). </a:t>
              </a:r>
            </a:p>
          </p:txBody>
        </p:sp>
      </p:grpSp>
      <p:grpSp>
        <p:nvGrpSpPr>
          <p:cNvPr id="16395" name="AutoShape 11"/>
          <p:cNvGrpSpPr>
            <a:grpSpLocks/>
          </p:cNvGrpSpPr>
          <p:nvPr/>
        </p:nvGrpSpPr>
        <p:grpSpPr bwMode="auto">
          <a:xfrm>
            <a:off x="3962400" y="3606800"/>
            <a:ext cx="4076700" cy="3438525"/>
            <a:chOff x="2934" y="2404"/>
            <a:chExt cx="2142" cy="2112"/>
          </a:xfrm>
        </p:grpSpPr>
        <p:pic>
          <p:nvPicPr>
            <p:cNvPr id="101398" name="AutoShape 11"/>
            <p:cNvPicPr>
              <a:picLocks noChangeArrowheads="1"/>
            </p:cNvPicPr>
            <p:nvPr/>
          </p:nvPicPr>
          <p:blipFill>
            <a:blip r:embed="rId5"/>
            <a:srcRect/>
            <a:stretch>
              <a:fillRect/>
            </a:stretch>
          </p:blipFill>
          <p:spPr bwMode="auto">
            <a:xfrm>
              <a:off x="2934" y="2404"/>
              <a:ext cx="2142" cy="2112"/>
            </a:xfrm>
            <a:prstGeom prst="rect">
              <a:avLst/>
            </a:prstGeom>
            <a:noFill/>
            <a:ln w="9525">
              <a:noFill/>
              <a:miter lim="800000"/>
              <a:headEnd/>
              <a:tailEnd/>
            </a:ln>
          </p:spPr>
        </p:pic>
        <p:sp>
          <p:nvSpPr>
            <p:cNvPr id="101399" name="Text Box 7"/>
            <p:cNvSpPr txBox="1">
              <a:spLocks noChangeArrowheads="1"/>
            </p:cNvSpPr>
            <p:nvPr/>
          </p:nvSpPr>
          <p:spPr bwMode="auto">
            <a:xfrm>
              <a:off x="3380" y="3246"/>
              <a:ext cx="1257" cy="890"/>
            </a:xfrm>
            <a:prstGeom prst="rect">
              <a:avLst/>
            </a:prstGeom>
            <a:noFill/>
            <a:ln w="9525">
              <a:noFill/>
              <a:miter lim="800000"/>
              <a:headEnd/>
              <a:tailEnd/>
            </a:ln>
          </p:spPr>
          <p:txBody>
            <a:bodyPr lIns="0" tIns="0" rIns="0" bIns="0" anchor="ctr"/>
            <a:lstStyle/>
            <a:p>
              <a:pPr algn="just" eaLnBrk="0" hangingPunct="0">
                <a:spcBef>
                  <a:spcPct val="20000"/>
                </a:spcBef>
                <a:buClr>
                  <a:schemeClr val="hlink"/>
                </a:buClr>
                <a:buSzPct val="65000"/>
                <a:buFont typeface="Wingdings" pitchFamily="2" charset="2"/>
                <a:buNone/>
              </a:pPr>
              <a:r>
                <a:rPr lang="ru-RU" sz="900" b="1">
                  <a:solidFill>
                    <a:srgbClr val="000000"/>
                  </a:solidFill>
                </a:rPr>
                <a:t>Проведение работы с управляющими компаниями по выявлению физических лиц, сдающих в наем или аренду собственные жилые помещения, гаражи, иные объекты недвижимого имущества, в целях вовлечения доходов от сдачи в аренду в налогооблагаемый оборот</a:t>
              </a:r>
              <a:endParaRPr lang="ru-RU" sz="900" b="1">
                <a:solidFill>
                  <a:srgbClr val="000000"/>
                </a:solidFill>
                <a:cs typeface="Times New Roman" pitchFamily="18" charset="0"/>
              </a:endParaRPr>
            </a:p>
          </p:txBody>
        </p:sp>
      </p:grpSp>
      <p:grpSp>
        <p:nvGrpSpPr>
          <p:cNvPr id="16397" name="AutoShape 13"/>
          <p:cNvGrpSpPr>
            <a:grpSpLocks/>
          </p:cNvGrpSpPr>
          <p:nvPr/>
        </p:nvGrpSpPr>
        <p:grpSpPr bwMode="auto">
          <a:xfrm>
            <a:off x="5797550" y="-152400"/>
            <a:ext cx="4600575" cy="4043363"/>
            <a:chOff x="3886" y="204"/>
            <a:chExt cx="2346" cy="1413"/>
          </a:xfrm>
        </p:grpSpPr>
        <p:pic>
          <p:nvPicPr>
            <p:cNvPr id="101396" name="AutoShape 13"/>
            <p:cNvPicPr>
              <a:picLocks noChangeArrowheads="1"/>
            </p:cNvPicPr>
            <p:nvPr/>
          </p:nvPicPr>
          <p:blipFill>
            <a:blip r:embed="rId6"/>
            <a:srcRect/>
            <a:stretch>
              <a:fillRect/>
            </a:stretch>
          </p:blipFill>
          <p:spPr bwMode="auto">
            <a:xfrm>
              <a:off x="3886" y="204"/>
              <a:ext cx="2346" cy="1413"/>
            </a:xfrm>
            <a:prstGeom prst="rect">
              <a:avLst/>
            </a:prstGeom>
            <a:noFill/>
            <a:ln w="9525">
              <a:noFill/>
              <a:miter lim="800000"/>
              <a:headEnd/>
              <a:tailEnd/>
            </a:ln>
          </p:spPr>
        </p:pic>
        <p:sp>
          <p:nvSpPr>
            <p:cNvPr id="101397" name="Text Box 10"/>
            <p:cNvSpPr txBox="1">
              <a:spLocks noChangeArrowheads="1"/>
            </p:cNvSpPr>
            <p:nvPr/>
          </p:nvSpPr>
          <p:spPr bwMode="auto">
            <a:xfrm>
              <a:off x="4449" y="521"/>
              <a:ext cx="1329" cy="747"/>
            </a:xfrm>
            <a:prstGeom prst="rect">
              <a:avLst/>
            </a:prstGeom>
            <a:noFill/>
            <a:ln w="9525">
              <a:noFill/>
              <a:miter lim="800000"/>
              <a:headEnd/>
              <a:tailEnd/>
            </a:ln>
          </p:spPr>
          <p:txBody>
            <a:bodyPr lIns="0" tIns="0" rIns="0" bIns="0" anchor="ctr"/>
            <a:lstStyle/>
            <a:p>
              <a:pPr algn="just"/>
              <a:r>
                <a:rPr lang="ru-RU" sz="900" b="1">
                  <a:solidFill>
                    <a:srgbClr val="000000"/>
                  </a:solidFill>
                </a:rPr>
                <a:t>Проведение работы по принудительному прекращению прав  на земельный участок лиц, не использующих его или использующих не в соответствии с его целевым назначением, с последующим оформлением земельного участка в муниципальную собственность и предоставление иным, более заинтересованным в его надлежащем использовании, а так же проведение мероприятий по привлечению лиц к гражданско-правовой ответственности, самовольно занимающих земельные участки, и взысканию с них сумм неосновательного обогащения </a:t>
              </a:r>
            </a:p>
          </p:txBody>
        </p:sp>
      </p:grpSp>
      <p:grpSp>
        <p:nvGrpSpPr>
          <p:cNvPr id="16398" name="AutoShape 14"/>
          <p:cNvGrpSpPr>
            <a:grpSpLocks/>
          </p:cNvGrpSpPr>
          <p:nvPr/>
        </p:nvGrpSpPr>
        <p:grpSpPr bwMode="auto">
          <a:xfrm>
            <a:off x="-320675" y="1878013"/>
            <a:ext cx="4754563" cy="3082925"/>
            <a:chOff x="-184" y="1993"/>
            <a:chExt cx="2665" cy="2116"/>
          </a:xfrm>
        </p:grpSpPr>
        <p:pic>
          <p:nvPicPr>
            <p:cNvPr id="101394" name="AutoShape 14"/>
            <p:cNvPicPr>
              <a:picLocks noChangeArrowheads="1"/>
            </p:cNvPicPr>
            <p:nvPr/>
          </p:nvPicPr>
          <p:blipFill>
            <a:blip r:embed="rId7"/>
            <a:srcRect/>
            <a:stretch>
              <a:fillRect/>
            </a:stretch>
          </p:blipFill>
          <p:spPr bwMode="auto">
            <a:xfrm>
              <a:off x="-184" y="1993"/>
              <a:ext cx="2665" cy="2116"/>
            </a:xfrm>
            <a:prstGeom prst="rect">
              <a:avLst/>
            </a:prstGeom>
            <a:noFill/>
            <a:ln w="9525">
              <a:noFill/>
              <a:miter lim="800000"/>
              <a:headEnd/>
              <a:tailEnd/>
            </a:ln>
          </p:spPr>
        </p:pic>
        <p:sp>
          <p:nvSpPr>
            <p:cNvPr id="101395" name="Text Box 13"/>
            <p:cNvSpPr txBox="1">
              <a:spLocks noChangeArrowheads="1"/>
            </p:cNvSpPr>
            <p:nvPr/>
          </p:nvSpPr>
          <p:spPr bwMode="auto">
            <a:xfrm>
              <a:off x="324" y="2414"/>
              <a:ext cx="1566" cy="1241"/>
            </a:xfrm>
            <a:prstGeom prst="rect">
              <a:avLst/>
            </a:prstGeom>
            <a:noFill/>
            <a:ln w="9525">
              <a:noFill/>
              <a:miter lim="800000"/>
              <a:headEnd/>
              <a:tailEnd/>
            </a:ln>
          </p:spPr>
          <p:txBody>
            <a:bodyPr lIns="0" tIns="0" rIns="0" bIns="0" anchor="ctr"/>
            <a:lstStyle/>
            <a:p>
              <a:pPr algn="ctr" eaLnBrk="0" hangingPunct="0">
                <a:spcBef>
                  <a:spcPct val="20000"/>
                </a:spcBef>
                <a:buClr>
                  <a:schemeClr val="hlink"/>
                </a:buClr>
                <a:buSzPct val="65000"/>
                <a:buFont typeface="Wingdings" pitchFamily="2" charset="2"/>
                <a:buNone/>
              </a:pPr>
              <a:endParaRPr lang="ru-RU" sz="1000" b="1">
                <a:solidFill>
                  <a:srgbClr val="203F61"/>
                </a:solidFill>
                <a:cs typeface="Times New Roman" pitchFamily="18" charset="0"/>
              </a:endParaRPr>
            </a:p>
            <a:p>
              <a:pPr algn="ctr"/>
              <a:r>
                <a:rPr lang="ru-RU" sz="1000" b="1">
                  <a:solidFill>
                    <a:srgbClr val="000000"/>
                  </a:solidFill>
                  <a:cs typeface="Times New Roman" pitchFamily="18" charset="0"/>
                </a:rPr>
                <a:t>    </a:t>
              </a:r>
              <a:r>
                <a:rPr lang="ru-RU" sz="900" b="1">
                  <a:solidFill>
                    <a:srgbClr val="000000"/>
                  </a:solidFill>
                </a:rPr>
                <a:t>Проведение в отношении организаций и индивидуальных предпринимателей, осуществляющих использование имущества, находящегося в собственности муниципального образования,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a:t>
              </a:r>
            </a:p>
            <a:p>
              <a:pPr algn="ctr"/>
              <a:r>
                <a:rPr lang="ru-RU" sz="900" b="1">
                  <a:solidFill>
                    <a:srgbClr val="000000"/>
                  </a:solidFill>
                </a:rPr>
                <a:t>- доходов от сдачи в аренду имущества, находящегося в муниципальной собственности;</a:t>
              </a:r>
            </a:p>
            <a:p>
              <a:pPr algn="ctr"/>
              <a:r>
                <a:rPr lang="ru-RU" sz="900" b="1">
                  <a:solidFill>
                    <a:srgbClr val="000000"/>
                  </a:solidFill>
                </a:rPr>
                <a:t>- доходов от арендной платы  за земельные участки.</a:t>
              </a:r>
            </a:p>
          </p:txBody>
        </p:sp>
      </p:grpSp>
      <p:pic>
        <p:nvPicPr>
          <p:cNvPr id="16399" name="Picture 15"/>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27662" y="2668429"/>
            <a:ext cx="893842" cy="651197"/>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p:spPr>
      </p:pic>
      <p:pic>
        <p:nvPicPr>
          <p:cNvPr id="16400" name="Picture 1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886191" y="892998"/>
            <a:ext cx="886827" cy="650395"/>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p:spPr>
      </p:pic>
      <p:pic>
        <p:nvPicPr>
          <p:cNvPr id="16401" name="Picture 1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62091" y="4114461"/>
            <a:ext cx="887706" cy="651436"/>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p:spPr>
      </p:pic>
      <p:sp>
        <p:nvSpPr>
          <p:cNvPr id="22" name="AutoShape 10"/>
          <p:cNvSpPr>
            <a:spLocks noChangeArrowheads="1"/>
          </p:cNvSpPr>
          <p:nvPr/>
        </p:nvSpPr>
        <p:spPr bwMode="auto">
          <a:xfrm>
            <a:off x="17917" y="620015"/>
            <a:ext cx="3024788" cy="1808108"/>
          </a:xfrm>
          <a:prstGeom prst="wedgeEllipseCallout">
            <a:avLst>
              <a:gd name="adj1" fmla="val 69527"/>
              <a:gd name="adj2" fmla="val -12641"/>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spAutoFit/>
          </a:bodyPr>
          <a:lstStyle/>
          <a:p>
            <a:pPr algn="ctr">
              <a:defRPr/>
            </a:pPr>
            <a:endParaRPr lang="ru-RU" sz="1000" b="1">
              <a:solidFill>
                <a:srgbClr val="000000"/>
              </a:solidFill>
              <a:cs typeface="Times New Roman" pitchFamily="18" charset="0"/>
            </a:endParaRPr>
          </a:p>
        </p:txBody>
      </p:sp>
      <p:grpSp>
        <p:nvGrpSpPr>
          <p:cNvPr id="23" name="AutoShape 11"/>
          <p:cNvGrpSpPr>
            <a:grpSpLocks/>
          </p:cNvGrpSpPr>
          <p:nvPr/>
        </p:nvGrpSpPr>
        <p:grpSpPr bwMode="auto">
          <a:xfrm>
            <a:off x="996950" y="3297238"/>
            <a:ext cx="3941763" cy="3827462"/>
            <a:chOff x="1505" y="2511"/>
            <a:chExt cx="1982" cy="1855"/>
          </a:xfrm>
        </p:grpSpPr>
        <p:pic>
          <p:nvPicPr>
            <p:cNvPr id="101392" name="AutoShape 11"/>
            <p:cNvPicPr>
              <a:picLocks noChangeArrowheads="1"/>
            </p:cNvPicPr>
            <p:nvPr/>
          </p:nvPicPr>
          <p:blipFill>
            <a:blip r:embed="rId11"/>
            <a:srcRect/>
            <a:stretch>
              <a:fillRect/>
            </a:stretch>
          </p:blipFill>
          <p:spPr bwMode="auto">
            <a:xfrm>
              <a:off x="1505" y="2511"/>
              <a:ext cx="1982" cy="1855"/>
            </a:xfrm>
            <a:prstGeom prst="rect">
              <a:avLst/>
            </a:prstGeom>
            <a:noFill/>
            <a:ln w="9525">
              <a:noFill/>
              <a:miter lim="800000"/>
              <a:headEnd/>
              <a:tailEnd/>
            </a:ln>
          </p:spPr>
        </p:pic>
        <p:sp>
          <p:nvSpPr>
            <p:cNvPr id="101393" name="Text Box 22"/>
            <p:cNvSpPr txBox="1">
              <a:spLocks noChangeArrowheads="1"/>
            </p:cNvSpPr>
            <p:nvPr/>
          </p:nvSpPr>
          <p:spPr bwMode="auto">
            <a:xfrm>
              <a:off x="1925" y="3352"/>
              <a:ext cx="1144" cy="678"/>
            </a:xfrm>
            <a:prstGeom prst="rect">
              <a:avLst/>
            </a:prstGeom>
            <a:noFill/>
            <a:ln w="9525">
              <a:noFill/>
              <a:miter lim="800000"/>
              <a:headEnd/>
              <a:tailEnd/>
            </a:ln>
          </p:spPr>
          <p:txBody>
            <a:bodyPr lIns="0" tIns="0" rIns="0" bIns="0" anchor="ctr"/>
            <a:lstStyle/>
            <a:p>
              <a:pPr algn="just" eaLnBrk="0" hangingPunct="0">
                <a:spcBef>
                  <a:spcPct val="20000"/>
                </a:spcBef>
                <a:buClr>
                  <a:schemeClr val="hlink"/>
                </a:buClr>
                <a:buSzPct val="65000"/>
                <a:buFont typeface="Wingdings" pitchFamily="2" charset="2"/>
                <a:buNone/>
              </a:pPr>
              <a:r>
                <a:rPr lang="ru-RU" sz="900" b="1">
                  <a:solidFill>
                    <a:srgbClr val="000000"/>
                  </a:solidFill>
                </a:rPr>
                <a:t>Осуществление контроля за перечислением налога на доходы физических лиц налоговыми агентами, зарегистрированными за пределами Серовского городского округа, то есть по месту нахождения обособленных подразделений на территории Серовского городского округа </a:t>
              </a:r>
            </a:p>
          </p:txBody>
        </p:sp>
      </p:grpSp>
      <p:sp>
        <p:nvSpPr>
          <p:cNvPr id="101390" name="Rectangle 26"/>
          <p:cNvSpPr>
            <a:spLocks noChangeArrowheads="1"/>
          </p:cNvSpPr>
          <p:nvPr/>
        </p:nvSpPr>
        <p:spPr bwMode="auto">
          <a:xfrm>
            <a:off x="142875" y="793750"/>
            <a:ext cx="2624138" cy="1457325"/>
          </a:xfrm>
          <a:prstGeom prst="rect">
            <a:avLst/>
          </a:prstGeom>
          <a:noFill/>
          <a:ln w="9525">
            <a:noFill/>
            <a:miter lim="800000"/>
            <a:headEnd/>
            <a:tailEnd/>
          </a:ln>
        </p:spPr>
        <p:txBody>
          <a:bodyPr anchor="ctr">
            <a:spAutoFit/>
          </a:bodyPr>
          <a:lstStyle/>
          <a:p>
            <a:pPr algn="ctr"/>
            <a:r>
              <a:rPr lang="ru-RU" sz="900" b="1">
                <a:solidFill>
                  <a:srgbClr val="000000"/>
                </a:solidFill>
              </a:rPr>
              <a:t>Проведение работы с налогоплательшиками по погашению задолженности   по налогам, поступающим в бюджет округа,   путем</a:t>
            </a:r>
          </a:p>
          <a:p>
            <a:pPr algn="ctr"/>
            <a:r>
              <a:rPr lang="ru-RU" sz="900" b="1">
                <a:solidFill>
                  <a:srgbClr val="000000"/>
                </a:solidFill>
              </a:rPr>
              <a:t> заслушивания руководителей и собственников организаций на заседаниях Межведомственной территориальной комиссии при главе Серовского городского округа.</a:t>
            </a:r>
          </a:p>
          <a:p>
            <a:pPr algn="ctr"/>
            <a:endParaRPr lang="ru-RU" sz="900" b="1">
              <a:solidFill>
                <a:srgbClr val="000000"/>
              </a:solidFill>
            </a:endParaRPr>
          </a:p>
        </p:txBody>
      </p:sp>
      <p:pic>
        <p:nvPicPr>
          <p:cNvPr id="6" name="Picture 159" descr="герб города Серова"/>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wedge">
                                      <p:cBhvr>
                                        <p:cTn id="7" dur="2000"/>
                                        <p:tgtEl>
                                          <p:spTgt spid="16392"/>
                                        </p:tgtEl>
                                      </p:cBhvr>
                                    </p:animEffect>
                                  </p:childTnLst>
                                </p:cTn>
                              </p:par>
                              <p:par>
                                <p:cTn id="8" presetID="16" presetClass="entr" presetSubtype="26" fill="hold" nodeType="withEffect">
                                  <p:stCondLst>
                                    <p:cond delay="0"/>
                                  </p:stCondLst>
                                  <p:childTnLst>
                                    <p:set>
                                      <p:cBhvr>
                                        <p:cTn id="9" dur="1" fill="hold">
                                          <p:stCondLst>
                                            <p:cond delay="0"/>
                                          </p:stCondLst>
                                        </p:cTn>
                                        <p:tgtEl>
                                          <p:spTgt spid="16400"/>
                                        </p:tgtEl>
                                        <p:attrNameLst>
                                          <p:attrName>style.visibility</p:attrName>
                                        </p:attrNameLst>
                                      </p:cBhvr>
                                      <p:to>
                                        <p:strVal val="visible"/>
                                      </p:to>
                                    </p:set>
                                    <p:animEffect transition="in" filter="barn(inHorizontal)">
                                      <p:cBhvr>
                                        <p:cTn id="10" dur="500"/>
                                        <p:tgtEl>
                                          <p:spTgt spid="16400"/>
                                        </p:tgtEl>
                                      </p:cBhvr>
                                    </p:animEffect>
                                  </p:childTnLst>
                                </p:cTn>
                              </p:par>
                            </p:childTnLst>
                          </p:cTn>
                        </p:par>
                        <p:par>
                          <p:cTn id="11" fill="hold" nodeType="afterGroup">
                            <p:stCondLst>
                              <p:cond delay="2000"/>
                            </p:stCondLst>
                            <p:childTnLst>
                              <p:par>
                                <p:cTn id="12" presetID="2" presetClass="entr" presetSubtype="2" fill="hold" nodeType="afterEffect">
                                  <p:stCondLst>
                                    <p:cond delay="0"/>
                                  </p:stCondLst>
                                  <p:childTnLst>
                                    <p:set>
                                      <p:cBhvr>
                                        <p:cTn id="13" dur="1" fill="hold">
                                          <p:stCondLst>
                                            <p:cond delay="0"/>
                                          </p:stCondLst>
                                        </p:cTn>
                                        <p:tgtEl>
                                          <p:spTgt spid="16397"/>
                                        </p:tgtEl>
                                        <p:attrNameLst>
                                          <p:attrName>style.visibility</p:attrName>
                                        </p:attrNameLst>
                                      </p:cBhvr>
                                      <p:to>
                                        <p:strVal val="visible"/>
                                      </p:to>
                                    </p:set>
                                    <p:anim calcmode="lin" valueType="num">
                                      <p:cBhvr additive="base">
                                        <p:cTn id="14" dur="5000" fill="hold"/>
                                        <p:tgtEl>
                                          <p:spTgt spid="16397"/>
                                        </p:tgtEl>
                                        <p:attrNameLst>
                                          <p:attrName>ppt_x</p:attrName>
                                        </p:attrNameLst>
                                      </p:cBhvr>
                                      <p:tavLst>
                                        <p:tav tm="0">
                                          <p:val>
                                            <p:strVal val="1+#ppt_w/2"/>
                                          </p:val>
                                        </p:tav>
                                        <p:tav tm="100000">
                                          <p:val>
                                            <p:strVal val="#ppt_x"/>
                                          </p:val>
                                        </p:tav>
                                      </p:tavLst>
                                    </p:anim>
                                    <p:anim calcmode="lin" valueType="num">
                                      <p:cBhvr additive="base">
                                        <p:cTn id="15" dur="5000" fill="hold"/>
                                        <p:tgtEl>
                                          <p:spTgt spid="1639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7000"/>
                            </p:stCondLst>
                            <p:childTnLst>
                              <p:par>
                                <p:cTn id="17" presetID="2" presetClass="entr" presetSubtype="2" fill="hold" nodeType="afterEffect">
                                  <p:stCondLst>
                                    <p:cond delay="0"/>
                                  </p:stCondLst>
                                  <p:childTnLst>
                                    <p:set>
                                      <p:cBhvr>
                                        <p:cTn id="18" dur="1" fill="hold">
                                          <p:stCondLst>
                                            <p:cond delay="0"/>
                                          </p:stCondLst>
                                        </p:cTn>
                                        <p:tgtEl>
                                          <p:spTgt spid="16394"/>
                                        </p:tgtEl>
                                        <p:attrNameLst>
                                          <p:attrName>style.visibility</p:attrName>
                                        </p:attrNameLst>
                                      </p:cBhvr>
                                      <p:to>
                                        <p:strVal val="visible"/>
                                      </p:to>
                                    </p:set>
                                    <p:anim calcmode="lin" valueType="num">
                                      <p:cBhvr additive="base">
                                        <p:cTn id="19" dur="5000" fill="hold"/>
                                        <p:tgtEl>
                                          <p:spTgt spid="16394"/>
                                        </p:tgtEl>
                                        <p:attrNameLst>
                                          <p:attrName>ppt_x</p:attrName>
                                        </p:attrNameLst>
                                      </p:cBhvr>
                                      <p:tavLst>
                                        <p:tav tm="0">
                                          <p:val>
                                            <p:strVal val="1+#ppt_w/2"/>
                                          </p:val>
                                        </p:tav>
                                        <p:tav tm="100000">
                                          <p:val>
                                            <p:strVal val="#ppt_x"/>
                                          </p:val>
                                        </p:tav>
                                      </p:tavLst>
                                    </p:anim>
                                    <p:anim calcmode="lin" valueType="num">
                                      <p:cBhvr additive="base">
                                        <p:cTn id="20" dur="5000" fill="hold"/>
                                        <p:tgtEl>
                                          <p:spTgt spid="16394"/>
                                        </p:tgtEl>
                                        <p:attrNameLst>
                                          <p:attrName>ppt_y</p:attrName>
                                        </p:attrNameLst>
                                      </p:cBhvr>
                                      <p:tavLst>
                                        <p:tav tm="0">
                                          <p:val>
                                            <p:strVal val="#ppt_y"/>
                                          </p:val>
                                        </p:tav>
                                        <p:tav tm="100000">
                                          <p:val>
                                            <p:strVal val="#ppt_y"/>
                                          </p:val>
                                        </p:tav>
                                      </p:tavLst>
                                    </p:anim>
                                  </p:childTnLst>
                                </p:cTn>
                              </p:par>
                              <p:par>
                                <p:cTn id="21" presetID="16" presetClass="entr" presetSubtype="26" fill="hold" nodeType="withEffect">
                                  <p:stCondLst>
                                    <p:cond delay="0"/>
                                  </p:stCondLst>
                                  <p:childTnLst>
                                    <p:set>
                                      <p:cBhvr>
                                        <p:cTn id="22" dur="1" fill="hold">
                                          <p:stCondLst>
                                            <p:cond delay="0"/>
                                          </p:stCondLst>
                                        </p:cTn>
                                        <p:tgtEl>
                                          <p:spTgt spid="16399"/>
                                        </p:tgtEl>
                                        <p:attrNameLst>
                                          <p:attrName>style.visibility</p:attrName>
                                        </p:attrNameLst>
                                      </p:cBhvr>
                                      <p:to>
                                        <p:strVal val="visible"/>
                                      </p:to>
                                    </p:set>
                                    <p:animEffect transition="in" filter="barn(inHorizontal)">
                                      <p:cBhvr>
                                        <p:cTn id="23" dur="500"/>
                                        <p:tgtEl>
                                          <p:spTgt spid="16399"/>
                                        </p:tgtEl>
                                      </p:cBhvr>
                                    </p:animEffect>
                                  </p:childTnLst>
                                </p:cTn>
                              </p:par>
                            </p:childTnLst>
                          </p:cTn>
                        </p:par>
                        <p:par>
                          <p:cTn id="24" fill="hold" nodeType="afterGroup">
                            <p:stCondLst>
                              <p:cond delay="12000"/>
                            </p:stCondLst>
                            <p:childTnLst>
                              <p:par>
                                <p:cTn id="25" presetID="2" presetClass="entr" presetSubtype="4" fill="hold" nodeType="afterEffect">
                                  <p:stCondLst>
                                    <p:cond delay="0"/>
                                  </p:stCondLst>
                                  <p:childTnLst>
                                    <p:set>
                                      <p:cBhvr>
                                        <p:cTn id="26" dur="1" fill="hold">
                                          <p:stCondLst>
                                            <p:cond delay="0"/>
                                          </p:stCondLst>
                                        </p:cTn>
                                        <p:tgtEl>
                                          <p:spTgt spid="16398"/>
                                        </p:tgtEl>
                                        <p:attrNameLst>
                                          <p:attrName>style.visibility</p:attrName>
                                        </p:attrNameLst>
                                      </p:cBhvr>
                                      <p:to>
                                        <p:strVal val="visible"/>
                                      </p:to>
                                    </p:set>
                                    <p:anim calcmode="lin" valueType="num">
                                      <p:cBhvr additive="base">
                                        <p:cTn id="27" dur="5000" fill="hold"/>
                                        <p:tgtEl>
                                          <p:spTgt spid="16398"/>
                                        </p:tgtEl>
                                        <p:attrNameLst>
                                          <p:attrName>ppt_x</p:attrName>
                                        </p:attrNameLst>
                                      </p:cBhvr>
                                      <p:tavLst>
                                        <p:tav tm="0">
                                          <p:val>
                                            <p:strVal val="#ppt_x"/>
                                          </p:val>
                                        </p:tav>
                                        <p:tav tm="100000">
                                          <p:val>
                                            <p:strVal val="#ppt_x"/>
                                          </p:val>
                                        </p:tav>
                                      </p:tavLst>
                                    </p:anim>
                                    <p:anim calcmode="lin" valueType="num">
                                      <p:cBhvr additive="base">
                                        <p:cTn id="28" dur="5000" fill="hold"/>
                                        <p:tgtEl>
                                          <p:spTgt spid="1639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7000"/>
                            </p:stCondLst>
                            <p:childTnLst>
                              <p:par>
                                <p:cTn id="30" presetID="2" presetClass="entr" presetSubtype="4" fill="hold" nodeType="afterEffect">
                                  <p:stCondLst>
                                    <p:cond delay="0"/>
                                  </p:stCondLst>
                                  <p:childTnLst>
                                    <p:set>
                                      <p:cBhvr>
                                        <p:cTn id="31" dur="1" fill="hold">
                                          <p:stCondLst>
                                            <p:cond delay="0"/>
                                          </p:stCondLst>
                                        </p:cTn>
                                        <p:tgtEl>
                                          <p:spTgt spid="16395"/>
                                        </p:tgtEl>
                                        <p:attrNameLst>
                                          <p:attrName>style.visibility</p:attrName>
                                        </p:attrNameLst>
                                      </p:cBhvr>
                                      <p:to>
                                        <p:strVal val="visible"/>
                                      </p:to>
                                    </p:set>
                                    <p:anim calcmode="lin" valueType="num">
                                      <p:cBhvr additive="base">
                                        <p:cTn id="32" dur="5000" fill="hold"/>
                                        <p:tgtEl>
                                          <p:spTgt spid="16395"/>
                                        </p:tgtEl>
                                        <p:attrNameLst>
                                          <p:attrName>ppt_x</p:attrName>
                                        </p:attrNameLst>
                                      </p:cBhvr>
                                      <p:tavLst>
                                        <p:tav tm="0">
                                          <p:val>
                                            <p:strVal val="#ppt_x"/>
                                          </p:val>
                                        </p:tav>
                                        <p:tav tm="100000">
                                          <p:val>
                                            <p:strVal val="#ppt_x"/>
                                          </p:val>
                                        </p:tav>
                                      </p:tavLst>
                                    </p:anim>
                                    <p:anim calcmode="lin" valueType="num">
                                      <p:cBhvr additive="base">
                                        <p:cTn id="33" dur="5000" fill="hold"/>
                                        <p:tgtEl>
                                          <p:spTgt spid="16395"/>
                                        </p:tgtEl>
                                        <p:attrNameLst>
                                          <p:attrName>ppt_y</p:attrName>
                                        </p:attrNameLst>
                                      </p:cBhvr>
                                      <p:tavLst>
                                        <p:tav tm="0">
                                          <p:val>
                                            <p:strVal val="1+#ppt_h/2"/>
                                          </p:val>
                                        </p:tav>
                                        <p:tav tm="100000">
                                          <p:val>
                                            <p:strVal val="#ppt_y"/>
                                          </p:val>
                                        </p:tav>
                                      </p:tavLst>
                                    </p:anim>
                                  </p:childTnLst>
                                </p:cTn>
                              </p:par>
                              <p:par>
                                <p:cTn id="34" presetID="16" presetClass="entr" presetSubtype="26" fill="hold" nodeType="withEffect">
                                  <p:stCondLst>
                                    <p:cond delay="0"/>
                                  </p:stCondLst>
                                  <p:childTnLst>
                                    <p:set>
                                      <p:cBhvr>
                                        <p:cTn id="35" dur="1" fill="hold">
                                          <p:stCondLst>
                                            <p:cond delay="0"/>
                                          </p:stCondLst>
                                        </p:cTn>
                                        <p:tgtEl>
                                          <p:spTgt spid="16401"/>
                                        </p:tgtEl>
                                        <p:attrNameLst>
                                          <p:attrName>style.visibility</p:attrName>
                                        </p:attrNameLst>
                                      </p:cBhvr>
                                      <p:to>
                                        <p:strVal val="visible"/>
                                      </p:to>
                                    </p:set>
                                    <p:animEffect transition="in" filter="barn(inHorizontal)">
                                      <p:cBhvr>
                                        <p:cTn id="36" dur="500"/>
                                        <p:tgtEl>
                                          <p:spTgt spid="16401"/>
                                        </p:tgtEl>
                                      </p:cBhvr>
                                    </p:animEffect>
                                  </p:childTnLst>
                                </p:cTn>
                              </p:par>
                            </p:childTnLst>
                          </p:cTn>
                        </p:par>
                        <p:par>
                          <p:cTn id="37" fill="hold">
                            <p:stCondLst>
                              <p:cond delay="22000"/>
                            </p:stCondLst>
                            <p:childTnLst>
                              <p:par>
                                <p:cTn id="38" presetID="2" presetClass="entr" presetSubtype="2"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0" fill="hold"/>
                                        <p:tgtEl>
                                          <p:spTgt spid="22"/>
                                        </p:tgtEl>
                                        <p:attrNameLst>
                                          <p:attrName>ppt_x</p:attrName>
                                        </p:attrNameLst>
                                      </p:cBhvr>
                                      <p:tavLst>
                                        <p:tav tm="0">
                                          <p:val>
                                            <p:strVal val="1+#ppt_w/2"/>
                                          </p:val>
                                        </p:tav>
                                        <p:tav tm="100000">
                                          <p:val>
                                            <p:strVal val="#ppt_x"/>
                                          </p:val>
                                        </p:tav>
                                      </p:tavLst>
                                    </p:anim>
                                    <p:anim calcmode="lin" valueType="num">
                                      <p:cBhvr additive="base">
                                        <p:cTn id="41" dur="50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27000"/>
                            </p:stCondLst>
                            <p:childTnLst>
                              <p:par>
                                <p:cTn id="43" presetID="2" presetClass="entr" presetSubtype="4"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0" fill="hold"/>
                                        <p:tgtEl>
                                          <p:spTgt spid="23"/>
                                        </p:tgtEl>
                                        <p:attrNameLst>
                                          <p:attrName>ppt_x</p:attrName>
                                        </p:attrNameLst>
                                      </p:cBhvr>
                                      <p:tavLst>
                                        <p:tav tm="0">
                                          <p:val>
                                            <p:strVal val="#ppt_x"/>
                                          </p:val>
                                        </p:tav>
                                        <p:tav tm="100000">
                                          <p:val>
                                            <p:strVal val="#ppt_x"/>
                                          </p:val>
                                        </p:tav>
                                      </p:tavLst>
                                    </p:anim>
                                    <p:anim calcmode="lin" valueType="num">
                                      <p:cBhvr additive="base">
                                        <p:cTn id="46" dur="5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sz="quarter"/>
          </p:nvPr>
        </p:nvSpPr>
        <p:spPr>
          <a:xfrm>
            <a:off x="0" y="0"/>
            <a:ext cx="9906000" cy="485775"/>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rgbClr val="FFFFFF"/>
                </a:solidFill>
                <a:latin typeface="Times New Roman" pitchFamily="18" charset="0"/>
                <a:cs typeface="Times New Roman" pitchFamily="18" charset="0"/>
              </a:rPr>
              <a:t>Расходы бюджета Серовского городского округа</a:t>
            </a:r>
          </a:p>
        </p:txBody>
      </p:sp>
      <p:sp>
        <p:nvSpPr>
          <p:cNvPr id="90114" name="Rectangle 3"/>
          <p:cNvSpPr>
            <a:spLocks noGrp="1" noChangeArrowheads="1"/>
          </p:cNvSpPr>
          <p:nvPr>
            <p:ph type="subTitle" sz="quarter" idx="1"/>
          </p:nvPr>
        </p:nvSpPr>
        <p:spPr>
          <a:xfrm>
            <a:off x="339725" y="447675"/>
            <a:ext cx="8915400" cy="771525"/>
          </a:xfrm>
        </p:spPr>
        <p:txBody>
          <a:bodyPr/>
          <a:lstStyle/>
          <a:p>
            <a:pPr indent="176213" algn="just" eaLnBrk="1" hangingPunct="1"/>
            <a:r>
              <a:rPr lang="ru-RU" sz="1600" b="1" smtClean="0">
                <a:solidFill>
                  <a:srgbClr val="002060"/>
                </a:solidFill>
                <a:effectLst/>
                <a:latin typeface="Tahoma" pitchFamily="34" charset="0"/>
              </a:rPr>
              <a:t>Расходы бюджета – выплачиваемые из бюджета денежные средства, за исключением средств, являющихся  источниками финансирования дефицита бюджета</a:t>
            </a:r>
            <a:r>
              <a:rPr lang="ru-RU" sz="1600" b="1" smtClean="0">
                <a:solidFill>
                  <a:schemeClr val="accent2"/>
                </a:solidFill>
                <a:effectLst/>
                <a:latin typeface="Tahoma" pitchFamily="34" charset="0"/>
              </a:rPr>
              <a:t>.</a:t>
            </a:r>
            <a:r>
              <a:rPr lang="ru-RU" sz="1600" b="1" smtClean="0">
                <a:effectLst/>
                <a:latin typeface="Tahoma" pitchFamily="34" charset="0"/>
              </a:rPr>
              <a:t> </a:t>
            </a:r>
          </a:p>
        </p:txBody>
      </p:sp>
      <p:sp>
        <p:nvSpPr>
          <p:cNvPr id="90115" name="AutoShape 11"/>
          <p:cNvSpPr>
            <a:spLocks noChangeArrowheads="1"/>
          </p:cNvSpPr>
          <p:nvPr/>
        </p:nvSpPr>
        <p:spPr bwMode="auto">
          <a:xfrm>
            <a:off x="201613" y="1306513"/>
            <a:ext cx="5033962" cy="782637"/>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b="1">
                <a:solidFill>
                  <a:schemeClr val="bg1"/>
                </a:solidFill>
              </a:rPr>
              <a:t>Расходы бюджета Серовского </a:t>
            </a:r>
          </a:p>
          <a:p>
            <a:pPr algn="ctr"/>
            <a:r>
              <a:rPr lang="ru-RU" b="1">
                <a:solidFill>
                  <a:schemeClr val="bg1"/>
                </a:solidFill>
              </a:rPr>
              <a:t>городского округа  распределены по:</a:t>
            </a:r>
            <a:endParaRPr lang="ru-RU">
              <a:solidFill>
                <a:schemeClr val="bg1"/>
              </a:solidFill>
            </a:endParaRPr>
          </a:p>
        </p:txBody>
      </p:sp>
      <p:sp>
        <p:nvSpPr>
          <p:cNvPr id="7" name="Скругленный прямоугольник 6"/>
          <p:cNvSpPr/>
          <p:nvPr/>
        </p:nvSpPr>
        <p:spPr>
          <a:xfrm>
            <a:off x="179388" y="2335213"/>
            <a:ext cx="1649412" cy="9699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400" b="1" dirty="0">
                <a:latin typeface="Times New Roman" pitchFamily="18" charset="0"/>
                <a:cs typeface="Times New Roman" pitchFamily="18" charset="0"/>
              </a:rPr>
              <a:t>13</a:t>
            </a:r>
          </a:p>
          <a:p>
            <a:pPr algn="ctr" fontAlgn="auto">
              <a:spcBef>
                <a:spcPts val="0"/>
              </a:spcBef>
              <a:spcAft>
                <a:spcPts val="0"/>
              </a:spcAft>
              <a:defRPr/>
            </a:pPr>
            <a:r>
              <a:rPr lang="ru-RU" sz="1300" b="1" dirty="0">
                <a:latin typeface="Times New Roman" pitchFamily="18" charset="0"/>
                <a:cs typeface="Times New Roman" pitchFamily="18" charset="0"/>
              </a:rPr>
              <a:t>разделам бюджетной классификации</a:t>
            </a:r>
          </a:p>
        </p:txBody>
      </p:sp>
      <p:sp>
        <p:nvSpPr>
          <p:cNvPr id="8" name="Скругленный прямоугольник 7"/>
          <p:cNvSpPr/>
          <p:nvPr/>
        </p:nvSpPr>
        <p:spPr>
          <a:xfrm>
            <a:off x="1828800" y="2344738"/>
            <a:ext cx="1592263" cy="969962"/>
          </a:xfrm>
          <a:prstGeom prst="round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b="1">
                <a:solidFill>
                  <a:schemeClr val="bg1"/>
                </a:solidFill>
                <a:latin typeface="Times New Roman" pitchFamily="18" charset="0"/>
                <a:cs typeface="Times New Roman" pitchFamily="18" charset="0"/>
              </a:rPr>
              <a:t>9 </a:t>
            </a:r>
          </a:p>
          <a:p>
            <a:pPr algn="ctr">
              <a:defRPr/>
            </a:pPr>
            <a:r>
              <a:rPr lang="ru-RU" sz="1300" b="1">
                <a:solidFill>
                  <a:schemeClr val="bg1"/>
                </a:solidFill>
                <a:latin typeface="Times New Roman" pitchFamily="18" charset="0"/>
                <a:cs typeface="Times New Roman" pitchFamily="18" charset="0"/>
              </a:rPr>
              <a:t>главным распорядителям бюджетных средств</a:t>
            </a:r>
          </a:p>
        </p:txBody>
      </p:sp>
      <p:graphicFrame>
        <p:nvGraphicFramePr>
          <p:cNvPr id="12" name="Схема 11"/>
          <p:cNvGraphicFramePr/>
          <p:nvPr/>
        </p:nvGraphicFramePr>
        <p:xfrm>
          <a:off x="5952280" y="1131779"/>
          <a:ext cx="3594821" cy="5720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Блок-схема: внутренняя память 9"/>
          <p:cNvSpPr/>
          <p:nvPr/>
        </p:nvSpPr>
        <p:spPr>
          <a:xfrm>
            <a:off x="180927" y="3591801"/>
            <a:ext cx="2576062" cy="2902922"/>
          </a:xfrm>
          <a:prstGeom prst="flowChartInternalStorage">
            <a:avLst/>
          </a:prstGeom>
          <a:ln w="9525"/>
          <a:effectLst>
            <a:innerShdw blurRad="63500" dist="50800" dir="8100000">
              <a:prstClr val="black">
                <a:alpha val="50000"/>
              </a:prstClr>
            </a:innerShdw>
          </a:effectLst>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anchor="ctr"/>
          <a:lstStyle/>
          <a:p>
            <a:pPr algn="ctr">
              <a:defRPr/>
            </a:pPr>
            <a:r>
              <a:rPr lang="ru-RU" sz="1300">
                <a:solidFill>
                  <a:srgbClr val="000000"/>
                </a:solidFill>
                <a:latin typeface="Constantia" pitchFamily="18" charset="0"/>
                <a:cs typeface="Arial" charset="0"/>
              </a:rPr>
              <a:t>Расходы бюджета Серовского городского округа ориентированы на выполнение действующих расходных обязательств  и обеспечение объема и качества предоставления муниципальных услуг  отраслей социально -  культурной сферы.</a:t>
            </a:r>
          </a:p>
        </p:txBody>
      </p:sp>
      <p:sp>
        <p:nvSpPr>
          <p:cNvPr id="11" name="Блок-схема: внутренняя память 10"/>
          <p:cNvSpPr/>
          <p:nvPr/>
        </p:nvSpPr>
        <p:spPr>
          <a:xfrm>
            <a:off x="2834768" y="3626134"/>
            <a:ext cx="2401030" cy="2823055"/>
          </a:xfrm>
          <a:prstGeom prst="flowChartInternalStorage">
            <a:avLst/>
          </a:prstGeom>
          <a:ln>
            <a:solidFill>
              <a:schemeClr val="bg1"/>
            </a:solidFill>
          </a:ln>
          <a:effectLst>
            <a:innerShdw blurRad="63500" dist="50800" dir="10800000">
              <a:prstClr val="black">
                <a:alpha val="50000"/>
              </a:prstClr>
            </a:innerShdw>
          </a:effectLst>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300">
                <a:solidFill>
                  <a:srgbClr val="000000"/>
                </a:solidFill>
                <a:latin typeface="Constantia" pitchFamily="18" charset="0"/>
                <a:cs typeface="Arial" charset="0"/>
              </a:rPr>
              <a:t>Мероприятия муниципальных программ Серовского городского округа направлены на  достижение конкретных показателей и на повышение  эффективности расходования бюджетных средств.</a:t>
            </a:r>
          </a:p>
        </p:txBody>
      </p:sp>
      <p:grpSp>
        <p:nvGrpSpPr>
          <p:cNvPr id="90125" name="Скругленный прямоугольник 7"/>
          <p:cNvGrpSpPr>
            <a:grpSpLocks/>
          </p:cNvGrpSpPr>
          <p:nvPr/>
        </p:nvGrpSpPr>
        <p:grpSpPr bwMode="auto">
          <a:xfrm>
            <a:off x="3371850" y="2216150"/>
            <a:ext cx="2041525" cy="1206500"/>
            <a:chOff x="1075" y="1402"/>
            <a:chExt cx="1152" cy="760"/>
          </a:xfrm>
        </p:grpSpPr>
        <p:pic>
          <p:nvPicPr>
            <p:cNvPr id="90127" name="Скругленный прямоугольник 7"/>
            <p:cNvPicPr>
              <a:picLocks noChangeArrowheads="1"/>
            </p:cNvPicPr>
            <p:nvPr/>
          </p:nvPicPr>
          <p:blipFill>
            <a:blip r:embed="rId8"/>
            <a:srcRect/>
            <a:stretch>
              <a:fillRect/>
            </a:stretch>
          </p:blipFill>
          <p:spPr bwMode="auto">
            <a:xfrm>
              <a:off x="1075" y="1402"/>
              <a:ext cx="1152" cy="760"/>
            </a:xfrm>
            <a:prstGeom prst="rect">
              <a:avLst/>
            </a:prstGeom>
            <a:noFill/>
            <a:ln w="9525">
              <a:noFill/>
              <a:miter lim="800000"/>
              <a:headEnd/>
              <a:tailEnd/>
            </a:ln>
          </p:spPr>
        </p:pic>
        <p:sp>
          <p:nvSpPr>
            <p:cNvPr id="90128" name="Text Box 31"/>
            <p:cNvSpPr txBox="1">
              <a:spLocks noChangeArrowheads="1"/>
            </p:cNvSpPr>
            <p:nvPr/>
          </p:nvSpPr>
          <p:spPr bwMode="auto">
            <a:xfrm>
              <a:off x="1182" y="1507"/>
              <a:ext cx="943" cy="551"/>
            </a:xfrm>
            <a:prstGeom prst="rect">
              <a:avLst/>
            </a:prstGeom>
            <a:solidFill>
              <a:srgbClr val="66FF99"/>
            </a:solidFill>
            <a:ln w="9525">
              <a:noFill/>
              <a:miter lim="800000"/>
              <a:headEnd/>
              <a:tailEnd/>
            </a:ln>
          </p:spPr>
          <p:txBody>
            <a:bodyPr anchor="ctr"/>
            <a:lstStyle/>
            <a:p>
              <a:pPr algn="ctr"/>
              <a:r>
                <a:rPr lang="ru-RU" sz="1400" b="1">
                  <a:solidFill>
                    <a:schemeClr val="bg1"/>
                  </a:solidFill>
                  <a:cs typeface="Times New Roman" pitchFamily="18" charset="0"/>
                </a:rPr>
                <a:t>16 </a:t>
              </a:r>
            </a:p>
            <a:p>
              <a:pPr algn="ctr"/>
              <a:r>
                <a:rPr lang="ru-RU" sz="1300" b="1">
                  <a:solidFill>
                    <a:schemeClr val="bg1"/>
                  </a:solidFill>
                  <a:cs typeface="Times New Roman" pitchFamily="18" charset="0"/>
                </a:rPr>
                <a:t>муниципальным программам СГО</a:t>
              </a:r>
            </a:p>
          </p:txBody>
        </p:sp>
      </p:grpSp>
      <p:pic>
        <p:nvPicPr>
          <p:cNvPr id="6" name="Picture 159" descr="герб города Серова"/>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ustDataLst>
      <p:tags r:id="rId1"/>
    </p:custData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59" descr="герб города Серова"/>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
        <p:nvSpPr>
          <p:cNvPr id="89105" name="WordArt 5"/>
          <p:cNvSpPr>
            <a:spLocks noChangeArrowheads="1" noChangeShapeType="1" noTextEdit="1"/>
          </p:cNvSpPr>
          <p:nvPr/>
        </p:nvSpPr>
        <p:spPr bwMode="auto">
          <a:xfrm>
            <a:off x="596900" y="201613"/>
            <a:ext cx="9144000" cy="509587"/>
          </a:xfrm>
          <a:prstGeom prst="rect">
            <a:avLst/>
          </a:prstGeom>
        </p:spPr>
        <p:txBody>
          <a:bodyPr wrap="none" fromWordArt="1">
            <a:prstTxWarp prst="textPlain">
              <a:avLst>
                <a:gd name="adj" fmla="val 50000"/>
              </a:avLst>
            </a:prstTxWarp>
          </a:bodyPr>
          <a:lstStyle/>
          <a:p>
            <a:pPr algn="ctr"/>
            <a:r>
              <a:rPr lang="ru-RU" sz="2000" kern="10">
                <a:ln w="9525">
                  <a:solidFill>
                    <a:schemeClr val="tx1"/>
                  </a:solidFill>
                  <a:round/>
                  <a:headEnd/>
                  <a:tailEnd/>
                </a:ln>
                <a:solidFill>
                  <a:schemeClr val="tx1"/>
                </a:solidFill>
                <a:effectLst>
                  <a:outerShdw dist="45791" dir="2021404" algn="ctr" rotWithShape="0">
                    <a:srgbClr val="B2B2B2">
                      <a:alpha val="79999"/>
                    </a:srgbClr>
                  </a:outerShdw>
                </a:effectLst>
                <a:latin typeface="Times New Roman"/>
                <a:cs typeface="Times New Roman"/>
              </a:rPr>
              <a:t>Распределение расходов бюджета СГО на 2018 год по </a:t>
            </a:r>
          </a:p>
          <a:p>
            <a:pPr algn="ctr"/>
            <a:r>
              <a:rPr lang="ru-RU" sz="2000" kern="10">
                <a:ln w="9525">
                  <a:solidFill>
                    <a:schemeClr val="tx1"/>
                  </a:solidFill>
                  <a:round/>
                  <a:headEnd/>
                  <a:tailEnd/>
                </a:ln>
                <a:solidFill>
                  <a:schemeClr val="tx1"/>
                </a:solidFill>
                <a:effectLst>
                  <a:outerShdw dist="45791" dir="2021404" algn="ctr" rotWithShape="0">
                    <a:srgbClr val="B2B2B2">
                      <a:alpha val="79999"/>
                    </a:srgbClr>
                  </a:outerShdw>
                </a:effectLst>
                <a:latin typeface="Times New Roman"/>
                <a:cs typeface="Times New Roman"/>
              </a:rPr>
              <a:t>муниципальным программам и непрограммным направлениям</a:t>
            </a:r>
          </a:p>
        </p:txBody>
      </p:sp>
      <p:graphicFrame>
        <p:nvGraphicFramePr>
          <p:cNvPr id="89103" name="Object 15"/>
          <p:cNvGraphicFramePr>
            <a:graphicFrameLocks noChangeAspect="1"/>
          </p:cNvGraphicFramePr>
          <p:nvPr/>
        </p:nvGraphicFramePr>
        <p:xfrm>
          <a:off x="171450" y="722313"/>
          <a:ext cx="9734550" cy="6135687"/>
        </p:xfrm>
        <a:graphic>
          <a:graphicData uri="http://schemas.openxmlformats.org/presentationml/2006/ole">
            <mc:AlternateContent xmlns:mc="http://schemas.openxmlformats.org/markup-compatibility/2006">
              <mc:Choice xmlns:v="urn:schemas-microsoft-com:vml" Requires="v">
                <p:oleObj spid="_x0000_s89104" name="Диаграмма" r:id="rId4" imgW="9725008" imgH="6115048" progId="MSGraph.Chart.8">
                  <p:embed followColorScheme="full"/>
                </p:oleObj>
              </mc:Choice>
              <mc:Fallback>
                <p:oleObj name="Диаграмма" r:id="rId4" imgW="9725008" imgH="6115048" progId="MSGraph.Chart.8">
                  <p:embed followColorScheme="full"/>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722313"/>
                        <a:ext cx="9734550" cy="613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16200000">
            <a:off x="-3127375" y="3127375"/>
            <a:ext cx="6858000" cy="603250"/>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smtClean="0">
                <a:solidFill>
                  <a:srgbClr val="FFFFFF"/>
                </a:solidFill>
                <a:latin typeface="Times New Roman" pitchFamily="18" charset="0"/>
                <a:cs typeface="Times New Roman" pitchFamily="18" charset="0"/>
              </a:rPr>
              <a:t>Структура расходов бюджета Серовского городского округа на 2018 год</a:t>
            </a:r>
            <a:endParaRPr lang="ru-RU" sz="2000" b="1" smtClean="0">
              <a:solidFill>
                <a:schemeClr val="tx1"/>
              </a:solidFill>
              <a:latin typeface="Times New Roman" pitchFamily="18" charset="0"/>
              <a:cs typeface="Times New Roman" pitchFamily="18" charset="0"/>
            </a:endParaRPr>
          </a:p>
        </p:txBody>
      </p:sp>
      <p:graphicFrame>
        <p:nvGraphicFramePr>
          <p:cNvPr id="37894" name="Object 6"/>
          <p:cNvGraphicFramePr>
            <a:graphicFrameLocks noChangeAspect="1"/>
          </p:cNvGraphicFramePr>
          <p:nvPr/>
        </p:nvGraphicFramePr>
        <p:xfrm>
          <a:off x="500063" y="0"/>
          <a:ext cx="9405937" cy="6699250"/>
        </p:xfrm>
        <a:graphic>
          <a:graphicData uri="http://schemas.openxmlformats.org/presentationml/2006/ole">
            <mc:AlternateContent xmlns:mc="http://schemas.openxmlformats.org/markup-compatibility/2006">
              <mc:Choice xmlns:v="urn:schemas-microsoft-com:vml" Requires="v">
                <p:oleObj spid="_x0000_s37895" name="Диаграмма" r:id="rId3" imgW="8715392" imgH="5257758" progId="Excel.Chart.8">
                  <p:embed/>
                </p:oleObj>
              </mc:Choice>
              <mc:Fallback>
                <p:oleObj name="Диаграмма" r:id="rId3" imgW="8715392" imgH="5257758" progId="Excel.Chart.8">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0"/>
                        <a:ext cx="9405937" cy="669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59" descr="герб города Серова"/>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Прямоугольник 4"/>
          <p:cNvSpPr>
            <a:spLocks noChangeArrowheads="1"/>
          </p:cNvSpPr>
          <p:nvPr/>
        </p:nvSpPr>
        <p:spPr bwMode="auto">
          <a:xfrm>
            <a:off x="9288463" y="6488113"/>
            <a:ext cx="412750" cy="366712"/>
          </a:xfrm>
          <a:prstGeom prst="rect">
            <a:avLst/>
          </a:prstGeom>
          <a:noFill/>
          <a:ln w="9525">
            <a:noFill/>
            <a:miter lim="800000"/>
            <a:headEnd/>
            <a:tailEnd/>
          </a:ln>
        </p:spPr>
        <p:txBody>
          <a:bodyPr wrap="none">
            <a:spAutoFit/>
          </a:bodyPr>
          <a:lstStyle/>
          <a:p>
            <a:fld id="{F6020AA8-4123-42DA-B958-E09188252BEA}" type="slidenum">
              <a:rPr lang="ru-RU"/>
              <a:pPr/>
              <a:t>28</a:t>
            </a:fld>
            <a:endParaRPr lang="ru-RU"/>
          </a:p>
        </p:txBody>
      </p:sp>
      <p:sp>
        <p:nvSpPr>
          <p:cNvPr id="7" name="Заголовок 1"/>
          <p:cNvSpPr txBox="1">
            <a:spLocks/>
          </p:cNvSpPr>
          <p:nvPr/>
        </p:nvSpPr>
        <p:spPr bwMode="auto">
          <a:xfrm rot="16200000">
            <a:off x="-3127375" y="3127375"/>
            <a:ext cx="6858000" cy="603250"/>
          </a:xfrm>
          <a:prstGeom prst="rect">
            <a:avLst/>
          </a:prstGeom>
          <a:solidFill>
            <a:schemeClr val="accent2"/>
          </a:solidFill>
          <a:ln w="12700" algn="ctr">
            <a:solidFill>
              <a:srgbClr val="23496F"/>
            </a:solidFill>
            <a:miter lim="800000"/>
            <a:headEnd/>
            <a:tailEnd/>
          </a:ln>
        </p:spPr>
        <p:txBody>
          <a:bodyPr anchor="ctr"/>
          <a:lstStyle/>
          <a:p>
            <a:pPr eaLnBrk="0" hangingPunct="0">
              <a:defRPr/>
            </a:pPr>
            <a:r>
              <a:rPr lang="ru-RU" sz="2000" b="1" dirty="0">
                <a:effectLst>
                  <a:outerShdw blurRad="38100" dist="38100" dir="2700000" algn="tl">
                    <a:srgbClr val="000000"/>
                  </a:outerShdw>
                </a:effectLst>
                <a:cs typeface="Times New Roman" pitchFamily="18" charset="0"/>
              </a:rPr>
              <a:t>Динамика распределения расходов бюджета Серовского городского округа</a:t>
            </a:r>
            <a:endParaRPr lang="ru-RU" sz="2000" b="1" dirty="0">
              <a:solidFill>
                <a:schemeClr val="tx1"/>
              </a:solidFill>
              <a:effectLst>
                <a:outerShdw blurRad="38100" dist="38100" dir="2700000" algn="tl">
                  <a:srgbClr val="000000"/>
                </a:outerShdw>
              </a:effectLst>
              <a:cs typeface="Times New Roman" pitchFamily="18" charset="0"/>
            </a:endParaRPr>
          </a:p>
        </p:txBody>
      </p:sp>
      <p:graphicFrame>
        <p:nvGraphicFramePr>
          <p:cNvPr id="91425" name="Group 1313"/>
          <p:cNvGraphicFramePr>
            <a:graphicFrameLocks noGrp="1"/>
          </p:cNvGraphicFramePr>
          <p:nvPr/>
        </p:nvGraphicFramePr>
        <p:xfrm>
          <a:off x="646113" y="42863"/>
          <a:ext cx="9020175" cy="6608762"/>
        </p:xfrm>
        <a:graphic>
          <a:graphicData uri="http://schemas.openxmlformats.org/drawingml/2006/table">
            <a:tbl>
              <a:tblPr/>
              <a:tblGrid>
                <a:gridCol w="2278062"/>
                <a:gridCol w="1216025"/>
                <a:gridCol w="1279525"/>
                <a:gridCol w="1406525"/>
                <a:gridCol w="1419225"/>
                <a:gridCol w="1420813"/>
              </a:tblGrid>
              <a:tr h="8540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Наименование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2016 год факт (тыс.руб.)</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бюджет 2017 год (ожидаемое) (тыс.руб.)</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2018 год (проект)тыс.руб.</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2019 год (проект)тыс.руб.</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2020 год (проект)тыс.руб.</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Общегосударственные вопросы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122 049,4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138 155,0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175 716,2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159 448,4</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149 870,9</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Национальная безопасность и правоохранительная деятельность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40 617,8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38 480,5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42 461,9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45 404,0</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45 776,6</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Национальная экономика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213 709,3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175 037,7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175 731,3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133 313,5</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132 055,2</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Жилищно-коммунальное хозяйство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290 991,7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634 066,4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374 926,9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89 781,6</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90 818,3</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75">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Охрана окружающей среды и природных ресурсов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94,6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479,7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1 000,0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Образование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1 451 316,2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1 546 969,8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1 574 104,6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1 578 444,6 </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1 602 027,1</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Культура, кинематография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119 066,8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147 319,1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164 786,9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164 947,4</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158 844,3</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Социальная политика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227 745,3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259 353,4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259 388,1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263144,3</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257492,6</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Физическая культура и спорт</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192 656,5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65 167,8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48 906,2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51 203,6</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40 803,1</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Средства массовой информации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2 955,2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2 419,6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2 569,5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2 437,6</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2 437,6</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51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Обслуживание государственного и муниципального долга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22 569,8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12 787,30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9 440,00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9 440,0</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9 440,0</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ВСЕГО</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2 683 772,60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3 020 236,30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2 828 031,60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2 498 565,0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2 489 565,7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 name="Picture 159" descr="герб города Серова"/>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a:xfrm>
            <a:off x="460375" y="0"/>
            <a:ext cx="9445625" cy="717550"/>
          </a:xfrm>
          <a:noFill/>
        </p:spPr>
        <p:txBody>
          <a:bodyPr/>
          <a:lstStyle/>
          <a:p>
            <a:r>
              <a:rPr lang="ru-RU" sz="3200" b="1" smtClean="0">
                <a:solidFill>
                  <a:srgbClr val="000000"/>
                </a:solidFill>
                <a:effectLst/>
              </a:rPr>
              <a:t>Общегосударственные вопросы</a:t>
            </a:r>
            <a:r>
              <a:rPr lang="ru-RU" sz="4000" b="1" smtClean="0">
                <a:solidFill>
                  <a:srgbClr val="000000"/>
                </a:solidFill>
                <a:effectLst/>
              </a:rPr>
              <a:t> </a:t>
            </a:r>
          </a:p>
        </p:txBody>
      </p:sp>
      <p:sp>
        <p:nvSpPr>
          <p:cNvPr id="4" name="Заголовок 1"/>
          <p:cNvSpPr txBox="1">
            <a:spLocks/>
          </p:cNvSpPr>
          <p:nvPr/>
        </p:nvSpPr>
        <p:spPr bwMode="auto">
          <a:xfrm rot="16200000">
            <a:off x="-3209925" y="3209925"/>
            <a:ext cx="6858000" cy="438150"/>
          </a:xfrm>
          <a:prstGeom prst="rect">
            <a:avLst/>
          </a:prstGeom>
          <a:solidFill>
            <a:schemeClr val="accent2"/>
          </a:solidFill>
          <a:ln w="12700" algn="ctr">
            <a:solidFill>
              <a:srgbClr val="23496F"/>
            </a:solidFill>
            <a:miter lim="800000"/>
            <a:headEnd/>
            <a:tailEnd/>
          </a:ln>
        </p:spPr>
        <p:txBody>
          <a:bodyPr anchor="ctr"/>
          <a:lstStyle/>
          <a:p>
            <a:pPr algn="ctr" eaLnBrk="0" hangingPunct="0">
              <a:defRPr/>
            </a:pPr>
            <a:r>
              <a:rPr lang="ru-RU" sz="2000" b="1">
                <a:effectLst>
                  <a:outerShdw blurRad="38100" dist="38100" dir="2700000" algn="tl">
                    <a:srgbClr val="000000"/>
                  </a:outerShdw>
                </a:effectLst>
                <a:cs typeface="Times New Roman" pitchFamily="18" charset="0"/>
              </a:rPr>
              <a:t>Расходы бюджета (объемы финансирования)</a:t>
            </a:r>
            <a:endParaRPr lang="ru-RU" sz="2000" b="1">
              <a:solidFill>
                <a:schemeClr val="tx1"/>
              </a:solidFill>
              <a:effectLst>
                <a:outerShdw blurRad="38100" dist="38100" dir="2700000" algn="tl">
                  <a:srgbClr val="000000"/>
                </a:outerShdw>
              </a:effectLst>
              <a:cs typeface="Times New Roman" pitchFamily="18" charset="0"/>
            </a:endParaRPr>
          </a:p>
        </p:txBody>
      </p:sp>
      <p:graphicFrame>
        <p:nvGraphicFramePr>
          <p:cNvPr id="99660" name="Group 332"/>
          <p:cNvGraphicFramePr>
            <a:graphicFrameLocks noGrp="1"/>
          </p:cNvGraphicFramePr>
          <p:nvPr>
            <p:ph idx="4294967295"/>
          </p:nvPr>
        </p:nvGraphicFramePr>
        <p:xfrm>
          <a:off x="496888" y="700088"/>
          <a:ext cx="9255125" cy="5607050"/>
        </p:xfrm>
        <a:graphic>
          <a:graphicData uri="http://schemas.openxmlformats.org/drawingml/2006/table">
            <a:tbl>
              <a:tblPr/>
              <a:tblGrid>
                <a:gridCol w="2497137"/>
                <a:gridCol w="1058863"/>
                <a:gridCol w="1084262"/>
                <a:gridCol w="1096963"/>
                <a:gridCol w="1122362"/>
                <a:gridCol w="1252538"/>
                <a:gridCol w="1143000"/>
              </a:tblGrid>
              <a:tr h="842963">
                <a:tc>
                  <a:txBody>
                    <a:bodyPr/>
                    <a:lstStyle/>
                    <a:p>
                      <a:pPr marL="342900" marR="0" lvl="0" indent="-34290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588"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2015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2016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2017 прогноз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270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2018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2019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270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2020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95300">
                <a:tc>
                  <a:txBody>
                    <a:bodyPr/>
                    <a:lstStyle/>
                    <a:p>
                      <a:pPr marL="0" marR="0" lvl="0" indent="127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Функционирование высшего должностного лица муниципального образования</a:t>
                      </a:r>
                      <a:endParaRPr kumimoji="0" 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2 280,2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127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2 602,6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3 227,8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3 129,9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3 223,3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3 223,3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6365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Функционирование представительных органов муниципальных образований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FE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6 695,7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4 548,0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5 721,5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6 703,9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6 781,1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6 751,1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579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Функционирование местных администраций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74 053,8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78 305,9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83 126,9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97 107,8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99 647,5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99 647,5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1809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Судебная система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FE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Arial" charset="0"/>
                        </a:rPr>
                        <a:t>409,5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Arial" charset="0"/>
                        </a:rPr>
                        <a:t>44,3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771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Обеспечение деятельности финансовых органов и органов финансового надзора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FE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12 650,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13 676,0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12 278,2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Arial" charset="0"/>
                        </a:rPr>
                        <a:t>14 266,2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Arial" charset="0"/>
                        </a:rPr>
                        <a:t>14 716,8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Arial" charset="0"/>
                        </a:rPr>
                        <a:t>14 713,0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Обеспечение проведения выборов и референдумов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4 662,0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Резервные фонды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1 878,3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2 046,0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6 000,0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10 000,0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10 000,0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10 000,0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Другие общегосударственные вопросы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DEDE"/>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18 277,1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22 865,4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23 138,6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44 098,9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25 052,1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15 491,5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Итого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110 957,6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122 049,5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138 155,1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175 716,3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159 448,4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149 870,9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r>
            </a:tbl>
          </a:graphicData>
        </a:graphic>
      </p:graphicFrame>
      <p:pic>
        <p:nvPicPr>
          <p:cNvPr id="6" name="Picture 159" descr="герб города Серова"/>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WordArt 5"/>
          <p:cNvSpPr>
            <a:spLocks noChangeArrowheads="1" noChangeShapeType="1" noTextEdit="1"/>
          </p:cNvSpPr>
          <p:nvPr/>
        </p:nvSpPr>
        <p:spPr bwMode="auto">
          <a:xfrm>
            <a:off x="1477963" y="312738"/>
            <a:ext cx="7442200" cy="481012"/>
          </a:xfrm>
          <a:prstGeom prst="rect">
            <a:avLst/>
          </a:prstGeom>
        </p:spPr>
        <p:txBody>
          <a:bodyPr wrap="none" fromWordArt="1">
            <a:prstTxWarp prst="textWave1">
              <a:avLst>
                <a:gd name="adj1" fmla="val 13005"/>
                <a:gd name="adj2" fmla="val 0"/>
              </a:avLst>
            </a:prstTxWarp>
          </a:bodyPr>
          <a:lstStyle/>
          <a:p>
            <a:pPr algn="ctr"/>
            <a:r>
              <a:rPr lang="ru-RU" sz="2000" kern="10">
                <a:ln w="9525">
                  <a:noFill/>
                  <a:round/>
                  <a:headEnd/>
                  <a:tailEnd/>
                </a:ln>
                <a:solidFill>
                  <a:srgbClr val="000000"/>
                </a:solidFill>
                <a:effectLst>
                  <a:outerShdw dist="53882" dir="2700000" algn="ctr" rotWithShape="0">
                    <a:srgbClr val="C0C0C0">
                      <a:alpha val="79999"/>
                    </a:srgbClr>
                  </a:outerShdw>
                </a:effectLst>
                <a:latin typeface="Times New Roman"/>
                <a:cs typeface="Times New Roman"/>
              </a:rPr>
              <a:t>Основные понятия</a:t>
            </a:r>
          </a:p>
        </p:txBody>
      </p:sp>
      <p:sp>
        <p:nvSpPr>
          <p:cNvPr id="10242" name="Rectangle 5"/>
          <p:cNvSpPr>
            <a:spLocks noChangeArrowheads="1"/>
          </p:cNvSpPr>
          <p:nvPr/>
        </p:nvSpPr>
        <p:spPr bwMode="auto">
          <a:xfrm>
            <a:off x="225425" y="758825"/>
            <a:ext cx="9447213" cy="8893175"/>
          </a:xfrm>
          <a:prstGeom prst="rect">
            <a:avLst/>
          </a:prstGeom>
          <a:noFill/>
          <a:ln w="9525">
            <a:noFill/>
            <a:miter lim="800000"/>
            <a:headEnd/>
            <a:tailEnd/>
          </a:ln>
        </p:spPr>
        <p:txBody>
          <a:bodyPr>
            <a:spAutoFit/>
          </a:bodyPr>
          <a:lstStyle/>
          <a:p>
            <a:r>
              <a:rPr lang="ru-RU" sz="1600" b="1" u="sng">
                <a:solidFill>
                  <a:srgbClr val="000099"/>
                </a:solidFill>
              </a:rPr>
              <a:t>Сводная бюджетная роспись</a:t>
            </a:r>
            <a:r>
              <a:rPr lang="ru-RU" sz="1600" b="1">
                <a:solidFill>
                  <a:srgbClr val="000099"/>
                </a:solidFill>
              </a:rPr>
              <a:t> </a:t>
            </a:r>
            <a:r>
              <a:rPr lang="ru-RU" sz="1600">
                <a:solidFill>
                  <a:srgbClr val="000099"/>
                </a:solidFill>
              </a:rPr>
              <a:t>– документ, который составляется и ведется финансовым органом в целях организации исполнения бюджета по доходам, расходам и источникам финансирования дефицита бюджета</a:t>
            </a:r>
          </a:p>
          <a:p>
            <a:endParaRPr lang="ru-RU" sz="1600">
              <a:solidFill>
                <a:srgbClr val="000099"/>
              </a:solidFill>
            </a:endParaRPr>
          </a:p>
          <a:p>
            <a:pPr algn="just"/>
            <a:r>
              <a:rPr lang="ru-RU" sz="1600" b="1" u="sng">
                <a:solidFill>
                  <a:srgbClr val="000099"/>
                </a:solidFill>
              </a:rPr>
              <a:t>Бюджетные обязательства –</a:t>
            </a:r>
            <a:r>
              <a:rPr lang="ru-RU" sz="1600">
                <a:solidFill>
                  <a:srgbClr val="000099"/>
                </a:solidFill>
              </a:rPr>
              <a:t> расходные обязательства, подлежащие исполнению в  соответствующем финансовом году</a:t>
            </a:r>
          </a:p>
          <a:p>
            <a:endParaRPr lang="ru-RU" sz="1600">
              <a:solidFill>
                <a:srgbClr val="000099"/>
              </a:solidFill>
            </a:endParaRPr>
          </a:p>
          <a:p>
            <a:pPr algn="just"/>
            <a:r>
              <a:rPr lang="ru-RU" sz="1600" b="1" u="sng">
                <a:solidFill>
                  <a:srgbClr val="000099"/>
                </a:solidFill>
              </a:rPr>
              <a:t>Расходные обязательства</a:t>
            </a:r>
            <a:r>
              <a:rPr lang="ru-RU" sz="1600" b="1">
                <a:solidFill>
                  <a:srgbClr val="000099"/>
                </a:solidFill>
              </a:rPr>
              <a:t> </a:t>
            </a:r>
            <a:r>
              <a:rPr lang="ru-RU" sz="1600">
                <a:solidFill>
                  <a:srgbClr val="000099"/>
                </a:solidFill>
              </a:rPr>
              <a:t>– возникающие на  основе закона, иного нормативного правового акта, договора или соглашения, обязанности публично-правого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endParaRPr lang="ru-RU" sz="1600">
              <a:solidFill>
                <a:srgbClr val="000099"/>
              </a:solidFill>
            </a:endParaRPr>
          </a:p>
          <a:p>
            <a:pPr algn="just"/>
            <a:r>
              <a:rPr lang="ru-RU" sz="1600" b="1" u="sng">
                <a:solidFill>
                  <a:srgbClr val="000099"/>
                </a:solidFill>
              </a:rPr>
              <a:t>Публичные обязательства</a:t>
            </a:r>
            <a:r>
              <a:rPr lang="ru-RU" sz="1600" b="1">
                <a:solidFill>
                  <a:srgbClr val="000099"/>
                </a:solidFill>
              </a:rPr>
              <a:t> </a:t>
            </a:r>
            <a:r>
              <a:rPr lang="ru-RU" sz="1600">
                <a:solidFill>
                  <a:srgbClr val="000099"/>
                </a:solidFill>
              </a:rPr>
              <a:t>– возникающие на  основе закона расходные обязательства публично-правового образования перед физическим или юридическим лицом, иным публично-правовым образованием, подлежащие исполнению в установленном соответствующим законом, иным НПА размере или установленный указанным законом, актом порядок его определения (расчета, индексации).</a:t>
            </a:r>
          </a:p>
          <a:p>
            <a:pPr algn="just"/>
            <a:endParaRPr lang="ru-RU" sz="1600">
              <a:solidFill>
                <a:srgbClr val="000099"/>
              </a:solidFill>
            </a:endParaRPr>
          </a:p>
          <a:p>
            <a:pPr algn="just"/>
            <a:r>
              <a:rPr lang="ru-RU" sz="1600" b="1" u="sng">
                <a:solidFill>
                  <a:srgbClr val="000099"/>
                </a:solidFill>
              </a:rPr>
              <a:t>Публичные нормативные обязательства</a:t>
            </a:r>
            <a:r>
              <a:rPr lang="ru-RU" sz="1600">
                <a:solidFill>
                  <a:srgbClr val="000099"/>
                </a:solidFill>
              </a:rPr>
              <a:t> – это публичные обязательства</a:t>
            </a:r>
          </a:p>
          <a:p>
            <a:pPr algn="just"/>
            <a:r>
              <a:rPr lang="ru-RU" sz="1600">
                <a:solidFill>
                  <a:srgbClr val="000099"/>
                </a:solidFill>
              </a:rPr>
              <a:t> перед физическим лицом, подлежащие исполнению в денежной форме</a:t>
            </a:r>
          </a:p>
          <a:p>
            <a:pPr algn="just"/>
            <a:r>
              <a:rPr lang="ru-RU" sz="1600">
                <a:solidFill>
                  <a:srgbClr val="000099"/>
                </a:solidFill>
              </a:rPr>
              <a:t> в установленном соответствующим законом, иным НПА размере или </a:t>
            </a:r>
          </a:p>
          <a:p>
            <a:pPr algn="just"/>
            <a:r>
              <a:rPr lang="ru-RU" sz="1600">
                <a:solidFill>
                  <a:srgbClr val="000099"/>
                </a:solidFill>
              </a:rPr>
              <a:t>имеющие  установленный порядок его индексации</a:t>
            </a: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p:txBody>
      </p:sp>
      <p:pic>
        <p:nvPicPr>
          <p:cNvPr id="10243" name="Picture 6" descr="1414750064_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9275" y="5834063"/>
            <a:ext cx="1736725" cy="1023937"/>
          </a:xfrm>
          <a:prstGeom prst="rect">
            <a:avLst/>
          </a:prstGeom>
          <a:noFill/>
          <a:ln w="9525">
            <a:noFill/>
            <a:miter lim="800000"/>
            <a:headEnd/>
            <a:tailEnd/>
          </a:ln>
        </p:spPr>
      </p:pic>
      <p:pic>
        <p:nvPicPr>
          <p:cNvPr id="14" name="Picture 4" descr="Герб Серова Новый 5 зубцов (300 - цветной)"/>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24" y="8133"/>
            <a:ext cx="968321" cy="967653"/>
          </a:xfrm>
          <a:prstGeom prst="rect">
            <a:avLst/>
          </a:prstGeom>
          <a:ln>
            <a:noFill/>
          </a:ln>
          <a:effectLst>
            <a:softEdge rad="112500"/>
          </a:effectLst>
          <a:extLst/>
        </p:spPr>
      </p:pic>
    </p:spTree>
    <p:custDataLst>
      <p:tags r:id="rId1"/>
    </p:custData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3209925" y="3209925"/>
            <a:ext cx="6858000" cy="438150"/>
          </a:xfrm>
          <a:prstGeom prst="rect">
            <a:avLst/>
          </a:prstGeom>
          <a:solidFill>
            <a:schemeClr val="accent2"/>
          </a:solidFill>
          <a:ln w="12700" algn="ctr">
            <a:solidFill>
              <a:srgbClr val="23496F"/>
            </a:solidFill>
            <a:miter lim="800000"/>
            <a:headEnd/>
            <a:tailEnd/>
          </a:ln>
        </p:spPr>
        <p:txBody>
          <a:bodyPr anchor="ctr"/>
          <a:lstStyle/>
          <a:p>
            <a:pPr algn="ctr" eaLnBrk="0" hangingPunct="0">
              <a:defRPr/>
            </a:pPr>
            <a:r>
              <a:rPr lang="ru-RU" sz="2000" b="1">
                <a:effectLst>
                  <a:outerShdw blurRad="38100" dist="38100" dir="2700000" algn="tl">
                    <a:srgbClr val="000000"/>
                  </a:outerShdw>
                </a:effectLst>
                <a:cs typeface="Times New Roman" pitchFamily="18" charset="0"/>
              </a:rPr>
              <a:t>Расходы бюджета (объемы финансирования)</a:t>
            </a:r>
            <a:endParaRPr lang="ru-RU" sz="2000" b="1">
              <a:solidFill>
                <a:schemeClr val="tx1"/>
              </a:solidFill>
              <a:effectLst>
                <a:outerShdw blurRad="38100" dist="38100" dir="2700000" algn="tl">
                  <a:srgbClr val="000000"/>
                </a:outerShdw>
              </a:effectLst>
              <a:cs typeface="Times New Roman" pitchFamily="18" charset="0"/>
            </a:endParaRPr>
          </a:p>
        </p:txBody>
      </p:sp>
      <p:pic>
        <p:nvPicPr>
          <p:cNvPr id="6" name="Picture 159" descr="герб города Серова"/>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graphicFrame>
        <p:nvGraphicFramePr>
          <p:cNvPr id="101483" name="Group 107"/>
          <p:cNvGraphicFramePr>
            <a:graphicFrameLocks noGrp="1"/>
          </p:cNvGraphicFramePr>
          <p:nvPr>
            <p:ph idx="4294967295"/>
          </p:nvPr>
        </p:nvGraphicFramePr>
        <p:xfrm>
          <a:off x="469900" y="571500"/>
          <a:ext cx="9190038" cy="3657600"/>
        </p:xfrm>
        <a:graphic>
          <a:graphicData uri="http://schemas.openxmlformats.org/drawingml/2006/table">
            <a:tbl>
              <a:tblPr/>
              <a:tblGrid>
                <a:gridCol w="2479675"/>
                <a:gridCol w="1050925"/>
                <a:gridCol w="1077913"/>
                <a:gridCol w="1087437"/>
                <a:gridCol w="1114425"/>
                <a:gridCol w="1244600"/>
                <a:gridCol w="1135063"/>
              </a:tblGrid>
              <a:tr h="711200">
                <a:tc>
                  <a:txBody>
                    <a:bodyPr/>
                    <a:lstStyle/>
                    <a:p>
                      <a:pPr marL="342900" marR="0" lvl="0" indent="-34290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588"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2015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2016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2017 прогноз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270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2018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2019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270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2020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95300">
                <a:tc>
                  <a:txBody>
                    <a:bodyPr/>
                    <a:lstStyle/>
                    <a:p>
                      <a:pPr marL="0" marR="0" lvl="0" indent="127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Защита населения и территории  от чрезвычайных ситуаций природного и техногенного характера, гражданская оборона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24 890,5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127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34 333,0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33 580,6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36 820,0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38 389,0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38 374,6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Обеспечение пожарной безопасности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FE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3 104,5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5 172,9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3 768,2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4 549,5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5 533,0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5 838,0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579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Другие вопросы в области национальной безопасности и правоохранительной деятельности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268,2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1 112,0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1 131,7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1 092,4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1 482,0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1 564,0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Итого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28 263,3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40 617,9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38 480,5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42 461,9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45 404,0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45 776,6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r>
            </a:tbl>
          </a:graphicData>
        </a:graphic>
      </p:graphicFrame>
      <p:sp>
        <p:nvSpPr>
          <p:cNvPr id="96309" name="Rectangle 51"/>
          <p:cNvSpPr>
            <a:spLocks noChangeArrowheads="1"/>
          </p:cNvSpPr>
          <p:nvPr/>
        </p:nvSpPr>
        <p:spPr bwMode="auto">
          <a:xfrm>
            <a:off x="498475" y="0"/>
            <a:ext cx="9407525" cy="457200"/>
          </a:xfrm>
          <a:prstGeom prst="rect">
            <a:avLst/>
          </a:prstGeom>
          <a:noFill/>
          <a:ln w="9525">
            <a:noFill/>
            <a:miter lim="800000"/>
            <a:headEnd/>
            <a:tailEnd/>
          </a:ln>
        </p:spPr>
        <p:txBody>
          <a:bodyPr anchor="ctr">
            <a:spAutoFit/>
          </a:bodyPr>
          <a:lstStyle/>
          <a:p>
            <a:pPr algn="ctr"/>
            <a:r>
              <a:rPr lang="ru-RU" sz="2000" b="1">
                <a:solidFill>
                  <a:srgbClr val="000000"/>
                </a:solidFill>
              </a:rPr>
              <a:t>Национальная безопасность</a:t>
            </a:r>
            <a:r>
              <a:rPr lang="ru-RU" sz="2400" b="1">
                <a:solidFill>
                  <a:srgbClr val="000000"/>
                </a:solidFill>
              </a:rPr>
              <a:t> </a:t>
            </a:r>
            <a:r>
              <a:rPr lang="ru-RU" sz="2000" b="1">
                <a:solidFill>
                  <a:srgbClr val="000000"/>
                </a:solidFill>
              </a:rPr>
              <a:t>и правоохранительную деятельность</a:t>
            </a:r>
          </a:p>
        </p:txBody>
      </p:sp>
      <p:pic>
        <p:nvPicPr>
          <p:cNvPr id="96310" name="Рисунок 10" descr="2013-12-19_06-30-27-e138743464256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1738" y="5153025"/>
            <a:ext cx="1812925" cy="1317625"/>
          </a:xfrm>
          <a:prstGeom prst="rect">
            <a:avLst/>
          </a:prstGeom>
          <a:noFill/>
          <a:ln w="9525">
            <a:noFill/>
            <a:miter lim="800000"/>
            <a:headEnd/>
            <a:tailEnd/>
          </a:ln>
        </p:spPr>
      </p:pic>
      <p:pic>
        <p:nvPicPr>
          <p:cNvPr id="96311" name="Picture 109" descr="Снимок"/>
          <p:cNvPicPr>
            <a:picLocks noChangeAspect="1" noChangeArrowheads="1"/>
          </p:cNvPicPr>
          <p:nvPr/>
        </p:nvPicPr>
        <p:blipFill>
          <a:blip r:embed="rId4">
            <a:lum bright="-30000" contrast="46000"/>
          </a:blip>
          <a:srcRect/>
          <a:stretch>
            <a:fillRect/>
          </a:stretch>
        </p:blipFill>
        <p:spPr bwMode="auto">
          <a:xfrm>
            <a:off x="8228013" y="5229225"/>
            <a:ext cx="1677987" cy="1628775"/>
          </a:xfrm>
          <a:prstGeom prst="rect">
            <a:avLst/>
          </a:prstGeom>
          <a:noFill/>
          <a:ln w="9525">
            <a:noFill/>
            <a:miter lim="800000"/>
            <a:headEnd/>
            <a:tailEnd/>
          </a:ln>
        </p:spPr>
      </p:pic>
      <p:pic>
        <p:nvPicPr>
          <p:cNvPr id="96312" name="Picture 110" descr="IMG_024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79900" y="4735513"/>
            <a:ext cx="1949450" cy="1309687"/>
          </a:xfrm>
          <a:prstGeom prst="rect">
            <a:avLst/>
          </a:prstGeom>
          <a:noFill/>
          <a:ln w="9525">
            <a:noFill/>
            <a:miter lim="800000"/>
            <a:headEnd/>
            <a:tailEnd/>
          </a:ln>
        </p:spPr>
      </p:pic>
      <p:pic>
        <p:nvPicPr>
          <p:cNvPr id="96313" name="Picture 111" descr="Снимок4"/>
          <p:cNvPicPr>
            <a:picLocks noChangeAspect="1" noChangeArrowheads="1"/>
          </p:cNvPicPr>
          <p:nvPr/>
        </p:nvPicPr>
        <p:blipFill>
          <a:blip r:embed="rId6"/>
          <a:srcRect/>
          <a:stretch>
            <a:fillRect/>
          </a:stretch>
        </p:blipFill>
        <p:spPr bwMode="auto">
          <a:xfrm>
            <a:off x="457200" y="5665788"/>
            <a:ext cx="1995488" cy="1192212"/>
          </a:xfrm>
          <a:prstGeom prst="rect">
            <a:avLst/>
          </a:prstGeom>
          <a:noFill/>
          <a:ln w="9525">
            <a:noFill/>
            <a:miter lim="800000"/>
            <a:headEnd/>
            <a:tailEnd/>
          </a:ln>
        </p:spPr>
      </p:pic>
      <p:pic>
        <p:nvPicPr>
          <p:cNvPr id="96314" name="Picture 112" descr="2016-04-27_12-56-2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86488" y="4211638"/>
            <a:ext cx="2070100" cy="1282700"/>
          </a:xfrm>
          <a:prstGeom prst="rect">
            <a:avLst/>
          </a:prstGeom>
          <a:noFill/>
          <a:ln w="9525">
            <a:noFill/>
            <a:miter lim="800000"/>
            <a:headEnd/>
            <a:tailEnd/>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EAF3B"/>
            </a:gs>
            <a:gs pos="100000">
              <a:srgbClr val="5E6823"/>
            </a:gs>
          </a:gsLst>
          <a:path path="shape">
            <a:fillToRect l="50000" t="50000" r="50000" b="50000"/>
          </a:path>
        </a:gradFill>
        <a:effectLst/>
      </p:bgPr>
    </p:bg>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3127375" y="3127375"/>
            <a:ext cx="6858000" cy="6032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a:t>
            </a: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12" name="Рисунок 11" descr="1201d66e6a13a3947323cc28c454abbf.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3725" y="5018088"/>
            <a:ext cx="2814638" cy="1839912"/>
          </a:xfrm>
          <a:prstGeom prst="rect">
            <a:avLst/>
          </a:prstGeom>
          <a:effectLst>
            <a:outerShdw blurRad="50800" dist="38100" dir="18900000" algn="bl" rotWithShape="0">
              <a:prstClr val="black">
                <a:alpha val="40000"/>
              </a:prstClr>
            </a:outerShdw>
          </a:effectLst>
        </p:spPr>
      </p:pic>
      <p:pic>
        <p:nvPicPr>
          <p:cNvPr id="6" name="Picture 159" descr="герб города Серова"/>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
        <p:nvSpPr>
          <p:cNvPr id="97285" name="Text Box 155"/>
          <p:cNvSpPr txBox="1">
            <a:spLocks noChangeArrowheads="1"/>
          </p:cNvSpPr>
          <p:nvPr/>
        </p:nvSpPr>
        <p:spPr bwMode="auto">
          <a:xfrm>
            <a:off x="1284288" y="0"/>
            <a:ext cx="8086725" cy="457200"/>
          </a:xfrm>
          <a:prstGeom prst="rect">
            <a:avLst/>
          </a:prstGeom>
          <a:noFill/>
          <a:ln w="9525">
            <a:noFill/>
            <a:miter lim="800000"/>
            <a:headEnd/>
            <a:tailEnd/>
          </a:ln>
        </p:spPr>
        <p:txBody>
          <a:bodyPr>
            <a:spAutoFit/>
          </a:bodyPr>
          <a:lstStyle/>
          <a:p>
            <a:pPr algn="ctr"/>
            <a:r>
              <a:rPr lang="ru-RU" sz="2400" b="1">
                <a:solidFill>
                  <a:srgbClr val="000000"/>
                </a:solidFill>
              </a:rPr>
              <a:t>Расходы на национальную экономику</a:t>
            </a:r>
            <a:r>
              <a:rPr lang="ru-RU" b="1"/>
              <a:t> </a:t>
            </a:r>
          </a:p>
        </p:txBody>
      </p:sp>
      <p:graphicFrame>
        <p:nvGraphicFramePr>
          <p:cNvPr id="49476" name="Group 324"/>
          <p:cNvGraphicFramePr>
            <a:graphicFrameLocks noGrp="1"/>
          </p:cNvGraphicFramePr>
          <p:nvPr/>
        </p:nvGraphicFramePr>
        <p:xfrm>
          <a:off x="542925" y="560388"/>
          <a:ext cx="9190038" cy="3757612"/>
        </p:xfrm>
        <a:graphic>
          <a:graphicData uri="http://schemas.openxmlformats.org/drawingml/2006/table">
            <a:tbl>
              <a:tblPr/>
              <a:tblGrid>
                <a:gridCol w="2479675"/>
                <a:gridCol w="1050925"/>
                <a:gridCol w="1077913"/>
                <a:gridCol w="1087437"/>
                <a:gridCol w="1114425"/>
                <a:gridCol w="1244600"/>
                <a:gridCol w="1135063"/>
              </a:tblGrid>
              <a:tr h="711200">
                <a:tc>
                  <a:txBody>
                    <a:bodyPr/>
                    <a:lstStyle/>
                    <a:p>
                      <a:pPr marL="342900" marR="0" lvl="0" indent="-34290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588"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2015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2016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2017 прогноз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270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2018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2019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270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2020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95300">
                <a:tc>
                  <a:txBody>
                    <a:bodyPr/>
                    <a:lstStyle/>
                    <a:p>
                      <a:pPr marL="0" marR="0" lvl="0" indent="127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Сельское хозяйство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268,8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127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2 333,6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2 469,0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2 459,7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2 459,7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2 459,7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Водное хозяйство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FE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5 923,1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6 008,7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5 786,3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11 031,6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6 340,2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6 545,8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579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Транспорт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461,1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73,6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987,0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1 087,4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1 000,0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Дорожное хозяйство (дорожные фонды)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92 480,2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156 615,3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119 451,1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117 030,4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82 719,3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81 365,8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Связь и информатика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2 215,1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2 276,9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4 850,0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4 186,6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4 186,6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4 186,6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Другие вопросы в области национальной экономики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21 824,5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46 401,0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41 494,3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39 935,6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36 607,7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36 497,2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Итого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123 172,9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213 709,2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175 037,7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175 731,4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133 313,5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132 055,2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r>
            </a:tbl>
          </a:graphicData>
        </a:graphic>
      </p:graphicFrame>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3209925" y="3209925"/>
            <a:ext cx="6858000" cy="438150"/>
          </a:xfrm>
          <a:prstGeom prst="rect">
            <a:avLst/>
          </a:prstGeom>
          <a:solidFill>
            <a:schemeClr val="accent2"/>
          </a:solidFill>
          <a:ln w="12700" algn="ctr">
            <a:solidFill>
              <a:srgbClr val="23496F"/>
            </a:solidFill>
            <a:miter lim="800000"/>
            <a:headEnd/>
            <a:tailEnd/>
          </a:ln>
        </p:spPr>
        <p:txBody>
          <a:bodyPr anchor="ctr"/>
          <a:lstStyle/>
          <a:p>
            <a:pPr algn="ctr" eaLnBrk="0" hangingPunct="0">
              <a:defRPr/>
            </a:pPr>
            <a:r>
              <a:rPr lang="ru-RU" sz="2000" b="1">
                <a:effectLst>
                  <a:outerShdw blurRad="38100" dist="38100" dir="2700000" algn="tl">
                    <a:srgbClr val="000000"/>
                  </a:outerShdw>
                </a:effectLst>
                <a:cs typeface="Times New Roman" pitchFamily="18" charset="0"/>
              </a:rPr>
              <a:t>Расходы бюджета (объемы финансирования)</a:t>
            </a:r>
            <a:endParaRPr lang="ru-RU" sz="2000" b="1">
              <a:solidFill>
                <a:schemeClr val="tx1"/>
              </a:solidFill>
              <a:effectLst>
                <a:outerShdw blurRad="38100" dist="38100" dir="2700000" algn="tl">
                  <a:srgbClr val="000000"/>
                </a:outerShdw>
              </a:effectLst>
              <a:cs typeface="Times New Roman" pitchFamily="18" charset="0"/>
            </a:endParaRPr>
          </a:p>
        </p:txBody>
      </p:sp>
      <p:graphicFrame>
        <p:nvGraphicFramePr>
          <p:cNvPr id="103753" name="Group 329"/>
          <p:cNvGraphicFramePr>
            <a:graphicFrameLocks noGrp="1"/>
          </p:cNvGraphicFramePr>
          <p:nvPr>
            <p:ph sz="half" idx="4294967295"/>
          </p:nvPr>
        </p:nvGraphicFramePr>
        <p:xfrm>
          <a:off x="436563" y="487363"/>
          <a:ext cx="9226550" cy="3506787"/>
        </p:xfrm>
        <a:graphic>
          <a:graphicData uri="http://schemas.openxmlformats.org/drawingml/2006/table">
            <a:tbl>
              <a:tblPr/>
              <a:tblGrid>
                <a:gridCol w="2490787"/>
                <a:gridCol w="1057275"/>
                <a:gridCol w="1079500"/>
                <a:gridCol w="1092200"/>
                <a:gridCol w="1117600"/>
                <a:gridCol w="1250950"/>
                <a:gridCol w="1138238"/>
              </a:tblGrid>
              <a:tr h="849313">
                <a:tc>
                  <a:txBody>
                    <a:bodyPr/>
                    <a:lstStyle/>
                    <a:p>
                      <a:pPr marL="342900" marR="0" lvl="0" indent="-34290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588"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2015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2016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2017 прогноз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270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2018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2019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1270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2020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28625">
                <a:tc>
                  <a:txBody>
                    <a:bodyPr/>
                    <a:lstStyle/>
                    <a:p>
                      <a:pPr marL="0" marR="0" lvl="0" indent="127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Жилищное хозяйство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78 879,4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127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149 816,6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256 967,2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50 234,6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8 895,4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9 754,3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476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Коммунальное хозяйство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108 735,1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100 866,1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310 567,4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263 395,9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16 730,1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9 290,6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30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Благоустройство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34 368,0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37 636,9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62 956,7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58 165,1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60 556,1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68 025,7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8493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жилищно-коммунального хозяйства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3 673,7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2 672,1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3 575,1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3 131,3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3 600,0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3 747,7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73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Итого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225 656,3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290 991,7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634 066,4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374 926,9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89 781,6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90 818,3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r>
            </a:tbl>
          </a:graphicData>
        </a:graphic>
      </p:graphicFrame>
      <p:pic>
        <p:nvPicPr>
          <p:cNvPr id="6" name="Picture 159" descr="герб города Серова"/>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
        <p:nvSpPr>
          <p:cNvPr id="98365" name="Rectangle 56"/>
          <p:cNvSpPr>
            <a:spLocks noChangeArrowheads="1"/>
          </p:cNvSpPr>
          <p:nvPr/>
        </p:nvSpPr>
        <p:spPr bwMode="auto">
          <a:xfrm>
            <a:off x="739775" y="0"/>
            <a:ext cx="8943975" cy="457200"/>
          </a:xfrm>
          <a:prstGeom prst="rect">
            <a:avLst/>
          </a:prstGeom>
          <a:noFill/>
          <a:ln w="9525">
            <a:noFill/>
            <a:miter lim="800000"/>
            <a:headEnd/>
            <a:tailEnd/>
          </a:ln>
        </p:spPr>
        <p:txBody>
          <a:bodyPr anchor="ctr">
            <a:spAutoFit/>
          </a:bodyPr>
          <a:lstStyle/>
          <a:p>
            <a:pPr algn="ctr"/>
            <a:r>
              <a:rPr lang="ru-RU" sz="2400" b="1">
                <a:solidFill>
                  <a:srgbClr val="000000"/>
                </a:solidFill>
              </a:rPr>
              <a:t>Жилищно-коммунальное хозяйство</a:t>
            </a:r>
          </a:p>
        </p:txBody>
      </p:sp>
      <p:sp>
        <p:nvSpPr>
          <p:cNvPr id="98366" name="Rectangle 56"/>
          <p:cNvSpPr>
            <a:spLocks noChangeArrowheads="1"/>
          </p:cNvSpPr>
          <p:nvPr/>
        </p:nvSpPr>
        <p:spPr bwMode="auto">
          <a:xfrm>
            <a:off x="706438" y="4146550"/>
            <a:ext cx="8943975" cy="457200"/>
          </a:xfrm>
          <a:prstGeom prst="rect">
            <a:avLst/>
          </a:prstGeom>
          <a:noFill/>
          <a:ln w="9525">
            <a:noFill/>
            <a:miter lim="800000"/>
            <a:headEnd/>
            <a:tailEnd/>
          </a:ln>
        </p:spPr>
        <p:txBody>
          <a:bodyPr anchor="ctr">
            <a:spAutoFit/>
          </a:bodyPr>
          <a:lstStyle/>
          <a:p>
            <a:pPr algn="ctr"/>
            <a:r>
              <a:rPr lang="ru-RU" sz="2400" b="1">
                <a:solidFill>
                  <a:srgbClr val="000000"/>
                </a:solidFill>
              </a:rPr>
              <a:t>Охрана окружающей среды</a:t>
            </a:r>
          </a:p>
        </p:txBody>
      </p:sp>
      <p:graphicFrame>
        <p:nvGraphicFramePr>
          <p:cNvPr id="103762" name="Group 338"/>
          <p:cNvGraphicFramePr>
            <a:graphicFrameLocks noGrp="1"/>
          </p:cNvGraphicFramePr>
          <p:nvPr>
            <p:ph sz="half" idx="4294967295"/>
          </p:nvPr>
        </p:nvGraphicFramePr>
        <p:xfrm>
          <a:off x="550863" y="4926013"/>
          <a:ext cx="9131300" cy="1528762"/>
        </p:xfrm>
        <a:graphic>
          <a:graphicData uri="http://schemas.openxmlformats.org/drawingml/2006/table">
            <a:tbl>
              <a:tblPr/>
              <a:tblGrid>
                <a:gridCol w="2465387"/>
                <a:gridCol w="1044575"/>
                <a:gridCol w="1068388"/>
                <a:gridCol w="1082675"/>
                <a:gridCol w="1104900"/>
                <a:gridCol w="1236662"/>
                <a:gridCol w="1128713"/>
              </a:tblGrid>
              <a:tr h="8953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2015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2016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2017 прогноз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2018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2019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2020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633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Сбор, удаление отходов и очистка сточных вод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94,6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479,7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bl>
          </a:graphicData>
        </a:graphic>
      </p:graphicFrame>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2F7647"/>
            </a:gs>
            <a:gs pos="100000">
              <a:srgbClr val="66FF99"/>
            </a:gs>
          </a:gsLst>
          <a:path path="shape">
            <a:fillToRect l="50000" t="50000" r="50000" b="50000"/>
          </a:path>
        </a:gradFill>
        <a:effectLst/>
      </p:bgPr>
    </p:bg>
    <p:spTree>
      <p:nvGrpSpPr>
        <p:cNvPr id="1" name=""/>
        <p:cNvGrpSpPr/>
        <p:nvPr/>
      </p:nvGrpSpPr>
      <p:grpSpPr>
        <a:xfrm>
          <a:off x="0" y="0"/>
          <a:ext cx="0" cy="0"/>
          <a:chOff x="0" y="0"/>
          <a:chExt cx="0" cy="0"/>
        </a:xfrm>
      </p:grpSpPr>
      <p:pic>
        <p:nvPicPr>
          <p:cNvPr id="7" name="Рисунок 6" descr="1346073601_tqqxkvugihfb1ld-2016.jpeg"/>
          <p:cNvPicPr>
            <a:picLocks noChangeAspect="1"/>
          </p:cNvPicPr>
          <p:nvPr/>
        </p:nvPicPr>
        <p:blipFill>
          <a:blip r:embed="rId2" cstate="screen">
            <a:lum bright="16000"/>
            <a:extLst>
              <a:ext uri="{28A0092B-C50C-407E-A947-70E740481C1C}">
                <a14:useLocalDpi xmlns:a14="http://schemas.microsoft.com/office/drawing/2010/main"/>
              </a:ext>
            </a:extLst>
          </a:blip>
          <a:srcRect/>
          <a:stretch>
            <a:fillRect/>
          </a:stretch>
        </p:blipFill>
        <p:spPr bwMode="auto">
          <a:xfrm>
            <a:off x="674688" y="0"/>
            <a:ext cx="1835150" cy="1966913"/>
          </a:xfrm>
          <a:prstGeom prst="rect">
            <a:avLst/>
          </a:prstGeom>
          <a:noFill/>
          <a:ln w="9525">
            <a:noFill/>
            <a:miter lim="800000"/>
            <a:headEnd/>
            <a:tailEnd/>
          </a:ln>
          <a:effectLst>
            <a:outerShdw dist="38100" dir="2700000" algn="tl" rotWithShape="0">
              <a:srgbClr val="000000">
                <a:alpha val="39999"/>
              </a:srgbClr>
            </a:outerShdw>
          </a:effectLst>
        </p:spPr>
      </p:pic>
      <p:graphicFrame>
        <p:nvGraphicFramePr>
          <p:cNvPr id="98373" name="Group 1093"/>
          <p:cNvGraphicFramePr>
            <a:graphicFrameLocks noGrp="1"/>
          </p:cNvGraphicFramePr>
          <p:nvPr>
            <p:ph idx="4294967295"/>
          </p:nvPr>
        </p:nvGraphicFramePr>
        <p:xfrm>
          <a:off x="806450" y="2066925"/>
          <a:ext cx="8824913" cy="3429000"/>
        </p:xfrm>
        <a:graphic>
          <a:graphicData uri="http://schemas.openxmlformats.org/drawingml/2006/table">
            <a:tbl>
              <a:tblPr/>
              <a:tblGrid>
                <a:gridCol w="2381250"/>
                <a:gridCol w="1009650"/>
                <a:gridCol w="1033463"/>
                <a:gridCol w="1046162"/>
                <a:gridCol w="1068388"/>
                <a:gridCol w="1195387"/>
                <a:gridCol w="1090613"/>
              </a:tblGrid>
              <a:tr h="838200">
                <a:tc>
                  <a:txBody>
                    <a:bodyPr/>
                    <a:lstStyle/>
                    <a:p>
                      <a:pPr marL="342900" marR="0" lvl="0" indent="-34290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Наименование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2015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2016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2017 прогноз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2018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2019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2020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Дошкольное образование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757 110,6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592 886,4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601 567,5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641 401,3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656 468,2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657 574,8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Общее образование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654 698,1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718 873,2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637 976,7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586 681,1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585 573,1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591 898,5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342900" marR="0" lvl="0" indent="-34290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Дополнительное образование детей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209 886,4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242 115,9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239 248,2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245 032,1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342900" marR="0" lvl="0" indent="-34290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Молодежная политика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113 019,9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117 271,1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70 087,3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77 831, 5</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71 350,9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80 584,8</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Другие вопросы в области образования</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24 207,3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22 285,5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27 451,9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26 074,8</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25 804,2</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26 936,9</a:t>
                      </a: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342900" marR="0" lvl="0" indent="-34290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Итого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1 549 035,9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1 451 316,2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1 546 969,8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1 574 104,6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1 578 444,6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1 602 027,1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Заголовок 1"/>
          <p:cNvSpPr txBox="1">
            <a:spLocks/>
          </p:cNvSpPr>
          <p:nvPr/>
        </p:nvSpPr>
        <p:spPr bwMode="auto">
          <a:xfrm rot="-5400000">
            <a:off x="-3127375" y="3127375"/>
            <a:ext cx="6858000" cy="603250"/>
          </a:xfrm>
          <a:prstGeom prst="rect">
            <a:avLst/>
          </a:prstGeom>
          <a:gradFill rotWithShape="1">
            <a:gsLst>
              <a:gs pos="0">
                <a:srgbClr val="66FF99">
                  <a:gamma/>
                  <a:shade val="46275"/>
                  <a:invGamma/>
                </a:srgbClr>
              </a:gs>
              <a:gs pos="100000">
                <a:srgbClr val="66FF99"/>
              </a:gs>
            </a:gsLst>
            <a:lin ang="5400000" scaled="1"/>
          </a:gradFill>
          <a:ln w="12700" algn="ctr">
            <a:solidFill>
              <a:srgbClr val="23496F"/>
            </a:solidFill>
            <a:miter lim="800000"/>
            <a:headEnd/>
            <a:tailEnd/>
          </a:ln>
        </p:spPr>
        <p:txBody>
          <a:bodyPr anchor="ctr"/>
          <a:lstStyle/>
          <a:p>
            <a:pPr algn="ctr" eaLnBrk="0" hangingPunct="0">
              <a:defRPr/>
            </a:pPr>
            <a:r>
              <a:rPr lang="ru-RU" sz="2000" b="1">
                <a:solidFill>
                  <a:srgbClr val="000000"/>
                </a:solidFill>
                <a:effectLst>
                  <a:outerShdw blurRad="38100" dist="38100" dir="2700000" algn="tl">
                    <a:srgbClr val="FFFFFF"/>
                  </a:outerShdw>
                </a:effectLst>
                <a:cs typeface="Times New Roman" pitchFamily="18" charset="0"/>
              </a:rPr>
              <a:t>Расходы бюджета (объемы финансирования)</a:t>
            </a:r>
          </a:p>
        </p:txBody>
      </p:sp>
      <p:pic>
        <p:nvPicPr>
          <p:cNvPr id="99398" name="Рисунок 11" descr="дет сад.jpg"/>
          <p:cNvPicPr>
            <a:picLocks noChangeAspect="1"/>
          </p:cNvPicPr>
          <p:nvPr/>
        </p:nvPicPr>
        <p:blipFill>
          <a:blip r:embed="rId3"/>
          <a:srcRect/>
          <a:stretch>
            <a:fillRect/>
          </a:stretch>
        </p:blipFill>
        <p:spPr bwMode="auto">
          <a:xfrm>
            <a:off x="7829550" y="5654675"/>
            <a:ext cx="2076450" cy="1203325"/>
          </a:xfrm>
          <a:prstGeom prst="rect">
            <a:avLst/>
          </a:prstGeom>
          <a:noFill/>
          <a:ln w="9525">
            <a:noFill/>
            <a:miter lim="800000"/>
            <a:headEnd/>
            <a:tailEnd/>
          </a:ln>
        </p:spPr>
      </p:pic>
      <p:pic>
        <p:nvPicPr>
          <p:cNvPr id="6" name="Picture 159" descr="герб города Серова"/>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66FF99"/>
            </a:gs>
            <a:gs pos="100000">
              <a:srgbClr val="2F7647"/>
            </a:gs>
          </a:gsLst>
          <a:path path="shape">
            <a:fillToRect l="50000" t="50000" r="50000" b="50000"/>
          </a:path>
        </a:gradFill>
        <a:effectLst/>
      </p:bgPr>
    </p:bg>
    <p:spTree>
      <p:nvGrpSpPr>
        <p:cNvPr id="1" name=""/>
        <p:cNvGrpSpPr/>
        <p:nvPr/>
      </p:nvGrpSpPr>
      <p:grpSpPr>
        <a:xfrm>
          <a:off x="0" y="0"/>
          <a:ext cx="0" cy="0"/>
          <a:chOff x="0" y="0"/>
          <a:chExt cx="0" cy="0"/>
        </a:xfrm>
      </p:grpSpPr>
      <p:pic>
        <p:nvPicPr>
          <p:cNvPr id="6" name="Picture 159" descr="герб города Серова"/>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graphicFrame>
        <p:nvGraphicFramePr>
          <p:cNvPr id="92165" name="Object 5"/>
          <p:cNvGraphicFramePr>
            <a:graphicFrameLocks noGrp="1" noChangeAspect="1"/>
          </p:cNvGraphicFramePr>
          <p:nvPr>
            <p:ph idx="4294967295"/>
          </p:nvPr>
        </p:nvGraphicFramePr>
        <p:xfrm>
          <a:off x="808038" y="652463"/>
          <a:ext cx="9097962" cy="4514850"/>
        </p:xfrm>
        <a:graphic>
          <a:graphicData uri="http://schemas.openxmlformats.org/presentationml/2006/ole">
            <mc:AlternateContent xmlns:mc="http://schemas.openxmlformats.org/markup-compatibility/2006">
              <mc:Choice xmlns:v="urn:schemas-microsoft-com:vml" Requires="v">
                <p:oleObj spid="_x0000_s92166" name="Диаграмма" r:id="rId4" imgW="10172767" imgH="5048366" progId="MSGraph.Chart.8">
                  <p:embed followColorScheme="full"/>
                </p:oleObj>
              </mc:Choice>
              <mc:Fallback>
                <p:oleObj name="Диаграмма" r:id="rId4" imgW="10172767" imgH="5048366" progId="MSGraph.Chart.8">
                  <p:embed followColorScheme="full"/>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038" y="652463"/>
                        <a:ext cx="9097962" cy="451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Заголовок 1"/>
          <p:cNvSpPr txBox="1">
            <a:spLocks/>
          </p:cNvSpPr>
          <p:nvPr/>
        </p:nvSpPr>
        <p:spPr bwMode="auto">
          <a:xfrm rot="-5400000">
            <a:off x="-3127375" y="3127375"/>
            <a:ext cx="6858000" cy="603250"/>
          </a:xfrm>
          <a:prstGeom prst="rect">
            <a:avLst/>
          </a:prstGeom>
          <a:gradFill rotWithShape="1">
            <a:gsLst>
              <a:gs pos="0">
                <a:srgbClr val="66FF99">
                  <a:gamma/>
                  <a:shade val="46275"/>
                  <a:invGamma/>
                </a:srgbClr>
              </a:gs>
              <a:gs pos="100000">
                <a:srgbClr val="66FF99"/>
              </a:gs>
            </a:gsLst>
            <a:lin ang="5400000" scaled="1"/>
          </a:gradFill>
          <a:ln w="12700" algn="ctr">
            <a:solidFill>
              <a:srgbClr val="23496F"/>
            </a:solidFill>
            <a:miter lim="800000"/>
            <a:headEnd/>
            <a:tailEnd/>
          </a:ln>
        </p:spPr>
        <p:txBody>
          <a:bodyPr anchor="ctr"/>
          <a:lstStyle/>
          <a:p>
            <a:pPr eaLnBrk="0" hangingPunct="0">
              <a:defRPr/>
            </a:pPr>
            <a:r>
              <a:rPr lang="ru-RU" sz="2000" b="1">
                <a:solidFill>
                  <a:srgbClr val="000000"/>
                </a:solidFill>
                <a:effectLst>
                  <a:outerShdw blurRad="38100" dist="38100" dir="2700000" algn="tl">
                    <a:srgbClr val="FFFFFF"/>
                  </a:outerShdw>
                </a:effectLst>
                <a:cs typeface="Times New Roman" pitchFamily="18" charset="0"/>
              </a:rPr>
              <a:t>Расходы бюджета (объемы финансирования)</a:t>
            </a:r>
            <a:r>
              <a:rPr lang="en-US" sz="2000" b="1">
                <a:solidFill>
                  <a:srgbClr val="000000"/>
                </a:solidFill>
                <a:effectLst>
                  <a:outerShdw blurRad="38100" dist="38100" dir="2700000" algn="tl">
                    <a:srgbClr val="FFFFFF"/>
                  </a:outerShdw>
                </a:effectLst>
                <a:cs typeface="Times New Roman" pitchFamily="18" charset="0"/>
              </a:rPr>
              <a:t> </a:t>
            </a:r>
            <a:r>
              <a:rPr lang="ru-RU" sz="2000" b="1">
                <a:solidFill>
                  <a:srgbClr val="000000"/>
                </a:solidFill>
                <a:effectLst>
                  <a:outerShdw blurRad="38100" dist="38100" dir="2700000" algn="tl">
                    <a:srgbClr val="FFFFFF"/>
                  </a:outerShdw>
                </a:effectLst>
                <a:cs typeface="Times New Roman" pitchFamily="18" charset="0"/>
              </a:rPr>
              <a:t>на 2018 г.</a:t>
            </a:r>
          </a:p>
        </p:txBody>
      </p:sp>
      <p:pic>
        <p:nvPicPr>
          <p:cNvPr id="2" name="Picture 159" descr="герб города Серова"/>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3209925" y="3209925"/>
            <a:ext cx="6858000" cy="438150"/>
          </a:xfrm>
          <a:prstGeom prst="rect">
            <a:avLst/>
          </a:prstGeom>
          <a:solidFill>
            <a:schemeClr val="accent2"/>
          </a:solidFill>
          <a:ln w="12700" algn="ctr">
            <a:solidFill>
              <a:srgbClr val="23496F"/>
            </a:solidFill>
            <a:miter lim="800000"/>
            <a:headEnd/>
            <a:tailEnd/>
          </a:ln>
        </p:spPr>
        <p:txBody>
          <a:bodyPr anchor="ctr"/>
          <a:lstStyle/>
          <a:p>
            <a:pPr algn="ctr" eaLnBrk="0" hangingPunct="0">
              <a:defRPr/>
            </a:pPr>
            <a:r>
              <a:rPr lang="ru-RU" sz="2000" b="1">
                <a:effectLst>
                  <a:outerShdw blurRad="38100" dist="38100" dir="2700000" algn="tl">
                    <a:srgbClr val="000000"/>
                  </a:outerShdw>
                </a:effectLst>
                <a:cs typeface="Times New Roman" pitchFamily="18" charset="0"/>
              </a:rPr>
              <a:t>Расходы бюджета (объемы финансирования)</a:t>
            </a:r>
            <a:endParaRPr lang="ru-RU" sz="2000" b="1">
              <a:solidFill>
                <a:schemeClr val="tx1"/>
              </a:solidFill>
              <a:effectLst>
                <a:outerShdw blurRad="38100" dist="38100" dir="2700000" algn="tl">
                  <a:srgbClr val="000000"/>
                </a:outerShdw>
              </a:effectLst>
              <a:cs typeface="Times New Roman" pitchFamily="18" charset="0"/>
            </a:endParaRPr>
          </a:p>
        </p:txBody>
      </p:sp>
      <p:pic>
        <p:nvPicPr>
          <p:cNvPr id="6" name="Picture 159" descr="герб города Серова"/>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
        <p:nvSpPr>
          <p:cNvPr id="102403" name="Rectangle 65"/>
          <p:cNvSpPr>
            <a:spLocks noChangeArrowheads="1"/>
          </p:cNvSpPr>
          <p:nvPr/>
        </p:nvSpPr>
        <p:spPr bwMode="auto">
          <a:xfrm>
            <a:off x="3956050" y="238125"/>
            <a:ext cx="4697413" cy="457200"/>
          </a:xfrm>
          <a:prstGeom prst="rect">
            <a:avLst/>
          </a:prstGeom>
          <a:noFill/>
          <a:ln w="9525">
            <a:noFill/>
            <a:miter lim="800000"/>
            <a:headEnd/>
            <a:tailEnd/>
          </a:ln>
        </p:spPr>
        <p:txBody>
          <a:bodyPr anchor="ctr">
            <a:spAutoFit/>
          </a:bodyPr>
          <a:lstStyle/>
          <a:p>
            <a:pPr algn="ctr"/>
            <a:r>
              <a:rPr lang="ru-RU" sz="2400" b="1">
                <a:solidFill>
                  <a:srgbClr val="000000"/>
                </a:solidFill>
              </a:rPr>
              <a:t>Культура, кинематография</a:t>
            </a:r>
          </a:p>
        </p:txBody>
      </p:sp>
      <p:graphicFrame>
        <p:nvGraphicFramePr>
          <p:cNvPr id="107590" name="Group 70"/>
          <p:cNvGraphicFramePr>
            <a:graphicFrameLocks noGrp="1"/>
          </p:cNvGraphicFramePr>
          <p:nvPr>
            <p:ph sz="half" idx="4294967295"/>
          </p:nvPr>
        </p:nvGraphicFramePr>
        <p:xfrm>
          <a:off x="566738" y="1457325"/>
          <a:ext cx="9120187" cy="1036638"/>
        </p:xfrm>
        <a:graphic>
          <a:graphicData uri="http://schemas.openxmlformats.org/drawingml/2006/table">
            <a:tbl>
              <a:tblPr/>
              <a:tblGrid>
                <a:gridCol w="2462212"/>
                <a:gridCol w="1042988"/>
                <a:gridCol w="1068387"/>
                <a:gridCol w="1079500"/>
                <a:gridCol w="1104900"/>
                <a:gridCol w="1235075"/>
                <a:gridCol w="1127125"/>
              </a:tblGrid>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2015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2016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2017 прогноз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2018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2019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2020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Культура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111 036,3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119 066,8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147 319,1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164 786,9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164 947,4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158 844,3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bl>
          </a:graphicData>
        </a:graphic>
      </p:graphicFrame>
      <p:graphicFrame>
        <p:nvGraphicFramePr>
          <p:cNvPr id="107642" name="Group 122"/>
          <p:cNvGraphicFramePr>
            <a:graphicFrameLocks noGrp="1"/>
          </p:cNvGraphicFramePr>
          <p:nvPr>
            <p:ph sz="half" idx="4294967295"/>
          </p:nvPr>
        </p:nvGraphicFramePr>
        <p:xfrm>
          <a:off x="519113" y="4241800"/>
          <a:ext cx="9001125" cy="2620963"/>
        </p:xfrm>
        <a:graphic>
          <a:graphicData uri="http://schemas.openxmlformats.org/drawingml/2006/table">
            <a:tbl>
              <a:tblPr/>
              <a:tblGrid>
                <a:gridCol w="2428875"/>
                <a:gridCol w="1031875"/>
                <a:gridCol w="1052512"/>
                <a:gridCol w="1066800"/>
                <a:gridCol w="1089025"/>
                <a:gridCol w="1219200"/>
                <a:gridCol w="1112838"/>
              </a:tblGrid>
              <a:tr h="6143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2015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2016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2017 прогноз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2018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2019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2020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Пенсионное обеспечение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12 649,1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15 438,9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12 776,0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12 580,2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13 511,1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14 124,9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Социальное обеспечение населения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FE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182 770,0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203 209,1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235 934,9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234 308,2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237 040,1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231 183,4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социальной политики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10 126,5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9 097,3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10 642,5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12 499,7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12 593,1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12 184,3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3889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Итого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205 545,5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227 745,3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259 353,4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259 388,1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263 144,3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257 492,6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r>
            </a:tbl>
          </a:graphicData>
        </a:graphic>
      </p:graphicFrame>
      <p:pic>
        <p:nvPicPr>
          <p:cNvPr id="8" name="Рисунок 7" descr="soc-zas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4089" y="2862155"/>
            <a:ext cx="1892647" cy="1418524"/>
          </a:xfrm>
          <a:prstGeom prst="rect">
            <a:avLst/>
          </a:prstGeom>
          <a:effectLst>
            <a:innerShdw blurRad="63500" dist="50800" dir="13500000">
              <a:prstClr val="black">
                <a:alpha val="50000"/>
              </a:prstClr>
            </a:innerShdw>
          </a:effectLst>
          <a:scene3d>
            <a:camera prst="orthographicFront"/>
            <a:lightRig rig="threePt" dir="t"/>
          </a:scene3d>
          <a:sp3d>
            <a:bevelT/>
          </a:sp3d>
        </p:spPr>
      </p:pic>
      <p:sp>
        <p:nvSpPr>
          <p:cNvPr id="102481" name="Rectangle 76"/>
          <p:cNvSpPr>
            <a:spLocks noChangeArrowheads="1"/>
          </p:cNvSpPr>
          <p:nvPr/>
        </p:nvSpPr>
        <p:spPr bwMode="auto">
          <a:xfrm>
            <a:off x="1395413" y="3187700"/>
            <a:ext cx="6176962" cy="457200"/>
          </a:xfrm>
          <a:prstGeom prst="rect">
            <a:avLst/>
          </a:prstGeom>
          <a:noFill/>
          <a:ln w="9525">
            <a:noFill/>
            <a:miter lim="800000"/>
            <a:headEnd/>
            <a:tailEnd/>
          </a:ln>
        </p:spPr>
        <p:txBody>
          <a:bodyPr anchor="ctr">
            <a:spAutoFit/>
          </a:bodyPr>
          <a:lstStyle/>
          <a:p>
            <a:pPr algn="ctr"/>
            <a:r>
              <a:rPr lang="ru-RU" sz="2400" b="1">
                <a:solidFill>
                  <a:srgbClr val="000000"/>
                </a:solidFill>
              </a:rPr>
              <a:t>Социальная политика</a:t>
            </a:r>
          </a:p>
        </p:txBody>
      </p:sp>
      <p:pic>
        <p:nvPicPr>
          <p:cNvPr id="102482" name="Picture 125" descr="maxresdefaul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4663" y="0"/>
            <a:ext cx="2571750" cy="1446213"/>
          </a:xfrm>
          <a:prstGeom prst="rect">
            <a:avLst/>
          </a:prstGeom>
          <a:noFill/>
          <a:ln w="9525">
            <a:noFill/>
            <a:miter lim="800000"/>
            <a:headEnd/>
            <a:tailEnd/>
          </a:ln>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85C2FF"/>
            </a:gs>
            <a:gs pos="100000">
              <a:srgbClr val="354E66"/>
            </a:gs>
          </a:gsLst>
          <a:path path="shape">
            <a:fillToRect l="50000" t="50000" r="50000" b="50000"/>
          </a:path>
        </a:gradFill>
        <a:effectLst/>
      </p:bgPr>
    </p:bg>
    <p:spTree>
      <p:nvGrpSpPr>
        <p:cNvPr id="1" name=""/>
        <p:cNvGrpSpPr/>
        <p:nvPr/>
      </p:nvGrpSpPr>
      <p:grpSpPr>
        <a:xfrm>
          <a:off x="0" y="0"/>
          <a:ext cx="0" cy="0"/>
          <a:chOff x="0" y="0"/>
          <a:chExt cx="0" cy="0"/>
        </a:xfrm>
      </p:grpSpPr>
      <p:pic>
        <p:nvPicPr>
          <p:cNvPr id="13" name="Рисунок 12" descr="343.g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137" y="1797115"/>
            <a:ext cx="1419830" cy="1003277"/>
          </a:xfrm>
          <a:prstGeom prst="rect">
            <a:avLst/>
          </a:prstGeom>
          <a:scene3d>
            <a:camera prst="orthographicFront"/>
            <a:lightRig rig="threePt" dir="t"/>
          </a:scene3d>
          <a:sp3d>
            <a:bevelT/>
          </a:sp3d>
        </p:spPr>
      </p:pic>
      <p:sp>
        <p:nvSpPr>
          <p:cNvPr id="4" name="Заголовок 1"/>
          <p:cNvSpPr txBox="1">
            <a:spLocks/>
          </p:cNvSpPr>
          <p:nvPr/>
        </p:nvSpPr>
        <p:spPr bwMode="auto">
          <a:xfrm rot="16200000">
            <a:off x="-3209925" y="3209925"/>
            <a:ext cx="6858000" cy="438150"/>
          </a:xfrm>
          <a:prstGeom prst="rect">
            <a:avLst/>
          </a:prstGeom>
          <a:solidFill>
            <a:schemeClr val="accent2"/>
          </a:solidFill>
          <a:ln w="12700" algn="ctr">
            <a:solidFill>
              <a:srgbClr val="23496F"/>
            </a:solidFill>
            <a:miter lim="800000"/>
            <a:headEnd/>
            <a:tailEnd/>
          </a:ln>
        </p:spPr>
        <p:txBody>
          <a:bodyPr anchor="ctr"/>
          <a:lstStyle/>
          <a:p>
            <a:pPr eaLnBrk="0" hangingPunct="0">
              <a:defRPr/>
            </a:pPr>
            <a:r>
              <a:rPr lang="ru-RU" sz="2000" b="1">
                <a:effectLst>
                  <a:outerShdw blurRad="38100" dist="38100" dir="2700000" algn="tl">
                    <a:srgbClr val="000000"/>
                  </a:outerShdw>
                </a:effectLst>
                <a:cs typeface="Times New Roman" pitchFamily="18" charset="0"/>
              </a:rPr>
              <a:t>Расходы бюджета (объемы финансирования)</a:t>
            </a:r>
            <a:endParaRPr lang="ru-RU" sz="2000" b="1">
              <a:solidFill>
                <a:schemeClr val="tx1"/>
              </a:solidFill>
              <a:effectLst>
                <a:outerShdw blurRad="38100" dist="38100" dir="2700000" algn="tl">
                  <a:srgbClr val="000000"/>
                </a:outerShdw>
              </a:effectLst>
              <a:cs typeface="Times New Roman" pitchFamily="18" charset="0"/>
            </a:endParaRPr>
          </a:p>
        </p:txBody>
      </p:sp>
      <p:pic>
        <p:nvPicPr>
          <p:cNvPr id="6" name="Picture 159" descr="герб города Серова"/>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
        <p:nvSpPr>
          <p:cNvPr id="103429" name="Rectangle 59"/>
          <p:cNvSpPr>
            <a:spLocks noChangeArrowheads="1"/>
          </p:cNvSpPr>
          <p:nvPr/>
        </p:nvSpPr>
        <p:spPr bwMode="auto">
          <a:xfrm>
            <a:off x="2557463" y="0"/>
            <a:ext cx="3910012" cy="396875"/>
          </a:xfrm>
          <a:prstGeom prst="rect">
            <a:avLst/>
          </a:prstGeom>
          <a:noFill/>
          <a:ln w="9525">
            <a:noFill/>
            <a:miter lim="800000"/>
            <a:headEnd/>
            <a:tailEnd/>
          </a:ln>
        </p:spPr>
        <p:txBody>
          <a:bodyPr wrap="none" anchor="ctr">
            <a:spAutoFit/>
          </a:bodyPr>
          <a:lstStyle/>
          <a:p>
            <a:r>
              <a:rPr lang="ru-RU" sz="2000" b="1">
                <a:solidFill>
                  <a:srgbClr val="000000"/>
                </a:solidFill>
              </a:rPr>
              <a:t>Физическая культура и спорт</a:t>
            </a:r>
          </a:p>
        </p:txBody>
      </p:sp>
      <p:pic>
        <p:nvPicPr>
          <p:cNvPr id="103430" name="Рисунок 10" descr="59303Big.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31200" y="0"/>
            <a:ext cx="1574800" cy="833438"/>
          </a:xfrm>
          <a:prstGeom prst="rect">
            <a:avLst/>
          </a:prstGeom>
          <a:noFill/>
          <a:ln w="9525">
            <a:noFill/>
            <a:miter lim="800000"/>
            <a:headEnd/>
            <a:tailEnd/>
          </a:ln>
        </p:spPr>
      </p:pic>
      <p:graphicFrame>
        <p:nvGraphicFramePr>
          <p:cNvPr id="50436" name="Group 260"/>
          <p:cNvGraphicFramePr>
            <a:graphicFrameLocks noGrp="1"/>
          </p:cNvGraphicFramePr>
          <p:nvPr/>
        </p:nvGraphicFramePr>
        <p:xfrm>
          <a:off x="436563" y="827088"/>
          <a:ext cx="9120187" cy="974725"/>
        </p:xfrm>
        <a:graphic>
          <a:graphicData uri="http://schemas.openxmlformats.org/drawingml/2006/table">
            <a:tbl>
              <a:tblPr/>
              <a:tblGrid>
                <a:gridCol w="2462212"/>
                <a:gridCol w="1042988"/>
                <a:gridCol w="1068387"/>
                <a:gridCol w="1079500"/>
                <a:gridCol w="1104900"/>
                <a:gridCol w="1235075"/>
                <a:gridCol w="1127125"/>
              </a:tblGrid>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Наименование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2015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2016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2017 прогноз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2018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2019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2020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Массовый спорт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70 674,7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192 656,5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65 167,8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48 906,2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51 203,6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40 803,1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bl>
          </a:graphicData>
        </a:graphic>
      </p:graphicFrame>
      <p:sp>
        <p:nvSpPr>
          <p:cNvPr id="103457" name="Rectangle 76"/>
          <p:cNvSpPr>
            <a:spLocks noChangeArrowheads="1"/>
          </p:cNvSpPr>
          <p:nvPr/>
        </p:nvSpPr>
        <p:spPr bwMode="auto">
          <a:xfrm>
            <a:off x="3305175" y="2127250"/>
            <a:ext cx="4387850" cy="396875"/>
          </a:xfrm>
          <a:prstGeom prst="rect">
            <a:avLst/>
          </a:prstGeom>
          <a:noFill/>
          <a:ln w="9525">
            <a:noFill/>
            <a:miter lim="800000"/>
            <a:headEnd/>
            <a:tailEnd/>
          </a:ln>
        </p:spPr>
        <p:txBody>
          <a:bodyPr wrap="none" anchor="ctr">
            <a:spAutoFit/>
          </a:bodyPr>
          <a:lstStyle/>
          <a:p>
            <a:r>
              <a:rPr lang="ru-RU" sz="2000" b="1">
                <a:solidFill>
                  <a:srgbClr val="000000"/>
                </a:solidFill>
              </a:rPr>
              <a:t>Средства массовой информации</a:t>
            </a:r>
          </a:p>
        </p:txBody>
      </p:sp>
      <p:graphicFrame>
        <p:nvGraphicFramePr>
          <p:cNvPr id="50438" name="Group 262"/>
          <p:cNvGraphicFramePr>
            <a:graphicFrameLocks noGrp="1"/>
          </p:cNvGraphicFramePr>
          <p:nvPr/>
        </p:nvGraphicFramePr>
        <p:xfrm>
          <a:off x="452438" y="2705100"/>
          <a:ext cx="9120187" cy="1951038"/>
        </p:xfrm>
        <a:graphic>
          <a:graphicData uri="http://schemas.openxmlformats.org/drawingml/2006/table">
            <a:tbl>
              <a:tblPr/>
              <a:tblGrid>
                <a:gridCol w="2462212"/>
                <a:gridCol w="1042988"/>
                <a:gridCol w="1068387"/>
                <a:gridCol w="1079500"/>
                <a:gridCol w="1104900"/>
                <a:gridCol w="1235075"/>
                <a:gridCol w="1127125"/>
              </a:tblGrid>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Наименование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2015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2016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2017 прогноз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2018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2019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2020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Периодическая печать и издательства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788,4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1 857,1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1 321,5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1 371,5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1 339,5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1 339,5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Другие вопросы в области средств массовой информации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1 363,7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1 098,0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1 098,0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1 198,0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1 098,0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1 098,0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Итого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2 152,1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2 955,1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2 419,5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2 569,5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2 437,5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2 437,5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r>
            </a:tbl>
          </a:graphicData>
        </a:graphic>
      </p:graphicFrame>
      <p:sp>
        <p:nvSpPr>
          <p:cNvPr id="103500" name="Rectangle 79"/>
          <p:cNvSpPr>
            <a:spLocks noChangeArrowheads="1"/>
          </p:cNvSpPr>
          <p:nvPr/>
        </p:nvSpPr>
        <p:spPr bwMode="auto">
          <a:xfrm>
            <a:off x="628650" y="4840288"/>
            <a:ext cx="8896350" cy="396875"/>
          </a:xfrm>
          <a:prstGeom prst="rect">
            <a:avLst/>
          </a:prstGeom>
          <a:noFill/>
          <a:ln w="9525">
            <a:noFill/>
            <a:miter lim="800000"/>
            <a:headEnd/>
            <a:tailEnd/>
          </a:ln>
        </p:spPr>
        <p:txBody>
          <a:bodyPr anchor="ctr">
            <a:spAutoFit/>
          </a:bodyPr>
          <a:lstStyle/>
          <a:p>
            <a:pPr algn="ctr"/>
            <a:r>
              <a:rPr lang="ru-RU" sz="2000" b="1">
                <a:solidFill>
                  <a:srgbClr val="000000"/>
                </a:solidFill>
              </a:rPr>
              <a:t>Обслуживание государственного и муниципального долга</a:t>
            </a:r>
          </a:p>
        </p:txBody>
      </p:sp>
      <p:graphicFrame>
        <p:nvGraphicFramePr>
          <p:cNvPr id="50449" name="Group 273"/>
          <p:cNvGraphicFramePr>
            <a:graphicFrameLocks noGrp="1"/>
          </p:cNvGraphicFramePr>
          <p:nvPr/>
        </p:nvGraphicFramePr>
        <p:xfrm>
          <a:off x="474663" y="5378450"/>
          <a:ext cx="9120187" cy="1371600"/>
        </p:xfrm>
        <a:graphic>
          <a:graphicData uri="http://schemas.openxmlformats.org/drawingml/2006/table">
            <a:tbl>
              <a:tblPr/>
              <a:tblGrid>
                <a:gridCol w="2647950"/>
                <a:gridCol w="1033462"/>
                <a:gridCol w="1009650"/>
                <a:gridCol w="962025"/>
                <a:gridCol w="1104900"/>
                <a:gridCol w="1235075"/>
                <a:gridCol w="1127125"/>
              </a:tblGrid>
              <a:tr h="525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Наименование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2015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2016 факт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2017 прогноз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2018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2019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1" i="0" u="none" strike="noStrike" cap="none" normalizeH="0" baseline="0" smtClean="0">
                          <a:ln>
                            <a:noFill/>
                          </a:ln>
                          <a:solidFill>
                            <a:srgbClr val="000000"/>
                          </a:solidFill>
                          <a:effectLst/>
                          <a:latin typeface="Times New Roman" pitchFamily="18" charset="0"/>
                          <a:cs typeface="Times New Roman" pitchFamily="18" charset="0"/>
                        </a:rPr>
                        <a:t>2020 план (тыс.руб.)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Обслуживание государственного и внутреннего муниципального долга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15 815,8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22 569,8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12 787,3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9 440,0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9 440,0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9 440,0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FFFF"/>
                    </a:solidFill>
                  </a:tcPr>
                </a:tc>
              </a:tr>
            </a:tbl>
          </a:graphicData>
        </a:graphic>
      </p:graphicFrame>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5"/>
          <p:cNvSpPr>
            <a:spLocks noChangeArrowheads="1"/>
          </p:cNvSpPr>
          <p:nvPr/>
        </p:nvSpPr>
        <p:spPr bwMode="auto">
          <a:xfrm>
            <a:off x="620713" y="0"/>
            <a:ext cx="9285287" cy="1368425"/>
          </a:xfrm>
          <a:prstGeom prst="rect">
            <a:avLst/>
          </a:prstGeom>
          <a:noFill/>
          <a:ln w="9525">
            <a:noFill/>
            <a:miter lim="800000"/>
            <a:headEnd/>
            <a:tailEnd/>
          </a:ln>
        </p:spPr>
        <p:txBody>
          <a:bodyPr anchor="ctr">
            <a:spAutoFit/>
          </a:bodyPr>
          <a:lstStyle/>
          <a:p>
            <a:pPr indent="457200" algn="just"/>
            <a:r>
              <a:rPr lang="ru-RU" sz="1400" b="1">
                <a:solidFill>
                  <a:srgbClr val="000000"/>
                </a:solidFill>
                <a:cs typeface="Times New Roman" pitchFamily="18" charset="0"/>
              </a:rPr>
              <a:t>В соответствии с принятыми в 2013 году изменениями в Бюджетный кодекс Российской Федерации, бюджет Серовского городского округа на 2017 год сформирован не только в функциональной, но и в программной структуре расходов, на основе утвержденных 15 муниципальных программ.</a:t>
            </a:r>
            <a:endParaRPr lang="ru-RU" sz="900" b="1">
              <a:solidFill>
                <a:srgbClr val="000000"/>
              </a:solidFill>
              <a:cs typeface="Times New Roman" pitchFamily="18" charset="0"/>
            </a:endParaRPr>
          </a:p>
          <a:p>
            <a:pPr indent="457200" algn="just" eaLnBrk="0" hangingPunct="0"/>
            <a:r>
              <a:rPr lang="ru-RU" sz="1400" b="1">
                <a:solidFill>
                  <a:srgbClr val="000000"/>
                </a:solidFill>
                <a:cs typeface="Times New Roman" pitchFamily="18" charset="0"/>
              </a:rPr>
              <a:t>В соответствии с Перечнем муниципальных программ, утвержденным постановлением администрации Серовского городского округа от </a:t>
            </a:r>
            <a:r>
              <a:rPr lang="ru-RU" sz="1400" b="1">
                <a:solidFill>
                  <a:srgbClr val="FF66FF"/>
                </a:solidFill>
                <a:cs typeface="Times New Roman" pitchFamily="18" charset="0"/>
              </a:rPr>
              <a:t>22.10.2015 № 1615</a:t>
            </a:r>
            <a:r>
              <a:rPr lang="ru-RU" sz="1400" b="1">
                <a:solidFill>
                  <a:srgbClr val="000000"/>
                </a:solidFill>
                <a:cs typeface="Times New Roman" pitchFamily="18" charset="0"/>
              </a:rPr>
              <a:t> (с внесенными изменениями и дополнениями), в решении Думы представлены расходы на реализацию следующих муниципальных программ:</a:t>
            </a:r>
            <a:endParaRPr lang="ru-RU" b="1">
              <a:solidFill>
                <a:srgbClr val="000000"/>
              </a:solidFill>
              <a:cs typeface="Times New Roman" pitchFamily="18" charset="0"/>
            </a:endParaRPr>
          </a:p>
        </p:txBody>
      </p:sp>
      <p:sp>
        <p:nvSpPr>
          <p:cNvPr id="14" name="Заголовок 1"/>
          <p:cNvSpPr txBox="1">
            <a:spLocks/>
          </p:cNvSpPr>
          <p:nvPr/>
        </p:nvSpPr>
        <p:spPr bwMode="auto">
          <a:xfrm rot="16200000">
            <a:off x="-3137693" y="3137693"/>
            <a:ext cx="6858000" cy="582613"/>
          </a:xfrm>
          <a:prstGeom prst="rect">
            <a:avLst/>
          </a:prstGeom>
          <a:solidFill>
            <a:schemeClr val="accent2"/>
          </a:solidFill>
          <a:ln w="12700" algn="ctr">
            <a:solidFill>
              <a:srgbClr val="23496F"/>
            </a:solidFill>
            <a:miter lim="800000"/>
            <a:headEnd/>
            <a:tailEnd/>
          </a:ln>
        </p:spPr>
        <p:txBody>
          <a:bodyPr anchor="ctr"/>
          <a:lstStyle/>
          <a:p>
            <a:pPr eaLnBrk="0" hangingPunct="0">
              <a:defRPr/>
            </a:pPr>
            <a:r>
              <a:rPr lang="ru-RU" sz="2000" b="1" dirty="0">
                <a:effectLst>
                  <a:outerShdw blurRad="38100" dist="38100" dir="2700000" algn="tl">
                    <a:srgbClr val="000000"/>
                  </a:outerShdw>
                </a:effectLst>
                <a:cs typeface="Times New Roman" pitchFamily="18" charset="0"/>
              </a:rPr>
              <a:t>Муниципальные программы Серовского городского округа</a:t>
            </a:r>
            <a:endParaRPr lang="ru-RU" sz="2000" b="1" dirty="0">
              <a:solidFill>
                <a:schemeClr val="tx1"/>
              </a:solidFill>
              <a:effectLst>
                <a:outerShdw blurRad="38100" dist="38100" dir="2700000" algn="tl">
                  <a:srgbClr val="000000"/>
                </a:outerShdw>
              </a:effectLst>
              <a:cs typeface="Times New Roman" pitchFamily="18" charset="0"/>
            </a:endParaRPr>
          </a:p>
        </p:txBody>
      </p:sp>
      <p:graphicFrame>
        <p:nvGraphicFramePr>
          <p:cNvPr id="110896" name="Group 1328"/>
          <p:cNvGraphicFramePr>
            <a:graphicFrameLocks noGrp="1"/>
          </p:cNvGraphicFramePr>
          <p:nvPr/>
        </p:nvGraphicFramePr>
        <p:xfrm>
          <a:off x="630238" y="1431925"/>
          <a:ext cx="9275762" cy="5332413"/>
        </p:xfrm>
        <a:graphic>
          <a:graphicData uri="http://schemas.openxmlformats.org/drawingml/2006/table">
            <a:tbl>
              <a:tblPr/>
              <a:tblGrid>
                <a:gridCol w="690562"/>
                <a:gridCol w="889000"/>
                <a:gridCol w="6769100"/>
                <a:gridCol w="927100"/>
              </a:tblGrid>
              <a:tr h="307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Номер строки</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Код целевой статьи</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Наименование раздела, подраздела, целевой статьи или вида расходов</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2018 год (тыс.руб.)</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2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4</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02 0 00 0 0000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«Развитие муниципальной службы в Серовском городском округе» на 2017-2020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19 715, 0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03 0 00 0 0000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«Дополнительные меры социальной поддержки отдельных категорий граждан  Серовского городского округа» на 2017-2020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23 082,0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04 0 00 0 0000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«Развитие культуры в Серовском городском округе» на 2016-2020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227 023,9</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05 0 00 0 0000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«Развитие физической культуры и спорта в Серовском городском округе» на 2016-2020 годы </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43 676,0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06 0 00 0 0000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«Молодежь Серовского городского округа»  на 2016-2020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66 330,8</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07 0 00 0 0000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«Управление муниципальным имуществом Серовского городского округа» на 2016-2020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48 562,7</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08 0 00 0 0000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«Развитие системы образования в Серовском городском округе» на 2016-2020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1 443 613,4</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09 0 00 0 0000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«Обеспечение безопасности жизнедеятельности населения и территории Серовского городского округа» на 2016-2020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42 461,9</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10 0 00 0 0000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 на 2016-2020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312 461,7</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11 0 00 0 0000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«Развитие транспорта, дорожного хозяйства, благоустройства и социально-бытового обслуживания населения на территории Серовского городского округа» на 2016-2020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393 902,7</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12 0 00 0 0000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"Реализация основных направлений в строительном комплексе на территории  Серовского городского округа" на 2016-2020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52 157,7</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13 0 00 0 0000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«О мерах по противодействию коррупции в Серовском городском округе» на 2018-2020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276,6</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14 0 00 0 0000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«Доведение до сведения  жителей Серовского городского округа официальной информации и сопутствующие мероприятия» на 2016-2020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385,1</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15 0 00 0 0000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«Обеспечение работы муниципальных информационных систем» на 2016-2020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4 186,6</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16 0 00 0 0000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«Развитие  малого и среднего предпринимательства в Серовском городском округе» на 2016-2020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403,4</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Times New Roman" pitchFamily="18" charset="0"/>
                          <a:cs typeface="Times New Roman" pitchFamily="18" charset="0"/>
                        </a:rPr>
                        <a:t>17 0 00 0 0000</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Муниципальная программа «Формирование современной городской среды на территории Серовского городского округа» на 2018-2022 годы</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Times New Roman" pitchFamily="18" charset="0"/>
                          <a:cs typeface="Times New Roman" pitchFamily="18" charset="0"/>
                        </a:rPr>
                        <a:t>6 668,9</a:t>
                      </a:r>
                      <a:endParaRPr kumimoji="0" lang="ru-RU" sz="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2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800" b="1" i="0" u="none" strike="noStrike" cap="none" normalizeH="0" baseline="0" smtClean="0">
                          <a:ln>
                            <a:noFill/>
                          </a:ln>
                          <a:solidFill>
                            <a:srgbClr val="000000"/>
                          </a:solidFill>
                          <a:effectLst/>
                          <a:latin typeface="Arial" charset="0"/>
                        </a:rPr>
                        <a:t>Итого</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800" b="1"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800" b="1" i="0" u="none" strike="noStrike" cap="none" normalizeH="0" baseline="0" smtClean="0">
                          <a:ln>
                            <a:noFill/>
                          </a:ln>
                          <a:solidFill>
                            <a:srgbClr val="000000"/>
                          </a:solidFill>
                          <a:effectLst/>
                          <a:latin typeface="Arial" charset="0"/>
                        </a:rPr>
                        <a:t>2 684 908,5</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159" descr="герб города Серова"/>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3" name="Диаграмма 3"/>
          <p:cNvGraphicFramePr>
            <a:graphicFrameLocks/>
          </p:cNvGraphicFramePr>
          <p:nvPr/>
        </p:nvGraphicFramePr>
        <p:xfrm>
          <a:off x="989013" y="722313"/>
          <a:ext cx="8191500" cy="5776912"/>
        </p:xfrm>
        <a:graphic>
          <a:graphicData uri="http://schemas.openxmlformats.org/presentationml/2006/ole">
            <mc:AlternateContent xmlns:mc="http://schemas.openxmlformats.org/markup-compatibility/2006">
              <mc:Choice xmlns:v="urn:schemas-microsoft-com:vml" Requires="v">
                <p:oleObj spid="_x0000_s69634" name="Лист" r:id="rId3" imgW="8763135" imgH="7248465" progId="Excel.Sheet.8">
                  <p:embed/>
                </p:oleObj>
              </mc:Choice>
              <mc:Fallback>
                <p:oleObj name="Лист" r:id="rId3" imgW="8763135" imgH="7248465" progId="Excel.Sheet.8">
                  <p:embed/>
                  <p:pic>
                    <p:nvPicPr>
                      <p:cNvPr id="0" name="Диаграмма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13" y="722313"/>
                        <a:ext cx="8191500" cy="5776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4" name="TextBox 4"/>
          <p:cNvSpPr txBox="1">
            <a:spLocks noChangeArrowheads="1"/>
          </p:cNvSpPr>
          <p:nvPr/>
        </p:nvSpPr>
        <p:spPr bwMode="auto">
          <a:xfrm>
            <a:off x="1484313" y="279400"/>
            <a:ext cx="7802562" cy="336550"/>
          </a:xfrm>
          <a:prstGeom prst="rect">
            <a:avLst/>
          </a:prstGeom>
          <a:noFill/>
          <a:ln w="9525">
            <a:noFill/>
            <a:miter lim="800000"/>
            <a:headEnd/>
            <a:tailEnd/>
          </a:ln>
        </p:spPr>
        <p:txBody>
          <a:bodyPr>
            <a:spAutoFit/>
          </a:bodyPr>
          <a:lstStyle/>
          <a:p>
            <a:pPr algn="ctr"/>
            <a:r>
              <a:rPr lang="ru-RU" sz="1600" b="1">
                <a:solidFill>
                  <a:srgbClr val="000000"/>
                </a:solidFill>
              </a:rPr>
              <a:t>Действующие муниципальные программы в 2018 году</a:t>
            </a:r>
          </a:p>
        </p:txBody>
      </p:sp>
      <p:sp>
        <p:nvSpPr>
          <p:cNvPr id="69635" name="Заголовок 1"/>
          <p:cNvSpPr txBox="1">
            <a:spLocks/>
          </p:cNvSpPr>
          <p:nvPr/>
        </p:nvSpPr>
        <p:spPr bwMode="auto">
          <a:xfrm rot="-5400000">
            <a:off x="-3031331" y="3031331"/>
            <a:ext cx="6858000" cy="795338"/>
          </a:xfrm>
          <a:prstGeom prst="rect">
            <a:avLst/>
          </a:prstGeom>
          <a:solidFill>
            <a:schemeClr val="accent2"/>
          </a:solidFill>
          <a:ln w="12700" algn="ctr">
            <a:solidFill>
              <a:srgbClr val="23496F"/>
            </a:solidFill>
            <a:miter lim="800000"/>
            <a:headEnd/>
            <a:tailEnd/>
          </a:ln>
        </p:spPr>
        <p:txBody>
          <a:bodyPr anchor="ctr"/>
          <a:lstStyle/>
          <a:p>
            <a:pPr eaLnBrk="0" hangingPunct="0"/>
            <a:r>
              <a:rPr lang="ru-RU" sz="2000" b="1">
                <a:cs typeface="Times New Roman" pitchFamily="18" charset="0"/>
              </a:rPr>
              <a:t>Структура муниципальных программ Серовского городского округа в 2018 году </a:t>
            </a:r>
            <a:endParaRPr lang="ru-RU" sz="2000" b="1">
              <a:solidFill>
                <a:schemeClr val="tx1"/>
              </a:solidFill>
              <a:cs typeface="Times New Roman" pitchFamily="18" charset="0"/>
            </a:endParaRPr>
          </a:p>
        </p:txBody>
      </p:sp>
      <p:pic>
        <p:nvPicPr>
          <p:cNvPr id="2" name="Picture 159" descr="герб города Серова"/>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Рисунок 21" descr="a34fe24b992cca5d1cf31a9a20010cdc_XL.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41838" y="0"/>
            <a:ext cx="2449512" cy="1504950"/>
          </a:xfrm>
          <a:prstGeom prst="rect">
            <a:avLst/>
          </a:prstGeom>
          <a:noFill/>
          <a:ln w="9525">
            <a:noFill/>
            <a:miter lim="800000"/>
            <a:headEnd/>
            <a:tailEnd/>
          </a:ln>
        </p:spPr>
      </p:pic>
      <p:pic>
        <p:nvPicPr>
          <p:cNvPr id="106498" name="Рисунок 18" descr="detskiy-sa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91350" y="0"/>
            <a:ext cx="2914650" cy="1495425"/>
          </a:xfrm>
          <a:prstGeom prst="rect">
            <a:avLst/>
          </a:prstGeom>
          <a:noFill/>
          <a:ln w="9525">
            <a:noFill/>
            <a:miter lim="800000"/>
            <a:headEnd/>
            <a:tailEnd/>
          </a:ln>
        </p:spPr>
      </p:pic>
      <p:pic>
        <p:nvPicPr>
          <p:cNvPr id="106499" name="Рисунок 22" descr="4.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76500" y="0"/>
            <a:ext cx="2185988" cy="1485900"/>
          </a:xfrm>
          <a:prstGeom prst="rect">
            <a:avLst/>
          </a:prstGeom>
          <a:noFill/>
          <a:ln w="9525">
            <a:noFill/>
            <a:miter lim="800000"/>
            <a:headEnd/>
            <a:tailEnd/>
          </a:ln>
        </p:spPr>
      </p:pic>
      <p:sp>
        <p:nvSpPr>
          <p:cNvPr id="4" name="Заголовок 1"/>
          <p:cNvSpPr txBox="1">
            <a:spLocks/>
          </p:cNvSpPr>
          <p:nvPr/>
        </p:nvSpPr>
        <p:spPr bwMode="auto">
          <a:xfrm rot="16200000">
            <a:off x="-3209925" y="3209925"/>
            <a:ext cx="6858000" cy="4381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ru-RU" sz="2000" b="1">
                <a:solidFill>
                  <a:srgbClr val="FFFFFF"/>
                </a:solidFill>
                <a:latin typeface="Times New Roman" pitchFamily="18" charset="0"/>
                <a:cs typeface="Times New Roman" pitchFamily="18" charset="0"/>
              </a:rPr>
              <a:t>Развитие системы образования</a:t>
            </a:r>
            <a:r>
              <a:rPr lang="en-US" sz="2000" b="1">
                <a:solidFill>
                  <a:srgbClr val="FFFFFF"/>
                </a:solidFill>
                <a:latin typeface="Times New Roman" pitchFamily="18" charset="0"/>
                <a:cs typeface="Times New Roman" pitchFamily="18" charset="0"/>
              </a:rPr>
              <a:t> </a:t>
            </a:r>
            <a:r>
              <a:rPr lang="ru-RU" sz="2000" b="1">
                <a:solidFill>
                  <a:srgbClr val="FFFFFF"/>
                </a:solidFill>
                <a:latin typeface="Times New Roman" pitchFamily="18" charset="0"/>
                <a:cs typeface="Times New Roman" pitchFamily="18" charset="0"/>
              </a:rPr>
              <a:t>на 2018г.</a:t>
            </a:r>
            <a:endParaRPr lang="ru-RU" sz="2000" b="1">
              <a:solidFill>
                <a:schemeClr val="tx1"/>
              </a:solidFill>
              <a:latin typeface="Times New Roman" pitchFamily="18" charset="0"/>
              <a:cs typeface="Times New Roman" pitchFamily="18" charset="0"/>
            </a:endParaRPr>
          </a:p>
        </p:txBody>
      </p:sp>
      <p:sp>
        <p:nvSpPr>
          <p:cNvPr id="106501" name="TextBox 10"/>
          <p:cNvSpPr txBox="1">
            <a:spLocks noChangeArrowheads="1"/>
          </p:cNvSpPr>
          <p:nvPr/>
        </p:nvSpPr>
        <p:spPr bwMode="auto">
          <a:xfrm>
            <a:off x="522288" y="1789113"/>
            <a:ext cx="9218612" cy="51752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2018 году</a:t>
            </a:r>
          </a:p>
        </p:txBody>
      </p:sp>
      <p:pic>
        <p:nvPicPr>
          <p:cNvPr id="106502" name="Рисунок 14" descr="-_1_~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5775" y="0"/>
            <a:ext cx="2087563" cy="1447800"/>
          </a:xfrm>
          <a:prstGeom prst="rect">
            <a:avLst/>
          </a:prstGeom>
          <a:noFill/>
          <a:ln w="9525">
            <a:noFill/>
            <a:miter lim="800000"/>
            <a:headEnd/>
            <a:tailEnd/>
          </a:ln>
        </p:spPr>
      </p:pic>
      <p:cxnSp>
        <p:nvCxnSpPr>
          <p:cNvPr id="13" name="Прямая соединительная линия 12"/>
          <p:cNvCxnSpPr/>
          <p:nvPr/>
        </p:nvCxnSpPr>
        <p:spPr>
          <a:xfrm>
            <a:off x="400050" y="8820150"/>
            <a:ext cx="6245225" cy="0"/>
          </a:xfrm>
          <a:prstGeom prst="line">
            <a:avLst/>
          </a:prstGeom>
          <a:ln w="12700">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106504" name="Rectangle 13"/>
          <p:cNvSpPr>
            <a:spLocks noChangeArrowheads="1"/>
          </p:cNvSpPr>
          <p:nvPr/>
        </p:nvSpPr>
        <p:spPr bwMode="auto">
          <a:xfrm>
            <a:off x="536575" y="1449388"/>
            <a:ext cx="10682288" cy="366712"/>
          </a:xfrm>
          <a:prstGeom prst="rect">
            <a:avLst/>
          </a:prstGeom>
          <a:noFill/>
          <a:ln w="9525">
            <a:noFill/>
            <a:miter lim="800000"/>
            <a:headEnd/>
            <a:tailEnd/>
          </a:ln>
        </p:spPr>
        <p:txBody>
          <a:bodyPr anchor="ctr">
            <a:spAutoFit/>
          </a:bodyPr>
          <a:lstStyle/>
          <a:p>
            <a:pPr algn="ctr"/>
            <a:r>
              <a:rPr lang="ru-RU" b="1">
                <a:solidFill>
                  <a:srgbClr val="000000"/>
                </a:solidFill>
              </a:rPr>
              <a:t>Общий объем расходов бюджета – 1 443 613,4 тыс.рублей</a:t>
            </a:r>
          </a:p>
        </p:txBody>
      </p:sp>
      <p:sp>
        <p:nvSpPr>
          <p:cNvPr id="106505" name="Прямоугольник 11"/>
          <p:cNvSpPr>
            <a:spLocks noChangeArrowheads="1"/>
          </p:cNvSpPr>
          <p:nvPr/>
        </p:nvSpPr>
        <p:spPr bwMode="auto">
          <a:xfrm>
            <a:off x="406400" y="2317750"/>
            <a:ext cx="9309100" cy="4468813"/>
          </a:xfrm>
          <a:prstGeom prst="rect">
            <a:avLst/>
          </a:prstGeom>
          <a:noFill/>
          <a:ln w="9525">
            <a:noFill/>
            <a:miter lim="800000"/>
            <a:headEnd/>
            <a:tailEnd/>
          </a:ln>
        </p:spPr>
        <p:txBody>
          <a:bodyPr>
            <a:spAutoFit/>
          </a:bodyPr>
          <a:lstStyle/>
          <a:p>
            <a:pPr algn="just"/>
            <a:r>
              <a:rPr lang="ru-RU" sz="1400">
                <a:solidFill>
                  <a:srgbClr val="000000"/>
                </a:solidFill>
              </a:rPr>
              <a:t>621 170,6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дошкольного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 </a:t>
            </a:r>
          </a:p>
          <a:p>
            <a:pPr algn="just"/>
            <a:r>
              <a:rPr lang="ru-RU" sz="1400">
                <a:solidFill>
                  <a:srgbClr val="000000"/>
                </a:solidFill>
              </a:rPr>
              <a:t>577 544,8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общего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94 788,4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дополнительного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57 919,0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Организация</a:t>
            </a:r>
            <a:r>
              <a:rPr lang="ru-RU" sz="1400">
                <a:solidFill>
                  <a:srgbClr val="000000"/>
                </a:solidFill>
              </a:rPr>
              <a:t> </a:t>
            </a:r>
            <a:r>
              <a:rPr lang="ru-RU" sz="1400">
                <a:solidFill>
                  <a:srgbClr val="000000"/>
                </a:solidFill>
                <a:latin typeface="Arial" charset="0"/>
              </a:rPr>
              <a:t>отдыха</a:t>
            </a:r>
            <a:r>
              <a:rPr lang="ru-RU" sz="1400">
                <a:solidFill>
                  <a:srgbClr val="000000"/>
                </a:solidFill>
              </a:rPr>
              <a:t> </a:t>
            </a:r>
            <a:r>
              <a:rPr lang="ru-RU" sz="1400">
                <a:solidFill>
                  <a:srgbClr val="000000"/>
                </a:solidFill>
                <a:latin typeface="Arial" charset="0"/>
              </a:rPr>
              <a:t>детей</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молодежи</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21 162,8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Обеспечение</a:t>
            </a:r>
            <a:r>
              <a:rPr lang="ru-RU" sz="1400">
                <a:solidFill>
                  <a:srgbClr val="000000"/>
                </a:solidFill>
              </a:rPr>
              <a:t> </a:t>
            </a:r>
            <a:r>
              <a:rPr lang="ru-RU" sz="1400">
                <a:solidFill>
                  <a:srgbClr val="000000"/>
                </a:solidFill>
                <a:latin typeface="Arial" charset="0"/>
              </a:rPr>
              <a:t>реализации</a:t>
            </a:r>
            <a:r>
              <a:rPr lang="ru-RU" sz="1400">
                <a:solidFill>
                  <a:srgbClr val="000000"/>
                </a:solidFill>
              </a:rPr>
              <a:t> </a:t>
            </a:r>
            <a:r>
              <a:rPr lang="ru-RU" sz="1400">
                <a:solidFill>
                  <a:srgbClr val="000000"/>
                </a:solidFill>
                <a:latin typeface="Arial" charset="0"/>
              </a:rPr>
              <a:t>муниципальной</a:t>
            </a:r>
            <a:r>
              <a:rPr lang="ru-RU" sz="1400">
                <a:solidFill>
                  <a:srgbClr val="000000"/>
                </a:solidFill>
              </a:rPr>
              <a:t> </a:t>
            </a:r>
            <a:r>
              <a:rPr lang="ru-RU" sz="1400">
                <a:solidFill>
                  <a:srgbClr val="000000"/>
                </a:solidFill>
                <a:latin typeface="Arial" charset="0"/>
              </a:rPr>
              <a:t>программы</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2 568,6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обеспечения</a:t>
            </a:r>
            <a:r>
              <a:rPr lang="ru-RU" sz="1400">
                <a:solidFill>
                  <a:srgbClr val="000000"/>
                </a:solidFill>
              </a:rPr>
              <a:t> </a:t>
            </a:r>
            <a:r>
              <a:rPr lang="ru-RU" sz="1400">
                <a:solidFill>
                  <a:srgbClr val="000000"/>
                </a:solidFill>
                <a:latin typeface="Arial" charset="0"/>
              </a:rPr>
              <a:t>качества</a:t>
            </a:r>
            <a:r>
              <a:rPr lang="ru-RU" sz="1400">
                <a:solidFill>
                  <a:srgbClr val="000000"/>
                </a:solidFill>
              </a:rPr>
              <a:t> </a:t>
            </a:r>
            <a:r>
              <a:rPr lang="ru-RU" sz="1400">
                <a:solidFill>
                  <a:srgbClr val="000000"/>
                </a:solidFill>
                <a:latin typeface="Arial" charset="0"/>
              </a:rPr>
              <a:t>общего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a:t>
            </a:r>
          </a:p>
          <a:p>
            <a:pPr algn="just"/>
            <a:r>
              <a:rPr lang="ru-RU" sz="1400">
                <a:solidFill>
                  <a:srgbClr val="000000"/>
                </a:solidFill>
              </a:rPr>
              <a:t>2 083,6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поддержки</a:t>
            </a:r>
            <a:r>
              <a:rPr lang="ru-RU" sz="1400">
                <a:solidFill>
                  <a:srgbClr val="000000"/>
                </a:solidFill>
              </a:rPr>
              <a:t> </a:t>
            </a:r>
            <a:r>
              <a:rPr lang="ru-RU" sz="1400">
                <a:solidFill>
                  <a:srgbClr val="000000"/>
                </a:solidFill>
                <a:latin typeface="Arial" charset="0"/>
              </a:rPr>
              <a:t>талантливых</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одаренных</a:t>
            </a:r>
            <a:r>
              <a:rPr lang="ru-RU" sz="1400">
                <a:solidFill>
                  <a:srgbClr val="000000"/>
                </a:solidFill>
              </a:rPr>
              <a:t>  </a:t>
            </a:r>
            <a:r>
              <a:rPr lang="ru-RU" sz="1400">
                <a:solidFill>
                  <a:srgbClr val="000000"/>
                </a:solidFill>
                <a:latin typeface="Arial" charset="0"/>
              </a:rPr>
              <a:t>детей</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подростков</a:t>
            </a:r>
            <a:r>
              <a:rPr lang="ru-RU" sz="1400">
                <a:solidFill>
                  <a:srgbClr val="000000"/>
                </a:solidFill>
              </a:rPr>
              <a:t>»;</a:t>
            </a:r>
          </a:p>
          <a:p>
            <a:pPr algn="just"/>
            <a:r>
              <a:rPr lang="ru-RU" sz="1400">
                <a:solidFill>
                  <a:srgbClr val="000000"/>
                </a:solidFill>
              </a:rPr>
              <a:t>1 561,7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кадрового</a:t>
            </a:r>
            <a:r>
              <a:rPr lang="ru-RU" sz="1400">
                <a:solidFill>
                  <a:srgbClr val="000000"/>
                </a:solidFill>
              </a:rPr>
              <a:t> </a:t>
            </a:r>
            <a:r>
              <a:rPr lang="ru-RU" sz="1400">
                <a:solidFill>
                  <a:srgbClr val="000000"/>
                </a:solidFill>
                <a:latin typeface="Arial" charset="0"/>
              </a:rPr>
              <a:t>потенциала</a:t>
            </a:r>
            <a:r>
              <a:rPr lang="ru-RU" sz="1400">
                <a:solidFill>
                  <a:srgbClr val="000000"/>
                </a:solidFill>
              </a:rPr>
              <a:t> </a:t>
            </a:r>
            <a:r>
              <a:rPr lang="ru-RU" sz="1400">
                <a:solidFill>
                  <a:srgbClr val="000000"/>
                </a:solidFill>
                <a:latin typeface="Arial" charset="0"/>
              </a:rPr>
              <a:t>муниципальных</a:t>
            </a:r>
            <a:r>
              <a:rPr lang="ru-RU" sz="1400">
                <a:solidFill>
                  <a:srgbClr val="000000"/>
                </a:solidFill>
              </a:rPr>
              <a:t> </a:t>
            </a:r>
            <a:r>
              <a:rPr lang="ru-RU" sz="1400">
                <a:solidFill>
                  <a:srgbClr val="000000"/>
                </a:solidFill>
                <a:latin typeface="Arial" charset="0"/>
              </a:rPr>
              <a:t>образовательных</a:t>
            </a:r>
            <a:r>
              <a:rPr lang="ru-RU" sz="1400">
                <a:solidFill>
                  <a:srgbClr val="000000"/>
                </a:solidFill>
              </a:rPr>
              <a:t> </a:t>
            </a:r>
            <a:r>
              <a:rPr lang="ru-RU" sz="1400">
                <a:solidFill>
                  <a:srgbClr val="000000"/>
                </a:solidFill>
                <a:latin typeface="Arial" charset="0"/>
              </a:rPr>
              <a:t>учреждений</a:t>
            </a:r>
            <a:r>
              <a:rPr lang="ru-RU" sz="1400">
                <a:solidFill>
                  <a:srgbClr val="000000"/>
                </a:solidFill>
              </a:rPr>
              <a:t> </a:t>
            </a:r>
            <a:r>
              <a:rPr lang="ru-RU" sz="1400">
                <a:solidFill>
                  <a:srgbClr val="000000"/>
                </a:solidFill>
                <a:latin typeface="Arial" charset="0"/>
              </a:rPr>
              <a:t>Серовского</a:t>
            </a:r>
            <a:r>
              <a:rPr lang="ru-RU" sz="1400">
                <a:solidFill>
                  <a:srgbClr val="000000"/>
                </a:solidFill>
              </a:rPr>
              <a:t> </a:t>
            </a:r>
            <a:r>
              <a:rPr lang="ru-RU" sz="1400">
                <a:solidFill>
                  <a:srgbClr val="000000"/>
                </a:solidFill>
                <a:latin typeface="Arial" charset="0"/>
              </a:rPr>
              <a:t>городского</a:t>
            </a:r>
            <a:r>
              <a:rPr lang="ru-RU" sz="1400">
                <a:solidFill>
                  <a:srgbClr val="000000"/>
                </a:solidFill>
              </a:rPr>
              <a:t> </a:t>
            </a:r>
            <a:r>
              <a:rPr lang="ru-RU" sz="1400">
                <a:solidFill>
                  <a:srgbClr val="000000"/>
                </a:solidFill>
                <a:latin typeface="Arial" charset="0"/>
              </a:rPr>
              <a:t>округа</a:t>
            </a:r>
            <a:r>
              <a:rPr lang="ru-RU" sz="1400">
                <a:solidFill>
                  <a:srgbClr val="000000"/>
                </a:solidFill>
              </a:rPr>
              <a:t>»;</a:t>
            </a:r>
          </a:p>
          <a:p>
            <a:pPr algn="just"/>
            <a:r>
              <a:rPr lang="ru-RU" sz="1400">
                <a:solidFill>
                  <a:srgbClr val="000000"/>
                </a:solidFill>
              </a:rPr>
              <a:t>32 016,1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Укрепление</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материально</a:t>
            </a:r>
            <a:r>
              <a:rPr lang="ru-RU" sz="1400">
                <a:solidFill>
                  <a:srgbClr val="000000"/>
                </a:solidFill>
              </a:rPr>
              <a:t>-</a:t>
            </a:r>
            <a:r>
              <a:rPr lang="ru-RU" sz="1400">
                <a:solidFill>
                  <a:srgbClr val="000000"/>
                </a:solidFill>
                <a:latin typeface="Arial" charset="0"/>
              </a:rPr>
              <a:t>технической</a:t>
            </a:r>
            <a:r>
              <a:rPr lang="ru-RU" sz="1400">
                <a:solidFill>
                  <a:srgbClr val="000000"/>
                </a:solidFill>
              </a:rPr>
              <a:t> </a:t>
            </a:r>
            <a:r>
              <a:rPr lang="ru-RU" sz="1400">
                <a:solidFill>
                  <a:srgbClr val="000000"/>
                </a:solidFill>
                <a:latin typeface="Arial" charset="0"/>
              </a:rPr>
              <a:t>базы</a:t>
            </a:r>
            <a:r>
              <a:rPr lang="ru-RU" sz="1400">
                <a:solidFill>
                  <a:srgbClr val="000000"/>
                </a:solidFill>
              </a:rPr>
              <a:t> </a:t>
            </a:r>
            <a:r>
              <a:rPr lang="ru-RU" sz="1400">
                <a:solidFill>
                  <a:srgbClr val="000000"/>
                </a:solidFill>
                <a:latin typeface="Arial" charset="0"/>
              </a:rPr>
              <a:t>муниципальных</a:t>
            </a:r>
            <a:r>
              <a:rPr lang="ru-RU" sz="1400">
                <a:solidFill>
                  <a:srgbClr val="000000"/>
                </a:solidFill>
              </a:rPr>
              <a:t> </a:t>
            </a:r>
            <a:r>
              <a:rPr lang="ru-RU" sz="1400">
                <a:solidFill>
                  <a:srgbClr val="000000"/>
                </a:solidFill>
                <a:latin typeface="Arial" charset="0"/>
              </a:rPr>
              <a:t>учреждений</a:t>
            </a:r>
            <a:r>
              <a:rPr lang="ru-RU" sz="1400">
                <a:solidFill>
                  <a:srgbClr val="000000"/>
                </a:solidFill>
              </a:rPr>
              <a:t>»;</a:t>
            </a:r>
          </a:p>
          <a:p>
            <a:pPr algn="just"/>
            <a:r>
              <a:rPr lang="ru-RU" sz="1400">
                <a:solidFill>
                  <a:srgbClr val="000000"/>
                </a:solidFill>
              </a:rPr>
              <a:t>500,0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Создание</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общеобразовательных</a:t>
            </a:r>
            <a:r>
              <a:rPr lang="ru-RU" sz="1400">
                <a:solidFill>
                  <a:srgbClr val="000000"/>
                </a:solidFill>
              </a:rPr>
              <a:t> </a:t>
            </a:r>
            <a:r>
              <a:rPr lang="ru-RU" sz="1400">
                <a:solidFill>
                  <a:srgbClr val="000000"/>
                </a:solidFill>
                <a:latin typeface="Arial" charset="0"/>
              </a:rPr>
              <a:t>организациях</a:t>
            </a:r>
            <a:r>
              <a:rPr lang="ru-RU" sz="1400">
                <a:solidFill>
                  <a:srgbClr val="000000"/>
                </a:solidFill>
              </a:rPr>
              <a:t>, </a:t>
            </a:r>
            <a:r>
              <a:rPr lang="ru-RU" sz="1400">
                <a:solidFill>
                  <a:srgbClr val="000000"/>
                </a:solidFill>
                <a:latin typeface="Arial" charset="0"/>
              </a:rPr>
              <a:t>расположенных</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сельской</a:t>
            </a:r>
            <a:r>
              <a:rPr lang="ru-RU" sz="1400">
                <a:solidFill>
                  <a:srgbClr val="000000"/>
                </a:solidFill>
              </a:rPr>
              <a:t> </a:t>
            </a:r>
            <a:r>
              <a:rPr lang="ru-RU" sz="1400">
                <a:solidFill>
                  <a:srgbClr val="000000"/>
                </a:solidFill>
                <a:latin typeface="Arial" charset="0"/>
              </a:rPr>
              <a:t>местности</a:t>
            </a:r>
            <a:r>
              <a:rPr lang="ru-RU" sz="1400">
                <a:solidFill>
                  <a:srgbClr val="000000"/>
                </a:solidFill>
              </a:rPr>
              <a:t>, </a:t>
            </a:r>
            <a:r>
              <a:rPr lang="ru-RU" sz="1400">
                <a:solidFill>
                  <a:srgbClr val="000000"/>
                </a:solidFill>
                <a:latin typeface="Arial" charset="0"/>
              </a:rPr>
              <a:t>условий</a:t>
            </a:r>
            <a:r>
              <a:rPr lang="ru-RU" sz="1400">
                <a:solidFill>
                  <a:srgbClr val="000000"/>
                </a:solidFill>
              </a:rPr>
              <a:t> </a:t>
            </a:r>
            <a:r>
              <a:rPr lang="ru-RU" sz="1400">
                <a:solidFill>
                  <a:srgbClr val="000000"/>
                </a:solidFill>
                <a:latin typeface="Arial" charset="0"/>
              </a:rPr>
              <a:t>для</a:t>
            </a:r>
            <a:r>
              <a:rPr lang="ru-RU" sz="1400">
                <a:solidFill>
                  <a:srgbClr val="000000"/>
                </a:solidFill>
              </a:rPr>
              <a:t> </a:t>
            </a:r>
            <a:r>
              <a:rPr lang="ru-RU" sz="1400">
                <a:solidFill>
                  <a:srgbClr val="000000"/>
                </a:solidFill>
                <a:latin typeface="Arial" charset="0"/>
              </a:rPr>
              <a:t>занятия</a:t>
            </a:r>
            <a:r>
              <a:rPr lang="ru-RU" sz="1400">
                <a:solidFill>
                  <a:srgbClr val="000000"/>
                </a:solidFill>
              </a:rPr>
              <a:t> </a:t>
            </a:r>
            <a:r>
              <a:rPr lang="ru-RU" sz="1400">
                <a:solidFill>
                  <a:srgbClr val="000000"/>
                </a:solidFill>
                <a:latin typeface="Arial" charset="0"/>
              </a:rPr>
              <a:t>физической</a:t>
            </a:r>
            <a:r>
              <a:rPr lang="ru-RU" sz="1400">
                <a:solidFill>
                  <a:srgbClr val="000000"/>
                </a:solidFill>
              </a:rPr>
              <a:t> </a:t>
            </a:r>
            <a:r>
              <a:rPr lang="ru-RU" sz="1400">
                <a:solidFill>
                  <a:srgbClr val="000000"/>
                </a:solidFill>
                <a:latin typeface="Arial" charset="0"/>
              </a:rPr>
              <a:t>культурой</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спортом</a:t>
            </a:r>
            <a:r>
              <a:rPr lang="ru-RU" sz="1400">
                <a:solidFill>
                  <a:srgbClr val="000000"/>
                </a:solidFill>
              </a:rPr>
              <a:t>»;</a:t>
            </a:r>
          </a:p>
          <a:p>
            <a:pPr algn="just"/>
            <a:r>
              <a:rPr lang="ru-RU" sz="1400">
                <a:solidFill>
                  <a:srgbClr val="000000"/>
                </a:solidFill>
              </a:rPr>
              <a:t>400,0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a:t>
            </a:r>
            <a:r>
              <a:rPr lang="ru-RU" sz="1400">
                <a:solidFill>
                  <a:srgbClr val="000000"/>
                </a:solidFill>
                <a:latin typeface="Arial" charset="0"/>
              </a:rPr>
              <a:t>–</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информационного</a:t>
            </a:r>
            <a:r>
              <a:rPr lang="ru-RU" sz="1400">
                <a:solidFill>
                  <a:srgbClr val="000000"/>
                </a:solidFill>
              </a:rPr>
              <a:t> </a:t>
            </a:r>
            <a:r>
              <a:rPr lang="ru-RU" sz="1400">
                <a:solidFill>
                  <a:srgbClr val="000000"/>
                </a:solidFill>
                <a:latin typeface="Arial" charset="0"/>
              </a:rPr>
              <a:t>пространства</a:t>
            </a:r>
            <a:r>
              <a:rPr lang="ru-RU" sz="1400">
                <a:solidFill>
                  <a:srgbClr val="000000"/>
                </a:solidFill>
              </a:rPr>
              <a:t>, </a:t>
            </a:r>
            <a:r>
              <a:rPr lang="ru-RU" sz="1400">
                <a:solidFill>
                  <a:srgbClr val="000000"/>
                </a:solidFill>
                <a:latin typeface="Arial" charset="0"/>
              </a:rPr>
              <a:t>обеспечивающего</a:t>
            </a:r>
            <a:r>
              <a:rPr lang="ru-RU" sz="1400">
                <a:solidFill>
                  <a:srgbClr val="000000"/>
                </a:solidFill>
              </a:rPr>
              <a:t> </a:t>
            </a:r>
            <a:r>
              <a:rPr lang="ru-RU" sz="1400">
                <a:solidFill>
                  <a:srgbClr val="000000"/>
                </a:solidFill>
                <a:latin typeface="Arial" charset="0"/>
              </a:rPr>
              <a:t>открытость</a:t>
            </a:r>
            <a:r>
              <a:rPr lang="ru-RU" sz="1400">
                <a:solidFill>
                  <a:srgbClr val="000000"/>
                </a:solidFill>
              </a:rPr>
              <a:t> </a:t>
            </a:r>
            <a:r>
              <a:rPr lang="ru-RU" sz="1400">
                <a:solidFill>
                  <a:srgbClr val="000000"/>
                </a:solidFill>
                <a:latin typeface="Arial" charset="0"/>
              </a:rPr>
              <a:t>деятельности</a:t>
            </a:r>
            <a:r>
              <a:rPr lang="ru-RU" sz="1400">
                <a:solidFill>
                  <a:srgbClr val="000000"/>
                </a:solidFill>
              </a:rPr>
              <a:t> </a:t>
            </a:r>
            <a:r>
              <a:rPr lang="ru-RU" sz="1400">
                <a:solidFill>
                  <a:srgbClr val="000000"/>
                </a:solidFill>
                <a:latin typeface="Arial" charset="0"/>
              </a:rPr>
              <a:t>муниципальных</a:t>
            </a:r>
            <a:r>
              <a:rPr lang="ru-RU" sz="1400">
                <a:solidFill>
                  <a:srgbClr val="000000"/>
                </a:solidFill>
              </a:rPr>
              <a:t> </a:t>
            </a:r>
            <a:r>
              <a:rPr lang="ru-RU" sz="1400">
                <a:solidFill>
                  <a:srgbClr val="000000"/>
                </a:solidFill>
                <a:latin typeface="Arial" charset="0"/>
              </a:rPr>
              <a:t>образовательных</a:t>
            </a:r>
            <a:r>
              <a:rPr lang="ru-RU" sz="1400">
                <a:solidFill>
                  <a:srgbClr val="000000"/>
                </a:solidFill>
              </a:rPr>
              <a:t> </a:t>
            </a:r>
            <a:r>
              <a:rPr lang="ru-RU" sz="1400">
                <a:solidFill>
                  <a:srgbClr val="000000"/>
                </a:solidFill>
                <a:latin typeface="Arial" charset="0"/>
              </a:rPr>
              <a:t>учреждений</a:t>
            </a:r>
            <a:r>
              <a:rPr lang="ru-RU" sz="1400">
                <a:solidFill>
                  <a:srgbClr val="000000"/>
                </a:solidFill>
              </a:rPr>
              <a:t> </a:t>
            </a:r>
            <a:r>
              <a:rPr lang="ru-RU" sz="1400">
                <a:solidFill>
                  <a:srgbClr val="000000"/>
                </a:solidFill>
                <a:latin typeface="Arial" charset="0"/>
              </a:rPr>
              <a:t>Серовского</a:t>
            </a:r>
            <a:r>
              <a:rPr lang="ru-RU" sz="1400">
                <a:solidFill>
                  <a:srgbClr val="000000"/>
                </a:solidFill>
              </a:rPr>
              <a:t> </a:t>
            </a:r>
            <a:r>
              <a:rPr lang="ru-RU" sz="1400">
                <a:solidFill>
                  <a:srgbClr val="000000"/>
                </a:solidFill>
                <a:latin typeface="Arial" charset="0"/>
              </a:rPr>
              <a:t>городского</a:t>
            </a:r>
            <a:r>
              <a:rPr lang="ru-RU" sz="1400">
                <a:solidFill>
                  <a:srgbClr val="000000"/>
                </a:solidFill>
              </a:rPr>
              <a:t> </a:t>
            </a:r>
            <a:r>
              <a:rPr lang="ru-RU" sz="1400">
                <a:solidFill>
                  <a:srgbClr val="000000"/>
                </a:solidFill>
                <a:latin typeface="Arial" charset="0"/>
              </a:rPr>
              <a:t>округа»</a:t>
            </a:r>
            <a:r>
              <a:rPr lang="ru-RU" sz="1400">
                <a:solidFill>
                  <a:srgbClr val="000000"/>
                </a:solidFill>
              </a:rPr>
              <a:t>;</a:t>
            </a:r>
          </a:p>
          <a:p>
            <a:pPr algn="just"/>
            <a:r>
              <a:rPr lang="ru-RU" sz="1400">
                <a:solidFill>
                  <a:srgbClr val="000000"/>
                </a:solidFill>
              </a:rPr>
              <a:t>2 600,0 тыс.рублей – «Реализация образовательных программ профессиональной ориентации обучающихся»;</a:t>
            </a:r>
          </a:p>
          <a:p>
            <a:pPr algn="just"/>
            <a:r>
              <a:rPr lang="ru-RU" sz="1400">
                <a:solidFill>
                  <a:srgbClr val="000000"/>
                </a:solidFill>
              </a:rPr>
              <a:t>29 297,6 тыс.рублей – «Энергосбережение и повышение энергетической эффективности муниципальных образовательных учреждений»</a:t>
            </a:r>
            <a:endParaRPr lang="ru-RU" sz="1400">
              <a:solidFill>
                <a:srgbClr val="000000"/>
              </a:solidFill>
              <a:latin typeface="Arial" charset="0"/>
            </a:endParaRPr>
          </a:p>
          <a:p>
            <a:pPr algn="just"/>
            <a:endParaRPr lang="ru-RU" sz="800">
              <a:solidFill>
                <a:srgbClr val="000000"/>
              </a:solidFill>
              <a:latin typeface="Arial" charset="0"/>
            </a:endParaRPr>
          </a:p>
          <a:p>
            <a:pPr algn="just"/>
            <a:r>
              <a:rPr lang="ru-RU" sz="1400">
                <a:solidFill>
                  <a:srgbClr val="000000"/>
                </a:solidFill>
                <a:latin typeface="Arial" charset="0"/>
              </a:rPr>
              <a:t>Реализация</a:t>
            </a:r>
            <a:r>
              <a:rPr lang="ru-RU" sz="1400">
                <a:solidFill>
                  <a:srgbClr val="000000"/>
                </a:solidFill>
              </a:rPr>
              <a:t> </a:t>
            </a:r>
            <a:r>
              <a:rPr lang="ru-RU" sz="1400">
                <a:solidFill>
                  <a:srgbClr val="000000"/>
                </a:solidFill>
                <a:latin typeface="Arial" charset="0"/>
              </a:rPr>
              <a:t>мероприятий</a:t>
            </a:r>
            <a:r>
              <a:rPr lang="ru-RU" sz="1400">
                <a:solidFill>
                  <a:srgbClr val="000000"/>
                </a:solidFill>
              </a:rPr>
              <a:t> </a:t>
            </a:r>
            <a:r>
              <a:rPr lang="ru-RU" sz="1400">
                <a:solidFill>
                  <a:srgbClr val="000000"/>
                </a:solidFill>
                <a:latin typeface="Arial" charset="0"/>
              </a:rPr>
              <a:t>позволит</a:t>
            </a:r>
            <a:r>
              <a:rPr lang="ru-RU" sz="1400">
                <a:solidFill>
                  <a:srgbClr val="000000"/>
                </a:solidFill>
              </a:rPr>
              <a:t> </a:t>
            </a:r>
            <a:r>
              <a:rPr lang="ru-RU" sz="1400">
                <a:solidFill>
                  <a:srgbClr val="000000"/>
                </a:solidFill>
                <a:latin typeface="Arial" charset="0"/>
              </a:rPr>
              <a:t>достичь</a:t>
            </a:r>
            <a:r>
              <a:rPr lang="ru-RU" sz="1400">
                <a:solidFill>
                  <a:srgbClr val="000000"/>
                </a:solidFill>
              </a:rPr>
              <a:t> </a:t>
            </a:r>
            <a:r>
              <a:rPr lang="ru-RU" sz="1400">
                <a:solidFill>
                  <a:srgbClr val="000000"/>
                </a:solidFill>
                <a:latin typeface="Arial" charset="0"/>
              </a:rPr>
              <a:t>целей</a:t>
            </a:r>
            <a:r>
              <a:rPr lang="ru-RU" sz="1400">
                <a:solidFill>
                  <a:srgbClr val="000000"/>
                </a:solidFill>
              </a:rPr>
              <a:t> </a:t>
            </a:r>
            <a:r>
              <a:rPr lang="ru-RU" sz="1400">
                <a:solidFill>
                  <a:srgbClr val="000000"/>
                </a:solidFill>
                <a:latin typeface="Arial" charset="0"/>
              </a:rPr>
              <a:t>обозначенных</a:t>
            </a:r>
            <a:r>
              <a:rPr lang="ru-RU" sz="1400">
                <a:solidFill>
                  <a:srgbClr val="000000"/>
                </a:solidFill>
              </a:rPr>
              <a:t> </a:t>
            </a:r>
            <a:r>
              <a:rPr lang="ru-RU" sz="1400">
                <a:solidFill>
                  <a:srgbClr val="000000"/>
                </a:solidFill>
                <a:latin typeface="Arial" charset="0"/>
              </a:rPr>
              <a:t>муниципальной</a:t>
            </a:r>
            <a:r>
              <a:rPr lang="ru-RU" sz="1400">
                <a:solidFill>
                  <a:srgbClr val="000000"/>
                </a:solidFill>
              </a:rPr>
              <a:t> </a:t>
            </a:r>
            <a:r>
              <a:rPr lang="ru-RU" sz="1400">
                <a:solidFill>
                  <a:srgbClr val="000000"/>
                </a:solidFill>
                <a:latin typeface="Arial" charset="0"/>
              </a:rPr>
              <a:t>программой</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endParaRPr lang="ru-RU">
              <a:solidFill>
                <a:srgbClr val="000000"/>
              </a:solidFill>
            </a:endParaRPr>
          </a:p>
        </p:txBody>
      </p:sp>
      <p:pic>
        <p:nvPicPr>
          <p:cNvPr id="6" name="Picture 159" descr="герб города Серова"/>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WordArt 5"/>
          <p:cNvSpPr>
            <a:spLocks noChangeArrowheads="1" noChangeShapeType="1" noTextEdit="1"/>
          </p:cNvSpPr>
          <p:nvPr/>
        </p:nvSpPr>
        <p:spPr bwMode="auto">
          <a:xfrm>
            <a:off x="1477963" y="312738"/>
            <a:ext cx="7442200" cy="481012"/>
          </a:xfrm>
          <a:prstGeom prst="rect">
            <a:avLst/>
          </a:prstGeom>
        </p:spPr>
        <p:txBody>
          <a:bodyPr wrap="none" fromWordArt="1">
            <a:prstTxWarp prst="textWave1">
              <a:avLst>
                <a:gd name="adj1" fmla="val 13005"/>
                <a:gd name="adj2" fmla="val 0"/>
              </a:avLst>
            </a:prstTxWarp>
          </a:bodyPr>
          <a:lstStyle/>
          <a:p>
            <a:pPr algn="ctr"/>
            <a:r>
              <a:rPr lang="ru-RU" sz="2000" kern="10">
                <a:ln w="9525">
                  <a:noFill/>
                  <a:round/>
                  <a:headEnd/>
                  <a:tailEnd/>
                </a:ln>
                <a:solidFill>
                  <a:srgbClr val="000000"/>
                </a:solidFill>
                <a:effectLst>
                  <a:outerShdw dist="53882" dir="2700000" algn="ctr" rotWithShape="0">
                    <a:srgbClr val="C0C0C0">
                      <a:alpha val="79999"/>
                    </a:srgbClr>
                  </a:outerShdw>
                </a:effectLst>
                <a:latin typeface="Times New Roman"/>
                <a:cs typeface="Times New Roman"/>
              </a:rPr>
              <a:t>Основные понятия</a:t>
            </a:r>
          </a:p>
        </p:txBody>
      </p:sp>
      <p:sp>
        <p:nvSpPr>
          <p:cNvPr id="12290" name="Rectangle 6"/>
          <p:cNvSpPr>
            <a:spLocks noChangeArrowheads="1"/>
          </p:cNvSpPr>
          <p:nvPr/>
        </p:nvSpPr>
        <p:spPr bwMode="auto">
          <a:xfrm>
            <a:off x="304800" y="842963"/>
            <a:ext cx="9601200" cy="7426325"/>
          </a:xfrm>
          <a:prstGeom prst="rect">
            <a:avLst/>
          </a:prstGeom>
          <a:noFill/>
          <a:ln w="9525">
            <a:noFill/>
            <a:miter lim="800000"/>
            <a:headEnd/>
            <a:tailEnd/>
          </a:ln>
        </p:spPr>
        <p:txBody>
          <a:bodyPr anchor="ctr">
            <a:spAutoFit/>
          </a:bodyPr>
          <a:lstStyle/>
          <a:p>
            <a:pPr algn="just"/>
            <a:r>
              <a:rPr lang="ru-RU" sz="1600" b="1" u="sng">
                <a:solidFill>
                  <a:srgbClr val="000099"/>
                </a:solidFill>
              </a:rPr>
              <a:t>Межбюджетные  трансферты  –</a:t>
            </a:r>
            <a:r>
              <a:rPr lang="ru-RU" sz="1600">
                <a:solidFill>
                  <a:srgbClr val="000099"/>
                </a:solidFill>
              </a:rPr>
              <a:t>  денежные  средства,  направляемые  из  одного уровня бюджетной системы в другой</a:t>
            </a:r>
          </a:p>
          <a:p>
            <a:pPr algn="just"/>
            <a:endParaRPr lang="ru-RU" sz="1600">
              <a:solidFill>
                <a:srgbClr val="000099"/>
              </a:solidFill>
            </a:endParaRPr>
          </a:p>
          <a:p>
            <a:r>
              <a:rPr lang="ru-RU" sz="1600" b="1" u="sng">
                <a:solidFill>
                  <a:srgbClr val="000099"/>
                </a:solidFill>
              </a:rPr>
              <a:t>Дотации -</a:t>
            </a:r>
            <a:r>
              <a:rPr lang="ru-RU" sz="1600">
                <a:solidFill>
                  <a:srgbClr val="000099"/>
                </a:solidFill>
              </a:rPr>
              <a:t> межбюджетные трансферты, предоставляемые на безвозмездной и безвозвратной основе без установления направлений и (или) условий их использования</a:t>
            </a:r>
          </a:p>
          <a:p>
            <a:endParaRPr lang="ru-RU" sz="1600">
              <a:solidFill>
                <a:srgbClr val="000099"/>
              </a:solidFill>
            </a:endParaRPr>
          </a:p>
          <a:p>
            <a:r>
              <a:rPr lang="ru-RU" sz="1600" b="1" u="sng">
                <a:solidFill>
                  <a:srgbClr val="000099"/>
                </a:solidFill>
              </a:rPr>
              <a:t>Субвенции</a:t>
            </a:r>
            <a:r>
              <a:rPr lang="ru-RU" sz="1600">
                <a:solidFill>
                  <a:srgbClr val="000099"/>
                </a:solidFill>
              </a:rPr>
              <a:t>  –   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p>
          <a:p>
            <a:endParaRPr lang="ru-RU" sz="1600">
              <a:solidFill>
                <a:srgbClr val="000099"/>
              </a:solidFill>
            </a:endParaRPr>
          </a:p>
          <a:p>
            <a:r>
              <a:rPr lang="ru-RU" sz="1600" b="1" u="sng">
                <a:solidFill>
                  <a:srgbClr val="000099"/>
                </a:solidFill>
              </a:rPr>
              <a:t>Субсидии  –</a:t>
            </a:r>
            <a:r>
              <a:rPr lang="ru-RU" sz="1600">
                <a:solidFill>
                  <a:srgbClr val="000099"/>
                </a:solidFill>
              </a:rPr>
              <a:t>  межбюджетные трансферты, предоставляемые бюджетам муниципальных образований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a:t>
            </a:r>
          </a:p>
          <a:p>
            <a:endParaRPr lang="ru-RU" sz="1600">
              <a:solidFill>
                <a:srgbClr val="000099"/>
              </a:solidFill>
            </a:endParaRPr>
          </a:p>
          <a:p>
            <a:r>
              <a:rPr lang="ru-RU" sz="1600" b="1" u="sng">
                <a:solidFill>
                  <a:srgbClr val="000099"/>
                </a:solidFill>
              </a:rPr>
              <a:t>Дорожный фо</a:t>
            </a:r>
            <a:r>
              <a:rPr lang="ru-RU" sz="1600" u="sng">
                <a:solidFill>
                  <a:srgbClr val="000099"/>
                </a:solidFill>
              </a:rPr>
              <a:t>нд </a:t>
            </a:r>
            <a:r>
              <a:rPr lang="ru-RU" sz="1600">
                <a:solidFill>
                  <a:srgbClr val="000099"/>
                </a:solidFill>
              </a:rPr>
              <a:t>– часть средств бюджета, подлежащая использованию в целях финансового обеспечения дорожной деятельности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a:t>
            </a:r>
          </a:p>
          <a:p>
            <a:endParaRPr lang="ru-RU" sz="1600">
              <a:solidFill>
                <a:srgbClr val="000099"/>
              </a:solidFill>
            </a:endParaRPr>
          </a:p>
          <a:p>
            <a:r>
              <a:rPr lang="ru-RU" sz="1600" b="1" u="sng">
                <a:solidFill>
                  <a:srgbClr val="000099"/>
                </a:solidFill>
              </a:rPr>
              <a:t>Государственный (муниципальный) долг -</a:t>
            </a:r>
            <a:r>
              <a:rPr lang="ru-RU" sz="1600">
                <a:solidFill>
                  <a:srgbClr val="000099"/>
                </a:solidFill>
              </a:rPr>
              <a:t> обязательства публично-правового </a:t>
            </a:r>
          </a:p>
          <a:p>
            <a:r>
              <a:rPr lang="ru-RU" sz="1600">
                <a:solidFill>
                  <a:srgbClr val="000099"/>
                </a:solidFill>
              </a:rPr>
              <a:t>образования по полученным кредитам, выпущенным ценным бумагам, </a:t>
            </a:r>
          </a:p>
          <a:p>
            <a:r>
              <a:rPr lang="ru-RU" sz="1600">
                <a:solidFill>
                  <a:srgbClr val="000099"/>
                </a:solidFill>
              </a:rPr>
              <a:t>предоставленным гарантиям перед третьими лицами</a:t>
            </a: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a:p>
            <a:endParaRPr lang="ru-RU" sz="1600">
              <a:solidFill>
                <a:srgbClr val="000099"/>
              </a:solidFill>
            </a:endParaRPr>
          </a:p>
        </p:txBody>
      </p:sp>
      <p:pic>
        <p:nvPicPr>
          <p:cNvPr id="12291" name="Picture 5" descr="1414750064_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69275" y="5834063"/>
            <a:ext cx="1736725" cy="1023937"/>
          </a:xfrm>
          <a:prstGeom prst="rect">
            <a:avLst/>
          </a:prstGeom>
          <a:noFill/>
          <a:ln w="9525">
            <a:noFill/>
            <a:miter lim="800000"/>
            <a:headEnd/>
            <a:tailEnd/>
          </a:ln>
        </p:spPr>
      </p:pic>
      <p:pic>
        <p:nvPicPr>
          <p:cNvPr id="14" name="Picture 4" descr="Герб Серова Новый 5 зубцов (300 - цветной)"/>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24" y="8133"/>
            <a:ext cx="968321" cy="967653"/>
          </a:xfrm>
          <a:prstGeom prst="rect">
            <a:avLst/>
          </a:prstGeom>
          <a:ln>
            <a:noFill/>
          </a:ln>
          <a:effectLst>
            <a:softEdge rad="112500"/>
          </a:effectLs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Рисунок 9" descr="soc-zas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96250" y="0"/>
            <a:ext cx="1809750" cy="1352550"/>
          </a:xfrm>
          <a:prstGeom prst="rect">
            <a:avLst/>
          </a:prstGeom>
          <a:noFill/>
          <a:ln w="9525">
            <a:noFill/>
            <a:miter lim="800000"/>
            <a:headEnd/>
            <a:tailEnd/>
          </a:ln>
        </p:spPr>
      </p:pic>
      <p:pic>
        <p:nvPicPr>
          <p:cNvPr id="107522" name="Рисунок 11" descr="63b073d42ce74a5c413ae73a74615ddc.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9238" y="0"/>
            <a:ext cx="1979612" cy="1377950"/>
          </a:xfrm>
          <a:prstGeom prst="rect">
            <a:avLst/>
          </a:prstGeom>
          <a:noFill/>
          <a:ln w="9525">
            <a:noFill/>
            <a:miter lim="800000"/>
            <a:headEnd/>
            <a:tailEnd/>
          </a:ln>
        </p:spPr>
      </p:pic>
      <p:sp>
        <p:nvSpPr>
          <p:cNvPr id="107523" name="Заголовок 1"/>
          <p:cNvSpPr txBox="1">
            <a:spLocks/>
          </p:cNvSpPr>
          <p:nvPr/>
        </p:nvSpPr>
        <p:spPr bwMode="auto">
          <a:xfrm rot="-5400000">
            <a:off x="-3070225" y="3070225"/>
            <a:ext cx="6858000" cy="717550"/>
          </a:xfrm>
          <a:prstGeom prst="rect">
            <a:avLst/>
          </a:prstGeom>
          <a:solidFill>
            <a:schemeClr val="accent2"/>
          </a:solidFill>
          <a:ln w="12700" algn="ctr">
            <a:solidFill>
              <a:srgbClr val="23496F"/>
            </a:solidFill>
            <a:miter lim="800000"/>
            <a:headEnd/>
            <a:tailEnd/>
          </a:ln>
        </p:spPr>
        <p:txBody>
          <a:bodyPr anchor="ctr"/>
          <a:lstStyle/>
          <a:p>
            <a:pPr eaLnBrk="0" hangingPunct="0"/>
            <a:r>
              <a:rPr lang="ru-RU" sz="1600" b="1">
                <a:solidFill>
                  <a:schemeClr val="tx1"/>
                </a:solidFill>
                <a:cs typeface="Times New Roman" pitchFamily="18" charset="0"/>
              </a:rPr>
              <a:t>Развитие  транспорта, дорожного хозяйства, благоустройства и социально-бытового обслуживания населения</a:t>
            </a:r>
          </a:p>
        </p:txBody>
      </p:sp>
      <p:sp>
        <p:nvSpPr>
          <p:cNvPr id="107524" name="TextBox 5"/>
          <p:cNvSpPr txBox="1">
            <a:spLocks noChangeArrowheads="1"/>
          </p:cNvSpPr>
          <p:nvPr/>
        </p:nvSpPr>
        <p:spPr bwMode="auto">
          <a:xfrm>
            <a:off x="828675" y="1517650"/>
            <a:ext cx="8910638"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393 902,7 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2018 году</a:t>
            </a:r>
          </a:p>
        </p:txBody>
      </p:sp>
      <p:sp>
        <p:nvSpPr>
          <p:cNvPr id="107525" name="Прямоугольник 22"/>
          <p:cNvSpPr>
            <a:spLocks noChangeArrowheads="1"/>
          </p:cNvSpPr>
          <p:nvPr/>
        </p:nvSpPr>
        <p:spPr bwMode="auto">
          <a:xfrm>
            <a:off x="795338" y="2805113"/>
            <a:ext cx="8597900" cy="2781300"/>
          </a:xfrm>
          <a:prstGeom prst="rect">
            <a:avLst/>
          </a:prstGeom>
          <a:noFill/>
          <a:ln w="9525">
            <a:noFill/>
            <a:miter lim="800000"/>
            <a:headEnd/>
            <a:tailEnd/>
          </a:ln>
        </p:spPr>
        <p:txBody>
          <a:bodyPr>
            <a:spAutoFit/>
          </a:bodyPr>
          <a:lstStyle/>
          <a:p>
            <a:pPr algn="just"/>
            <a:r>
              <a:rPr lang="ru-RU" sz="1600">
                <a:solidFill>
                  <a:srgbClr val="000000"/>
                </a:solidFill>
              </a:rPr>
              <a:t>40 853,4 тыс.руб. – «Благоустройство»</a:t>
            </a:r>
          </a:p>
          <a:p>
            <a:pPr algn="just"/>
            <a:r>
              <a:rPr lang="ru-RU" sz="1600">
                <a:solidFill>
                  <a:srgbClr val="000000"/>
                </a:solidFill>
              </a:rPr>
              <a:t>129 149,4 тыс.руб. – «Транспортное обслуживание, водное и дорожное хозяйство" </a:t>
            </a:r>
          </a:p>
          <a:p>
            <a:r>
              <a:rPr lang="ru-RU" sz="1600">
                <a:solidFill>
                  <a:srgbClr val="000000"/>
                </a:solidFill>
              </a:rPr>
              <a:t>221 196,7 руб. – «Социальная поддержка, социальное и бытовое обслуживание населения Серовского городского округа»</a:t>
            </a:r>
          </a:p>
          <a:p>
            <a:pPr algn="just"/>
            <a:r>
              <a:rPr lang="ru-RU" sz="1600">
                <a:solidFill>
                  <a:srgbClr val="000000"/>
                </a:solidFill>
              </a:rPr>
              <a:t>2 703,3 тыс.руб. – «Обеспечение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округа» </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В результате реализации мероприятий муниципальной программы планируется обеспечить решение всех задач и целей обозначенных в муниципальной программе.</a:t>
            </a:r>
            <a:endParaRPr lang="ru-RU">
              <a:solidFill>
                <a:srgbClr val="000000"/>
              </a:solidFill>
            </a:endParaRPr>
          </a:p>
        </p:txBody>
      </p:sp>
      <p:pic>
        <p:nvPicPr>
          <p:cNvPr id="107526" name="Рисунок 6" descr="otoyolll.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65600" y="0"/>
            <a:ext cx="2052638" cy="1362075"/>
          </a:xfrm>
          <a:prstGeom prst="rect">
            <a:avLst/>
          </a:prstGeom>
          <a:noFill/>
          <a:ln w="9525">
            <a:noFill/>
            <a:miter lim="800000"/>
            <a:headEnd/>
            <a:tailEnd/>
          </a:ln>
        </p:spPr>
      </p:pic>
      <p:pic>
        <p:nvPicPr>
          <p:cNvPr id="107527" name="Рисунок 8" descr="paz_4234-05.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21413" y="0"/>
            <a:ext cx="1906587" cy="1371600"/>
          </a:xfrm>
          <a:prstGeom prst="rect">
            <a:avLst/>
          </a:prstGeom>
          <a:noFill/>
          <a:ln w="9525">
            <a:noFill/>
            <a:miter lim="800000"/>
            <a:headEnd/>
            <a:tailEnd/>
          </a:ln>
        </p:spPr>
      </p:pic>
      <p:pic>
        <p:nvPicPr>
          <p:cNvPr id="107528" name="Рисунок 10" descr="7825355546.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30425" y="0"/>
            <a:ext cx="2063750" cy="1381125"/>
          </a:xfrm>
          <a:prstGeom prst="rect">
            <a:avLst/>
          </a:prstGeom>
          <a:noFill/>
          <a:ln w="9525">
            <a:noFill/>
            <a:miter lim="800000"/>
            <a:headEnd/>
            <a:tailEnd/>
          </a:ln>
        </p:spPr>
      </p:pic>
      <p:pic>
        <p:nvPicPr>
          <p:cNvPr id="6" name="Picture 159" descr="герб города Серова"/>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211" y="6430"/>
            <a:ext cx="582332" cy="720425"/>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untitled-1.png"/>
          <p:cNvPicPr>
            <a:picLocks noChangeAspect="1"/>
          </p:cNvPicPr>
          <p:nvPr/>
        </p:nvPicPr>
        <p:blipFill>
          <a:blip r:embed="rId2" cstate="print"/>
          <a:stretch>
            <a:fillRect/>
          </a:stretch>
        </p:blipFill>
        <p:spPr>
          <a:xfrm>
            <a:off x="1602057" y="5985"/>
            <a:ext cx="3186567" cy="1443701"/>
          </a:xfrm>
          <a:prstGeom prst="rect">
            <a:avLst/>
          </a:prstGeom>
          <a:ln>
            <a:noFill/>
          </a:ln>
          <a:effectLst>
            <a:softEdge rad="112500"/>
          </a:effectLst>
        </p:spPr>
      </p:pic>
      <p:sp>
        <p:nvSpPr>
          <p:cNvPr id="109570" name="Заголовок 1"/>
          <p:cNvSpPr txBox="1">
            <a:spLocks/>
          </p:cNvSpPr>
          <p:nvPr/>
        </p:nvSpPr>
        <p:spPr bwMode="auto">
          <a:xfrm rot="-5400000">
            <a:off x="-3089275" y="3089275"/>
            <a:ext cx="6858000" cy="679450"/>
          </a:xfrm>
          <a:prstGeom prst="rect">
            <a:avLst/>
          </a:prstGeom>
          <a:solidFill>
            <a:schemeClr val="accent2"/>
          </a:solidFill>
          <a:ln w="12700" algn="ctr">
            <a:solidFill>
              <a:srgbClr val="23496F"/>
            </a:solidFill>
            <a:miter lim="800000"/>
            <a:headEnd/>
            <a:tailEnd/>
          </a:ln>
        </p:spPr>
        <p:txBody>
          <a:bodyPr anchor="ctr"/>
          <a:lstStyle/>
          <a:p>
            <a:pPr eaLnBrk="0" hangingPunct="0"/>
            <a:r>
              <a:rPr lang="ru-RU" b="1">
                <a:cs typeface="Times New Roman" pitchFamily="18" charset="0"/>
              </a:rPr>
              <a:t>Реализация основных направлений в строительном </a:t>
            </a:r>
          </a:p>
          <a:p>
            <a:pPr eaLnBrk="0" hangingPunct="0"/>
            <a:r>
              <a:rPr lang="ru-RU" b="1">
                <a:cs typeface="Times New Roman" pitchFamily="18" charset="0"/>
              </a:rPr>
              <a:t>комплексе </a:t>
            </a:r>
            <a:endParaRPr lang="ru-RU" b="1">
              <a:solidFill>
                <a:schemeClr val="tx1"/>
              </a:solidFill>
              <a:cs typeface="Times New Roman" pitchFamily="18" charset="0"/>
            </a:endParaRPr>
          </a:p>
        </p:txBody>
      </p:sp>
      <p:sp>
        <p:nvSpPr>
          <p:cNvPr id="109571" name="TextBox 6"/>
          <p:cNvSpPr txBox="1">
            <a:spLocks noChangeArrowheads="1"/>
          </p:cNvSpPr>
          <p:nvPr/>
        </p:nvSpPr>
        <p:spPr bwMode="auto">
          <a:xfrm>
            <a:off x="769938" y="1444625"/>
            <a:ext cx="8729662" cy="10668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52 157,7 тыс.рублей</a:t>
            </a:r>
          </a:p>
          <a:p>
            <a:pPr algn="ctr"/>
            <a:endParaRPr lang="ru-RU"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2018 году</a:t>
            </a:r>
          </a:p>
        </p:txBody>
      </p:sp>
      <p:sp>
        <p:nvSpPr>
          <p:cNvPr id="109572" name="Прямоугольник 8"/>
          <p:cNvSpPr>
            <a:spLocks noChangeArrowheads="1"/>
          </p:cNvSpPr>
          <p:nvPr/>
        </p:nvSpPr>
        <p:spPr bwMode="auto">
          <a:xfrm>
            <a:off x="722313" y="2579688"/>
            <a:ext cx="9183687" cy="3803650"/>
          </a:xfrm>
          <a:prstGeom prst="rect">
            <a:avLst/>
          </a:prstGeom>
          <a:noFill/>
          <a:ln w="9525">
            <a:noFill/>
            <a:miter lim="800000"/>
            <a:headEnd/>
            <a:tailEnd/>
          </a:ln>
        </p:spPr>
        <p:txBody>
          <a:bodyPr>
            <a:spAutoFit/>
          </a:bodyPr>
          <a:lstStyle/>
          <a:p>
            <a:pPr algn="just"/>
            <a:endParaRPr lang="ru-RU" sz="1200">
              <a:solidFill>
                <a:srgbClr val="000000"/>
              </a:solidFill>
              <a:latin typeface="Arial" charset="0"/>
            </a:endParaRPr>
          </a:p>
          <a:p>
            <a:pPr algn="just"/>
            <a:r>
              <a:rPr lang="ru-RU" sz="1200">
                <a:solidFill>
                  <a:srgbClr val="000000"/>
                </a:solidFill>
                <a:latin typeface="Arial" charset="0"/>
              </a:rPr>
              <a:t>5 450,2 тыс.руб. – «Развитие объектов физической культуры и спорта»</a:t>
            </a:r>
          </a:p>
          <a:p>
            <a:pPr algn="just"/>
            <a:r>
              <a:rPr lang="ru-RU" sz="1200">
                <a:solidFill>
                  <a:srgbClr val="000000"/>
                </a:solidFill>
                <a:latin typeface="Arial" charset="0"/>
              </a:rPr>
              <a:t>40 707,2 тыс.руб. – «Переселение граждан из аварийного жилищного фонда и жилых помещений, признанных непригодными для проживания»</a:t>
            </a:r>
          </a:p>
          <a:p>
            <a:pPr algn="just"/>
            <a:r>
              <a:rPr lang="ru-RU" sz="1200">
                <a:solidFill>
                  <a:srgbClr val="000000"/>
                </a:solidFill>
                <a:latin typeface="Arial" charset="0"/>
              </a:rPr>
              <a:t>6 000,3руб. – «Развитие объектов культуры и образования»</a:t>
            </a:r>
          </a:p>
          <a:p>
            <a:pPr algn="just"/>
            <a:endParaRPr lang="ru-RU" sz="1200">
              <a:solidFill>
                <a:srgbClr val="000000"/>
              </a:solidFill>
              <a:latin typeface="Arial" charset="0"/>
            </a:endParaRPr>
          </a:p>
          <a:p>
            <a:pPr algn="just"/>
            <a:r>
              <a:rPr lang="ru-RU" sz="1400">
                <a:solidFill>
                  <a:srgbClr val="000000"/>
                </a:solidFill>
              </a:rPr>
              <a:t>Целью муниципальной программы  является:</a:t>
            </a:r>
          </a:p>
          <a:p>
            <a:pPr algn="just">
              <a:buFontTx/>
              <a:buChar char="-"/>
            </a:pPr>
            <a:r>
              <a:rPr lang="ru-RU" sz="1200">
                <a:solidFill>
                  <a:srgbClr val="000000"/>
                </a:solidFill>
              </a:rPr>
              <a:t> Обеспечение условий для развития на территории Серовского городского округа физической культуры, школьного спорта и массового спорта, организация проведения официальных физкультурно-оздоровительных и спортивных;</a:t>
            </a:r>
          </a:p>
          <a:p>
            <a:pPr algn="just">
              <a:buFontTx/>
              <a:buChar char="-"/>
            </a:pPr>
            <a:r>
              <a:rPr lang="ru-RU" sz="1200">
                <a:solidFill>
                  <a:srgbClr val="000000"/>
                </a:solidFill>
              </a:rPr>
              <a:t> Создание комфортных условий проживания граждан и обеспечение населения коммунальными услугами надлежащего качества;</a:t>
            </a:r>
          </a:p>
          <a:p>
            <a:pPr algn="just">
              <a:buFontTx/>
              <a:buChar char="-"/>
            </a:pPr>
            <a:r>
              <a:rPr lang="ru-RU" sz="1200">
                <a:solidFill>
                  <a:srgbClr val="000000"/>
                </a:solidFill>
              </a:rPr>
              <a:t> Обеспечение условий для развития на территории Серовского городского округа культуры и образования. </a:t>
            </a:r>
          </a:p>
          <a:p>
            <a:r>
              <a:rPr lang="ru-RU" sz="1400">
                <a:solidFill>
                  <a:srgbClr val="000000"/>
                </a:solidFill>
              </a:rPr>
              <a:t>Достижение указанных целей обеспечивается решением следующих задач муниципальной программы:</a:t>
            </a:r>
          </a:p>
          <a:p>
            <a:pPr algn="just">
              <a:buFontTx/>
              <a:buChar char="-"/>
            </a:pPr>
            <a:r>
              <a:rPr lang="ru-RU" sz="1200">
                <a:solidFill>
                  <a:srgbClr val="000000"/>
                </a:solidFill>
              </a:rPr>
              <a:t> Осуществление софинансирования приоритетных муниципальных инвестиционных проектов по развитию инфраструктуры муниципальных образовательных организаций, муниципальных организаций культуры, физической культуры и массового спорта;</a:t>
            </a:r>
          </a:p>
          <a:p>
            <a:pPr algn="just">
              <a:buFontTx/>
              <a:buChar char="-"/>
            </a:pPr>
            <a:r>
              <a:rPr lang="ru-RU" sz="1200">
                <a:solidFill>
                  <a:srgbClr val="000000"/>
                </a:solidFill>
              </a:rPr>
              <a:t> Повышение качества условий проживания населения Серовского городского округа за счет формирования благоприятной среды проживания граждан;</a:t>
            </a:r>
          </a:p>
          <a:p>
            <a:pPr algn="just">
              <a:buFontTx/>
              <a:buChar char="-"/>
            </a:pPr>
            <a:r>
              <a:rPr lang="ru-RU" sz="1200">
                <a:solidFill>
                  <a:srgbClr val="000000"/>
                </a:solidFill>
              </a:rPr>
              <a:t> Осуществление софинансирования приоритетных муниципальных инвестиционных проектов по развитию инфраструктуры муниципальных образовательных организаций, муниципальных организаций культуры </a:t>
            </a:r>
          </a:p>
        </p:txBody>
      </p:sp>
      <p:pic>
        <p:nvPicPr>
          <p:cNvPr id="14" name="Рисунок 13" descr="iCAMA9M4K.jpg"/>
          <p:cNvPicPr>
            <a:picLocks noChangeAspect="1"/>
          </p:cNvPicPr>
          <p:nvPr/>
        </p:nvPicPr>
        <p:blipFill>
          <a:blip r:embed="rId3" cstate="print"/>
          <a:stretch>
            <a:fillRect/>
          </a:stretch>
        </p:blipFill>
        <p:spPr>
          <a:xfrm>
            <a:off x="5637294" y="5986"/>
            <a:ext cx="3010472" cy="1467699"/>
          </a:xfrm>
          <a:prstGeom prst="rect">
            <a:avLst/>
          </a:prstGeom>
          <a:ln>
            <a:noFill/>
          </a:ln>
          <a:effectLst>
            <a:softEdge rad="112500"/>
          </a:effectLst>
        </p:spPr>
      </p:pic>
      <p:pic>
        <p:nvPicPr>
          <p:cNvPr id="6" name="Picture 159" descr="герб города Серова"/>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719646.jpg"/>
          <p:cNvPicPr>
            <a:picLocks noChangeAspect="1"/>
          </p:cNvPicPr>
          <p:nvPr/>
        </p:nvPicPr>
        <p:blipFill>
          <a:blip r:embed="rId2" cstate="print"/>
          <a:stretch>
            <a:fillRect/>
          </a:stretch>
        </p:blipFill>
        <p:spPr>
          <a:xfrm>
            <a:off x="5409850" y="5361"/>
            <a:ext cx="2573569" cy="1409627"/>
          </a:xfrm>
          <a:prstGeom prst="rect">
            <a:avLst/>
          </a:prstGeom>
          <a:ln>
            <a:noFill/>
          </a:ln>
          <a:effectLst>
            <a:softEdge rad="112500"/>
          </a:effectLst>
        </p:spPr>
      </p:pic>
      <p:sp>
        <p:nvSpPr>
          <p:cNvPr id="4" name="Заголовок 1"/>
          <p:cNvSpPr txBox="1">
            <a:spLocks/>
          </p:cNvSpPr>
          <p:nvPr/>
        </p:nvSpPr>
        <p:spPr bwMode="auto">
          <a:xfrm rot="16200000">
            <a:off x="-3157537" y="3157537"/>
            <a:ext cx="6858000" cy="54292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ru-RU" b="1">
                <a:solidFill>
                  <a:schemeClr val="tx1"/>
                </a:solidFill>
                <a:latin typeface="Times New Roman" pitchFamily="18" charset="0"/>
                <a:cs typeface="Times New Roman" pitchFamily="18" charset="0"/>
              </a:rPr>
              <a:t> Управление муниципальным имуществом</a:t>
            </a:r>
          </a:p>
        </p:txBody>
      </p:sp>
      <p:sp>
        <p:nvSpPr>
          <p:cNvPr id="110595" name="TextBox 6"/>
          <p:cNvSpPr txBox="1">
            <a:spLocks noChangeArrowheads="1"/>
          </p:cNvSpPr>
          <p:nvPr/>
        </p:nvSpPr>
        <p:spPr bwMode="auto">
          <a:xfrm>
            <a:off x="495300" y="1430338"/>
            <a:ext cx="9144000"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48 562,7 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a:t>
            </a:r>
          </a:p>
          <a:p>
            <a:pPr algn="ctr"/>
            <a:r>
              <a:rPr lang="ru-RU" sz="1400" b="1">
                <a:solidFill>
                  <a:srgbClr val="000000"/>
                </a:solidFill>
              </a:rPr>
              <a:t> муниципальной программы в 2018 году</a:t>
            </a:r>
          </a:p>
        </p:txBody>
      </p:sp>
      <p:sp>
        <p:nvSpPr>
          <p:cNvPr id="110596" name="Прямоугольник 7"/>
          <p:cNvSpPr>
            <a:spLocks noChangeArrowheads="1"/>
          </p:cNvSpPr>
          <p:nvPr/>
        </p:nvSpPr>
        <p:spPr bwMode="auto">
          <a:xfrm>
            <a:off x="704850" y="2354263"/>
            <a:ext cx="9201150" cy="4278312"/>
          </a:xfrm>
          <a:prstGeom prst="rect">
            <a:avLst/>
          </a:prstGeom>
          <a:noFill/>
          <a:ln w="9525">
            <a:noFill/>
            <a:miter lim="800000"/>
            <a:headEnd/>
            <a:tailEnd/>
          </a:ln>
        </p:spPr>
        <p:txBody>
          <a:bodyPr>
            <a:spAutoFit/>
          </a:bodyPr>
          <a:lstStyle/>
          <a:p>
            <a:pPr algn="just"/>
            <a:r>
              <a:rPr lang="ru-RU" sz="1600">
                <a:solidFill>
                  <a:srgbClr val="000000"/>
                </a:solidFill>
              </a:rPr>
              <a:t>44 101,4 тыс.руб</a:t>
            </a:r>
            <a:r>
              <a:rPr lang="ru-RU">
                <a:solidFill>
                  <a:srgbClr val="000000"/>
                </a:solidFill>
              </a:rPr>
              <a:t>.  -  </a:t>
            </a:r>
            <a:r>
              <a:rPr lang="ru-RU" sz="1600">
                <a:solidFill>
                  <a:srgbClr val="000000"/>
                </a:solidFill>
              </a:rPr>
              <a:t>«Управление муниципальным имуществом Серовского городского округа»  </a:t>
            </a:r>
          </a:p>
          <a:p>
            <a:r>
              <a:rPr lang="ru-RU" sz="1600">
                <a:solidFill>
                  <a:srgbClr val="000000"/>
                </a:solidFill>
              </a:rPr>
              <a:t>4 442,0 тыс.руб. -  «Подготовка документов территориального планирования, градостроительного зонирования и документации по планировке территории Серовского городского округа» </a:t>
            </a:r>
          </a:p>
          <a:p>
            <a:pPr algn="just"/>
            <a:r>
              <a:rPr lang="ru-RU" sz="1600">
                <a:solidFill>
                  <a:srgbClr val="000000"/>
                </a:solidFill>
              </a:rPr>
              <a:t>19,2 тыс.руб. – «Обеспечение реализации муниципальной программы «Управление муниципальным имуществом Серовского городского округа»</a:t>
            </a: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a:t>
            </a:r>
          </a:p>
          <a:p>
            <a:pPr algn="just"/>
            <a:r>
              <a:rPr lang="ru-RU" sz="1600">
                <a:solidFill>
                  <a:srgbClr val="000000"/>
                </a:solidFill>
              </a:rPr>
              <a:t>- обеспечить эффективное, рациональное использование, сохранность и оптимизацию состава муниципальной собственности Серовского городского округа;</a:t>
            </a:r>
          </a:p>
          <a:p>
            <a:pPr algn="just"/>
            <a:r>
              <a:rPr lang="ru-RU" sz="1600">
                <a:solidFill>
                  <a:srgbClr val="000000"/>
                </a:solidFill>
              </a:rPr>
              <a:t>- повысить эффективность управления земельными участками, находящимися в муниципальной собственности и не разграниченной государственной собственности;</a:t>
            </a:r>
          </a:p>
          <a:p>
            <a:pPr algn="just"/>
            <a:r>
              <a:rPr lang="ru-RU" sz="1600">
                <a:solidFill>
                  <a:srgbClr val="000000"/>
                </a:solidFill>
              </a:rPr>
              <a:t>- создать условия для устойчивого, комплексного развития территории Серовского городского округа в целях обеспечения благоприятных условий для проживания населения, увеличить темп роста строительства жилья, для привлечения инвестиций,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a:t>
            </a:r>
          </a:p>
        </p:txBody>
      </p:sp>
      <p:pic>
        <p:nvPicPr>
          <p:cNvPr id="12" name="Рисунок 11" descr="dom.png"/>
          <p:cNvPicPr>
            <a:picLocks noChangeAspect="1"/>
          </p:cNvPicPr>
          <p:nvPr/>
        </p:nvPicPr>
        <p:blipFill>
          <a:blip r:embed="rId3" cstate="print"/>
          <a:stretch>
            <a:fillRect/>
          </a:stretch>
        </p:blipFill>
        <p:spPr>
          <a:xfrm>
            <a:off x="2334153" y="5538"/>
            <a:ext cx="2424435" cy="1463586"/>
          </a:xfrm>
          <a:prstGeom prst="rect">
            <a:avLst/>
          </a:prstGeom>
          <a:ln>
            <a:noFill/>
          </a:ln>
          <a:effectLst>
            <a:softEdge rad="112500"/>
          </a:effectLst>
        </p:spPr>
      </p:pic>
      <p:pic>
        <p:nvPicPr>
          <p:cNvPr id="6" name="Picture 159" descr="герб города Серова"/>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Рисунок 12" descr="untitled-2.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00625" y="0"/>
            <a:ext cx="2800350" cy="1514475"/>
          </a:xfrm>
          <a:prstGeom prst="rect">
            <a:avLst/>
          </a:prstGeom>
          <a:noFill/>
          <a:ln w="9525">
            <a:noFill/>
            <a:miter lim="800000"/>
            <a:headEnd/>
            <a:tailEnd/>
          </a:ln>
        </p:spPr>
      </p:pic>
      <p:sp>
        <p:nvSpPr>
          <p:cNvPr id="4" name="Заголовок 1"/>
          <p:cNvSpPr txBox="1">
            <a:spLocks/>
          </p:cNvSpPr>
          <p:nvPr/>
        </p:nvSpPr>
        <p:spPr bwMode="auto">
          <a:xfrm rot="16200000">
            <a:off x="-3152775" y="3152775"/>
            <a:ext cx="6858000" cy="5524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a:solidFill>
                  <a:srgbClr val="FFFFFF"/>
                </a:solidFill>
                <a:latin typeface="Times New Roman" pitchFamily="18" charset="0"/>
                <a:cs typeface="Times New Roman" pitchFamily="18" charset="0"/>
              </a:rPr>
              <a:t>Обеспечение безопасности жизнедеятельности населения и территории</a:t>
            </a:r>
            <a:endParaRPr lang="ru-RU" b="1">
              <a:solidFill>
                <a:schemeClr val="tx1"/>
              </a:solidFill>
              <a:latin typeface="Times New Roman" pitchFamily="18" charset="0"/>
              <a:cs typeface="Times New Roman" pitchFamily="18" charset="0"/>
            </a:endParaRPr>
          </a:p>
        </p:txBody>
      </p:sp>
      <p:sp>
        <p:nvSpPr>
          <p:cNvPr id="111619" name="TextBox 6"/>
          <p:cNvSpPr txBox="1">
            <a:spLocks noChangeArrowheads="1"/>
          </p:cNvSpPr>
          <p:nvPr/>
        </p:nvSpPr>
        <p:spPr bwMode="auto">
          <a:xfrm>
            <a:off x="595313" y="1498600"/>
            <a:ext cx="9145587" cy="10668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42 461,9 тыс.рублей</a:t>
            </a:r>
          </a:p>
          <a:p>
            <a:pPr algn="ctr"/>
            <a:endParaRPr lang="ru-RU"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a:t>
            </a:r>
          </a:p>
          <a:p>
            <a:pPr algn="ctr"/>
            <a:r>
              <a:rPr lang="ru-RU" sz="1400" b="1">
                <a:solidFill>
                  <a:srgbClr val="000000"/>
                </a:solidFill>
              </a:rPr>
              <a:t> муниципальной программы в 2018 году</a:t>
            </a:r>
          </a:p>
        </p:txBody>
      </p:sp>
      <p:sp>
        <p:nvSpPr>
          <p:cNvPr id="111620" name="Прямоугольник 7"/>
          <p:cNvSpPr>
            <a:spLocks noChangeArrowheads="1"/>
          </p:cNvSpPr>
          <p:nvPr/>
        </p:nvSpPr>
        <p:spPr bwMode="auto">
          <a:xfrm>
            <a:off x="566738" y="2725738"/>
            <a:ext cx="9183687" cy="3559175"/>
          </a:xfrm>
          <a:prstGeom prst="rect">
            <a:avLst/>
          </a:prstGeom>
          <a:noFill/>
          <a:ln w="9525">
            <a:noFill/>
            <a:miter lim="800000"/>
            <a:headEnd/>
            <a:tailEnd/>
          </a:ln>
        </p:spPr>
        <p:txBody>
          <a:bodyPr>
            <a:spAutoFit/>
          </a:bodyPr>
          <a:lstStyle/>
          <a:p>
            <a:pPr algn="just"/>
            <a:r>
              <a:rPr lang="ru-RU" sz="1400">
                <a:solidFill>
                  <a:srgbClr val="000000"/>
                </a:solidFill>
              </a:rPr>
              <a:t>2 876,0 тыс.руб. - «Обеспечение безопасности жизнедеятельности населения Серовского городского округа» </a:t>
            </a:r>
          </a:p>
          <a:p>
            <a:pPr algn="just"/>
            <a:r>
              <a:rPr lang="ru-RU" sz="1400">
                <a:solidFill>
                  <a:srgbClr val="000000"/>
                </a:solidFill>
              </a:rPr>
              <a:t>4 549,5 тыс.руб. - «Обеспечение первичных мер пожарной безопасности на территории Серовского городского округа» </a:t>
            </a:r>
          </a:p>
          <a:p>
            <a:pPr algn="just"/>
            <a:r>
              <a:rPr lang="ru-RU" sz="1400">
                <a:solidFill>
                  <a:srgbClr val="000000"/>
                </a:solidFill>
              </a:rPr>
              <a:t>1 092,4 тыс.руб. – «Профилактика экстремизма и терроризма на территории Серовского городского округа» </a:t>
            </a:r>
          </a:p>
          <a:p>
            <a:pPr algn="just"/>
            <a:r>
              <a:rPr lang="ru-RU" sz="1400">
                <a:solidFill>
                  <a:srgbClr val="000000"/>
                </a:solidFill>
              </a:rPr>
              <a:t>33 369,0 тыс.руб. - «Обеспечение реализации Муниципальной программы "Обеспечение безопасности жизнедеятельности населения Серовского городского округа» </a:t>
            </a:r>
          </a:p>
          <a:p>
            <a:pPr algn="just"/>
            <a:r>
              <a:rPr lang="ru-RU" sz="1400">
                <a:solidFill>
                  <a:srgbClr val="000000"/>
                </a:solidFill>
              </a:rPr>
              <a:t>575,0 тыс.руб. -  «Обеспечение функционирования аппаратно-программного комплекса "Безопасный город»</a:t>
            </a:r>
            <a:r>
              <a:rPr lang="ru-RU" sz="1600"/>
              <a:t> </a:t>
            </a:r>
          </a:p>
          <a:p>
            <a:endParaRPr lang="ru-RU" sz="1600">
              <a:solidFill>
                <a:srgbClr val="000000"/>
              </a:solidFill>
            </a:endParaRPr>
          </a:p>
          <a:p>
            <a:pPr algn="just"/>
            <a:r>
              <a:rPr lang="ru-RU" sz="1400">
                <a:solidFill>
                  <a:srgbClr val="000000"/>
                </a:solidFill>
              </a:rPr>
              <a:t>В результате реализации мероприятий муниципальной программы планируется:</a:t>
            </a:r>
          </a:p>
          <a:p>
            <a:pPr algn="just"/>
            <a:r>
              <a:rPr lang="ru-RU" sz="1400">
                <a:solidFill>
                  <a:srgbClr val="000000"/>
                </a:solidFill>
              </a:rPr>
              <a:t>- обеспечить первичные меры пожарной безопасности на территории Серовского городского округа;</a:t>
            </a:r>
          </a:p>
          <a:p>
            <a:pPr algn="just"/>
            <a:r>
              <a:rPr lang="ru-RU" sz="1400">
                <a:solidFill>
                  <a:srgbClr val="000000"/>
                </a:solidFill>
              </a:rPr>
              <a:t>- повысить роль городского звена Свердловской областной подсистемы единой государственной системы по предупреждению и ликвидации чрезвычайных ситуаций природного и техногенного характера, надежности защиты населения, готовности сил и средств к проведению аварийно-спасательных и других неотложных работ в случаях возникновения чрезвычайных ситуаций природного и техногенного характера;</a:t>
            </a:r>
          </a:p>
          <a:p>
            <a:pPr algn="just"/>
            <a:r>
              <a:rPr lang="ru-RU" sz="1400">
                <a:solidFill>
                  <a:srgbClr val="000000"/>
                </a:solidFill>
              </a:rPr>
              <a:t>- проводить профилактику экстремизма и терроризма, обеспечивать общественно-политическую стабильность на территории Серовского городского округа.</a:t>
            </a:r>
            <a:endParaRPr lang="ru-RU" sz="1600">
              <a:solidFill>
                <a:srgbClr val="000000"/>
              </a:solidFill>
            </a:endParaRPr>
          </a:p>
        </p:txBody>
      </p:sp>
      <p:pic>
        <p:nvPicPr>
          <p:cNvPr id="111621" name="Рисунок 9" descr="_1_~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450" y="0"/>
            <a:ext cx="2260600" cy="1508125"/>
          </a:xfrm>
          <a:prstGeom prst="rect">
            <a:avLst/>
          </a:prstGeom>
          <a:noFill/>
          <a:ln w="9525">
            <a:noFill/>
            <a:miter lim="800000"/>
            <a:headEnd/>
            <a:tailEnd/>
          </a:ln>
        </p:spPr>
      </p:pic>
      <p:pic>
        <p:nvPicPr>
          <p:cNvPr id="111622" name="Рисунок 10" descr="pozha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08288" y="0"/>
            <a:ext cx="2206625" cy="1504950"/>
          </a:xfrm>
          <a:prstGeom prst="rect">
            <a:avLst/>
          </a:prstGeom>
          <a:noFill/>
          <a:ln w="9525">
            <a:noFill/>
            <a:miter lim="800000"/>
            <a:headEnd/>
            <a:tailEnd/>
          </a:ln>
        </p:spPr>
      </p:pic>
      <p:pic>
        <p:nvPicPr>
          <p:cNvPr id="111623" name="Рисунок 11" descr="e1888219f32c4ee8f3115ac04f731750.png"/>
          <p:cNvPicPr>
            <a:picLocks noChangeAspect="1"/>
          </p:cNvPicPr>
          <p:nvPr/>
        </p:nvPicPr>
        <p:blipFill>
          <a:blip r:embed="rId5"/>
          <a:srcRect/>
          <a:stretch>
            <a:fillRect/>
          </a:stretch>
        </p:blipFill>
        <p:spPr bwMode="auto">
          <a:xfrm>
            <a:off x="7704138" y="0"/>
            <a:ext cx="2201862" cy="1495425"/>
          </a:xfrm>
          <a:prstGeom prst="rect">
            <a:avLst/>
          </a:prstGeom>
          <a:noFill/>
          <a:ln w="9525">
            <a:noFill/>
            <a:miter lim="800000"/>
            <a:headEnd/>
            <a:tailEnd/>
          </a:ln>
        </p:spPr>
      </p:pic>
      <p:pic>
        <p:nvPicPr>
          <p:cNvPr id="6" name="Picture 159" descr="герб города Серова"/>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Рисунок 10" descr="417089t81hb349.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48475" y="0"/>
            <a:ext cx="3057525" cy="1733550"/>
          </a:xfrm>
          <a:prstGeom prst="rect">
            <a:avLst/>
          </a:prstGeom>
          <a:noFill/>
          <a:ln w="9525">
            <a:noFill/>
            <a:miter lim="800000"/>
            <a:headEnd/>
            <a:tailEnd/>
          </a:ln>
        </p:spPr>
      </p:pic>
      <p:pic>
        <p:nvPicPr>
          <p:cNvPr id="112642" name="Рисунок 11" descr="1379822470_patrio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95725" y="0"/>
            <a:ext cx="3000375" cy="1724025"/>
          </a:xfrm>
          <a:prstGeom prst="rect">
            <a:avLst/>
          </a:prstGeom>
          <a:noFill/>
          <a:ln w="9525">
            <a:noFill/>
            <a:miter lim="800000"/>
            <a:headEnd/>
            <a:tailEnd/>
          </a:ln>
        </p:spPr>
      </p:pic>
      <p:sp>
        <p:nvSpPr>
          <p:cNvPr id="112643" name="Заголовок 1"/>
          <p:cNvSpPr txBox="1">
            <a:spLocks/>
          </p:cNvSpPr>
          <p:nvPr/>
        </p:nvSpPr>
        <p:spPr bwMode="auto">
          <a:xfrm rot="-5400000">
            <a:off x="-3098800" y="3098800"/>
            <a:ext cx="6858000" cy="660400"/>
          </a:xfrm>
          <a:prstGeom prst="rect">
            <a:avLst/>
          </a:prstGeom>
          <a:solidFill>
            <a:schemeClr val="accent2"/>
          </a:solidFill>
          <a:ln w="12700" algn="ctr">
            <a:solidFill>
              <a:srgbClr val="23496F"/>
            </a:solidFill>
            <a:miter lim="800000"/>
            <a:headEnd/>
            <a:tailEnd/>
          </a:ln>
        </p:spPr>
        <p:txBody>
          <a:bodyPr anchor="ctr"/>
          <a:lstStyle/>
          <a:p>
            <a:pPr algn="ctr" eaLnBrk="0" hangingPunct="0"/>
            <a:r>
              <a:rPr lang="ru-RU" sz="2000" b="1">
                <a:cs typeface="Times New Roman" pitchFamily="18" charset="0"/>
              </a:rPr>
              <a:t>Молодежь Серовского городского округа</a:t>
            </a:r>
            <a:endParaRPr lang="ru-RU" sz="2000" b="1">
              <a:solidFill>
                <a:schemeClr val="tx1"/>
              </a:solidFill>
              <a:cs typeface="Times New Roman" pitchFamily="18" charset="0"/>
            </a:endParaRPr>
          </a:p>
        </p:txBody>
      </p:sp>
      <p:sp>
        <p:nvSpPr>
          <p:cNvPr id="112644" name="TextBox 5"/>
          <p:cNvSpPr txBox="1">
            <a:spLocks noChangeArrowheads="1"/>
          </p:cNvSpPr>
          <p:nvPr/>
        </p:nvSpPr>
        <p:spPr bwMode="auto">
          <a:xfrm>
            <a:off x="763588" y="1804988"/>
            <a:ext cx="9142412" cy="1004887"/>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66 330,8 тыс.рублей</a:t>
            </a:r>
            <a:r>
              <a:rPr lang="ru-RU" sz="1400" b="1">
                <a:solidFill>
                  <a:srgbClr val="000000"/>
                </a:solidFill>
              </a:rPr>
              <a:t> </a:t>
            </a:r>
          </a:p>
          <a:p>
            <a:pPr algn="ctr"/>
            <a:endParaRPr lang="ru-RU" sz="14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2018 году</a:t>
            </a:r>
          </a:p>
        </p:txBody>
      </p:sp>
      <p:sp>
        <p:nvSpPr>
          <p:cNvPr id="112645" name="Прямоугольник 6"/>
          <p:cNvSpPr>
            <a:spLocks noChangeArrowheads="1"/>
          </p:cNvSpPr>
          <p:nvPr/>
        </p:nvSpPr>
        <p:spPr bwMode="auto">
          <a:xfrm>
            <a:off x="627063" y="2860675"/>
            <a:ext cx="9039225" cy="3514725"/>
          </a:xfrm>
          <a:prstGeom prst="rect">
            <a:avLst/>
          </a:prstGeom>
          <a:noFill/>
          <a:ln w="9525">
            <a:noFill/>
            <a:miter lim="800000"/>
            <a:headEnd/>
            <a:tailEnd/>
          </a:ln>
        </p:spPr>
        <p:txBody>
          <a:bodyPr>
            <a:spAutoFit/>
          </a:bodyPr>
          <a:lstStyle/>
          <a:p>
            <a:pPr algn="just"/>
            <a:r>
              <a:rPr lang="ru-RU" sz="1600">
                <a:solidFill>
                  <a:srgbClr val="000000"/>
                </a:solidFill>
                <a:latin typeface="Arial" charset="0"/>
              </a:rPr>
              <a:t>63 093,4 тыс.руб. - «Развитие молодежной политики на территории Серовского городского округа»</a:t>
            </a:r>
          </a:p>
          <a:p>
            <a:r>
              <a:rPr lang="ru-RU" sz="1600">
                <a:solidFill>
                  <a:srgbClr val="000000"/>
                </a:solidFill>
                <a:latin typeface="Arial" charset="0"/>
              </a:rPr>
              <a:t>1 772,1 тыс.руб. - «Патриотическое воспитание молодежи на территории Серовского городского округа»</a:t>
            </a:r>
          </a:p>
          <a:p>
            <a:r>
              <a:rPr lang="ru-RU" sz="1600">
                <a:solidFill>
                  <a:srgbClr val="000000"/>
                </a:solidFill>
                <a:latin typeface="Arial" charset="0"/>
              </a:rPr>
              <a:t>1 160,1 тыс.руб. – «Обеспечение жильем молодых семей на территории Серовского городского округа»</a:t>
            </a:r>
          </a:p>
          <a:p>
            <a:r>
              <a:rPr lang="ru-RU" sz="1600">
                <a:solidFill>
                  <a:srgbClr val="000000"/>
                </a:solidFill>
                <a:latin typeface="Arial" charset="0"/>
              </a:rPr>
              <a:t>305,3 тыс.руб. – «Предоставление региональной поддержки молодым семьям на улучшение жилищных условий на территории Серовского городского округа»  </a:t>
            </a:r>
          </a:p>
          <a:p>
            <a:endParaRPr lang="ru-RU" sz="1600">
              <a:solidFill>
                <a:srgbClr val="000000"/>
              </a:solidFill>
            </a:endParaRPr>
          </a:p>
          <a:p>
            <a:r>
              <a:rPr lang="ru-RU" sz="1600">
                <a:solidFill>
                  <a:srgbClr val="000000"/>
                </a:solidFill>
              </a:rPr>
              <a:t>Реализация мероприятий муниципальной программы позволит: </a:t>
            </a:r>
          </a:p>
          <a:p>
            <a:pPr algn="just"/>
            <a:r>
              <a:rPr lang="ru-RU" sz="1600">
                <a:solidFill>
                  <a:srgbClr val="000000"/>
                </a:solidFill>
              </a:rPr>
              <a:t>- создать условия для успешной социализации и эффективной самореализации молодежи, развитие потенциала молодежи и его использование в интересах инновационного развития Серовского городского округа;</a:t>
            </a:r>
          </a:p>
          <a:p>
            <a:pPr algn="just"/>
            <a:r>
              <a:rPr lang="ru-RU" sz="1600">
                <a:solidFill>
                  <a:srgbClr val="000000"/>
                </a:solidFill>
              </a:rPr>
              <a:t>- развить системы патриотического воспитания молодежи Серовского городского округа.</a:t>
            </a:r>
          </a:p>
        </p:txBody>
      </p:sp>
      <p:pic>
        <p:nvPicPr>
          <p:cNvPr id="112646" name="Рисунок 9" descr="Jocuri-pe-trambulina-pentru-adolescenti.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0563" y="0"/>
            <a:ext cx="3198812" cy="1733550"/>
          </a:xfrm>
          <a:prstGeom prst="rect">
            <a:avLst/>
          </a:prstGeom>
          <a:noFill/>
          <a:ln w="9525">
            <a:noFill/>
            <a:miter lim="800000"/>
            <a:headEnd/>
            <a:tailEnd/>
          </a:ln>
        </p:spPr>
      </p:pic>
      <p:pic>
        <p:nvPicPr>
          <p:cNvPr id="6" name="Picture 159" descr="герб города Серова"/>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38_bi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275" y="0"/>
            <a:ext cx="2990850" cy="1828800"/>
          </a:xfrm>
          <a:prstGeom prst="rect">
            <a:avLst/>
          </a:prstGeom>
          <a:ln>
            <a:noFill/>
          </a:ln>
          <a:effectLst>
            <a:outerShdw blurRad="292100" dist="139700" dir="2700000" algn="tl" rotWithShape="0">
              <a:srgbClr val="333333">
                <a:alpha val="65000"/>
              </a:srgbClr>
            </a:outerShdw>
          </a:effectLst>
        </p:spPr>
      </p:pic>
      <p:sp>
        <p:nvSpPr>
          <p:cNvPr id="113666" name="TextBox 5"/>
          <p:cNvSpPr txBox="1">
            <a:spLocks noChangeArrowheads="1"/>
          </p:cNvSpPr>
          <p:nvPr/>
        </p:nvSpPr>
        <p:spPr bwMode="auto">
          <a:xfrm>
            <a:off x="733425" y="1947863"/>
            <a:ext cx="9172575"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227 023,8 рублей </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2018 году</a:t>
            </a:r>
          </a:p>
        </p:txBody>
      </p:sp>
      <p:sp>
        <p:nvSpPr>
          <p:cNvPr id="113667" name="Прямоугольник 8"/>
          <p:cNvSpPr>
            <a:spLocks noChangeArrowheads="1"/>
          </p:cNvSpPr>
          <p:nvPr/>
        </p:nvSpPr>
        <p:spPr bwMode="auto">
          <a:xfrm>
            <a:off x="762000" y="3009900"/>
            <a:ext cx="9144000" cy="3514725"/>
          </a:xfrm>
          <a:prstGeom prst="rect">
            <a:avLst/>
          </a:prstGeom>
          <a:noFill/>
          <a:ln w="9525">
            <a:noFill/>
            <a:miter lim="800000"/>
            <a:headEnd/>
            <a:tailEnd/>
          </a:ln>
        </p:spPr>
        <p:txBody>
          <a:bodyPr>
            <a:spAutoFit/>
          </a:bodyPr>
          <a:lstStyle/>
          <a:p>
            <a:pPr algn="just"/>
            <a:r>
              <a:rPr lang="ru-RU" sz="1600">
                <a:solidFill>
                  <a:srgbClr val="000000"/>
                </a:solidFill>
              </a:rPr>
              <a:t>158 428,6 тыс.руб. - «Развитие культуры и искусства» </a:t>
            </a:r>
          </a:p>
          <a:p>
            <a:pPr algn="just"/>
            <a:r>
              <a:rPr lang="ru-RU" sz="1600">
                <a:solidFill>
                  <a:srgbClr val="000000"/>
                </a:solidFill>
              </a:rPr>
              <a:t>65 856,1 тыс.руб. - «Развитие дополнительного образования в сфере культуры и искусства» </a:t>
            </a:r>
          </a:p>
          <a:p>
            <a:pPr algn="just"/>
            <a:r>
              <a:rPr lang="ru-RU" sz="1600">
                <a:solidFill>
                  <a:srgbClr val="000000"/>
                </a:solidFill>
              </a:rPr>
              <a:t>1 769,5 тыс.руб. - «Развитие информационного пространства, обеспечивающего открытость деятельности муниципальных учреждений» </a:t>
            </a:r>
          </a:p>
          <a:p>
            <a:pPr algn="just"/>
            <a:r>
              <a:rPr lang="ru-RU" sz="1600">
                <a:solidFill>
                  <a:srgbClr val="000000"/>
                </a:solidFill>
              </a:rPr>
              <a:t>527,5 тыс.руб. - «Профилактика правонарушений на территории Серовского городского округа» </a:t>
            </a:r>
          </a:p>
          <a:p>
            <a:pPr algn="just"/>
            <a:r>
              <a:rPr lang="ru-RU" sz="1600">
                <a:solidFill>
                  <a:srgbClr val="000000"/>
                </a:solidFill>
              </a:rPr>
              <a:t>442,0 тыс.руб. - «Дополнительные меры по ограничению распространения ВИЧ-инфекции, вакцинопрофилактика инфекционных заболеваний среди населения Серовского городского округа»</a:t>
            </a: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укрепить и развивать местную культуру путем совершенствования механизмов ее поддержки, обеспечивать духовно-нравственное развитие населения Серовского городского округа.</a:t>
            </a:r>
          </a:p>
          <a:p>
            <a:pPr algn="just"/>
            <a:endParaRPr lang="ru-RU" sz="1600">
              <a:solidFill>
                <a:srgbClr val="000000"/>
              </a:solidFill>
            </a:endParaRPr>
          </a:p>
        </p:txBody>
      </p:sp>
      <p:pic>
        <p:nvPicPr>
          <p:cNvPr id="26" name="Picture 21" descr="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3200" y="0"/>
            <a:ext cx="3352800" cy="1828800"/>
          </a:xfrm>
          <a:prstGeom prst="rect">
            <a:avLst/>
          </a:prstGeom>
          <a:ln>
            <a:noFill/>
          </a:ln>
          <a:effectLst>
            <a:outerShdw blurRad="292100" dist="139700" dir="2700000" algn="tl" rotWithShape="0">
              <a:srgbClr val="333333">
                <a:alpha val="65000"/>
              </a:srgbClr>
            </a:outerShdw>
          </a:effectLst>
        </p:spPr>
      </p:pic>
      <p:pic>
        <p:nvPicPr>
          <p:cNvPr id="27" name="Рисунок 26" descr="--2_1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1263" y="0"/>
            <a:ext cx="2820987" cy="1828800"/>
          </a:xfrm>
          <a:prstGeom prst="rect">
            <a:avLst/>
          </a:prstGeom>
          <a:ln>
            <a:noFill/>
          </a:ln>
          <a:effectLst>
            <a:outerShdw blurRad="292100" dist="139700" dir="2700000" algn="tl" rotWithShape="0">
              <a:srgbClr val="333333">
                <a:alpha val="65000"/>
              </a:srgbClr>
            </a:outerShdw>
          </a:effectLst>
        </p:spPr>
      </p:pic>
      <p:sp>
        <p:nvSpPr>
          <p:cNvPr id="113670" name="Заголовок 1"/>
          <p:cNvSpPr txBox="1">
            <a:spLocks/>
          </p:cNvSpPr>
          <p:nvPr/>
        </p:nvSpPr>
        <p:spPr bwMode="auto">
          <a:xfrm rot="-5400000">
            <a:off x="-3078956" y="3078956"/>
            <a:ext cx="6858000" cy="700088"/>
          </a:xfrm>
          <a:prstGeom prst="rect">
            <a:avLst/>
          </a:prstGeom>
          <a:solidFill>
            <a:schemeClr val="accent2"/>
          </a:solidFill>
          <a:ln w="12700" algn="ctr">
            <a:solidFill>
              <a:srgbClr val="23496F"/>
            </a:solidFill>
            <a:miter lim="800000"/>
            <a:headEnd/>
            <a:tailEnd/>
          </a:ln>
        </p:spPr>
        <p:txBody>
          <a:bodyPr anchor="ctr"/>
          <a:lstStyle/>
          <a:p>
            <a:pPr eaLnBrk="0" hangingPunct="0"/>
            <a:r>
              <a:rPr lang="ru-RU" sz="2000" b="1">
                <a:cs typeface="Times New Roman" pitchFamily="18" charset="0"/>
              </a:rPr>
              <a:t>Развитие культуры в Серовском городском округе</a:t>
            </a:r>
            <a:endParaRPr lang="ru-RU" sz="2000" b="1">
              <a:solidFill>
                <a:schemeClr val="tx1"/>
              </a:solidFill>
              <a:cs typeface="Times New Roman" pitchFamily="18" charset="0"/>
            </a:endParaRPr>
          </a:p>
        </p:txBody>
      </p:sp>
      <p:cxnSp>
        <p:nvCxnSpPr>
          <p:cNvPr id="16" name="Прямая соединительная линия 15"/>
          <p:cNvCxnSpPr/>
          <p:nvPr/>
        </p:nvCxnSpPr>
        <p:spPr>
          <a:xfrm>
            <a:off x="215900" y="7718425"/>
            <a:ext cx="6022975" cy="31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159" descr="герб города Серова"/>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Рисунок 16" descr="441_650x50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54813" y="0"/>
            <a:ext cx="3151187" cy="2095500"/>
          </a:xfrm>
          <a:prstGeom prst="rect">
            <a:avLst/>
          </a:prstGeom>
          <a:noFill/>
          <a:ln w="9525">
            <a:noFill/>
            <a:miter lim="800000"/>
            <a:headEnd/>
            <a:tailEnd/>
          </a:ln>
        </p:spPr>
      </p:pic>
      <p:pic>
        <p:nvPicPr>
          <p:cNvPr id="114690" name="Рисунок 14" descr="opeka(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813" y="0"/>
            <a:ext cx="3427412" cy="2105025"/>
          </a:xfrm>
          <a:prstGeom prst="rect">
            <a:avLst/>
          </a:prstGeom>
          <a:noFill/>
          <a:ln w="9525">
            <a:noFill/>
            <a:miter lim="800000"/>
            <a:headEnd/>
            <a:tailEnd/>
          </a:ln>
        </p:spPr>
      </p:pic>
      <p:sp>
        <p:nvSpPr>
          <p:cNvPr id="114691" name="Заголовок 1"/>
          <p:cNvSpPr txBox="1">
            <a:spLocks/>
          </p:cNvSpPr>
          <p:nvPr/>
        </p:nvSpPr>
        <p:spPr bwMode="auto">
          <a:xfrm rot="-5400000">
            <a:off x="-3031331" y="3031331"/>
            <a:ext cx="6858000" cy="795338"/>
          </a:xfrm>
          <a:prstGeom prst="rect">
            <a:avLst/>
          </a:prstGeom>
          <a:solidFill>
            <a:schemeClr val="accent2"/>
          </a:solidFill>
          <a:ln w="12700" algn="ctr">
            <a:solidFill>
              <a:srgbClr val="23496F"/>
            </a:solidFill>
            <a:miter lim="800000"/>
            <a:headEnd/>
            <a:tailEnd/>
          </a:ln>
        </p:spPr>
        <p:txBody>
          <a:bodyPr anchor="ctr"/>
          <a:lstStyle/>
          <a:p>
            <a:pPr algn="ctr" eaLnBrk="0" hangingPunct="0"/>
            <a:r>
              <a:rPr lang="ru-RU" sz="2000" b="1">
                <a:solidFill>
                  <a:schemeClr val="tx1"/>
                </a:solidFill>
                <a:cs typeface="Times New Roman" pitchFamily="18" charset="0"/>
              </a:rPr>
              <a:t>Дополнительные меры социальной поддержки отдельных категорий граждан  Серовского </a:t>
            </a:r>
          </a:p>
          <a:p>
            <a:pPr algn="ctr" eaLnBrk="0" hangingPunct="0"/>
            <a:r>
              <a:rPr lang="ru-RU" sz="2000" b="1">
                <a:solidFill>
                  <a:schemeClr val="tx1"/>
                </a:solidFill>
                <a:cs typeface="Times New Roman" pitchFamily="18" charset="0"/>
              </a:rPr>
              <a:t>городского округа</a:t>
            </a:r>
          </a:p>
        </p:txBody>
      </p:sp>
      <p:sp>
        <p:nvSpPr>
          <p:cNvPr id="114692" name="TextBox 6"/>
          <p:cNvSpPr txBox="1">
            <a:spLocks noChangeArrowheads="1"/>
          </p:cNvSpPr>
          <p:nvPr/>
        </p:nvSpPr>
        <p:spPr bwMode="auto">
          <a:xfrm>
            <a:off x="947738" y="2079625"/>
            <a:ext cx="8958262" cy="10668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23 081,9 рублей </a:t>
            </a:r>
          </a:p>
          <a:p>
            <a:pPr algn="ctr"/>
            <a:endParaRPr lang="ru-RU"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2018 году</a:t>
            </a:r>
          </a:p>
        </p:txBody>
      </p:sp>
      <p:sp>
        <p:nvSpPr>
          <p:cNvPr id="114693" name="Прямоугольник 7"/>
          <p:cNvSpPr>
            <a:spLocks noChangeArrowheads="1"/>
          </p:cNvSpPr>
          <p:nvPr/>
        </p:nvSpPr>
        <p:spPr bwMode="auto">
          <a:xfrm>
            <a:off x="885825" y="3275013"/>
            <a:ext cx="9020175" cy="3270250"/>
          </a:xfrm>
          <a:prstGeom prst="rect">
            <a:avLst/>
          </a:prstGeom>
          <a:noFill/>
          <a:ln w="9525">
            <a:noFill/>
            <a:miter lim="800000"/>
            <a:headEnd/>
            <a:tailEnd/>
          </a:ln>
        </p:spPr>
        <p:txBody>
          <a:bodyPr>
            <a:spAutoFit/>
          </a:bodyPr>
          <a:lstStyle/>
          <a:p>
            <a:pPr algn="just"/>
            <a:r>
              <a:rPr lang="ru-RU" sz="1600">
                <a:solidFill>
                  <a:srgbClr val="000000"/>
                </a:solidFill>
              </a:rPr>
              <a:t>5 070,0 тыс.руб. - «Социальная поддержка малообеспеченных, неполных, многодетных семей; детей с ограниченными возможностями здоровья и членов их семей; детей-сирот; детей, оставшихся без попечения родителей, а также детей работников бюджетной сферы» </a:t>
            </a:r>
          </a:p>
          <a:p>
            <a:pPr algn="just"/>
            <a:r>
              <a:rPr lang="ru-RU" sz="1600">
                <a:solidFill>
                  <a:srgbClr val="000000"/>
                </a:solidFill>
              </a:rPr>
              <a:t>93,0 тыс.руб. -  «Повышение общественной значимости семьи, профилактика социального сиротства»</a:t>
            </a:r>
          </a:p>
          <a:p>
            <a:pPr algn="just"/>
            <a:r>
              <a:rPr lang="ru-RU" sz="1600">
                <a:solidFill>
                  <a:srgbClr val="000000"/>
                </a:solidFill>
              </a:rPr>
              <a:t>15 912,9 тыс.руб. - «Оказание материальной помощи различным категориям граждан» </a:t>
            </a:r>
          </a:p>
          <a:p>
            <a:pPr algn="just"/>
            <a:r>
              <a:rPr lang="ru-RU" sz="1600">
                <a:solidFill>
                  <a:srgbClr val="000000"/>
                </a:solidFill>
              </a:rPr>
              <a:t>1 498,0 тыс.руб. - «Социальная поддержка общественных организаций» </a:t>
            </a:r>
          </a:p>
          <a:p>
            <a:pPr algn="just"/>
            <a:r>
              <a:rPr lang="ru-RU" sz="1600">
                <a:solidFill>
                  <a:srgbClr val="000000"/>
                </a:solidFill>
              </a:rPr>
              <a:t>508,0 тыс.руб. - «Социально значимые мероприятия»</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a:t>
            </a:r>
          </a:p>
        </p:txBody>
      </p:sp>
      <p:cxnSp>
        <p:nvCxnSpPr>
          <p:cNvPr id="9" name="Прямая соединительная линия 8"/>
          <p:cNvCxnSpPr/>
          <p:nvPr/>
        </p:nvCxnSpPr>
        <p:spPr>
          <a:xfrm>
            <a:off x="177800" y="7599363"/>
            <a:ext cx="611981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14695" name="Рисунок 15" descr="untitled-3.png"/>
          <p:cNvPicPr>
            <a:picLocks noChangeAspect="1"/>
          </p:cNvPicPr>
          <p:nvPr/>
        </p:nvPicPr>
        <p:blipFill>
          <a:blip r:embed="rId4"/>
          <a:srcRect/>
          <a:stretch>
            <a:fillRect/>
          </a:stretch>
        </p:blipFill>
        <p:spPr bwMode="auto">
          <a:xfrm>
            <a:off x="3849688" y="0"/>
            <a:ext cx="2963862" cy="2101850"/>
          </a:xfrm>
          <a:prstGeom prst="rect">
            <a:avLst/>
          </a:prstGeom>
          <a:noFill/>
          <a:ln w="9525">
            <a:noFill/>
            <a:miter lim="800000"/>
            <a:headEnd/>
            <a:tailEnd/>
          </a:ln>
        </p:spPr>
      </p:pic>
      <p:pic>
        <p:nvPicPr>
          <p:cNvPr id="6" name="Picture 159" descr="герб города Серова"/>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6394" y="36393"/>
            <a:ext cx="3629699" cy="1943215"/>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15714" name="Picture 3" descr="D:\Бассейн.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79800" y="-9750425"/>
            <a:ext cx="4319587" cy="2879725"/>
          </a:xfrm>
          <a:prstGeom prst="rect">
            <a:avLst/>
          </a:prstGeom>
          <a:noFill/>
          <a:ln w="9525">
            <a:noFill/>
            <a:miter lim="800000"/>
            <a:headEnd/>
            <a:tailEnd/>
          </a:ln>
        </p:spPr>
      </p:pic>
      <p:pic>
        <p:nvPicPr>
          <p:cNvPr id="4915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344" y="36384"/>
            <a:ext cx="3561507" cy="1932988"/>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115716" name="Прямоугольник 14"/>
          <p:cNvSpPr>
            <a:spLocks noChangeArrowheads="1"/>
          </p:cNvSpPr>
          <p:nvPr/>
        </p:nvSpPr>
        <p:spPr bwMode="auto">
          <a:xfrm>
            <a:off x="9156700" y="6064250"/>
            <a:ext cx="412750" cy="366713"/>
          </a:xfrm>
          <a:prstGeom prst="rect">
            <a:avLst/>
          </a:prstGeom>
          <a:noFill/>
          <a:ln w="9525">
            <a:noFill/>
            <a:miter lim="800000"/>
            <a:headEnd/>
            <a:tailEnd/>
          </a:ln>
        </p:spPr>
        <p:txBody>
          <a:bodyPr wrap="none">
            <a:spAutoFit/>
          </a:bodyPr>
          <a:lstStyle/>
          <a:p>
            <a:pPr eaLnBrk="0" hangingPunct="0"/>
            <a:fld id="{BD69A8AC-E6BF-419A-92F6-43528058AC28}" type="slidenum">
              <a:rPr lang="ru-RU"/>
              <a:pPr eaLnBrk="0" hangingPunct="0"/>
              <a:t>47</a:t>
            </a:fld>
            <a:endParaRPr lang="ru-RU"/>
          </a:p>
        </p:txBody>
      </p:sp>
      <p:sp>
        <p:nvSpPr>
          <p:cNvPr id="115717" name="TextBox 18"/>
          <p:cNvSpPr txBox="1">
            <a:spLocks noChangeArrowheads="1"/>
          </p:cNvSpPr>
          <p:nvPr/>
        </p:nvSpPr>
        <p:spPr bwMode="auto">
          <a:xfrm>
            <a:off x="792163" y="2033588"/>
            <a:ext cx="8851900"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43 676,0 тыс.рублей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2018 году</a:t>
            </a:r>
          </a:p>
        </p:txBody>
      </p:sp>
      <p:sp>
        <p:nvSpPr>
          <p:cNvPr id="115718" name="Прямоугольник 19"/>
          <p:cNvSpPr>
            <a:spLocks noChangeArrowheads="1"/>
          </p:cNvSpPr>
          <p:nvPr/>
        </p:nvSpPr>
        <p:spPr bwMode="auto">
          <a:xfrm>
            <a:off x="819150" y="3082925"/>
            <a:ext cx="8320088" cy="3514725"/>
          </a:xfrm>
          <a:prstGeom prst="rect">
            <a:avLst/>
          </a:prstGeom>
          <a:noFill/>
          <a:ln w="9525">
            <a:noFill/>
            <a:miter lim="800000"/>
            <a:headEnd/>
            <a:tailEnd/>
          </a:ln>
        </p:spPr>
        <p:txBody>
          <a:bodyPr>
            <a:spAutoFit/>
          </a:bodyPr>
          <a:lstStyle/>
          <a:p>
            <a:pPr algn="just"/>
            <a:r>
              <a:rPr lang="ru-RU" sz="1600">
                <a:solidFill>
                  <a:srgbClr val="000000"/>
                </a:solidFill>
              </a:rPr>
              <a:t>4 897,6 тыс.руб. - «Развитие инфраструктуры объектов спорта муниципальной собственности Серовского городского округа»</a:t>
            </a:r>
          </a:p>
          <a:p>
            <a:pPr algn="just"/>
            <a:r>
              <a:rPr lang="ru-RU" sz="1600">
                <a:solidFill>
                  <a:srgbClr val="000000"/>
                </a:solidFill>
              </a:rPr>
              <a:t>2 641,9 тыс.руб. -  «Мероприятия по вовлечению населения в занятия физической культурой и массовым спортом»</a:t>
            </a:r>
          </a:p>
          <a:p>
            <a:pPr algn="just"/>
            <a:r>
              <a:rPr lang="ru-RU" sz="1600">
                <a:solidFill>
                  <a:srgbClr val="000000"/>
                </a:solidFill>
              </a:rPr>
              <a:t>36 136,4 тыс.руб. - «Обеспечение реализации Муниципальной программы «Развитие физической культуры и спорта в Серовском городском округе на 2016-2020 годы»</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a:t>
            </a:r>
          </a:p>
          <a:p>
            <a:pPr algn="just"/>
            <a:r>
              <a:rPr lang="ru-RU" sz="1600">
                <a:solidFill>
                  <a:srgbClr val="000000"/>
                </a:solidFill>
              </a:rPr>
              <a:t> - создать условия, обеспечивающие доступность к спортивной инфраструктуре Серовского городского округа;</a:t>
            </a:r>
          </a:p>
          <a:p>
            <a:pPr algn="just"/>
            <a:r>
              <a:rPr lang="ru-RU" sz="1600">
                <a:solidFill>
                  <a:srgbClr val="000000"/>
                </a:solidFill>
              </a:rPr>
              <a:t>- создать условия для развития физической культуры и спорта в Серовском городском округе, в том числе среди лиц с ограниченными физическими возможностями здоровья.</a:t>
            </a:r>
          </a:p>
        </p:txBody>
      </p:sp>
      <p:sp>
        <p:nvSpPr>
          <p:cNvPr id="115719" name="Заголовок 1"/>
          <p:cNvSpPr txBox="1">
            <a:spLocks/>
          </p:cNvSpPr>
          <p:nvPr/>
        </p:nvSpPr>
        <p:spPr bwMode="auto">
          <a:xfrm rot="-5400000">
            <a:off x="-3098800" y="3098800"/>
            <a:ext cx="6858000" cy="660400"/>
          </a:xfrm>
          <a:prstGeom prst="rect">
            <a:avLst/>
          </a:prstGeom>
          <a:solidFill>
            <a:schemeClr val="accent2"/>
          </a:solidFill>
          <a:ln w="12700" algn="ctr">
            <a:solidFill>
              <a:srgbClr val="23496F"/>
            </a:solidFill>
            <a:miter lim="800000"/>
            <a:headEnd/>
            <a:tailEnd/>
          </a:ln>
        </p:spPr>
        <p:txBody>
          <a:bodyPr anchor="ctr"/>
          <a:lstStyle/>
          <a:p>
            <a:pPr algn="ctr" eaLnBrk="0" hangingPunct="0"/>
            <a:r>
              <a:rPr lang="ru-RU" sz="2000" b="1">
                <a:solidFill>
                  <a:schemeClr val="tx1"/>
                </a:solidFill>
                <a:cs typeface="Times New Roman" pitchFamily="18" charset="0"/>
              </a:rPr>
              <a:t>Развитие физической культуры и спорта в </a:t>
            </a:r>
          </a:p>
          <a:p>
            <a:pPr algn="ctr" eaLnBrk="0" hangingPunct="0"/>
            <a:r>
              <a:rPr lang="ru-RU" sz="2000" b="1">
                <a:solidFill>
                  <a:schemeClr val="tx1"/>
                </a:solidFill>
                <a:cs typeface="Times New Roman" pitchFamily="18" charset="0"/>
              </a:rPr>
              <a:t>Серовском городском округе</a:t>
            </a:r>
          </a:p>
        </p:txBody>
      </p:sp>
      <p:cxnSp>
        <p:nvCxnSpPr>
          <p:cNvPr id="22" name="Прямая соединительная линия 21"/>
          <p:cNvCxnSpPr/>
          <p:nvPr/>
        </p:nvCxnSpPr>
        <p:spPr>
          <a:xfrm>
            <a:off x="193675" y="6916738"/>
            <a:ext cx="60801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159" descr="герб города Серова"/>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Рисунок 20" descr="gaz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78263" y="0"/>
            <a:ext cx="3263900" cy="1601788"/>
          </a:xfrm>
          <a:prstGeom prst="rect">
            <a:avLst/>
          </a:prstGeom>
          <a:noFill/>
          <a:ln w="9525">
            <a:noFill/>
            <a:miter lim="800000"/>
            <a:headEnd/>
            <a:tailEnd/>
          </a:ln>
        </p:spPr>
      </p:pic>
      <p:sp>
        <p:nvSpPr>
          <p:cNvPr id="116738" name="Заголовок 1"/>
          <p:cNvSpPr txBox="1">
            <a:spLocks/>
          </p:cNvSpPr>
          <p:nvPr/>
        </p:nvSpPr>
        <p:spPr bwMode="auto">
          <a:xfrm rot="-5400000">
            <a:off x="-3070225" y="3070225"/>
            <a:ext cx="6858000" cy="717550"/>
          </a:xfrm>
          <a:prstGeom prst="rect">
            <a:avLst/>
          </a:prstGeom>
          <a:solidFill>
            <a:schemeClr val="accent2"/>
          </a:solidFill>
          <a:ln w="12700" algn="ctr">
            <a:solidFill>
              <a:srgbClr val="23496F"/>
            </a:solidFill>
            <a:miter lim="800000"/>
            <a:headEnd/>
            <a:tailEnd/>
          </a:ln>
        </p:spPr>
        <p:txBody>
          <a:bodyPr anchor="ctr"/>
          <a:lstStyle/>
          <a:p>
            <a:pPr eaLnBrk="0" hangingPunct="0"/>
            <a:r>
              <a:rPr lang="ru-RU" b="1">
                <a:cs typeface="Times New Roman" pitchFamily="18" charset="0"/>
              </a:rPr>
              <a:t>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 </a:t>
            </a:r>
            <a:endParaRPr lang="ru-RU" b="1">
              <a:solidFill>
                <a:schemeClr val="tx1"/>
              </a:solidFill>
              <a:cs typeface="Times New Roman" pitchFamily="18" charset="0"/>
            </a:endParaRPr>
          </a:p>
        </p:txBody>
      </p:sp>
      <p:sp>
        <p:nvSpPr>
          <p:cNvPr id="116739" name="TextBox 6"/>
          <p:cNvSpPr txBox="1">
            <a:spLocks noChangeArrowheads="1"/>
          </p:cNvSpPr>
          <p:nvPr/>
        </p:nvSpPr>
        <p:spPr bwMode="auto">
          <a:xfrm>
            <a:off x="912813" y="1673225"/>
            <a:ext cx="8805862" cy="852488"/>
          </a:xfrm>
          <a:prstGeom prst="rect">
            <a:avLst/>
          </a:prstGeom>
          <a:noFill/>
          <a:ln w="9525">
            <a:noFill/>
            <a:miter lim="800000"/>
            <a:headEnd/>
            <a:tailEnd/>
          </a:ln>
        </p:spPr>
        <p:txBody>
          <a:bodyPr>
            <a:spAutoFit/>
          </a:bodyPr>
          <a:lstStyle/>
          <a:p>
            <a:pPr algn="ctr"/>
            <a:r>
              <a:rPr lang="ru-RU" sz="1400" b="1">
                <a:solidFill>
                  <a:srgbClr val="000000"/>
                </a:solidFill>
              </a:rPr>
              <a:t>Общий объем расходов бюджета – 312 461,7 тыс.рублей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2018 году</a:t>
            </a:r>
          </a:p>
        </p:txBody>
      </p:sp>
      <p:sp>
        <p:nvSpPr>
          <p:cNvPr id="116740" name="Прямоугольник 7"/>
          <p:cNvSpPr>
            <a:spLocks noChangeArrowheads="1"/>
          </p:cNvSpPr>
          <p:nvPr/>
        </p:nvSpPr>
        <p:spPr bwMode="auto">
          <a:xfrm>
            <a:off x="962025" y="2624138"/>
            <a:ext cx="8801100" cy="4003675"/>
          </a:xfrm>
          <a:prstGeom prst="rect">
            <a:avLst/>
          </a:prstGeom>
          <a:noFill/>
          <a:ln w="9525">
            <a:noFill/>
            <a:miter lim="800000"/>
            <a:headEnd/>
            <a:tailEnd/>
          </a:ln>
        </p:spPr>
        <p:txBody>
          <a:bodyPr>
            <a:spAutoFit/>
          </a:bodyPr>
          <a:lstStyle/>
          <a:p>
            <a:pPr algn="just"/>
            <a:r>
              <a:rPr lang="ru-RU" sz="1600">
                <a:solidFill>
                  <a:srgbClr val="000000"/>
                </a:solidFill>
              </a:rPr>
              <a:t>655,2 тыс.руб. - «Развитие социальной инфраструктуры и улучшение жилищных условий граждан, проживающих на территории Серовского городского округа, обеспечение населения питьевой водой, прочие мероприятия в области коммунального хозяйства»</a:t>
            </a:r>
          </a:p>
          <a:p>
            <a:pPr algn="just"/>
            <a:r>
              <a:rPr lang="ru-RU" sz="1600">
                <a:solidFill>
                  <a:srgbClr val="000000"/>
                </a:solidFill>
              </a:rPr>
              <a:t>261 234,4 тыс.руб. - «Развитие и модернизация объектов коммунального комплекса Серовского городского округа»</a:t>
            </a:r>
          </a:p>
          <a:p>
            <a:pPr algn="just"/>
            <a:r>
              <a:rPr lang="ru-RU" sz="1600">
                <a:solidFill>
                  <a:srgbClr val="000000"/>
                </a:solidFill>
              </a:rPr>
              <a:t>3 326,2 тыс.руб. – «Развитие газификации в Серовском городском округе»</a:t>
            </a:r>
          </a:p>
          <a:p>
            <a:pPr algn="just"/>
            <a:r>
              <a:rPr lang="ru-RU" sz="1600">
                <a:solidFill>
                  <a:srgbClr val="000000"/>
                </a:solidFill>
              </a:rPr>
              <a:t>12 155,7 руб. – «Энергосбережения и повышение энергетической эффективности объектов жилищно-коммунального комплекса Серовского городского округа»</a:t>
            </a:r>
          </a:p>
          <a:p>
            <a:pPr algn="just"/>
            <a:r>
              <a:rPr lang="ru-RU" sz="1600">
                <a:solidFill>
                  <a:srgbClr val="000000"/>
                </a:solidFill>
              </a:rPr>
              <a:t>35 090,2 тыс.руб. – «Обеспечение деятельности муниципального учреждения «Управление капитального строительства»</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позволит достичь целей обозначенных муниципальной программой «Развитие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a:t>
            </a:r>
          </a:p>
        </p:txBody>
      </p:sp>
      <p:cxnSp>
        <p:nvCxnSpPr>
          <p:cNvPr id="18" name="Прямая соединительная линия 17"/>
          <p:cNvCxnSpPr/>
          <p:nvPr/>
        </p:nvCxnSpPr>
        <p:spPr>
          <a:xfrm>
            <a:off x="207963" y="7313613"/>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16742" name="Рисунок 18" descr="home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8038" y="0"/>
            <a:ext cx="3044825" cy="1601788"/>
          </a:xfrm>
          <a:prstGeom prst="rect">
            <a:avLst/>
          </a:prstGeom>
          <a:noFill/>
          <a:ln w="9525">
            <a:noFill/>
            <a:miter lim="800000"/>
            <a:headEnd/>
            <a:tailEnd/>
          </a:ln>
        </p:spPr>
      </p:pic>
      <p:pic>
        <p:nvPicPr>
          <p:cNvPr id="116743" name="Рисунок 19" descr="d_04.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56450" y="0"/>
            <a:ext cx="2749550" cy="1590675"/>
          </a:xfrm>
          <a:prstGeom prst="rect">
            <a:avLst/>
          </a:prstGeom>
          <a:noFill/>
          <a:ln w="9525">
            <a:noFill/>
            <a:miter lim="800000"/>
            <a:headEnd/>
            <a:tailEnd/>
          </a:ln>
        </p:spPr>
      </p:pic>
      <p:pic>
        <p:nvPicPr>
          <p:cNvPr id="6" name="Picture 159" descr="герб города Серова"/>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sz="quarter"/>
          </p:nvPr>
        </p:nvSpPr>
        <p:spPr>
          <a:xfrm rot="16200000">
            <a:off x="-3154362" y="3154362"/>
            <a:ext cx="6858000" cy="549275"/>
          </a:xfrm>
          <a:solidFill>
            <a:schemeClr val="accent2"/>
          </a:solidFill>
          <a:ln w="12700" cap="flat" algn="ctr">
            <a:solidFill>
              <a:srgbClr val="23496F"/>
            </a:solidFill>
            <a:miter lim="800000"/>
            <a:headEnd/>
            <a:tailEnd/>
          </a:ln>
        </p:spPr>
        <p:txBody>
          <a:bodyPr/>
          <a:lstStyle/>
          <a:p>
            <a:pPr algn="l" eaLnBrk="1" hangingPunct="1">
              <a:defRPr/>
            </a:pPr>
            <a:r>
              <a:rPr lang="ru-RU" sz="2000" b="1" dirty="0" smtClean="0">
                <a:solidFill>
                  <a:schemeClr val="tx1"/>
                </a:solidFill>
                <a:latin typeface="Times New Roman" pitchFamily="18" charset="0"/>
                <a:ea typeface="+mn-ea"/>
                <a:cs typeface="Times New Roman" pitchFamily="18" charset="0"/>
              </a:rPr>
              <a:t>Источники финансирования дефицита бюджета</a:t>
            </a:r>
          </a:p>
        </p:txBody>
      </p:sp>
      <p:sp>
        <p:nvSpPr>
          <p:cNvPr id="90115" name="Rectangle 3"/>
          <p:cNvSpPr>
            <a:spLocks noGrp="1" noChangeArrowheads="1"/>
          </p:cNvSpPr>
          <p:nvPr>
            <p:ph type="subTitle" sz="quarter" idx="1"/>
          </p:nvPr>
        </p:nvSpPr>
        <p:spPr>
          <a:xfrm>
            <a:off x="862013" y="0"/>
            <a:ext cx="8662987" cy="1243013"/>
          </a:xfrm>
        </p:spPr>
        <p:txBody>
          <a:bodyPr/>
          <a:lstStyle/>
          <a:p>
            <a:pPr indent="265113" algn="just" eaLnBrk="1" hangingPunct="1">
              <a:lnSpc>
                <a:spcPct val="90000"/>
              </a:lnSpc>
              <a:defRPr/>
            </a:pPr>
            <a:r>
              <a:rPr lang="ru-RU" sz="1600" b="1" dirty="0" smtClean="0">
                <a:solidFill>
                  <a:schemeClr val="accent6">
                    <a:lumMod val="75000"/>
                  </a:schemeClr>
                </a:solidFill>
                <a:effectLst/>
                <a:latin typeface="+mn-lt"/>
              </a:rPr>
              <a:t>В процессе принятия и исполнения бюджета города большое значение приобретает сбалансированность доходов и расходов. Если доходы превышают расходы, то возникает </a:t>
            </a:r>
            <a:r>
              <a:rPr lang="ru-RU" sz="1600" b="1" u="sng" dirty="0" smtClean="0">
                <a:solidFill>
                  <a:schemeClr val="accent6">
                    <a:lumMod val="75000"/>
                  </a:schemeClr>
                </a:solidFill>
                <a:effectLst/>
                <a:latin typeface="+mn-lt"/>
              </a:rPr>
              <a:t>профицит</a:t>
            </a:r>
            <a:r>
              <a:rPr lang="ru-RU" sz="1600" b="1" dirty="0" smtClean="0">
                <a:solidFill>
                  <a:schemeClr val="accent6">
                    <a:lumMod val="75000"/>
                  </a:schemeClr>
                </a:solidFill>
                <a:effectLst/>
                <a:latin typeface="+mn-lt"/>
              </a:rPr>
              <a:t>. </a:t>
            </a:r>
          </a:p>
          <a:p>
            <a:pPr indent="265113" algn="just" eaLnBrk="1" hangingPunct="1">
              <a:lnSpc>
                <a:spcPct val="90000"/>
              </a:lnSpc>
              <a:defRPr/>
            </a:pPr>
            <a:r>
              <a:rPr lang="ru-RU" sz="1600" b="1" dirty="0" smtClean="0">
                <a:solidFill>
                  <a:schemeClr val="accent6">
                    <a:lumMod val="75000"/>
                  </a:schemeClr>
                </a:solidFill>
                <a:effectLst/>
                <a:latin typeface="+mn-lt"/>
              </a:rPr>
              <a:t>Но чаще всего расходы превышают доходы. В таком случае возникает </a:t>
            </a:r>
            <a:r>
              <a:rPr lang="ru-RU" sz="1600" b="1" u="sng" dirty="0" smtClean="0">
                <a:solidFill>
                  <a:schemeClr val="accent6">
                    <a:lumMod val="75000"/>
                  </a:schemeClr>
                </a:solidFill>
                <a:effectLst/>
                <a:latin typeface="+mn-lt"/>
              </a:rPr>
              <a:t>дефицит</a:t>
            </a:r>
            <a:r>
              <a:rPr lang="ru-RU" sz="1600" b="1" dirty="0" smtClean="0">
                <a:solidFill>
                  <a:schemeClr val="accent6">
                    <a:lumMod val="75000"/>
                  </a:schemeClr>
                </a:solidFill>
                <a:effectLst/>
                <a:latin typeface="+mn-lt"/>
              </a:rPr>
              <a:t>.</a:t>
            </a:r>
          </a:p>
        </p:txBody>
      </p:sp>
      <p:sp>
        <p:nvSpPr>
          <p:cNvPr id="90118" name="Rectangle 6"/>
          <p:cNvSpPr>
            <a:spLocks noChangeArrowheads="1"/>
          </p:cNvSpPr>
          <p:nvPr/>
        </p:nvSpPr>
        <p:spPr bwMode="auto">
          <a:xfrm>
            <a:off x="792635" y="2886316"/>
            <a:ext cx="2351440" cy="1710747"/>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муниципальные займы,</a:t>
            </a:r>
            <a:r>
              <a:rPr lang="ru-RU" sz="1400" b="1" dirty="0">
                <a:solidFill>
                  <a:schemeClr val="bg2"/>
                </a:solidFill>
                <a:cs typeface="+mn-cs"/>
              </a:rPr>
              <a:t> осуществляемые путем выпуска муниципальных ценных бумаг от имени муниципального образования</a:t>
            </a:r>
          </a:p>
        </p:txBody>
      </p:sp>
      <p:sp>
        <p:nvSpPr>
          <p:cNvPr id="90119" name="Rectangle 7"/>
          <p:cNvSpPr>
            <a:spLocks noChangeArrowheads="1"/>
          </p:cNvSpPr>
          <p:nvPr/>
        </p:nvSpPr>
        <p:spPr bwMode="auto">
          <a:xfrm>
            <a:off x="3393166" y="2893679"/>
            <a:ext cx="1953401" cy="1724208"/>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бюджетные кредиты,</a:t>
            </a:r>
            <a:r>
              <a:rPr lang="ru-RU" sz="1400" b="1" dirty="0">
                <a:solidFill>
                  <a:schemeClr val="bg2"/>
                </a:solidFill>
                <a:cs typeface="+mn-cs"/>
              </a:rPr>
              <a:t> полученные от бюджетов других уровней бюджетной системы РФ</a:t>
            </a:r>
          </a:p>
        </p:txBody>
      </p:sp>
      <p:sp>
        <p:nvSpPr>
          <p:cNvPr id="90120" name="Rectangle 8"/>
          <p:cNvSpPr>
            <a:spLocks noChangeArrowheads="1"/>
          </p:cNvSpPr>
          <p:nvPr/>
        </p:nvSpPr>
        <p:spPr bwMode="auto">
          <a:xfrm>
            <a:off x="5545042" y="2890673"/>
            <a:ext cx="1852246" cy="1717648"/>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кредиты,</a:t>
            </a:r>
          </a:p>
          <a:p>
            <a:pPr algn="ctr">
              <a:defRPr/>
            </a:pPr>
            <a:r>
              <a:rPr lang="ru-RU" sz="1400" b="1" dirty="0">
                <a:solidFill>
                  <a:schemeClr val="bg2"/>
                </a:solidFill>
                <a:cs typeface="+mn-cs"/>
              </a:rPr>
              <a:t> полученные от кредитных организаций</a:t>
            </a:r>
          </a:p>
        </p:txBody>
      </p:sp>
      <p:sp>
        <p:nvSpPr>
          <p:cNvPr id="90121" name="Rectangle 9"/>
          <p:cNvSpPr>
            <a:spLocks noChangeArrowheads="1"/>
          </p:cNvSpPr>
          <p:nvPr/>
        </p:nvSpPr>
        <p:spPr bwMode="auto">
          <a:xfrm>
            <a:off x="7667780" y="2898884"/>
            <a:ext cx="1749063" cy="1694636"/>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изменение остатков</a:t>
            </a:r>
            <a:r>
              <a:rPr lang="ru-RU" sz="1400" b="1" dirty="0">
                <a:solidFill>
                  <a:schemeClr val="bg2"/>
                </a:solidFill>
                <a:cs typeface="+mn-cs"/>
              </a:rPr>
              <a:t> средств на счетах по учету средств  бюджета</a:t>
            </a:r>
          </a:p>
        </p:txBody>
      </p:sp>
      <p:sp>
        <p:nvSpPr>
          <p:cNvPr id="90131" name="Rectangle 19"/>
          <p:cNvSpPr>
            <a:spLocks noChangeArrowheads="1"/>
          </p:cNvSpPr>
          <p:nvPr/>
        </p:nvSpPr>
        <p:spPr bwMode="auto">
          <a:xfrm>
            <a:off x="2353320" y="5379762"/>
            <a:ext cx="3424697" cy="860321"/>
          </a:xfrm>
          <a:prstGeom prst="rect">
            <a:avLst/>
          </a:prstGeom>
          <a:solidFill>
            <a:srgbClr val="FFCCFF"/>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муниципальный долг,</a:t>
            </a:r>
          </a:p>
          <a:p>
            <a:pPr algn="ctr">
              <a:defRPr/>
            </a:pPr>
            <a:r>
              <a:rPr lang="ru-RU" sz="1400" b="1" dirty="0">
                <a:solidFill>
                  <a:schemeClr val="bg2"/>
                </a:solidFill>
                <a:cs typeface="+mn-cs"/>
              </a:rPr>
              <a:t>то есть совокупность долговых обязательств муниципального образования</a:t>
            </a:r>
          </a:p>
        </p:txBody>
      </p:sp>
      <p:sp>
        <p:nvSpPr>
          <p:cNvPr id="29" name="Стрелка вниз 28"/>
          <p:cNvSpPr/>
          <p:nvPr/>
        </p:nvSpPr>
        <p:spPr>
          <a:xfrm>
            <a:off x="8365263" y="2131866"/>
            <a:ext cx="233168" cy="751894"/>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0" name="Стрелка вниз 29"/>
          <p:cNvSpPr/>
          <p:nvPr/>
        </p:nvSpPr>
        <p:spPr>
          <a:xfrm>
            <a:off x="1840373" y="2072649"/>
            <a:ext cx="226725" cy="777478"/>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1" name="Стрелка вниз 30"/>
          <p:cNvSpPr/>
          <p:nvPr/>
        </p:nvSpPr>
        <p:spPr>
          <a:xfrm>
            <a:off x="4229811" y="2121855"/>
            <a:ext cx="232265" cy="771920"/>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2" name="Стрелка вниз 31"/>
          <p:cNvSpPr/>
          <p:nvPr/>
        </p:nvSpPr>
        <p:spPr>
          <a:xfrm>
            <a:off x="6307028" y="2122357"/>
            <a:ext cx="204672" cy="759853"/>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90117" name="Rectangle 5"/>
          <p:cNvSpPr>
            <a:spLocks noChangeArrowheads="1"/>
          </p:cNvSpPr>
          <p:nvPr/>
        </p:nvSpPr>
        <p:spPr bwMode="auto">
          <a:xfrm>
            <a:off x="1035366" y="1627966"/>
            <a:ext cx="8214770" cy="483679"/>
          </a:xfrm>
          <a:prstGeom prst="rect">
            <a:avLst/>
          </a:prstGeom>
          <a:solidFill>
            <a:srgbClr val="99CCFF"/>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b="1" dirty="0">
                <a:solidFill>
                  <a:schemeClr val="bg2"/>
                </a:solidFill>
                <a:cs typeface="+mn-cs"/>
              </a:rPr>
              <a:t>Источниками финансирования дефицита бюджета </a:t>
            </a:r>
          </a:p>
        </p:txBody>
      </p:sp>
      <p:grpSp>
        <p:nvGrpSpPr>
          <p:cNvPr id="117793" name="Правая фигурная скобка 33"/>
          <p:cNvGrpSpPr>
            <a:grpSpLocks/>
          </p:cNvGrpSpPr>
          <p:nvPr/>
        </p:nvGrpSpPr>
        <p:grpSpPr bwMode="auto">
          <a:xfrm>
            <a:off x="1223963" y="4591050"/>
            <a:ext cx="5399087" cy="735013"/>
            <a:chOff x="534" y="4178"/>
            <a:chExt cx="2354" cy="668"/>
          </a:xfrm>
        </p:grpSpPr>
        <p:pic>
          <p:nvPicPr>
            <p:cNvPr id="117795" name="Правая фигурная скобка 33"/>
            <p:cNvPicPr>
              <a:picLocks noChangeArrowheads="1"/>
            </p:cNvPicPr>
            <p:nvPr/>
          </p:nvPicPr>
          <p:blipFill>
            <a:blip r:embed="rId2"/>
            <a:srcRect/>
            <a:stretch>
              <a:fillRect/>
            </a:stretch>
          </p:blipFill>
          <p:spPr bwMode="auto">
            <a:xfrm>
              <a:off x="534" y="4178"/>
              <a:ext cx="2354" cy="668"/>
            </a:xfrm>
            <a:prstGeom prst="rect">
              <a:avLst/>
            </a:prstGeom>
            <a:noFill/>
            <a:ln w="9525">
              <a:noFill/>
              <a:miter lim="800000"/>
              <a:headEnd/>
              <a:tailEnd/>
            </a:ln>
          </p:spPr>
        </p:pic>
        <p:sp>
          <p:nvSpPr>
            <p:cNvPr id="2" name="Text Box 34"/>
            <p:cNvSpPr txBox="1">
              <a:spLocks noChangeArrowheads="1"/>
            </p:cNvSpPr>
            <p:nvPr/>
          </p:nvSpPr>
          <p:spPr bwMode="auto">
            <a:xfrm rot="5400000">
              <a:off x="1615" y="3217"/>
              <a:ext cx="192" cy="2210"/>
            </a:xfrm>
            <a:prstGeom prst="rect">
              <a:avLst/>
            </a:prstGeom>
            <a:noFill/>
            <a:ln w="9525">
              <a:noFill/>
              <a:miter lim="800000"/>
              <a:headEnd/>
              <a:tailEnd/>
            </a:ln>
          </p:spPr>
          <p:txBody>
            <a:bodyPr rot="10800000" vert="eaVert" anchor="ctr"/>
            <a:lstStyle/>
            <a:p>
              <a:pPr algn="ctr" eaLnBrk="0" hangingPunct="0">
                <a:defRPr/>
              </a:pPr>
              <a:endParaRPr lang="ru-RU" b="1">
                <a:solidFill>
                  <a:schemeClr val="tx1"/>
                </a:solidFill>
                <a:effectLst>
                  <a:outerShdw blurRad="38100" dist="38100" dir="2700000" algn="tl">
                    <a:srgbClr val="000000"/>
                  </a:outerShdw>
                </a:effectLst>
              </a:endParaRPr>
            </a:p>
          </p:txBody>
        </p:sp>
      </p:grpSp>
      <p:pic>
        <p:nvPicPr>
          <p:cNvPr id="6" name="Picture 159" descr="герб города Серова"/>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wipe(up)">
                                      <p:cBhvr>
                                        <p:cTn id="7" dur="2000"/>
                                        <p:tgtEl>
                                          <p:spTgt spid="90117"/>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90118"/>
                                        </p:tgtEl>
                                        <p:attrNameLst>
                                          <p:attrName>style.visibility</p:attrName>
                                        </p:attrNameLst>
                                      </p:cBhvr>
                                      <p:to>
                                        <p:strVal val="visible"/>
                                      </p:to>
                                    </p:set>
                                    <p:animEffect transition="in" filter="wipe(up)">
                                      <p:cBhvr>
                                        <p:cTn id="11" dur="2000"/>
                                        <p:tgtEl>
                                          <p:spTgt spid="90118"/>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90119"/>
                                        </p:tgtEl>
                                        <p:attrNameLst>
                                          <p:attrName>style.visibility</p:attrName>
                                        </p:attrNameLst>
                                      </p:cBhvr>
                                      <p:to>
                                        <p:strVal val="visible"/>
                                      </p:to>
                                    </p:set>
                                    <p:animEffect transition="in" filter="wipe(up)">
                                      <p:cBhvr>
                                        <p:cTn id="15" dur="2000"/>
                                        <p:tgtEl>
                                          <p:spTgt spid="90119"/>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90120"/>
                                        </p:tgtEl>
                                        <p:attrNameLst>
                                          <p:attrName>style.visibility</p:attrName>
                                        </p:attrNameLst>
                                      </p:cBhvr>
                                      <p:to>
                                        <p:strVal val="visible"/>
                                      </p:to>
                                    </p:set>
                                    <p:animEffect transition="in" filter="wipe(up)">
                                      <p:cBhvr>
                                        <p:cTn id="19" dur="2000"/>
                                        <p:tgtEl>
                                          <p:spTgt spid="90120"/>
                                        </p:tgtEl>
                                      </p:cBhvr>
                                    </p:animEffect>
                                  </p:childTnLst>
                                </p:cTn>
                              </p:par>
                            </p:childTnLst>
                          </p:cTn>
                        </p:par>
                        <p:par>
                          <p:cTn id="20" fill="hold" nodeType="afterGroup">
                            <p:stCondLst>
                              <p:cond delay="8000"/>
                            </p:stCondLst>
                            <p:childTnLst>
                              <p:par>
                                <p:cTn id="21" presetID="22" presetClass="entr" presetSubtype="1" fill="hold" nodeType="afterEffect">
                                  <p:stCondLst>
                                    <p:cond delay="0"/>
                                  </p:stCondLst>
                                  <p:childTnLst>
                                    <p:set>
                                      <p:cBhvr>
                                        <p:cTn id="22" dur="1" fill="hold">
                                          <p:stCondLst>
                                            <p:cond delay="0"/>
                                          </p:stCondLst>
                                        </p:cTn>
                                        <p:tgtEl>
                                          <p:spTgt spid="90121"/>
                                        </p:tgtEl>
                                        <p:attrNameLst>
                                          <p:attrName>style.visibility</p:attrName>
                                        </p:attrNameLst>
                                      </p:cBhvr>
                                      <p:to>
                                        <p:strVal val="visible"/>
                                      </p:to>
                                    </p:set>
                                    <p:animEffect transition="in" filter="wipe(up)">
                                      <p:cBhvr>
                                        <p:cTn id="23" dur="2000"/>
                                        <p:tgtEl>
                                          <p:spTgt spid="90121"/>
                                        </p:tgtEl>
                                      </p:cBhvr>
                                    </p:animEffect>
                                  </p:childTnLst>
                                </p:cTn>
                              </p:par>
                            </p:childTnLst>
                          </p:cTn>
                        </p:par>
                        <p:par>
                          <p:cTn id="24" fill="hold" nodeType="afterGroup">
                            <p:stCondLst>
                              <p:cond delay="10000"/>
                            </p:stCondLst>
                            <p:childTnLst>
                              <p:par>
                                <p:cTn id="25" presetID="22" presetClass="entr" presetSubtype="1" fill="hold" nodeType="afterEffect">
                                  <p:stCondLst>
                                    <p:cond delay="0"/>
                                  </p:stCondLst>
                                  <p:childTnLst>
                                    <p:set>
                                      <p:cBhvr>
                                        <p:cTn id="26" dur="1" fill="hold">
                                          <p:stCondLst>
                                            <p:cond delay="0"/>
                                          </p:stCondLst>
                                        </p:cTn>
                                        <p:tgtEl>
                                          <p:spTgt spid="90131"/>
                                        </p:tgtEl>
                                        <p:attrNameLst>
                                          <p:attrName>style.visibility</p:attrName>
                                        </p:attrNameLst>
                                      </p:cBhvr>
                                      <p:to>
                                        <p:strVal val="visible"/>
                                      </p:to>
                                    </p:set>
                                    <p:animEffect transition="in" filter="wipe(up)">
                                      <p:cBhvr>
                                        <p:cTn id="27" dur="2000"/>
                                        <p:tgtEl>
                                          <p:spTgt spid="90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WordArt 5"/>
          <p:cNvSpPr>
            <a:spLocks noChangeArrowheads="1" noChangeShapeType="1" noTextEdit="1"/>
          </p:cNvSpPr>
          <p:nvPr/>
        </p:nvSpPr>
        <p:spPr bwMode="auto">
          <a:xfrm>
            <a:off x="1477963" y="312738"/>
            <a:ext cx="7442200" cy="481012"/>
          </a:xfrm>
          <a:prstGeom prst="rect">
            <a:avLst/>
          </a:prstGeom>
        </p:spPr>
        <p:txBody>
          <a:bodyPr wrap="none" fromWordArt="1">
            <a:prstTxWarp prst="textWave1">
              <a:avLst>
                <a:gd name="adj1" fmla="val 13005"/>
                <a:gd name="adj2" fmla="val 0"/>
              </a:avLst>
            </a:prstTxWarp>
          </a:bodyPr>
          <a:lstStyle/>
          <a:p>
            <a:pPr algn="ctr"/>
            <a:r>
              <a:rPr lang="ru-RU" sz="2000" kern="10">
                <a:ln w="9525">
                  <a:noFill/>
                  <a:round/>
                  <a:headEnd/>
                  <a:tailEnd/>
                </a:ln>
                <a:solidFill>
                  <a:srgbClr val="000000"/>
                </a:solidFill>
                <a:effectLst>
                  <a:outerShdw dist="53882" dir="2700000" algn="ctr" rotWithShape="0">
                    <a:srgbClr val="C0C0C0">
                      <a:alpha val="79999"/>
                    </a:srgbClr>
                  </a:outerShdw>
                </a:effectLst>
                <a:latin typeface="Times New Roman"/>
                <a:cs typeface="Times New Roman"/>
              </a:rPr>
              <a:t>Основные понятия</a:t>
            </a:r>
          </a:p>
        </p:txBody>
      </p:sp>
      <p:pic>
        <p:nvPicPr>
          <p:cNvPr id="13314" name="Picture 8" descr="29757430"/>
          <p:cNvPicPr>
            <a:picLocks noChangeAspect="1" noChangeArrowheads="1"/>
          </p:cNvPicPr>
          <p:nvPr/>
        </p:nvPicPr>
        <p:blipFill>
          <a:blip r:embed="rId2"/>
          <a:srcRect/>
          <a:stretch>
            <a:fillRect/>
          </a:stretch>
        </p:blipFill>
        <p:spPr bwMode="auto">
          <a:xfrm>
            <a:off x="5540375" y="4129088"/>
            <a:ext cx="4365625" cy="2728912"/>
          </a:xfrm>
          <a:prstGeom prst="rect">
            <a:avLst/>
          </a:prstGeom>
          <a:noFill/>
          <a:ln w="9525">
            <a:noFill/>
            <a:miter lim="800000"/>
            <a:headEnd/>
            <a:tailEnd/>
          </a:ln>
        </p:spPr>
      </p:pic>
      <p:pic>
        <p:nvPicPr>
          <p:cNvPr id="13315" name="Picture 6" descr="0_328d6e_ce7f05b4_or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83213"/>
            <a:ext cx="3149600" cy="1474787"/>
          </a:xfrm>
          <a:prstGeom prst="rect">
            <a:avLst/>
          </a:prstGeom>
          <a:noFill/>
          <a:ln w="9525">
            <a:noFill/>
            <a:miter lim="800000"/>
            <a:headEnd/>
            <a:tailEnd/>
          </a:ln>
        </p:spPr>
      </p:pic>
      <p:sp>
        <p:nvSpPr>
          <p:cNvPr id="13316" name="Rectangle 5"/>
          <p:cNvSpPr>
            <a:spLocks noChangeArrowheads="1"/>
          </p:cNvSpPr>
          <p:nvPr/>
        </p:nvSpPr>
        <p:spPr bwMode="auto">
          <a:xfrm>
            <a:off x="168275" y="841375"/>
            <a:ext cx="9585325" cy="2781300"/>
          </a:xfrm>
          <a:prstGeom prst="rect">
            <a:avLst/>
          </a:prstGeom>
          <a:noFill/>
          <a:ln w="9525">
            <a:noFill/>
            <a:miter lim="800000"/>
            <a:headEnd/>
            <a:tailEnd/>
          </a:ln>
        </p:spPr>
        <p:txBody>
          <a:bodyPr>
            <a:spAutoFit/>
          </a:bodyPr>
          <a:lstStyle/>
          <a:p>
            <a:r>
              <a:rPr lang="ru-RU" sz="1600" b="1" u="sng">
                <a:solidFill>
                  <a:srgbClr val="000099"/>
                </a:solidFill>
              </a:rPr>
              <a:t>Текущий финансовый год</a:t>
            </a:r>
            <a:r>
              <a:rPr lang="ru-RU" sz="1600">
                <a:solidFill>
                  <a:srgbClr val="000099"/>
                </a:solidFill>
              </a:rPr>
              <a:t> –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 (В рамках данной брошюры «Бюджет для граждан» - 2015 год  является текущим)</a:t>
            </a:r>
          </a:p>
          <a:p>
            <a:endParaRPr lang="ru-RU" sz="1600">
              <a:solidFill>
                <a:srgbClr val="000099"/>
              </a:solidFill>
            </a:endParaRPr>
          </a:p>
          <a:p>
            <a:pPr algn="just"/>
            <a:r>
              <a:rPr lang="ru-RU" sz="1600" b="1" u="sng">
                <a:solidFill>
                  <a:srgbClr val="000099"/>
                </a:solidFill>
              </a:rPr>
              <a:t>Очередной финансовый год </a:t>
            </a:r>
            <a:r>
              <a:rPr lang="ru-RU" sz="1600">
                <a:solidFill>
                  <a:srgbClr val="000099"/>
                </a:solidFill>
              </a:rPr>
              <a:t>– год, следующий за текущим финансовым годом. (В рамках данной брошюры «Бюджет для граждан» - 2017 год  является очередным)</a:t>
            </a:r>
          </a:p>
          <a:p>
            <a:endParaRPr lang="ru-RU" sz="1600">
              <a:solidFill>
                <a:srgbClr val="000099"/>
              </a:solidFill>
            </a:endParaRPr>
          </a:p>
          <a:p>
            <a:endParaRPr lang="ru-RU" sz="1600">
              <a:solidFill>
                <a:srgbClr val="000099"/>
              </a:solidFill>
            </a:endParaRPr>
          </a:p>
          <a:p>
            <a:pPr algn="just"/>
            <a:r>
              <a:rPr lang="ru-RU" sz="1600" b="1" u="sng">
                <a:solidFill>
                  <a:srgbClr val="000099"/>
                </a:solidFill>
              </a:rPr>
              <a:t>Плановый период</a:t>
            </a:r>
            <a:r>
              <a:rPr lang="ru-RU" sz="1600" b="1">
                <a:solidFill>
                  <a:srgbClr val="000099"/>
                </a:solidFill>
              </a:rPr>
              <a:t> </a:t>
            </a:r>
            <a:r>
              <a:rPr lang="ru-RU" sz="1600">
                <a:solidFill>
                  <a:srgbClr val="000099"/>
                </a:solidFill>
              </a:rPr>
              <a:t>– два финансовых года, следующие за очередным финансовым годом. (В рамках данной брошюры «Бюджет для граждан»  - 2018, 2019 годы являются плановым периодом)</a:t>
            </a:r>
            <a:endParaRPr lang="ru-RU">
              <a:solidFill>
                <a:schemeClr val="tx1"/>
              </a:solidFill>
            </a:endParaRPr>
          </a:p>
        </p:txBody>
      </p:sp>
      <p:pic>
        <p:nvPicPr>
          <p:cNvPr id="13317" name="Picture 9" descr="2013-11-28_11-16-46-600x45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4363" y="5287963"/>
            <a:ext cx="2473325" cy="1570037"/>
          </a:xfrm>
          <a:prstGeom prst="rect">
            <a:avLst/>
          </a:prstGeom>
          <a:noFill/>
          <a:ln w="9525">
            <a:noFill/>
            <a:miter lim="800000"/>
            <a:headEnd/>
            <a:tailEnd/>
          </a:ln>
        </p:spPr>
      </p:pic>
      <p:pic>
        <p:nvPicPr>
          <p:cNvPr id="13318" name="Picture 10" descr="12988023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638550"/>
            <a:ext cx="2603500" cy="1735138"/>
          </a:xfrm>
          <a:prstGeom prst="rect">
            <a:avLst/>
          </a:prstGeom>
          <a:noFill/>
          <a:ln w="9525">
            <a:noFill/>
            <a:miter lim="800000"/>
            <a:headEnd/>
            <a:tailEnd/>
          </a:ln>
        </p:spPr>
      </p:pic>
      <p:pic>
        <p:nvPicPr>
          <p:cNvPr id="13319" name="Picture 11" descr="62_big"/>
          <p:cNvPicPr>
            <a:picLocks noChangeAspect="1" noChangeArrowheads="1"/>
          </p:cNvPicPr>
          <p:nvPr/>
        </p:nvPicPr>
        <p:blipFill>
          <a:blip r:embed="rId6"/>
          <a:srcRect/>
          <a:stretch>
            <a:fillRect/>
          </a:stretch>
        </p:blipFill>
        <p:spPr bwMode="auto">
          <a:xfrm>
            <a:off x="2584450" y="3603625"/>
            <a:ext cx="3252788" cy="1930400"/>
          </a:xfrm>
          <a:prstGeom prst="rect">
            <a:avLst/>
          </a:prstGeom>
          <a:noFill/>
          <a:ln w="9525">
            <a:noFill/>
            <a:miter lim="800000"/>
            <a:headEnd/>
            <a:tailEnd/>
          </a:ln>
        </p:spPr>
      </p:pic>
      <p:pic>
        <p:nvPicPr>
          <p:cNvPr id="14" name="Picture 4" descr="Герб Серова Новый 5 зубцов (300 - цветной)"/>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24" y="8133"/>
            <a:ext cx="968321" cy="967653"/>
          </a:xfrm>
          <a:prstGeom prst="rect">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sz="quarter"/>
          </p:nvPr>
        </p:nvSpPr>
        <p:spPr>
          <a:xfrm rot="16200000">
            <a:off x="-3070225" y="3070225"/>
            <a:ext cx="6858000" cy="717550"/>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smtClean="0">
                <a:solidFill>
                  <a:schemeClr val="tx1"/>
                </a:solidFill>
                <a:latin typeface="Times New Roman" pitchFamily="18" charset="0"/>
                <a:cs typeface="Times New Roman" pitchFamily="18" charset="0"/>
              </a:rPr>
              <a:t>Параметры муниципального  долга  Серовского  городского округа  на 201</a:t>
            </a:r>
            <a:r>
              <a:rPr lang="en-US" sz="2000" b="1" smtClean="0">
                <a:solidFill>
                  <a:schemeClr val="tx1"/>
                </a:solidFill>
                <a:latin typeface="Times New Roman" pitchFamily="18" charset="0"/>
                <a:cs typeface="Times New Roman" pitchFamily="18" charset="0"/>
              </a:rPr>
              <a:t>8</a:t>
            </a:r>
            <a:r>
              <a:rPr lang="ru-RU" sz="2000" b="1" smtClean="0">
                <a:solidFill>
                  <a:schemeClr val="tx1"/>
                </a:solidFill>
                <a:latin typeface="Times New Roman" pitchFamily="18" charset="0"/>
                <a:cs typeface="Times New Roman" pitchFamily="18" charset="0"/>
              </a:rPr>
              <a:t> год</a:t>
            </a:r>
            <a:endParaRPr lang="ru-RU" sz="2000" smtClean="0">
              <a:solidFill>
                <a:schemeClr val="tx1"/>
              </a:solidFill>
              <a:latin typeface="Times New Roman" pitchFamily="18" charset="0"/>
              <a:cs typeface="Times New Roman" pitchFamily="18" charset="0"/>
            </a:endParaRPr>
          </a:p>
        </p:txBody>
      </p:sp>
      <p:graphicFrame>
        <p:nvGraphicFramePr>
          <p:cNvPr id="72842" name="Group 138"/>
          <p:cNvGraphicFramePr>
            <a:graphicFrameLocks noGrp="1"/>
          </p:cNvGraphicFramePr>
          <p:nvPr>
            <p:ph sz="half" idx="4294967295"/>
          </p:nvPr>
        </p:nvGraphicFramePr>
        <p:xfrm>
          <a:off x="777875" y="204788"/>
          <a:ext cx="9128125" cy="2674937"/>
        </p:xfrm>
        <a:graphic>
          <a:graphicData uri="http://schemas.openxmlformats.org/drawingml/2006/table">
            <a:tbl>
              <a:tblPr/>
              <a:tblGrid>
                <a:gridCol w="4660900"/>
                <a:gridCol w="2216150"/>
                <a:gridCol w="2251075"/>
              </a:tblGrid>
              <a:tr h="97948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 Наименование вида муниципальных заимствований </a:t>
                      </a:r>
                    </a:p>
                  </a:txBody>
                  <a:tcPr marL="63300" marR="63300" marT="66039" marB="660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Объем привлечения, тыс.рублей</a:t>
                      </a:r>
                    </a:p>
                  </a:txBody>
                  <a:tcPr marL="0" marR="0" marT="67600" marB="67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Объем средств, направляемых на погашение основной суммы долга,</a:t>
                      </a:r>
                    </a:p>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тыс.рублей</a:t>
                      </a:r>
                    </a:p>
                  </a:txBody>
                  <a:tcPr marL="0" marR="0" marT="67600" marB="67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17513">
                <a:tc>
                  <a:txBody>
                    <a:bodyPr/>
                    <a:lstStyle/>
                    <a:p>
                      <a:pPr marL="0" marR="0" lvl="0" indent="0" algn="just"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Кредиты, привлекаемые от кредитных организаций</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00264D"/>
                          </a:solidFill>
                          <a:effectLst/>
                          <a:latin typeface="Times New Roman" pitchFamily="18" charset="0"/>
                          <a:cs typeface="Times New Roman" pitchFamily="18" charset="0"/>
                        </a:rPr>
                        <a:t>262 578</a:t>
                      </a: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,6</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200 000,0   </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just"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Бюджетные кредиты, привлекаемые от других бюджетов бюджетной системы РФ</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50 000,0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61 299,1</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09575">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ИТОГО:</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312 578,6</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261 299,1</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Прямоугольник 9"/>
          <p:cNvSpPr/>
          <p:nvPr/>
        </p:nvSpPr>
        <p:spPr>
          <a:xfrm>
            <a:off x="754288" y="2798793"/>
            <a:ext cx="9145715" cy="489621"/>
          </a:xfrm>
          <a:prstGeom prst="rect">
            <a:avLst/>
          </a:prstGeom>
          <a:noFill/>
          <a:ln>
            <a:noFill/>
          </a:ln>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Муниципальный долг Серовского городского округа</a:t>
            </a:r>
          </a:p>
        </p:txBody>
      </p:sp>
      <p:sp>
        <p:nvSpPr>
          <p:cNvPr id="72764" name="Rectangle 60"/>
          <p:cNvSpPr>
            <a:spLocks noChangeArrowheads="1"/>
          </p:cNvSpPr>
          <p:nvPr/>
        </p:nvSpPr>
        <p:spPr bwMode="auto">
          <a:xfrm>
            <a:off x="1952625" y="3298825"/>
            <a:ext cx="2506663" cy="641350"/>
          </a:xfrm>
          <a:prstGeom prst="rect">
            <a:avLst/>
          </a:prstGeom>
          <a:noFill/>
          <a:ln w="9525">
            <a:noFill/>
            <a:miter lim="800000"/>
            <a:headEnd/>
            <a:tailEnd/>
          </a:ln>
          <a:effectLst/>
        </p:spPr>
        <p:txBody>
          <a:bodyPr anchor="ctr">
            <a:spAutoFit/>
          </a:bodyPr>
          <a:lstStyle/>
          <a:p>
            <a:pPr>
              <a:defRPr/>
            </a:pPr>
            <a:r>
              <a:rPr lang="ru-RU" b="1">
                <a:solidFill>
                  <a:srgbClr val="000000"/>
                </a:solidFill>
                <a:effectLst>
                  <a:outerShdw blurRad="38100" dist="38100" dir="2700000" algn="tl">
                    <a:srgbClr val="FFFFFF"/>
                  </a:outerShdw>
                </a:effectLst>
              </a:rPr>
              <a:t>На 01.01.2018 г. </a:t>
            </a:r>
          </a:p>
          <a:p>
            <a:pPr>
              <a:defRPr/>
            </a:pPr>
            <a:r>
              <a:rPr lang="ru-RU" b="1">
                <a:solidFill>
                  <a:srgbClr val="000000"/>
                </a:solidFill>
                <a:effectLst>
                  <a:outerShdw blurRad="38100" dist="38100" dir="2700000" algn="tl">
                    <a:srgbClr val="FFFFFF"/>
                  </a:outerShdw>
                </a:effectLst>
              </a:rPr>
              <a:t>312 578,6 тыс.руб</a:t>
            </a:r>
            <a:r>
              <a:rPr lang="ru-RU">
                <a:effectLst>
                  <a:outerShdw blurRad="38100" dist="38100" dir="2700000" algn="tl">
                    <a:srgbClr val="000000"/>
                  </a:outerShdw>
                </a:effectLst>
              </a:rPr>
              <a:t>.</a:t>
            </a:r>
          </a:p>
        </p:txBody>
      </p:sp>
      <p:sp>
        <p:nvSpPr>
          <p:cNvPr id="72766" name="Rectangle 62"/>
          <p:cNvSpPr>
            <a:spLocks noChangeArrowheads="1"/>
          </p:cNvSpPr>
          <p:nvPr/>
        </p:nvSpPr>
        <p:spPr bwMode="auto">
          <a:xfrm>
            <a:off x="6362700" y="3348038"/>
            <a:ext cx="2316163" cy="641350"/>
          </a:xfrm>
          <a:prstGeom prst="rect">
            <a:avLst/>
          </a:prstGeom>
          <a:noFill/>
          <a:ln w="9525">
            <a:noFill/>
            <a:miter lim="800000"/>
            <a:headEnd/>
            <a:tailEnd/>
          </a:ln>
          <a:effectLst/>
        </p:spPr>
        <p:txBody>
          <a:bodyPr anchor="ctr">
            <a:spAutoFit/>
          </a:bodyPr>
          <a:lstStyle/>
          <a:p>
            <a:r>
              <a:rPr lang="ru-RU" b="1">
                <a:solidFill>
                  <a:srgbClr val="000000"/>
                </a:solidFill>
                <a:effectLst>
                  <a:outerShdw blurRad="38100" dist="38100" dir="2700000" algn="tl">
                    <a:srgbClr val="FFFFFF"/>
                  </a:outerShdw>
                </a:effectLst>
              </a:rPr>
              <a:t>На 01.01.2018 г.    </a:t>
            </a:r>
            <a:r>
              <a:rPr lang="en-US" b="1">
                <a:solidFill>
                  <a:srgbClr val="000000"/>
                </a:solidFill>
                <a:effectLst>
                  <a:outerShdw blurRad="38100" dist="38100" dir="2700000" algn="tl">
                    <a:srgbClr val="FFFFFF"/>
                  </a:outerShdw>
                </a:effectLst>
              </a:rPr>
              <a:t>261 299</a:t>
            </a:r>
            <a:r>
              <a:rPr lang="ru-RU" b="1">
                <a:solidFill>
                  <a:srgbClr val="000000"/>
                </a:solidFill>
                <a:effectLst>
                  <a:outerShdw blurRad="38100" dist="38100" dir="2700000" algn="tl">
                    <a:srgbClr val="FFFFFF"/>
                  </a:outerShdw>
                </a:effectLst>
              </a:rPr>
              <a:t>,1 тыс.руб.</a:t>
            </a:r>
          </a:p>
        </p:txBody>
      </p:sp>
      <p:graphicFrame>
        <p:nvGraphicFramePr>
          <p:cNvPr id="72812" name="Диаграмма 8"/>
          <p:cNvGraphicFramePr>
            <a:graphicFrameLocks/>
          </p:cNvGraphicFramePr>
          <p:nvPr/>
        </p:nvGraphicFramePr>
        <p:xfrm>
          <a:off x="209550" y="3948113"/>
          <a:ext cx="6324600" cy="2909887"/>
        </p:xfrm>
        <a:graphic>
          <a:graphicData uri="http://schemas.openxmlformats.org/presentationml/2006/ole">
            <mc:AlternateContent xmlns:mc="http://schemas.openxmlformats.org/markup-compatibility/2006">
              <mc:Choice xmlns:v="urn:schemas-microsoft-com:vml" Requires="v">
                <p:oleObj spid="_x0000_s72814" name="Лист" r:id="rId3" imgW="7677184" imgH="4200532" progId="Excel.Sheet.8">
                  <p:embed/>
                </p:oleObj>
              </mc:Choice>
              <mc:Fallback>
                <p:oleObj name="Лист" r:id="rId3" imgW="7677184" imgH="4200532" progId="Excel.Sheet.8">
                  <p:embed/>
                  <p:pic>
                    <p:nvPicPr>
                      <p:cNvPr id="0" name="Диаграмма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3948113"/>
                        <a:ext cx="6324600" cy="290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813" name="Диаграмма 13"/>
          <p:cNvGraphicFramePr>
            <a:graphicFrameLocks/>
          </p:cNvGraphicFramePr>
          <p:nvPr/>
        </p:nvGraphicFramePr>
        <p:xfrm>
          <a:off x="4321175" y="4124325"/>
          <a:ext cx="5327650" cy="2733675"/>
        </p:xfrm>
        <a:graphic>
          <a:graphicData uri="http://schemas.openxmlformats.org/presentationml/2006/ole">
            <mc:AlternateContent xmlns:mc="http://schemas.openxmlformats.org/markup-compatibility/2006">
              <mc:Choice xmlns:v="urn:schemas-microsoft-com:vml" Requires="v">
                <p:oleObj spid="_x0000_s72815" name="Лист" r:id="rId5" imgW="5286257" imgH="2924189" progId="Excel.Sheet.8">
                  <p:embed/>
                </p:oleObj>
              </mc:Choice>
              <mc:Fallback>
                <p:oleObj name="Лист" r:id="rId5" imgW="5286257" imgH="2924189" progId="Excel.Sheet.8">
                  <p:embed/>
                  <p:pic>
                    <p:nvPicPr>
                      <p:cNvPr id="0" name="Диаграмма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1175" y="4124325"/>
                        <a:ext cx="5327650" cy="273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59" descr="герб города Серова"/>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85" y="5581"/>
            <a:ext cx="505213" cy="625304"/>
          </a:xfrm>
          <a:prstGeom prst="rect">
            <a:avLst/>
          </a:prstGeom>
          <a:ln>
            <a:noFill/>
          </a:ln>
          <a:effectLst>
            <a:softEdge rad="112500"/>
          </a:effectLs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2842"/>
                                        </p:tgtEl>
                                        <p:attrNameLst>
                                          <p:attrName>style.visibility</p:attrName>
                                        </p:attrNameLst>
                                      </p:cBhvr>
                                      <p:to>
                                        <p:strVal val="visible"/>
                                      </p:to>
                                    </p:set>
                                    <p:animEffect transition="in" filter="checkerboard(across)">
                                      <p:cBhvr>
                                        <p:cTn id="7" dur="500"/>
                                        <p:tgtEl>
                                          <p:spTgt spid="72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sz="quarter" idx="4294967295"/>
          </p:nvPr>
        </p:nvSpPr>
        <p:spPr>
          <a:xfrm rot="16200000">
            <a:off x="-3070225" y="3070225"/>
            <a:ext cx="6858000" cy="717550"/>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r>
              <a:rPr lang="ru-RU" sz="2000" b="1" smtClean="0">
                <a:solidFill>
                  <a:schemeClr val="tx1"/>
                </a:solidFill>
                <a:latin typeface="Times New Roman" pitchFamily="18" charset="0"/>
                <a:cs typeface="Times New Roman" pitchFamily="18" charset="0"/>
              </a:rPr>
              <a:t>Параметры муниципального  долга  Серовского  городского округа  на 2019 и 2020 годы</a:t>
            </a:r>
            <a:endParaRPr lang="ru-RU" sz="2000" smtClean="0">
              <a:solidFill>
                <a:schemeClr val="tx1"/>
              </a:solidFill>
              <a:latin typeface="Times New Roman" pitchFamily="18" charset="0"/>
              <a:cs typeface="Times New Roman" pitchFamily="18" charset="0"/>
            </a:endParaRPr>
          </a:p>
        </p:txBody>
      </p:sp>
      <p:graphicFrame>
        <p:nvGraphicFramePr>
          <p:cNvPr id="75993" name="Group 217"/>
          <p:cNvGraphicFramePr>
            <a:graphicFrameLocks noGrp="1"/>
          </p:cNvGraphicFramePr>
          <p:nvPr/>
        </p:nvGraphicFramePr>
        <p:xfrm>
          <a:off x="720725" y="0"/>
          <a:ext cx="9185275" cy="2308225"/>
        </p:xfrm>
        <a:graphic>
          <a:graphicData uri="http://schemas.openxmlformats.org/drawingml/2006/table">
            <a:tbl>
              <a:tblPr/>
              <a:tblGrid>
                <a:gridCol w="4667250"/>
                <a:gridCol w="1090613"/>
                <a:gridCol w="1150937"/>
                <a:gridCol w="1017588"/>
                <a:gridCol w="1258887"/>
              </a:tblGrid>
              <a:tr h="879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Наименование вида муниципальных заимствований </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Объем привлечения, тыс.рублей</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Объем средств, направляемых на погашение основной суммы долга,</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тыс.рублей</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ru-RU"/>
                    </a:p>
                  </a:txBody>
                  <a:tcPr/>
                </a:tc>
              </a:tr>
              <a:tr h="309563">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201</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9</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г</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од</a:t>
                      </a:r>
                      <a:endParaRPr kumimoji="0" lang="en-US"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2020 год</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201</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9</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год</a:t>
                      </a:r>
                      <a:endParaRPr kumimoji="0" lang="en-US"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2020 год</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Кредиты, привлекаемые от кредитных организаций</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264 002,0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261 937,5</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200 000,0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200 000,0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Бюджетные кредиты, привлекаемые от других бюджетов бюджетной системы РФ</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11 099,1</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7 099,1</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ИТОГО:</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264 002,0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261 937,5</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211 099,1</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207 099,1</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75984" name="Rectangle 159"/>
          <p:cNvSpPr>
            <a:spLocks noChangeArrowheads="1"/>
          </p:cNvSpPr>
          <p:nvPr/>
        </p:nvSpPr>
        <p:spPr bwMode="auto">
          <a:xfrm>
            <a:off x="0" y="5394325"/>
            <a:ext cx="9906000" cy="0"/>
          </a:xfrm>
          <a:prstGeom prst="rect">
            <a:avLst/>
          </a:prstGeom>
          <a:noFill/>
          <a:ln w="9525">
            <a:noFill/>
            <a:miter lim="800000"/>
            <a:headEnd/>
            <a:tailEnd/>
          </a:ln>
        </p:spPr>
        <p:txBody>
          <a:bodyPr wrap="none" anchor="ctr">
            <a:spAutoFit/>
          </a:bodyPr>
          <a:lstStyle/>
          <a:p>
            <a:endParaRPr lang="ru-RU"/>
          </a:p>
        </p:txBody>
      </p:sp>
      <p:sp>
        <p:nvSpPr>
          <p:cNvPr id="10" name="Прямоугольник 9"/>
          <p:cNvSpPr/>
          <p:nvPr/>
        </p:nvSpPr>
        <p:spPr>
          <a:xfrm>
            <a:off x="754288" y="2513043"/>
            <a:ext cx="9145715" cy="489621"/>
          </a:xfrm>
          <a:prstGeom prst="rect">
            <a:avLst/>
          </a:prstGeom>
          <a:noFill/>
          <a:ln>
            <a:noFill/>
          </a:ln>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Муниципальный долг Серовского городского округа</a:t>
            </a:r>
          </a:p>
        </p:txBody>
      </p:sp>
      <p:graphicFrame>
        <p:nvGraphicFramePr>
          <p:cNvPr id="75946" name="Диаграмма 8"/>
          <p:cNvGraphicFramePr>
            <a:graphicFrameLocks/>
          </p:cNvGraphicFramePr>
          <p:nvPr/>
        </p:nvGraphicFramePr>
        <p:xfrm>
          <a:off x="873125" y="3702050"/>
          <a:ext cx="5068888" cy="2908300"/>
        </p:xfrm>
        <a:graphic>
          <a:graphicData uri="http://schemas.openxmlformats.org/presentationml/2006/ole">
            <mc:AlternateContent xmlns:mc="http://schemas.openxmlformats.org/markup-compatibility/2006">
              <mc:Choice xmlns:v="urn:schemas-microsoft-com:vml" Requires="v">
                <p:oleObj spid="_x0000_s75948" name="Лист" r:id="rId3" imgW="6153184" imgH="4200532" progId="Excel.Sheet.8">
                  <p:embed/>
                </p:oleObj>
              </mc:Choice>
              <mc:Fallback>
                <p:oleObj name="Лист" r:id="rId3" imgW="6153184" imgH="4200532" progId="Excel.Sheet.8">
                  <p:embed/>
                  <p:pic>
                    <p:nvPicPr>
                      <p:cNvPr id="0" name="Диаграмма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25" y="3702050"/>
                        <a:ext cx="5068888" cy="290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947" name="Object 171"/>
          <p:cNvGraphicFramePr>
            <a:graphicFrameLocks/>
          </p:cNvGraphicFramePr>
          <p:nvPr/>
        </p:nvGraphicFramePr>
        <p:xfrm>
          <a:off x="5067300" y="3649663"/>
          <a:ext cx="5068888" cy="2906712"/>
        </p:xfrm>
        <a:graphic>
          <a:graphicData uri="http://schemas.openxmlformats.org/presentationml/2006/ole">
            <mc:AlternateContent xmlns:mc="http://schemas.openxmlformats.org/markup-compatibility/2006">
              <mc:Choice xmlns:v="urn:schemas-microsoft-com:vml" Requires="v">
                <p:oleObj spid="_x0000_s75949" name="Лист" r:id="rId5" imgW="6153184" imgH="4200532" progId="Excel.Sheet.8">
                  <p:embed/>
                </p:oleObj>
              </mc:Choice>
              <mc:Fallback>
                <p:oleObj name="Лист" r:id="rId5" imgW="6153184" imgH="4200532" progId="Excel.Sheet.8">
                  <p:embed/>
                  <p:pic>
                    <p:nvPicPr>
                      <p:cNvPr id="0" name="Picture 17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7300" y="3649663"/>
                        <a:ext cx="5068888" cy="290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64" name="Rectangle 60"/>
          <p:cNvSpPr>
            <a:spLocks noChangeArrowheads="1"/>
          </p:cNvSpPr>
          <p:nvPr/>
        </p:nvSpPr>
        <p:spPr bwMode="auto">
          <a:xfrm>
            <a:off x="1825625" y="2943225"/>
            <a:ext cx="2506663" cy="641350"/>
          </a:xfrm>
          <a:prstGeom prst="rect">
            <a:avLst/>
          </a:prstGeom>
          <a:noFill/>
          <a:ln w="9525">
            <a:noFill/>
            <a:miter lim="800000"/>
            <a:headEnd/>
            <a:tailEnd/>
          </a:ln>
          <a:effectLst/>
        </p:spPr>
        <p:txBody>
          <a:bodyPr anchor="ctr">
            <a:spAutoFit/>
          </a:bodyPr>
          <a:lstStyle/>
          <a:p>
            <a:r>
              <a:rPr lang="ru-RU" b="1">
                <a:solidFill>
                  <a:srgbClr val="000000"/>
                </a:solidFill>
                <a:effectLst>
                  <a:outerShdw blurRad="38100" dist="38100" dir="2700000" algn="tl">
                    <a:srgbClr val="FFFFFF"/>
                  </a:outerShdw>
                </a:effectLst>
              </a:rPr>
              <a:t>На 01.01.2019 г. </a:t>
            </a:r>
          </a:p>
          <a:p>
            <a:r>
              <a:rPr lang="ru-RU" b="1">
                <a:solidFill>
                  <a:srgbClr val="000000"/>
                </a:solidFill>
                <a:effectLst>
                  <a:outerShdw blurRad="38100" dist="38100" dir="2700000" algn="tl">
                    <a:srgbClr val="FFFFFF"/>
                  </a:outerShdw>
                </a:effectLst>
              </a:rPr>
              <a:t>264 002,0 тыс.руб</a:t>
            </a:r>
            <a:r>
              <a:rPr lang="ru-RU">
                <a:effectLst>
                  <a:outerShdw blurRad="38100" dist="38100" dir="2700000" algn="tl">
                    <a:srgbClr val="000000"/>
                  </a:outerShdw>
                </a:effectLst>
              </a:rPr>
              <a:t>.</a:t>
            </a:r>
          </a:p>
        </p:txBody>
      </p:sp>
      <p:sp>
        <p:nvSpPr>
          <p:cNvPr id="2" name="Rectangle 60"/>
          <p:cNvSpPr>
            <a:spLocks noChangeArrowheads="1"/>
          </p:cNvSpPr>
          <p:nvPr/>
        </p:nvSpPr>
        <p:spPr bwMode="auto">
          <a:xfrm>
            <a:off x="6283325" y="2897188"/>
            <a:ext cx="2506663" cy="641350"/>
          </a:xfrm>
          <a:prstGeom prst="rect">
            <a:avLst/>
          </a:prstGeom>
          <a:noFill/>
          <a:ln w="9525">
            <a:noFill/>
            <a:miter lim="800000"/>
            <a:headEnd/>
            <a:tailEnd/>
          </a:ln>
          <a:effectLst/>
        </p:spPr>
        <p:txBody>
          <a:bodyPr anchor="ctr">
            <a:spAutoFit/>
          </a:bodyPr>
          <a:lstStyle/>
          <a:p>
            <a:r>
              <a:rPr lang="ru-RU" b="1">
                <a:solidFill>
                  <a:srgbClr val="000000"/>
                </a:solidFill>
                <a:effectLst>
                  <a:outerShdw blurRad="38100" dist="38100" dir="2700000" algn="tl">
                    <a:srgbClr val="FFFFFF"/>
                  </a:outerShdw>
                </a:effectLst>
              </a:rPr>
              <a:t>На 01.01.2020 г. </a:t>
            </a:r>
          </a:p>
          <a:p>
            <a:r>
              <a:rPr lang="ru-RU" b="1">
                <a:solidFill>
                  <a:srgbClr val="000000"/>
                </a:solidFill>
                <a:effectLst>
                  <a:outerShdw blurRad="38100" dist="38100" dir="2700000" algn="tl">
                    <a:srgbClr val="FFFFFF"/>
                  </a:outerShdw>
                </a:effectLst>
              </a:rPr>
              <a:t>261 937,5 тыс.руб</a:t>
            </a:r>
            <a:r>
              <a:rPr lang="ru-RU">
                <a:effectLst>
                  <a:outerShdw blurRad="38100" dist="38100" dir="2700000" algn="tl">
                    <a:srgbClr val="000000"/>
                  </a:outerShdw>
                </a:effectLst>
              </a:rPr>
              <a:t>.</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ctrTitle" sz="quarter"/>
          </p:nvPr>
        </p:nvSpPr>
        <p:spPr>
          <a:xfrm>
            <a:off x="431800" y="188913"/>
            <a:ext cx="8915400" cy="603250"/>
          </a:xfrm>
        </p:spPr>
        <p:txBody>
          <a:bodyPr/>
          <a:lstStyle/>
          <a:p>
            <a:pPr eaLnBrk="1" hangingPunct="1">
              <a:defRPr/>
            </a:pPr>
            <a:r>
              <a:rPr lang="ru-RU" sz="3600" b="1" dirty="0" smtClean="0">
                <a:solidFill>
                  <a:srgbClr val="FFFFFF"/>
                </a:solidFill>
                <a:latin typeface="Bookman Old Style" pitchFamily="18" charset="0"/>
              </a:rPr>
              <a:t>Контактная информация</a:t>
            </a:r>
          </a:p>
        </p:txBody>
      </p:sp>
      <p:sp>
        <p:nvSpPr>
          <p:cNvPr id="94211" name="Rectangle 3"/>
          <p:cNvSpPr>
            <a:spLocks noGrp="1" noChangeArrowheads="1"/>
          </p:cNvSpPr>
          <p:nvPr>
            <p:ph type="subTitle" sz="quarter" idx="1"/>
          </p:nvPr>
        </p:nvSpPr>
        <p:spPr>
          <a:xfrm>
            <a:off x="325438" y="1281113"/>
            <a:ext cx="8589962" cy="4833937"/>
          </a:xfrm>
        </p:spPr>
        <p:txBody>
          <a:bodyPr/>
          <a:lstStyle/>
          <a:p>
            <a:pPr eaLnBrk="1" hangingPunct="1">
              <a:lnSpc>
                <a:spcPct val="80000"/>
              </a:lnSpc>
            </a:pPr>
            <a:r>
              <a:rPr lang="ru-RU" sz="1800" b="1" u="sng" smtClean="0">
                <a:solidFill>
                  <a:srgbClr val="000000"/>
                </a:solidFill>
                <a:effectLst/>
              </a:rPr>
              <a:t>Финансовое управление администрации </a:t>
            </a:r>
          </a:p>
          <a:p>
            <a:pPr eaLnBrk="1" hangingPunct="1">
              <a:lnSpc>
                <a:spcPct val="80000"/>
              </a:lnSpc>
            </a:pPr>
            <a:r>
              <a:rPr lang="ru-RU" sz="1800" b="1" u="sng" smtClean="0">
                <a:solidFill>
                  <a:srgbClr val="000000"/>
                </a:solidFill>
                <a:effectLst/>
              </a:rPr>
              <a:t>Серовского городского округа</a:t>
            </a:r>
          </a:p>
          <a:p>
            <a:pPr algn="just" eaLnBrk="1" hangingPunct="1">
              <a:lnSpc>
                <a:spcPct val="80000"/>
              </a:lnSpc>
            </a:pPr>
            <a:endParaRPr lang="ru-RU" sz="1400" smtClean="0">
              <a:solidFill>
                <a:srgbClr val="000000"/>
              </a:solidFill>
              <a:effectLst/>
            </a:endParaRPr>
          </a:p>
          <a:p>
            <a:pPr algn="just" eaLnBrk="1" hangingPunct="1">
              <a:lnSpc>
                <a:spcPct val="150000"/>
              </a:lnSpc>
            </a:pPr>
            <a:r>
              <a:rPr lang="ru-RU" sz="1600" smtClean="0">
                <a:solidFill>
                  <a:srgbClr val="000000"/>
                </a:solidFill>
                <a:effectLst/>
              </a:rPr>
              <a:t>Адрес: 624992, Свердловская область, г. Серов, ул. Ленина, 140</a:t>
            </a:r>
          </a:p>
          <a:p>
            <a:pPr algn="just" eaLnBrk="1" hangingPunct="1">
              <a:lnSpc>
                <a:spcPct val="150000"/>
              </a:lnSpc>
            </a:pPr>
            <a:r>
              <a:rPr lang="ru-RU" sz="1600" smtClean="0">
                <a:solidFill>
                  <a:srgbClr val="000000"/>
                </a:solidFill>
                <a:effectLst/>
              </a:rPr>
              <a:t>Телефон: 8 (34385) 75-633</a:t>
            </a:r>
          </a:p>
          <a:p>
            <a:pPr algn="just" eaLnBrk="1" hangingPunct="1">
              <a:lnSpc>
                <a:spcPct val="150000"/>
              </a:lnSpc>
            </a:pPr>
            <a:r>
              <a:rPr lang="ru-RU" sz="1600" smtClean="0">
                <a:solidFill>
                  <a:srgbClr val="000000"/>
                </a:solidFill>
                <a:effectLst/>
              </a:rPr>
              <a:t>Е-</a:t>
            </a:r>
            <a:r>
              <a:rPr lang="en-US" sz="1600" smtClean="0">
                <a:solidFill>
                  <a:srgbClr val="000000"/>
                </a:solidFill>
                <a:effectLst/>
              </a:rPr>
              <a:t>mail</a:t>
            </a:r>
            <a:r>
              <a:rPr lang="ru-RU" sz="1600" smtClean="0">
                <a:solidFill>
                  <a:srgbClr val="000000"/>
                </a:solidFill>
                <a:effectLst/>
              </a:rPr>
              <a:t>: </a:t>
            </a:r>
            <a:r>
              <a:rPr lang="en-US" sz="1600" smtClean="0">
                <a:solidFill>
                  <a:srgbClr val="000000"/>
                </a:solidFill>
                <a:effectLst/>
                <a:hlinkClick r:id="rId2"/>
              </a:rPr>
              <a:t>fd@adm-serov.ru</a:t>
            </a:r>
            <a:endParaRPr lang="ru-RU" sz="1600" smtClean="0">
              <a:solidFill>
                <a:srgbClr val="000000"/>
              </a:solidFill>
              <a:effectLst/>
            </a:endParaRPr>
          </a:p>
          <a:p>
            <a:pPr algn="just" eaLnBrk="1" hangingPunct="1">
              <a:lnSpc>
                <a:spcPct val="150000"/>
              </a:lnSpc>
            </a:pPr>
            <a:r>
              <a:rPr lang="ru-RU" sz="1600" smtClean="0">
                <a:solidFill>
                  <a:srgbClr val="000000"/>
                </a:solidFill>
                <a:effectLst/>
              </a:rPr>
              <a:t>Начальник финансового управления администрации Серовского городского округа</a:t>
            </a:r>
          </a:p>
          <a:p>
            <a:pPr algn="just" eaLnBrk="1" hangingPunct="1">
              <a:lnSpc>
                <a:spcPct val="150000"/>
              </a:lnSpc>
            </a:pPr>
            <a:r>
              <a:rPr lang="ru-RU" sz="1600" smtClean="0">
                <a:solidFill>
                  <a:srgbClr val="000000"/>
                </a:solidFill>
                <a:effectLst/>
              </a:rPr>
              <a:t>Иванова Наталья Витальевна,</a:t>
            </a:r>
            <a:endParaRPr lang="en-US" sz="1600" smtClean="0">
              <a:solidFill>
                <a:srgbClr val="000000"/>
              </a:solidFill>
              <a:effectLst/>
            </a:endParaRPr>
          </a:p>
          <a:p>
            <a:pPr algn="just" eaLnBrk="1" hangingPunct="1">
              <a:lnSpc>
                <a:spcPct val="150000"/>
              </a:lnSpc>
            </a:pPr>
            <a:r>
              <a:rPr lang="ru-RU" sz="1600" smtClean="0">
                <a:solidFill>
                  <a:srgbClr val="000000"/>
                </a:solidFill>
                <a:effectLst/>
              </a:rPr>
              <a:t>Время приема граждан: понедельник с 15.00 до 17.00 часов.</a:t>
            </a:r>
          </a:p>
          <a:p>
            <a:pPr algn="just" eaLnBrk="1" hangingPunct="1">
              <a:lnSpc>
                <a:spcPct val="80000"/>
              </a:lnSpc>
            </a:pPr>
            <a:endParaRPr lang="ru-RU" sz="800" smtClean="0">
              <a:solidFill>
                <a:srgbClr val="000000"/>
              </a:solidFill>
              <a:effectLst>
                <a:outerShdw blurRad="38100" dist="38100" dir="2700000" algn="tl">
                  <a:srgbClr val="FFFFFF"/>
                </a:outerShdw>
              </a:effectLst>
            </a:endParaRPr>
          </a:p>
        </p:txBody>
      </p:sp>
      <p:sp>
        <p:nvSpPr>
          <p:cNvPr id="6" name="Line 5"/>
          <p:cNvSpPr>
            <a:spLocks noChangeShapeType="1"/>
          </p:cNvSpPr>
          <p:nvPr/>
        </p:nvSpPr>
        <p:spPr bwMode="auto">
          <a:xfrm>
            <a:off x="465138" y="949325"/>
            <a:ext cx="8448675" cy="1588"/>
          </a:xfrm>
          <a:prstGeom prst="line">
            <a:avLst/>
          </a:prstGeom>
          <a:noFill/>
          <a:ln w="47625" cmpd="dbl">
            <a:solidFill>
              <a:schemeClr val="accent2"/>
            </a:solidFill>
            <a:round/>
            <a:headEnd/>
            <a:tailEnd/>
          </a:ln>
        </p:spPr>
        <p:txBody>
          <a:bodyPr/>
          <a:lstStyle/>
          <a:p>
            <a:endParaRPr lang="ru-RU"/>
          </a:p>
        </p:txBody>
      </p:sp>
      <p:sp>
        <p:nvSpPr>
          <p:cNvPr id="7" name="Rectangle 2"/>
          <p:cNvSpPr txBox="1">
            <a:spLocks noChangeArrowheads="1"/>
          </p:cNvSpPr>
          <p:nvPr/>
        </p:nvSpPr>
        <p:spPr bwMode="auto">
          <a:xfrm rot="5400000">
            <a:off x="6219825" y="3171825"/>
            <a:ext cx="6858000" cy="5143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rPr>
              <a:t>Контактная информация для граждан</a:t>
            </a:r>
            <a:endParaRPr lang="ru-RU" sz="2000"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одзаголовок 2"/>
          <p:cNvSpPr>
            <a:spLocks noGrp="1"/>
          </p:cNvSpPr>
          <p:nvPr>
            <p:ph type="subTitle" sz="quarter" idx="1"/>
          </p:nvPr>
        </p:nvSpPr>
        <p:spPr>
          <a:xfrm>
            <a:off x="542925" y="0"/>
            <a:ext cx="9363075" cy="6591300"/>
          </a:xfrm>
        </p:spPr>
        <p:txBody>
          <a:bodyPr/>
          <a:lstStyle/>
          <a:p>
            <a:pPr algn="just"/>
            <a:r>
              <a:rPr lang="ru-RU" sz="1300" smtClean="0">
                <a:solidFill>
                  <a:srgbClr val="000000"/>
                </a:solidFill>
                <a:effectLst/>
                <a:latin typeface="Times New Roman" pitchFamily="18" charset="0"/>
                <a:cs typeface="Times New Roman" pitchFamily="18" charset="0"/>
              </a:rPr>
              <a:t>Первое поселение на месте нынешнего города Серова возникло в 1894 году при строительстве сталерельсового завода, названного Надеждинским по имени владелицы Богословского горного округа (БГО) Надежды Михайловны Половцевой. Завод был заложен на левом берегу реки Каквы в 10 км от села Филькино. </a:t>
            </a:r>
          </a:p>
          <a:p>
            <a:pPr algn="just"/>
            <a:r>
              <a:rPr lang="ru-RU" sz="1300" smtClean="0">
                <a:solidFill>
                  <a:srgbClr val="000000"/>
                </a:solidFill>
                <a:effectLst/>
                <a:latin typeface="Times New Roman" pitchFamily="18" charset="0"/>
                <a:cs typeface="Times New Roman" pitchFamily="18" charset="0"/>
              </a:rPr>
              <a:t>Заводской поселок по старой уральской традиции получил название Надеждинский завод. </a:t>
            </a:r>
          </a:p>
          <a:p>
            <a:pPr algn="just"/>
            <a:r>
              <a:rPr lang="ru-RU" sz="1300" smtClean="0">
                <a:solidFill>
                  <a:srgbClr val="000000"/>
                </a:solidFill>
                <a:effectLst/>
                <a:latin typeface="Times New Roman" pitchFamily="18" charset="0"/>
                <a:cs typeface="Times New Roman" pitchFamily="18" charset="0"/>
              </a:rPr>
              <a:t>В сентябре 1919 года по Постановлению Екатеринбургского губернского ВРК поселок Надеждинский завод был преобразован в город Надеждинск. </a:t>
            </a:r>
          </a:p>
          <a:p>
            <a:pPr algn="just"/>
            <a:r>
              <a:rPr lang="ru-RU" sz="1300" smtClean="0">
                <a:solidFill>
                  <a:srgbClr val="000000"/>
                </a:solidFill>
                <a:effectLst/>
                <a:latin typeface="Times New Roman" pitchFamily="18" charset="0"/>
                <a:cs typeface="Times New Roman" pitchFamily="18" charset="0"/>
              </a:rPr>
              <a:t>Согласно Постановлению Президиума ВЦИК от 20 июня 1933 года г.Надеждинск выделен из Надеждинского района в самостоятельную административно-хозяйственную единицу с непосредственным подчинением облисполкому. Утверждена расширенная черта города с включением в нее селений Вятчининой, Мякоткиной, Медянкиной и земельного участка центрального углежжения. </a:t>
            </a:r>
          </a:p>
          <a:p>
            <a:pPr algn="just"/>
            <a:r>
              <a:rPr lang="ru-RU" sz="1300" smtClean="0">
                <a:solidFill>
                  <a:srgbClr val="000000"/>
                </a:solidFill>
                <a:effectLst/>
                <a:latin typeface="Times New Roman" pitchFamily="18" charset="0"/>
                <a:cs typeface="Times New Roman" pitchFamily="18" charset="0"/>
              </a:rPr>
              <a:t>В 1930-ые годы город неоднократно менял свое название. </a:t>
            </a:r>
          </a:p>
          <a:p>
            <a:pPr algn="just"/>
            <a:r>
              <a:rPr lang="ru-RU" sz="1300" smtClean="0">
                <a:solidFill>
                  <a:srgbClr val="000000"/>
                </a:solidFill>
                <a:effectLst/>
                <a:latin typeface="Times New Roman" pitchFamily="18" charset="0"/>
                <a:cs typeface="Times New Roman" pitchFamily="18" charset="0"/>
              </a:rPr>
              <a:t>19 января 1934 года Постановлением № 6809 Малого Президиума Уральского областного исполнительного комитета город Надеждинск был переименован в город Кабаковск. </a:t>
            </a:r>
          </a:p>
          <a:p>
            <a:pPr algn="just"/>
            <a:r>
              <a:rPr lang="ru-RU" sz="1300" smtClean="0">
                <a:solidFill>
                  <a:srgbClr val="000000"/>
                </a:solidFill>
                <a:effectLst/>
                <a:latin typeface="Times New Roman" pitchFamily="18" charset="0"/>
                <a:cs typeface="Times New Roman" pitchFamily="18" charset="0"/>
              </a:rPr>
              <a:t>7 июня 1939 года Указом Президиума Верховного Совета СССР город Надеждинск был переименован в город Серов в честь легендарного летчика - Героя Советского Союза Анатолия Константиновича Серова. </a:t>
            </a:r>
          </a:p>
          <a:p>
            <a:pPr algn="just"/>
            <a:r>
              <a:rPr lang="ru-RU" sz="1300" smtClean="0">
                <a:solidFill>
                  <a:srgbClr val="000000"/>
                </a:solidFill>
                <a:effectLst/>
                <a:latin typeface="Times New Roman" pitchFamily="18" charset="0"/>
                <a:cs typeface="Times New Roman" pitchFamily="18" charset="0"/>
              </a:rPr>
              <a:t>В границах муниципального образования Серовсикй городской округ находятся населенные пункты: город Серов, поселок Марсяты, деревня Петрова, поселок Кардон, поселок Ларьковка, село Андриановичи, поселок Межевая, поселок Красный Яр, поселок Мирный, поселок Еловка Новая, поселок Подгарничный, поселок Лесоразработки, поселок Танковичи, деревня Масловка, деревня Еловка, поселок Ключевой, село Филькино, поселок Черноярский, поселок Урай, поселок Нижняя Пристань, поселок при железнодорожной станции Поспелково, поселок Старое Морозково, поселок Морозково, поселок при железнодорожной станции Морозково, поселок Красноярка, поселок Поперечный, поселок Вагранская, деревня Морозково, деревня Поспелкова, деревня Семенова, деревня Магина, поселок Красноглинный, деревня Еловый Падун, поселок Сотрино, поселок Новое Сотрино, поселок Первомайский, поселок Боровой. </a:t>
            </a:r>
          </a:p>
          <a:p>
            <a:pPr algn="just"/>
            <a:r>
              <a:rPr lang="ru-RU" sz="1300" smtClean="0">
                <a:solidFill>
                  <a:srgbClr val="000000"/>
                </a:solidFill>
                <a:effectLst/>
                <a:latin typeface="Times New Roman" pitchFamily="18" charset="0"/>
                <a:cs typeface="Times New Roman" pitchFamily="18" charset="0"/>
              </a:rPr>
              <a:t>Административным центром Серовского городского округа является город Серов. Он находится на восточном склоне Уральских гор, в долине реки Каква и расположен на расстоянии 338 км. от областного центра г.Екатеринбург и на расстоянии 2050 км. от г.Москвы. Общая площадь города Серова в пределах городской черты - 9399 га. Город Серов является крупным железнодорожным узлом, образованный пересечением двух меридиальных железнодорожных магистралей Екатеринбург-Серов-Ивдель-Приобье, Серов-Алапаевск-Егоршино-Богданович-Челябинск. В 30 км к северу от города Серова находится город Краснотурьинск, в 50 км к югу - город Новая Ляля. </a:t>
            </a:r>
          </a:p>
          <a:p>
            <a:pPr algn="just"/>
            <a:r>
              <a:rPr lang="ru-RU" sz="1300" smtClean="0">
                <a:solidFill>
                  <a:srgbClr val="000000"/>
                </a:solidFill>
                <a:effectLst/>
                <a:latin typeface="Times New Roman" pitchFamily="18" charset="0"/>
                <a:cs typeface="Times New Roman" pitchFamily="18" charset="0"/>
              </a:rPr>
              <a:t>Основной водной артерией является река Сосьва, в которую впадают реки Лангур, Волчанка, Турья, Каква, Красноярка и ряд других небольших по размеру рек и ручьев. Вся система рек и речек входит в бассейн р.Тавды. Самым крупным притоком р.Сосьва является р.Каква, которая берет начало с Уральского хребта. </a:t>
            </a:r>
          </a:p>
          <a:p>
            <a:pPr algn="just"/>
            <a:r>
              <a:rPr lang="ru-RU" sz="1300" smtClean="0">
                <a:solidFill>
                  <a:srgbClr val="000000"/>
                </a:solidFill>
                <a:effectLst/>
                <a:latin typeface="Times New Roman" pitchFamily="18" charset="0"/>
                <a:cs typeface="Times New Roman" pitchFamily="18" charset="0"/>
              </a:rPr>
              <a:t>Серов является чем-то вроде перевала между Средним и Северным Уралом, и не случайно он назван северными воротами Урала. </a:t>
            </a:r>
          </a:p>
          <a:p>
            <a:pPr algn="just"/>
            <a:endParaRPr lang="ru-RU" sz="1300" smtClean="0">
              <a:solidFill>
                <a:srgbClr val="000000"/>
              </a:solidFill>
              <a:effectLst/>
              <a:latin typeface="Times New Roman" pitchFamily="18" charset="0"/>
              <a:cs typeface="Times New Roman" pitchFamily="18" charset="0"/>
            </a:endParaRPr>
          </a:p>
        </p:txBody>
      </p:sp>
      <p:sp>
        <p:nvSpPr>
          <p:cNvPr id="5" name="Прямоугольник 4"/>
          <p:cNvSpPr/>
          <p:nvPr/>
        </p:nvSpPr>
        <p:spPr>
          <a:xfrm rot="16200000">
            <a:off x="-6994773" y="3301697"/>
            <a:ext cx="14308662" cy="2557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r">
              <a:defRPr/>
            </a:pPr>
            <a:r>
              <a:rPr lang="ru-RU" b="1" dirty="0">
                <a:ln w="12700">
                  <a:solidFill>
                    <a:schemeClr val="tx2">
                      <a:satMod val="155000"/>
                    </a:schemeClr>
                  </a:solidFill>
                  <a:prstDash val="solid"/>
                </a:ln>
                <a:solidFill>
                  <a:schemeClr val="tx1"/>
                </a:solidFill>
                <a:latin typeface="Times New Roman" pitchFamily="18" charset="0"/>
                <a:cs typeface="Times New Roman" pitchFamily="18" charset="0"/>
              </a:rPr>
              <a:t>Описание административно-территориального деления</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WordArt 2"/>
          <p:cNvSpPr>
            <a:spLocks noChangeArrowheads="1" noChangeShapeType="1" noTextEdit="1"/>
          </p:cNvSpPr>
          <p:nvPr/>
        </p:nvSpPr>
        <p:spPr bwMode="auto">
          <a:xfrm>
            <a:off x="2566988" y="180975"/>
            <a:ext cx="3467100" cy="74612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gradFill rotWithShape="1">
                  <a:gsLst>
                    <a:gs pos="0">
                      <a:srgbClr val="FFFF00"/>
                    </a:gs>
                    <a:gs pos="100000">
                      <a:srgbClr val="FF9933"/>
                    </a:gs>
                  </a:gsLst>
                  <a:path path="rect">
                    <a:fillToRect r="100000" b="100000"/>
                  </a:path>
                </a:gradFill>
                <a:effectLst>
                  <a:outerShdw dist="35921" dir="2700000" algn="ctr" rotWithShape="0">
                    <a:srgbClr val="C0C0C0">
                      <a:alpha val="79999"/>
                    </a:srgbClr>
                  </a:outerShdw>
                </a:effectLst>
                <a:latin typeface="Impact"/>
              </a:rPr>
              <a:t>Бюджет</a:t>
            </a:r>
          </a:p>
        </p:txBody>
      </p:sp>
      <p:sp>
        <p:nvSpPr>
          <p:cNvPr id="16386" name="Rectangle 3"/>
          <p:cNvSpPr>
            <a:spLocks noChangeArrowheads="1"/>
          </p:cNvSpPr>
          <p:nvPr/>
        </p:nvSpPr>
        <p:spPr bwMode="auto">
          <a:xfrm>
            <a:off x="260350" y="971550"/>
            <a:ext cx="9486900" cy="581025"/>
          </a:xfrm>
          <a:prstGeom prst="rect">
            <a:avLst/>
          </a:prstGeom>
          <a:noFill/>
          <a:ln w="9525">
            <a:noFill/>
            <a:miter lim="800000"/>
            <a:headEnd/>
            <a:tailEnd/>
          </a:ln>
        </p:spPr>
        <p:txBody>
          <a:bodyPr>
            <a:spAutoFit/>
          </a:bodyPr>
          <a:lstStyle/>
          <a:p>
            <a:r>
              <a:rPr lang="ru-RU" sz="1600">
                <a:solidFill>
                  <a:srgbClr val="000099"/>
                </a:solidFill>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pic>
        <p:nvPicPr>
          <p:cNvPr id="10" name="Рисунок 9" descr="весы.jpg"/>
          <p:cNvPicPr>
            <a:picLocks noChangeAspect="1"/>
          </p:cNvPicPr>
          <p:nvPr/>
        </p:nvPicPr>
        <p:blipFill>
          <a:blip r:embed="rId2"/>
          <a:stretch>
            <a:fillRect/>
          </a:stretch>
        </p:blipFill>
        <p:spPr>
          <a:xfrm>
            <a:off x="3457203" y="1489546"/>
            <a:ext cx="2665379" cy="2275002"/>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sp>
        <p:nvSpPr>
          <p:cNvPr id="18" name="Прямоугольник 17"/>
          <p:cNvSpPr/>
          <p:nvPr/>
        </p:nvSpPr>
        <p:spPr>
          <a:xfrm>
            <a:off x="336550" y="1698625"/>
            <a:ext cx="2747963" cy="2041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a:solidFill>
                  <a:srgbClr val="000066"/>
                </a:solidFill>
                <a:effectLst>
                  <a:outerShdw blurRad="38100" dist="38100" dir="2700000" algn="tl">
                    <a:srgbClr val="000000"/>
                  </a:outerShdw>
                </a:effectLst>
                <a:latin typeface="Constantia" pitchFamily="18" charset="0"/>
                <a:cs typeface="Narkisim" pitchFamily="34" charset="-79"/>
              </a:rPr>
              <a:t>ДОХОДЫ</a:t>
            </a:r>
          </a:p>
          <a:p>
            <a:pPr algn="ctr">
              <a:defRPr/>
            </a:pPr>
            <a:endParaRPr lang="ru-RU" b="1">
              <a:solidFill>
                <a:srgbClr val="000066"/>
              </a:solidFill>
              <a:effectLst>
                <a:outerShdw blurRad="38100" dist="38100" dir="2700000" algn="tl">
                  <a:srgbClr val="000000"/>
                </a:outerShdw>
              </a:effectLst>
              <a:latin typeface="Constantia" pitchFamily="18" charset="0"/>
              <a:cs typeface="Narkisim" pitchFamily="34" charset="-79"/>
            </a:endParaRPr>
          </a:p>
          <a:p>
            <a:pPr algn="ctr">
              <a:defRPr/>
            </a:pPr>
            <a:r>
              <a:rPr lang="ru-RU" sz="1400">
                <a:solidFill>
                  <a:srgbClr val="000066"/>
                </a:solidFill>
                <a:latin typeface="Constantia" pitchFamily="18" charset="0"/>
                <a:cs typeface="Narkisim" pitchFamily="34" charset="-79"/>
              </a:rPr>
              <a:t>поступающие в бюджет денежные средства (налоги юридических и физических лиц, административные платежи и сборы, безвозмездные поступления)</a:t>
            </a:r>
            <a:r>
              <a:rPr lang="ru-RU" sz="1400">
                <a:solidFill>
                  <a:schemeClr val="tx1"/>
                </a:solidFill>
                <a:latin typeface="Constantia" pitchFamily="18" charset="0"/>
                <a:cs typeface="Narkisim" pitchFamily="34" charset="-79"/>
              </a:rPr>
              <a:t> </a:t>
            </a:r>
          </a:p>
        </p:txBody>
      </p:sp>
      <p:sp>
        <p:nvSpPr>
          <p:cNvPr id="14343" name="Rectangle 7"/>
          <p:cNvSpPr>
            <a:spLocks noChangeArrowheads="1"/>
          </p:cNvSpPr>
          <p:nvPr/>
        </p:nvSpPr>
        <p:spPr bwMode="auto">
          <a:xfrm>
            <a:off x="6624638" y="1614488"/>
            <a:ext cx="2938462" cy="1979612"/>
          </a:xfrm>
          <a:prstGeom prst="rect">
            <a:avLst/>
          </a:prstGeom>
          <a:noFill/>
          <a:ln w="9525">
            <a:noFill/>
            <a:miter lim="800000"/>
            <a:headEnd/>
            <a:tailEnd/>
          </a:ln>
          <a:effectLst/>
        </p:spPr>
        <p:txBody>
          <a:bodyPr>
            <a:spAutoFit/>
          </a:bodyPr>
          <a:lstStyle/>
          <a:p>
            <a:pPr algn="ctr">
              <a:defRPr/>
            </a:pPr>
            <a:r>
              <a:rPr lang="ru-RU" b="1">
                <a:solidFill>
                  <a:srgbClr val="000066"/>
                </a:solidFill>
                <a:effectLst>
                  <a:outerShdw blurRad="38100" dist="38100" dir="2700000" algn="tl">
                    <a:srgbClr val="000000"/>
                  </a:outerShdw>
                </a:effectLst>
              </a:rPr>
              <a:t>РАСХОДЫ</a:t>
            </a:r>
          </a:p>
          <a:p>
            <a:pPr>
              <a:defRPr/>
            </a:pPr>
            <a:endParaRPr lang="ru-RU" b="1">
              <a:solidFill>
                <a:srgbClr val="000066"/>
              </a:solidFill>
              <a:effectLst>
                <a:outerShdw blurRad="38100" dist="38100" dir="2700000" algn="tl">
                  <a:srgbClr val="000000"/>
                </a:outerShdw>
              </a:effectLst>
            </a:endParaRPr>
          </a:p>
          <a:p>
            <a:pPr>
              <a:defRPr/>
            </a:pPr>
            <a:r>
              <a:rPr lang="ru-RU" sz="1400">
                <a:solidFill>
                  <a:srgbClr val="000066"/>
                </a:solidFill>
              </a:rPr>
              <a:t>выплачиваемые из бюджета денежные средства (социальные выплаты населению, содержание муниципальных учреждений, капитальное строительство и др.)</a:t>
            </a:r>
            <a:r>
              <a:rPr lang="ru-RU">
                <a:solidFill>
                  <a:schemeClr val="tx1"/>
                </a:solidFill>
              </a:rPr>
              <a:t> </a:t>
            </a:r>
            <a:endParaRPr lang="ru-RU">
              <a:solidFill>
                <a:srgbClr val="000066"/>
              </a:solidFill>
            </a:endParaRPr>
          </a:p>
        </p:txBody>
      </p:sp>
      <p:pic>
        <p:nvPicPr>
          <p:cNvPr id="16390" name="Picture 10" descr="проф"/>
          <p:cNvPicPr>
            <a:picLocks noChangeAspect="1" noChangeArrowheads="1"/>
          </p:cNvPicPr>
          <p:nvPr/>
        </p:nvPicPr>
        <p:blipFill>
          <a:blip r:embed="rId3"/>
          <a:srcRect/>
          <a:stretch>
            <a:fillRect/>
          </a:stretch>
        </p:blipFill>
        <p:spPr bwMode="auto">
          <a:xfrm>
            <a:off x="352425" y="5122863"/>
            <a:ext cx="2600325" cy="1489075"/>
          </a:xfrm>
          <a:prstGeom prst="rect">
            <a:avLst/>
          </a:prstGeom>
          <a:noFill/>
          <a:ln w="9525">
            <a:noFill/>
            <a:miter lim="800000"/>
            <a:headEnd/>
            <a:tailEnd/>
          </a:ln>
        </p:spPr>
      </p:pic>
      <p:sp>
        <p:nvSpPr>
          <p:cNvPr id="14347" name="Rectangle 11"/>
          <p:cNvSpPr>
            <a:spLocks noChangeArrowheads="1"/>
          </p:cNvSpPr>
          <p:nvPr/>
        </p:nvSpPr>
        <p:spPr bwMode="auto">
          <a:xfrm>
            <a:off x="290513" y="3984625"/>
            <a:ext cx="2706687" cy="1008063"/>
          </a:xfrm>
          <a:prstGeom prst="rect">
            <a:avLst/>
          </a:prstGeom>
          <a:noFill/>
          <a:ln w="9525">
            <a:noFill/>
            <a:miter lim="800000"/>
            <a:headEnd/>
            <a:tailEnd/>
          </a:ln>
          <a:effectLst/>
        </p:spPr>
        <p:txBody>
          <a:bodyPr>
            <a:spAutoFit/>
          </a:bodyPr>
          <a:lstStyle/>
          <a:p>
            <a:pPr algn="ctr">
              <a:defRPr/>
            </a:pPr>
            <a:r>
              <a:rPr lang="ru-RU" b="1">
                <a:solidFill>
                  <a:srgbClr val="000066"/>
                </a:solidFill>
                <a:effectLst>
                  <a:outerShdw blurRad="38100" dist="38100" dir="2700000" algn="tl">
                    <a:srgbClr val="000000"/>
                  </a:outerShdw>
                </a:effectLst>
              </a:rPr>
              <a:t>Профицит</a:t>
            </a:r>
          </a:p>
          <a:p>
            <a:pPr algn="ctr">
              <a:defRPr/>
            </a:pPr>
            <a:endParaRPr lang="ru-RU" sz="1000" b="1">
              <a:solidFill>
                <a:srgbClr val="000066"/>
              </a:solidFill>
              <a:effectLst>
                <a:outerShdw blurRad="38100" dist="38100" dir="2700000" algn="tl">
                  <a:srgbClr val="000000"/>
                </a:outerShdw>
              </a:effectLst>
            </a:endParaRPr>
          </a:p>
          <a:p>
            <a:pPr>
              <a:defRPr/>
            </a:pPr>
            <a:r>
              <a:rPr lang="ru-RU" sz="1600">
                <a:solidFill>
                  <a:srgbClr val="000066"/>
                </a:solidFill>
              </a:rPr>
              <a:t>Превышение доходов над расходами</a:t>
            </a:r>
          </a:p>
        </p:txBody>
      </p:sp>
      <p:pic>
        <p:nvPicPr>
          <p:cNvPr id="16392" name="Picture 12" descr="Деф"/>
          <p:cNvPicPr>
            <a:picLocks noChangeAspect="1" noChangeArrowheads="1"/>
          </p:cNvPicPr>
          <p:nvPr/>
        </p:nvPicPr>
        <p:blipFill>
          <a:blip r:embed="rId4"/>
          <a:srcRect/>
          <a:stretch>
            <a:fillRect/>
          </a:stretch>
        </p:blipFill>
        <p:spPr bwMode="auto">
          <a:xfrm>
            <a:off x="6661150" y="5216525"/>
            <a:ext cx="2951163" cy="1481138"/>
          </a:xfrm>
          <a:prstGeom prst="rect">
            <a:avLst/>
          </a:prstGeom>
          <a:noFill/>
          <a:ln w="9525">
            <a:noFill/>
            <a:miter lim="800000"/>
            <a:headEnd/>
            <a:tailEnd/>
          </a:ln>
        </p:spPr>
      </p:pic>
      <p:sp>
        <p:nvSpPr>
          <p:cNvPr id="14349" name="Rectangle 13"/>
          <p:cNvSpPr>
            <a:spLocks noChangeArrowheads="1"/>
          </p:cNvSpPr>
          <p:nvPr/>
        </p:nvSpPr>
        <p:spPr bwMode="auto">
          <a:xfrm>
            <a:off x="6615113" y="4073525"/>
            <a:ext cx="2987675" cy="1008063"/>
          </a:xfrm>
          <a:prstGeom prst="rect">
            <a:avLst/>
          </a:prstGeom>
          <a:noFill/>
          <a:ln w="9525">
            <a:noFill/>
            <a:miter lim="800000"/>
            <a:headEnd/>
            <a:tailEnd/>
          </a:ln>
          <a:effectLst/>
        </p:spPr>
        <p:txBody>
          <a:bodyPr>
            <a:spAutoFit/>
          </a:bodyPr>
          <a:lstStyle/>
          <a:p>
            <a:pPr algn="ctr">
              <a:defRPr/>
            </a:pPr>
            <a:r>
              <a:rPr lang="ru-RU" b="1">
                <a:solidFill>
                  <a:srgbClr val="000066"/>
                </a:solidFill>
                <a:effectLst>
                  <a:outerShdw blurRad="38100" dist="38100" dir="2700000" algn="tl">
                    <a:srgbClr val="000000"/>
                  </a:outerShdw>
                </a:effectLst>
              </a:rPr>
              <a:t>Дефицит</a:t>
            </a:r>
          </a:p>
          <a:p>
            <a:pPr algn="ctr">
              <a:defRPr/>
            </a:pPr>
            <a:endParaRPr lang="ru-RU" sz="1000" b="1">
              <a:solidFill>
                <a:srgbClr val="000066"/>
              </a:solidFill>
              <a:effectLst>
                <a:outerShdw blurRad="38100" dist="38100" dir="2700000" algn="tl">
                  <a:srgbClr val="000000"/>
                </a:outerShdw>
              </a:effectLst>
            </a:endParaRPr>
          </a:p>
          <a:p>
            <a:pPr>
              <a:defRPr/>
            </a:pPr>
            <a:r>
              <a:rPr lang="ru-RU" sz="1600">
                <a:solidFill>
                  <a:srgbClr val="000066"/>
                </a:solidFill>
              </a:rPr>
              <a:t>Превышение расходов над доходами</a:t>
            </a:r>
          </a:p>
        </p:txBody>
      </p:sp>
      <p:sp>
        <p:nvSpPr>
          <p:cNvPr id="16394" name="Rectangle 14"/>
          <p:cNvSpPr>
            <a:spLocks noChangeArrowheads="1"/>
          </p:cNvSpPr>
          <p:nvPr/>
        </p:nvSpPr>
        <p:spPr bwMode="auto">
          <a:xfrm>
            <a:off x="3106738" y="4864100"/>
            <a:ext cx="3505200" cy="1793875"/>
          </a:xfrm>
          <a:prstGeom prst="rect">
            <a:avLst/>
          </a:prstGeom>
          <a:noFill/>
          <a:ln w="9525">
            <a:noFill/>
            <a:miter lim="800000"/>
            <a:headEnd/>
            <a:tailEnd/>
          </a:ln>
        </p:spPr>
        <p:txBody>
          <a:bodyPr anchor="ctr">
            <a:spAutoFit/>
          </a:bodyPr>
          <a:lstStyle/>
          <a:p>
            <a:r>
              <a:rPr lang="ru-RU" sz="1400" b="1">
                <a:solidFill>
                  <a:srgbClr val="000066"/>
                </a:solidFill>
              </a:rPr>
              <a:t>Сбалансированность бюджета</a:t>
            </a:r>
            <a:r>
              <a:rPr lang="ru-RU" sz="1400">
                <a:solidFill>
                  <a:srgbClr val="000066"/>
                </a:solidFill>
              </a:rPr>
              <a:t> - паритетное соотношение между расходными и доходными статьями бюджета. Сбалансированность бюджета означает положение, когда все расходы бюджеты покрыты его доходами, т.е. расходы уравновешены доходами </a:t>
            </a:r>
          </a:p>
        </p:txBody>
      </p:sp>
      <p:pic>
        <p:nvPicPr>
          <p:cNvPr id="14" name="Picture 4" descr="Герб Серова Новый 5 зубцов (300 - цветной)"/>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24" y="8133"/>
            <a:ext cx="968321" cy="967653"/>
          </a:xfrm>
          <a:prstGeom prst="rect">
            <a:avLst/>
          </a:prstGeom>
          <a:ln>
            <a:noFill/>
          </a:ln>
          <a:effectLst>
            <a:softEdge rad="112500"/>
          </a:effectLs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WordArt 4"/>
          <p:cNvSpPr>
            <a:spLocks noChangeArrowheads="1" noChangeShapeType="1" noTextEdit="1"/>
          </p:cNvSpPr>
          <p:nvPr/>
        </p:nvSpPr>
        <p:spPr bwMode="auto">
          <a:xfrm>
            <a:off x="2697163" y="160338"/>
            <a:ext cx="4541837" cy="53657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000000"/>
                </a:solidFill>
                <a:latin typeface="Arial"/>
                <a:cs typeface="Arial"/>
              </a:rPr>
              <a:t>Виды бюджетов</a:t>
            </a:r>
          </a:p>
        </p:txBody>
      </p:sp>
      <p:pic>
        <p:nvPicPr>
          <p:cNvPr id="14" name="Picture 4" descr="Герб Серова Новый 5 зубцов (300 - цветной)"/>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24" y="9010"/>
            <a:ext cx="968321" cy="1072054"/>
          </a:xfrm>
          <a:prstGeom prst="rect">
            <a:avLst/>
          </a:prstGeom>
          <a:ln>
            <a:noFill/>
          </a:ln>
          <a:effectLst>
            <a:softEdge rad="112500"/>
          </a:effectLst>
          <a:extLst/>
        </p:spPr>
      </p:pic>
      <p:sp>
        <p:nvSpPr>
          <p:cNvPr id="12" name="Горизонтальный свиток 11"/>
          <p:cNvSpPr/>
          <p:nvPr/>
        </p:nvSpPr>
        <p:spPr>
          <a:xfrm>
            <a:off x="6503988" y="3549650"/>
            <a:ext cx="2335212" cy="720725"/>
          </a:xfrm>
          <a:prstGeom prst="horizontalScroll">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400" dirty="0"/>
              <a:t>Муниципальных образований</a:t>
            </a:r>
          </a:p>
        </p:txBody>
      </p:sp>
      <p:sp>
        <p:nvSpPr>
          <p:cNvPr id="15" name="Горизонтальный свиток 14"/>
          <p:cNvSpPr/>
          <p:nvPr/>
        </p:nvSpPr>
        <p:spPr>
          <a:xfrm>
            <a:off x="3570288" y="3605213"/>
            <a:ext cx="2362200" cy="720725"/>
          </a:xfrm>
          <a:prstGeom prst="horizontalScroll">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400" dirty="0"/>
              <a:t>Субъектов Российской Федерации</a:t>
            </a:r>
          </a:p>
        </p:txBody>
      </p:sp>
      <p:pic>
        <p:nvPicPr>
          <p:cNvPr id="16" name="Рисунок 15" descr="Изображение 05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763" y="4416997"/>
            <a:ext cx="2274466"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Рисунок 16" descr="Изображение 06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2485" y="4455461"/>
            <a:ext cx="2065337" cy="864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Изображение 04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1480" y="4458684"/>
            <a:ext cx="2086921" cy="1098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Горизонтальный свиток 10"/>
          <p:cNvSpPr/>
          <p:nvPr/>
        </p:nvSpPr>
        <p:spPr>
          <a:xfrm>
            <a:off x="406400" y="3619500"/>
            <a:ext cx="2408238" cy="720725"/>
          </a:xfrm>
          <a:prstGeom prst="horizontalScroll">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400" dirty="0"/>
              <a:t>Российской Федерации</a:t>
            </a:r>
          </a:p>
        </p:txBody>
      </p:sp>
      <p:sp>
        <p:nvSpPr>
          <p:cNvPr id="21" name="Горизонтальный свиток 20"/>
          <p:cNvSpPr/>
          <p:nvPr/>
        </p:nvSpPr>
        <p:spPr>
          <a:xfrm>
            <a:off x="123825" y="5354638"/>
            <a:ext cx="2681288" cy="1387475"/>
          </a:xfrm>
          <a:prstGeom prst="horizontalScroll">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ru-RU" sz="1400">
                <a:solidFill>
                  <a:srgbClr val="000099"/>
                </a:solidFill>
                <a:latin typeface="Constantia" pitchFamily="18" charset="0"/>
                <a:cs typeface="Arial" charset="0"/>
              </a:rPr>
              <a:t>Федеральный бюджет, бюджеты государственных внебюджетных фондов РФ</a:t>
            </a:r>
          </a:p>
        </p:txBody>
      </p:sp>
      <p:sp>
        <p:nvSpPr>
          <p:cNvPr id="22" name="Горизонтальный свиток 21"/>
          <p:cNvSpPr/>
          <p:nvPr/>
        </p:nvSpPr>
        <p:spPr>
          <a:xfrm>
            <a:off x="6605588" y="5480050"/>
            <a:ext cx="2882900" cy="1181100"/>
          </a:xfrm>
          <a:prstGeom prst="horizontalScroll">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ru-RU" sz="1300">
                <a:solidFill>
                  <a:srgbClr val="000099"/>
                </a:solidFill>
                <a:latin typeface="Constantia" pitchFamily="18" charset="0"/>
                <a:cs typeface="Arial" charset="0"/>
              </a:rPr>
              <a:t>Местные бюджеты</a:t>
            </a:r>
          </a:p>
        </p:txBody>
      </p:sp>
      <p:sp>
        <p:nvSpPr>
          <p:cNvPr id="2" name="Горизонтальный свиток 20"/>
          <p:cNvSpPr/>
          <p:nvPr/>
        </p:nvSpPr>
        <p:spPr>
          <a:xfrm>
            <a:off x="3414713" y="5354638"/>
            <a:ext cx="2965450" cy="1387475"/>
          </a:xfrm>
          <a:prstGeom prst="horizontalScroll">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ru-RU" sz="1400">
                <a:solidFill>
                  <a:srgbClr val="000099"/>
                </a:solidFill>
                <a:latin typeface="Constantia" pitchFamily="18" charset="0"/>
                <a:cs typeface="Arial" charset="0"/>
              </a:rPr>
              <a:t>Региональный бюджет, бюджеты территориальных фондов ОМС</a:t>
            </a:r>
          </a:p>
        </p:txBody>
      </p:sp>
      <p:graphicFrame>
        <p:nvGraphicFramePr>
          <p:cNvPr id="30" name="Схема 29"/>
          <p:cNvGraphicFramePr/>
          <p:nvPr/>
        </p:nvGraphicFramePr>
        <p:xfrm>
          <a:off x="635000" y="-447911"/>
          <a:ext cx="7772400" cy="38515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421" name="Line 32"/>
          <p:cNvSpPr>
            <a:spLocks noChangeShapeType="1"/>
          </p:cNvSpPr>
          <p:nvPr/>
        </p:nvSpPr>
        <p:spPr bwMode="auto">
          <a:xfrm flipH="1">
            <a:off x="1839913" y="2897188"/>
            <a:ext cx="1627187" cy="701675"/>
          </a:xfrm>
          <a:prstGeom prst="line">
            <a:avLst/>
          </a:prstGeom>
          <a:noFill/>
          <a:ln w="76200">
            <a:solidFill>
              <a:srgbClr val="008000"/>
            </a:solidFill>
            <a:round/>
            <a:headEnd/>
            <a:tailEnd type="triangle" w="med" len="med"/>
          </a:ln>
        </p:spPr>
        <p:txBody>
          <a:bodyPr/>
          <a:lstStyle/>
          <a:p>
            <a:endParaRPr lang="ru-RU"/>
          </a:p>
        </p:txBody>
      </p:sp>
      <p:sp>
        <p:nvSpPr>
          <p:cNvPr id="17422" name="Line 33"/>
          <p:cNvSpPr>
            <a:spLocks noChangeShapeType="1"/>
          </p:cNvSpPr>
          <p:nvPr/>
        </p:nvSpPr>
        <p:spPr bwMode="auto">
          <a:xfrm>
            <a:off x="4240213" y="3135313"/>
            <a:ext cx="285750" cy="500062"/>
          </a:xfrm>
          <a:prstGeom prst="line">
            <a:avLst/>
          </a:prstGeom>
          <a:noFill/>
          <a:ln w="76200">
            <a:solidFill>
              <a:srgbClr val="008000"/>
            </a:solidFill>
            <a:round/>
            <a:headEnd/>
            <a:tailEnd type="triangle" w="med" len="med"/>
          </a:ln>
        </p:spPr>
        <p:txBody>
          <a:bodyPr/>
          <a:lstStyle/>
          <a:p>
            <a:endParaRPr lang="ru-RU"/>
          </a:p>
        </p:txBody>
      </p:sp>
      <p:sp>
        <p:nvSpPr>
          <p:cNvPr id="17423" name="Line 34"/>
          <p:cNvSpPr>
            <a:spLocks noChangeShapeType="1"/>
          </p:cNvSpPr>
          <p:nvPr/>
        </p:nvSpPr>
        <p:spPr bwMode="auto">
          <a:xfrm>
            <a:off x="4683125" y="2973388"/>
            <a:ext cx="3014663" cy="571500"/>
          </a:xfrm>
          <a:prstGeom prst="line">
            <a:avLst/>
          </a:prstGeom>
          <a:noFill/>
          <a:ln w="76200">
            <a:solidFill>
              <a:srgbClr val="008000"/>
            </a:solidFill>
            <a:round/>
            <a:headEnd/>
            <a:tailEnd type="triangle" w="med" len="med"/>
          </a:ln>
        </p:spPr>
        <p:txBody>
          <a:bodyPr/>
          <a:lstStyle/>
          <a:p>
            <a:endParaRPr lang="ru-RU"/>
          </a:p>
        </p:txBody>
      </p:sp>
      <p:pic>
        <p:nvPicPr>
          <p:cNvPr id="17424" name="Picture 35" descr="shutterstock_217581820-e1483728648952"/>
          <p:cNvPicPr>
            <a:picLocks noChangeAspect="1" noChangeArrowheads="1"/>
          </p:cNvPicPr>
          <p:nvPr/>
        </p:nvPicPr>
        <p:blipFill>
          <a:blip r:embed="rId11" cstate="screen">
            <a:lum contrast="30000"/>
            <a:extLst>
              <a:ext uri="{28A0092B-C50C-407E-A947-70E740481C1C}">
                <a14:useLocalDpi xmlns:a14="http://schemas.microsoft.com/office/drawing/2010/main"/>
              </a:ext>
            </a:extLst>
          </a:blip>
          <a:srcRect/>
          <a:stretch>
            <a:fillRect/>
          </a:stretch>
        </p:blipFill>
        <p:spPr bwMode="auto">
          <a:xfrm>
            <a:off x="7580313" y="1427163"/>
            <a:ext cx="2120900" cy="1412875"/>
          </a:xfrm>
          <a:prstGeom prst="rect">
            <a:avLst/>
          </a:prstGeom>
          <a:noFill/>
          <a:ln w="9525">
            <a:noFill/>
            <a:miter lim="800000"/>
            <a:headEnd/>
            <a:tailEnd/>
          </a:ln>
        </p:spPr>
      </p:pic>
      <p:pic>
        <p:nvPicPr>
          <p:cNvPr id="17425" name="Picture 36" descr="1047610"/>
          <p:cNvPicPr>
            <a:picLocks noChangeAspect="1" noChangeArrowheads="1"/>
          </p:cNvPicPr>
          <p:nvPr/>
        </p:nvPicPr>
        <p:blipFill>
          <a:blip r:embed="rId12" cstate="screen">
            <a:lum bright="30000"/>
            <a:extLst>
              <a:ext uri="{28A0092B-C50C-407E-A947-70E740481C1C}">
                <a14:useLocalDpi xmlns:a14="http://schemas.microsoft.com/office/drawing/2010/main"/>
              </a:ext>
            </a:extLst>
          </a:blip>
          <a:srcRect/>
          <a:stretch>
            <a:fillRect/>
          </a:stretch>
        </p:blipFill>
        <p:spPr bwMode="auto">
          <a:xfrm>
            <a:off x="155575" y="1230313"/>
            <a:ext cx="2193925" cy="1455737"/>
          </a:xfrm>
          <a:prstGeom prst="rect">
            <a:avLst/>
          </a:prstGeom>
          <a:noFill/>
          <a:ln w="9525">
            <a:noFill/>
            <a:miter lim="800000"/>
            <a:headEnd/>
            <a:tailEnd/>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36" descr="бюдж процесс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35138"/>
            <a:ext cx="6200775" cy="4291012"/>
          </a:xfrm>
          <a:prstGeom prst="rect">
            <a:avLst/>
          </a:prstGeom>
          <a:noFill/>
          <a:ln w="9525">
            <a:noFill/>
            <a:miter lim="800000"/>
            <a:headEnd/>
            <a:tailEnd/>
          </a:ln>
        </p:spPr>
      </p:pic>
      <p:sp>
        <p:nvSpPr>
          <p:cNvPr id="26" name="Прямоугольник 25"/>
          <p:cNvSpPr/>
          <p:nvPr/>
        </p:nvSpPr>
        <p:spPr>
          <a:xfrm>
            <a:off x="87436" y="1600200"/>
            <a:ext cx="861774" cy="5192598"/>
          </a:xfrm>
          <a:prstGeom prst="rect">
            <a:avLst/>
          </a:prstGeom>
          <a:solidFill>
            <a:srgbClr val="99FF66"/>
          </a:solidFill>
          <a:ln>
            <a:no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vert270" lIns="0" tIns="0" rIns="0" bIns="36000" anchor="b">
            <a:spAutoFit/>
          </a:bodyPr>
          <a:lstStyle/>
          <a:p>
            <a:pPr marL="0" lvl="1" algn="ctr" fontAlgn="auto">
              <a:spcBef>
                <a:spcPts val="0"/>
              </a:spcBef>
              <a:spcAft>
                <a:spcPts val="0"/>
              </a:spcAft>
              <a:defRPr/>
            </a:pPr>
            <a:r>
              <a:rPr lang="ru-RU" sz="1400" b="1" dirty="0"/>
              <a:t>Бюджетный процесс </a:t>
            </a:r>
            <a:r>
              <a:rPr lang="ru-RU" sz="1400" dirty="0"/>
              <a:t> представляет собой деятельность по составлению проекта бюджета, его рассмотрению,  утверждению,  исполнению, составлению отчета об исполнении и его утверждению.</a:t>
            </a:r>
          </a:p>
        </p:txBody>
      </p:sp>
      <p:graphicFrame>
        <p:nvGraphicFramePr>
          <p:cNvPr id="28" name="Схема 27"/>
          <p:cNvGraphicFramePr/>
          <p:nvPr/>
        </p:nvGraphicFramePr>
        <p:xfrm>
          <a:off x="3347864" y="3356992"/>
          <a:ext cx="1800200"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Схема 28"/>
          <p:cNvGraphicFramePr/>
          <p:nvPr/>
        </p:nvGraphicFramePr>
        <p:xfrm>
          <a:off x="5004048" y="3212976"/>
          <a:ext cx="1656184" cy="2088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0" name="Схема 29"/>
          <p:cNvGraphicFramePr/>
          <p:nvPr/>
        </p:nvGraphicFramePr>
        <p:xfrm>
          <a:off x="5508104" y="4293096"/>
          <a:ext cx="3312368" cy="15841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438" name="TextBox 20"/>
          <p:cNvSpPr txBox="1">
            <a:spLocks noChangeArrowheads="1"/>
          </p:cNvSpPr>
          <p:nvPr/>
        </p:nvSpPr>
        <p:spPr bwMode="auto">
          <a:xfrm>
            <a:off x="5473700" y="1008063"/>
            <a:ext cx="3455988" cy="911225"/>
          </a:xfrm>
          <a:prstGeom prst="rect">
            <a:avLst/>
          </a:prstGeom>
          <a:solidFill>
            <a:schemeClr val="bg1"/>
          </a:solidFill>
          <a:ln w="57150">
            <a:solidFill>
              <a:srgbClr val="336699"/>
            </a:solidFill>
            <a:miter lim="800000"/>
            <a:headEnd/>
            <a:tailEnd/>
          </a:ln>
        </p:spPr>
        <p:txBody>
          <a:bodyPr>
            <a:spAutoFit/>
          </a:bodyPr>
          <a:lstStyle/>
          <a:p>
            <a:pPr algn="just"/>
            <a:r>
              <a:rPr lang="ru-RU" sz="1000">
                <a:solidFill>
                  <a:schemeClr val="tx1"/>
                </a:solidFill>
                <a:latin typeface="Constantia" pitchFamily="18" charset="0"/>
              </a:rPr>
              <a:t>Составляется прогноз социально-экономического развития, определяются  основные характеристики бюджета, налоговая и бюджетная политика, распределяются бюджетные ассигнования на очередной финансовый год и плановый период.</a:t>
            </a:r>
          </a:p>
        </p:txBody>
      </p:sp>
      <p:sp>
        <p:nvSpPr>
          <p:cNvPr id="22" name="TextBox 21"/>
          <p:cNvSpPr txBox="1"/>
          <p:nvPr/>
        </p:nvSpPr>
        <p:spPr>
          <a:xfrm>
            <a:off x="5938838" y="2068513"/>
            <a:ext cx="3001962" cy="1062037"/>
          </a:xfrm>
          <a:prstGeom prst="rect">
            <a:avLst/>
          </a:prstGeom>
          <a:solidFill>
            <a:schemeClr val="bg1"/>
          </a:solidFill>
          <a:ln w="57150">
            <a:solidFill>
              <a:srgbClr val="336600"/>
            </a:solidFill>
          </a:ln>
        </p:spPr>
        <p:txBody>
          <a:bodyPr>
            <a:spAutoFit/>
          </a:bodyPr>
          <a:lstStyle/>
          <a:p>
            <a:pPr algn="just" fontAlgn="auto">
              <a:spcBef>
                <a:spcPts val="0"/>
              </a:spcBef>
              <a:spcAft>
                <a:spcPts val="0"/>
              </a:spcAft>
              <a:defRPr/>
            </a:pPr>
            <a:r>
              <a:rPr lang="ru-RU" sz="1050" dirty="0">
                <a:solidFill>
                  <a:schemeClr val="tx1"/>
                </a:solidFill>
                <a:latin typeface="+mn-lt"/>
                <a:cs typeface="+mn-cs"/>
              </a:rPr>
              <a:t>Проект местного бюджета рассматривается Думой КГО </a:t>
            </a:r>
            <a:r>
              <a:rPr lang="ru-RU" sz="1050">
                <a:solidFill>
                  <a:schemeClr val="tx1"/>
                </a:solidFill>
                <a:latin typeface="+mn-lt"/>
                <a:cs typeface="+mn-cs"/>
              </a:rPr>
              <a:t>в одном чтении. </a:t>
            </a:r>
            <a:r>
              <a:rPr lang="ru-RU" sz="1050" dirty="0">
                <a:solidFill>
                  <a:schemeClr val="tx1"/>
                </a:solidFill>
                <a:latin typeface="+mn-lt"/>
                <a:cs typeface="+mn-cs"/>
              </a:rPr>
              <a:t>Сроки рассмотрения и принятия решения о местном бюджете должны обеспечивать вступление в силу указанного решения с 01 января очередного финансового года.</a:t>
            </a:r>
          </a:p>
        </p:txBody>
      </p:sp>
      <p:sp>
        <p:nvSpPr>
          <p:cNvPr id="23" name="TextBox 22"/>
          <p:cNvSpPr txBox="1"/>
          <p:nvPr/>
        </p:nvSpPr>
        <p:spPr>
          <a:xfrm>
            <a:off x="6348413" y="3289300"/>
            <a:ext cx="2592387" cy="1063625"/>
          </a:xfrm>
          <a:prstGeom prst="rect">
            <a:avLst/>
          </a:prstGeom>
          <a:solidFill>
            <a:schemeClr val="bg1"/>
          </a:solidFill>
          <a:ln w="57150">
            <a:solidFill>
              <a:schemeClr val="accent1">
                <a:lumMod val="60000"/>
                <a:lumOff val="40000"/>
              </a:schemeClr>
            </a:solidFill>
          </a:ln>
        </p:spPr>
        <p:txBody>
          <a:bodyPr>
            <a:spAutoFit/>
          </a:bodyPr>
          <a:lstStyle/>
          <a:p>
            <a:pPr algn="just" fontAlgn="auto">
              <a:spcBef>
                <a:spcPts val="0"/>
              </a:spcBef>
              <a:spcAft>
                <a:spcPts val="0"/>
              </a:spcAft>
              <a:defRPr/>
            </a:pPr>
            <a:r>
              <a:rPr lang="ru-RU" sz="1050" dirty="0">
                <a:solidFill>
                  <a:schemeClr val="tx1"/>
                </a:solidFill>
                <a:latin typeface="+mn-lt"/>
                <a:cs typeface="+mn-cs"/>
              </a:rPr>
              <a:t>Исполнение местного бюджета обеспечивается администрацией КГО, а организует исполнение Финансовое управление в КГО. Исполнение организуется на основе сводной бюджетной росписи и кассового плана. </a:t>
            </a:r>
          </a:p>
        </p:txBody>
      </p:sp>
      <p:sp>
        <p:nvSpPr>
          <p:cNvPr id="24" name="TextBox 23"/>
          <p:cNvSpPr txBox="1"/>
          <p:nvPr/>
        </p:nvSpPr>
        <p:spPr>
          <a:xfrm>
            <a:off x="6056313" y="4613275"/>
            <a:ext cx="2884487" cy="1063625"/>
          </a:xfrm>
          <a:prstGeom prst="rect">
            <a:avLst/>
          </a:prstGeom>
          <a:solidFill>
            <a:schemeClr val="bg1"/>
          </a:solidFill>
          <a:ln w="57150">
            <a:solidFill>
              <a:srgbClr val="FFFF00"/>
            </a:solidFill>
          </a:ln>
        </p:spPr>
        <p:txBody>
          <a:bodyPr>
            <a:spAutoFit/>
          </a:bodyPr>
          <a:lstStyle/>
          <a:p>
            <a:pPr algn="just" fontAlgn="auto">
              <a:spcBef>
                <a:spcPts val="0"/>
              </a:spcBef>
              <a:spcAft>
                <a:spcPts val="0"/>
              </a:spcAft>
              <a:defRPr/>
            </a:pPr>
            <a:r>
              <a:rPr lang="ru-RU" sz="1050" dirty="0">
                <a:solidFill>
                  <a:schemeClr val="tx1"/>
                </a:solidFill>
                <a:latin typeface="+mn-lt"/>
                <a:cs typeface="+mn-cs"/>
              </a:rPr>
              <a:t>Подготовка и составление участниками бюджетного процесса, а также рассмотрение и утверждение отчетов об исполнении местного бюджета за первый квартал, полугодие, девять месяцев</a:t>
            </a:r>
            <a:r>
              <a:rPr lang="en-US" sz="1050" dirty="0">
                <a:solidFill>
                  <a:schemeClr val="tx1"/>
                </a:solidFill>
                <a:latin typeface="+mn-lt"/>
                <a:cs typeface="+mn-cs"/>
              </a:rPr>
              <a:t>I</a:t>
            </a:r>
            <a:r>
              <a:rPr lang="ru-RU" sz="1050" dirty="0">
                <a:solidFill>
                  <a:schemeClr val="tx1"/>
                </a:solidFill>
                <a:latin typeface="+mn-lt"/>
                <a:cs typeface="+mn-cs"/>
              </a:rPr>
              <a:t> и за отчетный финансовый год.</a:t>
            </a:r>
          </a:p>
        </p:txBody>
      </p:sp>
      <p:sp>
        <p:nvSpPr>
          <p:cNvPr id="25" name="TextBox 24"/>
          <p:cNvSpPr txBox="1"/>
          <p:nvPr/>
        </p:nvSpPr>
        <p:spPr>
          <a:xfrm>
            <a:off x="5641975" y="5895975"/>
            <a:ext cx="3322638" cy="577850"/>
          </a:xfrm>
          <a:prstGeom prst="rect">
            <a:avLst/>
          </a:prstGeom>
          <a:solidFill>
            <a:schemeClr val="bg1"/>
          </a:solidFill>
          <a:ln w="57150">
            <a:solidFill>
              <a:srgbClr val="FF0000"/>
            </a:solidFill>
          </a:ln>
        </p:spPr>
        <p:txBody>
          <a:bodyPr>
            <a:spAutoFit/>
          </a:bodyPr>
          <a:lstStyle/>
          <a:p>
            <a:pPr fontAlgn="auto">
              <a:spcBef>
                <a:spcPts val="0"/>
              </a:spcBef>
              <a:spcAft>
                <a:spcPts val="0"/>
              </a:spcAft>
              <a:defRPr/>
            </a:pPr>
            <a:r>
              <a:rPr lang="ru-RU" sz="1050" dirty="0">
                <a:solidFill>
                  <a:schemeClr val="tx1"/>
                </a:solidFill>
                <a:latin typeface="+mn-lt"/>
                <a:cs typeface="+mn-cs"/>
              </a:rPr>
              <a:t>Деятельность , направленная на обеспечение соблюдения бюджетного законодательства и иных нормативных правовых актов. </a:t>
            </a:r>
          </a:p>
        </p:txBody>
      </p:sp>
      <p:sp>
        <p:nvSpPr>
          <p:cNvPr id="27" name="TextBox 26"/>
          <p:cNvSpPr txBox="1"/>
          <p:nvPr/>
        </p:nvSpPr>
        <p:spPr>
          <a:xfrm>
            <a:off x="1652588" y="5762625"/>
            <a:ext cx="2997200" cy="822325"/>
          </a:xfrm>
          <a:prstGeom prst="rect">
            <a:avLst/>
          </a:prstGeom>
          <a:gradFill flip="none" rotWithShape="1">
            <a:gsLst>
              <a:gs pos="0">
                <a:schemeClr val="tx2">
                  <a:lumMod val="60000"/>
                  <a:lumOff val="40000"/>
                </a:schemeClr>
              </a:gs>
              <a:gs pos="39999">
                <a:srgbClr val="85C2FF"/>
              </a:gs>
              <a:gs pos="70000">
                <a:srgbClr val="C4D6EB"/>
              </a:gs>
              <a:gs pos="100000">
                <a:srgbClr val="FFEBFA"/>
              </a:gs>
            </a:gsLst>
            <a:path path="shape">
              <a:fillToRect l="50000" t="50000" r="50000" b="50000"/>
            </a:path>
            <a:tileRect/>
          </a:gradFill>
        </p:spPr>
        <p:txBody>
          <a:bodyPr>
            <a:spAutoFit/>
          </a:bodyPr>
          <a:lstStyle/>
          <a:p>
            <a:pPr algn="ctr">
              <a:defRPr/>
            </a:pPr>
            <a:r>
              <a:rPr lang="ru-RU" sz="1200" b="1">
                <a:solidFill>
                  <a:srgbClr val="000099"/>
                </a:solidFill>
                <a:latin typeface="Constantia" pitchFamily="18" charset="0"/>
              </a:rPr>
              <a:t>Публичные слушания </a:t>
            </a:r>
          </a:p>
          <a:p>
            <a:pPr algn="ctr">
              <a:defRPr/>
            </a:pPr>
            <a:r>
              <a:rPr lang="ru-RU" sz="1200">
                <a:solidFill>
                  <a:srgbClr val="000099"/>
                </a:solidFill>
                <a:latin typeface="Constantia" pitchFamily="18" charset="0"/>
              </a:rPr>
              <a:t>по проекту бюджета проводятся  до момента принятия проекта решения о бюджете в первом чтении.</a:t>
            </a:r>
          </a:p>
        </p:txBody>
      </p:sp>
      <p:sp>
        <p:nvSpPr>
          <p:cNvPr id="32" name="Номер слайда 31"/>
          <p:cNvSpPr txBox="1">
            <a:spLocks noGrp="1"/>
          </p:cNvSpPr>
          <p:nvPr/>
        </p:nvSpPr>
        <p:spPr>
          <a:xfrm>
            <a:off x="7924800" y="6356350"/>
            <a:ext cx="762000" cy="365125"/>
          </a:xfrm>
          <a:prstGeom prst="rect">
            <a:avLst/>
          </a:prstGeom>
          <a:noFill/>
        </p:spPr>
        <p:txBody>
          <a:bodyPr lIns="0" tIns="0" rIns="0" bIns="0" anchor="b"/>
          <a:lstStyle/>
          <a:p>
            <a:pPr algn="r">
              <a:defRPr/>
            </a:pPr>
            <a:fld id="{4F39369B-F5AF-4E50-8FA5-D243D1E6175D}" type="slidenum">
              <a:rPr lang="ru-RU" sz="1200">
                <a:solidFill>
                  <a:schemeClr val="tx2">
                    <a:shade val="90000"/>
                  </a:schemeClr>
                </a:solidFill>
                <a:latin typeface="Arial" charset="0"/>
              </a:rPr>
              <a:pPr algn="r">
                <a:defRPr/>
              </a:pPr>
              <a:t>9</a:t>
            </a:fld>
            <a:endParaRPr lang="ru-RU" sz="1200" dirty="0">
              <a:solidFill>
                <a:schemeClr val="tx2">
                  <a:shade val="90000"/>
                </a:schemeClr>
              </a:solidFill>
              <a:latin typeface="Arial" charset="0"/>
            </a:endParaRPr>
          </a:p>
        </p:txBody>
      </p:sp>
      <p:pic>
        <p:nvPicPr>
          <p:cNvPr id="18445" name="Заголовок 32"/>
          <p:cNvPicPr>
            <a:picLocks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46100" y="0"/>
            <a:ext cx="8321675" cy="815975"/>
          </a:xfrm>
          <a:prstGeom prst="rect">
            <a:avLst/>
          </a:prstGeom>
          <a:noFill/>
          <a:ln w="9525">
            <a:noFill/>
            <a:miter lim="800000"/>
            <a:headEnd/>
            <a:tailEnd/>
          </a:ln>
        </p:spPr>
      </p:pic>
      <p:cxnSp>
        <p:nvCxnSpPr>
          <p:cNvPr id="39" name="Соединительная линия уступом 38"/>
          <p:cNvCxnSpPr/>
          <p:nvPr/>
        </p:nvCxnSpPr>
        <p:spPr>
          <a:xfrm>
            <a:off x="1196975" y="1841500"/>
            <a:ext cx="1244600" cy="363538"/>
          </a:xfrm>
          <a:prstGeom prst="bentConnector3">
            <a:avLst>
              <a:gd name="adj1" fmla="val 75000"/>
            </a:avLst>
          </a:prstGeom>
          <a:ln w="9525">
            <a:solidFill>
              <a:srgbClr val="FF0000"/>
            </a:solidFill>
            <a:tailEnd type="arrow"/>
          </a:ln>
          <a:effectLst/>
        </p:spPr>
        <p:style>
          <a:lnRef idx="2">
            <a:schemeClr val="accent2"/>
          </a:lnRef>
          <a:fillRef idx="0">
            <a:schemeClr val="accent2"/>
          </a:fillRef>
          <a:effectRef idx="1">
            <a:schemeClr val="accent2"/>
          </a:effectRef>
          <a:fontRef idx="minor">
            <a:schemeClr val="tx1"/>
          </a:fontRef>
        </p:style>
      </p:cxnSp>
      <p:sp>
        <p:nvSpPr>
          <p:cNvPr id="18447" name="TextBox 45"/>
          <p:cNvSpPr txBox="1">
            <a:spLocks noChangeArrowheads="1"/>
          </p:cNvSpPr>
          <p:nvPr/>
        </p:nvSpPr>
        <p:spPr bwMode="auto">
          <a:xfrm>
            <a:off x="1119188" y="1541463"/>
            <a:ext cx="1089025" cy="338137"/>
          </a:xfrm>
          <a:prstGeom prst="rect">
            <a:avLst/>
          </a:prstGeom>
          <a:noFill/>
          <a:ln w="9525">
            <a:noFill/>
            <a:miter lim="800000"/>
            <a:headEnd/>
            <a:tailEnd/>
          </a:ln>
        </p:spPr>
        <p:txBody>
          <a:bodyPr>
            <a:spAutoFit/>
          </a:bodyPr>
          <a:lstStyle/>
          <a:p>
            <a:r>
              <a:rPr lang="ru-RU" sz="1600">
                <a:solidFill>
                  <a:srgbClr val="FF0000"/>
                </a:solidFill>
                <a:latin typeface="Arial" charset="0"/>
              </a:rPr>
              <a:t>Контроль</a:t>
            </a:r>
          </a:p>
        </p:txBody>
      </p:sp>
      <p:cxnSp>
        <p:nvCxnSpPr>
          <p:cNvPr id="64" name="Соединительная линия уступом 63"/>
          <p:cNvCxnSpPr/>
          <p:nvPr/>
        </p:nvCxnSpPr>
        <p:spPr>
          <a:xfrm flipV="1">
            <a:off x="1196975" y="4851400"/>
            <a:ext cx="1244600" cy="449263"/>
          </a:xfrm>
          <a:prstGeom prst="bentConnector3">
            <a:avLst>
              <a:gd name="adj1" fmla="val 84375"/>
            </a:avLst>
          </a:prstGeom>
          <a:ln w="95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449" name="TextBox 65"/>
          <p:cNvSpPr txBox="1">
            <a:spLocks noChangeArrowheads="1"/>
          </p:cNvSpPr>
          <p:nvPr/>
        </p:nvSpPr>
        <p:spPr bwMode="auto">
          <a:xfrm>
            <a:off x="1060450" y="5000625"/>
            <a:ext cx="1400175" cy="338138"/>
          </a:xfrm>
          <a:prstGeom prst="rect">
            <a:avLst/>
          </a:prstGeom>
          <a:noFill/>
          <a:ln w="9525">
            <a:noFill/>
            <a:miter lim="800000"/>
            <a:headEnd/>
            <a:tailEnd/>
          </a:ln>
        </p:spPr>
        <p:txBody>
          <a:bodyPr>
            <a:spAutoFit/>
          </a:bodyPr>
          <a:lstStyle/>
          <a:p>
            <a:r>
              <a:rPr lang="ru-RU" sz="1600" b="1">
                <a:solidFill>
                  <a:srgbClr val="FFFF00"/>
                </a:solidFill>
                <a:latin typeface="Arial" charset="0"/>
              </a:rPr>
              <a:t>Отчетность</a:t>
            </a:r>
          </a:p>
        </p:txBody>
      </p:sp>
      <p:cxnSp>
        <p:nvCxnSpPr>
          <p:cNvPr id="70" name="Соединительная линия уступом 69"/>
          <p:cNvCxnSpPr/>
          <p:nvPr/>
        </p:nvCxnSpPr>
        <p:spPr>
          <a:xfrm rot="10800000" flipV="1">
            <a:off x="3348038" y="1841500"/>
            <a:ext cx="1301750" cy="650875"/>
          </a:xfrm>
          <a:prstGeom prst="bentConnector3">
            <a:avLst>
              <a:gd name="adj1" fmla="val 100060"/>
            </a:avLst>
          </a:prstGeom>
          <a:ln w="95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451" name="TextBox 81"/>
          <p:cNvSpPr txBox="1">
            <a:spLocks noChangeArrowheads="1"/>
          </p:cNvSpPr>
          <p:nvPr/>
        </p:nvSpPr>
        <p:spPr bwMode="auto">
          <a:xfrm>
            <a:off x="3348038" y="1550988"/>
            <a:ext cx="1511300" cy="338137"/>
          </a:xfrm>
          <a:prstGeom prst="rect">
            <a:avLst/>
          </a:prstGeom>
          <a:noFill/>
          <a:ln w="9525">
            <a:noFill/>
            <a:miter lim="800000"/>
            <a:headEnd/>
            <a:tailEnd/>
          </a:ln>
        </p:spPr>
        <p:txBody>
          <a:bodyPr>
            <a:spAutoFit/>
          </a:bodyPr>
          <a:lstStyle/>
          <a:p>
            <a:r>
              <a:rPr lang="ru-RU" sz="1600">
                <a:solidFill>
                  <a:srgbClr val="000099"/>
                </a:solidFill>
                <a:latin typeface="Arial" charset="0"/>
              </a:rPr>
              <a:t>Исполнение</a:t>
            </a:r>
          </a:p>
        </p:txBody>
      </p:sp>
      <p:cxnSp>
        <p:nvCxnSpPr>
          <p:cNvPr id="86" name="Прямая со стрелкой 85"/>
          <p:cNvCxnSpPr/>
          <p:nvPr/>
        </p:nvCxnSpPr>
        <p:spPr>
          <a:xfrm rot="10800000">
            <a:off x="2957513" y="2665413"/>
            <a:ext cx="2849562" cy="1587"/>
          </a:xfrm>
          <a:prstGeom prst="straightConnector1">
            <a:avLst/>
          </a:prstGeom>
          <a:ln w="952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348163" y="2370138"/>
            <a:ext cx="1614487" cy="585787"/>
          </a:xfrm>
          <a:prstGeom prst="rect">
            <a:avLst/>
          </a:prstGeom>
          <a:noFill/>
        </p:spPr>
        <p:txBody>
          <a:bodyPr>
            <a:spAutoFit/>
          </a:bodyPr>
          <a:lstStyle/>
          <a:p>
            <a:pPr>
              <a:defRPr/>
            </a:pPr>
            <a:r>
              <a:rPr lang="ru-RU" sz="1600" dirty="0">
                <a:solidFill>
                  <a:schemeClr val="accent5">
                    <a:lumMod val="50000"/>
                  </a:schemeClr>
                </a:solidFill>
                <a:latin typeface="Arial" charset="0"/>
              </a:rPr>
              <a:t>Рассмотрение и утверждение</a:t>
            </a:r>
          </a:p>
        </p:txBody>
      </p:sp>
      <p:cxnSp>
        <p:nvCxnSpPr>
          <p:cNvPr id="90" name="Прямая со стрелкой 89"/>
          <p:cNvCxnSpPr>
            <a:stCxn id="18455" idx="3"/>
          </p:cNvCxnSpPr>
          <p:nvPr/>
        </p:nvCxnSpPr>
        <p:spPr>
          <a:xfrm flipH="1" flipV="1">
            <a:off x="3851275" y="4292600"/>
            <a:ext cx="2349500" cy="1588"/>
          </a:xfrm>
          <a:prstGeom prst="straightConnector1">
            <a:avLst/>
          </a:prstGeom>
          <a:ln w="95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455" name="TextBox 90"/>
          <p:cNvSpPr txBox="1">
            <a:spLocks noChangeArrowheads="1"/>
          </p:cNvSpPr>
          <p:nvPr/>
        </p:nvSpPr>
        <p:spPr bwMode="auto">
          <a:xfrm>
            <a:off x="4649788" y="4002088"/>
            <a:ext cx="1550987" cy="584200"/>
          </a:xfrm>
          <a:prstGeom prst="rect">
            <a:avLst/>
          </a:prstGeom>
          <a:noFill/>
          <a:ln w="9525">
            <a:noFill/>
            <a:miter lim="800000"/>
            <a:headEnd/>
            <a:tailEnd/>
          </a:ln>
        </p:spPr>
        <p:txBody>
          <a:bodyPr>
            <a:spAutoFit/>
          </a:bodyPr>
          <a:lstStyle/>
          <a:p>
            <a:r>
              <a:rPr lang="ru-RU" sz="1600">
                <a:solidFill>
                  <a:srgbClr val="0070C0"/>
                </a:solidFill>
                <a:latin typeface="Arial" charset="0"/>
              </a:rPr>
              <a:t>Составление</a:t>
            </a:r>
          </a:p>
          <a:p>
            <a:endParaRPr lang="ru-RU" sz="1600">
              <a:solidFill>
                <a:srgbClr val="0070C0"/>
              </a:solidFill>
              <a:latin typeface="Arial" charset="0"/>
            </a:endParaRPr>
          </a:p>
        </p:txBody>
      </p:sp>
      <p:pic>
        <p:nvPicPr>
          <p:cNvPr id="14" name="Picture 4" descr="Герб Серова Новый 5 зубцов (300 - цветной)"/>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824" y="9010"/>
            <a:ext cx="968321" cy="1072054"/>
          </a:xfrm>
          <a:prstGeom prst="rect">
            <a:avLst/>
          </a:prstGeom>
          <a:ln>
            <a:noFill/>
          </a:ln>
          <a:effectLst>
            <a:softEdge rad="112500"/>
          </a:effectLst>
          <a:extLst/>
        </p:spPr>
      </p:pic>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ags/tag2.xml><?xml version="1.0" encoding="utf-8"?>
<p:tagLst xmlns:a="http://schemas.openxmlformats.org/drawingml/2006/main" xmlns:r="http://schemas.openxmlformats.org/officeDocument/2006/relationships" xmlns:p="http://schemas.openxmlformats.org/presentationml/2006/main">
  <p:tag name="TIMING" val="|10.9"/>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2_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Текстура">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Текстура">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45729</TotalTime>
  <Words>6681</Words>
  <Application>Microsoft Office PowerPoint</Application>
  <PresentationFormat>Лист A4 (210x297 мм)</PresentationFormat>
  <Paragraphs>1299</Paragraphs>
  <Slides>52</Slides>
  <Notes>7</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2</vt:i4>
      </vt:variant>
      <vt:variant>
        <vt:lpstr>Заголовки слайдов</vt:lpstr>
      </vt:variant>
      <vt:variant>
        <vt:i4>52</vt:i4>
      </vt:variant>
    </vt:vector>
  </HeadingPairs>
  <TitlesOfParts>
    <vt:vector size="64" baseType="lpstr">
      <vt:lpstr>Arial</vt:lpstr>
      <vt:lpstr>Bookman Old Style</vt:lpstr>
      <vt:lpstr>Constantia</vt:lpstr>
      <vt:lpstr>Impact</vt:lpstr>
      <vt:lpstr>Narkisim</vt:lpstr>
      <vt:lpstr>Tahoma</vt:lpstr>
      <vt:lpstr>Times New Roman</vt:lpstr>
      <vt:lpstr>Tunga</vt:lpstr>
      <vt:lpstr>Wingdings</vt:lpstr>
      <vt:lpstr>2_Текстура</vt:lpstr>
      <vt:lpstr>Диаграмма</vt:lpstr>
      <vt:lpstr>Лист</vt:lpstr>
      <vt:lpstr>Проект к решению Думы  Серовского городского округа  «О бюджете Серовского городского округа на 2018 год и плановый период 2019-2020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Основы составления проекта бюджета </vt:lpstr>
      <vt:lpstr>Основные показатели социально – экономического развития</vt:lpstr>
      <vt:lpstr>Презентация PowerPoint</vt:lpstr>
      <vt:lpstr>Основные параметры бюджета Серовского городского округа</vt:lpstr>
      <vt:lpstr>Доходы бюджета Серовского городского округа </vt:lpstr>
      <vt:lpstr>Сравнительный анализ налоговых доходов, неналоговых доходов и безвозмездных поступлений в бюджет Серовского городского округа</vt:lpstr>
      <vt:lpstr> Налоговые доходы в 2018 году  1 028 142,0 тыс.руб.</vt:lpstr>
      <vt:lpstr>Неналоговые доходы   в 2018 году 91 388,7  тыс.руб. </vt:lpstr>
      <vt:lpstr>Презентация PowerPoint</vt:lpstr>
      <vt:lpstr>Презентация PowerPoint</vt:lpstr>
      <vt:lpstr>Безвозмездные поступления в 2018 году 1 657 221,5 тыс.руб.</vt:lpstr>
      <vt:lpstr>          Основные мероприятия по дополнительной мобилизации доходов бюджета</vt:lpstr>
      <vt:lpstr>Расходы бюджета Серовского городского округа</vt:lpstr>
      <vt:lpstr>Презентация PowerPoint</vt:lpstr>
      <vt:lpstr>Структура расходов бюджета Серовского городского округа на 2018 год</vt:lpstr>
      <vt:lpstr>Презентация PowerPoint</vt:lpstr>
      <vt:lpstr>Общегосударственные вопросы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 финансирования дефицита бюджета</vt:lpstr>
      <vt:lpstr>Параметры муниципального  долга  Серовского  городского округа  на 2018 год</vt:lpstr>
      <vt:lpstr>Параметры муниципального  долга  Серовского  городского округа  на 2019 и 2020 годы</vt:lpstr>
      <vt:lpstr>Контактная информация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2017 год</dc:title>
  <dc:creator>user</dc:creator>
  <cp:lastModifiedBy>АСГО</cp:lastModifiedBy>
  <cp:revision>2035</cp:revision>
  <dcterms:created xsi:type="dcterms:W3CDTF">2013-10-23T10:56:41Z</dcterms:created>
  <dcterms:modified xsi:type="dcterms:W3CDTF">2017-12-06T05:14:55Z</dcterms:modified>
</cp:coreProperties>
</file>