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5.xml" ContentType="application/vnd.openxmlformats-officedocument.drawingml.diagramData+xml"/>
  <Override PartName="/ppt/charts/chart6.xml" ContentType="application/vnd.openxmlformats-officedocument.drawingml.chart+xml"/>
  <Default Extension="gif" ContentType="image/gif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54"/>
  </p:notesMasterIdLst>
  <p:handoutMasterIdLst>
    <p:handoutMasterId r:id="rId55"/>
  </p:handoutMasterIdLst>
  <p:sldIdLst>
    <p:sldId id="256" r:id="rId2"/>
    <p:sldId id="353" r:id="rId3"/>
    <p:sldId id="258" r:id="rId4"/>
    <p:sldId id="354" r:id="rId5"/>
    <p:sldId id="349" r:id="rId6"/>
    <p:sldId id="317" r:id="rId7"/>
    <p:sldId id="350" r:id="rId8"/>
    <p:sldId id="355" r:id="rId9"/>
    <p:sldId id="356" r:id="rId10"/>
    <p:sldId id="357" r:id="rId11"/>
    <p:sldId id="358" r:id="rId12"/>
    <p:sldId id="359" r:id="rId13"/>
    <p:sldId id="278" r:id="rId14"/>
    <p:sldId id="259" r:id="rId15"/>
    <p:sldId id="299" r:id="rId16"/>
    <p:sldId id="262" r:id="rId17"/>
    <p:sldId id="351" r:id="rId18"/>
    <p:sldId id="283" r:id="rId19"/>
    <p:sldId id="352" r:id="rId20"/>
    <p:sldId id="284" r:id="rId21"/>
    <p:sldId id="304" r:id="rId22"/>
    <p:sldId id="305" r:id="rId23"/>
    <p:sldId id="313" r:id="rId24"/>
    <p:sldId id="266" r:id="rId25"/>
    <p:sldId id="287" r:id="rId26"/>
    <p:sldId id="360" r:id="rId27"/>
    <p:sldId id="301" r:id="rId28"/>
    <p:sldId id="302" r:id="rId29"/>
    <p:sldId id="363" r:id="rId30"/>
    <p:sldId id="364" r:id="rId31"/>
    <p:sldId id="324" r:id="rId32"/>
    <p:sldId id="365" r:id="rId33"/>
    <p:sldId id="362" r:id="rId34"/>
    <p:sldId id="361" r:id="rId35"/>
    <p:sldId id="366" r:id="rId36"/>
    <p:sldId id="323" r:id="rId37"/>
    <p:sldId id="322" r:id="rId38"/>
    <p:sldId id="347" r:id="rId39"/>
    <p:sldId id="328" r:id="rId40"/>
    <p:sldId id="330" r:id="rId41"/>
    <p:sldId id="333" r:id="rId42"/>
    <p:sldId id="332" r:id="rId43"/>
    <p:sldId id="335" r:id="rId44"/>
    <p:sldId id="337" r:id="rId45"/>
    <p:sldId id="340" r:id="rId46"/>
    <p:sldId id="342" r:id="rId47"/>
    <p:sldId id="309" r:id="rId48"/>
    <p:sldId id="345" r:id="rId49"/>
    <p:sldId id="290" r:id="rId50"/>
    <p:sldId id="268" r:id="rId51"/>
    <p:sldId id="348" r:id="rId52"/>
    <p:sldId id="314" r:id="rId53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i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00FF00"/>
    <a:srgbClr val="66FF99"/>
    <a:srgbClr val="581855"/>
    <a:srgbClr val="996600"/>
    <a:srgbClr val="DDDDDD"/>
    <a:srgbClr val="5E3D34"/>
    <a:srgbClr val="9EAF3B"/>
    <a:srgbClr val="5B6422"/>
    <a:srgbClr val="B7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6" autoAdjust="0"/>
    <p:restoredTop sz="96237" autoAdjust="0"/>
  </p:normalViewPr>
  <p:slideViewPr>
    <p:cSldViewPr snapToGrid="0">
      <p:cViewPr varScale="1">
        <p:scale>
          <a:sx n="100" d="100"/>
          <a:sy n="100" d="100"/>
        </p:scale>
        <p:origin x="-90" y="-186"/>
      </p:cViewPr>
      <p:guideLst>
        <p:guide orient="horz" pos="2296"/>
        <p:guide pos="3143"/>
      </p:guideLst>
    </p:cSldViewPr>
  </p:slideViewPr>
  <p:outlineViewPr>
    <p:cViewPr>
      <p:scale>
        <a:sx n="33" d="100"/>
        <a:sy n="33" d="100"/>
      </p:scale>
      <p:origin x="0" y="145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16" y="-90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19\&#1056;&#1072;&#1073;&#1086;&#1095;&#1080;&#1077;%20&#1084;&#1072;&#1090;&#1077;&#1088;&#1080;&#1072;&#1083;&#1099;%20&#1082;%20&#1087;&#1088;&#1086;&#1077;&#1082;&#1090;&#1091;%20&#1073;&#1102;&#1076;&#1078;&#1077;&#1090;&#1072;%20&#1076;&#1083;&#1103;%20&#1075;&#1088;&#1072;&#1078;&#1076;&#1072;&#1085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19\&#1056;&#1072;&#1073;&#1086;&#1095;&#1080;&#1077;%20&#1084;&#1072;&#1090;&#1077;&#1088;&#1080;&#1072;&#1083;&#1099;%20&#1082;%20&#1087;&#1088;&#1086;&#1077;&#1082;&#1090;&#1091;%20&#1073;&#1102;&#1076;&#1078;&#1077;&#1090;&#1072;%20&#1076;&#1083;&#1103;%20&#1075;&#1088;&#1072;&#1078;&#1076;&#1072;&#1085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19\&#1056;&#1072;&#1073;&#1086;&#1095;&#1080;&#1077;%20&#1084;&#1072;&#1090;&#1077;&#1088;&#1080;&#1072;&#1083;&#1099;%20&#1082;%20&#1087;&#1088;&#1086;&#1077;&#1082;&#1090;&#1091;%20&#1073;&#1102;&#1076;&#1078;&#1077;&#1090;&#1072;%20&#1076;&#1083;&#1103;%20&#1075;&#1088;&#1072;&#1078;&#1076;&#1072;&#1085;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19\&#1056;&#1072;&#1073;&#1086;&#1095;&#1080;&#1077;%20&#1084;&#1072;&#1090;&#1077;&#1088;&#1080;&#1072;&#1083;&#1099;%20&#1082;%20&#1087;&#1088;&#1086;&#1077;&#1082;&#1090;&#1091;%20&#1073;&#1102;&#1076;&#1078;&#1077;&#1090;&#1072;%20&#1076;&#1083;&#1103;%20&#1075;&#1088;&#1072;&#1078;&#1076;&#1072;&#1085;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19\&#1056;&#1072;&#1073;&#1086;&#1095;&#1080;&#1077;%20&#1084;&#1072;&#1090;&#1077;&#1088;&#1080;&#1072;&#1083;&#1099;%20&#1082;%20&#1087;&#1088;&#1086;&#1077;&#1082;&#1090;&#1091;%20&#1073;&#1102;&#1076;&#1078;&#1077;&#1090;&#1072;%20&#1076;&#1083;&#1103;%20&#1075;&#1088;&#1072;&#1078;&#1076;&#1072;&#1085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Лист3!$B$2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Лист3!$A$3:$A$7</c:f>
              <c:strCache>
                <c:ptCount val="5"/>
                <c:pt idx="0">
                  <c:v>2015 (факт)</c:v>
                </c:pt>
                <c:pt idx="1">
                  <c:v>2016 (факт)</c:v>
                </c:pt>
                <c:pt idx="2">
                  <c:v>2017 (факт)</c:v>
                </c:pt>
                <c:pt idx="3">
                  <c:v>2018 (ожидаемое)</c:v>
                </c:pt>
                <c:pt idx="4">
                  <c:v>2019 план</c:v>
                </c:pt>
              </c:strCache>
            </c:strRef>
          </c:cat>
          <c:val>
            <c:numRef>
              <c:f>Лист3!$B$3:$B$7</c:f>
              <c:numCache>
                <c:formatCode>_-* #,##0\ _₽_-;\-* #,##0\ _₽_-;_-* "-"??\ _₽_-;_-@_-</c:formatCode>
                <c:ptCount val="5"/>
                <c:pt idx="0">
                  <c:v>420758</c:v>
                </c:pt>
                <c:pt idx="1">
                  <c:v>961291</c:v>
                </c:pt>
                <c:pt idx="2">
                  <c:v>944123</c:v>
                </c:pt>
                <c:pt idx="3">
                  <c:v>1040450</c:v>
                </c:pt>
                <c:pt idx="4">
                  <c:v>1007272.2</c:v>
                </c:pt>
              </c:numCache>
            </c:numRef>
          </c:val>
        </c:ser>
        <c:ser>
          <c:idx val="1"/>
          <c:order val="1"/>
          <c:tx>
            <c:strRef>
              <c:f>Лист3!$C$2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Лист3!$A$3:$A$7</c:f>
              <c:strCache>
                <c:ptCount val="5"/>
                <c:pt idx="0">
                  <c:v>2015 (факт)</c:v>
                </c:pt>
                <c:pt idx="1">
                  <c:v>2016 (факт)</c:v>
                </c:pt>
                <c:pt idx="2">
                  <c:v>2017 (факт)</c:v>
                </c:pt>
                <c:pt idx="3">
                  <c:v>2018 (ожидаемое)</c:v>
                </c:pt>
                <c:pt idx="4">
                  <c:v>2019 план</c:v>
                </c:pt>
              </c:strCache>
            </c:strRef>
          </c:cat>
          <c:val>
            <c:numRef>
              <c:f>Лист3!$C$3:$C$7</c:f>
              <c:numCache>
                <c:formatCode>_-* #,##0\ _₽_-;\-* #,##0\ _₽_-;_-* "-"??\ _₽_-;_-@_-</c:formatCode>
                <c:ptCount val="5"/>
                <c:pt idx="0">
                  <c:v>183857</c:v>
                </c:pt>
                <c:pt idx="1">
                  <c:v>139067</c:v>
                </c:pt>
                <c:pt idx="2">
                  <c:v>127254</c:v>
                </c:pt>
                <c:pt idx="3">
                  <c:v>94519.7</c:v>
                </c:pt>
                <c:pt idx="4">
                  <c:v>93298.9</c:v>
                </c:pt>
              </c:numCache>
            </c:numRef>
          </c:val>
        </c:ser>
        <c:ser>
          <c:idx val="2"/>
          <c:order val="2"/>
          <c:tx>
            <c:strRef>
              <c:f>Лист3!$D$2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Лист3!$A$3:$A$7</c:f>
              <c:strCache>
                <c:ptCount val="5"/>
                <c:pt idx="0">
                  <c:v>2015 (факт)</c:v>
                </c:pt>
                <c:pt idx="1">
                  <c:v>2016 (факт)</c:v>
                </c:pt>
                <c:pt idx="2">
                  <c:v>2017 (факт)</c:v>
                </c:pt>
                <c:pt idx="3">
                  <c:v>2018 (ожидаемое)</c:v>
                </c:pt>
                <c:pt idx="4">
                  <c:v>2019 план</c:v>
                </c:pt>
              </c:strCache>
            </c:strRef>
          </c:cat>
          <c:val>
            <c:numRef>
              <c:f>Лист3!$D$3:$D$7</c:f>
              <c:numCache>
                <c:formatCode>_-* #,##0\ _₽_-;\-* #,##0\ _₽_-;_-* "-"??\ _₽_-;_-@_-</c:formatCode>
                <c:ptCount val="5"/>
                <c:pt idx="0">
                  <c:v>1821040</c:v>
                </c:pt>
                <c:pt idx="1">
                  <c:v>1527301</c:v>
                </c:pt>
                <c:pt idx="2">
                  <c:v>1855728</c:v>
                </c:pt>
                <c:pt idx="3">
                  <c:v>2025395.2</c:v>
                </c:pt>
                <c:pt idx="4">
                  <c:v>1635328.4</c:v>
                </c:pt>
              </c:numCache>
            </c:numRef>
          </c:val>
        </c:ser>
        <c:shape val="box"/>
        <c:axId val="175072768"/>
        <c:axId val="244922240"/>
        <c:axId val="0"/>
      </c:bar3DChart>
      <c:catAx>
        <c:axId val="175072768"/>
        <c:scaling>
          <c:orientation val="minMax"/>
        </c:scaling>
        <c:axPos val="b"/>
        <c:tickLblPos val="nextTo"/>
        <c:spPr>
          <a:ln>
            <a:solidFill>
              <a:schemeClr val="accent4">
                <a:lumMod val="10000"/>
              </a:schemeClr>
            </a:solidFill>
          </a:ln>
        </c:spPr>
        <c:txPr>
          <a:bodyPr/>
          <a:lstStyle/>
          <a:p>
            <a:pPr>
              <a:defRPr sz="1200" baseline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defRPr>
            </a:pPr>
            <a:endParaRPr lang="ru-RU"/>
          </a:p>
        </c:txPr>
        <c:crossAx val="244922240"/>
        <c:crosses val="autoZero"/>
        <c:auto val="1"/>
        <c:lblAlgn val="ctr"/>
        <c:lblOffset val="100"/>
      </c:catAx>
      <c:valAx>
        <c:axId val="244922240"/>
        <c:scaling>
          <c:orientation val="minMax"/>
        </c:scaling>
        <c:axPos val="l"/>
        <c:majorGridlines/>
        <c:numFmt formatCode="_-* #,##0\ _₽_-;\-* #,##0\ _₽_-;_-* &quot;-&quot;??\ _₽_-;_-@_-" sourceLinked="1"/>
        <c:tickLblPos val="nextTo"/>
        <c:txPr>
          <a:bodyPr/>
          <a:lstStyle/>
          <a:p>
            <a:pPr>
              <a:defRPr sz="1200" baseline="0">
                <a:solidFill>
                  <a:srgbClr val="000000"/>
                </a:solidFill>
                <a:latin typeface="Times New Roman" pitchFamily="18" charset="0"/>
              </a:defRPr>
            </a:pPr>
            <a:endParaRPr lang="ru-RU"/>
          </a:p>
        </c:txPr>
        <c:crossAx val="1750727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 baseline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25"/>
      <c:hPercent val="50"/>
      <c:perspective val="0"/>
    </c:view3D>
    <c:plotArea>
      <c:layout>
        <c:manualLayout>
          <c:layoutTarget val="inner"/>
          <c:xMode val="edge"/>
          <c:yMode val="edge"/>
          <c:x val="0.27508455467869225"/>
          <c:y val="0.35130970724191074"/>
          <c:w val="0.45208568207440825"/>
          <c:h val="0.30046224961479207"/>
        </c:manualLayout>
      </c:layout>
      <c:pie3DChart>
        <c:varyColors val="1"/>
        <c:ser>
          <c:idx val="0"/>
          <c:order val="0"/>
          <c:tx>
            <c:strRef>
              <c:f>Лист1!$C$90</c:f>
              <c:strCache>
                <c:ptCount val="1"/>
                <c:pt idx="0">
                  <c:v>прогноз 2016 года</c:v>
                </c:pt>
              </c:strCache>
            </c:strRef>
          </c:tx>
          <c:spPr>
            <a:solidFill>
              <a:srgbClr val="9999FF"/>
            </a:solidFill>
            <a:ln w="26531">
              <a:noFill/>
            </a:ln>
          </c:spPr>
          <c:explosion val="20"/>
          <c:dPt>
            <c:idx val="0"/>
            <c:explosion val="2"/>
          </c:dPt>
          <c:dPt>
            <c:idx val="1"/>
            <c:explosion val="57"/>
            <c:spPr>
              <a:solidFill>
                <a:srgbClr val="993366"/>
              </a:solidFill>
              <a:ln w="26531">
                <a:noFill/>
              </a:ln>
            </c:spPr>
          </c:dPt>
          <c:dPt>
            <c:idx val="2"/>
            <c:explosion val="38"/>
            <c:spPr>
              <a:solidFill>
                <a:srgbClr val="FFFF00"/>
              </a:solidFill>
              <a:ln w="26531">
                <a:noFill/>
              </a:ln>
            </c:spPr>
          </c:dPt>
          <c:dPt>
            <c:idx val="3"/>
            <c:explosion val="64"/>
            <c:spPr>
              <a:solidFill>
                <a:srgbClr val="CCFFFF"/>
              </a:solidFill>
              <a:ln w="26531">
                <a:noFill/>
              </a:ln>
            </c:spPr>
          </c:dPt>
          <c:dPt>
            <c:idx val="4"/>
            <c:explosion val="54"/>
            <c:spPr>
              <a:solidFill>
                <a:srgbClr val="00FF00"/>
              </a:solidFill>
              <a:ln w="26531">
                <a:noFill/>
              </a:ln>
            </c:spPr>
          </c:dPt>
          <c:dPt>
            <c:idx val="5"/>
            <c:explosion val="94"/>
            <c:spPr>
              <a:solidFill>
                <a:srgbClr val="FF8080"/>
              </a:solidFill>
              <a:ln w="26531">
                <a:noFill/>
              </a:ln>
            </c:spPr>
          </c:dPt>
          <c:dPt>
            <c:idx val="6"/>
            <c:explosion val="62"/>
            <c:spPr>
              <a:solidFill>
                <a:srgbClr val="0066CC"/>
              </a:solidFill>
              <a:ln w="26531">
                <a:noFill/>
              </a:ln>
            </c:spPr>
          </c:dPt>
          <c:dPt>
            <c:idx val="7"/>
            <c:explosion val="74"/>
            <c:spPr>
              <a:solidFill>
                <a:srgbClr val="00FFFF"/>
              </a:solidFill>
              <a:ln w="26531">
                <a:noFill/>
              </a:ln>
            </c:spPr>
          </c:dPt>
          <c:dLbls>
            <c:dLbl>
              <c:idx val="0"/>
              <c:layout>
                <c:manualLayout>
                  <c:x val="0.21039016423273113"/>
                  <c:y val="-6.2276968319084386E-2"/>
                </c:manualLayout>
              </c:layout>
              <c:numFmt formatCode="0%" sourceLinked="0"/>
              <c:spPr>
                <a:noFill/>
                <a:ln w="3316">
                  <a:noFill/>
                  <a:prstDash val="solid"/>
                </a:ln>
              </c:spPr>
              <c:txPr>
                <a:bodyPr/>
                <a:lstStyle/>
                <a:p>
                  <a:pPr>
                    <a:defRPr sz="1253" b="1" i="0" u="none" strike="noStrike" baseline="0">
                      <a:solidFill>
                        <a:srgbClr val="00008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Val val="1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0.2274036874751425"/>
                  <c:y val="-3.1506931548071847E-2"/>
                </c:manualLayout>
              </c:layout>
              <c:dLblPos val="bestFit"/>
              <c:showVal val="1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0.21410939474856516"/>
                  <c:y val="0.25507401989684547"/>
                </c:manualLayout>
              </c:layout>
              <c:dLblPos val="bestFit"/>
              <c:showVal val="1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-0.10033967401721466"/>
                  <c:y val="0.28846300888595156"/>
                </c:manualLayout>
              </c:layout>
              <c:dLblPos val="bestFit"/>
              <c:showVal val="1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0.15159572446181352"/>
                  <c:y val="-3.0192546208027773E-2"/>
                </c:manualLayout>
              </c:layout>
              <c:dLblPos val="bestFit"/>
              <c:showVal val="1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-9.0405838504088301E-2"/>
                  <c:y val="-0.26953378376809817"/>
                </c:manualLayout>
              </c:layout>
              <c:dLblPos val="bestFit"/>
              <c:showVal val="1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3.9328287091889028E-2"/>
                  <c:y val="-0.21200713827562079"/>
                </c:manualLayout>
              </c:layout>
              <c:dLblPos val="bestFit"/>
              <c:showVal val="1"/>
              <c:showCatName val="1"/>
              <c:showPercent val="1"/>
              <c:separator>
</c:separator>
            </c:dLbl>
            <c:dLbl>
              <c:idx val="7"/>
              <c:layout>
                <c:manualLayout>
                  <c:x val="0.2145898335739555"/>
                  <c:y val="-0.16621369403555289"/>
                </c:manualLayout>
              </c:layout>
              <c:dLblPos val="bestFit"/>
              <c:showVal val="1"/>
              <c:showCatName val="1"/>
              <c:showPercent val="1"/>
              <c:separator>
</c:separator>
            </c:dLbl>
            <c:numFmt formatCode="0%" sourceLinked="0"/>
            <c:spPr>
              <a:noFill/>
              <a:ln w="26531">
                <a:noFill/>
              </a:ln>
            </c:spPr>
            <c:txPr>
              <a:bodyPr/>
              <a:lstStyle/>
              <a:p>
                <a:pPr>
                  <a:defRPr sz="1253" b="1" i="0" u="none" strike="noStrike" baseline="0">
                    <a:solidFill>
                      <a:srgbClr val="00008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outEnd"/>
            <c:showVal val="1"/>
            <c:showCatName val="1"/>
            <c:showPercent val="1"/>
            <c:separator>
</c:separator>
            <c:showLeaderLines val="1"/>
          </c:dLbls>
          <c:cat>
            <c:strRef>
              <c:f>Лист1!$B$91:$B$98</c:f>
              <c:strCache>
                <c:ptCount val="8"/>
                <c:pt idx="0">
                  <c:v>доходы от арендной платы за земельные участки</c:v>
                </c:pt>
                <c:pt idx="1">
                  <c:v>доходы от сдачи в аренду объекто не жилого фонда</c:v>
                </c:pt>
                <c:pt idx="2">
                  <c:v>плата за пользование жилыми помещениями (наем)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реализации объектов нежилого фонда</c:v>
                </c:pt>
                <c:pt idx="5">
                  <c:v>доходы от продажи земельных участков</c:v>
                </c:pt>
                <c:pt idx="6">
                  <c:v>штрафы</c:v>
                </c:pt>
                <c:pt idx="7">
                  <c:v>прочие неналоговые доходы</c:v>
                </c:pt>
              </c:strCache>
            </c:strRef>
          </c:cat>
          <c:val>
            <c:numRef>
              <c:f>Лист1!$C$91:$C$98</c:f>
              <c:numCache>
                <c:formatCode>#,##0.00</c:formatCode>
                <c:ptCount val="8"/>
                <c:pt idx="0">
                  <c:v>22429</c:v>
                </c:pt>
                <c:pt idx="1">
                  <c:v>29262</c:v>
                </c:pt>
                <c:pt idx="2">
                  <c:v>11600</c:v>
                </c:pt>
                <c:pt idx="3">
                  <c:v>12623</c:v>
                </c:pt>
                <c:pt idx="4">
                  <c:v>3454</c:v>
                </c:pt>
                <c:pt idx="5">
                  <c:v>2355</c:v>
                </c:pt>
                <c:pt idx="6">
                  <c:v>9347</c:v>
                </c:pt>
                <c:pt idx="7">
                  <c:v>2229</c:v>
                </c:pt>
              </c:numCache>
            </c:numRef>
          </c:val>
        </c:ser>
        <c:ser>
          <c:idx val="1"/>
          <c:order val="1"/>
          <c:tx>
            <c:strRef>
              <c:f>Лист1!$D$90</c:f>
              <c:strCache>
                <c:ptCount val="1"/>
                <c:pt idx="0">
                  <c:v>уд.вес.%</c:v>
                </c:pt>
              </c:strCache>
            </c:strRef>
          </c:tx>
          <c:spPr>
            <a:solidFill>
              <a:srgbClr val="993366"/>
            </a:solidFill>
            <a:ln w="13265">
              <a:solidFill>
                <a:srgbClr val="000000"/>
              </a:solidFill>
              <a:prstDash val="solid"/>
            </a:ln>
          </c:spPr>
          <c:explosion val="25"/>
          <c:dPt>
            <c:idx val="0"/>
            <c:spPr>
              <a:solidFill>
                <a:srgbClr val="9999FF"/>
              </a:solidFill>
              <a:ln w="13265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3265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3265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3265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3265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3265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3265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6531">
                <a:noFill/>
              </a:ln>
            </c:spPr>
            <c:txPr>
              <a:bodyPr/>
              <a:lstStyle/>
              <a:p>
                <a:pPr>
                  <a:defRPr sz="151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  <c:showCatName val="1"/>
            <c:showPercent val="1"/>
            <c:separator>
</c:separator>
            <c:showLeaderLines val="1"/>
          </c:dLbls>
          <c:cat>
            <c:strRef>
              <c:f>Лист1!$B$91:$B$98</c:f>
              <c:strCache>
                <c:ptCount val="8"/>
                <c:pt idx="0">
                  <c:v>доходы от арендной платы за земельные участки</c:v>
                </c:pt>
                <c:pt idx="1">
                  <c:v>доходы от сдачи в аренду объекто не жилого фонда</c:v>
                </c:pt>
                <c:pt idx="2">
                  <c:v>плата за пользование жилыми помещениями (наем)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реализации объектов нежилого фонда</c:v>
                </c:pt>
                <c:pt idx="5">
                  <c:v>доходы от продажи земельных участков</c:v>
                </c:pt>
                <c:pt idx="6">
                  <c:v>штрафы</c:v>
                </c:pt>
                <c:pt idx="7">
                  <c:v>прочие неналоговые доходы</c:v>
                </c:pt>
              </c:strCache>
            </c:strRef>
          </c:cat>
          <c:val>
            <c:numRef>
              <c:f>Лист1!$D$91:$D$98</c:f>
              <c:numCache>
                <c:formatCode>#,##0.0</c:formatCode>
                <c:ptCount val="8"/>
                <c:pt idx="0">
                  <c:v>24.039914682901209</c:v>
                </c:pt>
                <c:pt idx="1">
                  <c:v>31.363680210934728</c:v>
                </c:pt>
                <c:pt idx="2">
                  <c:v>12.433145049786171</c:v>
                </c:pt>
                <c:pt idx="3">
                  <c:v>13.52961982443542</c:v>
                </c:pt>
                <c:pt idx="4">
                  <c:v>3.7020761208587443</c:v>
                </c:pt>
                <c:pt idx="5">
                  <c:v>2.5241428096764169</c:v>
                </c:pt>
                <c:pt idx="6">
                  <c:v>10.018328170719942</c:v>
                </c:pt>
                <c:pt idx="7">
                  <c:v>2.38909313068736</c:v>
                </c:pt>
              </c:numCache>
            </c:numRef>
          </c:val>
        </c:ser>
        <c:dLbls>
          <c:showVal val="1"/>
          <c:showCatName val="1"/>
          <c:showPercent val="1"/>
          <c:separator>
</c:separator>
        </c:dLbls>
      </c:pie3DChart>
      <c:spPr>
        <a:noFill/>
        <a:ln w="26531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51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autoTitleDeleted val="1"/>
    <c:view3D>
      <c:rotX val="20"/>
      <c:rotY val="40"/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 w="25400">
          <a:noFill/>
        </a:ln>
        <a:effectLst/>
        <a:sp3d/>
      </c:spPr>
    </c:sideWall>
    <c:backWall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143211669927274E-2"/>
          <c:y val="8.8115585711933744E-2"/>
          <c:w val="0.39284200352556048"/>
          <c:h val="0.52257891404503853"/>
        </c:manualLayout>
      </c:layout>
      <c:bar3DChart>
        <c:barDir val="col"/>
        <c:grouping val="stacked"/>
        <c:gapDepth val="71"/>
        <c:shape val="box"/>
        <c:axId val="93426432"/>
        <c:axId val="93427968"/>
        <c:axId val="0"/>
      </c:bar3DChart>
      <c:catAx>
        <c:axId val="93426432"/>
        <c:scaling>
          <c:orientation val="minMax"/>
        </c:scaling>
        <c:delete val="1"/>
        <c:axPos val="b"/>
        <c:numFmt formatCode="General" sourceLinked="1"/>
        <c:tickLblPos val="none"/>
        <c:crossAx val="93427968"/>
        <c:crosses val="autoZero"/>
        <c:auto val="1"/>
        <c:lblAlgn val="ctr"/>
        <c:lblOffset val="100"/>
      </c:catAx>
      <c:valAx>
        <c:axId val="93427968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Млн.руб.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9.7144472984551596E-4"/>
              <c:y val="0.8353486160081689"/>
            </c:manualLayout>
          </c:layout>
        </c:title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2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426432"/>
        <c:crosses val="autoZero"/>
        <c:crossBetween val="between"/>
      </c:valAx>
      <c:spPr>
        <a:noFill/>
        <a:ln w="25400">
          <a:noFill/>
        </a:ln>
        <a:effectLst>
          <a:outerShdw dist="50800" dir="5400000" sx="81000" sy="81000" algn="ctr" rotWithShape="0">
            <a:srgbClr val="2B5481"/>
          </a:outerShdw>
        </a:effectLst>
      </c:spPr>
    </c:plotArea>
    <c:legend>
      <c:legendPos val="r"/>
      <c:layout>
        <c:manualLayout>
          <c:xMode val="edge"/>
          <c:yMode val="edge"/>
          <c:x val="0.54266307727233876"/>
          <c:y val="6.9433706942682333E-2"/>
          <c:w val="8.5021780872969202E-2"/>
          <c:h val="0.19317741923621987"/>
        </c:manualLayout>
      </c:layout>
    </c:legend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45"/>
      <c:hPercent val="90"/>
      <c:rotY val="44"/>
      <c:depthPercent val="100"/>
      <c:rAngAx val="1"/>
    </c:view3D>
    <c:floor>
      <c:sp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rect">
            <a:fillToRect l="100000" t="100000"/>
          </a:path>
          <a:tileRect r="-100000" b="-100000"/>
        </a:gradFill>
        <a:ln w="3175">
          <a:solidFill>
            <a:srgbClr val="000000"/>
          </a:solidFill>
          <a:prstDash val="solid"/>
        </a:ln>
      </c:spPr>
    </c:floor>
    <c:sideWall>
      <c:sp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rect">
            <a:fillToRect t="100000" r="100000"/>
          </a:path>
          <a:tileRect l="-100000" b="-100000"/>
        </a:gradFill>
        <a:ln w="12700">
          <a:solidFill>
            <a:srgbClr val="99CCFF"/>
          </a:solidFill>
          <a:prstDash val="solid"/>
        </a:ln>
      </c:spPr>
    </c:sideWall>
    <c:backWall>
      <c:sp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rect">
            <a:fillToRect t="100000" r="100000"/>
          </a:path>
          <a:tileRect l="-100000" b="-100000"/>
        </a:gradFill>
        <a:ln w="12700">
          <a:solidFill>
            <a:srgbClr val="99CCFF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4270152505446623"/>
          <c:y val="1.5174506828528073E-2"/>
          <c:w val="0.65686274509803921"/>
          <c:h val="0.7738998482549318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Лист1!$C$143</c:f>
              <c:strCache>
                <c:ptCount val="1"/>
                <c:pt idx="0">
                  <c:v>Возврат  остатков субсидий, субвенций и иных межбюджетных трансфертов, имеющих целевое назначение,</c:v>
                </c:pt>
              </c:strCache>
            </c:strRef>
          </c:tx>
          <c:spPr>
            <a:solidFill>
              <a:srgbClr val="FF0000"/>
            </a:solidFill>
            <a:ln w="13402">
              <a:solidFill>
                <a:srgbClr val="000000"/>
              </a:solidFill>
              <a:prstDash val="solid"/>
            </a:ln>
          </c:spPr>
          <c:cat>
            <c:strRef>
              <c:f>Лист1!$B$144:$B$148</c:f>
              <c:strCache>
                <c:ptCount val="5"/>
                <c:pt idx="0">
                  <c:v>2017 факт</c:v>
                </c:pt>
                <c:pt idx="1">
                  <c:v>2018 ожидаемое</c:v>
                </c:pt>
                <c:pt idx="2">
                  <c:v>2019 план</c:v>
                </c:pt>
                <c:pt idx="3">
                  <c:v>2020 план</c:v>
                </c:pt>
                <c:pt idx="4">
                  <c:v>2021 план</c:v>
                </c:pt>
              </c:strCache>
            </c:strRef>
          </c:cat>
          <c:val>
            <c:numRef>
              <c:f>Лист1!$C$144:$C$148</c:f>
              <c:numCache>
                <c:formatCode>_-* #,##0.0\ _₽_-;\-* #,##0.0\ _₽_-;_-* "-"??\ _₽_-;_-@_-</c:formatCode>
                <c:ptCount val="5"/>
                <c:pt idx="0">
                  <c:v>-21085.5</c:v>
                </c:pt>
                <c:pt idx="1">
                  <c:v>-28145.7</c:v>
                </c:pt>
                <c:pt idx="2" formatCode="0.00">
                  <c:v>0</c:v>
                </c:pt>
                <c:pt idx="3" formatCode="0.00">
                  <c:v>0</c:v>
                </c:pt>
                <c:pt idx="4" formatCode="0.0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Лист1!$D$143</c:f>
              <c:strCache>
                <c:ptCount val="1"/>
                <c:pt idx="0">
                  <c:v>Прочие безвозмездные посткпления</c:v>
                </c:pt>
              </c:strCache>
            </c:strRef>
          </c:tx>
          <c:spPr>
            <a:solidFill>
              <a:srgbClr val="993366"/>
            </a:solidFill>
            <a:ln w="13402">
              <a:solidFill>
                <a:srgbClr val="000000"/>
              </a:solidFill>
              <a:prstDash val="solid"/>
            </a:ln>
          </c:spPr>
          <c:cat>
            <c:strRef>
              <c:f>Лист1!$B$144:$B$148</c:f>
              <c:strCache>
                <c:ptCount val="5"/>
                <c:pt idx="0">
                  <c:v>2017 факт</c:v>
                </c:pt>
                <c:pt idx="1">
                  <c:v>2018 ожидаемое</c:v>
                </c:pt>
                <c:pt idx="2">
                  <c:v>2019 план</c:v>
                </c:pt>
                <c:pt idx="3">
                  <c:v>2020 план</c:v>
                </c:pt>
                <c:pt idx="4">
                  <c:v>2021 план</c:v>
                </c:pt>
              </c:strCache>
            </c:strRef>
          </c:cat>
          <c:val>
            <c:numRef>
              <c:f>Лист1!$D$144:$D$148</c:f>
              <c:numCache>
                <c:formatCode>_-* #,##0\ _₽_-;\-* #,##0\ _₽_-;_-* "-"??\ _₽_-;_-@_-</c:formatCode>
                <c:ptCount val="5"/>
                <c:pt idx="0">
                  <c:v>102.5</c:v>
                </c:pt>
                <c:pt idx="1">
                  <c:v>25910.1</c:v>
                </c:pt>
                <c:pt idx="2" formatCode="0.00">
                  <c:v>0</c:v>
                </c:pt>
                <c:pt idx="3" formatCode="0.00">
                  <c:v>0</c:v>
                </c:pt>
                <c:pt idx="4" formatCode="0.0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Лист1!$E$143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FFFF00"/>
            </a:solidFill>
            <a:ln w="13402">
              <a:solidFill>
                <a:srgbClr val="000000"/>
              </a:solidFill>
              <a:prstDash val="solid"/>
            </a:ln>
          </c:spPr>
          <c:cat>
            <c:strRef>
              <c:f>Лист1!$B$144:$B$148</c:f>
              <c:strCache>
                <c:ptCount val="5"/>
                <c:pt idx="0">
                  <c:v>2017 факт</c:v>
                </c:pt>
                <c:pt idx="1">
                  <c:v>2018 ожидаемое</c:v>
                </c:pt>
                <c:pt idx="2">
                  <c:v>2019 план</c:v>
                </c:pt>
                <c:pt idx="3">
                  <c:v>2020 план</c:v>
                </c:pt>
                <c:pt idx="4">
                  <c:v>2021 план</c:v>
                </c:pt>
              </c:strCache>
            </c:strRef>
          </c:cat>
          <c:val>
            <c:numRef>
              <c:f>Лист1!$E$144:$E$148</c:f>
              <c:numCache>
                <c:formatCode>_-* #,##0.0\ _₽_-;\-* #,##0.0\ _₽_-;_-* "-"??\ _₽_-;_-@_-</c:formatCode>
                <c:ptCount val="5"/>
                <c:pt idx="0">
                  <c:v>98486.9</c:v>
                </c:pt>
                <c:pt idx="1">
                  <c:v>66797.600000000006</c:v>
                </c:pt>
                <c:pt idx="2" formatCode="0.00">
                  <c:v>0</c:v>
                </c:pt>
                <c:pt idx="3" formatCode="0.00">
                  <c:v>0</c:v>
                </c:pt>
                <c:pt idx="4" formatCode="0.0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Лист1!$F$143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00FF00"/>
            </a:solidFill>
            <a:ln w="13402">
              <a:solidFill>
                <a:srgbClr val="000000"/>
              </a:solidFill>
              <a:prstDash val="solid"/>
            </a:ln>
          </c:spPr>
          <c:cat>
            <c:strRef>
              <c:f>Лист1!$B$144:$B$148</c:f>
              <c:strCache>
                <c:ptCount val="5"/>
                <c:pt idx="0">
                  <c:v>2017 факт</c:v>
                </c:pt>
                <c:pt idx="1">
                  <c:v>2018 ожидаемое</c:v>
                </c:pt>
                <c:pt idx="2">
                  <c:v>2019 план</c:v>
                </c:pt>
                <c:pt idx="3">
                  <c:v>2020 план</c:v>
                </c:pt>
                <c:pt idx="4">
                  <c:v>2021 план</c:v>
                </c:pt>
              </c:strCache>
            </c:strRef>
          </c:cat>
          <c:val>
            <c:numRef>
              <c:f>Лист1!$F$144:$F$148</c:f>
              <c:numCache>
                <c:formatCode>_-* #,##0.0\ _₽_-;\-* #,##0.0\ _₽_-;_-* "-"??\ _₽_-;_-@_-</c:formatCode>
                <c:ptCount val="5"/>
                <c:pt idx="0">
                  <c:v>1007540.6</c:v>
                </c:pt>
                <c:pt idx="1">
                  <c:v>1067161.6000000001</c:v>
                </c:pt>
                <c:pt idx="2">
                  <c:v>1123350.3</c:v>
                </c:pt>
                <c:pt idx="3">
                  <c:v>1141124.4000000004</c:v>
                </c:pt>
                <c:pt idx="4">
                  <c:v>1190829.8</c:v>
                </c:pt>
              </c:numCache>
            </c:numRef>
          </c:val>
        </c:ser>
        <c:ser>
          <c:idx val="4"/>
          <c:order val="4"/>
          <c:tx>
            <c:strRef>
              <c:f>Лист1!$G$143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0000FF"/>
            </a:solidFill>
            <a:ln w="13402">
              <a:solidFill>
                <a:srgbClr val="000000"/>
              </a:solidFill>
              <a:prstDash val="solid"/>
            </a:ln>
          </c:spPr>
          <c:cat>
            <c:strRef>
              <c:f>Лист1!$B$144:$B$148</c:f>
              <c:strCache>
                <c:ptCount val="5"/>
                <c:pt idx="0">
                  <c:v>2017 факт</c:v>
                </c:pt>
                <c:pt idx="1">
                  <c:v>2018 ожидаемое</c:v>
                </c:pt>
                <c:pt idx="2">
                  <c:v>2019 план</c:v>
                </c:pt>
                <c:pt idx="3">
                  <c:v>2020 план</c:v>
                </c:pt>
                <c:pt idx="4">
                  <c:v>2021 план</c:v>
                </c:pt>
              </c:strCache>
            </c:strRef>
          </c:cat>
          <c:val>
            <c:numRef>
              <c:f>Лист1!$G$144:$G$148</c:f>
              <c:numCache>
                <c:formatCode>_-* #,##0.0\ _₽_-;\-* #,##0.0\ _₽_-;_-* "-"??\ _₽_-;_-@_-</c:formatCode>
                <c:ptCount val="5"/>
                <c:pt idx="0">
                  <c:v>725069.7</c:v>
                </c:pt>
                <c:pt idx="1">
                  <c:v>875284.7</c:v>
                </c:pt>
                <c:pt idx="2">
                  <c:v>394497.1</c:v>
                </c:pt>
                <c:pt idx="3">
                  <c:v>251941.2</c:v>
                </c:pt>
                <c:pt idx="4">
                  <c:v>385065.9</c:v>
                </c:pt>
              </c:numCache>
            </c:numRef>
          </c:val>
        </c:ser>
        <c:ser>
          <c:idx val="5"/>
          <c:order val="5"/>
          <c:tx>
            <c:strRef>
              <c:f>Лист1!$H$143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000000"/>
            </a:solidFill>
            <a:ln w="13402">
              <a:solidFill>
                <a:srgbClr val="000000"/>
              </a:solidFill>
              <a:prstDash val="solid"/>
            </a:ln>
          </c:spPr>
          <c:cat>
            <c:strRef>
              <c:f>Лист1!$B$144:$B$148</c:f>
              <c:strCache>
                <c:ptCount val="5"/>
                <c:pt idx="0">
                  <c:v>2017 факт</c:v>
                </c:pt>
                <c:pt idx="1">
                  <c:v>2018 ожидаемое</c:v>
                </c:pt>
                <c:pt idx="2">
                  <c:v>2019 план</c:v>
                </c:pt>
                <c:pt idx="3">
                  <c:v>2020 план</c:v>
                </c:pt>
                <c:pt idx="4">
                  <c:v>2021 план</c:v>
                </c:pt>
              </c:strCache>
            </c:strRef>
          </c:cat>
          <c:val>
            <c:numRef>
              <c:f>Лист1!$H$144:$H$148</c:f>
              <c:numCache>
                <c:formatCode>_-* #,##0.0\ _₽_-;\-* #,##0.0\ _₽_-;_-* "-"??\ _₽_-;_-@_-</c:formatCode>
                <c:ptCount val="5"/>
                <c:pt idx="0">
                  <c:v>24528</c:v>
                </c:pt>
                <c:pt idx="1">
                  <c:v>6573</c:v>
                </c:pt>
                <c:pt idx="2">
                  <c:v>117481</c:v>
                </c:pt>
                <c:pt idx="3">
                  <c:v>106999</c:v>
                </c:pt>
                <c:pt idx="4">
                  <c:v>10260</c:v>
                </c:pt>
              </c:numCache>
            </c:numRef>
          </c:val>
        </c:ser>
        <c:shape val="cone"/>
        <c:axId val="260312064"/>
        <c:axId val="260344064"/>
        <c:axId val="0"/>
      </c:bar3DChart>
      <c:catAx>
        <c:axId val="260312064"/>
        <c:scaling>
          <c:orientation val="minMax"/>
        </c:scaling>
        <c:axPos val="b"/>
        <c:numFmt formatCode="General" sourceLinked="1"/>
        <c:tickLblPos val="low"/>
        <c:spPr>
          <a:ln w="3351">
            <a:solidFill>
              <a:srgbClr val="000000"/>
            </a:solidFill>
            <a:prstDash val="solid"/>
          </a:ln>
        </c:spPr>
        <c:txPr>
          <a:bodyPr rot="-4500000" vert="horz"/>
          <a:lstStyle/>
          <a:p>
            <a:pPr>
              <a:defRPr sz="1266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yr"/>
                <a:cs typeface="Arial Cyr"/>
              </a:defRPr>
            </a:pPr>
            <a:endParaRPr lang="ru-RU"/>
          </a:p>
        </c:txPr>
        <c:crossAx val="260344064"/>
        <c:crosses val="autoZero"/>
        <c:auto val="1"/>
        <c:lblAlgn val="ctr"/>
        <c:lblOffset val="100"/>
        <c:tickLblSkip val="1"/>
        <c:tickMarkSkip val="1"/>
      </c:catAx>
      <c:valAx>
        <c:axId val="260344064"/>
        <c:scaling>
          <c:orientation val="minMax"/>
          <c:min val="-50000"/>
        </c:scaling>
        <c:axPos val="l"/>
        <c:majorGridlines>
          <c:spPr>
            <a:ln w="3351">
              <a:solidFill>
                <a:srgbClr val="000000"/>
              </a:solidFill>
              <a:prstDash val="solid"/>
            </a:ln>
          </c:spPr>
        </c:majorGridlines>
        <c:numFmt formatCode="_-* #,##0.0\ _₽_-;\-* #,##0.0\ _₽_-;_-* &quot;-&quot;??\ _₽_-;_-@_-" sourceLinked="1"/>
        <c:tickLblPos val="nextTo"/>
        <c:spPr>
          <a:ln w="335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66" b="0" i="0" u="none" strike="noStrike" baseline="0">
                <a:solidFill>
                  <a:srgbClr val="000000"/>
                </a:solidFill>
                <a:latin typeface="Times New Roman" pitchFamily="18" charset="0"/>
                <a:ea typeface="Arial Cyr"/>
                <a:cs typeface="Times New Roman" pitchFamily="18" charset="0"/>
              </a:defRPr>
            </a:pPr>
            <a:endParaRPr lang="ru-RU"/>
          </a:p>
        </c:txPr>
        <c:crossAx val="260312064"/>
        <c:crosses val="autoZero"/>
        <c:crossBetween val="between"/>
        <c:majorUnit val="150000"/>
        <c:minorUnit val="20000"/>
      </c:valAx>
      <c:sp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 r="-100000" b="-100000"/>
        </a:gradFill>
        <a:ln w="26805">
          <a:noFill/>
        </a:ln>
      </c:spPr>
    </c:plotArea>
    <c:legend>
      <c:legendPos val="r"/>
      <c:layout>
        <c:manualLayout>
          <c:xMode val="edge"/>
          <c:yMode val="edge"/>
          <c:x val="0.80116724306306375"/>
          <c:y val="8.8207094918504314E-2"/>
          <c:w val="0.19063180827886708"/>
          <c:h val="0.78300455235204869"/>
        </c:manualLayout>
      </c:layout>
      <c:spPr>
        <a:gradFill flip="none" rotWithShape="1">
          <a:gsLst>
            <a:gs pos="0">
              <a:srgbClr val="ACB3C1">
                <a:lumMod val="60000"/>
                <a:lumOff val="40000"/>
                <a:shade val="30000"/>
                <a:satMod val="115000"/>
              </a:srgbClr>
            </a:gs>
            <a:gs pos="50000">
              <a:srgbClr val="ACB3C1">
                <a:lumMod val="60000"/>
                <a:lumOff val="40000"/>
                <a:shade val="67500"/>
                <a:satMod val="115000"/>
              </a:srgbClr>
            </a:gs>
            <a:gs pos="100000">
              <a:srgbClr val="ACB3C1">
                <a:lumMod val="60000"/>
                <a:lumOff val="40000"/>
                <a:shade val="100000"/>
                <a:satMod val="115000"/>
              </a:srgbClr>
            </a:gs>
          </a:gsLst>
          <a:lin ang="2700000" scaled="1"/>
          <a:tileRect/>
        </a:gradFill>
        <a:ln w="26805">
          <a:noFill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Times New Roman" pitchFamily="18" charset="0"/>
              <a:ea typeface="Arial Cyr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rgbClr val="FFFFFF"/>
        </a:gs>
        <a:gs pos="7001">
          <a:srgbClr val="E6E6E6"/>
        </a:gs>
        <a:gs pos="32001">
          <a:srgbClr val="7D8496"/>
        </a:gs>
        <a:gs pos="47000">
          <a:srgbClr val="E6E6E6"/>
        </a:gs>
        <a:gs pos="85001">
          <a:srgbClr val="7D8496"/>
        </a:gs>
        <a:gs pos="100000">
          <a:srgbClr val="E6E6E6"/>
        </a:gs>
      </a:gsLst>
      <a:path path="rect">
        <a:fillToRect l="100000" t="100000"/>
      </a:path>
      <a:tileRect r="-100000" b="-100000"/>
    </a:gradFill>
    <a:ln>
      <a:noFill/>
    </a:ln>
  </c:spPr>
  <c:txPr>
    <a:bodyPr/>
    <a:lstStyle/>
    <a:p>
      <a:pPr>
        <a:defRPr sz="1583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40"/>
      <c:rotY val="40"/>
      <c:rAngAx val="1"/>
    </c:view3D>
    <c:sideWall>
      <c:spPr>
        <a:scene3d>
          <a:camera prst="orthographicFront"/>
          <a:lightRig rig="threePt" dir="t"/>
        </a:scene3d>
        <a:sp3d prstMaterial="translucentPowder"/>
      </c:spPr>
    </c:sideWall>
    <c:backWall>
      <c:spPr>
        <a:scene3d>
          <a:camera prst="orthographicFront"/>
          <a:lightRig rig="threePt" dir="t"/>
        </a:scene3d>
        <a:sp3d prstMaterial="translucentPowder"/>
      </c:spPr>
    </c:backWall>
    <c:plotArea>
      <c:layout>
        <c:manualLayout>
          <c:layoutTarget val="inner"/>
          <c:xMode val="edge"/>
          <c:yMode val="edge"/>
          <c:x val="1.4556834241873611E-4"/>
          <c:y val="6.5797136420456493E-3"/>
          <c:w val="0.68010841913991515"/>
          <c:h val="0.96893673427650706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33"/>
          <c:dPt>
            <c:idx val="0"/>
            <c:explosion val="76"/>
          </c:dPt>
          <c:dPt>
            <c:idx val="1"/>
            <c:spPr>
              <a:solidFill>
                <a:srgbClr val="EC2CB5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explosion val="58"/>
            <c:spPr>
              <a:solidFill>
                <a:srgbClr val="66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explosion val="73"/>
          </c:dPt>
          <c:dPt>
            <c:idx val="4"/>
            <c:explosion val="92"/>
          </c:dPt>
          <c:dPt>
            <c:idx val="5"/>
            <c:explosion val="44"/>
          </c:dPt>
          <c:dPt>
            <c:idx val="6"/>
            <c:explosion val="44"/>
            <c:spPr>
              <a:solidFill>
                <a:srgbClr val="00FF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spPr>
              <a:solidFill>
                <a:srgbClr val="581855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explosion val="0"/>
          </c:dPt>
          <c:dPt>
            <c:idx val="10"/>
            <c:explosion val="30"/>
            <c:spPr>
              <a:solidFill>
                <a:srgbClr val="9966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explosion val="51"/>
            <c:spPr>
              <a:solidFill>
                <a:schemeClr val="accent4">
                  <a:lumMod val="1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2"/>
            <c:explosion val="70"/>
          </c:dPt>
          <c:dPt>
            <c:idx val="13"/>
            <c:explosion val="86"/>
          </c:dPt>
          <c:dPt>
            <c:idx val="14"/>
            <c:explosion val="58"/>
          </c:dPt>
          <c:dPt>
            <c:idx val="15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1.3073692711487988E-2"/>
                  <c:y val="-2.558145624761932E-2"/>
                </c:manualLayout>
              </c:layout>
              <c:showPercent val="1"/>
            </c:dLbl>
            <c:dLbl>
              <c:idx val="1"/>
              <c:layout>
                <c:manualLayout>
                  <c:x val="4.8630123157682214E-3"/>
                  <c:y val="-1.2097509441188628E-2"/>
                </c:manualLayout>
              </c:layout>
              <c:showPercent val="1"/>
            </c:dLbl>
            <c:dLbl>
              <c:idx val="2"/>
              <c:layout>
                <c:manualLayout>
                  <c:x val="6.3507974964667879E-3"/>
                  <c:y val="-4.9601363110516411E-2"/>
                </c:manualLayout>
              </c:layout>
              <c:showPercent val="1"/>
            </c:dLbl>
            <c:dLbl>
              <c:idx val="3"/>
              <c:layout>
                <c:manualLayout>
                  <c:x val="-3.8206137694326669E-3"/>
                  <c:y val="-5.8184583169935612E-2"/>
                </c:manualLayout>
              </c:layout>
              <c:showPercent val="1"/>
            </c:dLbl>
            <c:dLbl>
              <c:idx val="4"/>
              <c:layout>
                <c:manualLayout>
                  <c:x val="-2.5153745204926307E-2"/>
                  <c:y val="-3.4627518259444365E-2"/>
                </c:manualLayout>
              </c:layout>
              <c:showPercent val="1"/>
            </c:dLbl>
            <c:dLbl>
              <c:idx val="5"/>
              <c:layout>
                <c:manualLayout>
                  <c:x val="4.4303654350898447E-2"/>
                  <c:y val="3.5453918468807646E-2"/>
                </c:manualLayout>
              </c:layout>
              <c:showPercent val="1"/>
            </c:dLbl>
            <c:dLbl>
              <c:idx val="6"/>
              <c:layout>
                <c:manualLayout>
                  <c:x val="-2.5602362204724411E-2"/>
                  <c:y val="-4.5920636983626348E-2"/>
                </c:manualLayout>
              </c:layout>
              <c:showPercent val="1"/>
            </c:dLbl>
            <c:dLbl>
              <c:idx val="7"/>
              <c:layout>
                <c:manualLayout>
                  <c:x val="1.7275388653341408E-2"/>
                  <c:y val="-2.3769287825842939E-2"/>
                </c:manualLayout>
              </c:layout>
              <c:showPercent val="1"/>
            </c:dLbl>
            <c:dLbl>
              <c:idx val="8"/>
              <c:layout>
                <c:manualLayout>
                  <c:x val="2.7119523521098324E-2"/>
                  <c:y val="-2.0356209978268456E-2"/>
                </c:manualLayout>
              </c:layout>
              <c:showPercent val="1"/>
            </c:dLbl>
            <c:dLbl>
              <c:idx val="9"/>
              <c:layout>
                <c:manualLayout>
                  <c:x val="-3.0188370684433675E-2"/>
                  <c:y val="-6.5190188521744491E-2"/>
                </c:manualLayout>
              </c:layout>
              <c:showPercent val="1"/>
            </c:dLbl>
            <c:dLbl>
              <c:idx val="10"/>
              <c:layout>
                <c:manualLayout>
                  <c:x val="-2.364193418130426E-2"/>
                  <c:y val="-2.4235021536368598E-2"/>
                </c:manualLayout>
              </c:layout>
              <c:showPercent val="1"/>
            </c:dLbl>
            <c:dLbl>
              <c:idx val="14"/>
              <c:layout>
                <c:manualLayout>
                  <c:x val="-1.1360644333397084E-2"/>
                  <c:y val="-1.2058827001270219E-2"/>
                </c:manualLayout>
              </c:layout>
              <c:showPercent val="1"/>
            </c:dLbl>
            <c:txPr>
              <a:bodyPr/>
              <a:lstStyle/>
              <a:p>
                <a:pPr>
                  <a:defRPr baseline="0">
                    <a:solidFill>
                      <a:srgbClr val="000000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Лист4!$A$4:$A$19</c:f>
              <c:strCache>
                <c:ptCount val="16"/>
                <c:pt idx="0">
                  <c:v>Муниципальная программа «Развитие муниципальной службы в Серовском городском округе до 2024 года»</c:v>
                </c:pt>
                <c:pt idx="1">
                  <c:v>Муниципальная программа «Дополнительные меры социальной поддержки отдельных категорий граждан Серовского городского округа до 2024 года»</c:v>
                </c:pt>
                <c:pt idx="2">
                  <c:v>Муниципальная программа «Развитие культуры в Серовском городском округе» на 2016-2020 годы (прогноз)</c:v>
                </c:pt>
                <c:pt idx="3">
                  <c:v>Муниципальная программа «Развитие физической культуры и спорта в Серовском городском округе» на 2016-2020 годы (прогноз)</c:v>
                </c:pt>
                <c:pt idx="4">
                  <c:v>Муниципальная программа «Молодежь Серовского городского округа» на 2016-2020 годы (прогноз)</c:v>
                </c:pt>
                <c:pt idx="5">
                  <c:v>Муниципальная программа «Управление собственностью Серовского городского округа» на 2019-2021 годы</c:v>
                </c:pt>
                <c:pt idx="6">
                  <c:v>Муниципальная программа «Развитие системы образования в Серовском городском округе» на 2019-2024 годы</c:v>
                </c:pt>
                <c:pt idx="7">
                  <c:v>Муниципальная программа «Обеспечение безопасности жизнедеятельности населения и территории Серовского городского округа» на 2016-2020 годы (прогноз)</c:v>
                </c:pt>
                <c:pt idx="8">
                  <c:v>Муниципальная программа «Развитие жилищно-коммунального хозяйства, охрана окружающей среды и повышение энергетической эффективности на территории Серовского городского округа» на 2016-2020 годы (прогноз)</c:v>
                </c:pt>
                <c:pt idx="9">
                  <c:v>Муниципальная программа «Развитие транспорта, дорожного хозяйства, благоустройства и социально-бытового обслуживания населения на территории Серовского городского округа" на 2016-2020 годы (прогноз)</c:v>
                </c:pt>
                <c:pt idx="10">
                  <c:v>Муниципальная программа "Реализация основных направлений в строительном комплексе на территории Серовского городского округа" на 2016-2020 годы (прогноз)</c:v>
                </c:pt>
                <c:pt idx="11">
                  <c:v>Муниципальная программа  «О мерах по противодействию коррупции в Серовском городском округе» на 2018-2020 годы (прогноз)</c:v>
                </c:pt>
                <c:pt idx="12">
                  <c:v>Муниципальная программа «Управление муниципальными финансами Серовского городского округа до 2024 года»</c:v>
                </c:pt>
                <c:pt idx="13">
                  <c:v>Муниципальная программа «Содействие развитию малого и среднего предпринимательства в Серовском городском округе до 2024 года»</c:v>
                </c:pt>
                <c:pt idx="14">
                  <c:v>Муниципальная программа «Формирование современной городской среды на территории Серовского городского округа» на 2018-2022 годы </c:v>
                </c:pt>
                <c:pt idx="15">
                  <c:v>Непрограммные направления деятельности</c:v>
                </c:pt>
              </c:strCache>
            </c:strRef>
          </c:cat>
          <c:val>
            <c:numRef>
              <c:f>Лист4!$B$5:$B$20</c:f>
              <c:numCache>
                <c:formatCode>#,##0.00</c:formatCode>
                <c:ptCount val="16"/>
                <c:pt idx="0">
                  <c:v>25148438</c:v>
                </c:pt>
                <c:pt idx="1">
                  <c:v>204721560</c:v>
                </c:pt>
                <c:pt idx="2">
                  <c:v>45701654</c:v>
                </c:pt>
                <c:pt idx="3">
                  <c:v>71783815</c:v>
                </c:pt>
                <c:pt idx="4">
                  <c:v>62192287</c:v>
                </c:pt>
                <c:pt idx="5">
                  <c:v>1560729632</c:v>
                </c:pt>
                <c:pt idx="6">
                  <c:v>37675507</c:v>
                </c:pt>
                <c:pt idx="7">
                  <c:v>139723679</c:v>
                </c:pt>
                <c:pt idx="8">
                  <c:v>435386924</c:v>
                </c:pt>
                <c:pt idx="9">
                  <c:v>32192900</c:v>
                </c:pt>
                <c:pt idx="10">
                  <c:v>276582</c:v>
                </c:pt>
                <c:pt idx="11">
                  <c:v>21013297</c:v>
                </c:pt>
                <c:pt idx="12">
                  <c:v>460700</c:v>
                </c:pt>
                <c:pt idx="13">
                  <c:v>1770304</c:v>
                </c:pt>
                <c:pt idx="14">
                  <c:v>137493947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>
        <c:manualLayout>
          <c:xMode val="edge"/>
          <c:yMode val="edge"/>
          <c:x val="0.68772663032505543"/>
          <c:y val="9.0290518592338557E-3"/>
          <c:w val="0.3115838885523925"/>
          <c:h val="0.98522152950346387"/>
        </c:manualLayout>
      </c:layout>
      <c:spPr>
        <a:solidFill>
          <a:schemeClr val="bg1">
            <a:lumMod val="40000"/>
            <a:lumOff val="60000"/>
          </a:schemeClr>
        </a:solidFill>
        <a:ln>
          <a:solidFill>
            <a:srgbClr val="000000"/>
          </a:solidFill>
        </a:ln>
      </c:spPr>
      <c:txPr>
        <a:bodyPr/>
        <a:lstStyle/>
        <a:p>
          <a:pPr>
            <a:defRPr sz="700" baseline="0">
              <a:solidFill>
                <a:srgbClr val="000000"/>
              </a:solidFill>
              <a:latin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5"/>
      <c:hPercent val="50"/>
      <c:rotY val="160"/>
      <c:perspective val="0"/>
    </c:view3D>
    <c:plotArea>
      <c:layout>
        <c:manualLayout>
          <c:layoutTarget val="inner"/>
          <c:xMode val="edge"/>
          <c:yMode val="edge"/>
          <c:x val="6.411680507149721E-2"/>
          <c:y val="9.2723189530886096E-2"/>
          <c:w val="0.60947211106808374"/>
          <c:h val="0.62147924291153767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9999FF"/>
              </a:solidFill>
              <a:ln w="25400">
                <a:noFill/>
              </a:ln>
            </c:spPr>
          </c:dPt>
          <c:dPt>
            <c:idx val="1"/>
            <c:spPr>
              <a:solidFill>
                <a:srgbClr val="993366"/>
              </a:solidFill>
              <a:ln w="25400">
                <a:noFill/>
              </a:ln>
            </c:spPr>
          </c:dPt>
          <c:dPt>
            <c:idx val="2"/>
            <c:spPr>
              <a:solidFill>
                <a:srgbClr val="FFFFCC"/>
              </a:solidFill>
              <a:ln w="25400">
                <a:noFill/>
              </a:ln>
            </c:spPr>
          </c:dPt>
          <c:dPt>
            <c:idx val="3"/>
            <c:spPr>
              <a:solidFill>
                <a:srgbClr val="CCFFFF"/>
              </a:solidFill>
              <a:ln w="25400">
                <a:noFill/>
              </a:ln>
            </c:spPr>
          </c:dPt>
          <c:dPt>
            <c:idx val="4"/>
            <c:spPr>
              <a:solidFill>
                <a:srgbClr val="660066"/>
              </a:solidFill>
              <a:ln w="25400">
                <a:noFill/>
              </a:ln>
            </c:spPr>
          </c:dPt>
          <c:dPt>
            <c:idx val="5"/>
            <c:spPr>
              <a:solidFill>
                <a:srgbClr val="FF8080"/>
              </a:solidFill>
              <a:ln w="25400">
                <a:noFill/>
              </a:ln>
            </c:spPr>
          </c:dPt>
          <c:dPt>
            <c:idx val="6"/>
            <c:spPr>
              <a:solidFill>
                <a:srgbClr val="0066CC"/>
              </a:solidFill>
              <a:ln w="25400">
                <a:noFill/>
              </a:ln>
            </c:spPr>
          </c:dPt>
          <c:dPt>
            <c:idx val="7"/>
            <c:spPr>
              <a:solidFill>
                <a:srgbClr val="CCCCFF"/>
              </a:solidFill>
              <a:ln w="25400">
                <a:noFill/>
              </a:ln>
            </c:spPr>
          </c:dPt>
          <c:dPt>
            <c:idx val="8"/>
            <c:spPr>
              <a:solidFill>
                <a:srgbClr val="000080"/>
              </a:solidFill>
              <a:ln w="25400">
                <a:noFill/>
              </a:ln>
            </c:spPr>
          </c:dPt>
          <c:dPt>
            <c:idx val="9"/>
            <c:spPr>
              <a:solidFill>
                <a:srgbClr val="FF00FF"/>
              </a:solidFill>
              <a:ln w="25400">
                <a:noFill/>
              </a:ln>
            </c:spPr>
          </c:dPt>
          <c:dPt>
            <c:idx val="10"/>
            <c:spPr>
              <a:solidFill>
                <a:srgbClr val="FFFF00"/>
              </a:solidFill>
              <a:ln w="25400">
                <a:noFill/>
              </a:ln>
            </c:spPr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1" i="0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outEnd"/>
            <c:showCatName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полном.'!$C$7:$C$62</c:f>
              <c:numCache>
                <c:formatCode>General</c:formatCode>
                <c:ptCount val="56"/>
                <c:pt idx="0">
                  <c:v>141655</c:v>
                </c:pt>
                <c:pt idx="1">
                  <c:v>3227.8</c:v>
                </c:pt>
                <c:pt idx="2">
                  <c:v>5721.5</c:v>
                </c:pt>
                <c:pt idx="3">
                  <c:v>83126.899999999994</c:v>
                </c:pt>
                <c:pt idx="4">
                  <c:v>0</c:v>
                </c:pt>
                <c:pt idx="5">
                  <c:v>12278.2</c:v>
                </c:pt>
                <c:pt idx="6">
                  <c:v>4662</c:v>
                </c:pt>
                <c:pt idx="7">
                  <c:v>9500</c:v>
                </c:pt>
                <c:pt idx="8">
                  <c:v>23138.6</c:v>
                </c:pt>
                <c:pt idx="9">
                  <c:v>38480.499999999993</c:v>
                </c:pt>
                <c:pt idx="10">
                  <c:v>0</c:v>
                </c:pt>
                <c:pt idx="11">
                  <c:v>33580.6</c:v>
                </c:pt>
                <c:pt idx="12">
                  <c:v>3768.2</c:v>
                </c:pt>
                <c:pt idx="13">
                  <c:v>1131.7</c:v>
                </c:pt>
                <c:pt idx="14">
                  <c:v>175037.7</c:v>
                </c:pt>
                <c:pt idx="15">
                  <c:v>2469</c:v>
                </c:pt>
                <c:pt idx="16">
                  <c:v>5786.3</c:v>
                </c:pt>
                <c:pt idx="17">
                  <c:v>0</c:v>
                </c:pt>
                <c:pt idx="18">
                  <c:v>987</c:v>
                </c:pt>
                <c:pt idx="19">
                  <c:v>119451.1</c:v>
                </c:pt>
                <c:pt idx="20">
                  <c:v>4850</c:v>
                </c:pt>
                <c:pt idx="21">
                  <c:v>41494.300000000003</c:v>
                </c:pt>
                <c:pt idx="22">
                  <c:v>642660.49999999988</c:v>
                </c:pt>
                <c:pt idx="23">
                  <c:v>265561.3</c:v>
                </c:pt>
                <c:pt idx="24">
                  <c:v>310567.40000000002</c:v>
                </c:pt>
                <c:pt idx="25">
                  <c:v>62956.7</c:v>
                </c:pt>
                <c:pt idx="26">
                  <c:v>3575.1</c:v>
                </c:pt>
                <c:pt idx="27">
                  <c:v>479.7</c:v>
                </c:pt>
                <c:pt idx="28">
                  <c:v>479.7</c:v>
                </c:pt>
                <c:pt idx="29">
                  <c:v>0</c:v>
                </c:pt>
                <c:pt idx="30">
                  <c:v>0</c:v>
                </c:pt>
                <c:pt idx="31">
                  <c:v>1598267.9</c:v>
                </c:pt>
                <c:pt idx="32">
                  <c:v>601567.5</c:v>
                </c:pt>
                <c:pt idx="33">
                  <c:v>689274.8</c:v>
                </c:pt>
                <c:pt idx="34">
                  <c:v>209886.4</c:v>
                </c:pt>
                <c:pt idx="35">
                  <c:v>70087.3</c:v>
                </c:pt>
                <c:pt idx="36">
                  <c:v>27451.9</c:v>
                </c:pt>
                <c:pt idx="37">
                  <c:v>147319.1</c:v>
                </c:pt>
                <c:pt idx="38">
                  <c:v>147319.1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6">
                  <c:v>259353.4</c:v>
                </c:pt>
                <c:pt idx="47">
                  <c:v>12776</c:v>
                </c:pt>
                <c:pt idx="48">
                  <c:v>235934.9</c:v>
                </c:pt>
                <c:pt idx="49">
                  <c:v>10642.5</c:v>
                </c:pt>
                <c:pt idx="50">
                  <c:v>65167.8</c:v>
                </c:pt>
                <c:pt idx="51">
                  <c:v>65167.8</c:v>
                </c:pt>
                <c:pt idx="52">
                  <c:v>2419.6</c:v>
                </c:pt>
                <c:pt idx="53">
                  <c:v>1321.6</c:v>
                </c:pt>
                <c:pt idx="54">
                  <c:v>1098</c:v>
                </c:pt>
                <c:pt idx="55">
                  <c:v>12787.3</c:v>
                </c:pt>
              </c:numCache>
            </c:numRef>
          </c:val>
        </c:ser>
        <c:ser>
          <c:idx val="2"/>
          <c:order val="1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полном.'!$D$7:$D$62</c:f>
              <c:numCache>
                <c:formatCode>General</c:formatCode>
                <c:ptCount val="56"/>
                <c:pt idx="0">
                  <c:v>140040.9</c:v>
                </c:pt>
                <c:pt idx="1">
                  <c:v>3227.8</c:v>
                </c:pt>
                <c:pt idx="2">
                  <c:v>5721.5</c:v>
                </c:pt>
                <c:pt idx="3">
                  <c:v>83126.899999999994</c:v>
                </c:pt>
                <c:pt idx="4">
                  <c:v>0</c:v>
                </c:pt>
                <c:pt idx="5">
                  <c:v>12278.2</c:v>
                </c:pt>
                <c:pt idx="6">
                  <c:v>4662</c:v>
                </c:pt>
                <c:pt idx="7">
                  <c:v>9500</c:v>
                </c:pt>
                <c:pt idx="8">
                  <c:v>21524.5</c:v>
                </c:pt>
                <c:pt idx="9">
                  <c:v>38445.499999999993</c:v>
                </c:pt>
                <c:pt idx="10">
                  <c:v>0</c:v>
                </c:pt>
                <c:pt idx="11">
                  <c:v>33545.599999999999</c:v>
                </c:pt>
                <c:pt idx="12">
                  <c:v>3768.2</c:v>
                </c:pt>
                <c:pt idx="13">
                  <c:v>1131.7</c:v>
                </c:pt>
                <c:pt idx="14">
                  <c:v>130499.90000000001</c:v>
                </c:pt>
                <c:pt idx="16">
                  <c:v>5786.3</c:v>
                </c:pt>
                <c:pt idx="17">
                  <c:v>0</c:v>
                </c:pt>
                <c:pt idx="18">
                  <c:v>987</c:v>
                </c:pt>
                <c:pt idx="19">
                  <c:v>80562.100000000006</c:v>
                </c:pt>
                <c:pt idx="20">
                  <c:v>4850</c:v>
                </c:pt>
                <c:pt idx="21">
                  <c:v>38314.5</c:v>
                </c:pt>
                <c:pt idx="22">
                  <c:v>305773.5</c:v>
                </c:pt>
                <c:pt idx="23">
                  <c:v>65930.299999999988</c:v>
                </c:pt>
                <c:pt idx="24">
                  <c:v>187082.50000000003</c:v>
                </c:pt>
                <c:pt idx="25">
                  <c:v>49185.599999999999</c:v>
                </c:pt>
                <c:pt idx="26">
                  <c:v>3575.1</c:v>
                </c:pt>
                <c:pt idx="27">
                  <c:v>479.7</c:v>
                </c:pt>
                <c:pt idx="28">
                  <c:v>479.7</c:v>
                </c:pt>
                <c:pt idx="29">
                  <c:v>0</c:v>
                </c:pt>
                <c:pt idx="30">
                  <c:v>0</c:v>
                </c:pt>
                <c:pt idx="31">
                  <c:v>487852.40000000008</c:v>
                </c:pt>
                <c:pt idx="32">
                  <c:v>233802.09999999998</c:v>
                </c:pt>
                <c:pt idx="33">
                  <c:v>184747.20000000007</c:v>
                </c:pt>
                <c:pt idx="34">
                  <c:v>201278.4</c:v>
                </c:pt>
                <c:pt idx="35">
                  <c:v>44451.200000000004</c:v>
                </c:pt>
                <c:pt idx="36">
                  <c:v>24851.9</c:v>
                </c:pt>
                <c:pt idx="37">
                  <c:v>138452.1</c:v>
                </c:pt>
                <c:pt idx="38">
                  <c:v>138452.1</c:v>
                </c:pt>
                <c:pt idx="46">
                  <c:v>37012.89999999998</c:v>
                </c:pt>
                <c:pt idx="47">
                  <c:v>12776</c:v>
                </c:pt>
                <c:pt idx="48">
                  <c:v>22061.699999999983</c:v>
                </c:pt>
                <c:pt idx="49">
                  <c:v>2175.2000000000007</c:v>
                </c:pt>
                <c:pt idx="50">
                  <c:v>64733.4</c:v>
                </c:pt>
                <c:pt idx="51">
                  <c:v>64733.4</c:v>
                </c:pt>
                <c:pt idx="52">
                  <c:v>2419.6</c:v>
                </c:pt>
                <c:pt idx="53">
                  <c:v>1321.6</c:v>
                </c:pt>
                <c:pt idx="54">
                  <c:v>1098</c:v>
                </c:pt>
                <c:pt idx="55">
                  <c:v>12787.3</c:v>
                </c:pt>
              </c:numCache>
            </c:numRef>
          </c:val>
        </c:ser>
        <c:ser>
          <c:idx val="3"/>
          <c:order val="2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полном.'!$E$7:$E$62</c:f>
              <c:numCache>
                <c:formatCode>General</c:formatCode>
                <c:ptCount val="56"/>
                <c:pt idx="0">
                  <c:v>4.5414322769425688</c:v>
                </c:pt>
                <c:pt idx="9">
                  <c:v>1.2467617289177342</c:v>
                </c:pt>
                <c:pt idx="14">
                  <c:v>4.2320240586698432</c:v>
                </c:pt>
                <c:pt idx="22">
                  <c:v>9.9160291195907675</c:v>
                </c:pt>
                <c:pt idx="27">
                  <c:v>1.5556348632787638E-2</c:v>
                </c:pt>
                <c:pt idx="31">
                  <c:v>15.820725486225079</c:v>
                </c:pt>
                <c:pt idx="37">
                  <c:v>4.4899085606453566</c:v>
                </c:pt>
                <c:pt idx="41">
                  <c:v>0</c:v>
                </c:pt>
                <c:pt idx="46">
                  <c:v>1.2003034736512515</c:v>
                </c:pt>
                <c:pt idx="50">
                  <c:v>2.0992606599660109</c:v>
                </c:pt>
                <c:pt idx="52">
                  <c:v>7.8466001984350581E-2</c:v>
                </c:pt>
                <c:pt idx="55">
                  <c:v>0.41468354569949001</c:v>
                </c:pt>
              </c:numCache>
            </c:numRef>
          </c:val>
        </c:ser>
        <c:ser>
          <c:idx val="4"/>
          <c:order val="3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полном.'!$F$7:$F$62</c:f>
              <c:numCache>
                <c:formatCode>General</c:formatCode>
                <c:ptCount val="56"/>
                <c:pt idx="0">
                  <c:v>1614.1</c:v>
                </c:pt>
                <c:pt idx="8">
                  <c:v>1614.1</c:v>
                </c:pt>
                <c:pt idx="9">
                  <c:v>35</c:v>
                </c:pt>
                <c:pt idx="11">
                  <c:v>35</c:v>
                </c:pt>
                <c:pt idx="14">
                  <c:v>44537.8</c:v>
                </c:pt>
                <c:pt idx="15">
                  <c:v>2469</c:v>
                </c:pt>
                <c:pt idx="19">
                  <c:v>38889</c:v>
                </c:pt>
                <c:pt idx="21">
                  <c:v>3179.8</c:v>
                </c:pt>
                <c:pt idx="22">
                  <c:v>336887</c:v>
                </c:pt>
                <c:pt idx="23">
                  <c:v>199631</c:v>
                </c:pt>
                <c:pt idx="24">
                  <c:v>123484.9</c:v>
                </c:pt>
                <c:pt idx="25">
                  <c:v>13771.1</c:v>
                </c:pt>
                <c:pt idx="27">
                  <c:v>0</c:v>
                </c:pt>
                <c:pt idx="31">
                  <c:v>909137.1</c:v>
                </c:pt>
                <c:pt idx="32">
                  <c:v>367765.4</c:v>
                </c:pt>
                <c:pt idx="33">
                  <c:v>504527.6</c:v>
                </c:pt>
                <c:pt idx="34">
                  <c:v>8608</c:v>
                </c:pt>
                <c:pt idx="35">
                  <c:v>25636.1</c:v>
                </c:pt>
                <c:pt idx="36">
                  <c:v>2600</c:v>
                </c:pt>
                <c:pt idx="37">
                  <c:v>8867</c:v>
                </c:pt>
                <c:pt idx="38">
                  <c:v>8867</c:v>
                </c:pt>
                <c:pt idx="41">
                  <c:v>0</c:v>
                </c:pt>
                <c:pt idx="46">
                  <c:v>222340.5</c:v>
                </c:pt>
                <c:pt idx="48">
                  <c:v>213873.2</c:v>
                </c:pt>
                <c:pt idx="49">
                  <c:v>8467.2999999999993</c:v>
                </c:pt>
                <c:pt idx="50">
                  <c:v>434.4</c:v>
                </c:pt>
                <c:pt idx="51">
                  <c:v>434.4</c:v>
                </c:pt>
              </c:numCache>
            </c:numRef>
          </c:val>
        </c:ser>
        <c:ser>
          <c:idx val="5"/>
          <c:order val="4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полном.'!$G$7:$G$62</c:f>
              <c:numCache>
                <c:formatCode>General</c:formatCode>
                <c:ptCount val="56"/>
                <c:pt idx="0">
                  <c:v>5.2344178295148071E-2</c:v>
                </c:pt>
                <c:pt idx="9">
                  <c:v>1.1350264793570301E-3</c:v>
                </c:pt>
                <c:pt idx="14">
                  <c:v>1.4443309237802153</c:v>
                </c:pt>
                <c:pt idx="22">
                  <c:v>10.925019015747194</c:v>
                </c:pt>
                <c:pt idx="27">
                  <c:v>0</c:v>
                </c:pt>
                <c:pt idx="31">
                  <c:v>29.482705196167437</c:v>
                </c:pt>
                <c:pt idx="37">
                  <c:v>0.28755085121310819</c:v>
                </c:pt>
                <c:pt idx="41">
                  <c:v>0</c:v>
                </c:pt>
                <c:pt idx="46">
                  <c:v>7.2103529980994798</c:v>
                </c:pt>
                <c:pt idx="50">
                  <c:v>1.4087300075219826E-2</c:v>
                </c:pt>
                <c:pt idx="52">
                  <c:v>0</c:v>
                </c:pt>
                <c:pt idx="55">
                  <c:v>0</c:v>
                </c:pt>
              </c:numCache>
            </c:numRef>
          </c:val>
        </c:ser>
        <c:ser>
          <c:idx val="6"/>
          <c:order val="5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полном.'!$H$7:$H$62</c:f>
              <c:numCache>
                <c:formatCode>General</c:formatCode>
                <c:ptCount val="56"/>
                <c:pt idx="0">
                  <c:v>128319.3</c:v>
                </c:pt>
                <c:pt idx="9">
                  <c:v>82489.899999999994</c:v>
                </c:pt>
                <c:pt idx="14">
                  <c:v>86734.8</c:v>
                </c:pt>
                <c:pt idx="22">
                  <c:v>670684.19999999995</c:v>
                </c:pt>
                <c:pt idx="27">
                  <c:v>3851.3</c:v>
                </c:pt>
                <c:pt idx="31">
                  <c:v>887519.8</c:v>
                </c:pt>
                <c:pt idx="37">
                  <c:v>46123.7</c:v>
                </c:pt>
                <c:pt idx="41">
                  <c:v>182727.6</c:v>
                </c:pt>
                <c:pt idx="47">
                  <c:v>501729.2</c:v>
                </c:pt>
                <c:pt idx="51">
                  <c:v>2590179.8000000003</c:v>
                </c:pt>
              </c:numCache>
            </c:numRef>
          </c:val>
        </c:ser>
        <c:ser>
          <c:idx val="7"/>
          <c:order val="6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полном.'!$I$7:$I$62</c:f>
              <c:numCache>
                <c:formatCode>General</c:formatCode>
                <c:ptCount val="56"/>
                <c:pt idx="0">
                  <c:v>122451.40000000001</c:v>
                </c:pt>
                <c:pt idx="9">
                  <c:v>69467.5</c:v>
                </c:pt>
                <c:pt idx="14">
                  <c:v>86734.8</c:v>
                </c:pt>
                <c:pt idx="22">
                  <c:v>670684.19999999995</c:v>
                </c:pt>
                <c:pt idx="27">
                  <c:v>3327.7000000000003</c:v>
                </c:pt>
                <c:pt idx="31">
                  <c:v>533466.30000000005</c:v>
                </c:pt>
                <c:pt idx="37">
                  <c:v>46123.7</c:v>
                </c:pt>
                <c:pt idx="41">
                  <c:v>174099.1</c:v>
                </c:pt>
                <c:pt idx="47">
                  <c:v>29183.900000000023</c:v>
                </c:pt>
                <c:pt idx="51">
                  <c:v>1735538.6000000003</c:v>
                </c:pt>
              </c:numCache>
            </c:numRef>
          </c:val>
        </c:ser>
        <c:ser>
          <c:idx val="8"/>
          <c:order val="7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полном.'!$J$7:$J$62</c:f>
              <c:numCache>
                <c:formatCode>General</c:formatCode>
                <c:ptCount val="56"/>
                <c:pt idx="0">
                  <c:v>4.7275250930456636</c:v>
                </c:pt>
                <c:pt idx="9">
                  <c:v>2.6819566734324773</c:v>
                </c:pt>
                <c:pt idx="14">
                  <c:v>3.3486015140724974</c:v>
                </c:pt>
                <c:pt idx="22">
                  <c:v>25.893345319116452</c:v>
                </c:pt>
                <c:pt idx="27">
                  <c:v>0.12847370672877612</c:v>
                </c:pt>
                <c:pt idx="31">
                  <c:v>20.595724667453588</c:v>
                </c:pt>
                <c:pt idx="37">
                  <c:v>1.7807142191441687</c:v>
                </c:pt>
                <c:pt idx="41">
                  <c:v>6.7215063602920537</c:v>
                </c:pt>
                <c:pt idx="47">
                  <c:v>1.1267132883979722</c:v>
                </c:pt>
                <c:pt idx="51">
                  <c:v>67.004560841683656</c:v>
                </c:pt>
              </c:numCache>
            </c:numRef>
          </c:val>
        </c:ser>
        <c:ser>
          <c:idx val="9"/>
          <c:order val="8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полном.'!$K$7:$K$62</c:f>
              <c:numCache>
                <c:formatCode>General</c:formatCode>
                <c:ptCount val="56"/>
                <c:pt idx="0">
                  <c:v>5867.9</c:v>
                </c:pt>
                <c:pt idx="9">
                  <c:v>13022.4</c:v>
                </c:pt>
                <c:pt idx="27">
                  <c:v>523.6</c:v>
                </c:pt>
                <c:pt idx="31">
                  <c:v>354053.5</c:v>
                </c:pt>
                <c:pt idx="41">
                  <c:v>8628.5</c:v>
                </c:pt>
                <c:pt idx="47">
                  <c:v>472545.3</c:v>
                </c:pt>
                <c:pt idx="51">
                  <c:v>854641.2</c:v>
                </c:pt>
              </c:numCache>
            </c:numRef>
          </c:val>
        </c:ser>
        <c:ser>
          <c:idx val="10"/>
          <c:order val="9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полном.'!$L$7:$L$62</c:f>
              <c:numCache>
                <c:formatCode>General</c:formatCode>
                <c:ptCount val="56"/>
                <c:pt idx="0">
                  <c:v>0.22654411867469582</c:v>
                </c:pt>
                <c:pt idx="9">
                  <c:v>0.50276046473684943</c:v>
                </c:pt>
                <c:pt idx="14">
                  <c:v>0</c:v>
                </c:pt>
                <c:pt idx="22">
                  <c:v>0</c:v>
                </c:pt>
                <c:pt idx="27">
                  <c:v>2.0214812886734736E-2</c:v>
                </c:pt>
                <c:pt idx="31">
                  <c:v>13.669070386542275</c:v>
                </c:pt>
                <c:pt idx="37">
                  <c:v>0</c:v>
                </c:pt>
                <c:pt idx="41">
                  <c:v>0.33312359242396994</c:v>
                </c:pt>
                <c:pt idx="47">
                  <c:v>18.243725783051815</c:v>
                </c:pt>
                <c:pt idx="51">
                  <c:v>32.995439158316344</c:v>
                </c:pt>
              </c:numCache>
            </c:numRef>
          </c:val>
        </c:ser>
        <c:ser>
          <c:idx val="11"/>
          <c:order val="10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полном.'!$M$7:$M$62</c:f>
              <c:numCache>
                <c:formatCode>General</c:formatCode>
                <c:ptCount val="56"/>
                <c:pt idx="0">
                  <c:v>90.585789417952071</c:v>
                </c:pt>
                <c:pt idx="9">
                  <c:v>214.36805654812181</c:v>
                </c:pt>
                <c:pt idx="14">
                  <c:v>49.552067925938239</c:v>
                </c:pt>
                <c:pt idx="22">
                  <c:v>104.36057607399243</c:v>
                </c:pt>
                <c:pt idx="27">
                  <c:v>802.85595163643939</c:v>
                </c:pt>
                <c:pt idx="31">
                  <c:v>55.530102306378062</c:v>
                </c:pt>
                <c:pt idx="37">
                  <c:v>31.308703352111163</c:v>
                </c:pt>
                <c:pt idx="41">
                  <c:v>0</c:v>
                </c:pt>
                <c:pt idx="47">
                  <c:v>3927.1227301189733</c:v>
                </c:pt>
                <c:pt idx="51">
                  <c:v>3974.6313363348158</c:v>
                </c:pt>
              </c:numCache>
            </c:numRef>
          </c:val>
        </c:ser>
        <c:ser>
          <c:idx val="12"/>
          <c:order val="11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полном.'!$N$7:$N$62</c:f>
              <c:numCache>
                <c:formatCode>General</c:formatCode>
                <c:ptCount val="56"/>
                <c:pt idx="0">
                  <c:v>87.439740818575146</c:v>
                </c:pt>
                <c:pt idx="9">
                  <c:v>180.69084808365093</c:v>
                </c:pt>
                <c:pt idx="14">
                  <c:v>66.463499205746515</c:v>
                </c:pt>
                <c:pt idx="22">
                  <c:v>219.34019789157659</c:v>
                </c:pt>
                <c:pt idx="27">
                  <c:v>693.70439858244742</c:v>
                </c:pt>
                <c:pt idx="31">
                  <c:v>109.34993862897875</c:v>
                </c:pt>
                <c:pt idx="37">
                  <c:v>33.313832003992708</c:v>
                </c:pt>
                <c:pt idx="41">
                  <c:v>0</c:v>
                </c:pt>
                <c:pt idx="47">
                  <c:v>228.42752035065766</c:v>
                </c:pt>
                <c:pt idx="51">
                  <c:v>2681.0558382535141</c:v>
                </c:pt>
              </c:numCache>
            </c:numRef>
          </c:val>
        </c:ser>
        <c:ser>
          <c:idx val="13"/>
          <c:order val="12"/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215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полном.'!$O$7:$O$62</c:f>
              <c:numCache>
                <c:formatCode>General</c:formatCode>
                <c:ptCount val="56"/>
                <c:pt idx="0">
                  <c:v>363.54005328046588</c:v>
                </c:pt>
                <c:pt idx="9">
                  <c:v>37206.857142857145</c:v>
                </c:pt>
                <c:pt idx="27">
                  <c:v>0</c:v>
                </c:pt>
                <c:pt idx="31">
                  <c:v>38.943906260122922</c:v>
                </c:pt>
                <c:pt idx="41">
                  <c:v>0</c:v>
                </c:pt>
                <c:pt idx="47">
                  <c:v>0</c:v>
                </c:pt>
                <c:pt idx="51">
                  <c:v>196740.60773480663</c:v>
                </c:pt>
              </c:numCache>
            </c:numRef>
          </c:val>
        </c:ser>
        <c:ser>
          <c:idx val="1"/>
          <c:order val="13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explosion val="61"/>
            <c:spPr>
              <a:solidFill>
                <a:srgbClr val="00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explosion val="66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explosion val="45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-0.20308103011034112"/>
                  <c:y val="0.33559220636725201"/>
                </c:manualLayout>
              </c:layout>
              <c:dLblPos val="bestFit"/>
              <c:showCatName val="1"/>
              <c:showPercent val="1"/>
            </c:dLbl>
            <c:dLbl>
              <c:idx val="1"/>
              <c:layout>
                <c:manualLayout>
                  <c:x val="-0.17478461001914619"/>
                  <c:y val="0.18138539102379866"/>
                </c:manualLayout>
              </c:layout>
              <c:dLblPos val="bestFit"/>
              <c:showCatName val="1"/>
              <c:showPercent val="1"/>
            </c:dLbl>
            <c:dLbl>
              <c:idx val="2"/>
              <c:layout>
                <c:manualLayout>
                  <c:x val="-0.12732387287468624"/>
                  <c:y val="4.1253292465805606E-2"/>
                </c:manualLayout>
              </c:layout>
              <c:dLblPos val="bestFit"/>
              <c:showCatName val="1"/>
              <c:showPercent val="1"/>
            </c:dLbl>
            <c:dLbl>
              <c:idx val="3"/>
              <c:layout>
                <c:manualLayout>
                  <c:x val="-1.5950056537175343E-2"/>
                  <c:y val="-5.3773643954283142E-3"/>
                </c:manualLayout>
              </c:layout>
              <c:dLblPos val="bestFit"/>
              <c:showCatName val="1"/>
              <c:showPercent val="1"/>
            </c:dLbl>
            <c:dLbl>
              <c:idx val="4"/>
              <c:layout>
                <c:manualLayout>
                  <c:x val="1.3855044868864674E-4"/>
                  <c:y val="-8.1629319130964675E-2"/>
                </c:manualLayout>
              </c:layout>
              <c:dLblPos val="bestFit"/>
              <c:showCatName val="1"/>
              <c:showPercent val="1"/>
            </c:dLbl>
            <c:dLbl>
              <c:idx val="5"/>
              <c:layout>
                <c:manualLayout>
                  <c:x val="7.7336229073512078E-2"/>
                  <c:y val="-3.1504241620035969E-2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-3.7498410428960779E-2"/>
                  <c:y val="-0.11658355080263597"/>
                </c:manualLayout>
              </c:layout>
              <c:dLblPos val="bestFit"/>
              <c:showCatName val="1"/>
              <c:showPercent val="1"/>
            </c:dLbl>
            <c:dLbl>
              <c:idx val="7"/>
              <c:layout>
                <c:manualLayout>
                  <c:x val="4.0075498759376403E-2"/>
                  <c:y val="-4.8533325939891341E-2"/>
                </c:manualLayout>
              </c:layout>
              <c:dLblPos val="bestFit"/>
              <c:showCatName val="1"/>
              <c:showPercent val="1"/>
            </c:dLbl>
            <c:dLbl>
              <c:idx val="8"/>
              <c:layout>
                <c:manualLayout>
                  <c:x val="6.9091079400791247E-2"/>
                  <c:y val="7.4781676756258035E-3"/>
                </c:manualLayout>
              </c:layout>
              <c:dLblPos val="bestFit"/>
              <c:showCatName val="1"/>
              <c:showPercent val="1"/>
            </c:dLbl>
            <c:dLbl>
              <c:idx val="9"/>
              <c:layout>
                <c:manualLayout>
                  <c:x val="7.0342561081873339E-2"/>
                  <c:y val="7.0030665557985899E-2"/>
                </c:manualLayout>
              </c:layout>
              <c:dLblPos val="bestFit"/>
              <c:showCatName val="1"/>
              <c:showPercent val="1"/>
            </c:dLbl>
            <c:dLbl>
              <c:idx val="10"/>
              <c:layout>
                <c:manualLayout>
                  <c:x val="-6.7506719159744155E-2"/>
                  <c:y val="0.14982378395069457"/>
                </c:manualLayout>
              </c:layout>
              <c:dLblPos val="bestFit"/>
              <c:showCatName val="1"/>
              <c:showPercent val="1"/>
            </c:dLbl>
            <c:numFmt formatCode="0%" sourceLinked="0"/>
            <c:spPr>
              <a:noFill/>
              <a:ln w="12700">
                <a:noFill/>
              </a:ln>
            </c:spPr>
            <c:txPr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Arial"/>
                    <a:cs typeface="Arial"/>
                  </a:defRPr>
                </a:pPr>
                <a:endParaRPr lang="ru-RU"/>
              </a:p>
            </c:txPr>
            <c:showCatName val="1"/>
            <c:showPercent val="1"/>
            <c:showLeaderLines val="1"/>
            <c:leaderLines>
              <c:spPr>
                <a:ln w="15875" cmpd="sng">
                  <a:solidFill>
                    <a:srgbClr val="000000"/>
                  </a:solidFill>
                </a:ln>
              </c:spPr>
            </c:leaderLines>
          </c:dLbls>
          <c:cat>
            <c:strRef>
              <c:f>'[1]передан. полном.'!$B$7:$B$62</c:f>
              <c:strCache>
                <c:ptCount val="56"/>
                <c:pt idx="0">
                  <c:v>Общегосударственные вопросы</c:v>
                </c:pt>
                <c:pt idx="1">
                  <c:v>Функционирование высшего должностного лица субъекта Российской Федерации и муниципального образования</c:v>
                </c:pt>
                <c:pt idx="2">
                  <c:v>Функционирование законодательных (представительных) органов государственной власти  и представительных органов муниципального образования</c:v>
                </c:pt>
                <c:pt idx="3">
                  <c:v>Функционирование Правительства Российской Федерации, высших   исполнительных  органов государственной  власти субъектов Российской Федерации, местных администраций   </c:v>
                </c:pt>
                <c:pt idx="5">
                  <c:v>Обеспечение деятельности финансовых, налоговых и таможенных органов и органов финансового (финансово-бюджетного) надзора</c:v>
                </c:pt>
                <c:pt idx="6">
                  <c:v>Обеспечение проведения выборов и референдумов </c:v>
                </c:pt>
                <c:pt idx="7">
                  <c:v>Резервные фонды</c:v>
                </c:pt>
                <c:pt idx="8">
                  <c:v>Другие общегосударственные вопросы 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Органы внутренних дел</c:v>
                </c:pt>
                <c:pt idx="11">
                  <c:v>Защита населения и территории  от чрезвычайных ситуаций природного и техногенного характера, гражданская оборона</c:v>
                </c:pt>
                <c:pt idx="12">
                  <c:v>Обеспечение пожарной безопасности   </c:v>
                </c:pt>
                <c:pt idx="13">
                  <c:v>Другие вопросы в области национальной безопасности и правоохранительной деятельности</c:v>
                </c:pt>
                <c:pt idx="14">
                  <c:v>Национальная экономика</c:v>
                </c:pt>
                <c:pt idx="15">
                  <c:v>Сельское хозяйство и рыболовство</c:v>
                </c:pt>
                <c:pt idx="16">
                  <c:v>Водные ресурсы</c:v>
                </c:pt>
                <c:pt idx="17">
                  <c:v>Лесное хозяйство</c:v>
                </c:pt>
                <c:pt idx="18">
                  <c:v>Транспорт  </c:v>
                </c:pt>
                <c:pt idx="19">
                  <c:v>Дорожное хозяйство (дорожные фонды)</c:v>
                </c:pt>
                <c:pt idx="20">
                  <c:v>Связь и информатика</c:v>
                </c:pt>
                <c:pt idx="21">
                  <c:v>Другие вопросы в области национальной экономики</c:v>
                </c:pt>
                <c:pt idx="22">
                  <c:v>Жилищно-коммунальное хозяйство</c:v>
                </c:pt>
                <c:pt idx="23">
                  <c:v>Жилищное хозяйство   </c:v>
                </c:pt>
                <c:pt idx="24">
                  <c:v>Коммунальное хозяйство   </c:v>
                </c:pt>
                <c:pt idx="25">
                  <c:v>Благоустройство</c:v>
                </c:pt>
                <c:pt idx="26">
                  <c:v>Другие вопросы в области жилищно-коммунального хозяйства   </c:v>
                </c:pt>
                <c:pt idx="27">
                  <c:v>Охрана окружающей среды и природных ресурсов</c:v>
                </c:pt>
                <c:pt idx="28">
                  <c:v>Сбор, удаление отходов и очистка сточных вод </c:v>
                </c:pt>
                <c:pt idx="30">
                  <c:v>Другие вопросы в области охраны окружающей среды</c:v>
                </c:pt>
                <c:pt idx="31">
                  <c:v>Образование</c:v>
                </c:pt>
                <c:pt idx="32">
                  <c:v>Дошкольное образование   </c:v>
                </c:pt>
                <c:pt idx="33">
                  <c:v>Общее образование   </c:v>
                </c:pt>
                <c:pt idx="34">
                  <c:v>Дополнительное образование</c:v>
                </c:pt>
                <c:pt idx="35">
                  <c:v>Молодежная политика и оздоровление детей   </c:v>
                </c:pt>
                <c:pt idx="36">
                  <c:v>Другие вопросы в области образования   </c:v>
                </c:pt>
                <c:pt idx="37">
                  <c:v>Культура, кинематография   </c:v>
                </c:pt>
                <c:pt idx="38">
                  <c:v>Культура   </c:v>
                </c:pt>
                <c:pt idx="39">
                  <c:v>Периодическая печать и издательства</c:v>
                </c:pt>
                <c:pt idx="40">
                  <c:v>Другие вопросы в области  культуры, кинематографии, средств массовой информации</c:v>
                </c:pt>
                <c:pt idx="41">
                  <c:v>Здравоохранение </c:v>
                </c:pt>
                <c:pt idx="42">
                  <c:v>Стационарная медицинская помощь</c:v>
                </c:pt>
                <c:pt idx="43">
                  <c:v>Амбулаторная помощь</c:v>
                </c:pt>
                <c:pt idx="44">
                  <c:v>Скорая медицинская помощь</c:v>
                </c:pt>
                <c:pt idx="45">
                  <c:v>Физическая культура и спорт</c:v>
                </c:pt>
                <c:pt idx="46">
                  <c:v>Социальная политика</c:v>
                </c:pt>
                <c:pt idx="47">
                  <c:v>Пенсионное обеспечение </c:v>
                </c:pt>
                <c:pt idx="48">
                  <c:v>Социальное обеспечение населения</c:v>
                </c:pt>
                <c:pt idx="49">
                  <c:v>Другие вопросы в области социальной политики</c:v>
                </c:pt>
                <c:pt idx="50">
                  <c:v>Физическая культура и спорт</c:v>
                </c:pt>
                <c:pt idx="51">
                  <c:v>Массовый спорт </c:v>
                </c:pt>
                <c:pt idx="52">
                  <c:v>Средства массовой информации</c:v>
                </c:pt>
                <c:pt idx="53">
                  <c:v>Периодическая печать и издательства</c:v>
                </c:pt>
                <c:pt idx="54">
                  <c:v>Другие вопросы в области  средств массовой информации</c:v>
                </c:pt>
                <c:pt idx="55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'[1]передан. полном.'!$P$7:$P$62</c:f>
              <c:numCache>
                <c:formatCode>General</c:formatCode>
                <c:ptCount val="56"/>
                <c:pt idx="0">
                  <c:v>188154.8</c:v>
                </c:pt>
                <c:pt idx="1">
                  <c:v>3129.9</c:v>
                </c:pt>
                <c:pt idx="2">
                  <c:v>6703.9</c:v>
                </c:pt>
                <c:pt idx="3">
                  <c:v>97107.8</c:v>
                </c:pt>
                <c:pt idx="4">
                  <c:v>409.5</c:v>
                </c:pt>
                <c:pt idx="5">
                  <c:v>14266.2</c:v>
                </c:pt>
                <c:pt idx="6">
                  <c:v>0</c:v>
                </c:pt>
                <c:pt idx="7">
                  <c:v>10000</c:v>
                </c:pt>
                <c:pt idx="8">
                  <c:v>44098.9</c:v>
                </c:pt>
                <c:pt idx="9">
                  <c:v>37675.5</c:v>
                </c:pt>
                <c:pt idx="10">
                  <c:v>0</c:v>
                </c:pt>
                <c:pt idx="11">
                  <c:v>36820</c:v>
                </c:pt>
                <c:pt idx="12">
                  <c:v>4549.5</c:v>
                </c:pt>
                <c:pt idx="13">
                  <c:v>1092.4000000000001</c:v>
                </c:pt>
                <c:pt idx="14">
                  <c:v>217818.9</c:v>
                </c:pt>
                <c:pt idx="15">
                  <c:v>2459.6999999999998</c:v>
                </c:pt>
                <c:pt idx="16">
                  <c:v>11031.5</c:v>
                </c:pt>
                <c:pt idx="17">
                  <c:v>0</c:v>
                </c:pt>
                <c:pt idx="18">
                  <c:v>1087.4000000000001</c:v>
                </c:pt>
                <c:pt idx="19">
                  <c:v>117030.39999999999</c:v>
                </c:pt>
                <c:pt idx="20">
                  <c:v>4186.7</c:v>
                </c:pt>
                <c:pt idx="21">
                  <c:v>39935.599999999999</c:v>
                </c:pt>
                <c:pt idx="22">
                  <c:v>193753.2</c:v>
                </c:pt>
                <c:pt idx="23">
                  <c:v>50234.6</c:v>
                </c:pt>
                <c:pt idx="24">
                  <c:v>263395.90000000002</c:v>
                </c:pt>
                <c:pt idx="25">
                  <c:v>58165.1</c:v>
                </c:pt>
                <c:pt idx="26">
                  <c:v>3131.3</c:v>
                </c:pt>
                <c:pt idx="27">
                  <c:v>10501.9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1650468.6</c:v>
                </c:pt>
                <c:pt idx="32">
                  <c:v>641401.30000000005</c:v>
                </c:pt>
                <c:pt idx="33">
                  <c:v>586681.1</c:v>
                </c:pt>
                <c:pt idx="34">
                  <c:v>242115.9</c:v>
                </c:pt>
                <c:pt idx="35">
                  <c:v>77831.5</c:v>
                </c:pt>
                <c:pt idx="36">
                  <c:v>26074.799999999999</c:v>
                </c:pt>
                <c:pt idx="37">
                  <c:v>186918.1</c:v>
                </c:pt>
                <c:pt idx="38">
                  <c:v>164786.9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246972.79999999999</c:v>
                </c:pt>
                <c:pt idx="47">
                  <c:v>12580.2</c:v>
                </c:pt>
                <c:pt idx="48">
                  <c:v>234308.2</c:v>
                </c:pt>
                <c:pt idx="49">
                  <c:v>12499.7</c:v>
                </c:pt>
                <c:pt idx="50">
                  <c:v>50581.7</c:v>
                </c:pt>
                <c:pt idx="51">
                  <c:v>48906.2</c:v>
                </c:pt>
                <c:pt idx="52">
                  <c:v>2878</c:v>
                </c:pt>
                <c:pt idx="53">
                  <c:v>1371.5</c:v>
                </c:pt>
                <c:pt idx="54">
                  <c:v>1198</c:v>
                </c:pt>
                <c:pt idx="55">
                  <c:v>9938.7000000000007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5045606184472813"/>
          <c:y val="5.0469668404125527E-2"/>
          <c:w val="0.24080180141416749"/>
          <c:h val="0.81220712727810451"/>
        </c:manualLayout>
      </c:layout>
      <c:spPr>
        <a:solidFill>
          <a:schemeClr val="bg1">
            <a:lumMod val="40000"/>
            <a:lumOff val="60000"/>
          </a:schemeClr>
        </a:solidFill>
        <a:ln w="3175">
          <a:noFill/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solidFill>
      <a:schemeClr val="bg1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4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21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FF00"/>
              </a:solidFill>
            </c:spPr>
          </c:dPt>
          <c:dPt>
            <c:idx val="4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5.7143482064741923E-2"/>
                  <c:y val="-0.15344852726742503"/>
                </c:manualLayout>
              </c:layout>
              <c:showPercent val="1"/>
            </c:dLbl>
            <c:dLbl>
              <c:idx val="1"/>
              <c:layout>
                <c:manualLayout>
                  <c:x val="-6.5333989501312334E-2"/>
                  <c:y val="-0.16536380869058032"/>
                </c:manualLayout>
              </c:layout>
              <c:showPercent val="1"/>
            </c:dLbl>
            <c:dLbl>
              <c:idx val="2"/>
              <c:layout>
                <c:manualLayout>
                  <c:x val="1.0091863517060371E-3"/>
                  <c:y val="1.0516550014581514E-2"/>
                </c:manualLayout>
              </c:layout>
              <c:showPercent val="1"/>
            </c:dLbl>
            <c:dLbl>
              <c:idx val="3"/>
              <c:layout>
                <c:manualLayout>
                  <c:x val="2.3145341207349082E-2"/>
                  <c:y val="6.2599883347914873E-2"/>
                </c:manualLayout>
              </c:layout>
              <c:showPercent val="1"/>
            </c:dLbl>
            <c:dLbl>
              <c:idx val="4"/>
              <c:layout>
                <c:manualLayout>
                  <c:x val="-6.6641622922134727E-2"/>
                  <c:y val="5.2931977252843439E-2"/>
                </c:manualLayout>
              </c:layout>
              <c:showPercent val="1"/>
            </c:dLbl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Лист11!$A$16:$A$20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 </c:v>
                </c:pt>
                <c:pt idx="2">
                  <c:v>Дополнительное образование детей</c:v>
                </c:pt>
                <c:pt idx="3">
                  <c:v>Молодежная политика</c:v>
                </c:pt>
                <c:pt idx="4">
                  <c:v>Другие вопросы в области образования </c:v>
                </c:pt>
              </c:strCache>
            </c:strRef>
          </c:cat>
          <c:val>
            <c:numRef>
              <c:f>Лист11!$B$16:$B$20</c:f>
              <c:numCache>
                <c:formatCode>#,##0.00</c:formatCode>
                <c:ptCount val="5"/>
                <c:pt idx="0">
                  <c:v>702699.76500000001</c:v>
                </c:pt>
                <c:pt idx="1">
                  <c:v>639192.13300000003</c:v>
                </c:pt>
                <c:pt idx="2">
                  <c:v>204700.64499999999</c:v>
                </c:pt>
                <c:pt idx="3" formatCode="General">
                  <c:v>75333.677000000011</c:v>
                </c:pt>
                <c:pt idx="4">
                  <c:v>28542.396000000001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Лист11!$A$16:$A$20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 </c:v>
                </c:pt>
                <c:pt idx="2">
                  <c:v>Дополнительное образование детей</c:v>
                </c:pt>
                <c:pt idx="3">
                  <c:v>Молодежная политика</c:v>
                </c:pt>
                <c:pt idx="4">
                  <c:v>Другие вопросы в области образования </c:v>
                </c:pt>
              </c:strCache>
            </c:strRef>
          </c:cat>
          <c:val>
            <c:numRef>
              <c:f>Лист11!$C$16:$C$20</c:f>
              <c:numCache>
                <c:formatCode>0.0</c:formatCode>
                <c:ptCount val="5"/>
                <c:pt idx="0">
                  <c:v>42.575772613176426</c:v>
                </c:pt>
                <c:pt idx="1">
                  <c:v>38.727918047246291</c:v>
                </c:pt>
                <c:pt idx="2">
                  <c:v>12.402577244764768</c:v>
                </c:pt>
                <c:pt idx="3">
                  <c:v>4.5643810654561401</c:v>
                </c:pt>
                <c:pt idx="4">
                  <c:v>1.7293510293563803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80"/>
      <c:rAngAx val="1"/>
    </c:view3D>
    <c:plotArea>
      <c:layout>
        <c:manualLayout>
          <c:layoutTarget val="inner"/>
          <c:xMode val="edge"/>
          <c:yMode val="edge"/>
          <c:x val="0.33867290427327412"/>
          <c:y val="3.6666666666666681E-2"/>
          <c:w val="0.64339718537627788"/>
          <c:h val="0.94685926180328017"/>
        </c:manualLayout>
      </c:layout>
      <c:bar3DChart>
        <c:barDir val="bar"/>
        <c:grouping val="clustered"/>
        <c:ser>
          <c:idx val="0"/>
          <c:order val="0"/>
          <c:spPr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 prstMaterial="flat">
              <a:bevelT w="266700" h="0" prst="coolSlant"/>
              <a:contourClr>
                <a:srgbClr val="000000"/>
              </a:contourClr>
            </a:sp3d>
          </c:spPr>
          <c:dLbls>
            <c:txPr>
              <a:bodyPr/>
              <a:lstStyle/>
              <a:p>
                <a:pPr>
                  <a:defRPr sz="12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Лист15!$A$3:$O$3</c:f>
              <c:strCache>
                <c:ptCount val="15"/>
                <c:pt idx="0">
                  <c:v> Противодействие коррупции</c:v>
                </c:pt>
                <c:pt idx="1">
                  <c:v>Развитие малого и среднего предпринимательства </c:v>
                </c:pt>
                <c:pt idx="2">
                  <c:v>Формирование современной городской среды </c:v>
                </c:pt>
                <c:pt idx="3">
                  <c:v>Развитие муниципальной службы</c:v>
                </c:pt>
                <c:pt idx="4">
                  <c:v>Управление муниципальными финансами Серовского городского округа </c:v>
                </c:pt>
                <c:pt idx="5">
                  <c:v>Дополнительные меры социальной поддержки отдельных категорий граждан </c:v>
                </c:pt>
                <c:pt idx="6">
                  <c:v>Реализация основных направлений в строительном комплексе</c:v>
                </c:pt>
                <c:pt idx="7">
                  <c:v>Обеспечение безопасности жизнедеятельности населения </c:v>
                </c:pt>
                <c:pt idx="8">
                  <c:v>Развитие физической культуры и спорта </c:v>
                </c:pt>
                <c:pt idx="9">
                  <c:v>Управление собственностью Серовского городского округа</c:v>
                </c:pt>
                <c:pt idx="10">
                  <c:v>Молодежь </c:v>
                </c:pt>
                <c:pt idx="11">
                  <c:v>Развитие ЖКХ, охрана окружающей среды и повышение энергетической эффективности </c:v>
                </c:pt>
                <c:pt idx="12">
                  <c:v>Развитие культуры </c:v>
                </c:pt>
                <c:pt idx="13">
                  <c:v>Развитие транспорта, дорожного хозяйства</c:v>
                </c:pt>
                <c:pt idx="14">
                  <c:v>Развитие системы образования</c:v>
                </c:pt>
              </c:strCache>
            </c:strRef>
          </c:cat>
          <c:val>
            <c:numRef>
              <c:f>Лист15!$A$4:$O$4</c:f>
              <c:numCache>
                <c:formatCode>#,##0.0</c:formatCode>
                <c:ptCount val="15"/>
                <c:pt idx="0">
                  <c:v>276.58199999999999</c:v>
                </c:pt>
                <c:pt idx="1">
                  <c:v>460.7</c:v>
                </c:pt>
                <c:pt idx="2">
                  <c:v>1770.3040000000001</c:v>
                </c:pt>
                <c:pt idx="3">
                  <c:v>19391.038</c:v>
                </c:pt>
                <c:pt idx="4">
                  <c:v>21013.296999999999</c:v>
                </c:pt>
                <c:pt idx="5">
                  <c:v>25148.437999999998</c:v>
                </c:pt>
                <c:pt idx="6">
                  <c:v>32192.9</c:v>
                </c:pt>
                <c:pt idx="7">
                  <c:v>37675.506999999998</c:v>
                </c:pt>
                <c:pt idx="8">
                  <c:v>45701.654000000002</c:v>
                </c:pt>
                <c:pt idx="9">
                  <c:v>62192.286999999997</c:v>
                </c:pt>
                <c:pt idx="10">
                  <c:v>71783.815000000002</c:v>
                </c:pt>
                <c:pt idx="11">
                  <c:v>139723.679</c:v>
                </c:pt>
                <c:pt idx="12">
                  <c:v>204721.56</c:v>
                </c:pt>
                <c:pt idx="13">
                  <c:v>435386.924</c:v>
                </c:pt>
                <c:pt idx="14">
                  <c:v>1560729.632</c:v>
                </c:pt>
              </c:numCache>
            </c:numRef>
          </c:val>
        </c:ser>
        <c:gapWidth val="70"/>
        <c:gapDepth val="0"/>
        <c:shape val="cylinder"/>
        <c:axId val="156582656"/>
        <c:axId val="156787840"/>
        <c:axId val="0"/>
      </c:bar3DChart>
      <c:catAx>
        <c:axId val="156582656"/>
        <c:scaling>
          <c:orientation val="minMax"/>
        </c:scaling>
        <c:axPos val="l"/>
        <c:tickLblPos val="nextTo"/>
        <c:txPr>
          <a:bodyPr/>
          <a:lstStyle/>
          <a:p>
            <a:pPr>
              <a:defRPr sz="900" baseline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787840"/>
        <c:crosses val="autoZero"/>
        <c:lblAlgn val="ctr"/>
        <c:lblOffset val="100"/>
      </c:catAx>
      <c:valAx>
        <c:axId val="156787840"/>
        <c:scaling>
          <c:orientation val="minMax"/>
        </c:scaling>
        <c:delete val="1"/>
        <c:axPos val="b"/>
        <c:majorGridlines/>
        <c:numFmt formatCode="#,##0.0" sourceLinked="1"/>
        <c:tickLblPos val="none"/>
        <c:crossAx val="156582656"/>
        <c:crosses val="autoZero"/>
        <c:crossBetween val="between"/>
      </c:valAx>
    </c:plotArea>
    <c:plotVisOnly val="1"/>
  </c:chart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F29D67-6E72-4A49-97F3-F542757B846E}" type="doc">
      <dgm:prSet loTypeId="urn:microsoft.com/office/officeart/2005/8/layout/radial6" loCatId="cycle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44425E9-FADA-44EA-8C1B-9D4D02CF5DEC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b="1" dirty="0" smtClean="0"/>
            <a:t>БЮДЖЕТ</a:t>
          </a:r>
          <a:endParaRPr lang="ru-RU" b="1" dirty="0"/>
        </a:p>
      </dgm:t>
    </dgm:pt>
    <dgm:pt modelId="{1B257AAD-62FF-4D85-AF56-6704C941E188}" type="parTrans" cxnId="{58A3C13F-E21F-4F4D-8D8D-5AEED2FCB7A0}">
      <dgm:prSet/>
      <dgm:spPr/>
      <dgm:t>
        <a:bodyPr/>
        <a:lstStyle/>
        <a:p>
          <a:endParaRPr lang="ru-RU"/>
        </a:p>
      </dgm:t>
    </dgm:pt>
    <dgm:pt modelId="{7357ED08-6243-4A61-BEE2-81D6824D0C6C}" type="sibTrans" cxnId="{58A3C13F-E21F-4F4D-8D8D-5AEED2FCB7A0}">
      <dgm:prSet/>
      <dgm:spPr/>
      <dgm:t>
        <a:bodyPr/>
        <a:lstStyle/>
        <a:p>
          <a:endParaRPr lang="ru-RU"/>
        </a:p>
      </dgm:t>
    </dgm:pt>
    <dgm:pt modelId="{51B22296-C951-42BD-AF4A-439B8BF0136A}">
      <dgm:prSet phldrT="[Текст]" custT="1"/>
      <dgm:spPr/>
      <dgm:t>
        <a:bodyPr/>
        <a:lstStyle/>
        <a:p>
          <a:r>
            <a:rPr lang="ru-RU" sz="1300" b="1" dirty="0" smtClean="0"/>
            <a:t>Бюджет семьи</a:t>
          </a:r>
          <a:endParaRPr lang="ru-RU" sz="1300" b="1" dirty="0"/>
        </a:p>
      </dgm:t>
    </dgm:pt>
    <dgm:pt modelId="{65B8AD94-C3C8-486E-AA34-4CB1216D3E65}" type="parTrans" cxnId="{BE9406F7-4F8B-436F-AFE6-481DDDE00F6C}">
      <dgm:prSet/>
      <dgm:spPr/>
      <dgm:t>
        <a:bodyPr/>
        <a:lstStyle/>
        <a:p>
          <a:endParaRPr lang="ru-RU"/>
        </a:p>
      </dgm:t>
    </dgm:pt>
    <dgm:pt modelId="{ECB63646-5ADC-4E92-961D-8A3857C339C2}" type="sibTrans" cxnId="{BE9406F7-4F8B-436F-AFE6-481DDDE00F6C}">
      <dgm:prSet/>
      <dgm:spPr/>
      <dgm:t>
        <a:bodyPr/>
        <a:lstStyle/>
        <a:p>
          <a:endParaRPr lang="ru-RU" dirty="0"/>
        </a:p>
      </dgm:t>
    </dgm:pt>
    <dgm:pt modelId="{9449C5AD-7873-41DD-9901-A3C4D36E90B9}">
      <dgm:prSet phldrT="[Текст]"/>
      <dgm:spPr/>
      <dgm:t>
        <a:bodyPr/>
        <a:lstStyle/>
        <a:p>
          <a:r>
            <a:rPr lang="ru-RU" dirty="0" smtClean="0"/>
            <a:t>Бюджет организации</a:t>
          </a:r>
          <a:endParaRPr lang="ru-RU" dirty="0"/>
        </a:p>
      </dgm:t>
    </dgm:pt>
    <dgm:pt modelId="{A8478065-6BC0-4CCA-AA63-D1C61029F19B}" type="parTrans" cxnId="{64B9C7A1-31B4-4D7D-9C4D-B60EED7925E6}">
      <dgm:prSet/>
      <dgm:spPr/>
      <dgm:t>
        <a:bodyPr/>
        <a:lstStyle/>
        <a:p>
          <a:endParaRPr lang="ru-RU"/>
        </a:p>
      </dgm:t>
    </dgm:pt>
    <dgm:pt modelId="{B9A10648-4EED-4FA2-AC37-1A1839D5EA89}" type="sibTrans" cxnId="{64B9C7A1-31B4-4D7D-9C4D-B60EED7925E6}">
      <dgm:prSet/>
      <dgm:spPr/>
      <dgm:t>
        <a:bodyPr/>
        <a:lstStyle/>
        <a:p>
          <a:endParaRPr lang="ru-RU" dirty="0"/>
        </a:p>
      </dgm:t>
    </dgm:pt>
    <dgm:pt modelId="{2399A7BB-698D-476E-A62C-AA811E1197B7}">
      <dgm:prSet phldrT="[Текст]"/>
      <dgm:spPr/>
      <dgm:t>
        <a:bodyPr/>
        <a:lstStyle/>
        <a:p>
          <a:r>
            <a:rPr lang="ru-RU" dirty="0" smtClean="0"/>
            <a:t>Бюджеты публично-правовых организаций</a:t>
          </a:r>
          <a:endParaRPr lang="ru-RU" dirty="0"/>
        </a:p>
      </dgm:t>
    </dgm:pt>
    <dgm:pt modelId="{429BD75B-E76F-4793-BA84-D1EA216BAFDB}" type="parTrans" cxnId="{63626483-031F-49FF-AAAE-1C38D49B1A5E}">
      <dgm:prSet/>
      <dgm:spPr/>
      <dgm:t>
        <a:bodyPr/>
        <a:lstStyle/>
        <a:p>
          <a:endParaRPr lang="ru-RU"/>
        </a:p>
      </dgm:t>
    </dgm:pt>
    <dgm:pt modelId="{D2551E23-C642-45EC-AFAB-D5DEB57589E6}" type="sibTrans" cxnId="{63626483-031F-49FF-AAAE-1C38D49B1A5E}">
      <dgm:prSet/>
      <dgm:spPr/>
      <dgm:t>
        <a:bodyPr/>
        <a:lstStyle/>
        <a:p>
          <a:endParaRPr lang="ru-RU" dirty="0"/>
        </a:p>
      </dgm:t>
    </dgm:pt>
    <dgm:pt modelId="{37E399F6-ADC0-4F3E-AA3E-B6693DED141C}" type="pres">
      <dgm:prSet presAssocID="{B2F29D67-6E72-4A49-97F3-F542757B846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42F674-712F-4242-94A5-B5E2E9A4264F}" type="pres">
      <dgm:prSet presAssocID="{544425E9-FADA-44EA-8C1B-9D4D02CF5DEC}" presName="centerShape" presStyleLbl="node0" presStyleIdx="0" presStyleCnt="1" custLinFactNeighborX="3425" custLinFactNeighborY="2531"/>
      <dgm:spPr/>
      <dgm:t>
        <a:bodyPr/>
        <a:lstStyle/>
        <a:p>
          <a:endParaRPr lang="ru-RU"/>
        </a:p>
      </dgm:t>
    </dgm:pt>
    <dgm:pt modelId="{49FF6F25-BCEC-40B8-A498-CFAF8B54C4C6}" type="pres">
      <dgm:prSet presAssocID="{51B22296-C951-42BD-AF4A-439B8BF0136A}" presName="node" presStyleLbl="node1" presStyleIdx="0" presStyleCnt="3" custRadScaleRad="79957" custRadScaleInc="-103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EBEF2-62C2-4E5B-BF53-B1C1CB3871E9}" type="pres">
      <dgm:prSet presAssocID="{51B22296-C951-42BD-AF4A-439B8BF0136A}" presName="dummy" presStyleCnt="0"/>
      <dgm:spPr/>
    </dgm:pt>
    <dgm:pt modelId="{B5AE46F2-F829-4750-A38C-1BA8769A1BBE}" type="pres">
      <dgm:prSet presAssocID="{ECB63646-5ADC-4E92-961D-8A3857C339C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0032BB2-6437-403A-9C72-CB7F0D3BD9A4}" type="pres">
      <dgm:prSet presAssocID="{9449C5AD-7873-41DD-9901-A3C4D36E90B9}" presName="node" presStyleLbl="node1" presStyleIdx="1" presStyleCnt="3" custRadScaleRad="114748" custRadScaleInc="-863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2CF82-F1A6-49DE-A894-1546E16526EA}" type="pres">
      <dgm:prSet presAssocID="{9449C5AD-7873-41DD-9901-A3C4D36E90B9}" presName="dummy" presStyleCnt="0"/>
      <dgm:spPr/>
    </dgm:pt>
    <dgm:pt modelId="{F00A3A24-8E98-423F-A13B-42509C2E52D0}" type="pres">
      <dgm:prSet presAssocID="{B9A10648-4EED-4FA2-AC37-1A1839D5EA89}" presName="sibTrans" presStyleLbl="sibTrans2D1" presStyleIdx="1" presStyleCnt="3"/>
      <dgm:spPr/>
      <dgm:t>
        <a:bodyPr/>
        <a:lstStyle/>
        <a:p>
          <a:endParaRPr lang="ru-RU"/>
        </a:p>
      </dgm:t>
    </dgm:pt>
    <dgm:pt modelId="{14C74734-A4F7-4667-910D-9F75B79CBE0B}" type="pres">
      <dgm:prSet presAssocID="{2399A7BB-698D-476E-A62C-AA811E1197B7}" presName="node" presStyleLbl="node1" presStyleIdx="2" presStyleCnt="3" custRadScaleRad="84148" custRadScaleInc="-52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8DD71-7CB4-4B5F-B358-65DD1D04BB22}" type="pres">
      <dgm:prSet presAssocID="{2399A7BB-698D-476E-A62C-AA811E1197B7}" presName="dummy" presStyleCnt="0"/>
      <dgm:spPr/>
    </dgm:pt>
    <dgm:pt modelId="{F5DAF0EC-DF1D-4100-8B67-EFFD61B11A40}" type="pres">
      <dgm:prSet presAssocID="{D2551E23-C642-45EC-AFAB-D5DEB57589E6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58A3C13F-E21F-4F4D-8D8D-5AEED2FCB7A0}" srcId="{B2F29D67-6E72-4A49-97F3-F542757B846E}" destId="{544425E9-FADA-44EA-8C1B-9D4D02CF5DEC}" srcOrd="0" destOrd="0" parTransId="{1B257AAD-62FF-4D85-AF56-6704C941E188}" sibTransId="{7357ED08-6243-4A61-BEE2-81D6824D0C6C}"/>
    <dgm:cxn modelId="{9F546D95-061D-4146-9E17-1F9ED0236E4A}" type="presOf" srcId="{B2F29D67-6E72-4A49-97F3-F542757B846E}" destId="{37E399F6-ADC0-4F3E-AA3E-B6693DED141C}" srcOrd="0" destOrd="0" presId="urn:microsoft.com/office/officeart/2005/8/layout/radial6"/>
    <dgm:cxn modelId="{134E91AD-7A39-4542-8494-89D7884C522C}" type="presOf" srcId="{2399A7BB-698D-476E-A62C-AA811E1197B7}" destId="{14C74734-A4F7-4667-910D-9F75B79CBE0B}" srcOrd="0" destOrd="0" presId="urn:microsoft.com/office/officeart/2005/8/layout/radial6"/>
    <dgm:cxn modelId="{63626483-031F-49FF-AAAE-1C38D49B1A5E}" srcId="{544425E9-FADA-44EA-8C1B-9D4D02CF5DEC}" destId="{2399A7BB-698D-476E-A62C-AA811E1197B7}" srcOrd="2" destOrd="0" parTransId="{429BD75B-E76F-4793-BA84-D1EA216BAFDB}" sibTransId="{D2551E23-C642-45EC-AFAB-D5DEB57589E6}"/>
    <dgm:cxn modelId="{D1DA1332-3242-4DF0-B1E5-39FF8DB38C10}" type="presOf" srcId="{51B22296-C951-42BD-AF4A-439B8BF0136A}" destId="{49FF6F25-BCEC-40B8-A498-CFAF8B54C4C6}" srcOrd="0" destOrd="0" presId="urn:microsoft.com/office/officeart/2005/8/layout/radial6"/>
    <dgm:cxn modelId="{B2865CA2-A15F-418D-B9D8-7AA8E71B9D12}" type="presOf" srcId="{9449C5AD-7873-41DD-9901-A3C4D36E90B9}" destId="{50032BB2-6437-403A-9C72-CB7F0D3BD9A4}" srcOrd="0" destOrd="0" presId="urn:microsoft.com/office/officeart/2005/8/layout/radial6"/>
    <dgm:cxn modelId="{3EF16A96-9C12-4F46-95B5-A1DE4ECFD24F}" type="presOf" srcId="{544425E9-FADA-44EA-8C1B-9D4D02CF5DEC}" destId="{1D42F674-712F-4242-94A5-B5E2E9A4264F}" srcOrd="0" destOrd="0" presId="urn:microsoft.com/office/officeart/2005/8/layout/radial6"/>
    <dgm:cxn modelId="{BE9406F7-4F8B-436F-AFE6-481DDDE00F6C}" srcId="{544425E9-FADA-44EA-8C1B-9D4D02CF5DEC}" destId="{51B22296-C951-42BD-AF4A-439B8BF0136A}" srcOrd="0" destOrd="0" parTransId="{65B8AD94-C3C8-486E-AA34-4CB1216D3E65}" sibTransId="{ECB63646-5ADC-4E92-961D-8A3857C339C2}"/>
    <dgm:cxn modelId="{B65221AD-6DEF-4341-BC34-02F701F8AFDC}" type="presOf" srcId="{B9A10648-4EED-4FA2-AC37-1A1839D5EA89}" destId="{F00A3A24-8E98-423F-A13B-42509C2E52D0}" srcOrd="0" destOrd="0" presId="urn:microsoft.com/office/officeart/2005/8/layout/radial6"/>
    <dgm:cxn modelId="{C1D79427-6510-48D0-B3FF-AEC15DF594C5}" type="presOf" srcId="{D2551E23-C642-45EC-AFAB-D5DEB57589E6}" destId="{F5DAF0EC-DF1D-4100-8B67-EFFD61B11A40}" srcOrd="0" destOrd="0" presId="urn:microsoft.com/office/officeart/2005/8/layout/radial6"/>
    <dgm:cxn modelId="{64B9C7A1-31B4-4D7D-9C4D-B60EED7925E6}" srcId="{544425E9-FADA-44EA-8C1B-9D4D02CF5DEC}" destId="{9449C5AD-7873-41DD-9901-A3C4D36E90B9}" srcOrd="1" destOrd="0" parTransId="{A8478065-6BC0-4CCA-AA63-D1C61029F19B}" sibTransId="{B9A10648-4EED-4FA2-AC37-1A1839D5EA89}"/>
    <dgm:cxn modelId="{99B40C36-6477-4421-9BF0-ABC807D8DD8B}" type="presOf" srcId="{ECB63646-5ADC-4E92-961D-8A3857C339C2}" destId="{B5AE46F2-F829-4750-A38C-1BA8769A1BBE}" srcOrd="0" destOrd="0" presId="urn:microsoft.com/office/officeart/2005/8/layout/radial6"/>
    <dgm:cxn modelId="{8FBFBFFC-538B-442D-A49C-3EA270442A61}" type="presParOf" srcId="{37E399F6-ADC0-4F3E-AA3E-B6693DED141C}" destId="{1D42F674-712F-4242-94A5-B5E2E9A4264F}" srcOrd="0" destOrd="0" presId="urn:microsoft.com/office/officeart/2005/8/layout/radial6"/>
    <dgm:cxn modelId="{372B091E-ABC5-43F1-90F7-E09C95B69D10}" type="presParOf" srcId="{37E399F6-ADC0-4F3E-AA3E-B6693DED141C}" destId="{49FF6F25-BCEC-40B8-A498-CFAF8B54C4C6}" srcOrd="1" destOrd="0" presId="urn:microsoft.com/office/officeart/2005/8/layout/radial6"/>
    <dgm:cxn modelId="{8420D114-95F2-4CD8-A02C-ABD429FCCB1B}" type="presParOf" srcId="{37E399F6-ADC0-4F3E-AA3E-B6693DED141C}" destId="{0C4EBEF2-62C2-4E5B-BF53-B1C1CB3871E9}" srcOrd="2" destOrd="0" presId="urn:microsoft.com/office/officeart/2005/8/layout/radial6"/>
    <dgm:cxn modelId="{CEBD90AC-D3FF-4597-AE4F-60C46E0BAAE7}" type="presParOf" srcId="{37E399F6-ADC0-4F3E-AA3E-B6693DED141C}" destId="{B5AE46F2-F829-4750-A38C-1BA8769A1BBE}" srcOrd="3" destOrd="0" presId="urn:microsoft.com/office/officeart/2005/8/layout/radial6"/>
    <dgm:cxn modelId="{E5A97A8E-ED94-4E75-9539-F7EF92EAD494}" type="presParOf" srcId="{37E399F6-ADC0-4F3E-AA3E-B6693DED141C}" destId="{50032BB2-6437-403A-9C72-CB7F0D3BD9A4}" srcOrd="4" destOrd="0" presId="urn:microsoft.com/office/officeart/2005/8/layout/radial6"/>
    <dgm:cxn modelId="{FF4914F5-2807-4C53-84CD-38F84CEDF513}" type="presParOf" srcId="{37E399F6-ADC0-4F3E-AA3E-B6693DED141C}" destId="{3D52CF82-F1A6-49DE-A894-1546E16526EA}" srcOrd="5" destOrd="0" presId="urn:microsoft.com/office/officeart/2005/8/layout/radial6"/>
    <dgm:cxn modelId="{3B9073E1-9A0C-409E-B51A-2E4E43C1B5A2}" type="presParOf" srcId="{37E399F6-ADC0-4F3E-AA3E-B6693DED141C}" destId="{F00A3A24-8E98-423F-A13B-42509C2E52D0}" srcOrd="6" destOrd="0" presId="urn:microsoft.com/office/officeart/2005/8/layout/radial6"/>
    <dgm:cxn modelId="{A97000DF-C0FF-4185-A584-45A950060C2D}" type="presParOf" srcId="{37E399F6-ADC0-4F3E-AA3E-B6693DED141C}" destId="{14C74734-A4F7-4667-910D-9F75B79CBE0B}" srcOrd="7" destOrd="0" presId="urn:microsoft.com/office/officeart/2005/8/layout/radial6"/>
    <dgm:cxn modelId="{57020D09-931D-4A24-9B0A-5F46C1B5E4E1}" type="presParOf" srcId="{37E399F6-ADC0-4F3E-AA3E-B6693DED141C}" destId="{BF28DD71-7CB4-4B5F-B358-65DD1D04BB22}" srcOrd="8" destOrd="0" presId="urn:microsoft.com/office/officeart/2005/8/layout/radial6"/>
    <dgm:cxn modelId="{4567BF20-530E-4003-993F-93499556C444}" type="presParOf" srcId="{37E399F6-ADC0-4F3E-AA3E-B6693DED141C}" destId="{F5DAF0EC-DF1D-4100-8B67-EFFD61B11A40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480F36-7D2C-4FDC-8D1B-1A1BA025F4AE}" type="doc">
      <dgm:prSet loTypeId="urn:microsoft.com/office/officeart/2005/8/layout/chevron1" loCatId="process" qsTypeId="urn:microsoft.com/office/officeart/2005/8/quickstyle/simple1#76" qsCatId="simple" csTypeId="urn:microsoft.com/office/officeart/2005/8/colors/accent1_2#59" csCatId="accent1" phldr="1"/>
      <dgm:spPr/>
      <dgm:t>
        <a:bodyPr/>
        <a:lstStyle/>
        <a:p>
          <a:endParaRPr lang="ru-RU"/>
        </a:p>
      </dgm:t>
    </dgm:pt>
    <dgm:pt modelId="{EADCEFD1-487A-4F70-BB33-9D665A94F11D}" type="pres">
      <dgm:prSet presAssocID="{24480F36-7D2C-4FDC-8D1B-1A1BA025F4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B29B7-9964-4646-8F07-7FAB23BD1C8F}" type="presOf" srcId="{24480F36-7D2C-4FDC-8D1B-1A1BA025F4AE}" destId="{EADCEFD1-487A-4F70-BB33-9D665A94F11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773A9C-A470-48A3-807C-63D57BCE685E}" type="doc">
      <dgm:prSet loTypeId="urn:microsoft.com/office/officeart/2005/8/layout/chevron1" loCatId="process" qsTypeId="urn:microsoft.com/office/officeart/2005/8/quickstyle/simple1#77" qsCatId="simple" csTypeId="urn:microsoft.com/office/officeart/2005/8/colors/accent1_2#60" csCatId="accent1" phldr="1"/>
      <dgm:spPr/>
      <dgm:t>
        <a:bodyPr/>
        <a:lstStyle/>
        <a:p>
          <a:endParaRPr lang="ru-RU"/>
        </a:p>
      </dgm:t>
    </dgm:pt>
    <dgm:pt modelId="{1780C12A-D3DF-4014-B705-C729CEC7D011}" type="pres">
      <dgm:prSet presAssocID="{00773A9C-A470-48A3-807C-63D57BCE6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76DAA-DD53-4148-A52E-3539782C5CF4}" type="presOf" srcId="{00773A9C-A470-48A3-807C-63D57BCE685E}" destId="{1780C12A-D3DF-4014-B705-C729CEC7D01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7146C5-0F31-4DAB-B62B-64235478899E}" type="doc">
      <dgm:prSet loTypeId="urn:microsoft.com/office/officeart/2005/8/layout/chevron1" loCatId="process" qsTypeId="urn:microsoft.com/office/officeart/2005/8/quickstyle/simple1#78" qsCatId="simple" csTypeId="urn:microsoft.com/office/officeart/2005/8/colors/accent1_2#61" csCatId="accent1"/>
      <dgm:spPr/>
      <dgm:t>
        <a:bodyPr/>
        <a:lstStyle/>
        <a:p>
          <a:endParaRPr lang="ru-RU"/>
        </a:p>
      </dgm:t>
    </dgm:pt>
    <dgm:pt modelId="{083265B2-1CBD-490B-B17A-521C8239F607}" type="pres">
      <dgm:prSet presAssocID="{C87146C5-0F31-4DAB-B62B-6423547889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39370-C012-4FB5-BA65-86F02AF1D177}" type="presOf" srcId="{C87146C5-0F31-4DAB-B62B-64235478899E}" destId="{083265B2-1CBD-490B-B17A-521C8239F60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226EE7-1DFE-4A0A-971F-E0BA1E79FCF6}" type="doc">
      <dgm:prSet loTypeId="urn:microsoft.com/office/officeart/2005/8/layout/hierarchy1" loCatId="hierarchy" qsTypeId="urn:microsoft.com/office/officeart/2005/8/quickstyle/simple1#10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82E420A-D6D2-410F-AFB2-76B0D427306B}">
      <dgm:prSet phldrT="[Текст]" custT="1"/>
      <dgm:spPr/>
      <dgm:t>
        <a:bodyPr/>
        <a:lstStyle/>
        <a:p>
          <a:r>
            <a:rPr lang="ru-RU" sz="1400" b="1" dirty="0" smtClean="0"/>
            <a:t>Классификация расходов</a:t>
          </a:r>
          <a:endParaRPr lang="ru-RU" sz="1400" b="1" dirty="0"/>
        </a:p>
      </dgm:t>
    </dgm:pt>
    <dgm:pt modelId="{9C1C7DE6-E5E5-4D7A-B943-4BF55B904A96}" type="parTrans" cxnId="{C4FD9162-017E-4AD0-9B44-543683FB0D36}">
      <dgm:prSet/>
      <dgm:spPr/>
      <dgm:t>
        <a:bodyPr/>
        <a:lstStyle/>
        <a:p>
          <a:endParaRPr lang="ru-RU"/>
        </a:p>
      </dgm:t>
    </dgm:pt>
    <dgm:pt modelId="{15B0CB26-335D-4649-BB9C-A919B95FD2CA}" type="sibTrans" cxnId="{C4FD9162-017E-4AD0-9B44-543683FB0D36}">
      <dgm:prSet/>
      <dgm:spPr/>
      <dgm:t>
        <a:bodyPr/>
        <a:lstStyle/>
        <a:p>
          <a:endParaRPr lang="ru-RU"/>
        </a:p>
      </dgm:t>
    </dgm:pt>
    <dgm:pt modelId="{272747BF-FA02-40EF-BBCC-9AA717615EA2}">
      <dgm:prSet phldrT="[Текст]"/>
      <dgm:spPr/>
      <dgm:t>
        <a:bodyPr/>
        <a:lstStyle/>
        <a:p>
          <a:r>
            <a:rPr lang="ru-RU" b="1" dirty="0" smtClean="0"/>
            <a:t>Функциональная</a:t>
          </a:r>
          <a:r>
            <a:rPr lang="ru-RU" dirty="0" smtClean="0"/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dirty="0"/>
        </a:p>
      </dgm:t>
    </dgm:pt>
    <dgm:pt modelId="{824E78E3-5E18-415E-B872-B3AE41E10FD2}" type="parTrans" cxnId="{A859F4BA-4B0E-4BAF-BA36-5C90AF500B87}">
      <dgm:prSet/>
      <dgm:spPr/>
      <dgm:t>
        <a:bodyPr/>
        <a:lstStyle/>
        <a:p>
          <a:endParaRPr lang="ru-RU" dirty="0"/>
        </a:p>
      </dgm:t>
    </dgm:pt>
    <dgm:pt modelId="{63F37BFA-D743-41B2-9912-9A0C25348815}" type="sibTrans" cxnId="{A859F4BA-4B0E-4BAF-BA36-5C90AF500B87}">
      <dgm:prSet/>
      <dgm:spPr/>
      <dgm:t>
        <a:bodyPr/>
        <a:lstStyle/>
        <a:p>
          <a:endParaRPr lang="ru-RU"/>
        </a:p>
      </dgm:t>
    </dgm:pt>
    <dgm:pt modelId="{DE168795-2B8F-4560-9E71-61539F573F9C}">
      <dgm:prSet phldrT="[Текст]"/>
      <dgm:spPr/>
      <dgm:t>
        <a:bodyPr/>
        <a:lstStyle/>
        <a:p>
          <a:r>
            <a:rPr lang="ru-RU" b="1" dirty="0" smtClean="0"/>
            <a:t>Ведомственная </a:t>
          </a:r>
          <a:r>
            <a:rPr lang="ru-RU" dirty="0" smtClean="0"/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dirty="0"/>
        </a:p>
      </dgm:t>
    </dgm:pt>
    <dgm:pt modelId="{0521BAA5-F9B0-4360-93D9-193D2C2AE48F}" type="parTrans" cxnId="{DD9742A3-B16C-4239-8699-A0560A0D14D8}">
      <dgm:prSet/>
      <dgm:spPr/>
      <dgm:t>
        <a:bodyPr/>
        <a:lstStyle/>
        <a:p>
          <a:endParaRPr lang="ru-RU" dirty="0"/>
        </a:p>
      </dgm:t>
    </dgm:pt>
    <dgm:pt modelId="{F29401AE-1259-4B94-9BBC-7D7AC1690D60}" type="sibTrans" cxnId="{DD9742A3-B16C-4239-8699-A0560A0D14D8}">
      <dgm:prSet/>
      <dgm:spPr/>
      <dgm:t>
        <a:bodyPr/>
        <a:lstStyle/>
        <a:p>
          <a:endParaRPr lang="ru-RU"/>
        </a:p>
      </dgm:t>
    </dgm:pt>
    <dgm:pt modelId="{8CE499FD-CD75-407F-B579-74D52125BDDB}" type="pres">
      <dgm:prSet presAssocID="{4E226EE7-1DFE-4A0A-971F-E0BA1E79FC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70C73F-7E3F-48E9-A92E-958D6363EE7A}" type="pres">
      <dgm:prSet presAssocID="{082E420A-D6D2-410F-AFB2-76B0D427306B}" presName="hierRoot1" presStyleCnt="0"/>
      <dgm:spPr/>
    </dgm:pt>
    <dgm:pt modelId="{8D8E7ADA-F94E-4E52-866F-D41016EC9855}" type="pres">
      <dgm:prSet presAssocID="{082E420A-D6D2-410F-AFB2-76B0D427306B}" presName="composite" presStyleCnt="0"/>
      <dgm:spPr/>
    </dgm:pt>
    <dgm:pt modelId="{17927DD6-8EBA-4C78-9051-F5CD613766E8}" type="pres">
      <dgm:prSet presAssocID="{082E420A-D6D2-410F-AFB2-76B0D427306B}" presName="background" presStyleLbl="node0" presStyleIdx="0" presStyleCnt="1"/>
      <dgm:spPr/>
    </dgm:pt>
    <dgm:pt modelId="{C3484C02-0457-4C1A-8F49-6A2D2265A3A5}" type="pres">
      <dgm:prSet presAssocID="{082E420A-D6D2-410F-AFB2-76B0D427306B}" presName="text" presStyleLbl="fgAcc0" presStyleIdx="0" presStyleCnt="1" custAng="0" custScaleX="115139" custScaleY="72088" custLinFactNeighborY="-9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95BE5-73F0-499E-B9CC-A8F9C9AA5E6A}" type="pres">
      <dgm:prSet presAssocID="{082E420A-D6D2-410F-AFB2-76B0D427306B}" presName="hierChild2" presStyleCnt="0"/>
      <dgm:spPr/>
    </dgm:pt>
    <dgm:pt modelId="{302A5DE3-7F6E-48FD-8B57-A0F0C01AEB95}" type="pres">
      <dgm:prSet presAssocID="{824E78E3-5E18-415E-B872-B3AE41E10F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BDB955-3EAB-4481-A5B6-F486CD077364}" type="pres">
      <dgm:prSet presAssocID="{272747BF-FA02-40EF-BBCC-9AA717615EA2}" presName="hierRoot2" presStyleCnt="0"/>
      <dgm:spPr/>
    </dgm:pt>
    <dgm:pt modelId="{0A957975-E38C-448E-BA75-FEBF5628B7D3}" type="pres">
      <dgm:prSet presAssocID="{272747BF-FA02-40EF-BBCC-9AA717615EA2}" presName="composite2" presStyleCnt="0"/>
      <dgm:spPr/>
    </dgm:pt>
    <dgm:pt modelId="{E62E68AE-F5DA-4C44-BC58-38C32D812652}" type="pres">
      <dgm:prSet presAssocID="{272747BF-FA02-40EF-BBCC-9AA717615EA2}" presName="background2" presStyleLbl="node2" presStyleIdx="0" presStyleCnt="2"/>
      <dgm:spPr/>
    </dgm:pt>
    <dgm:pt modelId="{DE63542A-7E25-4D76-847C-5EB4AC6E237F}" type="pres">
      <dgm:prSet presAssocID="{272747BF-FA02-40EF-BBCC-9AA717615EA2}" presName="text2" presStyleLbl="fgAcc2" presStyleIdx="0" presStyleCnt="2" custScaleY="3229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987379-2601-45DC-BFBC-4E8F10B20398}" type="pres">
      <dgm:prSet presAssocID="{272747BF-FA02-40EF-BBCC-9AA717615EA2}" presName="hierChild3" presStyleCnt="0"/>
      <dgm:spPr/>
    </dgm:pt>
    <dgm:pt modelId="{4D4C2DEE-FFA7-4187-8073-2FD98D6EFD74}" type="pres">
      <dgm:prSet presAssocID="{0521BAA5-F9B0-4360-93D9-193D2C2AE48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6F7117-C652-40F5-B6BA-93DAD1E1830A}" type="pres">
      <dgm:prSet presAssocID="{DE168795-2B8F-4560-9E71-61539F573F9C}" presName="hierRoot2" presStyleCnt="0"/>
      <dgm:spPr/>
    </dgm:pt>
    <dgm:pt modelId="{AFFCDBF7-CE23-45B7-A8AB-0814FF99468B}" type="pres">
      <dgm:prSet presAssocID="{DE168795-2B8F-4560-9E71-61539F573F9C}" presName="composite2" presStyleCnt="0"/>
      <dgm:spPr/>
    </dgm:pt>
    <dgm:pt modelId="{6429BFDC-FEC0-4ECD-8AC1-A1B4A5C0CE5E}" type="pres">
      <dgm:prSet presAssocID="{DE168795-2B8F-4560-9E71-61539F573F9C}" presName="background2" presStyleLbl="node2" presStyleIdx="1" presStyleCnt="2"/>
      <dgm:spPr/>
    </dgm:pt>
    <dgm:pt modelId="{5B7BC628-9802-4CDC-AF14-0BB893014268}" type="pres">
      <dgm:prSet presAssocID="{DE168795-2B8F-4560-9E71-61539F573F9C}" presName="text2" presStyleLbl="fgAcc2" presStyleIdx="1" presStyleCnt="2" custScaleY="3289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F4538-500B-469E-B71C-D251308334F5}" type="pres">
      <dgm:prSet presAssocID="{DE168795-2B8F-4560-9E71-61539F573F9C}" presName="hierChild3" presStyleCnt="0"/>
      <dgm:spPr/>
    </dgm:pt>
  </dgm:ptLst>
  <dgm:cxnLst>
    <dgm:cxn modelId="{49BA3C5D-B29D-4EF3-884C-7D49FAD282D8}" type="presOf" srcId="{4E226EE7-1DFE-4A0A-971F-E0BA1E79FCF6}" destId="{8CE499FD-CD75-407F-B579-74D52125BDDB}" srcOrd="0" destOrd="0" presId="urn:microsoft.com/office/officeart/2005/8/layout/hierarchy1"/>
    <dgm:cxn modelId="{7227F16F-F031-45E4-8607-29DA0412811E}" type="presOf" srcId="{0521BAA5-F9B0-4360-93D9-193D2C2AE48F}" destId="{4D4C2DEE-FFA7-4187-8073-2FD98D6EFD74}" srcOrd="0" destOrd="0" presId="urn:microsoft.com/office/officeart/2005/8/layout/hierarchy1"/>
    <dgm:cxn modelId="{C4FD9162-017E-4AD0-9B44-543683FB0D36}" srcId="{4E226EE7-1DFE-4A0A-971F-E0BA1E79FCF6}" destId="{082E420A-D6D2-410F-AFB2-76B0D427306B}" srcOrd="0" destOrd="0" parTransId="{9C1C7DE6-E5E5-4D7A-B943-4BF55B904A96}" sibTransId="{15B0CB26-335D-4649-BB9C-A919B95FD2CA}"/>
    <dgm:cxn modelId="{DD9742A3-B16C-4239-8699-A0560A0D14D8}" srcId="{082E420A-D6D2-410F-AFB2-76B0D427306B}" destId="{DE168795-2B8F-4560-9E71-61539F573F9C}" srcOrd="1" destOrd="0" parTransId="{0521BAA5-F9B0-4360-93D9-193D2C2AE48F}" sibTransId="{F29401AE-1259-4B94-9BBC-7D7AC1690D60}"/>
    <dgm:cxn modelId="{4777B591-6C4C-47E8-8F32-319886633E4C}" type="presOf" srcId="{DE168795-2B8F-4560-9E71-61539F573F9C}" destId="{5B7BC628-9802-4CDC-AF14-0BB893014268}" srcOrd="0" destOrd="0" presId="urn:microsoft.com/office/officeart/2005/8/layout/hierarchy1"/>
    <dgm:cxn modelId="{BAF54E66-3547-473A-AB1F-1FDFC3BAD706}" type="presOf" srcId="{082E420A-D6D2-410F-AFB2-76B0D427306B}" destId="{C3484C02-0457-4C1A-8F49-6A2D2265A3A5}" srcOrd="0" destOrd="0" presId="urn:microsoft.com/office/officeart/2005/8/layout/hierarchy1"/>
    <dgm:cxn modelId="{A859F4BA-4B0E-4BAF-BA36-5C90AF500B87}" srcId="{082E420A-D6D2-410F-AFB2-76B0D427306B}" destId="{272747BF-FA02-40EF-BBCC-9AA717615EA2}" srcOrd="0" destOrd="0" parTransId="{824E78E3-5E18-415E-B872-B3AE41E10FD2}" sibTransId="{63F37BFA-D743-41B2-9912-9A0C25348815}"/>
    <dgm:cxn modelId="{9F4DD834-C69C-4129-8048-B9FAF35F1C7A}" type="presOf" srcId="{272747BF-FA02-40EF-BBCC-9AA717615EA2}" destId="{DE63542A-7E25-4D76-847C-5EB4AC6E237F}" srcOrd="0" destOrd="0" presId="urn:microsoft.com/office/officeart/2005/8/layout/hierarchy1"/>
    <dgm:cxn modelId="{E6FEA3C7-0356-4AED-B47D-0A4D6AACC144}" type="presOf" srcId="{824E78E3-5E18-415E-B872-B3AE41E10FD2}" destId="{302A5DE3-7F6E-48FD-8B57-A0F0C01AEB95}" srcOrd="0" destOrd="0" presId="urn:microsoft.com/office/officeart/2005/8/layout/hierarchy1"/>
    <dgm:cxn modelId="{8F67F240-B5BD-493D-9FC2-7A69AC4849D3}" type="presParOf" srcId="{8CE499FD-CD75-407F-B579-74D52125BDDB}" destId="{7D70C73F-7E3F-48E9-A92E-958D6363EE7A}" srcOrd="0" destOrd="0" presId="urn:microsoft.com/office/officeart/2005/8/layout/hierarchy1"/>
    <dgm:cxn modelId="{51F19B04-8C63-480A-979A-ACDF2706CFB1}" type="presParOf" srcId="{7D70C73F-7E3F-48E9-A92E-958D6363EE7A}" destId="{8D8E7ADA-F94E-4E52-866F-D41016EC9855}" srcOrd="0" destOrd="0" presId="urn:microsoft.com/office/officeart/2005/8/layout/hierarchy1"/>
    <dgm:cxn modelId="{327575A6-EA54-40BE-A30A-9122D6123B37}" type="presParOf" srcId="{8D8E7ADA-F94E-4E52-866F-D41016EC9855}" destId="{17927DD6-8EBA-4C78-9051-F5CD613766E8}" srcOrd="0" destOrd="0" presId="urn:microsoft.com/office/officeart/2005/8/layout/hierarchy1"/>
    <dgm:cxn modelId="{C46E9AEB-250E-4606-9EC6-9CCC5D271EBA}" type="presParOf" srcId="{8D8E7ADA-F94E-4E52-866F-D41016EC9855}" destId="{C3484C02-0457-4C1A-8F49-6A2D2265A3A5}" srcOrd="1" destOrd="0" presId="urn:microsoft.com/office/officeart/2005/8/layout/hierarchy1"/>
    <dgm:cxn modelId="{8F658650-78DA-4A35-A4EF-3C741E1D13A6}" type="presParOf" srcId="{7D70C73F-7E3F-48E9-A92E-958D6363EE7A}" destId="{50795BE5-73F0-499E-B9CC-A8F9C9AA5E6A}" srcOrd="1" destOrd="0" presId="urn:microsoft.com/office/officeart/2005/8/layout/hierarchy1"/>
    <dgm:cxn modelId="{A1636C1B-73E7-42E6-83D4-4A3934F27AEB}" type="presParOf" srcId="{50795BE5-73F0-499E-B9CC-A8F9C9AA5E6A}" destId="{302A5DE3-7F6E-48FD-8B57-A0F0C01AEB95}" srcOrd="0" destOrd="0" presId="urn:microsoft.com/office/officeart/2005/8/layout/hierarchy1"/>
    <dgm:cxn modelId="{CA159966-393D-47C4-A988-E9728E123102}" type="presParOf" srcId="{50795BE5-73F0-499E-B9CC-A8F9C9AA5E6A}" destId="{63BDB955-3EAB-4481-A5B6-F486CD077364}" srcOrd="1" destOrd="0" presId="urn:microsoft.com/office/officeart/2005/8/layout/hierarchy1"/>
    <dgm:cxn modelId="{423D4741-88AE-4750-8341-564AD5153011}" type="presParOf" srcId="{63BDB955-3EAB-4481-A5B6-F486CD077364}" destId="{0A957975-E38C-448E-BA75-FEBF5628B7D3}" srcOrd="0" destOrd="0" presId="urn:microsoft.com/office/officeart/2005/8/layout/hierarchy1"/>
    <dgm:cxn modelId="{ED1EEDEF-9BB8-44C6-B2F7-79B6CC3F35D6}" type="presParOf" srcId="{0A957975-E38C-448E-BA75-FEBF5628B7D3}" destId="{E62E68AE-F5DA-4C44-BC58-38C32D812652}" srcOrd="0" destOrd="0" presId="urn:microsoft.com/office/officeart/2005/8/layout/hierarchy1"/>
    <dgm:cxn modelId="{43749041-6C62-4BC3-B8CF-072082AB1EEF}" type="presParOf" srcId="{0A957975-E38C-448E-BA75-FEBF5628B7D3}" destId="{DE63542A-7E25-4D76-847C-5EB4AC6E237F}" srcOrd="1" destOrd="0" presId="urn:microsoft.com/office/officeart/2005/8/layout/hierarchy1"/>
    <dgm:cxn modelId="{3E446F4B-CCFC-479B-BF9F-736CE5972ADB}" type="presParOf" srcId="{63BDB955-3EAB-4481-A5B6-F486CD077364}" destId="{A5987379-2601-45DC-BFBC-4E8F10B20398}" srcOrd="1" destOrd="0" presId="urn:microsoft.com/office/officeart/2005/8/layout/hierarchy1"/>
    <dgm:cxn modelId="{15E4E278-BBAC-4E3C-908C-6AEC80FCB098}" type="presParOf" srcId="{50795BE5-73F0-499E-B9CC-A8F9C9AA5E6A}" destId="{4D4C2DEE-FFA7-4187-8073-2FD98D6EFD74}" srcOrd="2" destOrd="0" presId="urn:microsoft.com/office/officeart/2005/8/layout/hierarchy1"/>
    <dgm:cxn modelId="{97521594-9272-4F0F-8D63-4E69B4534D2B}" type="presParOf" srcId="{50795BE5-73F0-499E-B9CC-A8F9C9AA5E6A}" destId="{D16F7117-C652-40F5-B6BA-93DAD1E1830A}" srcOrd="3" destOrd="0" presId="urn:microsoft.com/office/officeart/2005/8/layout/hierarchy1"/>
    <dgm:cxn modelId="{69B6240D-38E1-4140-91E4-CDCE14E707EB}" type="presParOf" srcId="{D16F7117-C652-40F5-B6BA-93DAD1E1830A}" destId="{AFFCDBF7-CE23-45B7-A8AB-0814FF99468B}" srcOrd="0" destOrd="0" presId="urn:microsoft.com/office/officeart/2005/8/layout/hierarchy1"/>
    <dgm:cxn modelId="{7B1E00D7-C55A-43D5-AFAD-D296CA7A959C}" type="presParOf" srcId="{AFFCDBF7-CE23-45B7-A8AB-0814FF99468B}" destId="{6429BFDC-FEC0-4ECD-8AC1-A1B4A5C0CE5E}" srcOrd="0" destOrd="0" presId="urn:microsoft.com/office/officeart/2005/8/layout/hierarchy1"/>
    <dgm:cxn modelId="{CAE3E9BC-607D-4266-AAC7-C6EF7144939B}" type="presParOf" srcId="{AFFCDBF7-CE23-45B7-A8AB-0814FF99468B}" destId="{5B7BC628-9802-4CDC-AF14-0BB893014268}" srcOrd="1" destOrd="0" presId="urn:microsoft.com/office/officeart/2005/8/layout/hierarchy1"/>
    <dgm:cxn modelId="{429289D4-5D24-42B7-9197-6C9663B964FB}" type="presParOf" srcId="{D16F7117-C652-40F5-B6BA-93DAD1E1830A}" destId="{A02F4538-500B-469E-B71C-D251308334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DAF0EC-DF1D-4100-8B67-EFFD61B11A40}">
      <dsp:nvSpPr>
        <dsp:cNvPr id="0" name=""/>
        <dsp:cNvSpPr/>
      </dsp:nvSpPr>
      <dsp:spPr>
        <a:xfrm>
          <a:off x="2688427" y="517901"/>
          <a:ext cx="3169576" cy="3169576"/>
        </a:xfrm>
        <a:prstGeom prst="blockArc">
          <a:avLst>
            <a:gd name="adj1" fmla="val 8470608"/>
            <a:gd name="adj2" fmla="val 13129355"/>
            <a:gd name="adj3" fmla="val 4641"/>
          </a:avLst>
        </a:prstGeom>
        <a:solidFill>
          <a:schemeClr val="accent5">
            <a:hueOff val="1780663"/>
            <a:satOff val="27632"/>
            <a:lumOff val="-37059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0A3A24-8E98-423F-A13B-42509C2E52D0}">
      <dsp:nvSpPr>
        <dsp:cNvPr id="0" name=""/>
        <dsp:cNvSpPr/>
      </dsp:nvSpPr>
      <dsp:spPr>
        <a:xfrm>
          <a:off x="2524171" y="343371"/>
          <a:ext cx="3169576" cy="3169576"/>
        </a:xfrm>
        <a:prstGeom prst="blockArc">
          <a:avLst>
            <a:gd name="adj1" fmla="val 21581307"/>
            <a:gd name="adj2" fmla="val 7937833"/>
            <a:gd name="adj3" fmla="val 4641"/>
          </a:avLst>
        </a:prstGeom>
        <a:solidFill>
          <a:schemeClr val="accent5">
            <a:hueOff val="890332"/>
            <a:satOff val="13816"/>
            <a:lumOff val="-1853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E46F2-F829-4750-A38C-1BA8769A1BBE}">
      <dsp:nvSpPr>
        <dsp:cNvPr id="0" name=""/>
        <dsp:cNvSpPr/>
      </dsp:nvSpPr>
      <dsp:spPr>
        <a:xfrm>
          <a:off x="2558673" y="660065"/>
          <a:ext cx="3169576" cy="3169576"/>
        </a:xfrm>
        <a:prstGeom prst="blockArc">
          <a:avLst>
            <a:gd name="adj1" fmla="val 13557070"/>
            <a:gd name="adj2" fmla="val 20872593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42F674-712F-4242-94A5-B5E2E9A4264F}">
      <dsp:nvSpPr>
        <dsp:cNvPr id="0" name=""/>
        <dsp:cNvSpPr/>
      </dsp:nvSpPr>
      <dsp:spPr>
        <a:xfrm>
          <a:off x="3262627" y="1408984"/>
          <a:ext cx="1459222" cy="14592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  <a:sp3d extrusionH="28000" prstMaterial="matte"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БЮДЖЕТ</a:t>
          </a:r>
          <a:endParaRPr lang="ru-RU" sz="1600" b="1" kern="1200" dirty="0"/>
        </a:p>
      </dsp:txBody>
      <dsp:txXfrm>
        <a:off x="3262627" y="1408984"/>
        <a:ext cx="1459222" cy="1459222"/>
      </dsp:txXfrm>
    </dsp:sp>
    <dsp:sp modelId="{49FF6F25-BCEC-40B8-A498-CFAF8B54C4C6}">
      <dsp:nvSpPr>
        <dsp:cNvPr id="0" name=""/>
        <dsp:cNvSpPr/>
      </dsp:nvSpPr>
      <dsp:spPr>
        <a:xfrm>
          <a:off x="2556442" y="621493"/>
          <a:ext cx="1021455" cy="10214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Бюджет семьи</a:t>
          </a:r>
          <a:endParaRPr lang="ru-RU" sz="1300" b="1" kern="1200" dirty="0"/>
        </a:p>
      </dsp:txBody>
      <dsp:txXfrm>
        <a:off x="2556442" y="621493"/>
        <a:ext cx="1021455" cy="1021455"/>
      </dsp:txXfrm>
    </dsp:sp>
    <dsp:sp modelId="{50032BB2-6437-403A-9C72-CB7F0D3BD9A4}">
      <dsp:nvSpPr>
        <dsp:cNvPr id="0" name=""/>
        <dsp:cNvSpPr/>
      </dsp:nvSpPr>
      <dsp:spPr>
        <a:xfrm>
          <a:off x="5146224" y="1409013"/>
          <a:ext cx="1021455" cy="1021455"/>
        </a:xfrm>
        <a:prstGeom prst="ellipse">
          <a:avLst/>
        </a:prstGeom>
        <a:solidFill>
          <a:schemeClr val="accent5">
            <a:hueOff val="890332"/>
            <a:satOff val="13816"/>
            <a:lumOff val="-1853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  <a:sp3d extrusionH="28000" prstMaterial="matte"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Бюджет организации</a:t>
          </a:r>
          <a:endParaRPr lang="ru-RU" sz="900" kern="1200" dirty="0"/>
        </a:p>
      </dsp:txBody>
      <dsp:txXfrm>
        <a:off x="5146224" y="1409013"/>
        <a:ext cx="1021455" cy="1021455"/>
      </dsp:txXfrm>
    </dsp:sp>
    <dsp:sp modelId="{14C74734-A4F7-4667-910D-9F75B79CBE0B}">
      <dsp:nvSpPr>
        <dsp:cNvPr id="0" name=""/>
        <dsp:cNvSpPr/>
      </dsp:nvSpPr>
      <dsp:spPr>
        <a:xfrm>
          <a:off x="2556453" y="2562442"/>
          <a:ext cx="1021455" cy="1021455"/>
        </a:xfrm>
        <a:prstGeom prst="ellipse">
          <a:avLst/>
        </a:prstGeom>
        <a:solidFill>
          <a:schemeClr val="accent5">
            <a:hueOff val="1780663"/>
            <a:satOff val="27632"/>
            <a:lumOff val="-37059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  <a:sp3d extrusionH="28000" prstMaterial="matte"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Бюджеты публично-правовых организаций</a:t>
          </a:r>
          <a:endParaRPr lang="ru-RU" sz="900" kern="1200" dirty="0"/>
        </a:p>
      </dsp:txBody>
      <dsp:txXfrm>
        <a:off x="2556453" y="2562442"/>
        <a:ext cx="1021455" cy="102145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4C2DEE-FFA7-4187-8073-2FD98D6EFD74}">
      <dsp:nvSpPr>
        <dsp:cNvPr id="0" name=""/>
        <dsp:cNvSpPr/>
      </dsp:nvSpPr>
      <dsp:spPr>
        <a:xfrm>
          <a:off x="1711840" y="1201710"/>
          <a:ext cx="941270" cy="5450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393"/>
              </a:lnTo>
              <a:lnTo>
                <a:pt x="941270" y="402393"/>
              </a:lnTo>
              <a:lnTo>
                <a:pt x="941270" y="5450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A5DE3-7F6E-48FD-8B57-A0F0C01AEB95}">
      <dsp:nvSpPr>
        <dsp:cNvPr id="0" name=""/>
        <dsp:cNvSpPr/>
      </dsp:nvSpPr>
      <dsp:spPr>
        <a:xfrm>
          <a:off x="770569" y="1201710"/>
          <a:ext cx="941270" cy="545081"/>
        </a:xfrm>
        <a:custGeom>
          <a:avLst/>
          <a:gdLst/>
          <a:ahLst/>
          <a:cxnLst/>
          <a:rect l="0" t="0" r="0" b="0"/>
          <a:pathLst>
            <a:path>
              <a:moveTo>
                <a:pt x="941270" y="0"/>
              </a:moveTo>
              <a:lnTo>
                <a:pt x="941270" y="402393"/>
              </a:lnTo>
              <a:lnTo>
                <a:pt x="0" y="402393"/>
              </a:lnTo>
              <a:lnTo>
                <a:pt x="0" y="5450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27DD6-8EBA-4C78-9051-F5CD613766E8}">
      <dsp:nvSpPr>
        <dsp:cNvPr id="0" name=""/>
        <dsp:cNvSpPr/>
      </dsp:nvSpPr>
      <dsp:spPr>
        <a:xfrm>
          <a:off x="825119" y="496642"/>
          <a:ext cx="1773441" cy="7050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84C02-0457-4C1A-8F49-6A2D2265A3A5}">
      <dsp:nvSpPr>
        <dsp:cNvPr id="0" name=""/>
        <dsp:cNvSpPr/>
      </dsp:nvSpPr>
      <dsp:spPr>
        <a:xfrm>
          <a:off x="996259" y="659225"/>
          <a:ext cx="1773441" cy="7050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Классификация расходов</a:t>
          </a:r>
          <a:endParaRPr lang="ru-RU" sz="1400" b="1" kern="1200" dirty="0"/>
        </a:p>
      </dsp:txBody>
      <dsp:txXfrm>
        <a:off x="996259" y="659225"/>
        <a:ext cx="1773441" cy="705068"/>
      </dsp:txXfrm>
    </dsp:sp>
    <dsp:sp modelId="{E62E68AE-F5DA-4C44-BC58-38C32D812652}">
      <dsp:nvSpPr>
        <dsp:cNvPr id="0" name=""/>
        <dsp:cNvSpPr/>
      </dsp:nvSpPr>
      <dsp:spPr>
        <a:xfrm>
          <a:off x="438" y="1746791"/>
          <a:ext cx="1540261" cy="31586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3542A-7E25-4D76-847C-5EB4AC6E237F}">
      <dsp:nvSpPr>
        <dsp:cNvPr id="0" name=""/>
        <dsp:cNvSpPr/>
      </dsp:nvSpPr>
      <dsp:spPr>
        <a:xfrm>
          <a:off x="171578" y="1909374"/>
          <a:ext cx="1540261" cy="3158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Функциональная</a:t>
          </a:r>
          <a:r>
            <a:rPr lang="ru-RU" sz="1200" kern="1200" dirty="0" smtClean="0"/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200" kern="1200" dirty="0"/>
        </a:p>
      </dsp:txBody>
      <dsp:txXfrm>
        <a:off x="171578" y="1909374"/>
        <a:ext cx="1540261" cy="3158605"/>
      </dsp:txXfrm>
    </dsp:sp>
    <dsp:sp modelId="{6429BFDC-FEC0-4ECD-8AC1-A1B4A5C0CE5E}">
      <dsp:nvSpPr>
        <dsp:cNvPr id="0" name=""/>
        <dsp:cNvSpPr/>
      </dsp:nvSpPr>
      <dsp:spPr>
        <a:xfrm>
          <a:off x="1882980" y="1746791"/>
          <a:ext cx="1540261" cy="32169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BC628-9802-4CDC-AF14-0BB893014268}">
      <dsp:nvSpPr>
        <dsp:cNvPr id="0" name=""/>
        <dsp:cNvSpPr/>
      </dsp:nvSpPr>
      <dsp:spPr>
        <a:xfrm>
          <a:off x="2054120" y="1909374"/>
          <a:ext cx="1540261" cy="32169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Ведомственная </a:t>
          </a:r>
          <a:r>
            <a:rPr lang="ru-RU" sz="1200" kern="1200" dirty="0" smtClean="0"/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200" kern="1200" dirty="0"/>
        </a:p>
      </dsp:txBody>
      <dsp:txXfrm>
        <a:off x="2054120" y="1909374"/>
        <a:ext cx="1540261" cy="3216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0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image" Target="../media/image10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B9D926-AD25-4574-8807-E134BA6CD9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32B9B-DC2A-4308-980B-56E6775CD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8499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90B634-0D63-4A6A-A554-9E239666CA16}" type="slidenum">
              <a:rPr lang="ru-RU" smtClean="0"/>
              <a:pPr/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3BE2F3-E9FF-466F-850A-8B61D38B08DD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331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B63476-BFBF-47E0-A453-EBBBD636306F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FA3EEF-A4EB-4DC1-9487-CC2C6ADB6B8E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860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2444DA-11BC-4D4E-B8B5-395113F87F8C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3187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BD1DE2-3E3D-4A7E-9A64-ECF0BDE942EE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8547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D45F77-9878-4B92-903C-DA4750CAB495}" type="slidenum">
              <a:rPr lang="ru-RU" smtClean="0"/>
              <a:pPr/>
              <a:t>40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21467"/>
            <a:ext cx="5829300" cy="264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41E29-132F-42B2-A800-B06452EC5142}" type="datetime1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F4F2-C683-4005-920A-D3F761CA2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5C2FF"/>
            </a:gs>
            <a:gs pos="100000">
              <a:srgbClr val="5981AA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810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255664F-1ACC-4FC1-829E-F819E8DA3ECB}" type="datetime1">
              <a:rPr lang="ru-RU"/>
              <a:pPr>
                <a:defRPr/>
              </a:pPr>
              <a:t>27.11.2018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C9856A-3900-401A-B9A0-2FD7C9118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Microsoft_Office_Excel1.xls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__________Microsoft_Office_Excel2.xls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0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0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8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_____Microsoft_Office_Excel_97-20034.xls"/><Relationship Id="rId4" Type="http://schemas.openxmlformats.org/officeDocument/2006/relationships/oleObject" Target="../embeddings/_____Microsoft_Office_Excel_97-20033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Microsoft_Office_Excel_97-20036.xls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fd@adm-serov.ru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8.jpeg"/><Relationship Id="rId5" Type="http://schemas.openxmlformats.org/officeDocument/2006/relationships/image" Target="../media/image16.jpeg"/><Relationship Id="rId10" Type="http://schemas.microsoft.com/office/2007/relationships/diagramDrawing" Target="../diagrams/drawing1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20.png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5.jpe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BA0A3"/>
              </a:clrFrom>
              <a:clrTo>
                <a:srgbClr val="9BA0A3">
                  <a:alpha val="0"/>
                </a:srgbClr>
              </a:clrTo>
            </a:clrChang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92953" y="699776"/>
            <a:ext cx="2629383" cy="158365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1D303F"/>
              </a:clrFrom>
              <a:clrTo>
                <a:srgbClr val="1D303F">
                  <a:alpha val="0"/>
                </a:srgbClr>
              </a:clrTo>
            </a:clrChang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683872" y="717493"/>
            <a:ext cx="2540852" cy="160405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/>
            <a:ext uri="{91240B29-F687-4F45-9708-019B960494DF}"/>
          </a:extLst>
        </p:spPr>
      </p:pic>
      <p:sp>
        <p:nvSpPr>
          <p:cNvPr id="11270" name="WordArt 21"/>
          <p:cNvSpPr>
            <a:spLocks noChangeArrowheads="1" noChangeShapeType="1" noTextEdit="1"/>
          </p:cNvSpPr>
          <p:nvPr/>
        </p:nvSpPr>
        <p:spPr bwMode="auto">
          <a:xfrm>
            <a:off x="847390" y="2406515"/>
            <a:ext cx="7772551" cy="1161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44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33CC">
                  <a:alpha val="98038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1" name="Text Box 22"/>
          <p:cNvSpPr txBox="1">
            <a:spLocks noChangeArrowheads="1"/>
          </p:cNvSpPr>
          <p:nvPr/>
        </p:nvSpPr>
        <p:spPr bwMode="auto">
          <a:xfrm>
            <a:off x="613768" y="268"/>
            <a:ext cx="8828732" cy="4898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cs typeface="Arial" panose="020B0604020202020204" pitchFamily="34" charset="0"/>
              </a:rPr>
              <a:t>Финансовое управление администрации Серовского городского округа</a:t>
            </a:r>
          </a:p>
        </p:txBody>
      </p:sp>
      <p:pic>
        <p:nvPicPr>
          <p:cNvPr id="5129" name="Picture 25" descr="1 (15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3563600" y="-8915400"/>
            <a:ext cx="30591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581173" y="5822463"/>
            <a:ext cx="2371443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2018 </a:t>
            </a:r>
            <a:r>
              <a:rPr lang="ru-RU" sz="1600" b="1" dirty="0">
                <a:solidFill>
                  <a:schemeClr val="bg1"/>
                </a:solidFill>
              </a:rPr>
              <a:t>год                            г. Серов</a:t>
            </a:r>
          </a:p>
        </p:txBody>
      </p:sp>
      <p:sp>
        <p:nvSpPr>
          <p:cNvPr id="5133" name="Заголовок 11"/>
          <p:cNvSpPr>
            <a:spLocks noGrp="1"/>
          </p:cNvSpPr>
          <p:nvPr>
            <p:ph type="ctrTitle" sz="quarter"/>
          </p:nvPr>
        </p:nvSpPr>
        <p:spPr>
          <a:xfrm>
            <a:off x="739775" y="4279900"/>
            <a:ext cx="8420100" cy="125253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к Решению Думы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Серовского городского округа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«О бюджете Серовского городского округа на 2019 год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 плановый период 2020-2021 годов»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98" y="2654343"/>
            <a:ext cx="9906704" cy="1086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 </a:t>
            </a:r>
          </a:p>
          <a:p>
            <a:pPr algn="ctr">
              <a:defRPr/>
            </a:pPr>
            <a:r>
              <a:rPr lang="ru-RU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ГРАЖДАН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3"/>
          <p:cNvSpPr>
            <a:spLocks noChangeArrowheads="1"/>
          </p:cNvSpPr>
          <p:nvPr/>
        </p:nvSpPr>
        <p:spPr bwMode="auto">
          <a:xfrm>
            <a:off x="1412875" y="1031875"/>
            <a:ext cx="6162675" cy="42878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2" name="Блок-схема: узел 21"/>
          <p:cNvSpPr>
            <a:spLocks noChangeArrowheads="1"/>
          </p:cNvSpPr>
          <p:nvPr/>
        </p:nvSpPr>
        <p:spPr bwMode="auto">
          <a:xfrm>
            <a:off x="3365500" y="2120900"/>
            <a:ext cx="2187575" cy="1993900"/>
          </a:xfrm>
          <a:prstGeom prst="flowChartConnector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1905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latin typeface="Constantia" pitchFamily="18" charset="0"/>
              </a:rPr>
              <a:t>Участники бюджетного процесса Серовского городского округа</a:t>
            </a:r>
          </a:p>
        </p:txBody>
      </p:sp>
      <p:sp>
        <p:nvSpPr>
          <p:cNvPr id="17412" name="WordArt 7"/>
          <p:cNvSpPr>
            <a:spLocks noChangeArrowheads="1" noChangeShapeType="1" noTextEdit="1"/>
          </p:cNvSpPr>
          <p:nvPr/>
        </p:nvSpPr>
        <p:spPr bwMode="auto">
          <a:xfrm>
            <a:off x="915988" y="177800"/>
            <a:ext cx="8780462" cy="60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Участники бюджетного процесса</a:t>
            </a:r>
          </a:p>
        </p:txBody>
      </p:sp>
      <p:pic>
        <p:nvPicPr>
          <p:cNvPr id="17413" name="Picture 8" descr="297574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13" y="5086350"/>
            <a:ext cx="28336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3444875" y="831850"/>
            <a:ext cx="1922463" cy="8556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Представительный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орган СГО  -  Дума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6284913" y="2093913"/>
            <a:ext cx="1876425" cy="9017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Исполнительно-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распорядительный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орган СГО –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Администрация СГО</a:t>
            </a:r>
          </a:p>
        </p:txBody>
      </p:sp>
      <p:sp>
        <p:nvSpPr>
          <p:cNvPr id="17416" name="AutoShape 12"/>
          <p:cNvSpPr>
            <a:spLocks noChangeArrowheads="1"/>
          </p:cNvSpPr>
          <p:nvPr/>
        </p:nvSpPr>
        <p:spPr bwMode="auto">
          <a:xfrm>
            <a:off x="6335713" y="3390900"/>
            <a:ext cx="2149475" cy="854075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Финансовый орган – 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Финансовое управление АСГО</a:t>
            </a:r>
          </a:p>
        </p:txBody>
      </p:sp>
      <p:sp>
        <p:nvSpPr>
          <p:cNvPr id="17417" name="AutoShape 14"/>
          <p:cNvSpPr>
            <a:spLocks noChangeArrowheads="1"/>
          </p:cNvSpPr>
          <p:nvPr/>
        </p:nvSpPr>
        <p:spPr bwMode="auto">
          <a:xfrm>
            <a:off x="473075" y="3357563"/>
            <a:ext cx="2101850" cy="10207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доходов местного бюджета</a:t>
            </a:r>
          </a:p>
        </p:txBody>
      </p:sp>
      <p:sp>
        <p:nvSpPr>
          <p:cNvPr id="17418" name="AutoShape 15"/>
          <p:cNvSpPr>
            <a:spLocks noChangeArrowheads="1"/>
          </p:cNvSpPr>
          <p:nvPr/>
        </p:nvSpPr>
        <p:spPr bwMode="auto">
          <a:xfrm>
            <a:off x="392113" y="2149475"/>
            <a:ext cx="2171700" cy="877888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источников финансирования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дефицита  местного бюджета</a:t>
            </a:r>
          </a:p>
        </p:txBody>
      </p:sp>
      <p:sp>
        <p:nvSpPr>
          <p:cNvPr id="17419" name="AutoShape 16"/>
          <p:cNvSpPr>
            <a:spLocks noChangeArrowheads="1"/>
          </p:cNvSpPr>
          <p:nvPr/>
        </p:nvSpPr>
        <p:spPr bwMode="auto">
          <a:xfrm>
            <a:off x="1014413" y="1119188"/>
            <a:ext cx="1995487" cy="8318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Получатели средств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местного бюджета</a:t>
            </a:r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>
            <a:off x="1555750" y="4722813"/>
            <a:ext cx="2100263" cy="87947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Главные распорядители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расходов местного бюджета</a:t>
            </a:r>
          </a:p>
        </p:txBody>
      </p:sp>
      <p:sp>
        <p:nvSpPr>
          <p:cNvPr id="17421" name="AutoShape 18"/>
          <p:cNvSpPr>
            <a:spLocks noChangeArrowheads="1"/>
          </p:cNvSpPr>
          <p:nvPr/>
        </p:nvSpPr>
        <p:spPr bwMode="auto">
          <a:xfrm>
            <a:off x="4564063" y="4665663"/>
            <a:ext cx="2147887" cy="114141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ru-RU" sz="1200">
                <a:solidFill>
                  <a:schemeClr val="tx1"/>
                </a:solidFill>
              </a:rPr>
              <a:t>Орган внешнего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муниципального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финансового контроля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 Контрольно-ревизионная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Комиссия СГО</a:t>
            </a:r>
          </a:p>
          <a:p>
            <a:pPr algn="just"/>
            <a:endParaRPr lang="ru-RU" sz="1200" u="sng">
              <a:solidFill>
                <a:schemeClr val="tx1"/>
              </a:solidFill>
            </a:endParaRPr>
          </a:p>
        </p:txBody>
      </p:sp>
      <p:sp>
        <p:nvSpPr>
          <p:cNvPr id="17422" name="AutoShape 10"/>
          <p:cNvSpPr>
            <a:spLocks noChangeArrowheads="1"/>
          </p:cNvSpPr>
          <p:nvPr/>
        </p:nvSpPr>
        <p:spPr bwMode="auto">
          <a:xfrm>
            <a:off x="5654675" y="1035050"/>
            <a:ext cx="1900238" cy="819150"/>
          </a:xfrm>
          <a:prstGeom prst="roundRect">
            <a:avLst>
              <a:gd name="adj" fmla="val 16667"/>
            </a:avLst>
          </a:prstGeom>
          <a:solidFill>
            <a:srgbClr val="800000">
              <a:alpha val="74117"/>
            </a:srgbClr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Высшее должностное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лицо МО  - Глава СГО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3" descr="30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075" y="2665413"/>
            <a:ext cx="193992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868363" y="223838"/>
            <a:ext cx="8816975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Гражданин и его участие в бюджетном процессе</a:t>
            </a:r>
          </a:p>
        </p:txBody>
      </p:sp>
      <p:sp>
        <p:nvSpPr>
          <p:cNvPr id="18436" name="Выноска со стрелкой вниз 15"/>
          <p:cNvSpPr>
            <a:spLocks noChangeArrowheads="1"/>
          </p:cNvSpPr>
          <p:nvPr/>
        </p:nvSpPr>
        <p:spPr bwMode="auto">
          <a:xfrm>
            <a:off x="2122488" y="855663"/>
            <a:ext cx="5113337" cy="8636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99CC"/>
          </a:solidFill>
          <a:ln w="19050" algn="ctr">
            <a:solidFill>
              <a:srgbClr val="08509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>
                <a:solidFill>
                  <a:srgbClr val="000099"/>
                </a:solidFill>
                <a:latin typeface="Constantia" pitchFamily="18" charset="0"/>
              </a:rPr>
              <a:t>ГРАЖДАНИН,  как налогоплательщик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471" y="1585615"/>
            <a:ext cx="1846659" cy="1200329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Помогает формировать доходную часть бюджета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59264" y="5369917"/>
            <a:ext cx="2232248" cy="1477328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>
            <a:spAutoFit/>
            <a:scene3d>
              <a:camera prst="perspectiveContrastingLeftFacing"/>
              <a:lightRig rig="threePt" dir="t"/>
            </a:scene3d>
            <a:sp3d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Получает социальные гарантии – расходная часть бюджета</a:t>
            </a:r>
          </a:p>
        </p:txBody>
      </p:sp>
      <p:pic>
        <p:nvPicPr>
          <p:cNvPr id="18439" name="Picture 10" descr="so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4150" y="5473700"/>
            <a:ext cx="21018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2" descr="instruktsiya-pfr-chto-nuzhno-sdelat-za-polgoda-do-pensi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6975" y="3879850"/>
            <a:ext cx="22034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4" descr="childr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49825"/>
            <a:ext cx="289083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6" descr="22012015_16-33-3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7488" y="4948238"/>
            <a:ext cx="3344862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8" descr="2d6a7e9d52763acc0ba7ff1554a58744_48_128005590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87700" y="2047875"/>
            <a:ext cx="3627438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 Box 19"/>
          <p:cNvSpPr txBox="1">
            <a:spLocks noChangeArrowheads="1"/>
          </p:cNvSpPr>
          <p:nvPr/>
        </p:nvSpPr>
        <p:spPr bwMode="auto">
          <a:xfrm>
            <a:off x="4006850" y="2917825"/>
            <a:ext cx="1936750" cy="396875"/>
          </a:xfrm>
          <a:prstGeom prst="rect">
            <a:avLst/>
          </a:prstGeom>
          <a:solidFill>
            <a:srgbClr val="5E3D3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Бюджет  </a:t>
            </a:r>
            <a:r>
              <a:rPr lang="ru-RU" sz="2000" b="1" dirty="0" smtClean="0"/>
              <a:t>201</a:t>
            </a:r>
            <a:r>
              <a:rPr lang="en-US" sz="2000" b="1" dirty="0" smtClean="0"/>
              <a:t>9</a:t>
            </a:r>
            <a:endParaRPr lang="ru-RU" sz="2000" b="1" dirty="0"/>
          </a:p>
        </p:txBody>
      </p:sp>
      <p:pic>
        <p:nvPicPr>
          <p:cNvPr id="18445" name="Picture 21" descr="deklaraciy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6150" y="1476375"/>
            <a:ext cx="1903413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3" descr="Изображение 07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256593">
            <a:off x="83891" y="2992480"/>
            <a:ext cx="2376189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Заголовок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50" y="-249238"/>
            <a:ext cx="8553450" cy="165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022475" y="1993900"/>
            <a:ext cx="76342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Публичные слушания по проекту бюджета Серовского городского округа</a:t>
            </a: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2128838" y="4021138"/>
            <a:ext cx="7634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Публичные слушания по годовому отчету об исполнении бюджета Серовского городского округа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2271713" y="5499100"/>
            <a:ext cx="4986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Обращение граждан</a:t>
            </a:r>
          </a:p>
        </p:txBody>
      </p:sp>
      <p:pic>
        <p:nvPicPr>
          <p:cNvPr id="19464" name="Picture 15" descr="2016-03-01_07-34-28-600x3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3897313"/>
            <a:ext cx="1716088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s://i.ytimg.com/vi/MzxqdhIGkLk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582" y="5185557"/>
            <a:ext cx="1735668" cy="1188256"/>
          </a:xfrm>
          <a:prstGeom prst="rect">
            <a:avLst/>
          </a:prstGeom>
          <a:noFill/>
        </p:spPr>
      </p:pic>
      <p:pic>
        <p:nvPicPr>
          <p:cNvPr id="2" name="Picture 2" descr="http://i4.ytimg.com/vi/0Z2zYPH6WHw/hq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008" y="1266825"/>
            <a:ext cx="1615016" cy="1211262"/>
          </a:xfrm>
          <a:prstGeom prst="rect">
            <a:avLst/>
          </a:prstGeom>
          <a:noFill/>
        </p:spPr>
      </p:pic>
      <p:pic>
        <p:nvPicPr>
          <p:cNvPr id="13315" name="Picture 3" descr="M:\Документы\Общие\Финансовое управление\Нелюбина Е.Ю\20181106_0911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071" y="2628900"/>
            <a:ext cx="1642528" cy="923922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 rot="5400000">
            <a:off x="6187282" y="3139281"/>
            <a:ext cx="6858000" cy="5794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Основы составления проекта бюджета 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-1525639" y="3470410"/>
            <a:ext cx="8488414" cy="1015663"/>
          </a:xfrm>
          <a:prstGeom prst="rect">
            <a:avLst/>
          </a:prstGeom>
          <a:solidFill>
            <a:schemeClr val="lt1"/>
          </a:solidFill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</a:bodyPr>
          <a:lstStyle/>
          <a:p>
            <a:pPr algn="ctr">
              <a:defRPr/>
            </a:pP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городского округа </a:t>
            </a:r>
          </a:p>
        </p:txBody>
      </p:sp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376740" y="838646"/>
            <a:ext cx="2030106" cy="2076950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2735445" y="613782"/>
            <a:ext cx="2126872" cy="2194126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Прогноз социально-экономического развития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7197714" y="442555"/>
            <a:ext cx="1952409" cy="258106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Муниципальные программы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138514" y="423778"/>
            <a:ext cx="1960621" cy="2579904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Основные направления бюджетной и налоговой политики</a:t>
            </a:r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128" y="4939970"/>
            <a:ext cx="2241720" cy="156498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2157" y="4912180"/>
            <a:ext cx="2256090" cy="168493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5372" name="Picture 16" descr="i?id=110933568-35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7589" y="4958621"/>
            <a:ext cx="2280423" cy="163038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94" y="8290"/>
            <a:ext cx="882004" cy="986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59906" y="3059906"/>
            <a:ext cx="6858000" cy="7381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показатели социально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экономического </a:t>
            </a: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90575" y="114300"/>
          <a:ext cx="9058275" cy="6586906"/>
        </p:xfrm>
        <a:graphic>
          <a:graphicData uri="http://schemas.openxmlformats.org/drawingml/2006/table">
            <a:tbl>
              <a:tblPr/>
              <a:tblGrid>
                <a:gridCol w="3156089"/>
                <a:gridCol w="1028399"/>
                <a:gridCol w="1028399"/>
                <a:gridCol w="956627"/>
                <a:gridCol w="967132"/>
                <a:gridCol w="967132"/>
                <a:gridCol w="954497"/>
              </a:tblGrid>
              <a:tr h="15167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Показатели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Ед.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измер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</a:t>
                      </a:r>
                    </a:p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2017г.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9715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Оценка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2018г.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Прогноз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51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2019г.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2020г.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2021г.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6004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Оборот крупных и средних организаций обрабатывающих производств, обеспечение электрической энергией, газом и паром,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темп роста к предыдущему году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  руб.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886,9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8735"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38735"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820,0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9370"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39370"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490,5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40005"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40005"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476,7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40005"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40005"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661,5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5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114,1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8735"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3873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9370"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39370"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102,5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40005"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40005"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102,9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40005"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40005"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103,1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2.Численность занятых в экономике округа, всего 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8735"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44,990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8735"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44,990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8735"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44,990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8735"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44,990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38735"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44,990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606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том числе: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персонала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обрабатывающих производствах; 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8,501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8,350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8,350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8,350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8,350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334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Фонд оплаты труда в целом по округу,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% к прошлому периоду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руб.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278,7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955,4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732,5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560,1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95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105,8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106,5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106,5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3681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том числе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обрабатывающих производствах,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% к прошлому периоду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 руб.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551,4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775,1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024,3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314,0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624,6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69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108,1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106,3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106,6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107,2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107,2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6546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 Объем инвестиций за счет всех источников финансирования в действующих ценах каждого года,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% к прошлому  году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 руб.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017,5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958,1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088,2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214,8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346,6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33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104,8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98,0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104,4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104,1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104,1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803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 Прибыль всего 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 руб.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069,7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550,0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000,0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334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Оборот розничной торговли,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% к прошлому  году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 руб.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570,1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600,0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877,2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224,9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595,2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30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102,2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100,2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102,2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102,7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102,8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701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 Оборот общественного питания,  % к прошлому  году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млн руб.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486,8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490,0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495,0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500,0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505,0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95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94,0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100,6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101,0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33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8. Инфляция (сводный индекс потребительских цен)  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102,23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102,6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104,2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103,6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104,0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606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Численность безработных, зарегистрированных в органах службы занятости на начало отчетного периода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730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606693">
                <a:tc>
                  <a:txBody>
                    <a:bodyPr/>
                    <a:lstStyle/>
                    <a:p>
                      <a:pPr indent="-68580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10. Уровень официально зарегистрированной безработицы (в % к экономически активному населению)</a:t>
                      </a:r>
                    </a:p>
                  </a:txBody>
                  <a:tcPr marL="41354" marR="4135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1,22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1,22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1,22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1,22</a:t>
                      </a:r>
                    </a:p>
                  </a:txBody>
                  <a:tcPr marL="41354" marR="413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subTitle" sz="quarter" idx="1"/>
          </p:nvPr>
        </p:nvSpPr>
        <p:spPr>
          <a:xfrm rot="5400000">
            <a:off x="6079331" y="3031332"/>
            <a:ext cx="6858000" cy="7953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Основные характеристики  бюджета Серовского городского округа</a:t>
            </a:r>
            <a:r>
              <a:rPr lang="ru-RU" sz="1800" b="1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на 201</a:t>
            </a:r>
            <a:r>
              <a:rPr lang="en-US" sz="1800" b="1" dirty="0" smtClean="0">
                <a:solidFill>
                  <a:srgbClr val="FFFFFF"/>
                </a:solidFill>
                <a:latin typeface="Times New Roman" pitchFamily="18" charset="0"/>
              </a:rPr>
              <a:t>9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 год и плановый период 2020 и 2021 годов            </a:t>
            </a:r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2090738" y="933450"/>
          <a:ext cx="366712" cy="246063"/>
        </p:xfrm>
        <a:graphic>
          <a:graphicData uri="http://schemas.openxmlformats.org/presentationml/2006/ole">
            <p:oleObj spid="_x0000_s1026" name="Диаграмма" r:id="rId3" imgW="6600943" imgH="4400468" progId="MSGraph.Chart.8">
              <p:embed followColorScheme="full"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1"/>
          <a:ext cx="9039225" cy="6857996"/>
        </p:xfrm>
        <a:graphic>
          <a:graphicData uri="http://schemas.openxmlformats.org/drawingml/2006/table">
            <a:tbl>
              <a:tblPr/>
              <a:tblGrid>
                <a:gridCol w="3468860"/>
                <a:gridCol w="1913379"/>
                <a:gridCol w="1693134"/>
                <a:gridCol w="1963852"/>
              </a:tblGrid>
              <a:tr h="106752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Наименование показателя</a:t>
                      </a:r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latin typeface="Times New Roman"/>
                      </a:endParaRP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Всего бюджет Серовского городского округа на 2019 год, тыс.руб.</a:t>
                      </a:r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latin typeface="Times New Roman"/>
                      </a:endParaRP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Всего бюджет Серовского городского округа на 2020 год, тыс.руб.</a:t>
                      </a:r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latin typeface="Times New Roman"/>
                      </a:endParaRP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 smtClean="0">
                          <a:solidFill>
                            <a:srgbClr val="000066"/>
                          </a:solidFill>
                          <a:latin typeface="Times New Roman"/>
                        </a:rPr>
                        <a:t> Всего </a:t>
                      </a:r>
                      <a:r>
                        <a:rPr lang="ru-RU" sz="1400" b="1" i="0" u="none" strike="noStrike" dirty="0">
                          <a:solidFill>
                            <a:srgbClr val="000066"/>
                          </a:solidFill>
                          <a:latin typeface="Times New Roman"/>
                        </a:rPr>
                        <a:t>бюджет </a:t>
                      </a:r>
                      <a:r>
                        <a:rPr lang="ru-RU" sz="1400" b="1" i="0" u="none" strike="noStrike" dirty="0" smtClean="0">
                          <a:solidFill>
                            <a:srgbClr val="000066"/>
                          </a:solidFill>
                          <a:latin typeface="Times New Roman"/>
                        </a:rPr>
                        <a:t>  Серовского </a:t>
                      </a:r>
                      <a:r>
                        <a:rPr lang="ru-RU" sz="1400" b="1" i="0" u="none" strike="noStrike" dirty="0">
                          <a:solidFill>
                            <a:srgbClr val="000066"/>
                          </a:solidFill>
                          <a:latin typeface="Times New Roman"/>
                        </a:rPr>
                        <a:t>городского </a:t>
                      </a:r>
                      <a:r>
                        <a:rPr lang="ru-RU" sz="1400" b="1" i="0" u="none" strike="noStrike" dirty="0" smtClean="0">
                          <a:solidFill>
                            <a:srgbClr val="000066"/>
                          </a:solidFill>
                          <a:latin typeface="Times New Roman"/>
                        </a:rPr>
                        <a:t>       округа </a:t>
                      </a:r>
                      <a:r>
                        <a:rPr lang="ru-RU" sz="1400" b="1" i="0" u="none" strike="noStrike" dirty="0">
                          <a:solidFill>
                            <a:srgbClr val="000066"/>
                          </a:solidFill>
                          <a:latin typeface="Times New Roman"/>
                        </a:rPr>
                        <a:t>на 2021 год, </a:t>
                      </a:r>
                      <a:r>
                        <a:rPr lang="ru-RU" sz="1400" b="1" i="0" u="none" strike="noStrike" dirty="0" smtClean="0">
                          <a:solidFill>
                            <a:srgbClr val="000066"/>
                          </a:solidFill>
                          <a:latin typeface="Times New Roman"/>
                        </a:rPr>
                        <a:t> тыс.руб</a:t>
                      </a:r>
                      <a:r>
                        <a:rPr lang="ru-RU" sz="1400" b="1" i="0" u="none" strike="noStrike" dirty="0">
                          <a:solidFill>
                            <a:srgbClr val="000066"/>
                          </a:solidFill>
                          <a:latin typeface="Times New Roman"/>
                        </a:rPr>
                        <a:t>.</a:t>
                      </a:r>
                      <a:r>
                        <a:rPr lang="ru-RU" sz="1400" b="0" i="0" u="none" strike="noStrike" dirty="0">
                          <a:solidFill>
                            <a:srgbClr val="000066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latin typeface="Times New Roman"/>
                      </a:endParaRP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</a:tr>
              <a:tr h="23163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ДОХОДЫ</a:t>
                      </a:r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latin typeface="Times New Roman"/>
                      </a:endParaRP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2 735 899,6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2 651 498,3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2 750 262,0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В том числе: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Налоговые и неналоговые доходы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1 100 571,20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1 151 433,70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1 164 106,30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4545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Безвозмездные поступления от других бюджетов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1 635 328,40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1 500 064,60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1 586 155,70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В том числе: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47517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Дотации бюджетам городских округов на выравнивание бюджетной обеспеченности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117 481,00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106 999,00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10 260,00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4800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Субсидия на выравнивание обеспеченности муниципальных образований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369 586,00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226 083,00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358 173,00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РАСХОДЫ</a:t>
                      </a:r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66"/>
                        </a:solidFill>
                        <a:latin typeface="Times New Roman"/>
                      </a:endParaRP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2 795 662,2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2 674 434,4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2 732 805,7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В том числе: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Общегосударственные расходы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188 154,8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180 769,5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195 342,6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4545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37 675,5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38 715,8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40 177,9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Национальная экономика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217 818,9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145 288,7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137 814,2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24370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Жилищно-коммунальное хозяйство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193 753,2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144 247,8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87 761,0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Охрана окружающей среды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10 501,9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Образование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1 650 468,6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1 667 150,0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1 764 806,9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Культура, кинематография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186 918,1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194 305,3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203 932,5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Социальная политика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246 972,8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248 767,3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248 780,6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Физическая культура и спорт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50 581,7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40 803,1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40 803,1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  <a:tr h="230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Средства массовой информации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2 878,0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3 448,2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3 448,2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4545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Обслуживание государственного и муниципального долга </a:t>
                      </a:r>
                    </a:p>
                  </a:txBody>
                  <a:tcPr marL="6158" marR="615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9 938,7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66"/>
                          </a:solidFill>
                          <a:latin typeface="Times New Roman"/>
                        </a:rPr>
                        <a:t>9 938,7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66"/>
                          </a:solidFill>
                          <a:latin typeface="Times New Roman"/>
                        </a:rPr>
                        <a:t>9 938,7</a:t>
                      </a:r>
                    </a:p>
                  </a:txBody>
                  <a:tcPr marL="6158" marR="55418" marT="6158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43250" y="3143250"/>
            <a:ext cx="6858000" cy="5715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Серовского городского округа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99808" y="147821"/>
          <a:ext cx="9306193" cy="6618668"/>
        </p:xfrm>
        <a:graphic>
          <a:graphicData uri="http://schemas.openxmlformats.org/drawingml/2006/table">
            <a:tbl>
              <a:tblPr/>
              <a:tblGrid>
                <a:gridCol w="3042639"/>
                <a:gridCol w="1568861"/>
                <a:gridCol w="1521318"/>
                <a:gridCol w="1461892"/>
                <a:gridCol w="1711483"/>
              </a:tblGrid>
              <a:tr h="3665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 2018 год, уточненный бюджет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2019 год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1901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Доходы - всего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3 160 364,90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2 735 899,50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2 651 498,20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2 750 262,00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734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Налоговые и неналоговые доходы: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1 134 969,70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1 100 571,10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1 151 433,60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1 164 106,30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901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налоговые доходы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1 040 450,00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1 007 272,20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1 059 629,50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1 073 118,30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901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 неналоговые доходы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94 519,70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93 298,90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91 804,10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90 988,00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734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 безвозмездные поступления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2 025 395,20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1 635 328,40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1 500 064,60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1 586 155,70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901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Расходы - всего,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3 320 416,30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2 795 662,30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2 674 434,60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2 732 805,70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734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за счет собственных доходов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1 822 301,50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1 647 400,90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1 507 452,00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1 515 083,00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7746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за счет целевых безвозмездных поступлений (субсидии, субвенции, межбюджетные трансферты)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1 498 114,80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1 148 261,40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1 166 982,60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1 217 722,70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685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Дефицит (-), профицит(+)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-160 051,50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-59 762,70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-60 622,60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-58 297,90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7400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Источники финансирования дефицита бюджета - всего,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160 051,50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59 762,70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60 622,60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58 297,90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901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кредиты - всего,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43 342,50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59 762,70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60 622,60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58 297,90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901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 т.ч. - получение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534 233,70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327 453,90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274 313,80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265 989,10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901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- погашение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490 891,20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267 691,20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213 691,20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207 691,20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734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- изменение остатков средств бюджета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116 709,00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5567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иные источники финансирования дефицита бюджета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38,9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734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Отношение дефицита бюджета к доходам, %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31,13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9,99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9,99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9,99</a:t>
                      </a:r>
                    </a:p>
                  </a:txBody>
                  <a:tcPr marL="4577" marR="4577" marT="457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0"/>
            <a:ext cx="9906000" cy="5349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Серовского городского округа</a:t>
            </a: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563563"/>
            <a:ext cx="9632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732320" y="1147210"/>
            <a:ext cx="9914719" cy="1025164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extLst/>
        </p:spPr>
        <p:txBody>
          <a:bodyPr wrap="none" anchor="ctr"/>
          <a:lstStyle/>
          <a:p>
            <a:pPr algn="ctr"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Доходы – денежные средства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поступающие в бюджет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                   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unga" panose="020B0502040204020203" pitchFamily="34" charset="0"/>
              <a:cs typeface="+mn-cs"/>
            </a:endParaRPr>
          </a:p>
        </p:txBody>
      </p:sp>
      <p:pic>
        <p:nvPicPr>
          <p:cNvPr id="26628" name="Picture 8" descr="Сним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9488"/>
            <a:ext cx="9906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 eaLnBrk="1" hangingPunct="1">
              <a:defRPr/>
            </a:pPr>
            <a:r>
              <a:rPr lang="ru-RU" sz="2000" b="1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  <a:t>Сравнительный анализ налоговых доходов, неналоговых доходов и безвозмездных поступлений в бюджет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197536" y="6087"/>
            <a:ext cx="704712" cy="66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5" name="Диаграмма 4"/>
          <p:cNvGraphicFramePr/>
          <p:nvPr/>
        </p:nvGraphicFramePr>
        <p:xfrm>
          <a:off x="1038225" y="466725"/>
          <a:ext cx="8867775" cy="570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5400000">
            <a:off x="6079332" y="3031331"/>
            <a:ext cx="6858000" cy="7953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Налоговые доходы в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году 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1 007 272,2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79879" name="Object 7"/>
          <p:cNvGraphicFramePr>
            <a:graphicFrameLocks noChangeAspect="1"/>
          </p:cNvGraphicFramePr>
          <p:nvPr/>
        </p:nvGraphicFramePr>
        <p:xfrm>
          <a:off x="0" y="130175"/>
          <a:ext cx="9053513" cy="6713538"/>
        </p:xfrm>
        <a:graphic>
          <a:graphicData uri="http://schemas.openxmlformats.org/presentationml/2006/ole">
            <p:oleObj spid="_x0000_s79879" name="Диаграмма" r:id="rId4" imgW="8020016" imgH="5943482" progId="Excel.Char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pic>
        <p:nvPicPr>
          <p:cNvPr id="7170" name="Picture 5" descr="1414750064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9275" y="5834063"/>
            <a:ext cx="1736725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42875" y="903288"/>
            <a:ext cx="9582150" cy="889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u="sng" dirty="0">
                <a:solidFill>
                  <a:srgbClr val="000099"/>
                </a:solidFill>
              </a:rPr>
              <a:t>Бюджет для граждан </a:t>
            </a:r>
            <a:r>
              <a:rPr lang="ru-RU" sz="1600" dirty="0">
                <a:solidFill>
                  <a:srgbClr val="000099"/>
                </a:solidFill>
              </a:rPr>
              <a:t>– документ, содержащий основные положения решения о бюджете в доступной для широкого круга  заинтересованных пользователей форме, разработанной  в целях ознакомления граждан  с основными целями, задачами бюджетной политики, планируемыми и достигнутыми результатами использования бюджетных средств.</a:t>
            </a:r>
          </a:p>
          <a:p>
            <a:endParaRPr lang="ru-RU" sz="1600" b="1" u="sng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Бюджет  –</a:t>
            </a:r>
            <a:r>
              <a:rPr lang="ru-RU" sz="1600" b="1" dirty="0">
                <a:solidFill>
                  <a:srgbClr val="000099"/>
                </a:solidFill>
              </a:rPr>
              <a:t>  </a:t>
            </a:r>
            <a:r>
              <a:rPr lang="ru-RU" sz="1600" dirty="0">
                <a:solidFill>
                  <a:srgbClr val="000099"/>
                </a:solidFill>
              </a:rPr>
              <a:t>форма  образования  и  расходования  денежных  средств,  предназначенных для  финансового  обеспечения  задач  и  функций  государства  и  местного самоуправления.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Доходы  бюджета  –</a:t>
            </a:r>
            <a:r>
              <a:rPr lang="ru-RU" sz="1600" dirty="0">
                <a:solidFill>
                  <a:srgbClr val="000099"/>
                </a:solidFill>
              </a:rPr>
              <a:t>  поступающие  в  бюджет  денежные  средства,  за  исключением источников финансирования дефицита бюджета.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Расходы  бюджета  –</a:t>
            </a:r>
            <a:r>
              <a:rPr lang="ru-RU" sz="1600" dirty="0">
                <a:solidFill>
                  <a:srgbClr val="000099"/>
                </a:solidFill>
              </a:rPr>
              <a:t>  выплачиваемые  из  бюджета  денежные  средства,  за исключением источников финансирования дефицита бюджета.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Дефицит бюджета –</a:t>
            </a:r>
            <a:r>
              <a:rPr lang="ru-RU" sz="1600" dirty="0">
                <a:solidFill>
                  <a:srgbClr val="000099"/>
                </a:solidFill>
              </a:rPr>
              <a:t> превышение расходов  бюджета над его доходами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 err="1">
                <a:solidFill>
                  <a:srgbClr val="000099"/>
                </a:solidFill>
              </a:rPr>
              <a:t>Профицит</a:t>
            </a:r>
            <a:r>
              <a:rPr lang="ru-RU" sz="1600" b="1" u="sng">
                <a:solidFill>
                  <a:srgbClr val="000099"/>
                </a:solidFill>
              </a:rPr>
              <a:t> бюджета –</a:t>
            </a:r>
            <a:r>
              <a:rPr lang="ru-RU" sz="1600">
                <a:solidFill>
                  <a:srgbClr val="000099"/>
                </a:solidFill>
              </a:rPr>
              <a:t> превышение доходов бюджета над его расходами</a:t>
            </a:r>
          </a:p>
          <a:p>
            <a:endParaRPr lang="ru-RU" sz="1600">
              <a:solidFill>
                <a:srgbClr val="000099"/>
              </a:solidFill>
            </a:endParaRPr>
          </a:p>
          <a:p>
            <a:pPr algn="just"/>
            <a:r>
              <a:rPr lang="ru-RU" sz="1600" b="1" u="sng">
                <a:solidFill>
                  <a:srgbClr val="000099"/>
                </a:solidFill>
              </a:rPr>
              <a:t>Бюджетный процесс</a:t>
            </a:r>
            <a:r>
              <a:rPr lang="ru-RU" sz="1600" b="1">
                <a:solidFill>
                  <a:srgbClr val="000099"/>
                </a:solidFill>
              </a:rPr>
              <a:t> </a:t>
            </a:r>
            <a:r>
              <a:rPr lang="ru-RU" sz="1600">
                <a:solidFill>
                  <a:srgbClr val="000099"/>
                </a:solidFill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</a:t>
            </a:r>
          </a:p>
          <a:p>
            <a:pPr algn="just"/>
            <a:r>
              <a:rPr lang="ru-RU" sz="1600">
                <a:solidFill>
                  <a:srgbClr val="000099"/>
                </a:solidFill>
              </a:rPr>
              <a:t> за их исполнением, осуществлению бюджетного учета, составлению, </a:t>
            </a:r>
          </a:p>
          <a:p>
            <a:pPr algn="just"/>
            <a:r>
              <a:rPr lang="ru-RU" sz="1600">
                <a:solidFill>
                  <a:srgbClr val="000099"/>
                </a:solidFill>
              </a:rPr>
              <a:t>внешней проверке, рассмотрению и утверждению бюджетной отчетности</a:t>
            </a: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  <a:p>
            <a:endParaRPr lang="ru-RU" sz="160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Неналоговые доходы   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2019 году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93 298,9  тыс.руб.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302766" y="4899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946150" y="165099"/>
          <a:ext cx="8964613" cy="645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спутниковая карта свердловской области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" y="5984"/>
            <a:ext cx="7554874" cy="68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5400000">
            <a:off x="6049169" y="3001169"/>
            <a:ext cx="6858000" cy="855662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</p:txBody>
      </p:sp>
      <p:sp>
        <p:nvSpPr>
          <p:cNvPr id="82947" name="Объект 2"/>
          <p:cNvSpPr>
            <a:spLocks noGrp="1"/>
          </p:cNvSpPr>
          <p:nvPr>
            <p:ph type="subTitle" sz="quarter" idx="1"/>
          </p:nvPr>
        </p:nvSpPr>
        <p:spPr>
          <a:xfrm>
            <a:off x="4167188" y="0"/>
            <a:ext cx="4943475" cy="6858000"/>
          </a:xfrm>
          <a:gradFill rotWithShape="0">
            <a:gsLst>
              <a:gs pos="0">
                <a:srgbClr val="8DA5DD"/>
              </a:gs>
              <a:gs pos="20000">
                <a:srgbClr val="8DA5DD"/>
              </a:gs>
              <a:gs pos="25000">
                <a:srgbClr val="8488C4"/>
              </a:gs>
              <a:gs pos="59000">
                <a:srgbClr val="99CCFF"/>
              </a:gs>
              <a:gs pos="100000">
                <a:srgbClr val="8488C4"/>
              </a:gs>
            </a:gsLst>
            <a:lin ang="5400000" scaled="1"/>
          </a:gradFill>
        </p:spPr>
        <p:txBody>
          <a:bodyPr/>
          <a:lstStyle/>
          <a:p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областного бюджета в бюджет городского округа перечисляются межбюджетные трансферты в форме: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Дотаций</a:t>
            </a:r>
            <a:r>
              <a:rPr lang="ru-RU" sz="20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без определения конкретной цели их использования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Субсидий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в целях софинансирования расходных обязательств муниципального образования по вопросам местного значения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Субвенций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на выполнение переданных государственных полномочий Российской Федерации и Свердловской области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Иных межбюджетных трансфертов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7"/>
          <p:cNvGraphicFramePr>
            <a:graphicFrameLocks noGrp="1"/>
          </p:cNvGraphicFramePr>
          <p:nvPr>
            <p:ph idx="4294967295"/>
          </p:nvPr>
        </p:nvGraphicFramePr>
        <p:xfrm>
          <a:off x="5998" y="575653"/>
          <a:ext cx="9512827" cy="448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 bwMode="auto">
          <a:xfrm rot="16200000">
            <a:off x="-3098800" y="3098800"/>
            <a:ext cx="6858000" cy="66040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(безвозмездные поступления)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91" y="5970"/>
            <a:ext cx="571344" cy="687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7" name="Object 108"/>
          <p:cNvGraphicFramePr>
            <a:graphicFrameLocks noChangeAspect="1"/>
          </p:cNvGraphicFramePr>
          <p:nvPr/>
        </p:nvGraphicFramePr>
        <p:xfrm>
          <a:off x="812800" y="50800"/>
          <a:ext cx="9291638" cy="662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5400000">
            <a:off x="6173788" y="3125787"/>
            <a:ext cx="6858000" cy="60642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>
              <a:defRPr/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поступления в 201</a:t>
            </a:r>
            <a:r>
              <a:rPr lang="en-US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en-US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1 635 328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тыс.руб.</a:t>
            </a:r>
            <a:endParaRPr lang="ru-RU" sz="18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453" y="5470"/>
            <a:ext cx="484776" cy="629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25608" name="Object 8"/>
          <p:cNvGraphicFramePr>
            <a:graphicFrameLocks noChangeAspect="1"/>
          </p:cNvGraphicFramePr>
          <p:nvPr/>
        </p:nvGraphicFramePr>
        <p:xfrm>
          <a:off x="0" y="38100"/>
          <a:ext cx="9221788" cy="6583363"/>
        </p:xfrm>
        <a:graphic>
          <a:graphicData uri="http://schemas.openxmlformats.org/presentationml/2006/ole">
            <p:oleObj spid="_x0000_s25608" name="Диаграмма" r:id="rId5" imgW="5667392" imgH="4048149" progId="Excel.Chart.8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533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Основные мероприятия по дополнительной мобилизации доходов бюджета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995" y="1237920"/>
            <a:ext cx="2622673" cy="274630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394" name="AutoShape 10"/>
          <p:cNvGrpSpPr>
            <a:grpSpLocks/>
          </p:cNvGrpSpPr>
          <p:nvPr/>
        </p:nvGrpSpPr>
        <p:grpSpPr bwMode="auto">
          <a:xfrm>
            <a:off x="6238875" y="2540000"/>
            <a:ext cx="3971925" cy="4613275"/>
            <a:chOff x="3924" y="1244"/>
            <a:chExt cx="2496" cy="3080"/>
          </a:xfrm>
        </p:grpSpPr>
        <p:pic>
          <p:nvPicPr>
            <p:cNvPr id="90136" name="AutoShape 10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24" y="1244"/>
              <a:ext cx="2496" cy="3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4"/>
            <p:cNvSpPr txBox="1">
              <a:spLocks noChangeArrowheads="1"/>
            </p:cNvSpPr>
            <p:nvPr/>
          </p:nvSpPr>
          <p:spPr bwMode="auto">
            <a:xfrm>
              <a:off x="4868" y="1808"/>
              <a:ext cx="1137" cy="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Организация работы по выявлению резервов поступлений в бюджет округа налога на доходы физических лиц путем проведения работы с руководителями организаций  по вопросам установления заработной платы в размере не ниже величины прожиточного минимума, установленного для трудоспособного населения Свердловской области, или среднего уровня по видам экономической деятельности, а так же своевременности выплаты заработной платы и перечисления налоговыми агентами удержанных сумм налога на доходы физических лиц (в том числе проведение комиссий  по легализации заработной платы). </a:t>
              </a:r>
            </a:p>
          </p:txBody>
        </p:sp>
      </p:grpSp>
      <p:grpSp>
        <p:nvGrpSpPr>
          <p:cNvPr id="16395" name="AutoShape 11"/>
          <p:cNvGrpSpPr>
            <a:grpSpLocks/>
          </p:cNvGrpSpPr>
          <p:nvPr/>
        </p:nvGrpSpPr>
        <p:grpSpPr bwMode="auto">
          <a:xfrm>
            <a:off x="3962400" y="3606800"/>
            <a:ext cx="4076700" cy="3438525"/>
            <a:chOff x="2934" y="2404"/>
            <a:chExt cx="2142" cy="2112"/>
          </a:xfrm>
        </p:grpSpPr>
        <p:pic>
          <p:nvPicPr>
            <p:cNvPr id="90134" name="AutoShape 1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4" y="2404"/>
              <a:ext cx="214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7"/>
            <p:cNvSpPr txBox="1">
              <a:spLocks noChangeArrowheads="1"/>
            </p:cNvSpPr>
            <p:nvPr/>
          </p:nvSpPr>
          <p:spPr bwMode="auto">
            <a:xfrm>
              <a:off x="3380" y="3246"/>
              <a:ext cx="125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Проведение работы с управляющими компаниями по выявлению физических лиц, сдающих в наем или аренду собственные жилые помещения, гаражи, иные объекты недвижимого имущества, в целях вовлечения доходов от сдачи в аренду в налогооблагаемый оборот</a:t>
              </a:r>
              <a:endParaRPr lang="ru-RU" sz="9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6397" name="AutoShape 13"/>
          <p:cNvGrpSpPr>
            <a:grpSpLocks/>
          </p:cNvGrpSpPr>
          <p:nvPr/>
        </p:nvGrpSpPr>
        <p:grpSpPr bwMode="auto">
          <a:xfrm>
            <a:off x="5797550" y="-152400"/>
            <a:ext cx="4600575" cy="4043363"/>
            <a:chOff x="3886" y="204"/>
            <a:chExt cx="2346" cy="1413"/>
          </a:xfrm>
        </p:grpSpPr>
        <p:pic>
          <p:nvPicPr>
            <p:cNvPr id="90132" name="AutoShape 13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6" y="204"/>
              <a:ext cx="2346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3" name="Text Box 10"/>
            <p:cNvSpPr txBox="1">
              <a:spLocks noChangeArrowheads="1"/>
            </p:cNvSpPr>
            <p:nvPr/>
          </p:nvSpPr>
          <p:spPr bwMode="auto">
            <a:xfrm>
              <a:off x="4449" y="521"/>
              <a:ext cx="1329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Проведение работы по принудительному прекращению прав  на земельный участок лиц, не использующих его или использующих не в соответствии с его целевым назначением, с последующим оформлением земельного участка в муниципальную собственность и предоставление иным, более заинтересованным в его надлежащем использовании, а так же проведение мероприятий по привлечению лиц к гражданско-правовой ответственности, самовольно занимающих земельные участки, и взысканию с них сумм неосновательного обогащения </a:t>
              </a:r>
            </a:p>
          </p:txBody>
        </p:sp>
      </p:grpSp>
      <p:grpSp>
        <p:nvGrpSpPr>
          <p:cNvPr id="16398" name="AutoShape 14"/>
          <p:cNvGrpSpPr>
            <a:grpSpLocks/>
          </p:cNvGrpSpPr>
          <p:nvPr/>
        </p:nvGrpSpPr>
        <p:grpSpPr bwMode="auto">
          <a:xfrm>
            <a:off x="-320675" y="1878013"/>
            <a:ext cx="4754563" cy="3082925"/>
            <a:chOff x="-184" y="1993"/>
            <a:chExt cx="2665" cy="2116"/>
          </a:xfrm>
        </p:grpSpPr>
        <p:pic>
          <p:nvPicPr>
            <p:cNvPr id="90130" name="AutoShape 14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84" y="1993"/>
              <a:ext cx="2665" cy="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1" name="Text Box 13"/>
            <p:cNvSpPr txBox="1">
              <a:spLocks noChangeArrowheads="1"/>
            </p:cNvSpPr>
            <p:nvPr/>
          </p:nvSpPr>
          <p:spPr bwMode="auto">
            <a:xfrm>
              <a:off x="324" y="2414"/>
              <a:ext cx="1566" cy="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endParaRPr lang="ru-RU" sz="1000" b="1">
                <a:solidFill>
                  <a:srgbClr val="203F61"/>
                </a:solidFill>
                <a:cs typeface="Times New Roman" pitchFamily="18" charset="0"/>
              </a:endParaRPr>
            </a:p>
            <a:p>
              <a:pPr algn="ctr"/>
              <a:r>
                <a:rPr lang="ru-RU" sz="1000" b="1">
                  <a:solidFill>
                    <a:srgbClr val="000000"/>
                  </a:solidFill>
                  <a:cs typeface="Times New Roman" pitchFamily="18" charset="0"/>
                </a:rPr>
                <a:t>    </a:t>
              </a:r>
              <a:r>
                <a:rPr lang="ru-RU" sz="900" b="1">
                  <a:solidFill>
                    <a:srgbClr val="000000"/>
                  </a:solidFill>
                </a:rPr>
                <a:t>Проведение в отношении организаций и индивидуальных предпринимателей, осуществляющих использование имущества, находящегося в собственности муниципального образования, комплекса мероприятий по осуществлению контроля за своевременностью и полнотой перечисления в бюджет Серовского городского округа средств от использования муниципального имущества: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сдачи в аренду имущества, находящегося в муниципальной собственности;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арендной платы  за земельные участки.</a:t>
              </a:r>
            </a:p>
          </p:txBody>
        </p:sp>
      </p:grp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227662" y="2668429"/>
            <a:ext cx="893842" cy="6511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86191" y="892998"/>
            <a:ext cx="886827" cy="6503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62091" y="4114461"/>
            <a:ext cx="887706" cy="6514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/>
            <a:ext uri="{91240B29-F687-4F45-9708-019B960494DF}"/>
          </a:extLst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17917" y="620015"/>
            <a:ext cx="3024788" cy="1808108"/>
          </a:xfrm>
          <a:prstGeom prst="wedgeEllipseCallout">
            <a:avLst>
              <a:gd name="adj1" fmla="val 69527"/>
              <a:gd name="adj2" fmla="val -12641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ru-RU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3" name="AutoShape 11"/>
          <p:cNvGrpSpPr>
            <a:grpSpLocks/>
          </p:cNvGrpSpPr>
          <p:nvPr/>
        </p:nvGrpSpPr>
        <p:grpSpPr bwMode="auto">
          <a:xfrm>
            <a:off x="996950" y="3297238"/>
            <a:ext cx="3941763" cy="3827462"/>
            <a:chOff x="1505" y="2511"/>
            <a:chExt cx="1982" cy="1855"/>
          </a:xfrm>
        </p:grpSpPr>
        <p:pic>
          <p:nvPicPr>
            <p:cNvPr id="90128" name="AutoShape 11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505" y="2511"/>
              <a:ext cx="1982" cy="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9" name="Text Box 22"/>
            <p:cNvSpPr txBox="1">
              <a:spLocks noChangeArrowheads="1"/>
            </p:cNvSpPr>
            <p:nvPr/>
          </p:nvSpPr>
          <p:spPr bwMode="auto">
            <a:xfrm>
              <a:off x="1925" y="3352"/>
              <a:ext cx="1144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Осуществление контроля за перечислением налога на доходы физических лиц налоговыми агентами, зарегистрированными за пределами Серовского городского округа, то есть по месту нахождения обособленных подразделений на территории Серовского городского округа </a:t>
              </a:r>
            </a:p>
          </p:txBody>
        </p:sp>
      </p:grpSp>
      <p:sp>
        <p:nvSpPr>
          <p:cNvPr id="90126" name="Rectangle 26"/>
          <p:cNvSpPr>
            <a:spLocks noChangeArrowheads="1"/>
          </p:cNvSpPr>
          <p:nvPr/>
        </p:nvSpPr>
        <p:spPr bwMode="auto">
          <a:xfrm>
            <a:off x="142875" y="793750"/>
            <a:ext cx="26241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900" b="1">
                <a:solidFill>
                  <a:srgbClr val="000000"/>
                </a:solidFill>
              </a:rPr>
              <a:t>Проведение работы с налогоплательшиками по погашению задолженности   по налогам, поступающим в бюджет округа,   путем</a:t>
            </a:r>
          </a:p>
          <a:p>
            <a:pPr algn="ctr"/>
            <a:r>
              <a:rPr lang="ru-RU" sz="900" b="1">
                <a:solidFill>
                  <a:srgbClr val="000000"/>
                </a:solidFill>
              </a:rPr>
              <a:t> заслушивания руководителей и собственников организаций на заседаниях Межведомственной территориальной комиссии при главе Серовского городского округа.</a:t>
            </a:r>
          </a:p>
          <a:p>
            <a:pPr algn="ctr"/>
            <a:endParaRPr lang="ru-RU" sz="900" b="1">
              <a:solidFill>
                <a:srgbClr val="000000"/>
              </a:solidFill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4857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Расходы бюджета Серовского городского округа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39725" y="447675"/>
            <a:ext cx="8915400" cy="771525"/>
          </a:xfrm>
        </p:spPr>
        <p:txBody>
          <a:bodyPr/>
          <a:lstStyle/>
          <a:p>
            <a:pPr indent="176213" algn="just" eaLnBrk="1" hangingPunct="1"/>
            <a:r>
              <a:rPr lang="ru-RU" sz="1600" b="1" smtClean="0">
                <a:solidFill>
                  <a:srgbClr val="002060"/>
                </a:solidFill>
                <a:effectLst/>
                <a:latin typeface="Tahoma" pitchFamily="34" charset="0"/>
              </a:rPr>
              <a:t>Расходы бюджета – выплачиваемые из бюджета денежные средства, за исключением средств, являющихся  источниками финансирования дефицита бюджета</a:t>
            </a:r>
            <a:r>
              <a:rPr lang="ru-RU" sz="1600" b="1" smtClean="0">
                <a:solidFill>
                  <a:schemeClr val="accent2"/>
                </a:solidFill>
                <a:effectLst/>
                <a:latin typeface="Tahoma" pitchFamily="34" charset="0"/>
              </a:rPr>
              <a:t>.</a:t>
            </a:r>
            <a:r>
              <a:rPr lang="ru-RU" sz="1600" b="1" smtClean="0">
                <a:effectLst/>
                <a:latin typeface="Tahoma" pitchFamily="34" charset="0"/>
              </a:rPr>
              <a:t> </a:t>
            </a:r>
          </a:p>
        </p:txBody>
      </p:sp>
      <p:sp>
        <p:nvSpPr>
          <p:cNvPr id="91139" name="AutoShape 11"/>
          <p:cNvSpPr>
            <a:spLocks noChangeArrowheads="1"/>
          </p:cNvSpPr>
          <p:nvPr/>
        </p:nvSpPr>
        <p:spPr bwMode="auto">
          <a:xfrm>
            <a:off x="201613" y="1306513"/>
            <a:ext cx="5033962" cy="7826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Расходы бюджета Серовского </a:t>
            </a:r>
          </a:p>
          <a:p>
            <a:pPr algn="ctr"/>
            <a:r>
              <a:rPr lang="ru-RU" b="1">
                <a:solidFill>
                  <a:schemeClr val="bg1"/>
                </a:solidFill>
              </a:rPr>
              <a:t>городского округа  распределены по: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2335213"/>
            <a:ext cx="1649412" cy="969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разделам бюджетной классификации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8800" y="2344738"/>
            <a:ext cx="1592263" cy="96996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</a:p>
          <a:p>
            <a:pPr algn="ctr">
              <a:defRPr/>
            </a:pPr>
            <a:r>
              <a:rPr lang="ru-RU" sz="1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главным распорядителям бюджетных средств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5952280" y="1131779"/>
          <a:ext cx="3594821" cy="572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Блок-схема: внутренняя память 9"/>
          <p:cNvSpPr/>
          <p:nvPr/>
        </p:nvSpPr>
        <p:spPr>
          <a:xfrm>
            <a:off x="180927" y="3591801"/>
            <a:ext cx="2576062" cy="2902922"/>
          </a:xfrm>
          <a:prstGeom prst="flowChartInternalStorage">
            <a:avLst/>
          </a:prstGeom>
          <a:ln w="9525"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Расходы бюджета Серовского городского округа ориентированы на выполнение действующих расходных обязательств  и обеспечение объема и качества предоставления муниципальных услуг  отраслей социально -  культурной сферы.</a:t>
            </a:r>
          </a:p>
        </p:txBody>
      </p:sp>
      <p:sp>
        <p:nvSpPr>
          <p:cNvPr id="11" name="Блок-схема: внутренняя память 10"/>
          <p:cNvSpPr/>
          <p:nvPr/>
        </p:nvSpPr>
        <p:spPr>
          <a:xfrm>
            <a:off x="2834768" y="3626134"/>
            <a:ext cx="2401030" cy="2823055"/>
          </a:xfrm>
          <a:prstGeom prst="flowChartInternalStorage">
            <a:avLst/>
          </a:prstGeom>
          <a:ln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>
                <a:solidFill>
                  <a:srgbClr val="000000"/>
                </a:solidFill>
                <a:latin typeface="Constantia" pitchFamily="18" charset="0"/>
                <a:cs typeface="Arial" charset="0"/>
              </a:rPr>
              <a:t>Мероприятия муниципальных программ Серовского городского округа направлены на  достижение конкретных показателей и на повышение  эффективности расходования бюджетных средств.</a:t>
            </a:r>
          </a:p>
        </p:txBody>
      </p:sp>
      <p:grpSp>
        <p:nvGrpSpPr>
          <p:cNvPr id="91149" name="Скругленный прямоугольник 7"/>
          <p:cNvGrpSpPr>
            <a:grpSpLocks/>
          </p:cNvGrpSpPr>
          <p:nvPr/>
        </p:nvGrpSpPr>
        <p:grpSpPr bwMode="auto">
          <a:xfrm>
            <a:off x="3371850" y="2216150"/>
            <a:ext cx="2041525" cy="1206500"/>
            <a:chOff x="1075" y="1402"/>
            <a:chExt cx="1152" cy="760"/>
          </a:xfrm>
        </p:grpSpPr>
        <p:pic>
          <p:nvPicPr>
            <p:cNvPr id="91151" name="Скругленный прямоугольник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5" y="1402"/>
              <a:ext cx="115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2" name="Text Box 31"/>
            <p:cNvSpPr txBox="1">
              <a:spLocks noChangeArrowheads="1"/>
            </p:cNvSpPr>
            <p:nvPr/>
          </p:nvSpPr>
          <p:spPr bwMode="auto">
            <a:xfrm>
              <a:off x="1182" y="1507"/>
              <a:ext cx="943" cy="551"/>
            </a:xfrm>
            <a:prstGeom prst="rect">
              <a:avLst/>
            </a:prstGeom>
            <a:solidFill>
              <a:srgbClr val="66FF9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cs typeface="Times New Roman" pitchFamily="18" charset="0"/>
                </a:rPr>
                <a:t>15 </a:t>
              </a:r>
              <a:endParaRPr lang="ru-RU" sz="1400" b="1" dirty="0">
                <a:solidFill>
                  <a:schemeClr val="bg1"/>
                </a:solidFill>
                <a:cs typeface="Times New Roman" pitchFamily="18" charset="0"/>
              </a:endParaRPr>
            </a:p>
            <a:p>
              <a:pPr algn="ctr"/>
              <a:r>
                <a:rPr lang="ru-RU" sz="1300" b="1" dirty="0">
                  <a:solidFill>
                    <a:schemeClr val="bg1"/>
                  </a:solidFill>
                  <a:cs typeface="Times New Roman" pitchFamily="18" charset="0"/>
                </a:rPr>
                <a:t>муниципальным программам СГО</a:t>
              </a: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89105" name="WordArt 5"/>
          <p:cNvSpPr>
            <a:spLocks noChangeArrowheads="1" noChangeShapeType="1" noTextEdit="1"/>
          </p:cNvSpPr>
          <p:nvPr/>
        </p:nvSpPr>
        <p:spPr bwMode="auto">
          <a:xfrm>
            <a:off x="596900" y="201613"/>
            <a:ext cx="9144000" cy="509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Распределение расходов бюджета СГО на </a:t>
            </a:r>
            <a:r>
              <a:rPr lang="ru-RU" sz="20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2019 </a:t>
            </a:r>
            <a:r>
              <a:rPr lang="ru-RU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год по </a:t>
            </a:r>
          </a:p>
          <a:p>
            <a:pPr algn="ctr"/>
            <a:r>
              <a:rPr lang="ru-RU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муниципальным программам и </a:t>
            </a:r>
            <a:r>
              <a:rPr lang="ru-RU" sz="20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непрограммным</a:t>
            </a:r>
            <a:r>
              <a:rPr lang="ru-RU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направлениям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633412"/>
          <a:ext cx="9906000" cy="6224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16200000">
            <a:off x="-3127375" y="3127375"/>
            <a:ext cx="6858000" cy="6032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Серовского городского округа на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7" name="Chart 1"/>
          <p:cNvGraphicFramePr>
            <a:graphicFrameLocks/>
          </p:cNvGraphicFramePr>
          <p:nvPr/>
        </p:nvGraphicFramePr>
        <p:xfrm>
          <a:off x="595312" y="1"/>
          <a:ext cx="9310688" cy="6715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Прямоугольник 4"/>
          <p:cNvSpPr>
            <a:spLocks noChangeArrowheads="1"/>
          </p:cNvSpPr>
          <p:nvPr/>
        </p:nvSpPr>
        <p:spPr bwMode="auto">
          <a:xfrm>
            <a:off x="9288463" y="64881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A95D18DB-0F1A-4E0B-BA73-A9DC76F420B1}" type="slidenum">
              <a:rPr lang="ru-RU"/>
              <a:pPr/>
              <a:t>28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Динамика распределения расходов бюджета Серовского городского округа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47701" y="4"/>
          <a:ext cx="9115425" cy="6515096"/>
        </p:xfrm>
        <a:graphic>
          <a:graphicData uri="http://schemas.openxmlformats.org/drawingml/2006/table">
            <a:tbl>
              <a:tblPr/>
              <a:tblGrid>
                <a:gridCol w="2387563"/>
                <a:gridCol w="1269977"/>
                <a:gridCol w="1402373"/>
                <a:gridCol w="1440275"/>
                <a:gridCol w="1288667"/>
                <a:gridCol w="1326570"/>
              </a:tblGrid>
              <a:tr h="80884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2017 год факт (тыс.руб.)</a:t>
                      </a:r>
                    </a:p>
                  </a:txBody>
                  <a:tcPr marL="7876" marR="7876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2018 год (ожидаемое) (тыс.руб.)</a:t>
                      </a:r>
                    </a:p>
                  </a:txBody>
                  <a:tcPr marL="7876" marR="7876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2019 год (проект)тыс.руб.</a:t>
                      </a:r>
                    </a:p>
                  </a:txBody>
                  <a:tcPr marL="7876" marR="7876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2020 год (проект)тыс.руб.</a:t>
                      </a:r>
                    </a:p>
                  </a:txBody>
                  <a:tcPr marL="7876" marR="7876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2021 год (проект)тыс.руб.</a:t>
                      </a:r>
                    </a:p>
                  </a:txBody>
                  <a:tcPr marL="7876" marR="7876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7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70884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122 523,7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177 863,4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188 154,9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180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769,5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195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342,6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5426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38 437,3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38 819,4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37 675,5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38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715,8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40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177,9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70884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173 623,7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209 623,1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217 818,9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145 288,7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137 814,2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7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70884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565 547,0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557 519,4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193 753,2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144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247,8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87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761,0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791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Охрана окружающей среды и природных ресурсов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479,7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53,3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10 501,9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1 000,0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</a:t>
                      </a:r>
                    </a:p>
                  </a:txBody>
                  <a:tcPr marL="70884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1 535 136,8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1 830 584,3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1 650 468,6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1 667 150,0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1 764 806,9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Культура, кинематография   </a:t>
                      </a:r>
                    </a:p>
                  </a:txBody>
                  <a:tcPr marL="70884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161 984,9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184 926,2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186 918,1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194 305,3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203 932,5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70884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242 024,2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264 632,3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246 972,8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248 767,3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248 780,6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7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 marL="70884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65 141,1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46 385,2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50 581,6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40 803,1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40 803,1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7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70884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2 419,6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2 569,6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2 878,0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3 448,2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3 448,2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758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7876" marR="7876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12 747,7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7 440,0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9 938,7</a:t>
                      </a:r>
                    </a:p>
                  </a:txBody>
                  <a:tcPr marL="7876" marR="70884" marT="78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938,7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 </a:t>
                      </a:r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938,7</a:t>
                      </a:r>
                    </a:p>
                  </a:txBody>
                  <a:tcPr marL="7876" marR="70884" marT="78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</a:p>
                  </a:txBody>
                  <a:tcPr marL="7876" marR="7876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2 920 065,7</a:t>
                      </a:r>
                    </a:p>
                  </a:txBody>
                  <a:tcPr marL="7876" marR="70884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3 320 416,2</a:t>
                      </a:r>
                    </a:p>
                  </a:txBody>
                  <a:tcPr marL="7876" marR="70884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2 795 662,2</a:t>
                      </a:r>
                    </a:p>
                  </a:txBody>
                  <a:tcPr marL="7876" marR="70884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2 674 434,4</a:t>
                      </a:r>
                    </a:p>
                  </a:txBody>
                  <a:tcPr marL="7876" marR="70884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2 732 805,7</a:t>
                      </a:r>
                    </a:p>
                  </a:txBody>
                  <a:tcPr marL="7876" marR="70884" marT="78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0"/>
            <a:ext cx="9445625" cy="717550"/>
          </a:xfrm>
          <a:noFill/>
        </p:spPr>
        <p:txBody>
          <a:bodyPr/>
          <a:lstStyle/>
          <a:p>
            <a:r>
              <a:rPr lang="ru-RU" sz="3200" b="1" smtClean="0">
                <a:solidFill>
                  <a:srgbClr val="000000"/>
                </a:solidFill>
                <a:effectLst/>
              </a:rPr>
              <a:t>Общегосударственные вопросы</a:t>
            </a:r>
            <a:r>
              <a:rPr lang="ru-RU" sz="4000" b="1" smtClean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85777" y="609600"/>
          <a:ext cx="9296398" cy="6248400"/>
        </p:xfrm>
        <a:graphic>
          <a:graphicData uri="http://schemas.openxmlformats.org/drawingml/2006/table">
            <a:tbl>
              <a:tblPr/>
              <a:tblGrid>
                <a:gridCol w="2705098"/>
                <a:gridCol w="1000125"/>
                <a:gridCol w="1104900"/>
                <a:gridCol w="1181100"/>
                <a:gridCol w="1190625"/>
                <a:gridCol w="1162050"/>
                <a:gridCol w="952500"/>
              </a:tblGrid>
              <a:tr h="42100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183021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факт (тыс.руб.)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2017  факт (тыс.руб.)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прогноз (тыс.руб.)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план (тыс.руб.)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план (тыс.руб.)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план (тыс.руб.)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83667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2 602,6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3 201,3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3 231,5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3 362,0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3 502,2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3 637,0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10704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Функционирование законодательных (представительных) органов  государственной власти  и представительных органов  муниципальных образований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4 548,0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5 199,7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5 986,4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8 144,5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8 379,6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8 686,5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27899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Функционирование Правительства Российской Федерации, высших 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78 305,9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80 563,2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99 157,8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108 439,0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113 254,1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117 635,3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131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Судебная система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51,6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409,5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25,2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26,3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27,6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11854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деятельности 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13 676,0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12 115,3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14 862,2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14 788,0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15 326,4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16 030,0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2100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проведения выборов и референдумов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4 662,0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131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Резервные фонды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2 046,0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10 000,0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4 990,1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9 910,2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621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22 865,4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16 782,4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44 216,1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48 396,1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35 290,8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39 416,0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131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124 095,5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122 523,7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177 863,4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188 154,9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180 769,5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195 342,6</a:t>
                      </a:r>
                    </a:p>
                  </a:txBody>
                  <a:tcPr marL="5084" marR="5084" marT="508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158750" y="971550"/>
            <a:ext cx="9447213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0099"/>
                </a:solidFill>
              </a:rPr>
              <a:t>Сводная бюджетная роспись</a:t>
            </a:r>
            <a:r>
              <a:rPr lang="ru-RU" sz="1600" b="1" dirty="0">
                <a:solidFill>
                  <a:srgbClr val="000099"/>
                </a:solidFill>
              </a:rPr>
              <a:t> </a:t>
            </a:r>
            <a:r>
              <a:rPr lang="ru-RU" sz="1600" dirty="0">
                <a:solidFill>
                  <a:srgbClr val="000099"/>
                </a:solidFill>
              </a:rPr>
              <a:t>– документ, который составляется и ведется финансовым органом в целях организации исполнения бюджета по доходам, расходам и источникам финансирования дефицита бюджета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pPr algn="just"/>
            <a:r>
              <a:rPr lang="ru-RU" sz="1600" b="1" u="sng" dirty="0">
                <a:solidFill>
                  <a:srgbClr val="000099"/>
                </a:solidFill>
              </a:rPr>
              <a:t>Бюджетные обязательства –</a:t>
            </a:r>
            <a:r>
              <a:rPr lang="ru-RU" sz="1600" dirty="0">
                <a:solidFill>
                  <a:srgbClr val="000099"/>
                </a:solidFill>
              </a:rPr>
              <a:t> расходные обязательства, подлежащие исполнению в  соответствующем финансовом году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pPr algn="just"/>
            <a:r>
              <a:rPr lang="ru-RU" sz="1600" b="1" u="sng" dirty="0">
                <a:solidFill>
                  <a:srgbClr val="000099"/>
                </a:solidFill>
              </a:rPr>
              <a:t>Расходные обязательства</a:t>
            </a:r>
            <a:r>
              <a:rPr lang="ru-RU" sz="1600" b="1" dirty="0">
                <a:solidFill>
                  <a:srgbClr val="000099"/>
                </a:solidFill>
              </a:rPr>
              <a:t> </a:t>
            </a:r>
            <a:r>
              <a:rPr lang="ru-RU" sz="1600" dirty="0">
                <a:solidFill>
                  <a:srgbClr val="000099"/>
                </a:solidFill>
              </a:rPr>
              <a:t>– возникающие на  основе закона, иного нормативного правового акта, договора или соглашения, обязанности публично-правого образования (Российской Федерации, субъекта Российской Федерации, муниципального образования)  или действующего от его имени  казенного учреждения, предоставить физическому или юридическому лицу, иному публично-правовому образованию,  субъекту международного права средства из соответствующего бюджета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pPr algn="just"/>
            <a:r>
              <a:rPr lang="ru-RU" sz="1600" b="1" u="sng" dirty="0">
                <a:solidFill>
                  <a:srgbClr val="000099"/>
                </a:solidFill>
              </a:rPr>
              <a:t>Публичные обязательства</a:t>
            </a:r>
            <a:r>
              <a:rPr lang="ru-RU" sz="1600" b="1" dirty="0">
                <a:solidFill>
                  <a:srgbClr val="000099"/>
                </a:solidFill>
              </a:rPr>
              <a:t> </a:t>
            </a:r>
            <a:r>
              <a:rPr lang="ru-RU" sz="1600" dirty="0">
                <a:solidFill>
                  <a:srgbClr val="000099"/>
                </a:solidFill>
              </a:rPr>
              <a:t>– возникающие на  основе закона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НПА размере или установленный указанным законом, актом порядок его определения (расчета, индексации).</a:t>
            </a:r>
          </a:p>
          <a:p>
            <a:pPr algn="just"/>
            <a:endParaRPr lang="ru-RU" sz="1600" dirty="0">
              <a:solidFill>
                <a:srgbClr val="000099"/>
              </a:solidFill>
            </a:endParaRPr>
          </a:p>
          <a:p>
            <a:pPr algn="just"/>
            <a:r>
              <a:rPr lang="ru-RU" sz="1600" b="1" u="sng" dirty="0">
                <a:solidFill>
                  <a:srgbClr val="000099"/>
                </a:solidFill>
              </a:rPr>
              <a:t>Публичные нормативные обязательства</a:t>
            </a:r>
            <a:r>
              <a:rPr lang="ru-RU" sz="1600" dirty="0">
                <a:solidFill>
                  <a:srgbClr val="000099"/>
                </a:solidFill>
              </a:rPr>
              <a:t> – это публичные обязательства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</a:rPr>
              <a:t> перед физическим лицом, подлежащие исполнению в денежной форме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</a:rPr>
              <a:t> в установленном соответствующим законом, иным НПА размере или </a:t>
            </a:r>
          </a:p>
          <a:p>
            <a:pPr algn="just"/>
            <a:r>
              <a:rPr lang="ru-RU" sz="1600" dirty="0">
                <a:solidFill>
                  <a:srgbClr val="000099"/>
                </a:solidFill>
              </a:rPr>
              <a:t>имеющие  установленный порядок его </a:t>
            </a:r>
            <a:r>
              <a:rPr lang="ru-RU" sz="1600" dirty="0" smtClean="0">
                <a:solidFill>
                  <a:srgbClr val="000099"/>
                </a:solidFill>
              </a:rPr>
              <a:t>индексации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8195" name="Picture 6" descr="1414750064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9275" y="5834063"/>
            <a:ext cx="1736725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7333" name="Rectangle 51"/>
          <p:cNvSpPr>
            <a:spLocks noChangeArrowheads="1"/>
          </p:cNvSpPr>
          <p:nvPr/>
        </p:nvSpPr>
        <p:spPr bwMode="auto">
          <a:xfrm>
            <a:off x="498475" y="0"/>
            <a:ext cx="940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0000"/>
                </a:solidFill>
              </a:rPr>
              <a:t>Национальная безопасность</a:t>
            </a:r>
            <a:r>
              <a:rPr lang="ru-RU" sz="2400" b="1">
                <a:solidFill>
                  <a:srgbClr val="000000"/>
                </a:solidFill>
              </a:rPr>
              <a:t> </a:t>
            </a:r>
            <a:r>
              <a:rPr lang="ru-RU" sz="2000" b="1">
                <a:solidFill>
                  <a:srgbClr val="000000"/>
                </a:solidFill>
              </a:rPr>
              <a:t>и правоохранительную деятельность</a:t>
            </a:r>
          </a:p>
        </p:txBody>
      </p:sp>
      <p:pic>
        <p:nvPicPr>
          <p:cNvPr id="97334" name="Рисунок 10" descr="2013-12-19_06-30-27-e13874346425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1738" y="5153025"/>
            <a:ext cx="18129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5" name="Picture 109" descr="Снимок"/>
          <p:cNvPicPr>
            <a:picLocks noChangeAspect="1" noChangeArrowheads="1"/>
          </p:cNvPicPr>
          <p:nvPr/>
        </p:nvPicPr>
        <p:blipFill>
          <a:blip r:embed="rId4" cstate="print">
            <a:lum bright="-30000" contrast="46000"/>
          </a:blip>
          <a:srcRect/>
          <a:stretch>
            <a:fillRect/>
          </a:stretch>
        </p:blipFill>
        <p:spPr bwMode="auto">
          <a:xfrm>
            <a:off x="8228013" y="5229225"/>
            <a:ext cx="16779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6" name="Picture 110" descr="IMG_02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9900" y="4735513"/>
            <a:ext cx="19494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7" name="Picture 111" descr="Снимок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665788"/>
            <a:ext cx="199548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8" name="Picture 112" descr="2016-04-27_12-56-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6488" y="4211638"/>
            <a:ext cx="2070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98474" y="496499"/>
          <a:ext cx="9293225" cy="3713551"/>
        </p:xfrm>
        <a:graphic>
          <a:graphicData uri="http://schemas.openxmlformats.org/drawingml/2006/table">
            <a:tbl>
              <a:tblPr/>
              <a:tblGrid>
                <a:gridCol w="2187576"/>
                <a:gridCol w="1143000"/>
                <a:gridCol w="1087466"/>
                <a:gridCol w="1350934"/>
                <a:gridCol w="1162050"/>
                <a:gridCol w="1228725"/>
                <a:gridCol w="1133474"/>
              </a:tblGrid>
              <a:tr h="6993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230969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факт (тыс.руб.)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2017 факт (тыс.руб.)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прогноз (тыс.руб.)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план (тыс.руб.)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план (тыс.руб.)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план (тыс.руб.)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38948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Защита населения и территории  от чрезвычайных ситуаций природного и техногенного характера, гражданская оборона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34 333,0</a:t>
                      </a:r>
                    </a:p>
                  </a:txBody>
                  <a:tcPr marL="6416" marR="57742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33 537,4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33 274,2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31 805,3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32 415,3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33 650,2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6929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пожарной безопасности 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5 172,9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3 768,2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4 452,8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4 720,1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5 036,6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5 213,2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916181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1 112,0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1 131,7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1 092,4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1 150,1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1 264,0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1 314,5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3924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6416" marR="6416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40 617,9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38 437,3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38 819,4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37 675,5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38 715,8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40 177,9</a:t>
                      </a:r>
                    </a:p>
                  </a:txBody>
                  <a:tcPr marL="6416" marR="230969" marT="64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9EAF3B"/>
            </a:gs>
            <a:gs pos="100000">
              <a:srgbClr val="5E6823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1201d66e6a13a3947323cc28c454abb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726" y="5753100"/>
            <a:ext cx="1690240" cy="11049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8309" name="Text Box 155"/>
          <p:cNvSpPr txBox="1">
            <a:spLocks noChangeArrowheads="1"/>
          </p:cNvSpPr>
          <p:nvPr/>
        </p:nvSpPr>
        <p:spPr bwMode="auto">
          <a:xfrm>
            <a:off x="1284288" y="0"/>
            <a:ext cx="808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Расходы на национальную экономику</a:t>
            </a:r>
            <a:r>
              <a:rPr lang="ru-RU" b="1"/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22301" y="433933"/>
          <a:ext cx="9283698" cy="3309394"/>
        </p:xfrm>
        <a:graphic>
          <a:graphicData uri="http://schemas.openxmlformats.org/drawingml/2006/table">
            <a:tbl>
              <a:tblPr/>
              <a:tblGrid>
                <a:gridCol w="2301874"/>
                <a:gridCol w="1143000"/>
                <a:gridCol w="1162050"/>
                <a:gridCol w="1304925"/>
                <a:gridCol w="1190625"/>
                <a:gridCol w="1114425"/>
                <a:gridCol w="1066799"/>
              </a:tblGrid>
              <a:tr h="5963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211767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2016 факт (тыс.руб.)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2017 факт (тыс.руб.)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прогноз (тыс.руб.)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план (тыс.руб.)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план (тыс.руб.)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план (тыс.руб.)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404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Сельское хозяйство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2 333,60</a:t>
                      </a:r>
                    </a:p>
                  </a:txBody>
                  <a:tcPr marL="5882" marR="5294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2 458,07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2 459,70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2 448,20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2 445,80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2 445,80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0404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Водное хозяйство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6 008,70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5 786,30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8 660,86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9 441,00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5 215,65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5 424,28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404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Транспорт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73,6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987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1 037,43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1 057,64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5963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Дорожное хозяйство (дорожные фонды)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156 615,30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119 885,36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149 557,35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147 372,58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82 820,07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75 661,70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404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Связь и информатика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2 276,90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4 358,05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4 186,66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5 213,51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5 278,58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5 489,72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5963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46 401,00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40 148,94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43 721,10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52 285,94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48 528,62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48 792,67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0404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5882" marR="5882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213 709,10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173 623,73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209 623,10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217 818,87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145 288,73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137 814,16</a:t>
                      </a:r>
                    </a:p>
                  </a:txBody>
                  <a:tcPr marL="5882" marR="211767" marT="588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pic>
        <p:nvPicPr>
          <p:cNvPr id="95234" name="Picture 2" descr="http://i2.wp.com/serov112.ru/wp-content/uploads/2018/08/Gidrouzel.jpg?fit=721%2C4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5201" y="4810438"/>
            <a:ext cx="1612900" cy="1076012"/>
          </a:xfrm>
          <a:prstGeom prst="rect">
            <a:avLst/>
          </a:prstGeom>
          <a:noFill/>
        </p:spPr>
      </p:pic>
      <p:pic>
        <p:nvPicPr>
          <p:cNvPr id="95236" name="Picture 4" descr="http://radius72.ru/uploads/images/00/02/17/2014/01/28/bd831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8789" y="4124325"/>
            <a:ext cx="1728786" cy="1152524"/>
          </a:xfrm>
          <a:prstGeom prst="rect">
            <a:avLst/>
          </a:prstGeom>
          <a:noFill/>
        </p:spPr>
      </p:pic>
      <p:pic>
        <p:nvPicPr>
          <p:cNvPr id="95238" name="Picture 6" descr="http://rio-serov.ucoz.ru/00_2015/04/123/news_18-04-2015_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9250" y="5238749"/>
            <a:ext cx="1895474" cy="1263649"/>
          </a:xfrm>
          <a:prstGeom prst="rect">
            <a:avLst/>
          </a:prstGeom>
          <a:noFill/>
        </p:spPr>
      </p:pic>
      <p:pic>
        <p:nvPicPr>
          <p:cNvPr id="95240" name="Picture 8" descr="https://avatars.mds.yandex.net/get-marketpic/373800/market_xDsInggjQmdVfuAYjO7P5A/ori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7426" y="5127757"/>
            <a:ext cx="1298574" cy="1730243"/>
          </a:xfrm>
          <a:prstGeom prst="rect">
            <a:avLst/>
          </a:prstGeom>
          <a:noFill/>
        </p:spPr>
      </p:pic>
      <p:pic>
        <p:nvPicPr>
          <p:cNvPr id="95242" name="Picture 10" descr="http://old.serovglobus.ru/wp-content/uploads/2015/08/2015-08-21_07-21-30-600x4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52849" y="3733800"/>
            <a:ext cx="1814511" cy="120967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9389" name="Rectangle 56"/>
          <p:cNvSpPr>
            <a:spLocks noChangeArrowheads="1"/>
          </p:cNvSpPr>
          <p:nvPr/>
        </p:nvSpPr>
        <p:spPr bwMode="auto">
          <a:xfrm>
            <a:off x="739775" y="0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Жилищно-коммунальное хозяйство</a:t>
            </a:r>
          </a:p>
        </p:txBody>
      </p:sp>
      <p:sp>
        <p:nvSpPr>
          <p:cNvPr id="99390" name="Rectangle 56"/>
          <p:cNvSpPr>
            <a:spLocks noChangeArrowheads="1"/>
          </p:cNvSpPr>
          <p:nvPr/>
        </p:nvSpPr>
        <p:spPr bwMode="auto">
          <a:xfrm>
            <a:off x="706438" y="4146550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Охрана окружающей среды</a:t>
            </a:r>
          </a:p>
        </p:txBody>
      </p:sp>
      <p:graphicFrame>
        <p:nvGraphicFramePr>
          <p:cNvPr id="103762" name="Group 338"/>
          <p:cNvGraphicFramePr>
            <a:graphicFrameLocks noGrp="1"/>
          </p:cNvGraphicFramePr>
          <p:nvPr>
            <p:ph sz="half" idx="4294967295"/>
          </p:nvPr>
        </p:nvGraphicFramePr>
        <p:xfrm>
          <a:off x="550863" y="4926013"/>
          <a:ext cx="9131300" cy="1528763"/>
        </p:xfrm>
        <a:graphic>
          <a:graphicData uri="http://schemas.openxmlformats.org/drawingml/2006/table">
            <a:tbl>
              <a:tblPr/>
              <a:tblGrid>
                <a:gridCol w="2465387"/>
                <a:gridCol w="1044575"/>
                <a:gridCol w="1068388"/>
                <a:gridCol w="1082675"/>
                <a:gridCol w="1104900"/>
                <a:gridCol w="1236662"/>
                <a:gridCol w="1128713"/>
              </a:tblGrid>
              <a:tr h="895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прогноз (тыс.руб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план (тыс.руб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334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10 501,9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17525" y="515825"/>
          <a:ext cx="9217027" cy="3570399"/>
        </p:xfrm>
        <a:graphic>
          <a:graphicData uri="http://schemas.openxmlformats.org/drawingml/2006/table">
            <a:tbl>
              <a:tblPr/>
              <a:tblGrid>
                <a:gridCol w="2114407"/>
                <a:gridCol w="1183770"/>
                <a:gridCol w="1183770"/>
                <a:gridCol w="1183770"/>
                <a:gridCol w="1183770"/>
                <a:gridCol w="1183770"/>
                <a:gridCol w="1183770"/>
              </a:tblGrid>
              <a:tr h="78827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192350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факт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2017 факт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прогноз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01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Times New Roman"/>
                        </a:rPr>
                        <a:t>Жилищное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149 816,6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180 569,9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137 695,2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32 672,8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10 496,8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9 898,6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01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Times New Roman"/>
                        </a:rPr>
                        <a:t>Коммунальное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100 866,1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320 447,5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358 472,4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71 694,5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83 762,5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30 392,5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01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Times New Roman"/>
                        </a:rPr>
                        <a:t>Благоустройство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37 636,9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60 994,8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58 473,8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61 206,8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45 985,0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43 348,5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117467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Times New Roman"/>
                        </a:rPr>
                        <a:t>Другие вопросы в области жилищно-коммунального хозяйства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2 672,1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3 534,9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2 878,0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28 179,1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4 003,5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4 121,4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0186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290 991,7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565 547,0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557 519,4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193 753,2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144 247,8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87 761,0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2F7647"/>
            </a:gs>
            <a:gs pos="100000">
              <a:srgbClr val="66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46073601_tqqxkvugihfb1ld-2016.jpeg"/>
          <p:cNvPicPr>
            <a:picLocks noChangeAspect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2322513" y="4000500"/>
            <a:ext cx="1644081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27375" y="3127375"/>
            <a:ext cx="6858000" cy="603250"/>
          </a:xfrm>
          <a:prstGeom prst="rect">
            <a:avLst/>
          </a:prstGeom>
          <a:gradFill rotWithShape="1">
            <a:gsLst>
              <a:gs pos="0">
                <a:srgbClr val="66FF99">
                  <a:gamma/>
                  <a:shade val="46275"/>
                  <a:invGamma/>
                </a:srgbClr>
              </a:gs>
              <a:gs pos="100000">
                <a:srgbClr val="66FF99"/>
              </a:gs>
            </a:gsLst>
            <a:lin ang="5400000" scaled="1"/>
          </a:gra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00422" name="Рисунок 11" descr="дет са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54675"/>
            <a:ext cx="20764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31828" y="136638"/>
          <a:ext cx="9150344" cy="3301886"/>
        </p:xfrm>
        <a:graphic>
          <a:graphicData uri="http://schemas.openxmlformats.org/drawingml/2006/table">
            <a:tbl>
              <a:tblPr/>
              <a:tblGrid>
                <a:gridCol w="2318012"/>
                <a:gridCol w="1138722"/>
                <a:gridCol w="1138722"/>
                <a:gridCol w="1138722"/>
                <a:gridCol w="1138722"/>
                <a:gridCol w="1138722"/>
                <a:gridCol w="1138722"/>
              </a:tblGrid>
              <a:tr h="6542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226279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факт (тыс.руб.)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2017 факт (тыс.руб.)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прогноз (тыс.руб.)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план (тыс.руб.)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план (тыс.руб.)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план (тыс.руб.)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75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Дошкольное образование</a:t>
                      </a:r>
                    </a:p>
                  </a:txBody>
                  <a:tcPr marL="226279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592 886,40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606 700,24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672 378,50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702 699,77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708 517,27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761 779,28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75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Общее образование </a:t>
                      </a:r>
                    </a:p>
                  </a:txBody>
                  <a:tcPr marL="226279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718 873,20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622 827,82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729 256,01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639 192,13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632 795,64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664 743,64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Дополнительное образование детей</a:t>
                      </a:r>
                    </a:p>
                  </a:txBody>
                  <a:tcPr marL="226279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210114,17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315 116,42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204 700,65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212 849,96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221 856,06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75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Молодежная политика</a:t>
                      </a:r>
                    </a:p>
                  </a:txBody>
                  <a:tcPr marL="226279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117 271,10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68 572,17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88 359,86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75333,677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84 598,82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87 048,58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2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образования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26279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22 285,50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26 922,43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25 473,55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28 542,40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28 388,33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29 379,37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75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226279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1 451 316,20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1 535 136,83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1 830 584,35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1 650 468,62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1 667 150,01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1 764 806,93</a:t>
                      </a:r>
                    </a:p>
                  </a:txBody>
                  <a:tcPr marL="6286" marR="6286" marT="628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3186" name="Picture 2" descr="http://old.serovglobus.ru/wp-content/uploads/2013/07/%D0%92%D0%BE%D1%80%D0%BE%D1%82%D0%B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399" y="3476640"/>
            <a:ext cx="2232025" cy="1484297"/>
          </a:xfrm>
          <a:prstGeom prst="rect">
            <a:avLst/>
          </a:prstGeom>
          <a:noFill/>
        </p:spPr>
      </p:pic>
      <p:pic>
        <p:nvPicPr>
          <p:cNvPr id="93188" name="Picture 4" descr="http://xn----7sbaib7aldgvn3ba3g.xn--p1ai/uploads/images/0000/31008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1250" y="4343400"/>
            <a:ext cx="1905000" cy="1552575"/>
          </a:xfrm>
          <a:prstGeom prst="rect">
            <a:avLst/>
          </a:prstGeom>
          <a:noFill/>
        </p:spPr>
      </p:pic>
      <p:pic>
        <p:nvPicPr>
          <p:cNvPr id="93190" name="Picture 6" descr="http://dhsh19.ru/sites/default/files/images/444/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31150" y="5154692"/>
            <a:ext cx="1974850" cy="1703308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FF99"/>
            </a:gs>
            <a:gs pos="100000">
              <a:srgbClr val="2F7647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27375" y="3127375"/>
            <a:ext cx="6858000" cy="603250"/>
          </a:xfrm>
          <a:prstGeom prst="rect">
            <a:avLst/>
          </a:prstGeom>
          <a:gradFill rotWithShape="1">
            <a:gsLst>
              <a:gs pos="0">
                <a:srgbClr val="66FF99">
                  <a:gamma/>
                  <a:shade val="46275"/>
                  <a:invGamma/>
                </a:srgbClr>
              </a:gs>
              <a:gs pos="100000">
                <a:srgbClr val="66FF99"/>
              </a:gs>
            </a:gsLst>
            <a:lin ang="5400000" scaled="1"/>
          </a:gra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 </a:t>
            </a: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на 2018 г.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7" name="Диаграмма 6"/>
          <p:cNvGraphicFramePr/>
          <p:nvPr/>
        </p:nvGraphicFramePr>
        <p:xfrm>
          <a:off x="857250" y="409575"/>
          <a:ext cx="8696325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02403" name="Rectangle 65"/>
          <p:cNvSpPr>
            <a:spLocks noChangeArrowheads="1"/>
          </p:cNvSpPr>
          <p:nvPr/>
        </p:nvSpPr>
        <p:spPr bwMode="auto">
          <a:xfrm>
            <a:off x="3956050" y="238125"/>
            <a:ext cx="469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Культура, кинематография</a:t>
            </a:r>
          </a:p>
        </p:txBody>
      </p:sp>
      <p:graphicFrame>
        <p:nvGraphicFramePr>
          <p:cNvPr id="107590" name="Group 70"/>
          <p:cNvGraphicFramePr>
            <a:graphicFrameLocks noGrp="1"/>
          </p:cNvGraphicFramePr>
          <p:nvPr>
            <p:ph sz="half" idx="4294967295"/>
          </p:nvPr>
        </p:nvGraphicFramePr>
        <p:xfrm>
          <a:off x="566738" y="1457325"/>
          <a:ext cx="9120187" cy="1036320"/>
        </p:xfrm>
        <a:graphic>
          <a:graphicData uri="http://schemas.openxmlformats.org/drawingml/2006/table">
            <a:tbl>
              <a:tblPr/>
              <a:tblGrid>
                <a:gridCol w="2462212"/>
                <a:gridCol w="1042988"/>
                <a:gridCol w="1068387"/>
                <a:gridCol w="1079500"/>
                <a:gridCol w="1104900"/>
                <a:gridCol w="1235075"/>
                <a:gridCol w="1127125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119 066,8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161 984,9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184 926,2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186 918,1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194 305,3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203 932,5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soc-zas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4089" y="2862155"/>
            <a:ext cx="1892647" cy="141852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81" name="Rectangle 76"/>
          <p:cNvSpPr>
            <a:spLocks noChangeArrowheads="1"/>
          </p:cNvSpPr>
          <p:nvPr/>
        </p:nvSpPr>
        <p:spPr bwMode="auto">
          <a:xfrm>
            <a:off x="1395413" y="3187700"/>
            <a:ext cx="617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Социальная политика</a:t>
            </a:r>
          </a:p>
        </p:txBody>
      </p:sp>
      <p:pic>
        <p:nvPicPr>
          <p:cNvPr id="102482" name="Picture 125" descr="maxresdefau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663" y="0"/>
            <a:ext cx="25717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61974" y="4286250"/>
          <a:ext cx="9220201" cy="2440001"/>
        </p:xfrm>
        <a:graphic>
          <a:graphicData uri="http://schemas.openxmlformats.org/drawingml/2006/table">
            <a:tbl>
              <a:tblPr/>
              <a:tblGrid>
                <a:gridCol w="1633293"/>
                <a:gridCol w="1312396"/>
                <a:gridCol w="1253018"/>
                <a:gridCol w="1309545"/>
                <a:gridCol w="1309545"/>
                <a:gridCol w="1196491"/>
                <a:gridCol w="1205913"/>
              </a:tblGrid>
              <a:tr h="3974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факт (тыс.руб.)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2017 факт (тыс.руб.)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прогноз (тыс.руб.)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план (тыс.руб.)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план (тыс.руб.)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план (тыс.руб.)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74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Times New Roman"/>
                        </a:rPr>
                        <a:t>Пенсионное обеспечение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15 438,9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12 775,7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11 880,2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59228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3366"/>
                          </a:solidFill>
                          <a:latin typeface="Times New Roman"/>
                        </a:rPr>
                        <a:t>Социальное обеспечение населения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203 209,1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218 974,3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240 267,1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232 385,0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234 002,1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233 793,6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7038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Times New Roman"/>
                        </a:rPr>
                        <a:t>Другие вопросы в области социальной политики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9 097,3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10 274,3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12 485,0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14 587,9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14 765,3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14 987,0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0262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227 745,3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242 024,2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264 632,3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246 972,8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248 767,3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248 780,6</a:t>
                      </a: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85C2FF"/>
            </a:gs>
            <a:gs pos="100000">
              <a:srgbClr val="354E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34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137" y="1797115"/>
            <a:ext cx="1419830" cy="10032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03429" name="Rectangle 59"/>
          <p:cNvSpPr>
            <a:spLocks noChangeArrowheads="1"/>
          </p:cNvSpPr>
          <p:nvPr/>
        </p:nvSpPr>
        <p:spPr bwMode="auto">
          <a:xfrm>
            <a:off x="2557463" y="0"/>
            <a:ext cx="391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Физическая культура и спорт</a:t>
            </a:r>
          </a:p>
        </p:txBody>
      </p:sp>
      <p:pic>
        <p:nvPicPr>
          <p:cNvPr id="103430" name="Рисунок 10" descr="59303Bi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200" y="0"/>
            <a:ext cx="1574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436" name="Group 260"/>
          <p:cNvGraphicFramePr>
            <a:graphicFrameLocks noGrp="1"/>
          </p:cNvGraphicFramePr>
          <p:nvPr/>
        </p:nvGraphicFramePr>
        <p:xfrm>
          <a:off x="436563" y="827088"/>
          <a:ext cx="9469436" cy="1036320"/>
        </p:xfrm>
        <a:graphic>
          <a:graphicData uri="http://schemas.openxmlformats.org/drawingml/2006/table">
            <a:tbl>
              <a:tblPr/>
              <a:tblGrid>
                <a:gridCol w="2556500"/>
                <a:gridCol w="1082928"/>
                <a:gridCol w="1109300"/>
                <a:gridCol w="1120839"/>
                <a:gridCol w="1147211"/>
                <a:gridCol w="1282371"/>
                <a:gridCol w="1170287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192 656,5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65 141,1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46 385,2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50 581,7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40 803,1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40 803,1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sp>
        <p:nvSpPr>
          <p:cNvPr id="103457" name="Rectangle 76"/>
          <p:cNvSpPr>
            <a:spLocks noChangeArrowheads="1"/>
          </p:cNvSpPr>
          <p:nvPr/>
        </p:nvSpPr>
        <p:spPr bwMode="auto">
          <a:xfrm>
            <a:off x="3305175" y="2127250"/>
            <a:ext cx="438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Средства массовой информации</a:t>
            </a:r>
          </a:p>
        </p:txBody>
      </p:sp>
      <p:sp>
        <p:nvSpPr>
          <p:cNvPr id="103500" name="Rectangle 79"/>
          <p:cNvSpPr>
            <a:spLocks noChangeArrowheads="1"/>
          </p:cNvSpPr>
          <p:nvPr/>
        </p:nvSpPr>
        <p:spPr bwMode="auto">
          <a:xfrm>
            <a:off x="628650" y="4840288"/>
            <a:ext cx="889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0000"/>
                </a:solidFill>
              </a:rPr>
              <a:t>Обслуживание государственного и муниципального долга</a:t>
            </a:r>
          </a:p>
        </p:txBody>
      </p:sp>
      <p:graphicFrame>
        <p:nvGraphicFramePr>
          <p:cNvPr id="50449" name="Group 273"/>
          <p:cNvGraphicFramePr>
            <a:graphicFrameLocks noGrp="1"/>
          </p:cNvGraphicFramePr>
          <p:nvPr/>
        </p:nvGraphicFramePr>
        <p:xfrm>
          <a:off x="474663" y="5267325"/>
          <a:ext cx="9297987" cy="1463040"/>
        </p:xfrm>
        <a:graphic>
          <a:graphicData uri="http://schemas.openxmlformats.org/drawingml/2006/table">
            <a:tbl>
              <a:tblPr/>
              <a:tblGrid>
                <a:gridCol w="2699572"/>
                <a:gridCol w="1053610"/>
                <a:gridCol w="1029333"/>
                <a:gridCol w="1026096"/>
                <a:gridCol w="1117651"/>
                <a:gridCol w="1222626"/>
                <a:gridCol w="1149099"/>
              </a:tblGrid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внутреннего муниципального долга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22 569,8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12 747,3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7 440,0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9 938,7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9 938,7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9 938,7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79425" y="2869385"/>
          <a:ext cx="9426576" cy="1997889"/>
        </p:xfrm>
        <a:graphic>
          <a:graphicData uri="http://schemas.openxmlformats.org/drawingml/2006/table">
            <a:tbl>
              <a:tblPr/>
              <a:tblGrid>
                <a:gridCol w="2305704"/>
                <a:gridCol w="1186812"/>
                <a:gridCol w="1186812"/>
                <a:gridCol w="1186812"/>
                <a:gridCol w="1186812"/>
                <a:gridCol w="1186812"/>
                <a:gridCol w="1186812"/>
              </a:tblGrid>
              <a:tr h="66266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2016 факт (тыс.руб.)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2017 факт (тыс.руб.)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2018 прогноз (тыс.руб.)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план (тыс.руб.)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план (тыс.руб.)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план (тыс.руб.)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45074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1 857,1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1 321,6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1 371,6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1 866,3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2 069,9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2 069,9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66266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1 098,0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1 098,0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1 198,0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1 011,7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1 378,3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1 378,3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2748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2 955,1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2 419,6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2 569,6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2 878,0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3 448,2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3 448,2</a:t>
                      </a:r>
                    </a:p>
                  </a:txBody>
                  <a:tcPr marL="7516" marR="67643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5"/>
          <p:cNvSpPr>
            <a:spLocks noChangeArrowheads="1"/>
          </p:cNvSpPr>
          <p:nvPr/>
        </p:nvSpPr>
        <p:spPr bwMode="auto">
          <a:xfrm>
            <a:off x="620713" y="-8285"/>
            <a:ext cx="92852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принятыми в 2013 году изменениями в Бюджетный кодекс Российской Федерации, бюджет Серовского городского округа на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2019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год сформирован не только в функциональной, но и в программной структуре расходов, на основе утвержденных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15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муниципальных программ.</a:t>
            </a:r>
            <a:endParaRPr lang="ru-RU" sz="900" b="1" dirty="0">
              <a:solidFill>
                <a:srgbClr val="000000"/>
              </a:solidFill>
              <a:cs typeface="Times New Roman" pitchFamily="18" charset="0"/>
            </a:endParaRPr>
          </a:p>
          <a:p>
            <a:pPr indent="457200" algn="just" eaLnBrk="0" hangingPunct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Перечнем муниципальных программ, утвержденным постановлением администрации Серовского городского округа от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15.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06.2018 </a:t>
            </a:r>
            <a:r>
              <a:rPr lang="ru-RU" sz="1400" b="1" dirty="0">
                <a:solidFill>
                  <a:srgbClr val="FF66FF"/>
                </a:solidFill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849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(с внесенными изменениями и дополнениями), в решении Думы представлены расходы на реализацию следующих муниципальных программ:</a:t>
            </a:r>
            <a:endParaRPr lang="ru-RU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6200000">
            <a:off x="-3137693" y="3137693"/>
            <a:ext cx="6858000" cy="582613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Муниципальные программы Серовского городского округа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25706" y="1360488"/>
          <a:ext cx="9165994" cy="5497513"/>
        </p:xfrm>
        <a:graphic>
          <a:graphicData uri="http://schemas.openxmlformats.org/drawingml/2006/table">
            <a:tbl>
              <a:tblPr/>
              <a:tblGrid>
                <a:gridCol w="407438"/>
                <a:gridCol w="903138"/>
                <a:gridCol w="6735903"/>
                <a:gridCol w="1119515"/>
              </a:tblGrid>
              <a:tr h="35791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Номер строки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Код целевой статьи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раздела, подраздела, целевой статьи или вида расходов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Сумма на 2019 год, тыс.руб.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2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4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02 0 00 0 0000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муниципальной службы в Серовском городском округе до 2024 года»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19 391,0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«Дополнительные меры социальной поддержки отдельных категорий граждан Серовского городского округа до 2024 года»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25 148,4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культуры в Серовском городском округе» на 2016-2020 годы (прогноз)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204 721,6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физической культуры и спорта в Серовском городском округе» на 2016-2020 годы (прогноз)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45 701,7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6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06 0 00 0 0000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«Молодежь Серовского городского округа» на 2016-2020 годы (прогноз)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71 783,8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5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«Управление собственностью Серовского городского округа» на 2019-2021 годы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62 192,3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5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системы образования в Серовском городском округе» на 2019-2024 годы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1 560 729,6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«Обеспечение безопасности жизнедеятельности населения и территории Серовского городского округа» на 2016-2020 годы (прогноз)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37 675,5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7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10 0 00 0 0000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жилищно-коммунального хозяйства, охрана окружающей среды и повышение энергетической эффективности на территории Серовского городского округа» на 2016-2020 годы (прогноз)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139 723,7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11 0 00 0 0000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«Развитие транспорта, дорожного хозяйства, благоустройства и социально-бытового обслуживания населения на территории Серовского городского округа" на 2016-2020 годы (прогноз)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435 386,9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6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12 0 00 0 0000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"Реализация основных направлений в строительном комплексе на территории Серовского городского округа" на 2016-2020 годы (прогноз)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32 192,9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13 0 00 0 0000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 «О мерах по противодействию коррупции в Серовском городском округе» на 2018-2020 годы (прогноз)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276,6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1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15 0 00 0 0000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«Управление муниципальными финансами Серовского городского округа до 2024 года»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21 013,3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16 0 00 0 0000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«Содействие развитию малого и среднего предпринимательства в Серовском городском округе до 2024 года»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460,7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17 0 00 0 0000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Муниципальная программа «Формирование современной городской среды на территории Серовского городского округа» на 2018-2022 годы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1 770,3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2 658 168,3</a:t>
                      </a:r>
                    </a:p>
                  </a:txBody>
                  <a:tcPr marL="3559" marR="3559" marT="355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4"/>
          <p:cNvSpPr txBox="1">
            <a:spLocks noChangeArrowheads="1"/>
          </p:cNvSpPr>
          <p:nvPr/>
        </p:nvSpPr>
        <p:spPr bwMode="auto">
          <a:xfrm>
            <a:off x="1484313" y="279400"/>
            <a:ext cx="7802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Действующие муниципальные программы в </a:t>
            </a:r>
            <a:r>
              <a:rPr lang="ru-RU" sz="1600" b="1" dirty="0" smtClean="0">
                <a:solidFill>
                  <a:srgbClr val="000000"/>
                </a:solidFill>
              </a:rPr>
              <a:t>2019 </a:t>
            </a:r>
            <a:r>
              <a:rPr lang="ru-RU" sz="16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69635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cs typeface="Times New Roman" pitchFamily="18" charset="0"/>
              </a:rPr>
              <a:t>Структура муниципальных программ Серовского городского округа в </a:t>
            </a:r>
            <a:r>
              <a:rPr lang="ru-RU" sz="2000" b="1" dirty="0" smtClean="0">
                <a:cs typeface="Times New Roman" pitchFamily="18" charset="0"/>
              </a:rPr>
              <a:t>2019 </a:t>
            </a:r>
            <a:r>
              <a:rPr lang="ru-RU" sz="2000" b="1" dirty="0">
                <a:cs typeface="Times New Roman" pitchFamily="18" charset="0"/>
              </a:rPr>
              <a:t>году </a:t>
            </a: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7" name="Диаграмма 6"/>
          <p:cNvGraphicFramePr/>
          <p:nvPr/>
        </p:nvGraphicFramePr>
        <p:xfrm>
          <a:off x="838200" y="638173"/>
          <a:ext cx="8934450" cy="6038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Рисунок 21" descr="a34fe24b992cca5d1cf31a9a20010cdc_X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1838" y="0"/>
            <a:ext cx="244951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Рисунок 18" descr="detskiy-sa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1350" y="0"/>
            <a:ext cx="29146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Рисунок 22" descr="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0" y="0"/>
            <a:ext cx="218598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Развитие системы образования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1" name="TextBox 10"/>
          <p:cNvSpPr txBox="1">
            <a:spLocks noChangeArrowheads="1"/>
          </p:cNvSpPr>
          <p:nvPr/>
        </p:nvSpPr>
        <p:spPr bwMode="auto">
          <a:xfrm>
            <a:off x="522288" y="1789113"/>
            <a:ext cx="92186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pic>
        <p:nvPicPr>
          <p:cNvPr id="106502" name="Рисунок 14" descr="-_1_~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" y="0"/>
            <a:ext cx="20875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00050" y="8820150"/>
            <a:ext cx="6245225" cy="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04" name="Rectangle 13"/>
          <p:cNvSpPr>
            <a:spLocks noChangeArrowheads="1"/>
          </p:cNvSpPr>
          <p:nvPr/>
        </p:nvSpPr>
        <p:spPr bwMode="auto">
          <a:xfrm>
            <a:off x="536575" y="1449388"/>
            <a:ext cx="10682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</a:t>
            </a:r>
            <a:r>
              <a:rPr lang="ru-RU" b="1" dirty="0" smtClean="0">
                <a:solidFill>
                  <a:srgbClr val="000000"/>
                </a:solidFill>
              </a:rPr>
              <a:t>– 1 560 729,6 тыс.рублей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78878" y="2340019"/>
          <a:ext cx="9427121" cy="4365581"/>
        </p:xfrm>
        <a:graphic>
          <a:graphicData uri="http://schemas.openxmlformats.org/drawingml/2006/table">
            <a:tbl>
              <a:tblPr/>
              <a:tblGrid>
                <a:gridCol w="9427121"/>
              </a:tblGrid>
              <a:tr h="21136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654 522,2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системы дошкольного образования в Серовском городском округе"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6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615 141,8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системы общего образования в Серовском городском округе"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6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98 436,8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системы дополнительного образования в Серовском городском округе"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6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63 823,7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Организация отдыха детей и молодежи в Серовском городском округе"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86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23 381,9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реализации муниципальной программы "Развитие системы образования в Серовском городском округе"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6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314,0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«Развитие системы обеспечения качества общего образования»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69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2 028,7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«Развитие системы поддержки талантливых и одаренных детей и подростков»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962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1 399,9 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«Развитие кадрового потенциала муниципальных образовательных учреждений Серовского городского округа»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18 582,6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«Укрепление и развитие материально-технической базы муниципальных учреждений»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58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500,0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«Создание в общеобразовательных организациях, расположенных в сельской местности, условий для занятия физической культурой и спортом»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583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400,0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Развитие информационного пространства, обеспечивающего открытость деятельности муниципальных образовательных учреждений Серовского городского округа"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84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2 600,0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Реализация образовательных программ профессиональной ориентации обучающихся"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6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522,0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Доступная среда"</a:t>
                      </a:r>
                    </a:p>
                  </a:txBody>
                  <a:tcPr marL="5155" marR="5155" marT="515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965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14 131,9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Энергосбережение и повышение энергетической эффективности муниципальных образовательных учреждений "</a:t>
                      </a: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665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64 944,0 тыс.руб.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антитеррористической защищенности объектов (территорий) образовательных </a:t>
                      </a:r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организаций«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позволит достичь целей обозначенных муниципальной программой «Развитие системы образования в Серовском городском округе».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55" marR="5155" marT="51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133350" y="983088"/>
            <a:ext cx="96012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600" b="1" u="sng" dirty="0">
                <a:solidFill>
                  <a:srgbClr val="000099"/>
                </a:solidFill>
              </a:rPr>
              <a:t>Межбюджетные  трансферты  –</a:t>
            </a:r>
            <a:r>
              <a:rPr lang="ru-RU" sz="1600" dirty="0">
                <a:solidFill>
                  <a:srgbClr val="000099"/>
                </a:solidFill>
              </a:rPr>
              <a:t>  денежные  средства,  направляемые  из  одного уровня бюджетной системы в другой</a:t>
            </a:r>
          </a:p>
          <a:p>
            <a:pPr algn="just"/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Дотации -</a:t>
            </a:r>
            <a:r>
              <a:rPr lang="ru-RU" sz="1600" dirty="0">
                <a:solidFill>
                  <a:srgbClr val="000099"/>
                </a:solidFill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Субвенции</a:t>
            </a:r>
            <a:r>
              <a:rPr lang="ru-RU" sz="1600" dirty="0">
                <a:solidFill>
                  <a:srgbClr val="000099"/>
                </a:solidFill>
              </a:rPr>
              <a:t>  –  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Субсидии  –</a:t>
            </a:r>
            <a:r>
              <a:rPr lang="ru-RU" sz="1600" dirty="0">
                <a:solidFill>
                  <a:srgbClr val="000099"/>
                </a:solidFill>
              </a:rPr>
              <a:t>  межбюджетные трансферты, 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Дорожный фо</a:t>
            </a:r>
            <a:r>
              <a:rPr lang="ru-RU" sz="1600" u="sng" dirty="0">
                <a:solidFill>
                  <a:srgbClr val="000099"/>
                </a:solidFill>
              </a:rPr>
              <a:t>нд </a:t>
            </a:r>
            <a:r>
              <a:rPr lang="ru-RU" sz="1600" dirty="0">
                <a:solidFill>
                  <a:srgbClr val="000099"/>
                </a:solidFill>
              </a:rPr>
              <a:t>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</a:t>
            </a:r>
          </a:p>
          <a:p>
            <a:endParaRPr lang="ru-RU" sz="1600" dirty="0">
              <a:solidFill>
                <a:srgbClr val="000099"/>
              </a:solidFill>
            </a:endParaRPr>
          </a:p>
          <a:p>
            <a:r>
              <a:rPr lang="ru-RU" sz="1600" b="1" u="sng" dirty="0">
                <a:solidFill>
                  <a:srgbClr val="000099"/>
                </a:solidFill>
              </a:rPr>
              <a:t>Государственный (муниципальный) долг -</a:t>
            </a:r>
            <a:r>
              <a:rPr lang="ru-RU" sz="1600" dirty="0">
                <a:solidFill>
                  <a:srgbClr val="000099"/>
                </a:solidFill>
              </a:rPr>
              <a:t> обязательства публично-правового </a:t>
            </a:r>
          </a:p>
          <a:p>
            <a:r>
              <a:rPr lang="ru-RU" sz="1600" dirty="0">
                <a:solidFill>
                  <a:srgbClr val="000099"/>
                </a:solidFill>
              </a:rPr>
              <a:t>образования по полученным кредитам, выпущенным ценным бумагам, </a:t>
            </a:r>
          </a:p>
          <a:p>
            <a:r>
              <a:rPr lang="ru-RU" sz="1600" dirty="0">
                <a:solidFill>
                  <a:srgbClr val="000099"/>
                </a:solidFill>
              </a:rPr>
              <a:t>предоставленным гарантиям перед третьими </a:t>
            </a:r>
            <a:r>
              <a:rPr lang="ru-RU" sz="1600" dirty="0" smtClean="0">
                <a:solidFill>
                  <a:srgbClr val="000099"/>
                </a:solidFill>
              </a:rPr>
              <a:t>лицами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0243" name="Picture 5" descr="1414750064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9275" y="5834063"/>
            <a:ext cx="1736725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Рисунок 9" descr="soc-zas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50" y="0"/>
            <a:ext cx="1809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Рисунок 11" descr="63b073d42ce74a5c413ae73a74615ddc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38" y="0"/>
            <a:ext cx="197961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Заголовок 1"/>
          <p:cNvSpPr txBox="1">
            <a:spLocks/>
          </p:cNvSpPr>
          <p:nvPr/>
        </p:nvSpPr>
        <p:spPr bwMode="auto">
          <a:xfrm rot="-5400000">
            <a:off x="-3070225" y="3070225"/>
            <a:ext cx="6858000" cy="7175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1600" b="1">
                <a:solidFill>
                  <a:schemeClr val="tx1"/>
                </a:solidFill>
                <a:cs typeface="Times New Roman" pitchFamily="18" charset="0"/>
              </a:rPr>
              <a:t>Развитие  транспорта, дорожного хозяйства, благоустройства и социально-бытового обслуживания населения</a:t>
            </a:r>
          </a:p>
        </p:txBody>
      </p:sp>
      <p:sp>
        <p:nvSpPr>
          <p:cNvPr id="107524" name="TextBox 5"/>
          <p:cNvSpPr txBox="1">
            <a:spLocks noChangeArrowheads="1"/>
          </p:cNvSpPr>
          <p:nvPr/>
        </p:nvSpPr>
        <p:spPr bwMode="auto">
          <a:xfrm>
            <a:off x="828675" y="1517650"/>
            <a:ext cx="89106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435 386,9 тыс.рублей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pic>
        <p:nvPicPr>
          <p:cNvPr id="107526" name="Рисунок 6" descr="otoyoll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5600" y="0"/>
            <a:ext cx="20526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Рисунок 8" descr="paz_4234-0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1413" y="0"/>
            <a:ext cx="19065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Рисунок 10" descr="782535554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0425" y="0"/>
            <a:ext cx="20637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11" y="6430"/>
            <a:ext cx="582332" cy="72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879475" y="2743200"/>
          <a:ext cx="9026525" cy="3700287"/>
        </p:xfrm>
        <a:graphic>
          <a:graphicData uri="http://schemas.openxmlformats.org/drawingml/2006/table">
            <a:tbl>
              <a:tblPr/>
              <a:tblGrid>
                <a:gridCol w="9026525"/>
              </a:tblGrid>
              <a:tr h="290571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43 338,4 тыс.руб. -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«Благоустройство» (прогноз)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12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157 871,2 тыс.руб. -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«Транспортное обслуживание, водное и дорожное хозяйство» (прогноз)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471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231 445,3 тыс.руб. -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«Социальная поддержка, социальное и бытовое обслуживание населения Серовского городского округа» (прогноз)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133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2 732,1 тыс.руб. -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"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безопасности людей от неблагоприятного воздействия животных и предупреждение распространения заболеваний на территории Серовского городского округа" (прогноз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)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результате реализации мероприятий муниципальной программы планируется обеспечить решение всех задач и целей обозначенных в муниципальной программе.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600950" y="573405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untitle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2057" y="5985"/>
            <a:ext cx="3186567" cy="144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570" name="Заголовок 1"/>
          <p:cNvSpPr txBox="1">
            <a:spLocks/>
          </p:cNvSpPr>
          <p:nvPr/>
        </p:nvSpPr>
        <p:spPr bwMode="auto">
          <a:xfrm rot="-5400000">
            <a:off x="-3089275" y="3089275"/>
            <a:ext cx="6858000" cy="6794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>
                <a:cs typeface="Times New Roman" pitchFamily="18" charset="0"/>
              </a:rPr>
              <a:t>Реализация основных направлений в строительном </a:t>
            </a:r>
          </a:p>
          <a:p>
            <a:pPr eaLnBrk="0" hangingPunct="0"/>
            <a:r>
              <a:rPr lang="ru-RU" b="1">
                <a:cs typeface="Times New Roman" pitchFamily="18" charset="0"/>
              </a:rPr>
              <a:t>комплексе </a:t>
            </a:r>
            <a:endParaRPr lang="ru-RU" b="1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9571" name="TextBox 6"/>
          <p:cNvSpPr txBox="1">
            <a:spLocks noChangeArrowheads="1"/>
          </p:cNvSpPr>
          <p:nvPr/>
        </p:nvSpPr>
        <p:spPr bwMode="auto">
          <a:xfrm>
            <a:off x="769938" y="1444625"/>
            <a:ext cx="87296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32 192,9 </a:t>
            </a:r>
            <a:r>
              <a:rPr lang="ru-RU" b="1" dirty="0">
                <a:solidFill>
                  <a:srgbClr val="000000"/>
                </a:solidFill>
              </a:rPr>
              <a:t>тыс.рублей</a:t>
            </a:r>
          </a:p>
          <a:p>
            <a:pPr algn="ctr"/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109572" name="Прямоугольник 8"/>
          <p:cNvSpPr>
            <a:spLocks noChangeArrowheads="1"/>
          </p:cNvSpPr>
          <p:nvPr/>
        </p:nvSpPr>
        <p:spPr bwMode="auto">
          <a:xfrm>
            <a:off x="722313" y="2486026"/>
            <a:ext cx="9183687" cy="446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ru-RU" sz="1200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5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100,0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тыс.руб. – «Развитие объектов физической культуры и спорта»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23 336,8 тыс.руб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. – «Переселение граждан из аварийного жилищного фонда и жилых помещений, признанных непригодными для проживания»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</a:rPr>
              <a:t>3756,2 тыс.руб.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</a:rPr>
              <a:t>– «Развитие объектов культуры и образования»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Arial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</a:rPr>
              <a:t>Целью муниципальной программы  является:</a:t>
            </a:r>
          </a:p>
          <a:p>
            <a:pPr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 Обеспечение условий для развития на территории Серовского городского округа физической культуры, школьного спорта и массового спорта, организация проведения официальных физкультурно-оздоровительных и спортивных;</a:t>
            </a:r>
          </a:p>
          <a:p>
            <a:pPr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 Создание комфортных условий проживания граждан и обеспечение населения коммунальными услугами надлежащего качества;</a:t>
            </a:r>
          </a:p>
          <a:p>
            <a:pPr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 Обеспечение условий для развития на территории Серовского городского округа культуры и образования. </a:t>
            </a:r>
          </a:p>
          <a:p>
            <a:r>
              <a:rPr lang="ru-RU" sz="1400" dirty="0">
                <a:solidFill>
                  <a:srgbClr val="000000"/>
                </a:solidFill>
              </a:rPr>
              <a:t>Достижение указанных целей обеспечивается решением следующих задач муниципальной программы:</a:t>
            </a:r>
          </a:p>
          <a:p>
            <a:pPr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 Осуществление софинансирования приоритетных муниципальных инвестиционных проектов по развитию инфраструктуры муниципальных образовательных организаций, муниципальных организаций культуры, физической культуры и массового спорта;</a:t>
            </a:r>
          </a:p>
          <a:p>
            <a:pPr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 Повышение качества условий проживания населения Серовского городского округа за счет формирования благоприятной среды проживания граждан;</a:t>
            </a:r>
          </a:p>
          <a:p>
            <a:pPr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</a:rPr>
              <a:t> Осуществление софинансирования приоритетных муниципальных инвестиционных проектов по развитию инфраструктуры муниципальных образовательных организаций, муниципальных организаций культуры 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1618" name="Picture 2" descr="https://i2.wp.com/serovrb.ru/wp-content/uploads/2018/06/news_2018-06-14_020.jpg?resize=625%2C4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146167"/>
            <a:ext cx="1765300" cy="117780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719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9850" y="5361"/>
            <a:ext cx="2573569" cy="140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57537" y="3157537"/>
            <a:ext cx="6858000" cy="542925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собственностью Серовского городского округа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Box 6"/>
          <p:cNvSpPr txBox="1">
            <a:spLocks noChangeArrowheads="1"/>
          </p:cNvSpPr>
          <p:nvPr/>
        </p:nvSpPr>
        <p:spPr bwMode="auto">
          <a:xfrm>
            <a:off x="495300" y="1430338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62 192,3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110596" name="Прямоугольник 7"/>
          <p:cNvSpPr>
            <a:spLocks noChangeArrowheads="1"/>
          </p:cNvSpPr>
          <p:nvPr/>
        </p:nvSpPr>
        <p:spPr bwMode="auto">
          <a:xfrm>
            <a:off x="704850" y="2354263"/>
            <a:ext cx="920115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46 386,1 тыс.руб.  -  «Управление муниципальным имуществом Серовского городского округа»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8 492,1 тыс.руб. _ «Управление земельными ресурсами Серовского городского округа»</a:t>
            </a:r>
          </a:p>
          <a:p>
            <a:r>
              <a:rPr lang="ru-RU" sz="1600" dirty="0" smtClean="0">
                <a:solidFill>
                  <a:srgbClr val="000000"/>
                </a:solidFill>
              </a:rPr>
              <a:t>7 314,1тыс.руб. -  «Подготовка документов территориального планирования, градостроительного зонирования и документации по планировке территории Серовского городского округа» </a:t>
            </a:r>
          </a:p>
          <a:p>
            <a:pPr algn="just"/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обеспечить эффективное, рациональное использование, сохранность и оптимизацию состава муниципальной собственности Серовского городского округа;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повысить эффективность управления земельными участками, находящимися в муниципальной собственности и не разграниченной государственной собственности;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создать условия для устойчивого, комплексного развития территории Серовского городского округа в целях обеспечения благоприятных условий для проживания населения, увеличить темп роста строительства жилья, для привлечения инвестиций, в том числе путем предоставления возможности выбора наиболее эффективных видов разрешенного использования земельных участков и объектов капитального строительства.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2" name="Рисунок 11" descr="d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4153" y="5538"/>
            <a:ext cx="2424435" cy="146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Рисунок 12" descr="untitled-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0"/>
            <a:ext cx="28003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52775" y="3152775"/>
            <a:ext cx="6858000" cy="5524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Обеспечение безопасности жизнедеятельности населения и территории</a:t>
            </a:r>
            <a:endParaRPr lang="ru-RU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9" name="TextBox 6"/>
          <p:cNvSpPr txBox="1">
            <a:spLocks noChangeArrowheads="1"/>
          </p:cNvSpPr>
          <p:nvPr/>
        </p:nvSpPr>
        <p:spPr bwMode="auto">
          <a:xfrm>
            <a:off x="595313" y="1498600"/>
            <a:ext cx="91455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37 675,5 тыс.рублей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111620" name="Прямоугольник 7"/>
          <p:cNvSpPr>
            <a:spLocks noChangeArrowheads="1"/>
          </p:cNvSpPr>
          <p:nvPr/>
        </p:nvSpPr>
        <p:spPr bwMode="auto">
          <a:xfrm>
            <a:off x="566738" y="2725738"/>
            <a:ext cx="9183687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530,9 тыс.руб. - «Обеспечение безопасности жизнедеятельности населения Серовского городского округа» 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4 098,9 тыс.руб. - «Обеспечение первичных мер пожарной безопасности на территории Серовского городского округа» 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1 150,1 тыс.руб. – «Профилактика экстремизма и терроризма на территории Серовского городского округа» 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31 318,9тыс.руб. - «Обеспечение реализации Муниципальной программы "Обеспечение безопасности жизнедеятельности населения Серовского городского округа» 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576,7 тыс.руб. -  «Обеспечение функционирования аппаратно-программного комплекса "Безопасный город»</a:t>
            </a:r>
            <a:r>
              <a:rPr lang="ru-RU" sz="1600" dirty="0" smtClean="0"/>
              <a:t> </a:t>
            </a:r>
          </a:p>
          <a:p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В результате реализации мероприятий муниципальной программы планируется: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- обеспечить первичные меры пожарной безопасности на территории Серовского городского округа;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- повысить роль городского звена Свердловской областной подсистемы единой государственной системы по предупреждению и ликвидации чрезвычайных ситуаций природного и техногенного характера, надежности защиты населения, готовности сил и средств к проведению аварийно-спасательных и других неотложных работ в случаях возникновения чрезвычайных ситуаций природного и техногенного характера;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</a:rPr>
              <a:t>- проводить профилактику экстремизма и терроризма, обеспечивать общественно-политическую стабильность на территории Серовского городского округа.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11621" name="Рисунок 9" descr="_1_~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0"/>
            <a:ext cx="2260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Рисунок 10" descr="pozha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8288" y="0"/>
            <a:ext cx="22066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3" name="Рисунок 11" descr="e1888219f32c4ee8f3115ac04f731750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138" y="0"/>
            <a:ext cx="220186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Рисунок 10" descr="417089t81hb3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8475" y="0"/>
            <a:ext cx="30575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Рисунок 11" descr="1379822470_patrio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5" y="0"/>
            <a:ext cx="30003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Заголовок 1"/>
          <p:cNvSpPr txBox="1">
            <a:spLocks/>
          </p:cNvSpPr>
          <p:nvPr/>
        </p:nvSpPr>
        <p:spPr bwMode="auto">
          <a:xfrm rot="-5400000">
            <a:off x="-3098800" y="3098800"/>
            <a:ext cx="6858000" cy="6604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cs typeface="Times New Roman" pitchFamily="18" charset="0"/>
              </a:rPr>
              <a:t>Молодежь Серовского городского округа</a:t>
            </a:r>
            <a:endParaRPr lang="ru-RU" sz="2000" b="1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2644" name="TextBox 5"/>
          <p:cNvSpPr txBox="1">
            <a:spLocks noChangeArrowheads="1"/>
          </p:cNvSpPr>
          <p:nvPr/>
        </p:nvSpPr>
        <p:spPr bwMode="auto">
          <a:xfrm>
            <a:off x="763588" y="1804988"/>
            <a:ext cx="91424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71 783,8 тыс.рублей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/>
            <a:endParaRPr lang="ru-RU" sz="1400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112645" name="Прямоугольник 6"/>
          <p:cNvSpPr>
            <a:spLocks noChangeArrowheads="1"/>
          </p:cNvSpPr>
          <p:nvPr/>
        </p:nvSpPr>
        <p:spPr bwMode="auto">
          <a:xfrm>
            <a:off x="627063" y="2860675"/>
            <a:ext cx="927893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cs typeface="Times New Roman" pitchFamily="18" charset="0"/>
              </a:rPr>
              <a:t>69 174,6 тыс.руб. - «Развитие молодежной политики на территории Серовского городского округа»</a:t>
            </a:r>
          </a:p>
          <a:p>
            <a:r>
              <a:rPr lang="ru-RU" sz="1600" dirty="0" smtClean="0">
                <a:solidFill>
                  <a:srgbClr val="000000"/>
                </a:solidFill>
                <a:cs typeface="Times New Roman" pitchFamily="18" charset="0"/>
              </a:rPr>
              <a:t>1 363,7 тыс.руб. - «Патриотическое воспитание молодежи на территории Серовского городского округа»</a:t>
            </a:r>
          </a:p>
          <a:p>
            <a:r>
              <a:rPr lang="ru-RU" sz="1600" dirty="0" smtClean="0">
                <a:solidFill>
                  <a:srgbClr val="000000"/>
                </a:solidFill>
                <a:cs typeface="Times New Roman" pitchFamily="18" charset="0"/>
              </a:rPr>
              <a:t>986,1тыс.руб. – «Обеспечение жильем молодых семей на территории Серовского городского округа»</a:t>
            </a:r>
          </a:p>
          <a:p>
            <a:r>
              <a:rPr lang="ru-RU" sz="1600" dirty="0" smtClean="0">
                <a:solidFill>
                  <a:srgbClr val="000000"/>
                </a:solidFill>
                <a:cs typeface="Times New Roman" pitchFamily="18" charset="0"/>
              </a:rPr>
              <a:t>259,5 тыс.руб. – «Предоставление региональной поддержки молодым семьям на улучшение жилищных условий на территории Серовского городского округа»  </a:t>
            </a:r>
          </a:p>
          <a:p>
            <a:endParaRPr lang="ru-RU" sz="1600" dirty="0" smtClean="0">
              <a:solidFill>
                <a:srgbClr val="000000"/>
              </a:solidFill>
            </a:endParaRPr>
          </a:p>
          <a:p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создание условий для успешной интеграции молодежи в общество, эффективной самореализации молодежи, направленной на развитие ее потенциала для дальнейшего развития Серовского городского округа;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комплексное развитие и совершенствование системы патриотического воспитания граждан  на территории Серовского городского округа, направленное на создание условий для повышения гражданской ответственности и воспитания граждан, имеющих активную гражданскую позицию;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предоставление государственной поддержки в решении жилищной проблемы молодых семей, признанных в установленном порядке нуждающимися в улучшении жилищных условий;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предоставление региональной поддержки молодым семьям на улучшение жилищных условий.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12646" name="Рисунок 9" descr="Jocuri-pe-trambulina-pentru-adolescent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563" y="0"/>
            <a:ext cx="3198812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38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275" y="0"/>
            <a:ext cx="299085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66" name="TextBox 5"/>
          <p:cNvSpPr txBox="1">
            <a:spLocks noChangeArrowheads="1"/>
          </p:cNvSpPr>
          <p:nvPr/>
        </p:nvSpPr>
        <p:spPr bwMode="auto">
          <a:xfrm>
            <a:off x="733425" y="1947863"/>
            <a:ext cx="9172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204 721,6 рублей 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113667" name="Прямоугольник 8"/>
          <p:cNvSpPr>
            <a:spLocks noChangeArrowheads="1"/>
          </p:cNvSpPr>
          <p:nvPr/>
        </p:nvSpPr>
        <p:spPr bwMode="auto">
          <a:xfrm>
            <a:off x="762000" y="3009900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186 560,1тыс.руб. - «Развитие культуры и искусства»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15 675,1 тыс.руб. - «Развитие дополнительного образования в сфере культуры и искусства»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1 396,9 тыс.руб. - «Развитие информационного пространства, обеспечивающего открытость деятельности муниципальных учреждений»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527,5 тыс.руб. - «Профилактика правонарушений на территории Серовского городского округа»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562,0 тыс.руб. - «Дополнительные меры по ограничению распространения ВИЧ-инфекции, вакцинопрофилактика инфекционных заболеваний среди населения Серовского городского округа»</a:t>
            </a:r>
          </a:p>
          <a:p>
            <a:pPr algn="just"/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 укрепить и развивать местную культуру путем совершенствования механизмов ее поддержки, обеспечивать духовно-нравственное развитие населения Серовского городского округа.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26" name="Picture 2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0"/>
            <a:ext cx="3352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--2_1_~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1263" y="0"/>
            <a:ext cx="282098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70" name="Заголовок 1"/>
          <p:cNvSpPr txBox="1">
            <a:spLocks/>
          </p:cNvSpPr>
          <p:nvPr/>
        </p:nvSpPr>
        <p:spPr bwMode="auto">
          <a:xfrm rot="-5400000">
            <a:off x="-3078956" y="3078956"/>
            <a:ext cx="6858000" cy="70008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>
                <a:cs typeface="Times New Roman" pitchFamily="18" charset="0"/>
              </a:rPr>
              <a:t>Развитие культуры в Серовском городском округе</a:t>
            </a:r>
            <a:endParaRPr lang="ru-RU" sz="2000" b="1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15900" y="7718425"/>
            <a:ext cx="6022975" cy="31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Рисунок 16" descr="441_650x5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4813" y="0"/>
            <a:ext cx="315118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Рисунок 14" descr="opeka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0"/>
            <a:ext cx="342741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Дополнительные меры социальной поддержки отдельных категорий граждан  Серовского </a:t>
            </a:r>
          </a:p>
          <a:p>
            <a:pPr algn="ctr" eaLnBrk="0" hangingPunct="0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городского округа</a:t>
            </a:r>
          </a:p>
        </p:txBody>
      </p:sp>
      <p:sp>
        <p:nvSpPr>
          <p:cNvPr id="114692" name="TextBox 6"/>
          <p:cNvSpPr txBox="1">
            <a:spLocks noChangeArrowheads="1"/>
          </p:cNvSpPr>
          <p:nvPr/>
        </p:nvSpPr>
        <p:spPr bwMode="auto">
          <a:xfrm>
            <a:off x="947738" y="2079625"/>
            <a:ext cx="89582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25 148,4 рублей 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114693" name="Прямоугольник 7"/>
          <p:cNvSpPr>
            <a:spLocks noChangeArrowheads="1"/>
          </p:cNvSpPr>
          <p:nvPr/>
        </p:nvSpPr>
        <p:spPr bwMode="auto">
          <a:xfrm>
            <a:off x="885825" y="3275013"/>
            <a:ext cx="902017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6 515,9 тыс.руб. - «Социальная поддержка малообеспеченных, неполных, многодетных семей; детей с ограниченными возможностями здоровья и членов их семей; детей-сирот; детей, оставшихся без попечения родителей, а также детей работников бюджетной сферы»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138,0 тыс.руб. -  «Повышение общественной значимости семьи, профилактика социального сиротства»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16 484,2 тыс.руб. - «Оказание материальной помощи различным категориям граждан»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1 502,4 тыс.руб. - «Социальная поддержка общественных организаций»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508,0 тыс.руб. - «Социально значимые мероприятия»</a:t>
            </a:r>
          </a:p>
          <a:p>
            <a:pPr algn="just"/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 сохранить систему дополнительных мер по социальной поддержке отдельных категорий граждан Серовского городского округа.</a:t>
            </a:r>
            <a:endParaRPr lang="ru-RU" sz="1600" dirty="0">
              <a:solidFill>
                <a:srgbClr val="00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800" y="7599363"/>
            <a:ext cx="61198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695" name="Рисунок 15" descr="untitled-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0"/>
            <a:ext cx="296386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6394" y="36393"/>
            <a:ext cx="3629699" cy="19432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5714" name="Picture 3" descr="D:\Бассей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179800" y="-975042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344" y="36384"/>
            <a:ext cx="3561507" cy="19329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5716" name="Прямоугольник 14"/>
          <p:cNvSpPr>
            <a:spLocks noChangeArrowheads="1"/>
          </p:cNvSpPr>
          <p:nvPr/>
        </p:nvSpPr>
        <p:spPr bwMode="auto">
          <a:xfrm>
            <a:off x="9156700" y="6064250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fld id="{55EF075F-FCC7-48C8-B82E-2BFD60AFE051}" type="slidenum">
              <a:rPr lang="ru-RU"/>
              <a:pPr eaLnBrk="0" hangingPunct="0"/>
              <a:t>47</a:t>
            </a:fld>
            <a:endParaRPr lang="ru-RU"/>
          </a:p>
        </p:txBody>
      </p:sp>
      <p:sp>
        <p:nvSpPr>
          <p:cNvPr id="115717" name="TextBox 18"/>
          <p:cNvSpPr txBox="1">
            <a:spLocks noChangeArrowheads="1"/>
          </p:cNvSpPr>
          <p:nvPr/>
        </p:nvSpPr>
        <p:spPr bwMode="auto">
          <a:xfrm>
            <a:off x="792163" y="2033588"/>
            <a:ext cx="88519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45 </a:t>
            </a:r>
            <a:r>
              <a:rPr lang="ru-RU" b="1" dirty="0" smtClean="0">
                <a:solidFill>
                  <a:srgbClr val="000000"/>
                </a:solidFill>
              </a:rPr>
              <a:t>701,6 тыс.рублей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115718" name="Прямоугольник 19"/>
          <p:cNvSpPr>
            <a:spLocks noChangeArrowheads="1"/>
          </p:cNvSpPr>
          <p:nvPr/>
        </p:nvSpPr>
        <p:spPr bwMode="auto">
          <a:xfrm>
            <a:off x="819150" y="3082925"/>
            <a:ext cx="832008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4 853,6 тыс.руб. - «Развитие инфраструктуры объектов спорта муниципальной собственности Серовского городского округа»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2 578,0 тыс.руб. -  «Мероприятия по вовлечению населения в занятия физической культурой и массовым спортом»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38 270,0 тыс.руб. - «Обеспечение реализации Муниципальной программы «Развитие физической культуры и спорта в Серовском городском округе на 2016-2020 годы»</a:t>
            </a:r>
          </a:p>
          <a:p>
            <a:pPr algn="just"/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 - создание условий, обеспечивающих доступность к спортивной инфраструктуре Серовского городского округа;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создать условия для развития физической культуры и спорта в Серовском городском округе, в том числе среди лиц с ограниченными физическими возможностями здоровья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15719" name="Заголовок 1"/>
          <p:cNvSpPr txBox="1">
            <a:spLocks/>
          </p:cNvSpPr>
          <p:nvPr/>
        </p:nvSpPr>
        <p:spPr bwMode="auto">
          <a:xfrm rot="-5400000">
            <a:off x="-3098800" y="3098800"/>
            <a:ext cx="6858000" cy="6604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Развитие физической культуры и спорта в </a:t>
            </a:r>
          </a:p>
          <a:p>
            <a:pPr algn="ctr" eaLnBrk="0" hangingPunct="0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Серовском городском округе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93675" y="6916738"/>
            <a:ext cx="608012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Рисунок 20" descr="gaz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8263" y="0"/>
            <a:ext cx="326390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Заголовок 1"/>
          <p:cNvSpPr txBox="1">
            <a:spLocks/>
          </p:cNvSpPr>
          <p:nvPr/>
        </p:nvSpPr>
        <p:spPr bwMode="auto">
          <a:xfrm rot="-5400000">
            <a:off x="-3070225" y="3070225"/>
            <a:ext cx="6858000" cy="7175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>
                <a:cs typeface="Times New Roman" pitchFamily="18" charset="0"/>
              </a:rPr>
              <a:t>Развитие жилищно-коммунального хозяйства, охрана окружающей среды и повышение энергетической эффективности на территории  Серовского городского округа </a:t>
            </a:r>
            <a:endParaRPr lang="ru-RU" b="1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6739" name="TextBox 6"/>
          <p:cNvSpPr txBox="1">
            <a:spLocks noChangeArrowheads="1"/>
          </p:cNvSpPr>
          <p:nvPr/>
        </p:nvSpPr>
        <p:spPr bwMode="auto">
          <a:xfrm>
            <a:off x="912813" y="1673225"/>
            <a:ext cx="880586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sz="1400" b="1" dirty="0" smtClean="0">
                <a:solidFill>
                  <a:srgbClr val="000000"/>
                </a:solidFill>
              </a:rPr>
              <a:t>139 723,7тыс.рублей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400" b="1" dirty="0">
                <a:solidFill>
                  <a:srgbClr val="000000"/>
                </a:solidFill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400" b="1" dirty="0" smtClean="0">
                <a:solidFill>
                  <a:srgbClr val="000000"/>
                </a:solidFill>
              </a:rPr>
              <a:t>2019 </a:t>
            </a:r>
            <a:r>
              <a:rPr lang="ru-RU" sz="1400" b="1" dirty="0">
                <a:solidFill>
                  <a:srgbClr val="000000"/>
                </a:solidFill>
              </a:rPr>
              <a:t>году</a:t>
            </a:r>
          </a:p>
        </p:txBody>
      </p:sp>
      <p:sp>
        <p:nvSpPr>
          <p:cNvPr id="116740" name="Прямоугольник 7"/>
          <p:cNvSpPr>
            <a:spLocks noChangeArrowheads="1"/>
          </p:cNvSpPr>
          <p:nvPr/>
        </p:nvSpPr>
        <p:spPr bwMode="auto">
          <a:xfrm>
            <a:off x="962025" y="2624138"/>
            <a:ext cx="88011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1 744,2 тыс.руб. - «Развитие социальной инфраструктуры и улучшение жилищных условий граждан, проживающих на территории Серовского городского округа, обеспечение населения питьевой водой, прочие мероприятия в области коммунального хозяйства»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56 714,5 тыс.руб. - «Развитие и модернизация объектов коммунального комплекса Серовского городского округа»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6 619,0 тыс.руб. – «Развитие газификации в Серовском городском округе»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26 833,0 тыс.руб. – «Энергосбережения и повышение энергетической эффективности объектов жилищно-коммунального комплекса Серовского городского округа»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37 311,2 тыс.руб. – «Обеспечение деятельности муниципального учреждения «Управление капитального строительства»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10 501,9 тыс.руб. – «Охрана окружающей среды»</a:t>
            </a:r>
          </a:p>
          <a:p>
            <a:pPr algn="just"/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endParaRPr lang="ru-RU" sz="1600" dirty="0" smtClean="0">
              <a:solidFill>
                <a:srgbClr val="00000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позволит достичь целей обозначенных муниципальной программой «Развитие жилищно-коммунального хозяйства, охрана окружающей среды и повышение энергетической эффективности на территории  Серовского городского округа».</a:t>
            </a:r>
            <a:endParaRPr lang="ru-RU" sz="1600" dirty="0">
              <a:solidFill>
                <a:srgbClr val="000000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07963" y="7313613"/>
            <a:ext cx="58356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742" name="Рисунок 18" descr="hom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038" y="0"/>
            <a:ext cx="30448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19" descr="d_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6450" y="0"/>
            <a:ext cx="27495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54362" y="3154362"/>
            <a:ext cx="6858000" cy="549275"/>
          </a:xfrm>
          <a:solidFill>
            <a:schemeClr val="accent2"/>
          </a:solidFill>
          <a:ln w="12700" cap="flat" algn="ctr">
            <a:solidFill>
              <a:srgbClr val="23496F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62013" y="0"/>
            <a:ext cx="8662987" cy="1243013"/>
          </a:xfrm>
        </p:spPr>
        <p:txBody>
          <a:bodyPr/>
          <a:lstStyle/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В процессе принятия и исполнения бюджета города большое значение приобретает сбалансированность доходов и расходов. Если доходы превышают расходы, то возникает </a:t>
            </a:r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профицит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. </a:t>
            </a:r>
          </a:p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Но чаще всего расходы превышают доходы. В таком случае возникает </a:t>
            </a:r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дефицит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.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792635" y="2886316"/>
            <a:ext cx="2351440" cy="1710747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муниципальные займы,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осуществляемые путем выпуска муниципальных ценных бумаг от имени муниципального образования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393166" y="2893679"/>
            <a:ext cx="1953401" cy="172420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бюджетные кредиты,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бюджетов других уровней бюджетной системы РФ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545042" y="2890673"/>
            <a:ext cx="1852246" cy="171764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кредиты,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кредитных организаций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7667780" y="2898884"/>
            <a:ext cx="1749063" cy="1694636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изменение остатков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средств на счетах по учету средств  бюджета</a:t>
            </a: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2353320" y="5379762"/>
            <a:ext cx="3424697" cy="860321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муниципальный долг,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то есть совокупность долговых обязательств муниципального образования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8365263" y="2131866"/>
            <a:ext cx="233168" cy="751894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1840373" y="2072649"/>
            <a:ext cx="226725" cy="777478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>
            <a:off x="4229811" y="2121855"/>
            <a:ext cx="232265" cy="771920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6307028" y="2122357"/>
            <a:ext cx="204672" cy="759853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035366" y="1627966"/>
            <a:ext cx="8214770" cy="483679"/>
          </a:xfrm>
          <a:prstGeom prst="rect">
            <a:avLst/>
          </a:prstGeom>
          <a:solidFill>
            <a:srgbClr val="99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cs typeface="+mn-cs"/>
              </a:rPr>
              <a:t>Источниками финансирования дефицита бюджета </a:t>
            </a:r>
          </a:p>
        </p:txBody>
      </p:sp>
      <p:grpSp>
        <p:nvGrpSpPr>
          <p:cNvPr id="117793" name="Правая фигурная скобка 33"/>
          <p:cNvGrpSpPr>
            <a:grpSpLocks/>
          </p:cNvGrpSpPr>
          <p:nvPr/>
        </p:nvGrpSpPr>
        <p:grpSpPr bwMode="auto">
          <a:xfrm>
            <a:off x="1223963" y="4591050"/>
            <a:ext cx="5399087" cy="735013"/>
            <a:chOff x="534" y="4178"/>
            <a:chExt cx="2354" cy="668"/>
          </a:xfrm>
        </p:grpSpPr>
        <p:pic>
          <p:nvPicPr>
            <p:cNvPr id="117795" name="Правая фигурная скобка 3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4" y="4178"/>
              <a:ext cx="2354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34"/>
            <p:cNvSpPr txBox="1">
              <a:spLocks noChangeArrowheads="1"/>
            </p:cNvSpPr>
            <p:nvPr/>
          </p:nvSpPr>
          <p:spPr bwMode="auto">
            <a:xfrm rot="5400000">
              <a:off x="1615" y="3217"/>
              <a:ext cx="192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defRPr/>
              </a:pPr>
              <a:endPara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pic>
        <p:nvPicPr>
          <p:cNvPr id="11266" name="Picture 8" descr="297574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75" y="4129088"/>
            <a:ext cx="4365625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6" descr="0_328d6e_ce7f05b4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83213"/>
            <a:ext cx="314960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8750" y="898525"/>
            <a:ext cx="95853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u="sng" dirty="0">
                <a:solidFill>
                  <a:srgbClr val="000099"/>
                </a:solidFill>
              </a:rPr>
              <a:t>Текущий финансовый год</a:t>
            </a:r>
            <a:r>
              <a:rPr lang="ru-RU" sz="1600" dirty="0">
                <a:solidFill>
                  <a:srgbClr val="000099"/>
                </a:solidFill>
              </a:rPr>
              <a:t> – </a:t>
            </a:r>
            <a:r>
              <a:rPr lang="ru-RU" sz="1600" dirty="0" err="1">
                <a:solidFill>
                  <a:srgbClr val="000099"/>
                </a:solidFill>
              </a:rPr>
              <a:t>год</a:t>
            </a:r>
            <a:r>
              <a:rPr lang="ru-RU" sz="1600" dirty="0">
                <a:solidFill>
                  <a:srgbClr val="000099"/>
                </a:solidFill>
              </a:rPr>
              <a:t>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</a:t>
            </a:r>
            <a:r>
              <a:rPr lang="ru-RU" sz="1600" dirty="0" smtClean="0">
                <a:solidFill>
                  <a:srgbClr val="000099"/>
                </a:solidFill>
              </a:rPr>
              <a:t>). (В рамках данной брошюры «Бюджет для граждан» - 2018 год  является текущим)</a:t>
            </a:r>
            <a:endParaRPr lang="ru-RU" sz="1600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  <a:p>
            <a:pPr algn="just"/>
            <a:r>
              <a:rPr lang="ru-RU" sz="1600" b="1" u="sng" dirty="0">
                <a:solidFill>
                  <a:srgbClr val="000099"/>
                </a:solidFill>
              </a:rPr>
              <a:t>Очередной финансовый год </a:t>
            </a:r>
            <a:r>
              <a:rPr lang="ru-RU" sz="1600" dirty="0">
                <a:solidFill>
                  <a:srgbClr val="000099"/>
                </a:solidFill>
              </a:rPr>
              <a:t>– </a:t>
            </a:r>
            <a:r>
              <a:rPr lang="ru-RU" sz="1600" dirty="0" err="1">
                <a:solidFill>
                  <a:srgbClr val="000099"/>
                </a:solidFill>
              </a:rPr>
              <a:t>год</a:t>
            </a:r>
            <a:r>
              <a:rPr lang="ru-RU" sz="1600" dirty="0">
                <a:solidFill>
                  <a:srgbClr val="000099"/>
                </a:solidFill>
              </a:rPr>
              <a:t>, следующий за текущим финансовым годом. </a:t>
            </a:r>
            <a:r>
              <a:rPr lang="ru-RU" sz="1600" dirty="0" smtClean="0">
                <a:solidFill>
                  <a:srgbClr val="000099"/>
                </a:solidFill>
              </a:rPr>
              <a:t>(В рамках данной брошюры «Бюджет для граждан» - 2019 год  является очередным)</a:t>
            </a:r>
            <a:endParaRPr lang="ru-RU" sz="1600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  <a:p>
            <a:pPr algn="just"/>
            <a:r>
              <a:rPr lang="ru-RU" sz="1600" b="1" u="sng" dirty="0">
                <a:solidFill>
                  <a:srgbClr val="000099"/>
                </a:solidFill>
              </a:rPr>
              <a:t>Плановый период</a:t>
            </a:r>
            <a:r>
              <a:rPr lang="ru-RU" sz="1600" b="1" dirty="0">
                <a:solidFill>
                  <a:srgbClr val="000099"/>
                </a:solidFill>
              </a:rPr>
              <a:t> </a:t>
            </a:r>
            <a:r>
              <a:rPr lang="ru-RU" sz="1600" dirty="0">
                <a:solidFill>
                  <a:srgbClr val="000099"/>
                </a:solidFill>
              </a:rPr>
              <a:t>– два финансовых года, следующие за очередным финансовым годом. (В рамках данной брошюры «Бюджет для граждан»  - </a:t>
            </a:r>
            <a:r>
              <a:rPr lang="ru-RU" sz="1600" dirty="0" smtClean="0">
                <a:solidFill>
                  <a:srgbClr val="000099"/>
                </a:solidFill>
              </a:rPr>
              <a:t>2020, 2021 </a:t>
            </a:r>
            <a:r>
              <a:rPr lang="ru-RU" sz="1600" dirty="0">
                <a:solidFill>
                  <a:srgbClr val="000099"/>
                </a:solidFill>
              </a:rPr>
              <a:t>годы являются плановым периодом)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9" name="Picture 9" descr="2013-11-28_11-16-46-600x4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4363" y="5287963"/>
            <a:ext cx="24733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0" descr="1298802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38550"/>
            <a:ext cx="26035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11" descr="62_b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4450" y="3603625"/>
            <a:ext cx="3252788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70225" y="3070225"/>
            <a:ext cx="6858000" cy="7175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Параметры муниципального  долга  Серовского  городского округа 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79879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aphicFrame>
        <p:nvGraphicFramePr>
          <p:cNvPr id="11" name="Group 138"/>
          <p:cNvGraphicFramePr>
            <a:graphicFrameLocks/>
          </p:cNvGraphicFramePr>
          <p:nvPr/>
        </p:nvGraphicFramePr>
        <p:xfrm>
          <a:off x="777875" y="204788"/>
          <a:ext cx="9128125" cy="2675201"/>
        </p:xfrm>
        <a:graphic>
          <a:graphicData uri="http://schemas.openxmlformats.org/drawingml/2006/table">
            <a:tbl>
              <a:tblPr/>
              <a:tblGrid>
                <a:gridCol w="4660900"/>
                <a:gridCol w="2216150"/>
                <a:gridCol w="2251075"/>
              </a:tblGrid>
              <a:tr h="9794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вида муниципальных заимствований </a:t>
                      </a:r>
                    </a:p>
                  </a:txBody>
                  <a:tcPr marL="63300" marR="63300" marT="66039" marB="660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277 453,9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200 000,0   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50 000,0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67 691,2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327 453,9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267 691,2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952625" y="32988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01.01.2019 г. </a:t>
            </a:r>
          </a:p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319 795,3 тыс.руб.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6362700" y="3348038"/>
            <a:ext cx="231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01.01.2020 г.    328 758,0 тыс.руб.</a:t>
            </a:r>
          </a:p>
        </p:txBody>
      </p:sp>
      <p:graphicFrame>
        <p:nvGraphicFramePr>
          <p:cNvPr id="72814" name="Диаграмма 8"/>
          <p:cNvGraphicFramePr>
            <a:graphicFrameLocks/>
          </p:cNvGraphicFramePr>
          <p:nvPr/>
        </p:nvGraphicFramePr>
        <p:xfrm>
          <a:off x="209550" y="3849688"/>
          <a:ext cx="6354763" cy="3008312"/>
        </p:xfrm>
        <a:graphic>
          <a:graphicData uri="http://schemas.openxmlformats.org/presentationml/2006/ole">
            <p:oleObj spid="_x0000_s72814" name="Лист" r:id="rId4" imgW="7715216" imgH="4343459" progId="Excel.Sheet.8">
              <p:embed/>
            </p:oleObj>
          </a:graphicData>
        </a:graphic>
      </p:graphicFrame>
      <p:graphicFrame>
        <p:nvGraphicFramePr>
          <p:cNvPr id="72815" name="Диаграмма 13"/>
          <p:cNvGraphicFramePr>
            <a:graphicFrameLocks/>
          </p:cNvGraphicFramePr>
          <p:nvPr/>
        </p:nvGraphicFramePr>
        <p:xfrm>
          <a:off x="5226050" y="3770313"/>
          <a:ext cx="5030788" cy="3087687"/>
        </p:xfrm>
        <a:graphic>
          <a:graphicData uri="http://schemas.openxmlformats.org/presentationml/2006/ole">
            <p:oleObj spid="_x0000_s72815" name="Лист" r:id="rId5" imgW="7134208" imgH="3629096" progId="Excel.Sheet.8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16200000">
            <a:off x="-3070225" y="3070225"/>
            <a:ext cx="6858000" cy="7175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Параметры муниципального  долга  Серовского  городского округа 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984" name="Rectangle 159"/>
          <p:cNvSpPr>
            <a:spLocks noChangeArrowheads="1"/>
          </p:cNvSpPr>
          <p:nvPr/>
        </p:nvSpPr>
        <p:spPr bwMode="auto">
          <a:xfrm>
            <a:off x="0" y="53943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51304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graphicFrame>
        <p:nvGraphicFramePr>
          <p:cNvPr id="11" name="Group 213"/>
          <p:cNvGraphicFramePr>
            <a:graphicFrameLocks noGrp="1"/>
          </p:cNvGraphicFramePr>
          <p:nvPr/>
        </p:nvGraphicFramePr>
        <p:xfrm>
          <a:off x="720725" y="0"/>
          <a:ext cx="9185275" cy="2309813"/>
        </p:xfrm>
        <a:graphic>
          <a:graphicData uri="http://schemas.openxmlformats.org/drawingml/2006/table">
            <a:tbl>
              <a:tblPr/>
              <a:tblGrid>
                <a:gridCol w="4667250"/>
                <a:gridCol w="1090613"/>
                <a:gridCol w="1150937"/>
                <a:gridCol w="1017588"/>
                <a:gridCol w="1258887"/>
              </a:tblGrid>
              <a:tr h="879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муниципальных заимствований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274 313,8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265 989,0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200 000,0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200 000,0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13 691,2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7 691,2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274 313,8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265 989,0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213 691,2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207 691,2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825625" y="29432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01.01.2021 г. </a:t>
            </a:r>
          </a:p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296 927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283325" y="2897188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01.01.2022 г. </a:t>
            </a:r>
          </a:p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280 911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75948" name="Диаграмма 8"/>
          <p:cNvGraphicFramePr>
            <a:graphicFrameLocks/>
          </p:cNvGraphicFramePr>
          <p:nvPr/>
        </p:nvGraphicFramePr>
        <p:xfrm>
          <a:off x="873125" y="3702050"/>
          <a:ext cx="5091113" cy="3006725"/>
        </p:xfrm>
        <a:graphic>
          <a:graphicData uri="http://schemas.openxmlformats.org/presentationml/2006/ole">
            <p:oleObj spid="_x0000_s75948" name="Лист" r:id="rId3" imgW="6181776" imgH="4343459" progId="Excel.Sheet.8">
              <p:embed/>
            </p:oleObj>
          </a:graphicData>
        </a:graphic>
      </p:graphicFrame>
      <p:graphicFrame>
        <p:nvGraphicFramePr>
          <p:cNvPr id="75949" name="Object 173"/>
          <p:cNvGraphicFramePr>
            <a:graphicFrameLocks/>
          </p:cNvGraphicFramePr>
          <p:nvPr/>
        </p:nvGraphicFramePr>
        <p:xfrm>
          <a:off x="5067300" y="3649663"/>
          <a:ext cx="5092700" cy="3005137"/>
        </p:xfrm>
        <a:graphic>
          <a:graphicData uri="http://schemas.openxmlformats.org/presentationml/2006/ole">
            <p:oleObj spid="_x0000_s75949" name="Лист" r:id="rId4" imgW="6181776" imgH="4343459" progId="Excel.Sheet.8">
              <p:embed/>
            </p:oleObj>
          </a:graphicData>
        </a:graphic>
      </p:graphicFrame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31800" y="188913"/>
            <a:ext cx="8915400" cy="6032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FFFF"/>
                </a:solidFill>
                <a:latin typeface="Bookman Old Style" pitchFamily="18" charset="0"/>
              </a:rPr>
              <a:t>Контактная информация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5438" y="1281113"/>
            <a:ext cx="8589962" cy="4833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800" b="1" u="sng" dirty="0" smtClean="0">
                <a:solidFill>
                  <a:srgbClr val="000000"/>
                </a:solidFill>
                <a:effectLst/>
              </a:rPr>
              <a:t>Финансовое управление администрации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u="sng" dirty="0" smtClean="0">
                <a:solidFill>
                  <a:srgbClr val="000000"/>
                </a:solidFill>
                <a:effectLst/>
              </a:rPr>
              <a:t>Серовского городского округа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1400" dirty="0" smtClean="0">
              <a:solidFill>
                <a:srgbClr val="000000"/>
              </a:solidFill>
              <a:effectLst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effectLst/>
              </a:rPr>
              <a:t>Адрес: 624992, Свердловская область, г. Серов, ул. Ленина, 140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effectLst/>
              </a:rPr>
              <a:t>Телефон: 8 (34385) 75-633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effectLst/>
              </a:rPr>
              <a:t>Е-</a:t>
            </a:r>
            <a:r>
              <a:rPr lang="en-US" sz="1600" dirty="0" smtClean="0">
                <a:solidFill>
                  <a:srgbClr val="000000"/>
                </a:solidFill>
                <a:effectLst/>
              </a:rPr>
              <a:t>mail</a:t>
            </a:r>
            <a:r>
              <a:rPr lang="ru-RU" sz="1600" dirty="0" smtClean="0">
                <a:solidFill>
                  <a:srgbClr val="000000"/>
                </a:solidFill>
                <a:effectLst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effectLst/>
                <a:hlinkClick r:id="rId2"/>
              </a:rPr>
              <a:t>fd@adm-serov.ru</a:t>
            </a:r>
            <a:endParaRPr lang="ru-RU" sz="1600" dirty="0" smtClean="0">
              <a:solidFill>
                <a:srgbClr val="000000"/>
              </a:solidFill>
              <a:effectLst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effectLst/>
              </a:rPr>
              <a:t>Заместитель главы администрации Серовского </a:t>
            </a:r>
            <a:r>
              <a:rPr lang="ru-RU" sz="1600" smtClean="0">
                <a:solidFill>
                  <a:srgbClr val="000000"/>
                </a:solidFill>
                <a:effectLst/>
              </a:rPr>
              <a:t>городского округа - начальник </a:t>
            </a:r>
            <a:r>
              <a:rPr lang="ru-RU" sz="1600" dirty="0" smtClean="0">
                <a:solidFill>
                  <a:srgbClr val="000000"/>
                </a:solidFill>
                <a:effectLst/>
              </a:rPr>
              <a:t>финансового управления администрации Серовского городского округа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effectLst/>
              </a:rPr>
              <a:t>Иванова Наталья Витальевна,</a:t>
            </a:r>
            <a:endParaRPr lang="en-US" sz="1600" dirty="0" smtClean="0">
              <a:solidFill>
                <a:srgbClr val="000000"/>
              </a:solidFill>
              <a:effectLst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000000"/>
                </a:solidFill>
                <a:effectLst/>
              </a:rPr>
              <a:t>Время приема граждан: понедельник с 15.00 до 17.00 часов.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65138" y="949325"/>
            <a:ext cx="8448675" cy="1588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5400000">
            <a:off x="6219825" y="3171825"/>
            <a:ext cx="6858000" cy="5143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71475" y="123825"/>
            <a:ext cx="9534525" cy="6496050"/>
          </a:xfrm>
        </p:spPr>
        <p:txBody>
          <a:bodyPr/>
          <a:lstStyle/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Первое поселение на месте нынешнего города Серова возникло в 1894 году при строительстве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сталерельсового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завода, названного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Надеждинским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 имени владелицы Богословского горного округа (БГО) Надежды Михайловны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Половцевой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Завод был заложен на левом берегу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Каквы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 10 км от села Филькино.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Заводской поселок по старой уральской традиции получил название Надеждинский завод.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сентябре 1919 года по Постановлению Екатеринбургского губернского ВРК поселок Надеждинский завод был преобразован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Согласно Постановлению Президиума ВЦИК от 20 июня 1933 года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г.Надеждинск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выделен из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в самостоятельную административно-хозяйственную единицу с непосредственным подчинением облисполкому. Утверждена расширенная черта города с включением в нее селений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Вятчининой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Мякоткиной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Медянкиной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земельного участка центрального углежжения.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1930-ые годы город неоднократно менял свое название.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19 января 1934 года Постановлением № 6809 Малого Президиума Уральского областного исполнительного комитета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Кабаковск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 июня 1939 года Указом Президиума Верховного Совета СССР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Серов в честь легендарного летчика - Героя Советского Союза Анатолия Константиновича Серова.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границах муниципального образования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Серовсикй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городской округ находятся населенные пункты: город Серов, поселок Марсяты, деревня Петрова,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Кардон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Ларьковка, село Андриановичи, поселок Межевая, поселок Красный Яр, поселок Мирный,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Новая,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Подгарничный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Лесоразработки,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Танковичи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Масловка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Ключевой, село Филькино,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Черноярский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Урай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Нижняя Пристань, поселок при железнодорожной станции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Старое Морозково, поселок Морозково, поселок при железнодорожной станции Морозково, поселок Красноярка, поселок Поперечный,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Вагранская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Морозково,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Семенова,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Магина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Красноглинный, деревня Еловый Падун, поселок Сотрино, поселок Новое Сотрино, поселок Первомайский, поселок Боровой.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Административным центром Серовского городского округа является город Серов. Он находится на восточном склоне Уральских гор, в долине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расположен на расстоянии 338 км. от областного центра г.Екатеринбург и на расстоянии 2050 км. от г.Москвы. Общая площадь города Серова в пределах городской черты - 9399 га. Город Серов является крупным железнодорожным узлом, образованный пересечением двух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меридиальных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железнодорожных магистралей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Екатеринбург-Серов-Ивдель-Приобье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Серов-Алапаевск-Егоршино-Богданович-Челябинск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В 30 км к северу от города Серова находится город Краснотурьинск, в 50 км к югу - город Новая Ляля.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Основной водной артерией является река Сосьва, в которую впадают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Лангур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Волчанка, Турья,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Красноярка и ряд других небольших по размеру рек и ручьев. Вся система рек и речек входит в бассейн р.Тавды. Самым крупным притоком р.Сосьва является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р.Каква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которая берет начало с Уральского хребта.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 является чем-то вроде перевала между Средним и Северным Уралом, и не случайно он назван северными воротами Урала. </a:t>
            </a:r>
            <a:endParaRPr lang="ru-RU" sz="13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3244334" y="3244334"/>
            <a:ext cx="6858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административно-территориального деления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2"/>
          <p:cNvSpPr>
            <a:spLocks noChangeArrowheads="1" noChangeShapeType="1" noTextEdit="1"/>
          </p:cNvSpPr>
          <p:nvPr/>
        </p:nvSpPr>
        <p:spPr bwMode="auto">
          <a:xfrm>
            <a:off x="2566988" y="180975"/>
            <a:ext cx="3467100" cy="74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Бюджет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60350" y="971550"/>
            <a:ext cx="9486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pic>
        <p:nvPicPr>
          <p:cNvPr id="10" name="Рисунок 9" descr="вес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7203" y="1489546"/>
            <a:ext cx="2665379" cy="22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6550" y="1698625"/>
            <a:ext cx="2747963" cy="204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Narkisim" pitchFamily="34" charset="-79"/>
              </a:rPr>
              <a:t>ДОХОДЫ</a:t>
            </a:r>
          </a:p>
          <a:p>
            <a:pPr algn="ctr">
              <a:defRPr/>
            </a:pPr>
            <a:endParaRPr lang="ru-RU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cs typeface="Narkisim" pitchFamily="34" charset="-79"/>
            </a:endParaRPr>
          </a:p>
          <a:p>
            <a:pPr algn="ctr">
              <a:defRPr/>
            </a:pPr>
            <a:r>
              <a:rPr lang="ru-RU" sz="1400">
                <a:solidFill>
                  <a:srgbClr val="000066"/>
                </a:solidFill>
                <a:latin typeface="Constantia" pitchFamily="18" charset="0"/>
                <a:cs typeface="Narkisim" pitchFamily="34" charset="-79"/>
              </a:rPr>
              <a:t>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r>
              <a:rPr lang="ru-RU" sz="1400">
                <a:solidFill>
                  <a:schemeClr val="tx1"/>
                </a:solidFill>
                <a:latin typeface="Constantia" pitchFamily="18" charset="0"/>
                <a:cs typeface="Narkisim" pitchFamily="34" charset="-79"/>
              </a:rPr>
              <a:t> 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624638" y="1614488"/>
            <a:ext cx="293846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РАСХОДЫ</a:t>
            </a:r>
          </a:p>
          <a:p>
            <a:pPr>
              <a:defRPr/>
            </a:pPr>
            <a:endParaRPr lang="ru-RU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400">
                <a:solidFill>
                  <a:srgbClr val="000066"/>
                </a:solidFill>
              </a:rPr>
              <a:t>выплачиваемые из бюджета денежные средства (социальные выплаты населению, содержание муниципальных учреждений, капитальное строительство и др.)</a:t>
            </a:r>
            <a:r>
              <a:rPr lang="ru-RU">
                <a:solidFill>
                  <a:schemeClr val="tx1"/>
                </a:solidFill>
              </a:rPr>
              <a:t> </a:t>
            </a:r>
            <a:endParaRPr lang="ru-RU">
              <a:solidFill>
                <a:srgbClr val="000066"/>
              </a:solidFill>
            </a:endParaRPr>
          </a:p>
        </p:txBody>
      </p:sp>
      <p:pic>
        <p:nvPicPr>
          <p:cNvPr id="14342" name="Picture 10" descr="про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5122863"/>
            <a:ext cx="26003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90513" y="3984625"/>
            <a:ext cx="2706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Профицит</a:t>
            </a:r>
          </a:p>
          <a:p>
            <a:pPr algn="ctr">
              <a:defRPr/>
            </a:pPr>
            <a:endParaRPr lang="ru-RU" sz="1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>
                <a:solidFill>
                  <a:srgbClr val="000066"/>
                </a:solidFill>
              </a:rPr>
              <a:t>Превышение доходов над расходами</a:t>
            </a:r>
          </a:p>
        </p:txBody>
      </p:sp>
      <p:pic>
        <p:nvPicPr>
          <p:cNvPr id="14344" name="Picture 12" descr="Деф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150" y="5216525"/>
            <a:ext cx="2951163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615113" y="4073525"/>
            <a:ext cx="29876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Дефицит</a:t>
            </a:r>
          </a:p>
          <a:p>
            <a:pPr algn="ctr">
              <a:defRPr/>
            </a:pPr>
            <a:endParaRPr lang="ru-RU" sz="1000" b="1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>
                <a:solidFill>
                  <a:srgbClr val="000066"/>
                </a:solidFill>
              </a:rPr>
              <a:t>Превышение расходов над доходами</a:t>
            </a: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3106738" y="4864100"/>
            <a:ext cx="35052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 b="1">
                <a:solidFill>
                  <a:srgbClr val="000066"/>
                </a:solidFill>
              </a:rPr>
              <a:t>Сбалансированность бюджета</a:t>
            </a:r>
            <a:r>
              <a:rPr lang="ru-RU" sz="1400">
                <a:solidFill>
                  <a:srgbClr val="000066"/>
                </a:solidFill>
              </a:rPr>
              <a:t> - паритетное соотношение между расходными и доходными статьями бюджета. Сбалансированность бюджета означает положение, когда все расходы бюджеты покрыты его доходами, т.е. расходы уравновешены доходами 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WordArt 4"/>
          <p:cNvSpPr>
            <a:spLocks noChangeArrowheads="1" noChangeShapeType="1" noTextEdit="1"/>
          </p:cNvSpPr>
          <p:nvPr/>
        </p:nvSpPr>
        <p:spPr bwMode="auto">
          <a:xfrm>
            <a:off x="2697163" y="160338"/>
            <a:ext cx="4541837" cy="536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Виды бюджетов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4" y="9010"/>
            <a:ext cx="968321" cy="1072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2" name="Горизонтальный свиток 11"/>
          <p:cNvSpPr/>
          <p:nvPr/>
        </p:nvSpPr>
        <p:spPr>
          <a:xfrm>
            <a:off x="6675438" y="3559175"/>
            <a:ext cx="2335212" cy="72072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Муниципальных образований</a:t>
            </a: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3570288" y="3605213"/>
            <a:ext cx="2362200" cy="72072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Субъектов Российской Федерации</a:t>
            </a:r>
          </a:p>
        </p:txBody>
      </p:sp>
      <p:pic>
        <p:nvPicPr>
          <p:cNvPr id="16" name="Рисунок 15" descr="Изображение 0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513" y="4426522"/>
            <a:ext cx="2274466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Изображение 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22485" y="4455461"/>
            <a:ext cx="2065337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Изображение 0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5780" y="4439634"/>
            <a:ext cx="2086921" cy="1098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Горизонтальный свиток 10"/>
          <p:cNvSpPr/>
          <p:nvPr/>
        </p:nvSpPr>
        <p:spPr>
          <a:xfrm>
            <a:off x="225425" y="3629025"/>
            <a:ext cx="2408238" cy="72072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Российской Федерации</a:t>
            </a:r>
          </a:p>
        </p:txBody>
      </p:sp>
      <p:sp>
        <p:nvSpPr>
          <p:cNvPr id="21" name="Горизонтальный свиток 20"/>
          <p:cNvSpPr/>
          <p:nvPr/>
        </p:nvSpPr>
        <p:spPr>
          <a:xfrm>
            <a:off x="123825" y="5354638"/>
            <a:ext cx="2681288" cy="1387475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>
                <a:solidFill>
                  <a:srgbClr val="000099"/>
                </a:solidFill>
                <a:latin typeface="Constantia" pitchFamily="18" charset="0"/>
                <a:cs typeface="Arial" charset="0"/>
              </a:rPr>
              <a:t>Федеральный бюджет, бюджеты государственных внебюджетных фондов РФ</a:t>
            </a:r>
          </a:p>
        </p:txBody>
      </p:sp>
      <p:sp>
        <p:nvSpPr>
          <p:cNvPr id="22" name="Горизонтальный свиток 21"/>
          <p:cNvSpPr/>
          <p:nvPr/>
        </p:nvSpPr>
        <p:spPr>
          <a:xfrm>
            <a:off x="6605588" y="5480050"/>
            <a:ext cx="2882900" cy="1181100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>
                <a:solidFill>
                  <a:srgbClr val="000099"/>
                </a:solidFill>
                <a:latin typeface="Constantia" pitchFamily="18" charset="0"/>
                <a:cs typeface="Arial" charset="0"/>
              </a:rPr>
              <a:t>Местные бюджеты</a:t>
            </a:r>
          </a:p>
        </p:txBody>
      </p:sp>
      <p:sp>
        <p:nvSpPr>
          <p:cNvPr id="2" name="Горизонтальный свиток 20"/>
          <p:cNvSpPr/>
          <p:nvPr/>
        </p:nvSpPr>
        <p:spPr>
          <a:xfrm>
            <a:off x="3414713" y="5354638"/>
            <a:ext cx="2965450" cy="1387475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>
                <a:solidFill>
                  <a:srgbClr val="000099"/>
                </a:solidFill>
                <a:latin typeface="Constantia" pitchFamily="18" charset="0"/>
                <a:cs typeface="Arial" charset="0"/>
              </a:rPr>
              <a:t>Региональный бюджет, бюджеты территориальных фондов ОМС</a:t>
            </a:r>
          </a:p>
        </p:txBody>
      </p:sp>
      <p:graphicFrame>
        <p:nvGraphicFramePr>
          <p:cNvPr id="30" name="Схема 29"/>
          <p:cNvGraphicFramePr/>
          <p:nvPr/>
        </p:nvGraphicFramePr>
        <p:xfrm>
          <a:off x="635000" y="-447911"/>
          <a:ext cx="7772400" cy="385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373" name="Line 32"/>
          <p:cNvSpPr>
            <a:spLocks noChangeShapeType="1"/>
          </p:cNvSpPr>
          <p:nvPr/>
        </p:nvSpPr>
        <p:spPr bwMode="auto">
          <a:xfrm flipH="1">
            <a:off x="1839913" y="2897188"/>
            <a:ext cx="1627187" cy="701675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Line 33"/>
          <p:cNvSpPr>
            <a:spLocks noChangeShapeType="1"/>
          </p:cNvSpPr>
          <p:nvPr/>
        </p:nvSpPr>
        <p:spPr bwMode="auto">
          <a:xfrm>
            <a:off x="4240213" y="3135313"/>
            <a:ext cx="285750" cy="50006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375" name="Line 34"/>
          <p:cNvSpPr>
            <a:spLocks noChangeShapeType="1"/>
          </p:cNvSpPr>
          <p:nvPr/>
        </p:nvSpPr>
        <p:spPr bwMode="auto">
          <a:xfrm>
            <a:off x="4683125" y="2973388"/>
            <a:ext cx="3014663" cy="5715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5376" name="Picture 35" descr="shutterstock_217581820-e1483728648952"/>
          <p:cNvPicPr>
            <a:picLocks noChangeAspect="1" noChangeArrowheads="1"/>
          </p:cNvPicPr>
          <p:nvPr/>
        </p:nvPicPr>
        <p:blipFill>
          <a:blip r:embed="rId11" cstate="print">
            <a:lum contrast="30000"/>
          </a:blip>
          <a:srcRect/>
          <a:stretch>
            <a:fillRect/>
          </a:stretch>
        </p:blipFill>
        <p:spPr bwMode="auto">
          <a:xfrm>
            <a:off x="7580313" y="1427163"/>
            <a:ext cx="21209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36" descr="1047610"/>
          <p:cNvPicPr>
            <a:picLocks noChangeAspect="1" noChangeArrowheads="1"/>
          </p:cNvPicPr>
          <p:nvPr/>
        </p:nvPicPr>
        <p:blipFill>
          <a:blip r:embed="rId12" cstate="print">
            <a:lum bright="30000"/>
          </a:blip>
          <a:srcRect/>
          <a:stretch>
            <a:fillRect/>
          </a:stretch>
        </p:blipFill>
        <p:spPr bwMode="auto">
          <a:xfrm>
            <a:off x="155575" y="1230313"/>
            <a:ext cx="219392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6" descr="бюдж процесс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5138"/>
            <a:ext cx="620077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87436" y="1600200"/>
            <a:ext cx="861774" cy="5192598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0" tIns="0" rIns="0" bIns="36000" anchor="b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Бюджетный процесс </a:t>
            </a:r>
            <a:r>
              <a:rPr lang="ru-RU" sz="1400" dirty="0"/>
              <a:t> представляет собой деятельность по составлению проекта бюджета, его рассмотрению,  утверждению,  исполнению, составлению отчета об исполнении и его утверждению.</a:t>
            </a:r>
          </a:p>
        </p:txBody>
      </p:sp>
      <p:graphicFrame>
        <p:nvGraphicFramePr>
          <p:cNvPr id="28" name="Схема 27"/>
          <p:cNvGraphicFramePr/>
          <p:nvPr/>
        </p:nvGraphicFramePr>
        <p:xfrm>
          <a:off x="3347864" y="3356992"/>
          <a:ext cx="18002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Схема 28"/>
          <p:cNvGraphicFramePr/>
          <p:nvPr/>
        </p:nvGraphicFramePr>
        <p:xfrm>
          <a:off x="5004048" y="3212976"/>
          <a:ext cx="165618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8104" y="4293096"/>
          <a:ext cx="331236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390" name="TextBox 20"/>
          <p:cNvSpPr txBox="1">
            <a:spLocks noChangeArrowheads="1"/>
          </p:cNvSpPr>
          <p:nvPr/>
        </p:nvSpPr>
        <p:spPr bwMode="auto">
          <a:xfrm>
            <a:off x="5473700" y="1008063"/>
            <a:ext cx="3455988" cy="911225"/>
          </a:xfrm>
          <a:prstGeom prst="rect">
            <a:avLst/>
          </a:prstGeom>
          <a:solidFill>
            <a:schemeClr val="bg1"/>
          </a:solidFill>
          <a:ln w="57150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chemeClr val="tx1"/>
                </a:solidFill>
                <a:latin typeface="Constantia" pitchFamily="18" charset="0"/>
              </a:rPr>
              <a:t>Составляется прогноз социально-экономического развития, определяются  основные характеристики бюджета, налоговая и бюджетная политика, распределяются бюджетные ассигнования на очередной финансовый год и плановый период.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8838" y="2068513"/>
            <a:ext cx="3001962" cy="1062037"/>
          </a:xfrm>
          <a:prstGeom prst="rect">
            <a:avLst/>
          </a:prstGeom>
          <a:solidFill>
            <a:schemeClr val="bg1"/>
          </a:solidFill>
          <a:ln w="57150">
            <a:solidFill>
              <a:srgbClr val="3366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Проект местного бюджета рассматривается Думой КГО </a:t>
            </a:r>
            <a:r>
              <a:rPr lang="ru-RU" sz="1050">
                <a:solidFill>
                  <a:schemeClr val="tx1"/>
                </a:solidFill>
                <a:latin typeface="+mn-lt"/>
                <a:cs typeface="+mn-cs"/>
              </a:rPr>
              <a:t>в одном чтении. 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Сроки рассмотрения и принятия решения о местном бюджете должны обеспечивать вступление в силу указанного решения с 01 января очередного финансового года.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3" y="3289300"/>
            <a:ext cx="2592387" cy="10636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Исполнение местного бюджета обеспечивается администрацией КГО, а организует исполнение Финансовое управление в КГО. Исполнение организуется на основе сводной бюджетной росписи и кассового плана.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6313" y="4613275"/>
            <a:ext cx="2884487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Подготовка и составление участниками бюджетного процесса, а также рассмотрение и утверждение отчетов об исполнении местного бюджета за первый квартал, полугодие, девять месяцев</a:t>
            </a:r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 и за отчетный финансовый год.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1975" y="5895975"/>
            <a:ext cx="3322638" cy="5778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Деятельность , направленная на обеспечение соблюдения бюджетного законодательства и иных нормативных правовых актов.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2588" y="5762625"/>
            <a:ext cx="2997200" cy="8223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000099"/>
                </a:solidFill>
                <a:latin typeface="Constantia" pitchFamily="18" charset="0"/>
              </a:rPr>
              <a:t>Публичные слушания </a:t>
            </a:r>
          </a:p>
          <a:p>
            <a:pPr algn="ctr">
              <a:defRPr/>
            </a:pPr>
            <a:r>
              <a:rPr lang="ru-RU" sz="1200">
                <a:solidFill>
                  <a:srgbClr val="000099"/>
                </a:solidFill>
                <a:latin typeface="Constantia" pitchFamily="18" charset="0"/>
              </a:rPr>
              <a:t>по проекту бюджета проводятся  до момента принятия проекта решения о бюджете в первом чтении.</a:t>
            </a:r>
          </a:p>
        </p:txBody>
      </p:sp>
      <p:sp>
        <p:nvSpPr>
          <p:cNvPr id="32" name="Номер слайда 31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6214D184-6A37-4AB9-BCB9-D4424502CF35}" type="slidenum">
              <a:rPr lang="ru-RU" sz="1200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9</a:t>
            </a:fld>
            <a:endParaRPr lang="ru-RU" sz="1200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6397" name="Заголовок 32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6100" y="0"/>
            <a:ext cx="83216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Соединительная линия уступом 38"/>
          <p:cNvCxnSpPr/>
          <p:nvPr/>
        </p:nvCxnSpPr>
        <p:spPr>
          <a:xfrm>
            <a:off x="1196975" y="1841500"/>
            <a:ext cx="1244600" cy="363538"/>
          </a:xfrm>
          <a:prstGeom prst="bentConnector3">
            <a:avLst>
              <a:gd name="adj1" fmla="val 75000"/>
            </a:avLst>
          </a:prstGeom>
          <a:ln w="9525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99" name="TextBox 45"/>
          <p:cNvSpPr txBox="1">
            <a:spLocks noChangeArrowheads="1"/>
          </p:cNvSpPr>
          <p:nvPr/>
        </p:nvSpPr>
        <p:spPr bwMode="auto">
          <a:xfrm>
            <a:off x="1119188" y="1541463"/>
            <a:ext cx="108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</a:rPr>
              <a:t>Контроль</a:t>
            </a:r>
          </a:p>
        </p:txBody>
      </p:sp>
      <p:cxnSp>
        <p:nvCxnSpPr>
          <p:cNvPr id="64" name="Соединительная линия уступом 63"/>
          <p:cNvCxnSpPr/>
          <p:nvPr/>
        </p:nvCxnSpPr>
        <p:spPr>
          <a:xfrm flipV="1">
            <a:off x="1196975" y="4851400"/>
            <a:ext cx="1244600" cy="449263"/>
          </a:xfrm>
          <a:prstGeom prst="bentConnector3">
            <a:avLst>
              <a:gd name="adj1" fmla="val 84375"/>
            </a:avLst>
          </a:prstGeom>
          <a:ln w="95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65"/>
          <p:cNvSpPr txBox="1">
            <a:spLocks noChangeArrowheads="1"/>
          </p:cNvSpPr>
          <p:nvPr/>
        </p:nvSpPr>
        <p:spPr bwMode="auto">
          <a:xfrm>
            <a:off x="1060450" y="5000625"/>
            <a:ext cx="1400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  <a:latin typeface="Arial" charset="0"/>
              </a:rPr>
              <a:t>Отчетность</a:t>
            </a:r>
          </a:p>
        </p:txBody>
      </p:sp>
      <p:cxnSp>
        <p:nvCxnSpPr>
          <p:cNvPr id="70" name="Соединительная линия уступом 69"/>
          <p:cNvCxnSpPr/>
          <p:nvPr/>
        </p:nvCxnSpPr>
        <p:spPr>
          <a:xfrm rot="10800000" flipV="1">
            <a:off x="3348038" y="1841500"/>
            <a:ext cx="1301750" cy="650875"/>
          </a:xfrm>
          <a:prstGeom prst="bentConnector3">
            <a:avLst>
              <a:gd name="adj1" fmla="val 100060"/>
            </a:avLst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3" name="TextBox 81"/>
          <p:cNvSpPr txBox="1">
            <a:spLocks noChangeArrowheads="1"/>
          </p:cNvSpPr>
          <p:nvPr/>
        </p:nvSpPr>
        <p:spPr bwMode="auto">
          <a:xfrm>
            <a:off x="3348038" y="1550988"/>
            <a:ext cx="1511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  <a:latin typeface="Arial" charset="0"/>
              </a:rPr>
              <a:t>Исполнение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rot="10800000">
            <a:off x="2957513" y="2665413"/>
            <a:ext cx="2849562" cy="1587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48163" y="2370138"/>
            <a:ext cx="16144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Рассмотрение и утверждение</a:t>
            </a:r>
          </a:p>
        </p:txBody>
      </p:sp>
      <p:cxnSp>
        <p:nvCxnSpPr>
          <p:cNvPr id="90" name="Прямая со стрелкой 89"/>
          <p:cNvCxnSpPr>
            <a:stCxn id="16407" idx="3"/>
          </p:cNvCxnSpPr>
          <p:nvPr/>
        </p:nvCxnSpPr>
        <p:spPr>
          <a:xfrm flipH="1" flipV="1">
            <a:off x="3851275" y="4292600"/>
            <a:ext cx="2349500" cy="1588"/>
          </a:xfrm>
          <a:prstGeom prst="straightConnector1">
            <a:avLst/>
          </a:prstGeom>
          <a:ln w="95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TextBox 90"/>
          <p:cNvSpPr txBox="1">
            <a:spLocks noChangeArrowheads="1"/>
          </p:cNvSpPr>
          <p:nvPr/>
        </p:nvSpPr>
        <p:spPr bwMode="auto">
          <a:xfrm>
            <a:off x="4649788" y="4002088"/>
            <a:ext cx="1550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70C0"/>
                </a:solidFill>
                <a:latin typeface="Arial" charset="0"/>
              </a:rPr>
              <a:t>Составление</a:t>
            </a:r>
          </a:p>
          <a:p>
            <a:endParaRPr lang="ru-RU" sz="16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24" y="9010"/>
            <a:ext cx="968321" cy="1072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Текстур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2_Текстура">
    <a:majorFont>
      <a:latin typeface=""/>
      <a:ea typeface=""/>
      <a:cs typeface=""/>
    </a:majorFont>
    <a:minorFont>
      <a:latin typeface="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50056</TotalTime>
  <Words>6974</Words>
  <Application>Microsoft Office PowerPoint</Application>
  <PresentationFormat>Лист A4 (210x297 мм)</PresentationFormat>
  <Paragraphs>1368</Paragraphs>
  <Slides>52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52</vt:i4>
      </vt:variant>
    </vt:vector>
  </HeadingPairs>
  <TitlesOfParts>
    <vt:vector size="56" baseType="lpstr">
      <vt:lpstr>2_Текстура</vt:lpstr>
      <vt:lpstr>Диаграмма</vt:lpstr>
      <vt:lpstr>Диаграмма Microsoft Office Excel</vt:lpstr>
      <vt:lpstr>Лист</vt:lpstr>
      <vt:lpstr>Проект к Решению Думы  Серовского городского округа  «О бюджете Серовского городского округа на 2019 год и плановый период 2020-2021 годов»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Основы составления проекта бюджета </vt:lpstr>
      <vt:lpstr>Основные показатели социально – экономического развития</vt:lpstr>
      <vt:lpstr>Слайд 15</vt:lpstr>
      <vt:lpstr>Основные параметры бюджета Серовского городского округа</vt:lpstr>
      <vt:lpstr>Доходы бюджета Серовского городского округа </vt:lpstr>
      <vt:lpstr>Сравнительный анализ налоговых доходов, неналоговых доходов и безвозмездных поступлений в бюджет Серовского городского округа</vt:lpstr>
      <vt:lpstr> Налоговые доходы в 2019 году  1 007 272,2 тыс.руб.</vt:lpstr>
      <vt:lpstr>Неналоговые доходы   в 2019 году 93 298,9  тыс.руб. </vt:lpstr>
      <vt:lpstr>Слайд 21</vt:lpstr>
      <vt:lpstr>Слайд 22</vt:lpstr>
      <vt:lpstr>Безвозмездные поступления в 2019 году 1 635 328,4 тыс.руб.</vt:lpstr>
      <vt:lpstr>          Основные мероприятия по дополнительной мобилизации доходов бюджета</vt:lpstr>
      <vt:lpstr>Расходы бюджета Серовского городского округа</vt:lpstr>
      <vt:lpstr>Слайд 26</vt:lpstr>
      <vt:lpstr>Структура расходов бюджета Серовского городского округа на 2019 год</vt:lpstr>
      <vt:lpstr>Слайд 28</vt:lpstr>
      <vt:lpstr>Общегосударственные вопросы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Источники финансирования дефицита бюджета</vt:lpstr>
      <vt:lpstr>Параметры муниципального  долга  Серовского  городского округа  на 2019 год</vt:lpstr>
      <vt:lpstr>Параметры муниципального  долга  Серовского  городского округа  на 2020 и 2021 годы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2017 год</dc:title>
  <dc:creator>user</dc:creator>
  <cp:lastModifiedBy>Nelubina</cp:lastModifiedBy>
  <cp:revision>2212</cp:revision>
  <dcterms:created xsi:type="dcterms:W3CDTF">2013-10-23T10:56:41Z</dcterms:created>
  <dcterms:modified xsi:type="dcterms:W3CDTF">2018-11-30T09:42:56Z</dcterms:modified>
</cp:coreProperties>
</file>