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54"/>
  </p:notesMasterIdLst>
  <p:handoutMasterIdLst>
    <p:handoutMasterId r:id="rId55"/>
  </p:handoutMasterIdLst>
  <p:sldIdLst>
    <p:sldId id="256" r:id="rId2"/>
    <p:sldId id="353" r:id="rId3"/>
    <p:sldId id="258" r:id="rId4"/>
    <p:sldId id="354" r:id="rId5"/>
    <p:sldId id="349" r:id="rId6"/>
    <p:sldId id="317" r:id="rId7"/>
    <p:sldId id="350" r:id="rId8"/>
    <p:sldId id="356" r:id="rId9"/>
    <p:sldId id="357" r:id="rId10"/>
    <p:sldId id="358" r:id="rId11"/>
    <p:sldId id="359" r:id="rId12"/>
    <p:sldId id="278" r:id="rId13"/>
    <p:sldId id="259" r:id="rId14"/>
    <p:sldId id="367" r:id="rId15"/>
    <p:sldId id="299" r:id="rId16"/>
    <p:sldId id="262" r:id="rId17"/>
    <p:sldId id="351" r:id="rId18"/>
    <p:sldId id="283" r:id="rId19"/>
    <p:sldId id="352" r:id="rId20"/>
    <p:sldId id="284" r:id="rId21"/>
    <p:sldId id="304" r:id="rId22"/>
    <p:sldId id="305" r:id="rId23"/>
    <p:sldId id="313" r:id="rId24"/>
    <p:sldId id="266" r:id="rId25"/>
    <p:sldId id="287" r:id="rId26"/>
    <p:sldId id="360" r:id="rId27"/>
    <p:sldId id="301" r:id="rId28"/>
    <p:sldId id="302" r:id="rId29"/>
    <p:sldId id="363" r:id="rId30"/>
    <p:sldId id="364" r:id="rId31"/>
    <p:sldId id="324" r:id="rId32"/>
    <p:sldId id="365" r:id="rId33"/>
    <p:sldId id="362" r:id="rId34"/>
    <p:sldId id="361" r:id="rId35"/>
    <p:sldId id="366" r:id="rId36"/>
    <p:sldId id="323" r:id="rId37"/>
    <p:sldId id="322" r:id="rId38"/>
    <p:sldId id="347" r:id="rId39"/>
    <p:sldId id="328" r:id="rId40"/>
    <p:sldId id="330" r:id="rId41"/>
    <p:sldId id="333" r:id="rId42"/>
    <p:sldId id="332" r:id="rId43"/>
    <p:sldId id="335" r:id="rId44"/>
    <p:sldId id="337" r:id="rId45"/>
    <p:sldId id="340" r:id="rId46"/>
    <p:sldId id="342" r:id="rId47"/>
    <p:sldId id="309" r:id="rId48"/>
    <p:sldId id="345" r:id="rId49"/>
    <p:sldId id="290" r:id="rId50"/>
    <p:sldId id="268" r:id="rId51"/>
    <p:sldId id="348" r:id="rId52"/>
    <p:sldId id="314" r:id="rId53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6">
          <p15:clr>
            <a:srgbClr val="A4A3A4"/>
          </p15:clr>
        </p15:guide>
        <p15:guide id="2" pos="314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E072E3"/>
    <a:srgbClr val="FFB3FF"/>
    <a:srgbClr val="996600"/>
    <a:srgbClr val="FF0000"/>
    <a:srgbClr val="00FF00"/>
    <a:srgbClr val="5E3D34"/>
    <a:srgbClr val="66FF99"/>
    <a:srgbClr val="581855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6" autoAdjust="0"/>
    <p:restoredTop sz="96237" autoAdjust="0"/>
  </p:normalViewPr>
  <p:slideViewPr>
    <p:cSldViewPr snapToGrid="0">
      <p:cViewPr varScale="1">
        <p:scale>
          <a:sx n="97" d="100"/>
          <a:sy n="97" d="100"/>
        </p:scale>
        <p:origin x="-102" y="-120"/>
      </p:cViewPr>
      <p:guideLst>
        <p:guide orient="horz" pos="2296"/>
        <p:guide pos="3143"/>
      </p:guideLst>
    </p:cSldViewPr>
  </p:slideViewPr>
  <p:outlineViewPr>
    <p:cViewPr>
      <p:scale>
        <a:sx n="33" d="100"/>
        <a:sy n="33" d="100"/>
      </p:scale>
      <p:origin x="0" y="14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20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20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Лист3!$A$3:$A$8</c:f>
              <c:strCache>
                <c:ptCount val="6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(ожидаемое)</c:v>
                </c:pt>
                <c:pt idx="5">
                  <c:v>2020 план</c:v>
                </c:pt>
              </c:strCache>
            </c:strRef>
          </c:cat>
          <c:val>
            <c:numRef>
              <c:f>Лист3!$B$3:$B$8</c:f>
              <c:numCache>
                <c:formatCode>_-* #,##0\ _₽_-;\-* #,##0\ _₽_-;_-* "-"??\ _₽_-;_-@_-</c:formatCode>
                <c:ptCount val="6"/>
                <c:pt idx="0">
                  <c:v>420758</c:v>
                </c:pt>
                <c:pt idx="1">
                  <c:v>961291</c:v>
                </c:pt>
                <c:pt idx="2">
                  <c:v>944123</c:v>
                </c:pt>
                <c:pt idx="3">
                  <c:v>1043397</c:v>
                </c:pt>
                <c:pt idx="4">
                  <c:v>1031379</c:v>
                </c:pt>
                <c:pt idx="5" formatCode="#,##0">
                  <c:v>1160927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Лист3!$A$3:$A$8</c:f>
              <c:strCache>
                <c:ptCount val="6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(ожидаемое)</c:v>
                </c:pt>
                <c:pt idx="5">
                  <c:v>2020 план</c:v>
                </c:pt>
              </c:strCache>
            </c:strRef>
          </c:cat>
          <c:val>
            <c:numRef>
              <c:f>Лист3!$C$3:$C$8</c:f>
              <c:numCache>
                <c:formatCode>_-* #,##0\ _₽_-;\-* #,##0\ _₽_-;_-* "-"??\ _₽_-;_-@_-</c:formatCode>
                <c:ptCount val="6"/>
                <c:pt idx="0">
                  <c:v>183857</c:v>
                </c:pt>
                <c:pt idx="1">
                  <c:v>139067</c:v>
                </c:pt>
                <c:pt idx="2">
                  <c:v>127254</c:v>
                </c:pt>
                <c:pt idx="3">
                  <c:v>91733</c:v>
                </c:pt>
                <c:pt idx="4">
                  <c:v>158260</c:v>
                </c:pt>
                <c:pt idx="5" formatCode="#,##0">
                  <c:v>96204</c:v>
                </c:pt>
              </c:numCache>
            </c:numRef>
          </c:val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Лист3!$A$3:$A$8</c:f>
              <c:strCache>
                <c:ptCount val="6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(ожидаемое)</c:v>
                </c:pt>
                <c:pt idx="5">
                  <c:v>2020 план</c:v>
                </c:pt>
              </c:strCache>
            </c:strRef>
          </c:cat>
          <c:val>
            <c:numRef>
              <c:f>Лист3!$D$3:$D$8</c:f>
              <c:numCache>
                <c:formatCode>_-* #,##0\ _₽_-;\-* #,##0\ _₽_-;_-* "-"??\ _₽_-;_-@_-</c:formatCode>
                <c:ptCount val="6"/>
                <c:pt idx="0">
                  <c:v>1821040</c:v>
                </c:pt>
                <c:pt idx="1">
                  <c:v>1527301</c:v>
                </c:pt>
                <c:pt idx="2">
                  <c:v>1855728</c:v>
                </c:pt>
                <c:pt idx="3" formatCode="#,##0">
                  <c:v>2046136.1760200006</c:v>
                </c:pt>
                <c:pt idx="4">
                  <c:v>2103127.0321799987</c:v>
                </c:pt>
                <c:pt idx="5" formatCode="#,##0">
                  <c:v>1967033</c:v>
                </c:pt>
              </c:numCache>
            </c:numRef>
          </c:val>
        </c:ser>
        <c:shape val="box"/>
        <c:axId val="118082560"/>
        <c:axId val="118212480"/>
        <c:axId val="0"/>
      </c:bar3DChart>
      <c:catAx>
        <c:axId val="118082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  <a:latin typeface="Liberation Serif" pitchFamily="18" charset="0"/>
              </a:defRPr>
            </a:pPr>
            <a:endParaRPr lang="ru-RU"/>
          </a:p>
        </c:txPr>
        <c:crossAx val="118212480"/>
        <c:crosses val="autoZero"/>
        <c:auto val="1"/>
        <c:lblAlgn val="ctr"/>
        <c:lblOffset val="100"/>
      </c:catAx>
      <c:valAx>
        <c:axId val="118212480"/>
        <c:scaling>
          <c:orientation val="minMax"/>
        </c:scaling>
        <c:axPos val="l"/>
        <c:majorGridlines/>
        <c:numFmt formatCode="_-* #,##0\ _₽_-;\-* #,##0\ _₽_-;_-* &quot;-&quot;??\ _₽_-;_-@_-" sourceLinked="1"/>
        <c:tickLblPos val="nextTo"/>
        <c:txPr>
          <a:bodyPr/>
          <a:lstStyle/>
          <a:p>
            <a:pPr>
              <a:defRPr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18082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70"/>
      <c:rAngAx val="1"/>
    </c:view3D>
    <c:plotArea>
      <c:layout>
        <c:manualLayout>
          <c:layoutTarget val="inner"/>
          <c:xMode val="edge"/>
          <c:yMode val="edge"/>
          <c:x val="0.33867290427327551"/>
          <c:y val="3.6666666666666681E-2"/>
          <c:w val="0.64339718537627788"/>
          <c:h val="0.94685926180328062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FFFF00"/>
            </a:solidFill>
            <a:ln w="1905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prstMaterial="flat">
              <a:bevelT w="266700" h="0" prst="coolSlant"/>
              <a:contourClr>
                <a:srgbClr val="000000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Лист15!$A$3:$O$3</c:f>
              <c:strCache>
                <c:ptCount val="15"/>
                <c:pt idx="0">
                  <c:v> Противодействие коррупции</c:v>
                </c:pt>
                <c:pt idx="1">
                  <c:v>Развитие малого и среднего предпринимательства </c:v>
                </c:pt>
                <c:pt idx="2">
                  <c:v>Формирование современной городской среды </c:v>
                </c:pt>
                <c:pt idx="3">
                  <c:v>Развитие муниципальной службы</c:v>
                </c:pt>
                <c:pt idx="4">
                  <c:v>Управление муниципальными финансами Серовского городского округа </c:v>
                </c:pt>
                <c:pt idx="5">
                  <c:v>Дополнительные меры социальной поддержки отдельных категорий граждан </c:v>
                </c:pt>
                <c:pt idx="6">
                  <c:v>Обеспечение безопасности жизнедеятельности населения </c:v>
                </c:pt>
                <c:pt idx="7">
                  <c:v>Развитие физической культуры и спорта </c:v>
                </c:pt>
                <c:pt idx="8">
                  <c:v>Реализация основных направлений в строительном комплексе</c:v>
                </c:pt>
                <c:pt idx="9">
                  <c:v>Молодежь </c:v>
                </c:pt>
                <c:pt idx="10">
                  <c:v>Управление собственностью Серовского городского округа</c:v>
                </c:pt>
                <c:pt idx="11">
                  <c:v>Развитие культуры </c:v>
                </c:pt>
                <c:pt idx="12">
                  <c:v>Развитие ЖКХ, охрана окружающей среды и повышение энергетической эффективности </c:v>
                </c:pt>
                <c:pt idx="13">
                  <c:v>Развитие транспорта, дорожного хозяйства</c:v>
                </c:pt>
                <c:pt idx="14">
                  <c:v>Развитие системы образования</c:v>
                </c:pt>
              </c:strCache>
            </c:strRef>
          </c:cat>
          <c:val>
            <c:numRef>
              <c:f>Лист15!$A$4:$O$4</c:f>
              <c:numCache>
                <c:formatCode>#,##0.0</c:formatCode>
                <c:ptCount val="15"/>
                <c:pt idx="0">
                  <c:v>327.9</c:v>
                </c:pt>
                <c:pt idx="1">
                  <c:v>478.2</c:v>
                </c:pt>
                <c:pt idx="2">
                  <c:v>16292.2</c:v>
                </c:pt>
                <c:pt idx="3">
                  <c:v>19320.900000000001</c:v>
                </c:pt>
                <c:pt idx="4">
                  <c:v>21375.4</c:v>
                </c:pt>
                <c:pt idx="5">
                  <c:v>26295.5</c:v>
                </c:pt>
                <c:pt idx="6">
                  <c:v>46278.2</c:v>
                </c:pt>
                <c:pt idx="7">
                  <c:v>54279.6</c:v>
                </c:pt>
                <c:pt idx="8">
                  <c:v>60183.1</c:v>
                </c:pt>
                <c:pt idx="9">
                  <c:v>74360.800000000003</c:v>
                </c:pt>
                <c:pt idx="10">
                  <c:v>75705.5</c:v>
                </c:pt>
                <c:pt idx="11">
                  <c:v>206366.7</c:v>
                </c:pt>
                <c:pt idx="12">
                  <c:v>209546.5</c:v>
                </c:pt>
                <c:pt idx="13">
                  <c:v>475964.8</c:v>
                </c:pt>
                <c:pt idx="14">
                  <c:v>1812733.1</c:v>
                </c:pt>
              </c:numCache>
            </c:numRef>
          </c:val>
        </c:ser>
        <c:gapWidth val="70"/>
        <c:gapDepth val="0"/>
        <c:shape val="cylinder"/>
        <c:axId val="139423744"/>
        <c:axId val="139425280"/>
        <c:axId val="0"/>
      </c:bar3DChart>
      <c:catAx>
        <c:axId val="13942374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900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425280"/>
        <c:crosses val="autoZero"/>
        <c:lblAlgn val="ctr"/>
        <c:lblOffset val="100"/>
      </c:catAx>
      <c:valAx>
        <c:axId val="139425280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3942374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200"/>
      <c:perspective val="50"/>
    </c:view3D>
    <c:plotArea>
      <c:layout>
        <c:manualLayout>
          <c:layoutTarget val="inner"/>
          <c:xMode val="edge"/>
          <c:yMode val="edge"/>
          <c:x val="1.6375591815940783E-3"/>
          <c:y val="0"/>
          <c:w val="0.96657624090694905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c:spPr>
          </c:dPt>
          <c:dPt>
            <c:idx val="1"/>
            <c:spPr>
              <a:solidFill>
                <a:srgbClr val="FFB3FF"/>
              </a:solidFill>
            </c:spPr>
          </c:dPt>
          <c:dPt>
            <c:idx val="2"/>
            <c:explosion val="49"/>
          </c:dPt>
          <c:dPt>
            <c:idx val="3"/>
            <c:explosion val="64"/>
            <c:spPr>
              <a:solidFill>
                <a:srgbClr val="FFFF00"/>
              </a:solidFill>
            </c:spPr>
          </c:dPt>
          <c:dPt>
            <c:idx val="4"/>
            <c:explosion val="5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00FF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explosion val="39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0203893024664712"/>
                  <c:y val="0.10193423738699334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8.825921846081472E-2"/>
                  <c:y val="-0.20041557305336838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4.9644017842901039E-2"/>
                  <c:y val="7.6960921551472758E-2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5.093023517480093E-4"/>
                  <c:y val="-0.22528317293671618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5.9515239469178333E-2"/>
                  <c:y val="5.3954068241469803E-2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-0.12760588624235025"/>
                  <c:y val="5.1384368620589073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-8.0654486063515357E-2"/>
                  <c:y val="2.6762467191601042E-2"/>
                </c:manualLayout>
              </c:layout>
              <c:showVal val="1"/>
              <c:showCatName val="1"/>
              <c:showPercent val="1"/>
            </c:dLbl>
            <c:dLbl>
              <c:idx val="8"/>
              <c:layout>
                <c:manualLayout>
                  <c:x val="1.4857464836958165E-2"/>
                  <c:y val="-0.19901778944298634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Лист17!$F$8:$F$16</c:f>
              <c:strCache>
                <c:ptCount val="9"/>
                <c:pt idx="0">
                  <c:v>налог на доходы физ.лиц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</c:v>
                </c:pt>
                <c:pt idx="5">
                  <c:v>Налог, взимаемый в связи с применением упрощенной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 </c:v>
                </c:pt>
              </c:strCache>
            </c:strRef>
          </c:cat>
          <c:val>
            <c:numRef>
              <c:f>Лист17!$G$8:$G$16</c:f>
              <c:numCache>
                <c:formatCode>#,##0.0</c:formatCode>
                <c:ptCount val="9"/>
                <c:pt idx="0">
                  <c:v>869600.6</c:v>
                </c:pt>
                <c:pt idx="1">
                  <c:v>82036</c:v>
                </c:pt>
                <c:pt idx="2">
                  <c:v>32142</c:v>
                </c:pt>
                <c:pt idx="3">
                  <c:v>12</c:v>
                </c:pt>
                <c:pt idx="4">
                  <c:v>21666</c:v>
                </c:pt>
                <c:pt idx="5">
                  <c:v>38334</c:v>
                </c:pt>
                <c:pt idx="6">
                  <c:v>42442</c:v>
                </c:pt>
                <c:pt idx="7">
                  <c:v>59859</c:v>
                </c:pt>
                <c:pt idx="8">
                  <c:v>14835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Лист17!$F$8:$F$16</c:f>
              <c:strCache>
                <c:ptCount val="9"/>
                <c:pt idx="0">
                  <c:v>налог на доходы физ.лиц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</c:v>
                </c:pt>
                <c:pt idx="5">
                  <c:v>Налог, взимаемый в связи с применением упрощенной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 </c:v>
                </c:pt>
              </c:strCache>
            </c:strRef>
          </c:cat>
          <c:val>
            <c:numRef>
              <c:f>Лист17!$H$8:$H$16</c:f>
              <c:numCache>
                <c:formatCode>0.0</c:formatCode>
                <c:ptCount val="9"/>
                <c:pt idx="0">
                  <c:v>74.905734781165307</c:v>
                </c:pt>
                <c:pt idx="1">
                  <c:v>7.0664243544768457</c:v>
                </c:pt>
                <c:pt idx="2">
                  <c:v>2.768650490048207</c:v>
                </c:pt>
                <c:pt idx="3" formatCode="0.000">
                  <c:v>1.0336570804734769E-3</c:v>
                </c:pt>
                <c:pt idx="4">
                  <c:v>1.8662678587948627</c:v>
                </c:pt>
                <c:pt idx="5">
                  <c:v>3.3020175435725219</c:v>
                </c:pt>
                <c:pt idx="6">
                  <c:v>3.6558728174546085</c:v>
                </c:pt>
                <c:pt idx="7">
                  <c:v>5.1561399316718211</c:v>
                </c:pt>
                <c:pt idx="8" formatCode="0.00">
                  <c:v>1.2778585657353361E-2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50"/>
      <c:rotY val="5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00FF00"/>
            </a:solidFill>
          </c:spPr>
          <c:explosion val="27"/>
          <c:dPt>
            <c:idx val="0"/>
            <c:spPr>
              <a:solidFill>
                <a:schemeClr val="accent4">
                  <a:lumMod val="90000"/>
                </a:schemeClr>
              </a:solidFill>
            </c:spPr>
          </c:dPt>
          <c:dPt>
            <c:idx val="1"/>
            <c:spPr>
              <a:solidFill>
                <a:schemeClr val="tx2">
                  <a:lumMod val="50000"/>
                </a:schemeClr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B3FF"/>
              </a:solidFill>
            </c:spPr>
          </c:dPt>
          <c:dPt>
            <c:idx val="4"/>
            <c:explosion val="37"/>
          </c:dPt>
          <c:dPt>
            <c:idx val="5"/>
            <c:explosion val="26"/>
            <c:spPr>
              <a:solidFill>
                <a:srgbClr val="996600"/>
              </a:solidFill>
            </c:spPr>
          </c:dPt>
          <c:dPt>
            <c:idx val="6"/>
            <c:explosion val="16"/>
            <c:spPr>
              <a:solidFill>
                <a:srgbClr val="FF0000"/>
              </a:solidFill>
            </c:spPr>
          </c:dPt>
          <c:dPt>
            <c:idx val="7"/>
            <c:explosion val="3"/>
            <c:spPr>
              <a:solidFill>
                <a:srgbClr val="FFFF00"/>
              </a:solidFill>
            </c:spPr>
          </c:dPt>
          <c:dLbls>
            <c:dLbl>
              <c:idx val="4"/>
              <c:layout>
                <c:manualLayout>
                  <c:x val="-0.10652387347055674"/>
                  <c:y val="-1.3251385243511236E-2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8.1942217368265555E-2"/>
                  <c:y val="1.9959463400408283E-2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0.1025682242141872"/>
                  <c:y val="7.5775298920968237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0.11057823983233006"/>
                  <c:y val="0.14663371245261009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Лист17!$F$19:$F$26</c:f>
              <c:strCache>
                <c:ptCount val="8"/>
                <c:pt idx="0">
                  <c:v>доходы от арендной платы за земельные участки</c:v>
                </c:pt>
                <c:pt idx="1">
                  <c:v>доходы от сдачи в аренду объекто не жилого фонда</c:v>
                </c:pt>
                <c:pt idx="2">
                  <c:v>плата за пользование жилыми помещениями (наем)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реализации объектов нежилого фонда</c:v>
                </c:pt>
                <c:pt idx="5">
                  <c:v>доходы от продажи земельных участков</c:v>
                </c:pt>
                <c:pt idx="6">
                  <c:v>штрафы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Лист17!$G$19:$G$26</c:f>
              <c:numCache>
                <c:formatCode>_-* #,##0.0\ _₽_-;\-* #,##0.0\ _₽_-;_-* "-"??\ _₽_-;_-@_-</c:formatCode>
                <c:ptCount val="8"/>
                <c:pt idx="0">
                  <c:v>22283.5</c:v>
                </c:pt>
                <c:pt idx="1">
                  <c:v>1197.7</c:v>
                </c:pt>
                <c:pt idx="2">
                  <c:v>49891.6</c:v>
                </c:pt>
                <c:pt idx="3">
                  <c:v>16158.6</c:v>
                </c:pt>
                <c:pt idx="4">
                  <c:v>1946</c:v>
                </c:pt>
                <c:pt idx="5">
                  <c:v>3015.4</c:v>
                </c:pt>
                <c:pt idx="6">
                  <c:v>1164.3</c:v>
                </c:pt>
                <c:pt idx="7">
                  <c:v>546.9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Лист17!$F$19:$F$26</c:f>
              <c:strCache>
                <c:ptCount val="8"/>
                <c:pt idx="0">
                  <c:v>доходы от арендной платы за земельные участки</c:v>
                </c:pt>
                <c:pt idx="1">
                  <c:v>доходы от сдачи в аренду объекто не жилого фонда</c:v>
                </c:pt>
                <c:pt idx="2">
                  <c:v>плата за пользование жилыми помещениями (наем)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реализации объектов нежилого фонда</c:v>
                </c:pt>
                <c:pt idx="5">
                  <c:v>доходы от продажи земельных участков</c:v>
                </c:pt>
                <c:pt idx="6">
                  <c:v>штрафы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Лист17!$H$19:$H$26</c:f>
              <c:numCache>
                <c:formatCode>0.0</c:formatCode>
                <c:ptCount val="8"/>
                <c:pt idx="0">
                  <c:v>23.162758305267964</c:v>
                </c:pt>
                <c:pt idx="1">
                  <c:v>1.2449586295788124</c:v>
                </c:pt>
                <c:pt idx="2">
                  <c:v>51.860213712527553</c:v>
                </c:pt>
                <c:pt idx="3">
                  <c:v>16.796183110889359</c:v>
                </c:pt>
                <c:pt idx="4">
                  <c:v>2.0227849153881334</c:v>
                </c:pt>
                <c:pt idx="5">
                  <c:v>3.1343811068146854</c:v>
                </c:pt>
                <c:pt idx="6">
                  <c:v>1.2102407384308345</c:v>
                </c:pt>
                <c:pt idx="7">
                  <c:v>0.56847948110265656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20"/>
      <c:rotY val="4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143211669927274E-2"/>
          <c:y val="8.8115585711933744E-2"/>
          <c:w val="0.39284200352556103"/>
          <c:h val="0.52257891404503853"/>
        </c:manualLayout>
      </c:layout>
      <c:bar3DChart>
        <c:barDir val="col"/>
        <c:grouping val="stacked"/>
        <c:gapDepth val="71"/>
        <c:shape val="box"/>
        <c:axId val="82062720"/>
        <c:axId val="82682240"/>
        <c:axId val="0"/>
      </c:bar3DChart>
      <c:catAx>
        <c:axId val="82062720"/>
        <c:scaling>
          <c:orientation val="minMax"/>
        </c:scaling>
        <c:delete val="1"/>
        <c:axPos val="b"/>
        <c:numFmt formatCode="General" sourceLinked="1"/>
        <c:tickLblPos val="none"/>
        <c:crossAx val="82682240"/>
        <c:crosses val="autoZero"/>
        <c:auto val="1"/>
        <c:lblAlgn val="ctr"/>
        <c:lblOffset val="100"/>
      </c:catAx>
      <c:valAx>
        <c:axId val="826822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Млн.руб.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7144472984551759E-4"/>
              <c:y val="0.83534861600817079"/>
            </c:manualLayout>
          </c:layout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2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062720"/>
        <c:crosses val="autoZero"/>
        <c:crossBetween val="between"/>
      </c:valAx>
      <c:spPr>
        <a:noFill/>
        <a:ln w="25400">
          <a:noFill/>
        </a:ln>
        <a:effectLst>
          <a:outerShdw dist="50800" dir="5400000" sx="81000" sy="81000" algn="ctr" rotWithShape="0">
            <a:srgbClr val="2B5481"/>
          </a:outerShdw>
        </a:effectLst>
      </c:spPr>
    </c:plotArea>
    <c:legend>
      <c:legendPos val="r"/>
      <c:layout>
        <c:manualLayout>
          <c:xMode val="edge"/>
          <c:yMode val="edge"/>
          <c:x val="0.54266307727233876"/>
          <c:y val="6.9433706942682444E-2"/>
          <c:w val="8.5021780872969202E-2"/>
          <c:h val="0.19317741923621987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5"/>
      <c:hPercent val="90"/>
      <c:rotY val="44"/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t="100000"/>
          </a:path>
          <a:tileRect r="-100000" b="-100000"/>
        </a:gradFill>
        <a:ln w="3175">
          <a:solidFill>
            <a:srgbClr val="000000"/>
          </a:solidFill>
          <a:prstDash val="solid"/>
        </a:ln>
      </c:spPr>
    </c:floor>
    <c:sideWall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t="100000" r="100000"/>
          </a:path>
          <a:tileRect l="-100000" b="-100000"/>
        </a:gradFill>
        <a:ln w="12700">
          <a:solidFill>
            <a:srgbClr val="99CCFF"/>
          </a:solidFill>
          <a:prstDash val="solid"/>
        </a:ln>
      </c:spPr>
    </c:sideWall>
    <c:backWall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t="100000" r="100000"/>
          </a:path>
          <a:tileRect l="-100000" b="-100000"/>
        </a:gradFill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152505446623"/>
          <c:y val="1.5174506828528073E-2"/>
          <c:w val="0.65686274509803921"/>
          <c:h val="0.773899848254932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Лист1!$C$143</c:f>
              <c:strCache>
                <c:ptCount val="1"/>
                <c:pt idx="0">
                  <c:v>Возврат  остатков субсидий, субвенций и иных межбюджетных трансфертов, имеющих целевое назначение,</c:v>
                </c:pt>
              </c:strCache>
            </c:strRef>
          </c:tx>
          <c:spPr>
            <a:solidFill>
              <a:srgbClr val="FF0000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Лист1!$C$144:$C$149</c:f>
              <c:numCache>
                <c:formatCode>_-* #,##0.0\ _₽_-;\-* #,##0.0\ _₽_-;_-* "-"??\ _₽_-;_-@_-</c:formatCode>
                <c:ptCount val="6"/>
                <c:pt idx="0">
                  <c:v>-21085.5</c:v>
                </c:pt>
                <c:pt idx="1">
                  <c:v>-28239.917000000001</c:v>
                </c:pt>
                <c:pt idx="2">
                  <c:v>-37876.33</c:v>
                </c:pt>
                <c:pt idx="3" formatCode="0.00">
                  <c:v>0</c:v>
                </c:pt>
                <c:pt idx="5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Лист1!$D$143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993366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Лист1!$D$144:$D$149</c:f>
              <c:numCache>
                <c:formatCode>_-* #,##0.0\ _₽_-;\-* #,##0.0\ _₽_-;_-* "-"??\ _₽_-;_-@_-</c:formatCode>
                <c:ptCount val="6"/>
                <c:pt idx="0" formatCode="_-* #,##0\ _₽_-;\-* #,##0\ _₽_-;_-* &quot;-&quot;??\ _₽_-;_-@_-">
                  <c:v>102.5</c:v>
                </c:pt>
                <c:pt idx="1">
                  <c:v>25910.143</c:v>
                </c:pt>
                <c:pt idx="2">
                  <c:v>662.303</c:v>
                </c:pt>
                <c:pt idx="3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Лист1!$E$143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FF00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Лист1!$E$144:$E$149</c:f>
              <c:numCache>
                <c:formatCode>_-* #,##0.0\ _₽_-;\-* #,##0.0\ _₽_-;_-* "-"??\ _₽_-;_-@_-</c:formatCode>
                <c:ptCount val="6"/>
                <c:pt idx="0">
                  <c:v>98486.9</c:v>
                </c:pt>
                <c:pt idx="1">
                  <c:v>107723.664</c:v>
                </c:pt>
                <c:pt idx="2">
                  <c:v>139173.9</c:v>
                </c:pt>
                <c:pt idx="3">
                  <c:v>30000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Лист1!$F$143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FF00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Лист1!$F$144:$F$149</c:f>
              <c:numCache>
                <c:formatCode>_-* #,##0.0\ _₽_-;\-* #,##0.0\ _₽_-;_-* "-"??\ _₽_-;_-@_-</c:formatCode>
                <c:ptCount val="6"/>
                <c:pt idx="0">
                  <c:v>1007540.6</c:v>
                </c:pt>
                <c:pt idx="1">
                  <c:v>1058288.4000000004</c:v>
                </c:pt>
                <c:pt idx="2">
                  <c:v>1184420.2</c:v>
                </c:pt>
                <c:pt idx="3">
                  <c:v>1288890.9000000004</c:v>
                </c:pt>
                <c:pt idx="4">
                  <c:v>1344030.8</c:v>
                </c:pt>
                <c:pt idx="5">
                  <c:v>1427484</c:v>
                </c:pt>
              </c:numCache>
            </c:numRef>
          </c:val>
        </c:ser>
        <c:ser>
          <c:idx val="4"/>
          <c:order val="4"/>
          <c:tx>
            <c:strRef>
              <c:f>Лист1!$G$143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00FF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Лист1!$G$144:$G$149</c:f>
              <c:numCache>
                <c:formatCode>_-* #,##0.0\ _₽_-;\-* #,##0.0\ _₽_-;_-* "-"??\ _₽_-;_-@_-</c:formatCode>
                <c:ptCount val="6"/>
                <c:pt idx="0">
                  <c:v>725069.7</c:v>
                </c:pt>
                <c:pt idx="1">
                  <c:v>875880.9</c:v>
                </c:pt>
                <c:pt idx="2">
                  <c:v>699265.95900000003</c:v>
                </c:pt>
                <c:pt idx="3">
                  <c:v>121383.5</c:v>
                </c:pt>
                <c:pt idx="4">
                  <c:v>126240.2</c:v>
                </c:pt>
                <c:pt idx="5">
                  <c:v>131288.70000000001</c:v>
                </c:pt>
              </c:numCache>
            </c:numRef>
          </c:val>
        </c:ser>
        <c:ser>
          <c:idx val="5"/>
          <c:order val="5"/>
          <c:tx>
            <c:strRef>
              <c:f>Лист1!$H$143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0000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Лист1!$H$144:$H$149</c:f>
              <c:numCache>
                <c:formatCode>_-* #,##0.0\ _₽_-;\-* #,##0.0\ _₽_-;_-* "-"??\ _₽_-;_-@_-</c:formatCode>
                <c:ptCount val="6"/>
                <c:pt idx="0">
                  <c:v>24528</c:v>
                </c:pt>
                <c:pt idx="1">
                  <c:v>6573</c:v>
                </c:pt>
                <c:pt idx="2">
                  <c:v>117481</c:v>
                </c:pt>
                <c:pt idx="3">
                  <c:v>526759</c:v>
                </c:pt>
                <c:pt idx="4">
                  <c:v>304452</c:v>
                </c:pt>
                <c:pt idx="5">
                  <c:v>261787</c:v>
                </c:pt>
              </c:numCache>
            </c:numRef>
          </c:val>
        </c:ser>
        <c:shape val="cone"/>
        <c:axId val="83069952"/>
        <c:axId val="83079936"/>
        <c:axId val="0"/>
      </c:bar3DChart>
      <c:catAx>
        <c:axId val="83069952"/>
        <c:scaling>
          <c:orientation val="minMax"/>
        </c:scaling>
        <c:axPos val="b"/>
        <c:numFmt formatCode="General" sourceLinked="1"/>
        <c:tickLblPos val="low"/>
        <c:spPr>
          <a:ln w="3351">
            <a:solidFill>
              <a:srgbClr val="000000"/>
            </a:solidFill>
            <a:prstDash val="solid"/>
          </a:ln>
        </c:spPr>
        <c:txPr>
          <a:bodyPr rot="-4500000" vert="horz"/>
          <a:lstStyle/>
          <a:p>
            <a:pPr>
              <a:defRPr sz="1266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Arial Cyr"/>
              </a:defRPr>
            </a:pPr>
            <a:endParaRPr lang="ru-RU"/>
          </a:p>
        </c:txPr>
        <c:crossAx val="83079936"/>
        <c:crosses val="autoZero"/>
        <c:auto val="1"/>
        <c:lblAlgn val="ctr"/>
        <c:lblOffset val="100"/>
        <c:tickLblSkip val="1"/>
        <c:tickMarkSkip val="1"/>
      </c:catAx>
      <c:valAx>
        <c:axId val="83079936"/>
        <c:scaling>
          <c:orientation val="minMax"/>
          <c:min val="-50000"/>
        </c:scaling>
        <c:axPos val="l"/>
        <c:majorGridlines>
          <c:spPr>
            <a:ln w="3351">
              <a:solidFill>
                <a:srgbClr val="000000"/>
              </a:solidFill>
              <a:prstDash val="solid"/>
            </a:ln>
          </c:spPr>
        </c:majorGridlines>
        <c:numFmt formatCode="_-* #,##0.0\ _₽_-;\-* #,##0.0\ _₽_-;_-* &quot;-&quot;??\ _₽_-;_-@_-" sourceLinked="1"/>
        <c:tickLblPos val="nextTo"/>
        <c:spPr>
          <a:ln w="33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66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83069952"/>
        <c:crosses val="autoZero"/>
        <c:crossBetween val="between"/>
        <c:majorUnit val="150000"/>
        <c:minorUnit val="20000"/>
      </c:valAx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ln w="26805">
          <a:noFill/>
        </a:ln>
      </c:spPr>
    </c:plotArea>
    <c:legend>
      <c:legendPos val="r"/>
      <c:layout>
        <c:manualLayout>
          <c:xMode val="edge"/>
          <c:yMode val="edge"/>
          <c:x val="0.80116724306306353"/>
          <c:y val="8.8207094918504328E-2"/>
          <c:w val="0.19063180827886686"/>
          <c:h val="0.78300455235204869"/>
        </c:manualLayout>
      </c:layout>
      <c:spPr>
        <a:gradFill flip="none" rotWithShape="1">
          <a:gsLst>
            <a:gs pos="0">
              <a:srgbClr val="ACB3C1">
                <a:lumMod val="60000"/>
                <a:lumOff val="40000"/>
                <a:shade val="30000"/>
                <a:satMod val="115000"/>
              </a:srgbClr>
            </a:gs>
            <a:gs pos="50000">
              <a:srgbClr val="ACB3C1">
                <a:lumMod val="60000"/>
                <a:lumOff val="40000"/>
                <a:shade val="67500"/>
                <a:satMod val="115000"/>
              </a:srgbClr>
            </a:gs>
            <a:gs pos="100000">
              <a:srgbClr val="ACB3C1">
                <a:lumMod val="60000"/>
                <a:lumOff val="40000"/>
                <a:shade val="100000"/>
                <a:satMod val="115000"/>
              </a:srgbClr>
            </a:gs>
          </a:gsLst>
          <a:lin ang="2700000" scaled="1"/>
          <a:tileRect/>
        </a:gradFill>
        <a:ln w="26805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 pitchFamily="18" charset="0"/>
              <a:ea typeface="Arial Cyr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path path="rect">
        <a:fillToRect l="100000" t="100000"/>
      </a:path>
      <a:tileRect r="-100000" b="-100000"/>
    </a:gradFill>
    <a:ln>
      <a:noFill/>
    </a:ln>
  </c:spPr>
  <c:txPr>
    <a:bodyPr/>
    <a:lstStyle/>
    <a:p>
      <a:pPr>
        <a:defRPr sz="158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1.0409488664488136E-2"/>
                  <c:y val="-0.25995567220764088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9.3012827525402238E-3"/>
                  <c:y val="-3.2560513269174695E-3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6.9946135874504073E-2"/>
                  <c:y val="0.1202993584135317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Лист18!$A$4:$A$7</c:f>
              <c:strCache>
                <c:ptCount val="4"/>
                <c:pt idx="0">
                  <c:v>Дотации 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Лист18!$B$4:$B$7</c:f>
              <c:numCache>
                <c:formatCode>#,##0.0</c:formatCode>
                <c:ptCount val="4"/>
                <c:pt idx="0">
                  <c:v>526759</c:v>
                </c:pt>
                <c:pt idx="1">
                  <c:v>121383.5</c:v>
                </c:pt>
                <c:pt idx="2">
                  <c:v>1288890.9000000004</c:v>
                </c:pt>
                <c:pt idx="3">
                  <c:v>30000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Лист18!$A$4:$A$7</c:f>
              <c:strCache>
                <c:ptCount val="4"/>
                <c:pt idx="0">
                  <c:v>Дотации 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Лист18!$C$4:$C$7</c:f>
              <c:numCache>
                <c:formatCode>0.0</c:formatCode>
                <c:ptCount val="4"/>
                <c:pt idx="0">
                  <c:v>26.779362261972771</c:v>
                </c:pt>
                <c:pt idx="1">
                  <c:v>6.1708916584741287</c:v>
                </c:pt>
                <c:pt idx="2">
                  <c:v>65.524606750449678</c:v>
                </c:pt>
                <c:pt idx="3">
                  <c:v>1.5251393291034099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160"/>
      <c:perspective val="30"/>
    </c:view3D>
    <c:plotArea>
      <c:layout>
        <c:manualLayout>
          <c:layoutTarget val="inner"/>
          <c:xMode val="edge"/>
          <c:yMode val="edge"/>
          <c:x val="1.2018978396931169E-3"/>
          <c:y val="6.1217031753996731E-3"/>
          <c:w val="0.63862184534625499"/>
          <c:h val="0.97366202687480352"/>
        </c:manualLayout>
      </c:layout>
      <c:pie3DChart>
        <c:varyColors val="1"/>
        <c:ser>
          <c:idx val="0"/>
          <c:order val="0"/>
          <c:explosion val="25"/>
          <c:cat>
            <c:strRef>
              <c:f>Лист4!$A$4:$A$19</c:f>
              <c:strCache>
                <c:ptCount val="16"/>
                <c:pt idx="0">
                  <c:v>  Муниципальная программа "Развитие муниципальной службы в Серовском городском округе" на 2017-2024 годы</c:v>
                </c:pt>
                <c:pt idx="1">
                  <c:v>  Муниципальная программа "Дополнительные меры социальной поддержки отдельных категорий граждан Серовского городского округа" на 2017-2024 годы</c:v>
                </c:pt>
                <c:pt idx="2">
                  <c:v>  Муниципальная программа "Развитие культуры в Серовском городском округе" на 2016-2022 годы</c:v>
                </c:pt>
                <c:pt idx="3">
                  <c:v>  Муниципальная программа "Развитие физической культуры и спорта в Серовском городском округе" на 2016-2022 годы</c:v>
                </c:pt>
                <c:pt idx="4">
                  <c:v>  Муниципальная программа "Молодежь Серовского городского округа" на 2016-2022 годы</c:v>
                </c:pt>
                <c:pt idx="5">
                  <c:v>  Муниципальная программа "Управление собственностью Серовского городского округа" на 2019-2022 годы</c:v>
                </c:pt>
                <c:pt idx="6">
                  <c:v>  Муниципальная программа "Развитие системы образования в Серовском городском округе" на 2019-2024 годы</c:v>
                </c:pt>
                <c:pt idx="7">
                  <c:v>  Муниципальная программа "Обеспечение безопасности жизнедеятельности населения и территории Серовского городского округа" на 2016-2022 годы</c:v>
                </c:pt>
                <c:pt idx="8">
                  <c:v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c:v>
                </c:pt>
                <c:pt idx="9">
                  <c:v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c:v>
                </c:pt>
                <c:pt idx="10">
                  <c:v>  Муниципальная программа "Реализация основных направлений в строительном комплексе на территории Серовского городского округа" на 2016-2022 годы</c:v>
                </c:pt>
                <c:pt idx="11">
                  <c:v>  Муниципальная программа "О мерах по противодействию коррупции в Серовском городском округе" на 2018-2022 годы</c:v>
                </c:pt>
                <c:pt idx="12">
                  <c:v>  Муниципальная программа "Управление муниципальными финансами Серовского городского округа до 2024 года"</c:v>
                </c:pt>
                <c:pt idx="13">
                  <c:v>  Муниципальная программа "Содействие развитию малого и среднего предпринимательства в Серовском городском округе до 2024 года"</c:v>
                </c:pt>
                <c:pt idx="14">
                  <c:v>  Муниципальная программа "Формирование современной городской среды на территории Серовского городского округа" на 2018-2024 годы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Лист4!$B$4:$B$19</c:f>
            </c:numRef>
          </c:val>
        </c:ser>
        <c:ser>
          <c:idx val="1"/>
          <c:order val="1"/>
          <c:explosion val="25"/>
          <c:dPt>
            <c:idx val="0"/>
            <c:explosion val="40"/>
          </c:dPt>
          <c:dPt>
            <c:idx val="1"/>
            <c:explosion val="9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00B0F0"/>
                  </a:gs>
                </a:gsLst>
                <a:lin ang="5400000" scaled="0"/>
              </a:gradFill>
            </c:spPr>
          </c:dPt>
          <c:dPt>
            <c:idx val="2"/>
            <c:explosion val="0"/>
          </c:dPt>
          <c:dPt>
            <c:idx val="3"/>
            <c:explosion val="20"/>
            <c:spPr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</c:spPr>
          </c:dPt>
          <c:dPt>
            <c:idx val="4"/>
            <c:explosion val="16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0"/>
              </a:gradFill>
            </c:spPr>
          </c:dPt>
          <c:dPt>
            <c:idx val="5"/>
            <c:explosion val="4"/>
            <c:spPr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8100000" scaled="0"/>
              </a:gradFill>
            </c:spPr>
          </c:dPt>
          <c:dPt>
            <c:idx val="6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c:spPr>
          </c:dPt>
          <c:dPt>
            <c:idx val="7"/>
            <c:explosion val="36"/>
            <c:spPr>
              <a:gradFill flip="none" rotWithShape="1">
                <a:gsLst>
                  <a:gs pos="0">
                    <a:schemeClr val="tx1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0" scaled="1"/>
                <a:tileRect/>
              </a:gra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9"/>
            <c:spPr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1"/>
                <a:tileRect/>
              </a:gradFill>
            </c:spPr>
          </c:dPt>
          <c:dPt>
            <c:idx val="10"/>
            <c:explosion val="102"/>
            <c:spPr>
              <a:solidFill>
                <a:srgbClr val="996600"/>
              </a:solidFill>
            </c:spPr>
          </c:dPt>
          <c:dPt>
            <c:idx val="11"/>
            <c:explosion val="83"/>
            <c:spPr>
              <a:solidFill>
                <a:srgbClr val="FFFF00"/>
              </a:solidFill>
            </c:spPr>
          </c:dPt>
          <c:dPt>
            <c:idx val="12"/>
            <c:explosion val="58"/>
            <c:spPr>
              <a:solidFill>
                <a:srgbClr val="00FF00"/>
              </a:solidFill>
            </c:spPr>
          </c:dPt>
          <c:dPt>
            <c:idx val="13"/>
            <c:explosion val="49"/>
            <c:spPr>
              <a:solidFill>
                <a:srgbClr val="FF0000"/>
              </a:solidFill>
            </c:spPr>
          </c:dPt>
          <c:dPt>
            <c:idx val="14"/>
            <c:explosion val="43"/>
            <c:spPr>
              <a:solidFill>
                <a:srgbClr val="00FFFF"/>
              </a:solidFill>
            </c:spPr>
          </c:dPt>
          <c:dPt>
            <c:idx val="15"/>
            <c:explosion val="24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1.3529224712295581E-2"/>
                  <c:y val="5.4170065454914429E-2"/>
                </c:manualLayout>
              </c:layout>
              <c:showVal val="1"/>
            </c:dLbl>
            <c:dLbl>
              <c:idx val="1"/>
              <c:layout>
                <c:manualLayout>
                  <c:x val="-4.1930950938824964E-2"/>
                  <c:y val="8.4887501099899454E-2"/>
                </c:manualLayout>
              </c:layout>
              <c:showVal val="1"/>
            </c:dLbl>
            <c:dLbl>
              <c:idx val="3"/>
              <c:layout>
                <c:manualLayout>
                  <c:x val="-3.460286694932365E-2"/>
                  <c:y val="4.9123608082258997E-2"/>
                </c:manualLayout>
              </c:layout>
              <c:showVal val="1"/>
            </c:dLbl>
            <c:dLbl>
              <c:idx val="4"/>
              <c:layout>
                <c:manualLayout>
                  <c:x val="-3.5540278619018789E-2"/>
                  <c:y val="8.472118838284276E-3"/>
                </c:manualLayout>
              </c:layout>
              <c:showVal val="1"/>
            </c:dLbl>
            <c:dLbl>
              <c:idx val="5"/>
              <c:layout>
                <c:manualLayout>
                  <c:x val="-4.6136886735311931E-2"/>
                  <c:y val="-1.5047575108265784E-2"/>
                </c:manualLayout>
              </c:layout>
              <c:showVal val="1"/>
            </c:dLbl>
            <c:dLbl>
              <c:idx val="6"/>
              <c:layout>
                <c:manualLayout>
                  <c:x val="9.0359731475873215E-2"/>
                  <c:y val="4.1101912913334274E-2"/>
                </c:manualLayout>
              </c:layout>
              <c:showVal val="1"/>
            </c:dLbl>
            <c:dLbl>
              <c:idx val="7"/>
              <c:layout>
                <c:manualLayout>
                  <c:x val="1.2193720977185544E-2"/>
                  <c:y val="-3.0914030277158795E-2"/>
                </c:manualLayout>
              </c:layout>
              <c:showVal val="1"/>
            </c:dLbl>
            <c:dLbl>
              <c:idx val="8"/>
              <c:layout>
                <c:manualLayout>
                  <c:x val="-4.8484857662023005E-2"/>
                  <c:y val="1.8181356962739769E-2"/>
                </c:manualLayout>
              </c:layout>
              <c:showVal val="1"/>
            </c:dLbl>
            <c:dLbl>
              <c:idx val="9"/>
              <c:layout>
                <c:manualLayout>
                  <c:x val="-6.2232283464566933E-2"/>
                  <c:y val="-6.404973844193998E-2"/>
                </c:manualLayout>
              </c:layout>
              <c:showVal val="1"/>
            </c:dLbl>
            <c:dLbl>
              <c:idx val="10"/>
              <c:layout>
                <c:manualLayout>
                  <c:x val="-2.4356955380577432E-3"/>
                  <c:y val="-8.9526975875143466E-2"/>
                </c:manualLayout>
              </c:layout>
              <c:showVal val="1"/>
            </c:dLbl>
            <c:dLbl>
              <c:idx val="11"/>
              <c:layout>
                <c:manualLayout>
                  <c:x val="2.9774782959822332E-2"/>
                  <c:y val="3.3854229836564859E-2"/>
                </c:manualLayout>
              </c:layout>
              <c:showVal val="1"/>
            </c:dLbl>
            <c:dLbl>
              <c:idx val="14"/>
              <c:layout>
                <c:manualLayout>
                  <c:x val="-6.0598728043609933E-2"/>
                  <c:y val="4.8193113004655667E-2"/>
                </c:manualLayout>
              </c:layout>
              <c:showVal val="1"/>
            </c:dLbl>
            <c:txPr>
              <a:bodyPr/>
              <a:lstStyle/>
              <a:p>
                <a:pPr>
                  <a:defRPr sz="118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Лист4!$A$4:$A$19</c:f>
              <c:strCache>
                <c:ptCount val="16"/>
                <c:pt idx="0">
                  <c:v>  Муниципальная программа "Развитие муниципальной службы в Серовском городском округе" на 2017-2024 годы</c:v>
                </c:pt>
                <c:pt idx="1">
                  <c:v>  Муниципальная программа "Дополнительные меры социальной поддержки отдельных категорий граждан Серовского городского округа" на 2017-2024 годы</c:v>
                </c:pt>
                <c:pt idx="2">
                  <c:v>  Муниципальная программа "Развитие культуры в Серовском городском округе" на 2016-2022 годы</c:v>
                </c:pt>
                <c:pt idx="3">
                  <c:v>  Муниципальная программа "Развитие физической культуры и спорта в Серовском городском округе" на 2016-2022 годы</c:v>
                </c:pt>
                <c:pt idx="4">
                  <c:v>  Муниципальная программа "Молодежь Серовского городского округа" на 2016-2022 годы</c:v>
                </c:pt>
                <c:pt idx="5">
                  <c:v>  Муниципальная программа "Управление собственностью Серовского городского округа" на 2019-2022 годы</c:v>
                </c:pt>
                <c:pt idx="6">
                  <c:v>  Муниципальная программа "Развитие системы образования в Серовском городском округе" на 2019-2024 годы</c:v>
                </c:pt>
                <c:pt idx="7">
                  <c:v>  Муниципальная программа "Обеспечение безопасности жизнедеятельности населения и территории Серовского городского округа" на 2016-2022 годы</c:v>
                </c:pt>
                <c:pt idx="8">
                  <c:v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c:v>
                </c:pt>
                <c:pt idx="9">
                  <c:v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c:v>
                </c:pt>
                <c:pt idx="10">
                  <c:v>  Муниципальная программа "Реализация основных направлений в строительном комплексе на территории Серовского городского округа" на 2016-2022 годы</c:v>
                </c:pt>
                <c:pt idx="11">
                  <c:v>  Муниципальная программа "О мерах по противодействию коррупции в Серовском городском округе" на 2018-2022 годы</c:v>
                </c:pt>
                <c:pt idx="12">
                  <c:v>  Муниципальная программа "Управление муниципальными финансами Серовского городского округа до 2024 года"</c:v>
                </c:pt>
                <c:pt idx="13">
                  <c:v>  Муниципальная программа "Содействие развитию малого и среднего предпринимательства в Серовском городском округе до 2024 года"</c:v>
                </c:pt>
                <c:pt idx="14">
                  <c:v>  Муниципальная программа "Формирование современной городской среды на территории Серовского городского округа" на 2018-2024 годы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Лист4!$C$4:$C$19</c:f>
              <c:numCache>
                <c:formatCode>0.0</c:formatCode>
                <c:ptCount val="16"/>
                <c:pt idx="0">
                  <c:v>0.58762269047571269</c:v>
                </c:pt>
                <c:pt idx="1">
                  <c:v>0.79974829120210045</c:v>
                </c:pt>
                <c:pt idx="2">
                  <c:v>6.2764149369571856</c:v>
                </c:pt>
                <c:pt idx="3">
                  <c:v>1.6508540322420111</c:v>
                </c:pt>
                <c:pt idx="4">
                  <c:v>2.2616005892502287</c:v>
                </c:pt>
                <c:pt idx="5">
                  <c:v>2.3024977579112633</c:v>
                </c:pt>
                <c:pt idx="6">
                  <c:v>55.132273739544061</c:v>
                </c:pt>
                <c:pt idx="7">
                  <c:v>1.4075000832527138</c:v>
                </c:pt>
                <c:pt idx="8">
                  <c:v>6.3731263163260907</c:v>
                </c:pt>
                <c:pt idx="9">
                  <c:v>14.47594437628247</c:v>
                </c:pt>
                <c:pt idx="10">
                  <c:v>1.8304032192421276</c:v>
                </c:pt>
                <c:pt idx="11" formatCode="0.00">
                  <c:v>9.9715603047725206E-3</c:v>
                </c:pt>
                <c:pt idx="12">
                  <c:v>0.65010989213779546</c:v>
                </c:pt>
                <c:pt idx="13" formatCode="0.00">
                  <c:v>1.454392438813348E-2</c:v>
                </c:pt>
                <c:pt idx="14">
                  <c:v>0.49550934451719225</c:v>
                </c:pt>
                <c:pt idx="15">
                  <c:v>5.7318792459661605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564102564102586"/>
          <c:y val="7.1455807032855918E-4"/>
          <c:w val="0.36666666666666686"/>
          <c:h val="0.99857072531528457"/>
        </c:manualLayout>
      </c:layout>
      <c:txPr>
        <a:bodyPr/>
        <a:lstStyle/>
        <a:p>
          <a:pPr>
            <a:defRPr sz="800" baseline="0">
              <a:solidFill>
                <a:srgbClr val="000000"/>
              </a:solidFill>
              <a:latin typeface="Liberation Serif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90"/>
      <c:perspective val="20"/>
    </c:view3D>
    <c:plotArea>
      <c:layout>
        <c:manualLayout>
          <c:layoutTarget val="inner"/>
          <c:xMode val="edge"/>
          <c:yMode val="edge"/>
          <c:x val="0.11284336586533904"/>
          <c:y val="1.3888888888888894E-3"/>
          <c:w val="0.84506622912110019"/>
          <c:h val="0.83425925925925948"/>
        </c:manualLayout>
      </c:layout>
      <c:pie3DChart>
        <c:varyColors val="1"/>
        <c:ser>
          <c:idx val="0"/>
          <c:order val="0"/>
          <c:explosion val="24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  <a:tileRect r="-100000" b="-100000"/>
              </a:gradFill>
            </c:spPr>
          </c:dPt>
          <c:dPt>
            <c:idx val="6"/>
            <c:spPr>
              <a:solidFill>
                <a:srgbClr val="00FFFF"/>
              </a:solidFill>
            </c:spPr>
          </c:dPt>
          <c:dPt>
            <c:idx val="7"/>
            <c:spPr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c:spPr>
          </c:dPt>
          <c:dPt>
            <c:idx val="8"/>
            <c:explosion val="7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9"/>
            <c:explosion val="33"/>
            <c:spPr>
              <a:solidFill>
                <a:srgbClr val="00FF00"/>
              </a:solidFill>
            </c:spPr>
          </c:dPt>
          <c:dPt>
            <c:idx val="10"/>
            <c:explosion val="55"/>
            <c:spPr>
              <a:gradFill flip="none" rotWithShape="1">
                <a:gsLst>
                  <a:gs pos="3600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  <a:tileRect/>
              </a:gradFill>
            </c:spPr>
          </c:dPt>
          <c:dLbls>
            <c:dLbl>
              <c:idx val="0"/>
              <c:layout>
                <c:manualLayout>
                  <c:x val="-0.14905004722042325"/>
                  <c:y val="0.11529979585885099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2644691894104118"/>
                  <c:y val="2.2790901137357831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5.0343452913765289E-2"/>
                  <c:y val="-6.342140565762613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4430261354194956"/>
                  <c:y val="-7.85010207057451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5.5147026131134043E-2"/>
                  <c:y val="-7.76286089238845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Охрана окружающей среды
</a:t>
                    </a:r>
                    <a:r>
                      <a:rPr lang="ru-RU" smtClean="0"/>
                      <a:t>0,2%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0.13600938944501675"/>
                  <c:y val="9.3066783318751831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2.6666280975178078E-2"/>
                  <c:y val="3.3522892971711869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9.9195779678022622E-2"/>
                  <c:y val="-0.15878142315543897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3648668266214981"/>
                  <c:y val="6.9837416156313822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0.16063996931609936"/>
                  <c:y val="0.1704969378827647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Средства массовой информации
</a:t>
                    </a:r>
                    <a:r>
                      <a:rPr lang="ru-RU" smtClean="0"/>
                      <a:t>0,1%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9.6053251138191655E-3"/>
                  <c:y val="4.937897346165062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Обслуживание государственного внутреннего и муниципального долга
</a:t>
                    </a:r>
                    <a:r>
                      <a:rPr lang="ru-RU" smtClean="0"/>
                      <a:t>0,3%</a:t>
                    </a:r>
                    <a:endParaRPr lang="ru-RU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18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Лист5!$B$5:$B$15</c:f>
              <c:strCache>
                <c:ptCount val="11"/>
                <c:pt idx="0">
                  <c:v>  Общегосударственные вопросы</c:v>
                </c:pt>
                <c:pt idx="1">
                  <c:v>  Национальная безопасность и правоохранительная деятельность</c:v>
                </c:pt>
                <c:pt idx="2">
                  <c:v>  Национальная экономика</c:v>
                </c:pt>
                <c:pt idx="3">
                  <c:v>  Жилищно-коммунальное хозяйство</c:v>
                </c:pt>
                <c:pt idx="4">
                  <c:v>  Охрана окружающей среды</c:v>
                </c:pt>
                <c:pt idx="5">
                  <c:v>  Образование</c:v>
                </c:pt>
                <c:pt idx="6">
                  <c:v>  Культура, кинематография</c:v>
                </c:pt>
                <c:pt idx="7">
                  <c:v>  Социальная политика</c:v>
                </c:pt>
                <c:pt idx="8">
                  <c:v>  Физическая культура и спорт</c:v>
                </c:pt>
                <c:pt idx="9">
                  <c:v>  Средства массовой информации</c:v>
                </c:pt>
                <c:pt idx="10">
                  <c:v>Обслуживание государственного внутреннего и муниципального долга</c:v>
                </c:pt>
              </c:strCache>
            </c:strRef>
          </c:cat>
          <c:val>
            <c:numRef>
              <c:f>Лист5!$C$5:$C$15</c:f>
              <c:numCache>
                <c:formatCode>#,##0.00</c:formatCode>
                <c:ptCount val="11"/>
                <c:pt idx="0">
                  <c:v>214675574</c:v>
                </c:pt>
                <c:pt idx="1">
                  <c:v>46278193</c:v>
                </c:pt>
                <c:pt idx="2">
                  <c:v>207540621</c:v>
                </c:pt>
                <c:pt idx="3">
                  <c:v>350914865</c:v>
                </c:pt>
                <c:pt idx="4">
                  <c:v>7702886</c:v>
                </c:pt>
                <c:pt idx="5">
                  <c:v>1914946766</c:v>
                </c:pt>
                <c:pt idx="6">
                  <c:v>203428266</c:v>
                </c:pt>
                <c:pt idx="7">
                  <c:v>261049357</c:v>
                </c:pt>
                <c:pt idx="8">
                  <c:v>67354475</c:v>
                </c:pt>
                <c:pt idx="9">
                  <c:v>4418050</c:v>
                </c:pt>
                <c:pt idx="10" formatCode="_-* #,##0.00\ _₽_-;\-* #,##0.00\ _₽_-;_-* &quot;-&quot;??\ _₽_-;_-@_-">
                  <c:v>9661836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21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E072E3"/>
              </a:solidFill>
            </c:spPr>
          </c:dPt>
          <c:dLbls>
            <c:dLbl>
              <c:idx val="0"/>
              <c:layout>
                <c:manualLayout>
                  <c:x val="0.20209448043770639"/>
                  <c:y val="3.1171126127349227E-3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rgbClr val="000000"/>
                        </a:solidFill>
                        <a:latin typeface="Liberation Serif" pitchFamily="18" charset="0"/>
                      </a:defRPr>
                    </a:pP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Дошкольное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образование;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771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512,20;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40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0.18937867405176326"/>
                  <c:y val="-2.8526066863976802E-3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rgbClr val="000000"/>
                        </a:solidFill>
                        <a:latin typeface="Liberation Serif" pitchFamily="18" charset="0"/>
                      </a:defRPr>
                    </a:pP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Общее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образование ; 834 401,10;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44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1.0091863517060371E-3"/>
                  <c:y val="1.0516550014581514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rgbClr val="000000"/>
                        </a:solidFill>
                        <a:latin typeface="Liberation Serif" pitchFamily="18" charset="0"/>
                      </a:defRPr>
                    </a:pP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Дополнительное образование детей; 194 999,90;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10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9.4227036850674031E-2"/>
                  <c:y val="2.8908547114981583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rgbClr val="000000"/>
                        </a:solidFill>
                        <a:latin typeface="Liberation Serif" pitchFamily="18" charset="0"/>
                      </a:defRPr>
                    </a:pP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Молодежная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политика;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80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397,1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;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4%</a:t>
                    </a:r>
                    <a:endParaRPr lang="ru-RU" dirty="0"/>
                  </a:p>
                </c:rich>
              </c:tx>
              <c:spPr/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3.0403822632570406E-2"/>
                  <c:y val="-5.2105794880101572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rgbClr val="000000"/>
                        </a:solidFill>
                        <a:latin typeface="Liberation Serif" pitchFamily="18" charset="0"/>
                      </a:defRPr>
                    </a:pP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Другие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вопросы в области образования ; 33 636,50;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2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Лист11!$A$16:$A$20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 </c:v>
                </c:pt>
              </c:strCache>
            </c:strRef>
          </c:cat>
          <c:val>
            <c:numRef>
              <c:f>Лист11!$B$16:$B$20</c:f>
              <c:numCache>
                <c:formatCode>#,##0.00</c:formatCode>
                <c:ptCount val="5"/>
                <c:pt idx="0">
                  <c:v>771512.2</c:v>
                </c:pt>
                <c:pt idx="1">
                  <c:v>834401.1</c:v>
                </c:pt>
                <c:pt idx="2">
                  <c:v>194999.9</c:v>
                </c:pt>
                <c:pt idx="3" formatCode="#,##0.0">
                  <c:v>80397.100000000006</c:v>
                </c:pt>
                <c:pt idx="4">
                  <c:v>33636.5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Лист11!$A$16:$A$20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 </c:v>
                </c:pt>
              </c:strCache>
            </c:strRef>
          </c:cat>
          <c:val>
            <c:numRef>
              <c:f>Лист11!$C$16:$C$20</c:f>
              <c:numCache>
                <c:formatCode>0.0</c:formatCode>
                <c:ptCount val="5"/>
                <c:pt idx="0">
                  <c:v>40.288962596767703</c:v>
                </c:pt>
                <c:pt idx="1">
                  <c:v>43.573069497283171</c:v>
                </c:pt>
                <c:pt idx="2">
                  <c:v>10.183045293999813</c:v>
                </c:pt>
                <c:pt idx="3">
                  <c:v>4.1983986186979196</c:v>
                </c:pt>
                <c:pt idx="4">
                  <c:v>1.7565239932514056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80F36-7D2C-4FDC-8D1B-1A1BA025F4AE}" type="doc">
      <dgm:prSet loTypeId="urn:microsoft.com/office/officeart/2005/8/layout/chevron1" loCatId="process" qsTypeId="urn:microsoft.com/office/officeart/2005/8/quickstyle/simple1#76" qsCatId="simple" csTypeId="urn:microsoft.com/office/officeart/2005/8/colors/accent1_2#59" csCatId="accent1" phldr="1"/>
      <dgm:spPr/>
      <dgm:t>
        <a:bodyPr/>
        <a:lstStyle/>
        <a:p>
          <a:endParaRPr lang="ru-RU"/>
        </a:p>
      </dgm:t>
    </dgm:pt>
    <dgm:pt modelId="{EADCEFD1-487A-4F70-BB33-9D665A94F11D}" type="pres">
      <dgm:prSet presAssocID="{24480F36-7D2C-4FDC-8D1B-1A1BA025F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B29B7-9964-4646-8F07-7FAB23BD1C8F}" type="presOf" srcId="{24480F36-7D2C-4FDC-8D1B-1A1BA025F4AE}" destId="{EADCEFD1-487A-4F70-BB33-9D665A94F11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73A9C-A470-48A3-807C-63D57BCE685E}" type="doc">
      <dgm:prSet loTypeId="urn:microsoft.com/office/officeart/2005/8/layout/chevron1" loCatId="process" qsTypeId="urn:microsoft.com/office/officeart/2005/8/quickstyle/simple1#77" qsCatId="simple" csTypeId="urn:microsoft.com/office/officeart/2005/8/colors/accent1_2#60" csCatId="accent1" phldr="1"/>
      <dgm:spPr/>
      <dgm:t>
        <a:bodyPr/>
        <a:lstStyle/>
        <a:p>
          <a:endParaRPr lang="ru-RU"/>
        </a:p>
      </dgm:t>
    </dgm:pt>
    <dgm:pt modelId="{1780C12A-D3DF-4014-B705-C729CEC7D011}" type="pres">
      <dgm:prSet presAssocID="{00773A9C-A470-48A3-807C-63D57BCE6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76DAA-DD53-4148-A52E-3539782C5CF4}" type="presOf" srcId="{00773A9C-A470-48A3-807C-63D57BCE685E}" destId="{1780C12A-D3DF-4014-B705-C729CEC7D01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#78" qsCatId="simple" csTypeId="urn:microsoft.com/office/officeart/2005/8/colors/accent1_2#61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39370-C012-4FB5-BA65-86F02AF1D17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26EE7-1DFE-4A0A-971F-E0BA1E79FCF6}" type="doc">
      <dgm:prSet loTypeId="urn:microsoft.com/office/officeart/2005/8/layout/hierarchy1" loCatId="hierarchy" qsTypeId="urn:microsoft.com/office/officeart/2005/8/quickstyle/simple1#10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2E420A-D6D2-410F-AFB2-76B0D427306B}">
      <dgm:prSet phldrT="[Текст]" custT="1"/>
      <dgm:spPr/>
      <dgm:t>
        <a:bodyPr/>
        <a:lstStyle/>
        <a:p>
          <a:r>
            <a:rPr lang="ru-RU" sz="1400" b="1" dirty="0" smtClean="0"/>
            <a:t>Классификация расходов</a:t>
          </a:r>
          <a:endParaRPr lang="ru-RU" sz="1400" b="1" dirty="0"/>
        </a:p>
      </dgm:t>
    </dgm:pt>
    <dgm:pt modelId="{9C1C7DE6-E5E5-4D7A-B943-4BF55B904A96}" type="parTrans" cxnId="{C4FD9162-017E-4AD0-9B44-543683FB0D36}">
      <dgm:prSet/>
      <dgm:spPr/>
      <dgm:t>
        <a:bodyPr/>
        <a:lstStyle/>
        <a:p>
          <a:endParaRPr lang="ru-RU"/>
        </a:p>
      </dgm:t>
    </dgm:pt>
    <dgm:pt modelId="{15B0CB26-335D-4649-BB9C-A919B95FD2CA}" type="sibTrans" cxnId="{C4FD9162-017E-4AD0-9B44-543683FB0D36}">
      <dgm:prSet/>
      <dgm:spPr/>
      <dgm:t>
        <a:bodyPr/>
        <a:lstStyle/>
        <a:p>
          <a:endParaRPr lang="ru-RU"/>
        </a:p>
      </dgm:t>
    </dgm:pt>
    <dgm:pt modelId="{272747BF-FA02-40EF-BBCC-9AA717615EA2}">
      <dgm:prSet phldrT="[Текст]"/>
      <dgm:spPr/>
      <dgm:t>
        <a:bodyPr/>
        <a:lstStyle/>
        <a:p>
          <a:r>
            <a:rPr lang="ru-RU" b="1" dirty="0" smtClean="0"/>
            <a:t>Функциональная</a:t>
          </a:r>
          <a:r>
            <a:rPr lang="ru-RU" dirty="0" smtClean="0"/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dirty="0"/>
        </a:p>
      </dgm:t>
    </dgm:pt>
    <dgm:pt modelId="{824E78E3-5E18-415E-B872-B3AE41E10FD2}" type="parTrans" cxnId="{A859F4BA-4B0E-4BAF-BA36-5C90AF500B87}">
      <dgm:prSet/>
      <dgm:spPr/>
      <dgm:t>
        <a:bodyPr/>
        <a:lstStyle/>
        <a:p>
          <a:endParaRPr lang="ru-RU" dirty="0"/>
        </a:p>
      </dgm:t>
    </dgm:pt>
    <dgm:pt modelId="{63F37BFA-D743-41B2-9912-9A0C25348815}" type="sibTrans" cxnId="{A859F4BA-4B0E-4BAF-BA36-5C90AF500B87}">
      <dgm:prSet/>
      <dgm:spPr/>
      <dgm:t>
        <a:bodyPr/>
        <a:lstStyle/>
        <a:p>
          <a:endParaRPr lang="ru-RU"/>
        </a:p>
      </dgm:t>
    </dgm:pt>
    <dgm:pt modelId="{DE168795-2B8F-4560-9E71-61539F573F9C}">
      <dgm:prSet phldrT="[Текст]"/>
      <dgm:spPr/>
      <dgm:t>
        <a:bodyPr/>
        <a:lstStyle/>
        <a:p>
          <a:r>
            <a:rPr lang="ru-RU" b="1" dirty="0" smtClean="0"/>
            <a:t>Ведомственная </a:t>
          </a:r>
          <a:r>
            <a:rPr lang="ru-RU" dirty="0" smtClean="0"/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dirty="0"/>
        </a:p>
      </dgm:t>
    </dgm:pt>
    <dgm:pt modelId="{0521BAA5-F9B0-4360-93D9-193D2C2AE48F}" type="parTrans" cxnId="{DD9742A3-B16C-4239-8699-A0560A0D14D8}">
      <dgm:prSet/>
      <dgm:spPr/>
      <dgm:t>
        <a:bodyPr/>
        <a:lstStyle/>
        <a:p>
          <a:endParaRPr lang="ru-RU" dirty="0"/>
        </a:p>
      </dgm:t>
    </dgm:pt>
    <dgm:pt modelId="{F29401AE-1259-4B94-9BBC-7D7AC1690D60}" type="sibTrans" cxnId="{DD9742A3-B16C-4239-8699-A0560A0D14D8}">
      <dgm:prSet/>
      <dgm:spPr/>
      <dgm:t>
        <a:bodyPr/>
        <a:lstStyle/>
        <a:p>
          <a:endParaRPr lang="ru-RU"/>
        </a:p>
      </dgm:t>
    </dgm:pt>
    <dgm:pt modelId="{8CE499FD-CD75-407F-B579-74D52125BDDB}" type="pres">
      <dgm:prSet presAssocID="{4E226EE7-1DFE-4A0A-971F-E0BA1E79FC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0C73F-7E3F-48E9-A92E-958D6363EE7A}" type="pres">
      <dgm:prSet presAssocID="{082E420A-D6D2-410F-AFB2-76B0D427306B}" presName="hierRoot1" presStyleCnt="0"/>
      <dgm:spPr/>
    </dgm:pt>
    <dgm:pt modelId="{8D8E7ADA-F94E-4E52-866F-D41016EC9855}" type="pres">
      <dgm:prSet presAssocID="{082E420A-D6D2-410F-AFB2-76B0D427306B}" presName="composite" presStyleCnt="0"/>
      <dgm:spPr/>
    </dgm:pt>
    <dgm:pt modelId="{17927DD6-8EBA-4C78-9051-F5CD613766E8}" type="pres">
      <dgm:prSet presAssocID="{082E420A-D6D2-410F-AFB2-76B0D427306B}" presName="background" presStyleLbl="node0" presStyleIdx="0" presStyleCnt="1"/>
      <dgm:spPr/>
    </dgm:pt>
    <dgm:pt modelId="{C3484C02-0457-4C1A-8F49-6A2D2265A3A5}" type="pres">
      <dgm:prSet presAssocID="{082E420A-D6D2-410F-AFB2-76B0D427306B}" presName="text" presStyleLbl="fgAcc0" presStyleIdx="0" presStyleCnt="1" custAng="0" custScaleX="115139" custScaleY="72088" custLinFactNeighborY="-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95BE5-73F0-499E-B9CC-A8F9C9AA5E6A}" type="pres">
      <dgm:prSet presAssocID="{082E420A-D6D2-410F-AFB2-76B0D427306B}" presName="hierChild2" presStyleCnt="0"/>
      <dgm:spPr/>
    </dgm:pt>
    <dgm:pt modelId="{302A5DE3-7F6E-48FD-8B57-A0F0C01AEB95}" type="pres">
      <dgm:prSet presAssocID="{824E78E3-5E18-415E-B872-B3AE41E10FD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BDB955-3EAB-4481-A5B6-F486CD077364}" type="pres">
      <dgm:prSet presAssocID="{272747BF-FA02-40EF-BBCC-9AA717615EA2}" presName="hierRoot2" presStyleCnt="0"/>
      <dgm:spPr/>
    </dgm:pt>
    <dgm:pt modelId="{0A957975-E38C-448E-BA75-FEBF5628B7D3}" type="pres">
      <dgm:prSet presAssocID="{272747BF-FA02-40EF-BBCC-9AA717615EA2}" presName="composite2" presStyleCnt="0"/>
      <dgm:spPr/>
    </dgm:pt>
    <dgm:pt modelId="{E62E68AE-F5DA-4C44-BC58-38C32D812652}" type="pres">
      <dgm:prSet presAssocID="{272747BF-FA02-40EF-BBCC-9AA717615EA2}" presName="background2" presStyleLbl="node2" presStyleIdx="0" presStyleCnt="2"/>
      <dgm:spPr/>
    </dgm:pt>
    <dgm:pt modelId="{DE63542A-7E25-4D76-847C-5EB4AC6E237F}" type="pres">
      <dgm:prSet presAssocID="{272747BF-FA02-40EF-BBCC-9AA717615EA2}" presName="text2" presStyleLbl="fgAcc2" presStyleIdx="0" presStyleCnt="2" custScaleY="322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87379-2601-45DC-BFBC-4E8F10B20398}" type="pres">
      <dgm:prSet presAssocID="{272747BF-FA02-40EF-BBCC-9AA717615EA2}" presName="hierChild3" presStyleCnt="0"/>
      <dgm:spPr/>
    </dgm:pt>
    <dgm:pt modelId="{4D4C2DEE-FFA7-4187-8073-2FD98D6EFD74}" type="pres">
      <dgm:prSet presAssocID="{0521BAA5-F9B0-4360-93D9-193D2C2AE48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6F7117-C652-40F5-B6BA-93DAD1E1830A}" type="pres">
      <dgm:prSet presAssocID="{DE168795-2B8F-4560-9E71-61539F573F9C}" presName="hierRoot2" presStyleCnt="0"/>
      <dgm:spPr/>
    </dgm:pt>
    <dgm:pt modelId="{AFFCDBF7-CE23-45B7-A8AB-0814FF99468B}" type="pres">
      <dgm:prSet presAssocID="{DE168795-2B8F-4560-9E71-61539F573F9C}" presName="composite2" presStyleCnt="0"/>
      <dgm:spPr/>
    </dgm:pt>
    <dgm:pt modelId="{6429BFDC-FEC0-4ECD-8AC1-A1B4A5C0CE5E}" type="pres">
      <dgm:prSet presAssocID="{DE168795-2B8F-4560-9E71-61539F573F9C}" presName="background2" presStyleLbl="node2" presStyleIdx="1" presStyleCnt="2"/>
      <dgm:spPr/>
    </dgm:pt>
    <dgm:pt modelId="{5B7BC628-9802-4CDC-AF14-0BB893014268}" type="pres">
      <dgm:prSet presAssocID="{DE168795-2B8F-4560-9E71-61539F573F9C}" presName="text2" presStyleLbl="fgAcc2" presStyleIdx="1" presStyleCnt="2" custScaleY="328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F4538-500B-469E-B71C-D251308334F5}" type="pres">
      <dgm:prSet presAssocID="{DE168795-2B8F-4560-9E71-61539F573F9C}" presName="hierChild3" presStyleCnt="0"/>
      <dgm:spPr/>
    </dgm:pt>
  </dgm:ptLst>
  <dgm:cxnLst>
    <dgm:cxn modelId="{49BA3C5D-B29D-4EF3-884C-7D49FAD282D8}" type="presOf" srcId="{4E226EE7-1DFE-4A0A-971F-E0BA1E79FCF6}" destId="{8CE499FD-CD75-407F-B579-74D52125BDDB}" srcOrd="0" destOrd="0" presId="urn:microsoft.com/office/officeart/2005/8/layout/hierarchy1"/>
    <dgm:cxn modelId="{7227F16F-F031-45E4-8607-29DA0412811E}" type="presOf" srcId="{0521BAA5-F9B0-4360-93D9-193D2C2AE48F}" destId="{4D4C2DEE-FFA7-4187-8073-2FD98D6EFD74}" srcOrd="0" destOrd="0" presId="urn:microsoft.com/office/officeart/2005/8/layout/hierarchy1"/>
    <dgm:cxn modelId="{C4FD9162-017E-4AD0-9B44-543683FB0D36}" srcId="{4E226EE7-1DFE-4A0A-971F-E0BA1E79FCF6}" destId="{082E420A-D6D2-410F-AFB2-76B0D427306B}" srcOrd="0" destOrd="0" parTransId="{9C1C7DE6-E5E5-4D7A-B943-4BF55B904A96}" sibTransId="{15B0CB26-335D-4649-BB9C-A919B95FD2CA}"/>
    <dgm:cxn modelId="{DD9742A3-B16C-4239-8699-A0560A0D14D8}" srcId="{082E420A-D6D2-410F-AFB2-76B0D427306B}" destId="{DE168795-2B8F-4560-9E71-61539F573F9C}" srcOrd="1" destOrd="0" parTransId="{0521BAA5-F9B0-4360-93D9-193D2C2AE48F}" sibTransId="{F29401AE-1259-4B94-9BBC-7D7AC1690D60}"/>
    <dgm:cxn modelId="{4777B591-6C4C-47E8-8F32-319886633E4C}" type="presOf" srcId="{DE168795-2B8F-4560-9E71-61539F573F9C}" destId="{5B7BC628-9802-4CDC-AF14-0BB893014268}" srcOrd="0" destOrd="0" presId="urn:microsoft.com/office/officeart/2005/8/layout/hierarchy1"/>
    <dgm:cxn modelId="{BAF54E66-3547-473A-AB1F-1FDFC3BAD706}" type="presOf" srcId="{082E420A-D6D2-410F-AFB2-76B0D427306B}" destId="{C3484C02-0457-4C1A-8F49-6A2D2265A3A5}" srcOrd="0" destOrd="0" presId="urn:microsoft.com/office/officeart/2005/8/layout/hierarchy1"/>
    <dgm:cxn modelId="{A859F4BA-4B0E-4BAF-BA36-5C90AF500B87}" srcId="{082E420A-D6D2-410F-AFB2-76B0D427306B}" destId="{272747BF-FA02-40EF-BBCC-9AA717615EA2}" srcOrd="0" destOrd="0" parTransId="{824E78E3-5E18-415E-B872-B3AE41E10FD2}" sibTransId="{63F37BFA-D743-41B2-9912-9A0C25348815}"/>
    <dgm:cxn modelId="{9F4DD834-C69C-4129-8048-B9FAF35F1C7A}" type="presOf" srcId="{272747BF-FA02-40EF-BBCC-9AA717615EA2}" destId="{DE63542A-7E25-4D76-847C-5EB4AC6E237F}" srcOrd="0" destOrd="0" presId="urn:microsoft.com/office/officeart/2005/8/layout/hierarchy1"/>
    <dgm:cxn modelId="{E6FEA3C7-0356-4AED-B47D-0A4D6AACC144}" type="presOf" srcId="{824E78E3-5E18-415E-B872-B3AE41E10FD2}" destId="{302A5DE3-7F6E-48FD-8B57-A0F0C01AEB95}" srcOrd="0" destOrd="0" presId="urn:microsoft.com/office/officeart/2005/8/layout/hierarchy1"/>
    <dgm:cxn modelId="{8F67F240-B5BD-493D-9FC2-7A69AC4849D3}" type="presParOf" srcId="{8CE499FD-CD75-407F-B579-74D52125BDDB}" destId="{7D70C73F-7E3F-48E9-A92E-958D6363EE7A}" srcOrd="0" destOrd="0" presId="urn:microsoft.com/office/officeart/2005/8/layout/hierarchy1"/>
    <dgm:cxn modelId="{51F19B04-8C63-480A-979A-ACDF2706CFB1}" type="presParOf" srcId="{7D70C73F-7E3F-48E9-A92E-958D6363EE7A}" destId="{8D8E7ADA-F94E-4E52-866F-D41016EC9855}" srcOrd="0" destOrd="0" presId="urn:microsoft.com/office/officeart/2005/8/layout/hierarchy1"/>
    <dgm:cxn modelId="{327575A6-EA54-40BE-A30A-9122D6123B37}" type="presParOf" srcId="{8D8E7ADA-F94E-4E52-866F-D41016EC9855}" destId="{17927DD6-8EBA-4C78-9051-F5CD613766E8}" srcOrd="0" destOrd="0" presId="urn:microsoft.com/office/officeart/2005/8/layout/hierarchy1"/>
    <dgm:cxn modelId="{C46E9AEB-250E-4606-9EC6-9CCC5D271EBA}" type="presParOf" srcId="{8D8E7ADA-F94E-4E52-866F-D41016EC9855}" destId="{C3484C02-0457-4C1A-8F49-6A2D2265A3A5}" srcOrd="1" destOrd="0" presId="urn:microsoft.com/office/officeart/2005/8/layout/hierarchy1"/>
    <dgm:cxn modelId="{8F658650-78DA-4A35-A4EF-3C741E1D13A6}" type="presParOf" srcId="{7D70C73F-7E3F-48E9-A92E-958D6363EE7A}" destId="{50795BE5-73F0-499E-B9CC-A8F9C9AA5E6A}" srcOrd="1" destOrd="0" presId="urn:microsoft.com/office/officeart/2005/8/layout/hierarchy1"/>
    <dgm:cxn modelId="{A1636C1B-73E7-42E6-83D4-4A3934F27AEB}" type="presParOf" srcId="{50795BE5-73F0-499E-B9CC-A8F9C9AA5E6A}" destId="{302A5DE3-7F6E-48FD-8B57-A0F0C01AEB95}" srcOrd="0" destOrd="0" presId="urn:microsoft.com/office/officeart/2005/8/layout/hierarchy1"/>
    <dgm:cxn modelId="{CA159966-393D-47C4-A988-E9728E123102}" type="presParOf" srcId="{50795BE5-73F0-499E-B9CC-A8F9C9AA5E6A}" destId="{63BDB955-3EAB-4481-A5B6-F486CD077364}" srcOrd="1" destOrd="0" presId="urn:microsoft.com/office/officeart/2005/8/layout/hierarchy1"/>
    <dgm:cxn modelId="{423D4741-88AE-4750-8341-564AD5153011}" type="presParOf" srcId="{63BDB955-3EAB-4481-A5B6-F486CD077364}" destId="{0A957975-E38C-448E-BA75-FEBF5628B7D3}" srcOrd="0" destOrd="0" presId="urn:microsoft.com/office/officeart/2005/8/layout/hierarchy1"/>
    <dgm:cxn modelId="{ED1EEDEF-9BB8-44C6-B2F7-79B6CC3F35D6}" type="presParOf" srcId="{0A957975-E38C-448E-BA75-FEBF5628B7D3}" destId="{E62E68AE-F5DA-4C44-BC58-38C32D812652}" srcOrd="0" destOrd="0" presId="urn:microsoft.com/office/officeart/2005/8/layout/hierarchy1"/>
    <dgm:cxn modelId="{43749041-6C62-4BC3-B8CF-072082AB1EEF}" type="presParOf" srcId="{0A957975-E38C-448E-BA75-FEBF5628B7D3}" destId="{DE63542A-7E25-4D76-847C-5EB4AC6E237F}" srcOrd="1" destOrd="0" presId="urn:microsoft.com/office/officeart/2005/8/layout/hierarchy1"/>
    <dgm:cxn modelId="{3E446F4B-CCFC-479B-BF9F-736CE5972ADB}" type="presParOf" srcId="{63BDB955-3EAB-4481-A5B6-F486CD077364}" destId="{A5987379-2601-45DC-BFBC-4E8F10B20398}" srcOrd="1" destOrd="0" presId="urn:microsoft.com/office/officeart/2005/8/layout/hierarchy1"/>
    <dgm:cxn modelId="{15E4E278-BBAC-4E3C-908C-6AEC80FCB098}" type="presParOf" srcId="{50795BE5-73F0-499E-B9CC-A8F9C9AA5E6A}" destId="{4D4C2DEE-FFA7-4187-8073-2FD98D6EFD74}" srcOrd="2" destOrd="0" presId="urn:microsoft.com/office/officeart/2005/8/layout/hierarchy1"/>
    <dgm:cxn modelId="{97521594-9272-4F0F-8D63-4E69B4534D2B}" type="presParOf" srcId="{50795BE5-73F0-499E-B9CC-A8F9C9AA5E6A}" destId="{D16F7117-C652-40F5-B6BA-93DAD1E1830A}" srcOrd="3" destOrd="0" presId="urn:microsoft.com/office/officeart/2005/8/layout/hierarchy1"/>
    <dgm:cxn modelId="{69B6240D-38E1-4140-91E4-CDCE14E707EB}" type="presParOf" srcId="{D16F7117-C652-40F5-B6BA-93DAD1E1830A}" destId="{AFFCDBF7-CE23-45B7-A8AB-0814FF99468B}" srcOrd="0" destOrd="0" presId="urn:microsoft.com/office/officeart/2005/8/layout/hierarchy1"/>
    <dgm:cxn modelId="{7B1E00D7-C55A-43D5-AFAD-D296CA7A959C}" type="presParOf" srcId="{AFFCDBF7-CE23-45B7-A8AB-0814FF99468B}" destId="{6429BFDC-FEC0-4ECD-8AC1-A1B4A5C0CE5E}" srcOrd="0" destOrd="0" presId="urn:microsoft.com/office/officeart/2005/8/layout/hierarchy1"/>
    <dgm:cxn modelId="{CAE3E9BC-607D-4266-AAC7-C6EF7144939B}" type="presParOf" srcId="{AFFCDBF7-CE23-45B7-A8AB-0814FF99468B}" destId="{5B7BC628-9802-4CDC-AF14-0BB893014268}" srcOrd="1" destOrd="0" presId="urn:microsoft.com/office/officeart/2005/8/layout/hierarchy1"/>
    <dgm:cxn modelId="{429289D4-5D24-42B7-9197-6C9663B964FB}" type="presParOf" srcId="{D16F7117-C652-40F5-B6BA-93DAD1E1830A}" destId="{A02F4538-500B-469E-B71C-D251308334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C2DEE-FFA7-4187-8073-2FD98D6EFD74}">
      <dsp:nvSpPr>
        <dsp:cNvPr id="0" name=""/>
        <dsp:cNvSpPr/>
      </dsp:nvSpPr>
      <dsp:spPr>
        <a:xfrm>
          <a:off x="1711840" y="1201710"/>
          <a:ext cx="941270" cy="54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93"/>
              </a:lnTo>
              <a:lnTo>
                <a:pt x="941270" y="402393"/>
              </a:lnTo>
              <a:lnTo>
                <a:pt x="941270" y="545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A5DE3-7F6E-48FD-8B57-A0F0C01AEB95}">
      <dsp:nvSpPr>
        <dsp:cNvPr id="0" name=""/>
        <dsp:cNvSpPr/>
      </dsp:nvSpPr>
      <dsp:spPr>
        <a:xfrm>
          <a:off x="770569" y="1201710"/>
          <a:ext cx="941270" cy="545081"/>
        </a:xfrm>
        <a:custGeom>
          <a:avLst/>
          <a:gdLst/>
          <a:ahLst/>
          <a:cxnLst/>
          <a:rect l="0" t="0" r="0" b="0"/>
          <a:pathLst>
            <a:path>
              <a:moveTo>
                <a:pt x="941270" y="0"/>
              </a:moveTo>
              <a:lnTo>
                <a:pt x="941270" y="402393"/>
              </a:lnTo>
              <a:lnTo>
                <a:pt x="0" y="402393"/>
              </a:lnTo>
              <a:lnTo>
                <a:pt x="0" y="545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27DD6-8EBA-4C78-9051-F5CD613766E8}">
      <dsp:nvSpPr>
        <dsp:cNvPr id="0" name=""/>
        <dsp:cNvSpPr/>
      </dsp:nvSpPr>
      <dsp:spPr>
        <a:xfrm>
          <a:off x="825119" y="496642"/>
          <a:ext cx="1773441" cy="705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84C02-0457-4C1A-8F49-6A2D2265A3A5}">
      <dsp:nvSpPr>
        <dsp:cNvPr id="0" name=""/>
        <dsp:cNvSpPr/>
      </dsp:nvSpPr>
      <dsp:spPr>
        <a:xfrm>
          <a:off x="996259" y="659225"/>
          <a:ext cx="1773441" cy="70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Классификация расходов</a:t>
          </a:r>
          <a:endParaRPr lang="ru-RU" sz="1400" b="1" kern="1200" dirty="0"/>
        </a:p>
      </dsp:txBody>
      <dsp:txXfrm>
        <a:off x="996259" y="659225"/>
        <a:ext cx="1773441" cy="705068"/>
      </dsp:txXfrm>
    </dsp:sp>
    <dsp:sp modelId="{E62E68AE-F5DA-4C44-BC58-38C32D812652}">
      <dsp:nvSpPr>
        <dsp:cNvPr id="0" name=""/>
        <dsp:cNvSpPr/>
      </dsp:nvSpPr>
      <dsp:spPr>
        <a:xfrm>
          <a:off x="438" y="1746791"/>
          <a:ext cx="1540261" cy="3158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3542A-7E25-4D76-847C-5EB4AC6E237F}">
      <dsp:nvSpPr>
        <dsp:cNvPr id="0" name=""/>
        <dsp:cNvSpPr/>
      </dsp:nvSpPr>
      <dsp:spPr>
        <a:xfrm>
          <a:off x="171578" y="1909374"/>
          <a:ext cx="1540261" cy="3158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Функциональная</a:t>
          </a:r>
          <a:r>
            <a:rPr lang="ru-RU" sz="1200" kern="1200" dirty="0" smtClean="0"/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sz="1200" kern="1200" dirty="0"/>
        </a:p>
      </dsp:txBody>
      <dsp:txXfrm>
        <a:off x="171578" y="1909374"/>
        <a:ext cx="1540261" cy="3158605"/>
      </dsp:txXfrm>
    </dsp:sp>
    <dsp:sp modelId="{6429BFDC-FEC0-4ECD-8AC1-A1B4A5C0CE5E}">
      <dsp:nvSpPr>
        <dsp:cNvPr id="0" name=""/>
        <dsp:cNvSpPr/>
      </dsp:nvSpPr>
      <dsp:spPr>
        <a:xfrm>
          <a:off x="1882980" y="1746791"/>
          <a:ext cx="1540261" cy="32169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BC628-9802-4CDC-AF14-0BB893014268}">
      <dsp:nvSpPr>
        <dsp:cNvPr id="0" name=""/>
        <dsp:cNvSpPr/>
      </dsp:nvSpPr>
      <dsp:spPr>
        <a:xfrm>
          <a:off x="2054120" y="1909374"/>
          <a:ext cx="1540261" cy="3216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Ведомственная </a:t>
          </a:r>
          <a:r>
            <a:rPr lang="ru-RU" sz="1200" kern="1200" dirty="0" smtClean="0"/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sz="1200" kern="1200" dirty="0"/>
        </a:p>
      </dsp:txBody>
      <dsp:txXfrm>
        <a:off x="2054120" y="1909374"/>
        <a:ext cx="1540261" cy="321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B9D926-AD25-4574-8807-E134BA6CD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74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32B9B-DC2A-4308-980B-56E6775CD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04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8499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90B634-0D63-4A6A-A554-9E239666CA16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94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3BE2F3-E9FF-466F-850A-8B61D38B08D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15557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3476-BFBF-47E0-A453-EBBBD636306F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393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FA3EEF-A4EB-4DC1-9487-CC2C6ADB6B8E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7426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60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2444DA-11BC-4D4E-B8B5-395113F87F8C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1172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318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BD1DE2-3E3D-4A7E-9A64-ECF0BDE942EE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41204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0854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5F77-9878-4B92-903C-DA4750CAB495}" type="slidenum">
              <a:rPr lang="ru-RU" smtClean="0"/>
              <a:pPr/>
              <a:t>40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1793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21467"/>
            <a:ext cx="5829300" cy="264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E29-132F-42B2-A800-B06452EC5142}" type="datetime1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F4F2-C683-4005-920A-D3F761CA2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85C2FF">
                <a:alpha val="29000"/>
              </a:srgbClr>
            </a:gs>
            <a:gs pos="100000">
              <a:srgbClr val="5981AA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810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255664F-1ACC-4FC1-829E-F819E8DA3ECB}" type="datetime1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2C9856A-3900-401A-B9A0-2FD7C9118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3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9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9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fd@adm-serov.r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4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9BA0A3"/>
              </a:clrFrom>
              <a:clrTo>
                <a:srgbClr val="9BA0A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953" y="699776"/>
            <a:ext cx="2629383" cy="1583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1D303F"/>
              </a:clrFrom>
              <a:clrTo>
                <a:srgbClr val="1D303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872" y="717493"/>
            <a:ext cx="2540852" cy="16040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270" name="WordArt 21"/>
          <p:cNvSpPr>
            <a:spLocks noChangeArrowheads="1" noChangeShapeType="1" noTextEdit="1"/>
          </p:cNvSpPr>
          <p:nvPr/>
        </p:nvSpPr>
        <p:spPr bwMode="auto">
          <a:xfrm>
            <a:off x="847390" y="2406515"/>
            <a:ext cx="7772551" cy="116196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44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33CC">
                  <a:alpha val="98038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613768" y="268"/>
            <a:ext cx="8828732" cy="4898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Финансовое управление администрации Серовского городского округа</a:t>
            </a:r>
          </a:p>
        </p:txBody>
      </p:sp>
      <p:pic>
        <p:nvPicPr>
          <p:cNvPr id="5129" name="Picture 25" descr="1 (15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600" y="-8915400"/>
            <a:ext cx="3059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581173" y="5822463"/>
            <a:ext cx="2371443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</a:t>
            </a:r>
            <a:r>
              <a:rPr lang="en-US" sz="1600" b="1" dirty="0" smtClean="0">
                <a:solidFill>
                  <a:schemeClr val="bg1"/>
                </a:solidFill>
              </a:rPr>
              <a:t>9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год                            г. Серов</a:t>
            </a:r>
          </a:p>
        </p:txBody>
      </p:sp>
      <p:sp>
        <p:nvSpPr>
          <p:cNvPr id="5133" name="Заголовок 11"/>
          <p:cNvSpPr>
            <a:spLocks noGrp="1"/>
          </p:cNvSpPr>
          <p:nvPr>
            <p:ph type="ctrTitle" sz="quarter"/>
          </p:nvPr>
        </p:nvSpPr>
        <p:spPr>
          <a:xfrm>
            <a:off x="739775" y="4279900"/>
            <a:ext cx="8420100" cy="12525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Проекту Решения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Думы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Серовского городского округа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г. №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«О бюджете Серовского городского округа на 20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плановый период 202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8" y="2654343"/>
            <a:ext cx="9906704" cy="108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</a:t>
            </a: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ГРАЖДАН</a:t>
            </a:r>
          </a:p>
        </p:txBody>
      </p:sp>
    </p:spTree>
  </p:cSld>
  <p:clrMapOvr>
    <a:masterClrMapping/>
  </p:clrMapOvr>
  <p:transition spd="slow" advTm="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3" descr="3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2665413"/>
            <a:ext cx="19399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868363" y="223838"/>
            <a:ext cx="8816975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Гражданин и его участие в бюджетном процессе</a:t>
            </a:r>
          </a:p>
        </p:txBody>
      </p:sp>
      <p:sp>
        <p:nvSpPr>
          <p:cNvPr id="18436" name="Выноска со стрелкой вниз 15"/>
          <p:cNvSpPr>
            <a:spLocks noChangeArrowheads="1"/>
          </p:cNvSpPr>
          <p:nvPr/>
        </p:nvSpPr>
        <p:spPr bwMode="auto">
          <a:xfrm>
            <a:off x="2122488" y="855663"/>
            <a:ext cx="5113337" cy="863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99CC"/>
          </a:solidFill>
          <a:ln w="1905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000099"/>
                </a:solidFill>
                <a:latin typeface="Constantia" pitchFamily="18" charset="0"/>
              </a:rPr>
              <a:t>ГРАЖДАНИН,  как налогоплательщик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471" y="1585615"/>
            <a:ext cx="1846659" cy="120032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Помогает формировать доходную часть бюджета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9264" y="5369917"/>
            <a:ext cx="2232248" cy="147732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>
            <a:spAutoFit/>
            <a:scene3d>
              <a:camera prst="perspectiveContrastingLeftFacing"/>
              <a:lightRig rig="threePt" dir="t"/>
            </a:scene3d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Получает социальные гарантии – расходная часть бюджета</a:t>
            </a:r>
          </a:p>
        </p:txBody>
      </p:sp>
      <p:pic>
        <p:nvPicPr>
          <p:cNvPr id="18439" name="Picture 10" descr="so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150" y="5473700"/>
            <a:ext cx="2101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instruktsiya-pfr-chto-nuzhno-sdelat-za-polgoda-do-pensi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3879850"/>
            <a:ext cx="22034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childre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9825"/>
            <a:ext cx="28908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22012015_16-33-3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88" y="4948238"/>
            <a:ext cx="33448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8" descr="2d6a7e9d52763acc0ba7ff1554a58744_48_128005590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0" y="2047875"/>
            <a:ext cx="3627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4006850" y="2917825"/>
            <a:ext cx="1936750" cy="396875"/>
          </a:xfrm>
          <a:prstGeom prst="rect">
            <a:avLst/>
          </a:prstGeom>
          <a:solidFill>
            <a:srgbClr val="5E3D3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Бюджет  </a:t>
            </a:r>
            <a:r>
              <a:rPr lang="ru-RU" sz="2000" b="1" dirty="0" smtClean="0"/>
              <a:t>20</a:t>
            </a:r>
            <a:r>
              <a:rPr lang="en-US" sz="2000" b="1" dirty="0" smtClean="0"/>
              <a:t>20</a:t>
            </a:r>
            <a:endParaRPr lang="ru-RU" sz="2000" b="1" dirty="0"/>
          </a:p>
        </p:txBody>
      </p:sp>
      <p:pic>
        <p:nvPicPr>
          <p:cNvPr id="18445" name="Picture 21" descr="deklaraciy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1476375"/>
            <a:ext cx="1903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3" descr="Изображение 073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256593">
            <a:off x="83891" y="2992480"/>
            <a:ext cx="237618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-249238"/>
            <a:ext cx="8553450" cy="16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022475" y="1993900"/>
            <a:ext cx="763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проекту бюджета Серовского городского округа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128838" y="4021138"/>
            <a:ext cx="7634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годовому отчету об исполнении бюджета Серовского городского округа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2271713" y="5499100"/>
            <a:ext cx="4986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Обращение граждан</a:t>
            </a:r>
          </a:p>
        </p:txBody>
      </p:sp>
      <p:pic>
        <p:nvPicPr>
          <p:cNvPr id="19464" name="Picture 15" descr="2016-03-01_07-34-28-600x3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897313"/>
            <a:ext cx="17160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i.ytimg.com/vi/MzxqdhIGkLk/hqdefaul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82" y="5185557"/>
            <a:ext cx="1735668" cy="1188256"/>
          </a:xfrm>
          <a:prstGeom prst="rect">
            <a:avLst/>
          </a:prstGeom>
          <a:noFill/>
        </p:spPr>
      </p:pic>
      <p:pic>
        <p:nvPicPr>
          <p:cNvPr id="2" name="Picture 2" descr="http://i4.ytimg.com/vi/0Z2zYPH6WHw/hqdefaul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08" y="1266825"/>
            <a:ext cx="1615016" cy="1211262"/>
          </a:xfrm>
          <a:prstGeom prst="rect">
            <a:avLst/>
          </a:prstGeom>
          <a:noFill/>
        </p:spPr>
      </p:pic>
      <p:pic>
        <p:nvPicPr>
          <p:cNvPr id="13315" name="Picture 3" descr="M:\Документы\Общие\Финансовое управление\Нелюбина Е.Ю\20181106_09113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71" y="2628900"/>
            <a:ext cx="1642528" cy="92392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 rot="5400000">
            <a:off x="6187282" y="3139281"/>
            <a:ext cx="6858000" cy="5794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-1525639" y="3470410"/>
            <a:ext cx="8488414" cy="1015663"/>
          </a:xfrm>
          <a:prstGeom prst="rect">
            <a:avLst/>
          </a:prstGeom>
          <a:solidFill>
            <a:schemeClr val="lt1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</a:bodyPr>
          <a:lstStyle/>
          <a:p>
            <a:pPr algn="ctr">
              <a:defRPr/>
            </a:pPr>
            <a:r>
              <a:rPr lang="ru-RU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городского округа 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76740" y="838646"/>
            <a:ext cx="2030106" cy="207695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35445" y="613782"/>
            <a:ext cx="2126872" cy="2194126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Прогноз социально-экономического развития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7197714" y="442555"/>
            <a:ext cx="1952409" cy="258106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Муниципальные программы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5138514" y="423778"/>
            <a:ext cx="1960621" cy="2579904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28" y="4939970"/>
            <a:ext cx="2241720" cy="156498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157" y="4912180"/>
            <a:ext cx="2256090" cy="16849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372" name="Picture 16" descr="i?id=110933568-3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7589" y="4958621"/>
            <a:ext cx="2280423" cy="16303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" y="8290"/>
            <a:ext cx="882004" cy="986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59906" y="3059906"/>
            <a:ext cx="6858000" cy="7381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показатели социально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экономического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34586" y="0"/>
          <a:ext cx="9019014" cy="6730357"/>
        </p:xfrm>
        <a:graphic>
          <a:graphicData uri="http://schemas.openxmlformats.org/drawingml/2006/table">
            <a:tbl>
              <a:tblPr/>
              <a:tblGrid>
                <a:gridCol w="4614162"/>
                <a:gridCol w="688258"/>
                <a:gridCol w="806246"/>
                <a:gridCol w="747251"/>
                <a:gridCol w="707923"/>
                <a:gridCol w="707922"/>
                <a:gridCol w="747252"/>
              </a:tblGrid>
              <a:tr h="1320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Показатели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2018г.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</a:t>
                      </a:r>
                      <a:r>
                        <a:rPr lang="ru-RU" sz="11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Оборот крупных и средних организаций обрабатывающих производств, обеспечение электрической энергией, газом и паром</a:t>
                      </a:r>
                      <a:r>
                        <a:rPr lang="ru-RU" sz="11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      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70306,6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72910,7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75232,9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77533,7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79280,3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Добыча полезных ископаемых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</a:t>
                      </a: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 Обрабатывающие производства,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48632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50346,5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52569,2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54745,2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56350,8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 Обеспечение электрической энергией, газом и паром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9218,8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10047,1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10061,9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10102,1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10162,7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 Строительство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776,9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 Оптовая и розничная торговля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10711,8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10750,0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10800,0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10850,0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10900,0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 Транспортировка и хранение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     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288,4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295,0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305,0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1.7. Деятельность в области информации и связи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142,0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146,0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Численность занятых в экономике округа, всего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чел.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численность персонала в обрабатывающих производствах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чел.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7,45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7,36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7,36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7,36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7,36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Фонд оплаты труда в целом по округу: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% к прошлому периоду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11311,2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12033,2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12815,4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13661,2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14576,5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 том числе:  в обрабатывающих производствах,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% к прошлому периоду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3235,1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3359,4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3544,2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3749,7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3974,7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 Объем инвестиций за счет всех источников финансирования в действующих ценах каждого года,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4646,4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2911,2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1594,4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2160,8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3405,3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135,5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157,6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5. Число  субъектов  малого  и  среднего предпринимательства  в  расчете </a:t>
                      </a:r>
                      <a:b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 10 тыс. человек населения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189,1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189,1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189,15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189,20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189,25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15,75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15,75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15,80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15,85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15,90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7. Прибыль всего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руб.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5556,2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4900,0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5215,0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5493,0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5731,0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8.</a:t>
                      </a:r>
                      <a:r>
                        <a:rPr lang="ru-RU" sz="11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Оборот розничной торговли,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12949,1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13441,2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13952,0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14496,1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15061,5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9. Оборот общественного питания,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520,9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541,9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552,8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563,8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9284" y="0"/>
          <a:ext cx="9326716" cy="335280"/>
        </p:xfrm>
        <a:graphic>
          <a:graphicData uri="http://schemas.openxmlformats.org/drawingml/2006/table">
            <a:tbl>
              <a:tblPr/>
              <a:tblGrid>
                <a:gridCol w="4771584"/>
                <a:gridCol w="711739"/>
                <a:gridCol w="833753"/>
                <a:gridCol w="772745"/>
                <a:gridCol w="732075"/>
                <a:gridCol w="732074"/>
                <a:gridCol w="772746"/>
              </a:tblGrid>
              <a:tr h="1320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Показатели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2018г.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9284" y="323098"/>
          <a:ext cx="9326716" cy="2987133"/>
        </p:xfrm>
        <a:graphic>
          <a:graphicData uri="http://schemas.openxmlformats.org/drawingml/2006/table">
            <a:tbl>
              <a:tblPr/>
              <a:tblGrid>
                <a:gridCol w="4771584"/>
                <a:gridCol w="711739"/>
                <a:gridCol w="833753"/>
                <a:gridCol w="772745"/>
                <a:gridCol w="732075"/>
                <a:gridCol w="732074"/>
                <a:gridCol w="772746"/>
              </a:tblGrid>
              <a:tr h="264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10. Численность постоянного населения  (на начало года)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105691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104790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104700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104700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104700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11. Ввод в эксплуатацию жилья,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тыс.кв.м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18,773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20,8 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23,15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23,2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23,5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110,8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100,2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12. Среднемесячная заработная плата одного работника,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33995,3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36205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38485,9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41180,0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44062,6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106,7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11. Инфляция (сводный индекс потребительских цен) 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103,86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12. Численность безработных, зарегистрированных в органах службы занятости на начало отчетного периода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31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13. Уровень официально зарегистрированной безработицы                                                      (в % к экономически активному населению)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1,23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1,43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1,45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1,45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45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14. Собственные доходы бюджета Серовского городского округа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(налоговые и неналоговые)                                                                  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1 071,4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1190,5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1257,1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1231,8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1270,7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 rot="5400000">
            <a:off x="6079331" y="3031332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Основные характеристики  бюджета Серовского городского округа</a:t>
            </a:r>
            <a:r>
              <a:rPr lang="ru-RU" sz="1800" b="1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на 20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20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 год и плановый период 202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 и 202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 годов            </a:t>
            </a: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090738" y="933450"/>
          <a:ext cx="366712" cy="246063"/>
        </p:xfrm>
        <a:graphic>
          <a:graphicData uri="http://schemas.openxmlformats.org/presentationml/2006/ole">
            <p:oleObj spid="_x0000_s1027" name="Диаграмма" r:id="rId3" imgW="6600943" imgH="4400468" progId="MSGraph.Chart.8">
              <p:embed followColorScheme="full"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0"/>
          <a:ext cx="9094840" cy="6857996"/>
        </p:xfrm>
        <a:graphic>
          <a:graphicData uri="http://schemas.openxmlformats.org/drawingml/2006/table">
            <a:tbl>
              <a:tblPr/>
              <a:tblGrid>
                <a:gridCol w="3854246"/>
                <a:gridCol w="1828800"/>
                <a:gridCol w="1779639"/>
                <a:gridCol w="1632155"/>
              </a:tblGrid>
              <a:tr h="121949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бюджет Серовского городского округа на 2020 год, тыс.руб.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бюджет Серовского городского округа на 2021 год, тыс.руб.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бюджет Серовского городского округа на 2022 год, тыс.руб.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3 224 163,9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3 006 529,6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3 091 278,6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и неналоговые доходы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1 257 130,5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1 231 806,6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1 270 718,9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303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Безвозмездные поступления от других бюджетов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1 967 033,4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1 774 723,0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1 820 559,7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4924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Дотации бюджетам городских округов на выравнивание бюджетной обеспеченности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526 759,0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211 289,0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170 540,0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3 287 971,0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3 029 986,7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3 076 233,6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 расходы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214 675,6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202 733,0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189 308,7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4924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46 278,2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50 403,3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44 973,1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экономика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207 540,6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181 948,0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156 897,9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303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 хозяйство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350 914,9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457 017,8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122 951,2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окружающей среды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7 702,9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5 846,2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6 080,7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1 914 946,8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1 613 646,6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2 022 617,1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203 428,3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192 924,6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195 995,3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261 049,3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250 685,7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251 403,8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и спорт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67 354,5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60 803,1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71 995,3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 информации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4 418,1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4 039,7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4 071,8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4924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государственного и муниципального долга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9 661,8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9 938,7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9 938,7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43250" y="3143250"/>
            <a:ext cx="6858000" cy="571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Серовского городского 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68594" y="117987"/>
          <a:ext cx="9237406" cy="6519738"/>
        </p:xfrm>
        <a:graphic>
          <a:graphicData uri="http://schemas.openxmlformats.org/drawingml/2006/table">
            <a:tbl>
              <a:tblPr/>
              <a:tblGrid>
                <a:gridCol w="2574141"/>
                <a:gridCol w="1555207"/>
                <a:gridCol w="1541803"/>
                <a:gridCol w="1622244"/>
                <a:gridCol w="1944011"/>
              </a:tblGrid>
              <a:tr h="471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2019 год, уточненный бюджет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год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год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год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- всего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3 292 765,8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3 224 163,9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3 006 529,6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3 091 278,7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16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и неналоговые доходы: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1 189 638,8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1 257 130,5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1 231 806,6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1 270 719,0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налоговые доходы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1 031 379,4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1 160 926,6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1 135 438,5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1 173 809,4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неналоговые доходы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158 259,4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96 203,9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96 368,1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96 909,6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безвозмездные поступления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2 103 127,0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1 967 033,4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1 774 723,0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1 820 559,7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- всего,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3 465 246,7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3 287 970,9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3 029 986,8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3 076 232,9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2442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за счет собственных доходов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1 749 937,4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1 847 696,5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1 559 715,8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1 517 460,2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60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за счет целевых безвозмездных поступлений (субсидии, субвенции, межбюджетные трансферты)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1 715 309,3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1 440 274,4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1 470 271,0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1 558 772,7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Дефицит (-), профицит(+)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-172 480,9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-63 807,0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-62 450,1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-60 827,3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FFFF"/>
                    </a:solidFill>
                  </a:tcPr>
                </a:tc>
              </a:tr>
              <a:tr h="501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бюджета - всего,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172 480,9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63 806,90   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62 450,10   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60 827,30   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932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кредиты - всего,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67 052,2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63 807,0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62 450,2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60 827,4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т.ч. - получение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423 928,3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330 583,1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273 226,3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271 448,3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- погашение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356 876,1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266 776,1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210 776,1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210 620,9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изменение остатков средств бюджета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105 428,7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6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иные источники финансирования дефицита бюджета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25,5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Отношение дефицита бюджета к доходам, %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25,52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9,99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9,83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9,37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0"/>
            <a:ext cx="9906000" cy="5349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Серовского городского округа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563563"/>
            <a:ext cx="963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732320" y="1147210"/>
            <a:ext cx="9914719" cy="102516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Доходы – денежные средства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поступающие в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                   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unga" panose="020B0502040204020203" pitchFamily="34" charset="0"/>
              <a:cs typeface="+mn-cs"/>
            </a:endParaRPr>
          </a:p>
        </p:txBody>
      </p:sp>
      <p:pic>
        <p:nvPicPr>
          <p:cNvPr id="26628" name="Picture 8" descr="Сним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9906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Сравнительный анализ налоговых доходов, неналоговых доходов и безвозмездных поступлений в бюджет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7536" y="6087"/>
            <a:ext cx="704712" cy="6630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914399" y="147484"/>
          <a:ext cx="8790039" cy="642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2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5400000">
            <a:off x="6079332" y="3031331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Налоговые доходы в 2020 году 1 160 927 тыс.руб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0"/>
          <a:ext cx="908500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7170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2875" y="903288"/>
            <a:ext cx="9582150" cy="889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Бюджет для граждан </a:t>
            </a:r>
            <a:r>
              <a:rPr lang="ru-RU" sz="1600" dirty="0">
                <a:solidFill>
                  <a:srgbClr val="000099"/>
                </a:solidFill>
              </a:rPr>
              <a:t>– документ, содержащий основные положения решения о бюджете в доступной для широкого круга  заинтересованных пользователей форме, разработанной  в целях ознакомления граждан 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endParaRPr lang="ru-RU" sz="1600" b="1" u="sng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Бюджет  –</a:t>
            </a:r>
            <a:r>
              <a:rPr lang="ru-RU" sz="1600" b="1" dirty="0">
                <a:solidFill>
                  <a:srgbClr val="000099"/>
                </a:solidFill>
              </a:rPr>
              <a:t>  </a:t>
            </a:r>
            <a:r>
              <a:rPr lang="ru-RU" sz="1600" dirty="0">
                <a:solidFill>
                  <a:srgbClr val="000099"/>
                </a:solidFill>
              </a:rPr>
              <a:t>форма  образования  и  расходования  денежных  средств,  предназначенных для  финансового  обеспечения  задач  и  функций  государства  и  местного самоуправления.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Доходы  бюджета  –</a:t>
            </a:r>
            <a:r>
              <a:rPr lang="ru-RU" sz="1600" dirty="0">
                <a:solidFill>
                  <a:srgbClr val="000099"/>
                </a:solidFill>
              </a:rPr>
              <a:t>  поступающие  в  бюджет  денежные  средства,  за  исключением источников финансирования дефицита бюджета.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Расходы  бюджета  –</a:t>
            </a:r>
            <a:r>
              <a:rPr lang="ru-RU" sz="1600" dirty="0">
                <a:solidFill>
                  <a:srgbClr val="000099"/>
                </a:solidFill>
              </a:rPr>
              <a:t>  выплачиваемые  из  бюджета  денежные  средства,  за исключением источников финансирования дефицита бюджета.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Дефицит бюджета –</a:t>
            </a:r>
            <a:r>
              <a:rPr lang="ru-RU" sz="1600" dirty="0">
                <a:solidFill>
                  <a:srgbClr val="000099"/>
                </a:solidFill>
              </a:rPr>
              <a:t> превышение расходов  бюджета над его доходами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 err="1">
                <a:solidFill>
                  <a:srgbClr val="000099"/>
                </a:solidFill>
              </a:rPr>
              <a:t>Профицит</a:t>
            </a:r>
            <a:r>
              <a:rPr lang="ru-RU" sz="1600" b="1" u="sng">
                <a:solidFill>
                  <a:srgbClr val="000099"/>
                </a:solidFill>
              </a:rPr>
              <a:t> бюджета –</a:t>
            </a:r>
            <a:r>
              <a:rPr lang="ru-RU" sz="1600">
                <a:solidFill>
                  <a:srgbClr val="000099"/>
                </a:solidFill>
              </a:rPr>
              <a:t> превышение доходов бюджета над его расходами</a:t>
            </a:r>
          </a:p>
          <a:p>
            <a:endParaRPr lang="ru-RU" sz="1600">
              <a:solidFill>
                <a:srgbClr val="000099"/>
              </a:solidFill>
            </a:endParaRPr>
          </a:p>
          <a:p>
            <a:pPr algn="just"/>
            <a:r>
              <a:rPr lang="ru-RU" sz="1600" b="1" u="sng">
                <a:solidFill>
                  <a:srgbClr val="000099"/>
                </a:solidFill>
              </a:rPr>
              <a:t>Бюджетный процесс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ru-RU" sz="1600">
                <a:solidFill>
                  <a:srgbClr val="000099"/>
                </a:solidFill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</a:t>
            </a:r>
          </a:p>
          <a:p>
            <a:pPr algn="just"/>
            <a:r>
              <a:rPr lang="ru-RU" sz="1600">
                <a:solidFill>
                  <a:srgbClr val="000099"/>
                </a:solidFill>
              </a:rPr>
              <a:t> за их исполнением, осуществлению бюджетного учета, составлению, </a:t>
            </a:r>
          </a:p>
          <a:p>
            <a:pPr algn="just"/>
            <a:r>
              <a:rPr lang="ru-RU" sz="1600">
                <a:solidFill>
                  <a:srgbClr val="000099"/>
                </a:solidFill>
              </a:rPr>
              <a:t>внешней проверке, рассмотрению и утверждению бюджетной отчетности</a:t>
            </a: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Неналоговые доходы 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2020 году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96 204,0  тыс.руб.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766" y="4899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789038" y="0"/>
          <a:ext cx="911696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спутниковая карта свердловской области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" y="5984"/>
            <a:ext cx="7554874" cy="685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5400000">
            <a:off x="6049169" y="3001169"/>
            <a:ext cx="6858000" cy="855662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82947" name="Объект 2"/>
          <p:cNvSpPr>
            <a:spLocks noGrp="1"/>
          </p:cNvSpPr>
          <p:nvPr>
            <p:ph type="subTitle" sz="quarter" idx="1"/>
          </p:nvPr>
        </p:nvSpPr>
        <p:spPr>
          <a:xfrm>
            <a:off x="4167188" y="0"/>
            <a:ext cx="4943475" cy="6858000"/>
          </a:xfrm>
          <a:gradFill rotWithShape="0">
            <a:gsLst>
              <a:gs pos="0">
                <a:srgbClr val="8DA5DD"/>
              </a:gs>
              <a:gs pos="20000">
                <a:srgbClr val="8DA5DD"/>
              </a:gs>
              <a:gs pos="25000">
                <a:srgbClr val="8488C4"/>
              </a:gs>
              <a:gs pos="59000">
                <a:srgbClr val="99CCFF"/>
              </a:gs>
              <a:gs pos="100000">
                <a:srgbClr val="8488C4"/>
              </a:gs>
            </a:gsLst>
            <a:lin ang="5400000" scaled="1"/>
          </a:gradFill>
        </p:spPr>
        <p:txBody>
          <a:bodyPr/>
          <a:lstStyle/>
          <a:p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областного бюджета в бюджет городского округа перечисляются межбюджетные трансферты в форме: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Дотаций</a:t>
            </a: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без определения конкретной цели их использования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 целях софинансирования расходных обязательств муниципального образования по вопросам местного значения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 выполнение переданных государственных полномочий Российской Федерации и Свердловской области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Иных межбюджетных трансфертов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 noGrp="1"/>
          </p:cNvGraphicFramePr>
          <p:nvPr>
            <p:ph idx="4294967295"/>
          </p:nvPr>
        </p:nvGraphicFramePr>
        <p:xfrm>
          <a:off x="5998" y="575653"/>
          <a:ext cx="9512827" cy="448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 rot="16200000">
            <a:off x="-3098800" y="3098800"/>
            <a:ext cx="6858000" cy="66040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(безвозмездные поступления)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" y="5970"/>
            <a:ext cx="571344" cy="6874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Object 108"/>
          <p:cNvGraphicFramePr>
            <a:graphicFrameLocks noChangeAspect="1"/>
          </p:cNvGraphicFramePr>
          <p:nvPr/>
        </p:nvGraphicFramePr>
        <p:xfrm>
          <a:off x="812800" y="50800"/>
          <a:ext cx="9291638" cy="662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5400000">
            <a:off x="6173788" y="3125787"/>
            <a:ext cx="6858000" cy="6064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2020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1 967 033,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" y="5470"/>
            <a:ext cx="484776" cy="6297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0" y="0"/>
          <a:ext cx="923249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Основные мероприятия по дополнительной мобилизации доходов бюджета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995" y="1237920"/>
            <a:ext cx="2622673" cy="274630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6394" name="AutoShape 10"/>
          <p:cNvGrpSpPr>
            <a:grpSpLocks/>
          </p:cNvGrpSpPr>
          <p:nvPr/>
        </p:nvGrpSpPr>
        <p:grpSpPr bwMode="auto">
          <a:xfrm>
            <a:off x="6238875" y="2540000"/>
            <a:ext cx="3971925" cy="4613275"/>
            <a:chOff x="3924" y="1244"/>
            <a:chExt cx="2496" cy="3080"/>
          </a:xfrm>
        </p:grpSpPr>
        <p:pic>
          <p:nvPicPr>
            <p:cNvPr id="90136" name="AutoShape 10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244"/>
              <a:ext cx="2496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7" name="Text Box 4"/>
            <p:cNvSpPr txBox="1">
              <a:spLocks noChangeArrowheads="1"/>
            </p:cNvSpPr>
            <p:nvPr/>
          </p:nvSpPr>
          <p:spPr bwMode="auto">
            <a:xfrm>
              <a:off x="4868" y="1808"/>
              <a:ext cx="1137" cy="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 по вопросам установления заработной платы в размере не ниже величины прожиточного минимума, установленного для трудоспособного населения Свердловской области, или среднего уровня по видам экономической деятельности, а так же своевременности выплаты заработной платы и перечисления налоговыми агентами удержанных сумм налога на доходы физических лиц (в том числе проведение комиссий  по легализации заработной платы). </a:t>
              </a:r>
            </a:p>
          </p:txBody>
        </p:sp>
      </p:grpSp>
      <p:grpSp>
        <p:nvGrpSpPr>
          <p:cNvPr id="16395" name="AutoShape 11"/>
          <p:cNvGrpSpPr>
            <a:grpSpLocks/>
          </p:cNvGrpSpPr>
          <p:nvPr/>
        </p:nvGrpSpPr>
        <p:grpSpPr bwMode="auto">
          <a:xfrm>
            <a:off x="3962400" y="3606800"/>
            <a:ext cx="4076700" cy="3438525"/>
            <a:chOff x="2934" y="2404"/>
            <a:chExt cx="2142" cy="2112"/>
          </a:xfrm>
        </p:grpSpPr>
        <p:pic>
          <p:nvPicPr>
            <p:cNvPr id="90134" name="AutoShape 1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4" y="2404"/>
              <a:ext cx="214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5" name="Text Box 7"/>
            <p:cNvSpPr txBox="1">
              <a:spLocks noChangeArrowheads="1"/>
            </p:cNvSpPr>
            <p:nvPr/>
          </p:nvSpPr>
          <p:spPr bwMode="auto">
            <a:xfrm>
              <a:off x="3380" y="3246"/>
              <a:ext cx="12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Проведение работы с управляющими компаниями по выявлению физических лиц, сдающих в наем или аренду собственные жилые помещения, гаражи, иные объекты недвижимого имущества, в целях вовлечения доходов от сдачи в аренду в налогооблагаемый оборот</a:t>
              </a:r>
              <a:endParaRPr lang="ru-RU" sz="9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397" name="AutoShape 13"/>
          <p:cNvGrpSpPr>
            <a:grpSpLocks/>
          </p:cNvGrpSpPr>
          <p:nvPr/>
        </p:nvGrpSpPr>
        <p:grpSpPr bwMode="auto">
          <a:xfrm>
            <a:off x="5797550" y="-152400"/>
            <a:ext cx="4600575" cy="4043363"/>
            <a:chOff x="3886" y="204"/>
            <a:chExt cx="2346" cy="1413"/>
          </a:xfrm>
        </p:grpSpPr>
        <p:pic>
          <p:nvPicPr>
            <p:cNvPr id="90132" name="AutoShap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" y="204"/>
              <a:ext cx="2346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3" name="Text Box 10"/>
            <p:cNvSpPr txBox="1">
              <a:spLocks noChangeArrowheads="1"/>
            </p:cNvSpPr>
            <p:nvPr/>
          </p:nvSpPr>
          <p:spPr bwMode="auto">
            <a:xfrm>
              <a:off x="4449" y="521"/>
              <a:ext cx="1329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Проведение работы по принудительному прекращению прав  на земельный участок лиц, не использующих его или использующих не в соответствии с его целевым назначением, с последующим оформлением земельного участка в муниципальную собственность и предоставление иным, более заинтересованным в его надлежащем использовании, а так же проведение мероприятий по привлечению лиц к гражданско-правовой ответственности, самовольно занимающих земельные участки, и взысканию с них сумм неосновательного обогащения </a:t>
              </a:r>
            </a:p>
          </p:txBody>
        </p:sp>
      </p:grpSp>
      <p:grpSp>
        <p:nvGrpSpPr>
          <p:cNvPr id="16398" name="AutoShape 14"/>
          <p:cNvGrpSpPr>
            <a:grpSpLocks/>
          </p:cNvGrpSpPr>
          <p:nvPr/>
        </p:nvGrpSpPr>
        <p:grpSpPr bwMode="auto">
          <a:xfrm>
            <a:off x="-320675" y="1878013"/>
            <a:ext cx="4754563" cy="3082925"/>
            <a:chOff x="-184" y="1993"/>
            <a:chExt cx="2665" cy="2116"/>
          </a:xfrm>
        </p:grpSpPr>
        <p:pic>
          <p:nvPicPr>
            <p:cNvPr id="90130" name="AutoShape 1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84" y="1993"/>
              <a:ext cx="2665" cy="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1" name="Text Box 13"/>
            <p:cNvSpPr txBox="1">
              <a:spLocks noChangeArrowheads="1"/>
            </p:cNvSpPr>
            <p:nvPr/>
          </p:nvSpPr>
          <p:spPr bwMode="auto">
            <a:xfrm>
              <a:off x="324" y="2414"/>
              <a:ext cx="1566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ru-RU" sz="1000" b="1">
                <a:solidFill>
                  <a:srgbClr val="203F61"/>
                </a:solidFill>
                <a:cs typeface="Times New Roman" pitchFamily="18" charset="0"/>
              </a:endParaRPr>
            </a:p>
            <a:p>
              <a:pPr algn="ctr"/>
              <a:r>
                <a:rPr lang="ru-RU" sz="1000" b="1">
                  <a:solidFill>
                    <a:srgbClr val="000000"/>
                  </a:solidFill>
                  <a:cs typeface="Times New Roman" pitchFamily="18" charset="0"/>
                </a:rPr>
                <a:t>    </a:t>
              </a:r>
              <a:r>
                <a:rPr lang="ru-RU" sz="900" b="1">
                  <a:solidFill>
                    <a:srgbClr val="000000"/>
                  </a:solidFill>
                </a:rPr>
                <a:t>Проведение в отношении организаций и индивидуальных предпринимателей, осуществляющих использование имущества, находящегося в собственности муниципального образования,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имущества: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сдачи в аренду имущества, находящегося в муниципальной собственности;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арендной платы  за земельные участки.</a:t>
              </a:r>
            </a:p>
          </p:txBody>
        </p:sp>
      </p:grp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662" y="2668429"/>
            <a:ext cx="893842" cy="6511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191" y="892998"/>
            <a:ext cx="886827" cy="6503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091" y="4114461"/>
            <a:ext cx="887706" cy="6514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7917" y="620015"/>
            <a:ext cx="3024788" cy="1808108"/>
          </a:xfrm>
          <a:prstGeom prst="wedgeEllipseCallout">
            <a:avLst>
              <a:gd name="adj1" fmla="val 69527"/>
              <a:gd name="adj2" fmla="val -12641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ru-RU" sz="10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3" name="AutoShape 11"/>
          <p:cNvGrpSpPr>
            <a:grpSpLocks/>
          </p:cNvGrpSpPr>
          <p:nvPr/>
        </p:nvGrpSpPr>
        <p:grpSpPr bwMode="auto">
          <a:xfrm>
            <a:off x="996950" y="3297238"/>
            <a:ext cx="3941763" cy="3827462"/>
            <a:chOff x="1505" y="2511"/>
            <a:chExt cx="1982" cy="1855"/>
          </a:xfrm>
        </p:grpSpPr>
        <p:pic>
          <p:nvPicPr>
            <p:cNvPr id="90128" name="AutoShape 11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5" y="2511"/>
              <a:ext cx="1982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9" name="Text Box 22"/>
            <p:cNvSpPr txBox="1">
              <a:spLocks noChangeArrowheads="1"/>
            </p:cNvSpPr>
            <p:nvPr/>
          </p:nvSpPr>
          <p:spPr bwMode="auto">
            <a:xfrm>
              <a:off x="1925" y="3352"/>
              <a:ext cx="1144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Осуществление контроля за перечислением налога на доходы физических лиц налоговыми агентами, зарегистрированными за пределами Серовского городского округа, то есть по месту нахождения обособленных подразделений на территории Серовского городского округа </a:t>
              </a:r>
            </a:p>
          </p:txBody>
        </p:sp>
      </p:grpSp>
      <p:sp>
        <p:nvSpPr>
          <p:cNvPr id="90126" name="Rectangle 26"/>
          <p:cNvSpPr>
            <a:spLocks noChangeArrowheads="1"/>
          </p:cNvSpPr>
          <p:nvPr/>
        </p:nvSpPr>
        <p:spPr bwMode="auto">
          <a:xfrm>
            <a:off x="142875" y="793750"/>
            <a:ext cx="26241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900" b="1">
                <a:solidFill>
                  <a:srgbClr val="000000"/>
                </a:solidFill>
              </a:rPr>
              <a:t>Проведение работы с налогоплательшиками по погашению задолженности   по налогам, поступающим в бюджет округа,   путем</a:t>
            </a: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округа.</a:t>
            </a:r>
          </a:p>
          <a:p>
            <a:pPr algn="ctr"/>
            <a:endParaRPr lang="ru-RU" sz="900" b="1">
              <a:solidFill>
                <a:srgbClr val="000000"/>
              </a:solidFill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4857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Расходы бюджета Серовского городского округа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9725" y="447675"/>
            <a:ext cx="8915400" cy="771525"/>
          </a:xfrm>
        </p:spPr>
        <p:txBody>
          <a:bodyPr/>
          <a:lstStyle/>
          <a:p>
            <a:pPr indent="176213" algn="just" eaLnBrk="1" hangingPunct="1"/>
            <a:r>
              <a:rPr lang="ru-RU" sz="1600" b="1" smtClean="0">
                <a:solidFill>
                  <a:srgbClr val="002060"/>
                </a:solidFill>
                <a:effectLst/>
                <a:latin typeface="Tahoma" pitchFamily="34" charset="0"/>
              </a:rPr>
              <a:t>Расходы бюджета – выплачиваемые из бюджета денежные средства, за исключением средств, являющихся  источниками финансирования дефицита бюджета</a:t>
            </a:r>
            <a:r>
              <a:rPr lang="ru-RU" sz="1600" b="1" smtClean="0">
                <a:solidFill>
                  <a:schemeClr val="accent2"/>
                </a:solidFill>
                <a:effectLst/>
                <a:latin typeface="Tahoma" pitchFamily="34" charset="0"/>
              </a:rPr>
              <a:t>.</a:t>
            </a:r>
            <a:r>
              <a:rPr lang="ru-RU" sz="1600" b="1" smtClean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91139" name="AutoShape 11"/>
          <p:cNvSpPr>
            <a:spLocks noChangeArrowheads="1"/>
          </p:cNvSpPr>
          <p:nvPr/>
        </p:nvSpPr>
        <p:spPr bwMode="auto">
          <a:xfrm>
            <a:off x="201613" y="1306513"/>
            <a:ext cx="5033962" cy="7826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Расходы бюджета Серовского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городского округа  распределены по: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2335213"/>
            <a:ext cx="1649412" cy="969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800" y="2344738"/>
            <a:ext cx="1592263" cy="9699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</a:p>
          <a:p>
            <a:pPr algn="ctr">
              <a:defRPr/>
            </a:pPr>
            <a:r>
              <a:rPr lang="ru-RU" sz="1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 бюджетных средств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52280" y="1131779"/>
          <a:ext cx="3594821" cy="572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180927" y="3591801"/>
            <a:ext cx="2576062" cy="2902922"/>
          </a:xfrm>
          <a:prstGeom prst="flowChartInternalStorage">
            <a:avLst/>
          </a:prstGeom>
          <a:ln w="9525"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Расходы бюджета Серовского городского округа ориентированы на выполнение действующих расходных обязательств  и обеспечение объема и качества предоставления муниципальных услуг  отраслей социально -  культурной сферы.</a:t>
            </a: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2834768" y="3626134"/>
            <a:ext cx="2401030" cy="2823055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Мероприятия муниципальных программ Серовского городского округа направлены на  достижение конкретных показателей и на повышение  эффективности расходования бюджетных средств.</a:t>
            </a:r>
          </a:p>
        </p:txBody>
      </p:sp>
      <p:grpSp>
        <p:nvGrpSpPr>
          <p:cNvPr id="91149" name="Скругленный прямоугольник 7"/>
          <p:cNvGrpSpPr>
            <a:grpSpLocks/>
          </p:cNvGrpSpPr>
          <p:nvPr/>
        </p:nvGrpSpPr>
        <p:grpSpPr bwMode="auto">
          <a:xfrm>
            <a:off x="3371850" y="2216150"/>
            <a:ext cx="2041525" cy="1206500"/>
            <a:chOff x="1075" y="1402"/>
            <a:chExt cx="1152" cy="760"/>
          </a:xfrm>
        </p:grpSpPr>
        <p:pic>
          <p:nvPicPr>
            <p:cNvPr id="91151" name="Скругленный прямоугольник 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5" y="1402"/>
              <a:ext cx="115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2" name="Text Box 31"/>
            <p:cNvSpPr txBox="1">
              <a:spLocks noChangeArrowheads="1"/>
            </p:cNvSpPr>
            <p:nvPr/>
          </p:nvSpPr>
          <p:spPr bwMode="auto">
            <a:xfrm>
              <a:off x="1182" y="1507"/>
              <a:ext cx="943" cy="551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cs typeface="Times New Roman" pitchFamily="18" charset="0"/>
                </a:rPr>
                <a:t>15 </a:t>
              </a:r>
              <a:endParaRPr lang="ru-RU" sz="1400" b="1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ctr"/>
              <a:r>
                <a:rPr lang="ru-RU" sz="1300" b="1" dirty="0">
                  <a:solidFill>
                    <a:schemeClr val="bg1"/>
                  </a:solidFill>
                  <a:cs typeface="Times New Roman" pitchFamily="18" charset="0"/>
                </a:rPr>
                <a:t>муниципальным программам СГО</a:t>
              </a: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9105" name="WordArt 5"/>
          <p:cNvSpPr>
            <a:spLocks noChangeArrowheads="1" noChangeShapeType="1" noTextEdit="1"/>
          </p:cNvSpPr>
          <p:nvPr/>
        </p:nvSpPr>
        <p:spPr bwMode="auto">
          <a:xfrm>
            <a:off x="577235" y="0"/>
            <a:ext cx="914400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Распределение расходов бюджета СГО на </a:t>
            </a:r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2020 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год по </a:t>
            </a:r>
          </a:p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муниципальным программам и </a:t>
            </a:r>
            <a:r>
              <a:rPr lang="ru-RU" sz="20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непрограммным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направлениям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550605"/>
          <a:ext cx="9906000" cy="63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16200000">
            <a:off x="-3127375" y="3127375"/>
            <a:ext cx="6858000" cy="603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Серовского городского округа на 2020 год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572114" y="0"/>
          <a:ext cx="933388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4"/>
          <p:cNvSpPr>
            <a:spLocks noChangeArrowheads="1"/>
          </p:cNvSpPr>
          <p:nvPr/>
        </p:nvSpPr>
        <p:spPr bwMode="auto">
          <a:xfrm>
            <a:off x="9288463" y="64881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95D18DB-0F1A-4E0B-BA73-A9DC76F420B1}" type="slidenum">
              <a:rPr lang="ru-RU"/>
              <a:pPr/>
              <a:t>28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распределения расходов бюджета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8611" y="0"/>
          <a:ext cx="9164486" cy="6518787"/>
        </p:xfrm>
        <a:graphic>
          <a:graphicData uri="http://schemas.openxmlformats.org/drawingml/2006/table">
            <a:tbl>
              <a:tblPr/>
              <a:tblGrid>
                <a:gridCol w="2193086"/>
                <a:gridCol w="1368412"/>
                <a:gridCol w="1387407"/>
                <a:gridCol w="1300087"/>
                <a:gridCol w="1387407"/>
                <a:gridCol w="1528087"/>
              </a:tblGrid>
              <a:tr h="7848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год факт (тыс.руб.)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бюджет 2019 год (ожидаемое) (тыс.руб.)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год (проект)тыс.руб.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год (проект)тыс.руб.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год (проект)тыс.руб.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 вопросы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164 874 447,92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239 350 596,72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214 675 574,00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202 732 988,00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189 308 676,00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23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37 505 507,63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37 675 507,00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46 278 193,00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50 403 310,00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44 973 140,00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экономика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248 491 849,34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254 360 878,62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207 540 621,00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181 947 971,00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156 897 912,00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 хозяйство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489 215 243,45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436 536 524,02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350 914 865,00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457 017 780,00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122 951 210,00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окружающей среды и природных ресурсов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53 330,10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13 664 183,00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7 702 886,00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5 846 220,00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6 080 069,00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1 799 897 677,71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1 917 134 381,68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1 914 946 766,00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1 613 646 624,00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2 022 617 075,00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   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187 219 425,08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215 174 265,30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203 428 266,00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192 924 611,00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195 995 274,00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242 410 969,54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264 939 744,63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261 049 357,00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250 685 726,00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251 403 781,00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и спорт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46 279 477,73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82 467 929,69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67 354 475,00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60 803 103,00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71 995 283,00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 информации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2 569 550,00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6 337 893,98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4 418 050,00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4 039 730,00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4 071 770,00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48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6 977 128,26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7 604 845,00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9 661 836,00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9 938 733,00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9 938 733,00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1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3 225 494 606,8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3 465 246 749,6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3 287 970 889,0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3 029 986 796,0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3 076 232 923,0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0"/>
            <a:ext cx="9445625" cy="717550"/>
          </a:xfrm>
          <a:noFill/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effectLst/>
              </a:rPr>
              <a:t>Общегосударственные вопросы</a:t>
            </a:r>
            <a:r>
              <a:rPr lang="ru-RU" sz="4000" b="1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0600" y="647035"/>
          <a:ext cx="9312998" cy="6119413"/>
        </p:xfrm>
        <a:graphic>
          <a:graphicData uri="http://schemas.openxmlformats.org/drawingml/2006/table">
            <a:tbl>
              <a:tblPr/>
              <a:tblGrid>
                <a:gridCol w="2294548"/>
                <a:gridCol w="1071255"/>
                <a:gridCol w="1189439"/>
                <a:gridCol w="1189439"/>
                <a:gridCol w="1189439"/>
                <a:gridCol w="1189439"/>
                <a:gridCol w="1189439"/>
              </a:tblGrid>
              <a:tr h="3544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83021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 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950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2 602,6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3 222,7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3 846,7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3 502,2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3 637,0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3 782,6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0981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законодательных (представительных) органов  государственной власти  и представительных органов  муниципальных образований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4 548,0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5 727,2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6 816,5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8 412,9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8 815,3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9 062,4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9707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78 305,9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97 503,0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110 352,6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121 289,4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127 888,1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132 978,5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Судебная система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178,7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47,3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258,9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0495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деятельности 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13 676,0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14 581,6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15 182,8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17 116,6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18 047,2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18 574,6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544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Резервные фонды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2 046,0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5 000,0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11 547,1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282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22 865,4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43 661,2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98 308,8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52 763,2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34 298,1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14 651,6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124 095,5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164 874,4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239 532,6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214 675,6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202 733,0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189 308,6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8750" y="971550"/>
            <a:ext cx="94472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Сводная бюджетная роспись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документ, который составляется и ведется финансовым органом в целях организации исполнения бюджета по доходам, расходам и источникам финансирования дефицита бюджета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Бюджетные обязательства –</a:t>
            </a:r>
            <a:r>
              <a:rPr lang="ru-RU" sz="1600" dirty="0">
                <a:solidFill>
                  <a:srgbClr val="000099"/>
                </a:solidFill>
              </a:rPr>
              <a:t> расходные обязательства, подлежащие исполнению в  соответствующем финансовом году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Расходные 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закона, иного нормативного правового акта, договора или соглашения, обязанности публично-правого образования (Российской Федерации, субъекта Российской Федерации, муниципального образования)  или действующего от его имени  казенного учреждения, предоставить физическому или юридическому лицу, иному публично-правовому образованию,  субъекту международного права средства из соответствующего бюджета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Публичные 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НПА размере или установленный указанным законом, актом порядок его определения (расчета, индексации).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Публичные нормативные обязательства</a:t>
            </a:r>
            <a:r>
              <a:rPr lang="ru-RU" sz="1600" dirty="0">
                <a:solidFill>
                  <a:srgbClr val="000099"/>
                </a:solidFill>
              </a:rPr>
              <a:t> – это публичные обязательства</a:t>
            </a:r>
          </a:p>
          <a:p>
            <a:pPr algn="just"/>
            <a:r>
              <a:rPr lang="ru-RU" sz="1600" dirty="0">
                <a:solidFill>
                  <a:srgbClr val="000099"/>
                </a:solidFill>
              </a:rPr>
              <a:t> перед физическим лицом, подлежащие исполнению в денежной форме</a:t>
            </a:r>
          </a:p>
          <a:p>
            <a:pPr algn="just"/>
            <a:r>
              <a:rPr lang="ru-RU" sz="1600" dirty="0">
                <a:solidFill>
                  <a:srgbClr val="000099"/>
                </a:solidFill>
              </a:rPr>
              <a:t> в установленном соответствующим законом, иным НПА размере или </a:t>
            </a:r>
          </a:p>
          <a:p>
            <a:pPr algn="just"/>
            <a:r>
              <a:rPr lang="ru-RU" sz="1600" dirty="0">
                <a:solidFill>
                  <a:srgbClr val="000099"/>
                </a:solidFill>
              </a:rPr>
              <a:t>имеющие  установленный порядок его </a:t>
            </a:r>
            <a:r>
              <a:rPr lang="ru-RU" sz="1600" dirty="0" smtClean="0">
                <a:solidFill>
                  <a:srgbClr val="000099"/>
                </a:solidFill>
              </a:rPr>
              <a:t>индексации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8195" name="Picture 6" descr="1414750064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7333" name="Rectangle 51"/>
          <p:cNvSpPr>
            <a:spLocks noChangeArrowheads="1"/>
          </p:cNvSpPr>
          <p:nvPr/>
        </p:nvSpPr>
        <p:spPr bwMode="auto">
          <a:xfrm>
            <a:off x="498475" y="0"/>
            <a:ext cx="940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Национальная безопасность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и правоохранительную деятельность</a:t>
            </a:r>
          </a:p>
        </p:txBody>
      </p:sp>
      <p:pic>
        <p:nvPicPr>
          <p:cNvPr id="97334" name="Рисунок 10" descr="2013-12-19_06-30-27-e13874346425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738" y="5153025"/>
            <a:ext cx="18129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5" name="Picture 109" descr="Снимок"/>
          <p:cNvPicPr>
            <a:picLocks noChangeAspect="1" noChangeArrowheads="1"/>
          </p:cNvPicPr>
          <p:nvPr/>
        </p:nvPicPr>
        <p:blipFill>
          <a:blip r:embed="rId4" cstate="print">
            <a:lum bright="-30000" contrast="46000"/>
          </a:blip>
          <a:srcRect/>
          <a:stretch>
            <a:fillRect/>
          </a:stretch>
        </p:blipFill>
        <p:spPr bwMode="auto">
          <a:xfrm>
            <a:off x="8228013" y="5229225"/>
            <a:ext cx="16779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6" name="Picture 110" descr="IMG_024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900" y="4735513"/>
            <a:ext cx="19494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7" name="Picture 111" descr="Сним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665788"/>
            <a:ext cx="19954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8" name="Picture 112" descr="2016-04-27_12-56-2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8" y="4211638"/>
            <a:ext cx="20701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41632" y="457785"/>
          <a:ext cx="9321799" cy="3652098"/>
        </p:xfrm>
        <a:graphic>
          <a:graphicData uri="http://schemas.openxmlformats.org/drawingml/2006/table">
            <a:tbl>
              <a:tblPr/>
              <a:tblGrid>
                <a:gridCol w="2087600"/>
                <a:gridCol w="1194639"/>
                <a:gridCol w="1149387"/>
                <a:gridCol w="1146370"/>
                <a:gridCol w="1294191"/>
                <a:gridCol w="1194639"/>
                <a:gridCol w="1254973"/>
              </a:tblGrid>
              <a:tr h="4598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30969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6164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Защита населения и территории  от чрезвычайных ситуаций природного и техногенного характера, гражданская оборона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33 537,4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32 122,8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31 805,3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34 123,2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42 700,4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39 089,4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5989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пожарной безопасности 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3 768,2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4 353,5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4 720,1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10 961,6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6 461,7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4 592,9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362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1 131,7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1 029,2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1 150,1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1 193,4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1 241,1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1 290,8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3445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38 437,3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37 505,5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37 675,5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46 278,2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50 403,2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44 973,1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01d66e6a13a3947323cc28c454abb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6" y="5753100"/>
            <a:ext cx="1690240" cy="110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8309" name="Text Box 155"/>
          <p:cNvSpPr txBox="1">
            <a:spLocks noChangeArrowheads="1"/>
          </p:cNvSpPr>
          <p:nvPr/>
        </p:nvSpPr>
        <p:spPr bwMode="auto">
          <a:xfrm>
            <a:off x="1284288" y="0"/>
            <a:ext cx="808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Расходы на национальную экономику</a:t>
            </a:r>
            <a:r>
              <a:rPr lang="ru-RU" b="1"/>
              <a:t> </a:t>
            </a:r>
          </a:p>
        </p:txBody>
      </p:sp>
      <p:pic>
        <p:nvPicPr>
          <p:cNvPr id="95234" name="Picture 2" descr="http://i2.wp.com/serov112.ru/wp-content/uploads/2018/08/Gidrouzel.jpg?fit=721%2C48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1" y="4810438"/>
            <a:ext cx="1612900" cy="1076012"/>
          </a:xfrm>
          <a:prstGeom prst="rect">
            <a:avLst/>
          </a:prstGeom>
          <a:noFill/>
        </p:spPr>
      </p:pic>
      <p:pic>
        <p:nvPicPr>
          <p:cNvPr id="95236" name="Picture 4" descr="http://radius72.ru/uploads/images/00/02/17/2014/01/28/bd831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789" y="4124325"/>
            <a:ext cx="1728786" cy="1152524"/>
          </a:xfrm>
          <a:prstGeom prst="rect">
            <a:avLst/>
          </a:prstGeom>
          <a:noFill/>
        </p:spPr>
      </p:pic>
      <p:pic>
        <p:nvPicPr>
          <p:cNvPr id="95238" name="Picture 6" descr="http://rio-serov.ucoz.ru/00_2015/04/123/news_18-04-2015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5238749"/>
            <a:ext cx="1895474" cy="1263649"/>
          </a:xfrm>
          <a:prstGeom prst="rect">
            <a:avLst/>
          </a:prstGeom>
          <a:noFill/>
        </p:spPr>
      </p:pic>
      <p:pic>
        <p:nvPicPr>
          <p:cNvPr id="95240" name="Picture 8" descr="https://avatars.mds.yandex.net/get-marketpic/373800/market_xDsInggjQmdVfuAYjO7P5A/ori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426" y="5127757"/>
            <a:ext cx="1298574" cy="1730243"/>
          </a:xfrm>
          <a:prstGeom prst="rect">
            <a:avLst/>
          </a:prstGeom>
          <a:noFill/>
        </p:spPr>
      </p:pic>
      <p:pic>
        <p:nvPicPr>
          <p:cNvPr id="95242" name="Picture 10" descr="http://old.serovglobus.ru/wp-content/uploads/2015/08/2015-08-21_07-21-30-600x40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849" y="3733800"/>
            <a:ext cx="1814511" cy="1209674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08782" y="457805"/>
          <a:ext cx="9297220" cy="3268620"/>
        </p:xfrm>
        <a:graphic>
          <a:graphicData uri="http://schemas.openxmlformats.org/drawingml/2006/table">
            <a:tbl>
              <a:tblPr/>
              <a:tblGrid>
                <a:gridCol w="2078008"/>
                <a:gridCol w="1203202"/>
                <a:gridCol w="1203202"/>
                <a:gridCol w="1203202"/>
                <a:gridCol w="1203202"/>
                <a:gridCol w="1203202"/>
                <a:gridCol w="1203202"/>
              </a:tblGrid>
              <a:tr h="54123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11767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2 458,1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2 379,3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2 448,2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2 427,3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2 425,0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2 425,0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Водное хозяйство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5 786,3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8 571,3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8 260,2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5 027,2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10 106,1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5 427,2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987,0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1 037,4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951,9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1 271,2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119 885,4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189 761,9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193 548,3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146 353,0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117 928,6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101 060,3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 и информатика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4 358,1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3 780,1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4 013,5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5 359,5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6 633,9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6 899,3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40 148,9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42 961,7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45 138,8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47 102,4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44 854,4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41 086,2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173 623,7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248 491,7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254 360,9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207 540,6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181 948,0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156 898,0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9389" name="Rectangle 56"/>
          <p:cNvSpPr>
            <a:spLocks noChangeArrowheads="1"/>
          </p:cNvSpPr>
          <p:nvPr/>
        </p:nvSpPr>
        <p:spPr bwMode="auto">
          <a:xfrm>
            <a:off x="739775" y="0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Жилищно-коммунальное хозяйство</a:t>
            </a:r>
          </a:p>
        </p:txBody>
      </p:sp>
      <p:sp>
        <p:nvSpPr>
          <p:cNvPr id="99390" name="Rectangle 56"/>
          <p:cNvSpPr>
            <a:spLocks noChangeArrowheads="1"/>
          </p:cNvSpPr>
          <p:nvPr/>
        </p:nvSpPr>
        <p:spPr bwMode="auto">
          <a:xfrm>
            <a:off x="716270" y="4028563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Охрана окружающей среды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129" y="481105"/>
          <a:ext cx="9282471" cy="3236245"/>
        </p:xfrm>
        <a:graphic>
          <a:graphicData uri="http://schemas.openxmlformats.org/drawingml/2006/table">
            <a:tbl>
              <a:tblPr/>
              <a:tblGrid>
                <a:gridCol w="2129421"/>
                <a:gridCol w="1192175"/>
                <a:gridCol w="1192175"/>
                <a:gridCol w="1192175"/>
                <a:gridCol w="1192175"/>
                <a:gridCol w="1192175"/>
                <a:gridCol w="1192175"/>
              </a:tblGrid>
              <a:tr h="7729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92350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180 569,9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91 209,0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56 060,6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27 696,4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190 672,6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9 962,0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320 447,5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337 462,6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203 015,1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120 248,1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113 354,9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8 305,1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60 994,8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57 691,8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153 401,4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85 877,4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94 575,9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42 129,7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88711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жилищно-коммунального хозяйства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3 534,9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2 851,9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28 626,5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117 093,0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58 414,5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62 554,5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565 547,0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489 215,3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441 103,6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350 914,9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457 017,9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122 951,3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1297" y="4604125"/>
          <a:ext cx="9272637" cy="2081809"/>
        </p:xfrm>
        <a:graphic>
          <a:graphicData uri="http://schemas.openxmlformats.org/drawingml/2006/table">
            <a:tbl>
              <a:tblPr/>
              <a:tblGrid>
                <a:gridCol w="2127165"/>
                <a:gridCol w="1190912"/>
                <a:gridCol w="1190912"/>
                <a:gridCol w="1190912"/>
                <a:gridCol w="1190912"/>
                <a:gridCol w="1190912"/>
                <a:gridCol w="1190912"/>
              </a:tblGrid>
              <a:tr h="5204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2045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479,7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53,3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13245,1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7274,8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5441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5658,7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77557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419,1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428,1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405,2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421,4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479,7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13 664,2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7 702,9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5 846,2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6 080,1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46073601_tqqxkvugihfb1ld-2016.jpeg"/>
          <p:cNvPicPr>
            <a:picLocks noChangeAspect="1"/>
          </p:cNvPicPr>
          <p:nvPr/>
        </p:nvPicPr>
        <p:blipFill>
          <a:blip r:embed="rId2" cstate="screen">
            <a:lum bright="1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4000500"/>
            <a:ext cx="1644081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</a:p>
        </p:txBody>
      </p:sp>
      <p:pic>
        <p:nvPicPr>
          <p:cNvPr id="100422" name="Рисунок 11" descr="дет са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54675"/>
            <a:ext cx="2076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3186" name="Picture 2" descr="http://old.serovglobus.ru/wp-content/uploads/2013/07/%D0%92%D0%BE%D1%80%D0%BE%D1%82%D0%B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399" y="3476640"/>
            <a:ext cx="2232025" cy="1484297"/>
          </a:xfrm>
          <a:prstGeom prst="rect">
            <a:avLst/>
          </a:prstGeom>
          <a:noFill/>
        </p:spPr>
      </p:pic>
      <p:pic>
        <p:nvPicPr>
          <p:cNvPr id="93188" name="Picture 4" descr="http://xn----7sbaib7aldgvn3ba3g.xn--p1ai/uploads/images/0000/31008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4343400"/>
            <a:ext cx="1905000" cy="1552575"/>
          </a:xfrm>
          <a:prstGeom prst="rect">
            <a:avLst/>
          </a:prstGeom>
          <a:noFill/>
        </p:spPr>
      </p:pic>
      <p:pic>
        <p:nvPicPr>
          <p:cNvPr id="93190" name="Picture 6" descr="http://dhsh19.ru/sites/default/files/images/444/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150" y="5154692"/>
            <a:ext cx="1974850" cy="170330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38277" y="117987"/>
          <a:ext cx="9144820" cy="3236408"/>
        </p:xfrm>
        <a:graphic>
          <a:graphicData uri="http://schemas.openxmlformats.org/drawingml/2006/table">
            <a:tbl>
              <a:tblPr/>
              <a:tblGrid>
                <a:gridCol w="2274830"/>
                <a:gridCol w="1285279"/>
                <a:gridCol w="1114667"/>
                <a:gridCol w="1117511"/>
                <a:gridCol w="1117511"/>
                <a:gridCol w="1117511"/>
                <a:gridCol w="1117511"/>
              </a:tblGrid>
              <a:tr h="10091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606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700,2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681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935,9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746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576,5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771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512,2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607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044,2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798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813,4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651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Общее образование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827,8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658,6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888,2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401,1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518,1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190,9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210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114,2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275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083,9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659,8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999,9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142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483,9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202 686,4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Молодежная политика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572,2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990,6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768,7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397,1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473,2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503,3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9474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образования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0" i="0" u="none" strike="noStrike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922,4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228,6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960,3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636,5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127,2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423,1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535 136,8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799 897,6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908 853,5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914 946,8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613 646,6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022 617,1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20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г.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641554" y="120445"/>
          <a:ext cx="9112045" cy="640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03" name="Rectangle 65"/>
          <p:cNvSpPr>
            <a:spLocks noChangeArrowheads="1"/>
          </p:cNvSpPr>
          <p:nvPr/>
        </p:nvSpPr>
        <p:spPr bwMode="auto">
          <a:xfrm>
            <a:off x="3956050" y="238125"/>
            <a:ext cx="469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Культура, кинематография</a:t>
            </a:r>
          </a:p>
        </p:txBody>
      </p:sp>
      <p:graphicFrame>
        <p:nvGraphicFramePr>
          <p:cNvPr id="107590" name="Group 70"/>
          <p:cNvGraphicFramePr>
            <a:graphicFrameLocks noGrp="1"/>
          </p:cNvGraphicFramePr>
          <p:nvPr>
            <p:ph sz="half" idx="4294967295"/>
          </p:nvPr>
        </p:nvGraphicFramePr>
        <p:xfrm>
          <a:off x="566738" y="1457325"/>
          <a:ext cx="9120187" cy="1036320"/>
        </p:xfrm>
        <a:graphic>
          <a:graphicData uri="http://schemas.openxmlformats.org/drawingml/2006/table">
            <a:tbl>
              <a:tblPr/>
              <a:tblGrid>
                <a:gridCol w="2462212"/>
                <a:gridCol w="1042988"/>
                <a:gridCol w="1068387"/>
                <a:gridCol w="1079500"/>
                <a:gridCol w="1104900"/>
                <a:gridCol w="1235075"/>
                <a:gridCol w="1127125"/>
              </a:tblGrid>
              <a:tr h="671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161 984,9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215 174,3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203 428,3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192 924,6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195 995,3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089" y="2862155"/>
            <a:ext cx="1892647" cy="14185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81" name="Rectangle 76"/>
          <p:cNvSpPr>
            <a:spLocks noChangeArrowheads="1"/>
          </p:cNvSpPr>
          <p:nvPr/>
        </p:nvSpPr>
        <p:spPr bwMode="auto">
          <a:xfrm>
            <a:off x="1395413" y="3187700"/>
            <a:ext cx="617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Социальная политика</a:t>
            </a:r>
          </a:p>
        </p:txBody>
      </p:sp>
      <p:pic>
        <p:nvPicPr>
          <p:cNvPr id="102482" name="Picture 125" descr="maxresdefaul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0943" y="4287415"/>
          <a:ext cx="9242322" cy="2423101"/>
        </p:xfrm>
        <a:graphic>
          <a:graphicData uri="http://schemas.openxmlformats.org/drawingml/2006/table">
            <a:tbl>
              <a:tblPr/>
              <a:tblGrid>
                <a:gridCol w="1618198"/>
                <a:gridCol w="1062018"/>
                <a:gridCol w="1210750"/>
                <a:gridCol w="1337839"/>
                <a:gridCol w="1337839"/>
                <a:gridCol w="1337839"/>
                <a:gridCol w="1337839"/>
              </a:tblGrid>
              <a:tr h="4155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155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12 775,7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11 833,0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6193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218 974,3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220 062,2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251 917,2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245 800,3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235 328,0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235 495,1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869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10 274,3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10 515,7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13 022,6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15 249,1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15 357,7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15 908,6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118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242 024,2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242 410,9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264 939,8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261 049,4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250 685,7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251 403,7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43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37" y="1797115"/>
            <a:ext cx="1419830" cy="10032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3429" name="Rectangle 59"/>
          <p:cNvSpPr>
            <a:spLocks noChangeArrowheads="1"/>
          </p:cNvSpPr>
          <p:nvPr/>
        </p:nvSpPr>
        <p:spPr bwMode="auto">
          <a:xfrm>
            <a:off x="2557463" y="0"/>
            <a:ext cx="391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Физическая культура и спорт</a:t>
            </a:r>
          </a:p>
        </p:txBody>
      </p:sp>
      <p:pic>
        <p:nvPicPr>
          <p:cNvPr id="103430" name="Рисунок 10" descr="59303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1574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436" name="Group 260"/>
          <p:cNvGraphicFramePr>
            <a:graphicFrameLocks noGrp="1"/>
          </p:cNvGraphicFramePr>
          <p:nvPr/>
        </p:nvGraphicFramePr>
        <p:xfrm>
          <a:off x="436563" y="827088"/>
          <a:ext cx="9469436" cy="1036320"/>
        </p:xfrm>
        <a:graphic>
          <a:graphicData uri="http://schemas.openxmlformats.org/drawingml/2006/table">
            <a:tbl>
              <a:tblPr/>
              <a:tblGrid>
                <a:gridCol w="2556500"/>
                <a:gridCol w="1082928"/>
                <a:gridCol w="1109300"/>
                <a:gridCol w="1120839"/>
                <a:gridCol w="1147211"/>
                <a:gridCol w="1282371"/>
                <a:gridCol w="117028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46 279,5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82 467,9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67 354,5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60 803,1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71 995,3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sp>
        <p:nvSpPr>
          <p:cNvPr id="103457" name="Rectangle 76"/>
          <p:cNvSpPr>
            <a:spLocks noChangeArrowheads="1"/>
          </p:cNvSpPr>
          <p:nvPr/>
        </p:nvSpPr>
        <p:spPr bwMode="auto">
          <a:xfrm>
            <a:off x="3305175" y="2127250"/>
            <a:ext cx="438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Средства массовой информации</a:t>
            </a:r>
          </a:p>
        </p:txBody>
      </p:sp>
      <p:sp>
        <p:nvSpPr>
          <p:cNvPr id="103500" name="Rectangle 79"/>
          <p:cNvSpPr>
            <a:spLocks noChangeArrowheads="1"/>
          </p:cNvSpPr>
          <p:nvPr/>
        </p:nvSpPr>
        <p:spPr bwMode="auto">
          <a:xfrm>
            <a:off x="628650" y="4840288"/>
            <a:ext cx="889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Обслуживание государственного и муниципального долга</a:t>
            </a:r>
          </a:p>
        </p:txBody>
      </p:sp>
      <p:graphicFrame>
        <p:nvGraphicFramePr>
          <p:cNvPr id="50449" name="Group 273"/>
          <p:cNvGraphicFramePr>
            <a:graphicFrameLocks noGrp="1"/>
          </p:cNvGraphicFramePr>
          <p:nvPr/>
        </p:nvGraphicFramePr>
        <p:xfrm>
          <a:off x="474663" y="5267325"/>
          <a:ext cx="9297987" cy="1463040"/>
        </p:xfrm>
        <a:graphic>
          <a:graphicData uri="http://schemas.openxmlformats.org/drawingml/2006/table">
            <a:tbl>
              <a:tblPr/>
              <a:tblGrid>
                <a:gridCol w="2699572"/>
                <a:gridCol w="1053610"/>
                <a:gridCol w="1029333"/>
                <a:gridCol w="1026096"/>
                <a:gridCol w="1117651"/>
                <a:gridCol w="1222626"/>
                <a:gridCol w="1149099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внутреннего 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12 747,3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6 977,1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7 604,8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9 661,8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130" y="2895503"/>
          <a:ext cx="9311970" cy="1884863"/>
        </p:xfrm>
        <a:graphic>
          <a:graphicData uri="http://schemas.openxmlformats.org/drawingml/2006/table">
            <a:tbl>
              <a:tblPr/>
              <a:tblGrid>
                <a:gridCol w="2277672"/>
                <a:gridCol w="1172383"/>
                <a:gridCol w="1172383"/>
                <a:gridCol w="1172383"/>
                <a:gridCol w="1172383"/>
                <a:gridCol w="1172383"/>
                <a:gridCol w="1172383"/>
              </a:tblGrid>
              <a:tr h="5821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09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1 321,6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1 371,6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2 052,7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2 012,7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2 030,7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2 048,7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8215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4 285,2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2 405,4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2 009,1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2 023,1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998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2 419,6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2 569,6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6 337,9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4 418,1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4 039,8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4 071,8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ChangeArrowheads="1"/>
          </p:cNvSpPr>
          <p:nvPr/>
        </p:nvSpPr>
        <p:spPr bwMode="auto">
          <a:xfrm>
            <a:off x="620713" y="-8285"/>
            <a:ext cx="92852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принятыми в 2013 году изменениями в Бюджетный кодекс Российской Федерации, бюджет Серовского городского округа на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2020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год сформирован не только в функциональной, но и в программной структуре расходов, на основе утвержденных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15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муниципальных программ.</a:t>
            </a:r>
            <a:endParaRPr lang="ru-RU" sz="9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Перечнем муниципальных программ, утвержденным постановлением администрации Серовского городского округа от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15.06.2018 </a:t>
            </a:r>
            <a:r>
              <a:rPr lang="ru-RU" sz="1400" b="1" dirty="0">
                <a:solidFill>
                  <a:srgbClr val="FF66FF"/>
                </a:solidFill>
                <a:cs typeface="Times New Roman" pitchFamily="18" charset="0"/>
              </a:rPr>
              <a:t>№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849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(с внесенными изменениями и дополнениями), в решении Думы представлены расходы на реализацию следующих муниципальных программ: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16200000">
            <a:off x="-3137693" y="3137693"/>
            <a:ext cx="6858000" cy="582613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Муниципальные программы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9264" y="1364787"/>
          <a:ext cx="9129252" cy="5319962"/>
        </p:xfrm>
        <a:graphic>
          <a:graphicData uri="http://schemas.openxmlformats.org/drawingml/2006/table">
            <a:tbl>
              <a:tblPr/>
              <a:tblGrid>
                <a:gridCol w="587905"/>
                <a:gridCol w="964579"/>
                <a:gridCol w="6703824"/>
                <a:gridCol w="872944"/>
              </a:tblGrid>
              <a:tr h="16273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Номер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строки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Код целевой статьи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раздела, подраздела, целевой статьи или вида расходов</a:t>
                      </a: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 на 2020 год, тыс.руб.</a:t>
                      </a: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0200000000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муниципальной службы в Серовском городском округе" на 2017-2024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19 320,9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0300000000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"Дополнительные меры социальной поддержки отдельных категорий граждан Серовского городского округа" на 2017-2024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26 295,5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культуры в Серовском городском округе"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206 366,7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0500000000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физической культуры и спорта в Серовском городском округе"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54 279,6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0600000000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"Молодежь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74 360,8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0700000000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"Управление собственностью Серовского городского округа" на 2019-2022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75 705,5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0800000000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системы образования в Серовском городском округе" на 2019-2024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1 812 733,1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0900000000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"Обеспечение безопасности жизнедеятельности населения и территории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46 278,2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209 546,5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475 964,8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"Реализация основных направлений в строительном комплексе на территории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60 183,1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"О мерах по противодействию коррупции в Серовском городском округе" на 2018-2022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327,9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"Управление муниципальными финансами Серовского городского округа до 2024 года"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21 375,4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"Содействие развитию малого и среднего предпринимательства в Серовском городском округе до 2024 года"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478,2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7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"Формирование современной городской среды на территории Серовского городского округа" на 2018-2024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16 292,2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924" marR="3924" marT="3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924" marR="3924" marT="3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3 099 508,4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1484313" y="279400"/>
            <a:ext cx="7802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Действующие муниципальные программы в </a:t>
            </a:r>
            <a:r>
              <a:rPr lang="ru-RU" sz="1600" b="1" dirty="0" smtClean="0">
                <a:solidFill>
                  <a:srgbClr val="000000"/>
                </a:solidFill>
              </a:rPr>
              <a:t>2020 </a:t>
            </a:r>
            <a:r>
              <a:rPr lang="ru-RU" sz="16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69635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Структура муниципальных программ Серовского городского округа в </a:t>
            </a:r>
            <a:r>
              <a:rPr lang="ru-RU" sz="2000" b="1" dirty="0" smtClean="0">
                <a:cs typeface="Times New Roman" pitchFamily="18" charset="0"/>
              </a:rPr>
              <a:t>2020 </a:t>
            </a:r>
            <a:r>
              <a:rPr lang="ru-RU" sz="2000" b="1" dirty="0">
                <a:cs typeface="Times New Roman" pitchFamily="18" charset="0"/>
              </a:rPr>
              <a:t>году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9" name="Диаграмма 8"/>
          <p:cNvGraphicFramePr/>
          <p:nvPr/>
        </p:nvGraphicFramePr>
        <p:xfrm>
          <a:off x="839736" y="586555"/>
          <a:ext cx="8934450" cy="603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Рисунок 21" descr="a34fe24b992cca5d1cf31a9a20010cdc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838" y="0"/>
            <a:ext cx="24495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Рисунок 18" descr="detskiy-sa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2914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Рисунок 22" descr="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21859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Box 10"/>
          <p:cNvSpPr txBox="1">
            <a:spLocks noChangeArrowheads="1"/>
          </p:cNvSpPr>
          <p:nvPr/>
        </p:nvSpPr>
        <p:spPr bwMode="auto">
          <a:xfrm>
            <a:off x="522288" y="1789113"/>
            <a:ext cx="921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6502" name="Рисунок 14" descr="-_1_~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0050" y="8820150"/>
            <a:ext cx="6245225" cy="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Rectangle 13"/>
          <p:cNvSpPr>
            <a:spLocks noChangeArrowheads="1"/>
          </p:cNvSpPr>
          <p:nvPr/>
        </p:nvSpPr>
        <p:spPr bwMode="auto">
          <a:xfrm>
            <a:off x="536575" y="1449388"/>
            <a:ext cx="10682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1 812 733,1 тыс.рублей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68593" y="2602101"/>
          <a:ext cx="9001431" cy="3436564"/>
        </p:xfrm>
        <a:graphic>
          <a:graphicData uri="http://schemas.openxmlformats.org/drawingml/2006/table">
            <a:tbl>
              <a:tblPr/>
              <a:tblGrid>
                <a:gridCol w="9001431"/>
              </a:tblGrid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1 714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090,5 тыс.руб.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Качество образования, как основа благополучия"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556,5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 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Организация отдыха детей и молодежи"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391,4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 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Педагогические кадры XXI века"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196,7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проекта "Уральская инженерная школа"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759,1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системы поддержки талантливых и одаренных детей и подростков"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738,9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 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реализации муниципальной программы "Развитие системы образования в Серовском городском округе"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43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мероприятий позволит достичь целей обозначенных муниципальной программой «Развитие системы образования в Серовском городском округе».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33350" y="983088"/>
            <a:ext cx="9601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Межбюджетные  трансферты  –</a:t>
            </a:r>
            <a:r>
              <a:rPr lang="ru-RU" sz="1600" dirty="0">
                <a:solidFill>
                  <a:srgbClr val="000099"/>
                </a:solidFill>
              </a:rPr>
              <a:t>  денежные  средства,  направляемые  из  одного уровня бюджетной системы в другой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Дотации -</a:t>
            </a:r>
            <a:r>
              <a:rPr lang="ru-RU" sz="1600" dirty="0">
                <a:solidFill>
                  <a:srgbClr val="000099"/>
                </a:solidFill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Субвенции</a:t>
            </a:r>
            <a:r>
              <a:rPr lang="ru-RU" sz="1600" dirty="0">
                <a:solidFill>
                  <a:srgbClr val="000099"/>
                </a:solidFill>
              </a:rPr>
              <a:t>  –  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Субсидии  –</a:t>
            </a:r>
            <a:r>
              <a:rPr lang="ru-RU" sz="1600" dirty="0">
                <a:solidFill>
                  <a:srgbClr val="000099"/>
                </a:solidFill>
              </a:rPr>
              <a:t> 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Дорожный фо</a:t>
            </a:r>
            <a:r>
              <a:rPr lang="ru-RU" sz="1600" u="sng" dirty="0">
                <a:solidFill>
                  <a:srgbClr val="000099"/>
                </a:solidFill>
              </a:rPr>
              <a:t>нд </a:t>
            </a:r>
            <a:r>
              <a:rPr lang="ru-RU" sz="1600" dirty="0">
                <a:solidFill>
                  <a:srgbClr val="000099"/>
                </a:solidFill>
              </a:rPr>
              <a:t>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Государственный (муниципальный) долг -</a:t>
            </a:r>
            <a:r>
              <a:rPr lang="ru-RU" sz="1600" dirty="0">
                <a:solidFill>
                  <a:srgbClr val="000099"/>
                </a:solidFill>
              </a:rPr>
              <a:t> обязательства публично-правового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образования по полученным кредитам, выпущенным ценным бумагам,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предоставленным гарантиям перед третьими </a:t>
            </a:r>
            <a:r>
              <a:rPr lang="ru-RU" sz="1600" dirty="0" smtClean="0">
                <a:solidFill>
                  <a:srgbClr val="000099"/>
                </a:solidFill>
              </a:rPr>
              <a:t>лицами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0243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Рисунок 9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809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Рисунок 11" descr="63b073d42ce74a5c413ae73a74615dd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0"/>
            <a:ext cx="19796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600" b="1">
                <a:solidFill>
                  <a:schemeClr val="tx1"/>
                </a:solidFill>
                <a:cs typeface="Times New Roman" pitchFamily="18" charset="0"/>
              </a:rPr>
              <a:t>Развитие  транспорта, дорожного хозяйства, благоустройства и социально-бытового обслуживания населения</a:t>
            </a:r>
          </a:p>
        </p:txBody>
      </p:sp>
      <p:sp>
        <p:nvSpPr>
          <p:cNvPr id="107524" name="TextBox 5"/>
          <p:cNvSpPr txBox="1">
            <a:spLocks noChangeArrowheads="1"/>
          </p:cNvSpPr>
          <p:nvPr/>
        </p:nvSpPr>
        <p:spPr bwMode="auto">
          <a:xfrm>
            <a:off x="828675" y="1517650"/>
            <a:ext cx="89106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475 964,8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7526" name="Рисунок 6" descr="otoyoll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20526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Рисунок 8" descr="paz_4234-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0"/>
            <a:ext cx="19065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Рисунок 10" descr="782535554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425" y="0"/>
            <a:ext cx="2063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" y="6430"/>
            <a:ext cx="582332" cy="7204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79475" y="2743200"/>
          <a:ext cx="8883957" cy="3674745"/>
        </p:xfrm>
        <a:graphic>
          <a:graphicData uri="http://schemas.openxmlformats.org/drawingml/2006/table">
            <a:tbl>
              <a:tblPr/>
              <a:tblGrid>
                <a:gridCol w="8883957"/>
              </a:tblGrid>
              <a:tr h="225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916,5 тыс.руб. - 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Благоустройство«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651,4 тыс.руб. -  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Транспортное обслуживание, водное и дорожное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хозяйство«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917,1 тыс.руб. -  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поддержка, социальное и бытовое обслуживание населения Серовского городского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округа«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811,2 тыс.руб. -  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округа«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5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668,7 тыс.руб. -  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Комплексное благоустройство объектов социальной и жилищной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сферы»</a:t>
                      </a:r>
                    </a:p>
                    <a:p>
                      <a:pPr algn="l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l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l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l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мероприятий позволит достичь целей обозначенных муниципальной программой «Развитие системы образования в Серовском городском округе».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00950" y="57340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057" y="5985"/>
            <a:ext cx="3186567" cy="144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0" name="Заголовок 1"/>
          <p:cNvSpPr txBox="1">
            <a:spLocks/>
          </p:cNvSpPr>
          <p:nvPr/>
        </p:nvSpPr>
        <p:spPr bwMode="auto">
          <a:xfrm rot="-5400000">
            <a:off x="-3089275" y="3089275"/>
            <a:ext cx="6858000" cy="6794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Реализация основных направлений в строительном </a:t>
            </a:r>
          </a:p>
          <a:p>
            <a:pPr eaLnBrk="0" hangingPunct="0"/>
            <a:r>
              <a:rPr lang="ru-RU" b="1" dirty="0">
                <a:cs typeface="Times New Roman" pitchFamily="18" charset="0"/>
              </a:rPr>
              <a:t>комплексе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9571" name="TextBox 6"/>
          <p:cNvSpPr txBox="1">
            <a:spLocks noChangeArrowheads="1"/>
          </p:cNvSpPr>
          <p:nvPr/>
        </p:nvSpPr>
        <p:spPr bwMode="auto">
          <a:xfrm>
            <a:off x="769938" y="1444625"/>
            <a:ext cx="87296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60 183,1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09572" name="Прямоугольник 8"/>
          <p:cNvSpPr>
            <a:spLocks noChangeArrowheads="1"/>
          </p:cNvSpPr>
          <p:nvPr/>
        </p:nvSpPr>
        <p:spPr bwMode="auto">
          <a:xfrm>
            <a:off x="692817" y="2790826"/>
            <a:ext cx="906078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200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13 654,9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тыс.руб. – «Развитие объектов физической культуры и спорта»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16 528,3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тыс.руб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– «Переселение граждан из аварийного жилищного фонда и жилых помещений, признанных непригодными для проживания»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30 000,0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тыс.руб.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«Развитие объектов культуры и образования»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Целью муниципальной программы  является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Обеспечение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условий для развития на территории Серовского городского округа физической культуры, школьного спорта и массового спорта, организация проведения официальных физкультурно-оздоровительных и спортивных мероприятий.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Создание комфортных условий проживания граждан и обеспечение населения коммунальными услугами надлежащего качества.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условий для развития на территории Серовского городского округа культуры и образования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endParaRPr lang="ru-RU" sz="1400" dirty="0" smtClean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1618" name="Picture 2" descr="https://i2.wp.com/serovrb.ru/wp-content/uploads/2018/06/news_2018-06-14_020.jpg?resize=625%2C4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46167"/>
            <a:ext cx="1765300" cy="11778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1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850" y="5361"/>
            <a:ext cx="2573569" cy="140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7537" y="3157537"/>
            <a:ext cx="6858000" cy="542925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собственностью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495300" y="1430338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75 705,5 тыс. </a:t>
            </a:r>
            <a:r>
              <a:rPr lang="ru-RU" b="1" dirty="0" smtClean="0">
                <a:solidFill>
                  <a:srgbClr val="000000"/>
                </a:solidFill>
              </a:rPr>
              <a:t>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0596" name="Прямоугольник 7"/>
          <p:cNvSpPr>
            <a:spLocks noChangeArrowheads="1"/>
          </p:cNvSpPr>
          <p:nvPr/>
        </p:nvSpPr>
        <p:spPr bwMode="auto">
          <a:xfrm>
            <a:off x="586863" y="2708225"/>
            <a:ext cx="920115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51 778,0 </a:t>
            </a:r>
            <a:r>
              <a:rPr lang="ru-RU" sz="1600" dirty="0" smtClean="0">
                <a:solidFill>
                  <a:srgbClr val="000000"/>
                </a:solidFill>
              </a:rPr>
              <a:t>тыс.руб.  -  «Управление муниципальным имуществом Серовского городского округа»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17 357,8 </a:t>
            </a:r>
            <a:r>
              <a:rPr lang="ru-RU" sz="1600" dirty="0" smtClean="0">
                <a:solidFill>
                  <a:srgbClr val="000000"/>
                </a:solidFill>
              </a:rPr>
              <a:t>тыс.руб. _ «Управление земельными ресурсами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6 569,6 тыс.руб</a:t>
            </a:r>
            <a:r>
              <a:rPr lang="ru-RU" sz="1600" dirty="0" smtClean="0">
                <a:solidFill>
                  <a:srgbClr val="000000"/>
                </a:solidFill>
              </a:rPr>
              <a:t>. -  «Подготовка документов территориального планирования, градостроительного зонирования и документации по планировке территории Серовского городского округа» 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обеспечить эффективное, рациональное использование, сохранность и оптимизацию состава муниципальной собственности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повысить эффективность управления земельными участками, находящимися в муниципальной собственности и не разграниченной государственной собственности;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устойчивого, комплексного развития территории Серовского городского округа в целях обеспечения благоприятных условий для проживания населения, увеличить темп роста строительства жилья, для привлечения инвестиций,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153" y="5538"/>
            <a:ext cx="2424435" cy="146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Рисунок 12" descr="untitled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28003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2775" y="3152775"/>
            <a:ext cx="6858000" cy="5524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населения и территории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595313" y="1498600"/>
            <a:ext cx="91455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46 278,2 </a:t>
            </a:r>
            <a:r>
              <a:rPr lang="ru-RU" b="1" dirty="0" smtClean="0">
                <a:solidFill>
                  <a:srgbClr val="000000"/>
                </a:solidFill>
              </a:rPr>
              <a:t>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1620" name="Прямоугольник 7"/>
          <p:cNvSpPr>
            <a:spLocks noChangeArrowheads="1"/>
          </p:cNvSpPr>
          <p:nvPr/>
        </p:nvSpPr>
        <p:spPr bwMode="auto">
          <a:xfrm>
            <a:off x="566738" y="2725738"/>
            <a:ext cx="91836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2 693,8 </a:t>
            </a:r>
            <a:r>
              <a:rPr lang="ru-RU" sz="1400" dirty="0" smtClean="0">
                <a:solidFill>
                  <a:srgbClr val="000000"/>
                </a:solidFill>
              </a:rPr>
              <a:t>тыс.руб. - «Обеспечение безопасности жизнедеятельности населения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10 961,6 </a:t>
            </a:r>
            <a:r>
              <a:rPr lang="ru-RU" sz="1400" dirty="0" smtClean="0">
                <a:solidFill>
                  <a:srgbClr val="000000"/>
                </a:solidFill>
              </a:rPr>
              <a:t>тыс.руб. - «Обеспечение первичных мер пожарной безопасности на территории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1 193,4 </a:t>
            </a:r>
            <a:r>
              <a:rPr lang="ru-RU" sz="1400" dirty="0" smtClean="0">
                <a:solidFill>
                  <a:srgbClr val="000000"/>
                </a:solidFill>
              </a:rPr>
              <a:t>тыс.руб. – «Профилактика экстремизма и терроризма на территории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31 </a:t>
            </a:r>
            <a:r>
              <a:rPr lang="ru-RU" sz="1400" dirty="0" smtClean="0">
                <a:solidFill>
                  <a:srgbClr val="000000"/>
                </a:solidFill>
              </a:rPr>
              <a:t>288,1 </a:t>
            </a:r>
            <a:r>
              <a:rPr lang="ru-RU" sz="1400" dirty="0" smtClean="0">
                <a:solidFill>
                  <a:srgbClr val="000000"/>
                </a:solidFill>
              </a:rPr>
              <a:t>тыс.руб</a:t>
            </a:r>
            <a:r>
              <a:rPr lang="ru-RU" sz="1400" dirty="0" smtClean="0">
                <a:solidFill>
                  <a:srgbClr val="000000"/>
                </a:solidFill>
              </a:rPr>
              <a:t>. - «Обеспечение реализации Муниципальной программы "Обеспечение безопасности жизнедеятельности населения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141,3 </a:t>
            </a:r>
            <a:r>
              <a:rPr lang="ru-RU" sz="1400" dirty="0" smtClean="0">
                <a:solidFill>
                  <a:srgbClr val="000000"/>
                </a:solidFill>
              </a:rPr>
              <a:t>тыс.руб. -  «Обеспечение функционирования аппаратно-программного комплекса "Безопасный город»</a:t>
            </a:r>
            <a:r>
              <a:rPr lang="ru-RU" sz="1600" dirty="0" smtClean="0"/>
              <a:t> 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В результате реализации мероприятий муниципальной программы планируется: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- обеспечить первичные меры пожарной безопасности на территории Серовского городского округа;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- повысить роль городского звена Свердловской областной подсистемы единой государственной системы по предупреждению и ликвидации чрезвычайных ситуаций природного и техногенного характера, надежности защиты населения, готовности сил и средств к проведению аварийно-спасательных и других неотложных работ в случаях возникновения чрезвычайных ситуаций природного и техногенного характера;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- проводить профилактику экстремизма и терроризма, обеспечивать общественно-политическую стабильность на территории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11621" name="Рисунок 9" descr="_1_~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0"/>
            <a:ext cx="2260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Рисунок 10" descr="pozha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0"/>
            <a:ext cx="2206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Рисунок 11" descr="e1888219f32c4ee8f3115ac04f73175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0"/>
            <a:ext cx="22018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10" descr="417089t81hb3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5" y="0"/>
            <a:ext cx="3057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Рисунок 11" descr="1379822470_patri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3000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cs typeface="Times New Roman" pitchFamily="18" charset="0"/>
              </a:rPr>
              <a:t>Молодежь Серовского городского округа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44" name="TextBox 5"/>
          <p:cNvSpPr txBox="1">
            <a:spLocks noChangeArrowheads="1"/>
          </p:cNvSpPr>
          <p:nvPr/>
        </p:nvSpPr>
        <p:spPr bwMode="auto">
          <a:xfrm>
            <a:off x="763588" y="1804988"/>
            <a:ext cx="91424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74 360,8 </a:t>
            </a:r>
            <a:r>
              <a:rPr lang="ru-RU" b="1" dirty="0" smtClean="0">
                <a:solidFill>
                  <a:srgbClr val="000000"/>
                </a:solidFill>
              </a:rPr>
              <a:t>тыс.рублей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12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2645" name="Прямоугольник 6"/>
          <p:cNvSpPr>
            <a:spLocks noChangeArrowheads="1"/>
          </p:cNvSpPr>
          <p:nvPr/>
        </p:nvSpPr>
        <p:spPr bwMode="auto">
          <a:xfrm>
            <a:off x="627063" y="2860675"/>
            <a:ext cx="92789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70 943,6 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тыс.руб. - «Развитие молодежной политики на территории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1 820,6 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тыс.руб. - «Патриотическое воспитание молодежи на территории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986,1 тыс.руб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. – «Обеспечение жильем молодых семей на территории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610,6 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тыс.руб. – «Предоставление региональной поддержки молодым семьям на улучшение жилищных условий на территории Серовского городского округа»  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создание условий для успешной интеграции молодежи в общество, эффективной самореализации молодежи, направленной на развитие ее потенциала для дальнейшего развития Серовского городского округа;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комплексное развитие и совершенствование системы патриотического воспитания граждан  на территории Серовского городского округа, направленное на создание условий для повышения гражданской ответственности и воспитания граждан, имеющих активную гражданскую позицию;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предоставление государственной поддержки в решении жилищной проблемы молодых семей, признанных в установленном порядке нуждающимися в улучшении жилищных условий;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предоставление региональной поддержки молодым семьям на улучшение жилищных условий.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12646" name="Рисунок 9" descr="Jocuri-pe-trambulina-pentru-adolescent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0"/>
            <a:ext cx="31988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8_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0"/>
            <a:ext cx="2990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6" name="TextBox 5"/>
          <p:cNvSpPr txBox="1">
            <a:spLocks noChangeArrowheads="1"/>
          </p:cNvSpPr>
          <p:nvPr/>
        </p:nvSpPr>
        <p:spPr bwMode="auto">
          <a:xfrm>
            <a:off x="733425" y="1947863"/>
            <a:ext cx="91725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206 366,7 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3667" name="Прямоугольник 8"/>
          <p:cNvSpPr>
            <a:spLocks noChangeArrowheads="1"/>
          </p:cNvSpPr>
          <p:nvPr/>
        </p:nvSpPr>
        <p:spPr bwMode="auto">
          <a:xfrm>
            <a:off x="762000" y="33147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203 070,3 тыс.руб</a:t>
            </a:r>
            <a:r>
              <a:rPr lang="ru-RU" sz="1600" dirty="0" smtClean="0">
                <a:solidFill>
                  <a:srgbClr val="000000"/>
                </a:solidFill>
              </a:rPr>
              <a:t>. - «Развитие культуры и искусства»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2 206,9 </a:t>
            </a:r>
            <a:r>
              <a:rPr lang="ru-RU" sz="1600" dirty="0" smtClean="0">
                <a:solidFill>
                  <a:srgbClr val="000000"/>
                </a:solidFill>
              </a:rPr>
              <a:t>тыс.руб. - «Развитие информационного пространства, обеспечивающего открытость деятельности муниципальных учреждений»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527,5 тыс.руб. - «Профилактика правонарушений на территории Серовского городского округа»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562,0 тыс.руб. - «Дополнительные меры по ограничению распространения ВИЧ-инфекции, вакцинопрофилактика инфекционных заболеваний среди населения Серовского городского округа»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укрепить и развивать местную культуру путем совершенствования механизмов ее поддержки, обеспечивать духовно-нравственное развитие населения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6" name="Picture 21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352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--2_1_~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63" y="0"/>
            <a:ext cx="28209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70" name="Заголовок 1"/>
          <p:cNvSpPr txBox="1">
            <a:spLocks/>
          </p:cNvSpPr>
          <p:nvPr/>
        </p:nvSpPr>
        <p:spPr bwMode="auto">
          <a:xfrm rot="-5400000">
            <a:off x="-3078956" y="3078956"/>
            <a:ext cx="6858000" cy="70008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cs typeface="Times New Roman" pitchFamily="18" charset="0"/>
              </a:rPr>
              <a:t>Развитие культуры в Серовском городском округе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5900" y="7718425"/>
            <a:ext cx="6022975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Рисунок 16" descr="441_650x5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31511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Рисунок 14" descr="opeka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34274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Дополнительные меры социальной поддержки отдельных категорий граждан  Серовского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14692" name="TextBox 6"/>
          <p:cNvSpPr txBox="1">
            <a:spLocks noChangeArrowheads="1"/>
          </p:cNvSpPr>
          <p:nvPr/>
        </p:nvSpPr>
        <p:spPr bwMode="auto">
          <a:xfrm>
            <a:off x="947738" y="2079625"/>
            <a:ext cx="89582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26 295,5 тыс. </a:t>
            </a:r>
            <a:r>
              <a:rPr lang="ru-RU" b="1" dirty="0" smtClean="0">
                <a:solidFill>
                  <a:srgbClr val="000000"/>
                </a:solidFill>
              </a:rPr>
              <a:t>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4693" name="Прямоугольник 7"/>
          <p:cNvSpPr>
            <a:spLocks noChangeArrowheads="1"/>
          </p:cNvSpPr>
          <p:nvPr/>
        </p:nvSpPr>
        <p:spPr bwMode="auto">
          <a:xfrm>
            <a:off x="885825" y="3275013"/>
            <a:ext cx="90201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6 </a:t>
            </a:r>
            <a:r>
              <a:rPr lang="ru-RU" sz="1600" dirty="0" smtClean="0">
                <a:solidFill>
                  <a:srgbClr val="000000"/>
                </a:solidFill>
              </a:rPr>
              <a:t>255,6 </a:t>
            </a:r>
            <a:r>
              <a:rPr lang="ru-RU" sz="1600" dirty="0" smtClean="0">
                <a:solidFill>
                  <a:srgbClr val="000000"/>
                </a:solidFill>
              </a:rPr>
              <a:t>тыс.руб. - «Социальная поддержка малообеспеченных, неполных, многодетных семей; детей с ограниченными возможностями здоровья и членов их семей; детей-сирот; детей, оставшихся без попечения родителей, а также детей работников бюджетной сферы»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138,0 тыс.руб. -  «Повышение общественной значимости семьи, профилактика социального сиротства»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16 </a:t>
            </a:r>
            <a:r>
              <a:rPr lang="ru-RU" sz="1600" dirty="0" smtClean="0">
                <a:solidFill>
                  <a:srgbClr val="000000"/>
                </a:solidFill>
              </a:rPr>
              <a:t>664,6 </a:t>
            </a:r>
            <a:r>
              <a:rPr lang="ru-RU" sz="1600" dirty="0" smtClean="0">
                <a:solidFill>
                  <a:srgbClr val="000000"/>
                </a:solidFill>
              </a:rPr>
              <a:t>тыс.руб. - «Оказание материальной помощи различным категориям граждан»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 </a:t>
            </a:r>
            <a:r>
              <a:rPr lang="ru-RU" sz="1600" dirty="0" smtClean="0">
                <a:solidFill>
                  <a:srgbClr val="000000"/>
                </a:solidFill>
              </a:rPr>
              <a:t>954,8 </a:t>
            </a:r>
            <a:r>
              <a:rPr lang="ru-RU" sz="1600" dirty="0" smtClean="0">
                <a:solidFill>
                  <a:srgbClr val="000000"/>
                </a:solidFill>
              </a:rPr>
              <a:t>тыс.руб. - «Социальная поддержка общественных организаций»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965,5 </a:t>
            </a:r>
            <a:r>
              <a:rPr lang="ru-RU" sz="1600" dirty="0" smtClean="0">
                <a:solidFill>
                  <a:srgbClr val="000000"/>
                </a:solidFill>
              </a:rPr>
              <a:t>тыс.руб. - «Социально значимые мероприятия»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7800" y="7599363"/>
            <a:ext cx="61198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5" name="Рисунок 15" descr="untitled-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688" y="0"/>
            <a:ext cx="29638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394" y="36393"/>
            <a:ext cx="3629699" cy="194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5714" name="Picture 3" descr="D:\Бассей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79800" y="-9750425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344" y="36384"/>
            <a:ext cx="3561507" cy="1932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5717" name="TextBox 18"/>
          <p:cNvSpPr txBox="1">
            <a:spLocks noChangeArrowheads="1"/>
          </p:cNvSpPr>
          <p:nvPr/>
        </p:nvSpPr>
        <p:spPr bwMode="auto">
          <a:xfrm>
            <a:off x="792163" y="2033588"/>
            <a:ext cx="88519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54 279,6 </a:t>
            </a:r>
            <a:r>
              <a:rPr lang="ru-RU" b="1" dirty="0" smtClean="0">
                <a:solidFill>
                  <a:srgbClr val="000000"/>
                </a:solidFill>
              </a:rPr>
              <a:t>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5718" name="Прямоугольник 19"/>
          <p:cNvSpPr>
            <a:spLocks noChangeArrowheads="1"/>
          </p:cNvSpPr>
          <p:nvPr/>
        </p:nvSpPr>
        <p:spPr bwMode="auto">
          <a:xfrm>
            <a:off x="858479" y="3269738"/>
            <a:ext cx="83200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6 448,4 </a:t>
            </a:r>
            <a:r>
              <a:rPr lang="ru-RU" sz="1600" dirty="0" smtClean="0">
                <a:solidFill>
                  <a:srgbClr val="000000"/>
                </a:solidFill>
              </a:rPr>
              <a:t>тыс.руб. - «Развитие инфраструктуры объектов спорта муниципальной собственности Серовского городского округа»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2 578,0 тыс.руб. -  «Мероприятия по вовлечению населения в занятия физической культурой и массовым спортом»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45 253,2 </a:t>
            </a:r>
            <a:r>
              <a:rPr lang="ru-RU" sz="1600" dirty="0" smtClean="0">
                <a:solidFill>
                  <a:srgbClr val="000000"/>
                </a:solidFill>
              </a:rPr>
              <a:t>тыс.руб. - «Обеспечение реализации Муниципальной программы «Развитие физической культуры и спорта в Серовском городском </a:t>
            </a:r>
            <a:r>
              <a:rPr lang="ru-RU" sz="1600" dirty="0" smtClean="0">
                <a:solidFill>
                  <a:srgbClr val="000000"/>
                </a:solidFill>
              </a:rPr>
              <a:t>округе»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 - создание условий, обеспечивающих доступность к спортивной инфраструктуре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развития физической культуры и спорта в Серовском городском округе, в том числе среди лиц с ограниченными физическими возможностями здоровья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15719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Развитие физической культуры и спорта в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Серовском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3675" y="6916738"/>
            <a:ext cx="60801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Рисунок 20" descr="gaz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0"/>
            <a:ext cx="32639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cs typeface="Times New Roman" pitchFamily="18" charset="0"/>
              </a:rPr>
              <a:t>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 </a:t>
            </a:r>
            <a:endParaRPr lang="ru-RU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912813" y="1673225"/>
            <a:ext cx="88058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sz="1400" b="1" dirty="0" smtClean="0">
                <a:solidFill>
                  <a:srgbClr val="000000"/>
                </a:solidFill>
              </a:rPr>
              <a:t>209 546,5 тыс.рублей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6740" name="Прямоугольник 7"/>
          <p:cNvSpPr>
            <a:spLocks noChangeArrowheads="1"/>
          </p:cNvSpPr>
          <p:nvPr/>
        </p:nvSpPr>
        <p:spPr bwMode="auto">
          <a:xfrm>
            <a:off x="962025" y="2624138"/>
            <a:ext cx="88011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2 726,9 </a:t>
            </a:r>
            <a:r>
              <a:rPr lang="ru-RU" sz="1600" dirty="0" smtClean="0">
                <a:solidFill>
                  <a:srgbClr val="000000"/>
                </a:solidFill>
              </a:rPr>
              <a:t>тыс.руб. - «Развитие социальной инфраструктуры и улучшение жилищных условий граждан, проживающих на территории Серовского городского округа, обеспечение населения питьевой водой, прочие мероприятия в области коммунального хозяйства»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138 642,6 </a:t>
            </a:r>
            <a:r>
              <a:rPr lang="ru-RU" sz="1600" dirty="0" smtClean="0">
                <a:solidFill>
                  <a:srgbClr val="000000"/>
                </a:solidFill>
              </a:rPr>
              <a:t>тыс.руб. - «Развитие и модернизация объектов коммунального комплекса Серовского городского округа»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6 694,8 </a:t>
            </a:r>
            <a:r>
              <a:rPr lang="ru-RU" sz="1600" dirty="0" smtClean="0">
                <a:solidFill>
                  <a:srgbClr val="000000"/>
                </a:solidFill>
              </a:rPr>
              <a:t>тыс.руб. – «Развитие газификации в Серовском городском округе»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11 064,4 </a:t>
            </a:r>
            <a:r>
              <a:rPr lang="ru-RU" sz="1600" dirty="0" smtClean="0">
                <a:solidFill>
                  <a:srgbClr val="000000"/>
                </a:solidFill>
              </a:rPr>
              <a:t>тыс.руб. – «Энергосбережения и повышение энергетической эффективности объектов жилищно-коммунального комплекса Серовского городского округа»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40 104,5 </a:t>
            </a:r>
            <a:r>
              <a:rPr lang="ru-RU" sz="1600" dirty="0" smtClean="0">
                <a:solidFill>
                  <a:srgbClr val="000000"/>
                </a:solidFill>
              </a:rPr>
              <a:t>тыс.руб. – «Обеспечение </a:t>
            </a:r>
            <a:r>
              <a:rPr lang="ru-RU" sz="1600" dirty="0" smtClean="0">
                <a:solidFill>
                  <a:srgbClr val="000000"/>
                </a:solidFill>
              </a:rPr>
              <a:t>деятельности муниципальных казенных учреждений подведомственных отраслевому органу  администрации Серовского городского округа «Комитет по энергетике, транспорту, связи и жилищно-коммунальному хозяйству»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7 313,3 </a:t>
            </a:r>
            <a:r>
              <a:rPr lang="ru-RU" sz="1600" dirty="0" smtClean="0">
                <a:solidFill>
                  <a:srgbClr val="000000"/>
                </a:solidFill>
              </a:rPr>
              <a:t>тыс.руб. – «Охрана окружающей среды»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позволит достичь целей обозначенных муниципальной программой «Развитие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округа».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7963" y="7313613"/>
            <a:ext cx="58356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742" name="Рисунок 18" descr="hom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0"/>
            <a:ext cx="30448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Рисунок 19" descr="d_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0"/>
            <a:ext cx="2749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54362" y="3154362"/>
            <a:ext cx="6858000" cy="549275"/>
          </a:xfrm>
          <a:solidFill>
            <a:schemeClr val="accent2"/>
          </a:solidFill>
          <a:ln w="12700" cap="flat" algn="ctr">
            <a:solidFill>
              <a:srgbClr val="23496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62013" y="0"/>
            <a:ext cx="8662987" cy="1243013"/>
          </a:xfrm>
        </p:spPr>
        <p:txBody>
          <a:bodyPr/>
          <a:lstStyle/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В процессе принятия и исполнения бюджета города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профицит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 </a:t>
            </a:r>
          </a:p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92635" y="2886316"/>
            <a:ext cx="2351440" cy="1710747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муниципальные займы,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393166" y="2893679"/>
            <a:ext cx="1953401" cy="172420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бюджетные кредиты,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545042" y="2890673"/>
            <a:ext cx="1852246" cy="171764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кредиты,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667780" y="2898884"/>
            <a:ext cx="1749063" cy="1694636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изменение остатков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средств на счетах по учету средств  бюджета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2353320" y="5379762"/>
            <a:ext cx="3424697" cy="860321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муниципальный долг,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8365263" y="2131866"/>
            <a:ext cx="233168" cy="751894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840373" y="2072649"/>
            <a:ext cx="226725" cy="777478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229811" y="2121855"/>
            <a:ext cx="232265" cy="771920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6307028" y="2122357"/>
            <a:ext cx="204672" cy="759853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35366" y="1627966"/>
            <a:ext cx="8214770" cy="483679"/>
          </a:xfrm>
          <a:prstGeom prst="rect">
            <a:avLst/>
          </a:prstGeom>
          <a:solidFill>
            <a:srgbClr val="99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cs typeface="+mn-cs"/>
              </a:rPr>
              <a:t>Источниками финансирования дефицита бюджета </a:t>
            </a:r>
          </a:p>
        </p:txBody>
      </p:sp>
      <p:grpSp>
        <p:nvGrpSpPr>
          <p:cNvPr id="117793" name="Правая фигурная скобка 33"/>
          <p:cNvGrpSpPr>
            <a:grpSpLocks/>
          </p:cNvGrpSpPr>
          <p:nvPr/>
        </p:nvGrpSpPr>
        <p:grpSpPr bwMode="auto">
          <a:xfrm>
            <a:off x="1223963" y="4591050"/>
            <a:ext cx="5399087" cy="735013"/>
            <a:chOff x="534" y="4178"/>
            <a:chExt cx="2354" cy="668"/>
          </a:xfrm>
        </p:grpSpPr>
        <p:pic>
          <p:nvPicPr>
            <p:cNvPr id="117795" name="Правая фигурная скобка 3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" y="4178"/>
              <a:ext cx="235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4"/>
            <p:cNvSpPr txBox="1">
              <a:spLocks noChangeArrowheads="1"/>
            </p:cNvSpPr>
            <p:nvPr/>
          </p:nvSpPr>
          <p:spPr bwMode="auto">
            <a:xfrm rot="5400000">
              <a:off x="1615" y="3217"/>
              <a:ext cx="192" cy="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11266" name="Picture 8" descr="29757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5" y="4129088"/>
            <a:ext cx="43656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0_328d6e_ce7f05b4_or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3213"/>
            <a:ext cx="31496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8750" y="898525"/>
            <a:ext cx="9585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Текущий финансовый год</a:t>
            </a:r>
            <a:r>
              <a:rPr lang="ru-RU" sz="1600" dirty="0">
                <a:solidFill>
                  <a:srgbClr val="000099"/>
                </a:solidFill>
              </a:rPr>
              <a:t> 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600" dirty="0" smtClean="0">
                <a:solidFill>
                  <a:srgbClr val="000099"/>
                </a:solidFill>
              </a:rPr>
              <a:t>). (В рамках данной брошюры «Бюджет для граждан» - 201</a:t>
            </a:r>
            <a:r>
              <a:rPr lang="en-US" sz="1600" dirty="0" smtClean="0">
                <a:solidFill>
                  <a:srgbClr val="000099"/>
                </a:solidFill>
              </a:rPr>
              <a:t>9</a:t>
            </a:r>
            <a:r>
              <a:rPr lang="ru-RU" sz="1600" dirty="0" smtClean="0">
                <a:solidFill>
                  <a:srgbClr val="000099"/>
                </a:solidFill>
              </a:rPr>
              <a:t> год  является текущим)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Очередной финансовый год </a:t>
            </a:r>
            <a:r>
              <a:rPr lang="ru-RU" sz="1600" dirty="0">
                <a:solidFill>
                  <a:srgbClr val="000099"/>
                </a:solidFill>
              </a:rPr>
              <a:t>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следующий за текущим финансовым годом. </a:t>
            </a:r>
            <a:r>
              <a:rPr lang="ru-RU" sz="1600" dirty="0" smtClean="0">
                <a:solidFill>
                  <a:srgbClr val="000099"/>
                </a:solidFill>
              </a:rPr>
              <a:t>(В рамках данной брошюры «Бюджет для граждан» - 20</a:t>
            </a:r>
            <a:r>
              <a:rPr lang="en-US" sz="1600" dirty="0" smtClean="0">
                <a:solidFill>
                  <a:srgbClr val="000099"/>
                </a:solidFill>
              </a:rPr>
              <a:t>20</a:t>
            </a:r>
            <a:r>
              <a:rPr lang="ru-RU" sz="1600" dirty="0" smtClean="0">
                <a:solidFill>
                  <a:srgbClr val="000099"/>
                </a:solidFill>
              </a:rPr>
              <a:t> год  является очередным)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Плановый период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два финансовых года, следующие за очередным финансовым годом. (В рамках данной брошюры «Бюджет для граждан»  - </a:t>
            </a:r>
            <a:r>
              <a:rPr lang="ru-RU" sz="1600" dirty="0" smtClean="0">
                <a:solidFill>
                  <a:srgbClr val="000099"/>
                </a:solidFill>
              </a:rPr>
              <a:t>202</a:t>
            </a:r>
            <a:r>
              <a:rPr lang="en-US" sz="1600" dirty="0" smtClean="0">
                <a:solidFill>
                  <a:srgbClr val="000099"/>
                </a:solidFill>
              </a:rPr>
              <a:t>1</a:t>
            </a:r>
            <a:r>
              <a:rPr lang="ru-RU" sz="1600" dirty="0" smtClean="0">
                <a:solidFill>
                  <a:srgbClr val="000099"/>
                </a:solidFill>
              </a:rPr>
              <a:t>, 202</a:t>
            </a:r>
            <a:r>
              <a:rPr lang="en-US" sz="1600" dirty="0" smtClean="0">
                <a:solidFill>
                  <a:srgbClr val="000099"/>
                </a:solidFill>
              </a:rPr>
              <a:t>2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годы являются плановым периодом)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70" name="Picture 10" descr="1298802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26035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4" name="Picture 2" descr="https://serovglobus.ru/upload/iblock/6b2/6b2b02112994bb1bbe10b9a041f0c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6824" y="5345583"/>
            <a:ext cx="2428569" cy="1512417"/>
          </a:xfrm>
          <a:prstGeom prst="rect">
            <a:avLst/>
          </a:prstGeom>
          <a:noFill/>
        </p:spPr>
      </p:pic>
      <p:pic>
        <p:nvPicPr>
          <p:cNvPr id="11271" name="Picture 11" descr="62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4450" y="3603625"/>
            <a:ext cx="32527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79879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" name="Group 138"/>
          <p:cNvGraphicFramePr>
            <a:graphicFrameLocks/>
          </p:cNvGraphicFramePr>
          <p:nvPr/>
        </p:nvGraphicFramePr>
        <p:xfrm>
          <a:off x="777875" y="204788"/>
          <a:ext cx="9128125" cy="2675201"/>
        </p:xfrm>
        <a:graphic>
          <a:graphicData uri="http://schemas.openxmlformats.org/drawingml/2006/table">
            <a:tbl>
              <a:tblPr/>
              <a:tblGrid>
                <a:gridCol w="4660900"/>
                <a:gridCol w="2216150"/>
                <a:gridCol w="2251075"/>
              </a:tblGrid>
              <a:tr h="979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вида муниципальных заимствований </a:t>
                      </a:r>
                    </a:p>
                  </a:txBody>
                  <a:tcPr marL="63300" marR="63300" marT="66039" marB="660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280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583,1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64D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000,0   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000,0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64D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68 776,1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330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583,1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64D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266 776,1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952625" y="32988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01.01.2020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338 744 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6362700" y="3348038"/>
            <a:ext cx="2316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01.01.2021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  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318 451тыс.руб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graphicFrame>
        <p:nvGraphicFramePr>
          <p:cNvPr id="72814" name="Диаграмма 8"/>
          <p:cNvGraphicFramePr>
            <a:graphicFrameLocks/>
          </p:cNvGraphicFramePr>
          <p:nvPr/>
        </p:nvGraphicFramePr>
        <p:xfrm>
          <a:off x="203200" y="3848100"/>
          <a:ext cx="6303963" cy="2938463"/>
        </p:xfrm>
        <a:graphic>
          <a:graphicData uri="http://schemas.openxmlformats.org/presentationml/2006/ole">
            <p:oleObj spid="_x0000_s72816" name="Worksheet" r:id="rId4" imgW="7658033" imgH="4257541" progId="Excel.Sheet.8">
              <p:embed/>
            </p:oleObj>
          </a:graphicData>
        </a:graphic>
      </p:graphicFrame>
      <p:graphicFrame>
        <p:nvGraphicFramePr>
          <p:cNvPr id="72815" name="Диаграмма 13"/>
          <p:cNvGraphicFramePr>
            <a:graphicFrameLocks/>
          </p:cNvGraphicFramePr>
          <p:nvPr/>
        </p:nvGraphicFramePr>
        <p:xfrm>
          <a:off x="5219700" y="3759200"/>
          <a:ext cx="5016500" cy="3127375"/>
        </p:xfrm>
        <a:graphic>
          <a:graphicData uri="http://schemas.openxmlformats.org/presentationml/2006/ole">
            <p:oleObj spid="_x0000_s72817" name="Worksheet" r:id="rId5" imgW="7115057" imgH="3676648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на 2020 и 2021 годы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84" name="Rectangle 159"/>
          <p:cNvSpPr>
            <a:spLocks noChangeArrowheads="1"/>
          </p:cNvSpPr>
          <p:nvPr/>
        </p:nvSpPr>
        <p:spPr bwMode="auto">
          <a:xfrm>
            <a:off x="0" y="53943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51304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graphicFrame>
        <p:nvGraphicFramePr>
          <p:cNvPr id="11" name="Group 213"/>
          <p:cNvGraphicFramePr>
            <a:graphicFrameLocks noGrp="1"/>
          </p:cNvGraphicFramePr>
          <p:nvPr/>
        </p:nvGraphicFramePr>
        <p:xfrm>
          <a:off x="720725" y="0"/>
          <a:ext cx="9185275" cy="2309813"/>
        </p:xfrm>
        <a:graphic>
          <a:graphicData uri="http://schemas.openxmlformats.org/drawingml/2006/table">
            <a:tbl>
              <a:tblPr/>
              <a:tblGrid>
                <a:gridCol w="4667250"/>
                <a:gridCol w="1090613"/>
                <a:gridCol w="1150937"/>
                <a:gridCol w="1017588"/>
                <a:gridCol w="1258887"/>
              </a:tblGrid>
              <a:tr h="879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муниципальных заимствований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273 226,3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271 448,3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198 000,0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198 000,0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12 776,1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12 621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273 226,3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271 448,3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210 776,1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210 621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825625" y="29432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01.01.2022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298 317,9 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6283325" y="2897188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01.01.2023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283 919,0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75948" name="Диаграмма 8"/>
          <p:cNvGraphicFramePr>
            <a:graphicFrameLocks/>
          </p:cNvGraphicFramePr>
          <p:nvPr/>
        </p:nvGraphicFramePr>
        <p:xfrm>
          <a:off x="863600" y="3695700"/>
          <a:ext cx="5080000" cy="3024188"/>
        </p:xfrm>
        <a:graphic>
          <a:graphicData uri="http://schemas.openxmlformats.org/presentationml/2006/ole">
            <p:oleObj spid="_x0000_s75950" name="Worksheet" r:id="rId3" imgW="6181776" imgH="4381555" progId="Excel.Sheet.8">
              <p:embed/>
            </p:oleObj>
          </a:graphicData>
        </a:graphic>
      </p:graphicFrame>
      <p:graphicFrame>
        <p:nvGraphicFramePr>
          <p:cNvPr id="75949" name="Object 173"/>
          <p:cNvGraphicFramePr>
            <a:graphicFrameLocks/>
          </p:cNvGraphicFramePr>
          <p:nvPr/>
        </p:nvGraphicFramePr>
        <p:xfrm>
          <a:off x="5076825" y="3600450"/>
          <a:ext cx="5092700" cy="3032125"/>
        </p:xfrm>
        <a:graphic>
          <a:graphicData uri="http://schemas.openxmlformats.org/presentationml/2006/ole">
            <p:oleObj spid="_x0000_s75951" name="Worksheet" r:id="rId4" imgW="6181776" imgH="4381555" progId="Excel.Sheet.8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31800" y="188913"/>
            <a:ext cx="8915400" cy="603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Bookman Old Style" pitchFamily="18" charset="0"/>
              </a:rPr>
              <a:t>Контактная информация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438" y="1281113"/>
            <a:ext cx="8589962" cy="4833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Финансовое управление администрации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Серовского городского округа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624992, Свердловская область, г. Серов, ул. Ленина, 140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Телефон: 8 (34385) 75-633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Е-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mail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  <a:hlinkClick r:id="rId2"/>
              </a:rPr>
              <a:t>fd@adm-serov.ru</a:t>
            </a: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Заместитель главы администрации Серовского городского округа - начальник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функционального органа «Финансовое управление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администрации Серовского городского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округа»</a:t>
            </a: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Иванова Наталья Витальевна,</a:t>
            </a:r>
            <a:endParaRPr lang="en-US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Время приема граждан: понедельник с 15.00 до 17.00 часов.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5138" y="949325"/>
            <a:ext cx="8448675" cy="1588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5400000">
            <a:off x="6219825" y="3171825"/>
            <a:ext cx="6858000" cy="5143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1475" y="123825"/>
            <a:ext cx="9534525" cy="6496050"/>
          </a:xfrm>
        </p:spPr>
        <p:txBody>
          <a:bodyPr/>
          <a:lstStyle/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поселение на месте нынешнего города Серова возникло в 1894 году при строительстве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сталерельсового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завода, названного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Надеждинским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имени владелицы Богословского горного округа (БГО) Надежды Михайловны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Половцевой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Завод был заложен на левом берегу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Каквы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10 км от села Филькино.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Заводской поселок по старой уральской традиции получил название Надеждинский завод.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сентябре 1919 года по Постановлению Екатеринбургского губернского ВРК поселок Надеждинский завод был преобразован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Постановлению Президиума ВЦИК от 20 июня 1933 года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г.Надеждинск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выделен из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в самостоятельную административно-хозяйственную единицу с непосредственным подчинением облисполкому. Утверждена расширенная черта города с включением в нее селений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Вятчининой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Мякоткиной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Медянкиной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земельного участка центрального углежжения.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1930-ые годы город неоднократно менял свое название.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 января 1934 года Постановлением № 6809 Малого Президиума Уральского областного исполнительного комитета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Кабаковск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 июня 1939 года Указом Президиума Верховного Совета СССР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Серов в честь легендарного летчика - Героя Советского Союза Анатолия Константиновича Серова.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муниципального образования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Серовсикй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городской округ находятся населенные пункты: город Серов, поселок Марсяты, деревня Петрова,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Кардон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Ларьковка, село Андриановичи, поселок Межевая, поселок Красный Яр, поселок Мирный,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Новая,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Подгарничный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Лесоразработки,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Танковичи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Ключевой, село Филькино,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Черноярский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Нижняя Пристань, поселок при железнодорожной станции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Старое Морозково, поселок Морозково, поселок при железнодорожной станции Морозково, поселок Красноярка, поселок Поперечный,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Вагранская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Морозково,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Семенова,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Магина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Красноглинный, деревня Еловый Падун, поселок Сотрино, поселок Новое Сотрино, поселок Первомайский, поселок Боровой.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Административным центром Серовского городского округа является город Серов. Он находится на восточном склоне Уральских гор, в долине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расположен на расстоянии 338 км. от областного центра г.Екатеринбург и на расстоянии 2050 км. от г.Москвы. Общая площадь города Серова в пределах городской черты - 9399 га. Город Серов является крупным железнодорожным узлом, образованный пересечением двух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меридиальных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железнодорожных магистралей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Екатеринбург-Серов-Ивдель-Приобье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Серов-Алапаевск-Егоршино-Богданович-Челябинск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30 км к северу от города Серова находится город Краснотурьинск, в 50 км к югу - город Новая Ляля.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водной артерией является река Сосьва, в которую впадают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Лангур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Волчанка, Турья,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Красноярка и ряд других небольших по размеру рек и ручьев. Вся система рек и речек входит в бассейн р.Тавды. Самым крупным притоком р.Сосьва является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р.Каква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которая берет начало с Уральского хребта.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 является чем-то вроде перевала между Средним и Северным Уралом, и не случайно он назван северными воротами Урала. </a:t>
            </a:r>
            <a:endParaRPr lang="ru-RU" sz="13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административно-территориального деления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2566988" y="180975"/>
            <a:ext cx="34671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60350" y="971550"/>
            <a:ext cx="948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10" name="Рисунок 9" descr="ве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7203" y="1489546"/>
            <a:ext cx="2665379" cy="227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6550" y="1698625"/>
            <a:ext cx="2747963" cy="204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Narkisim" pitchFamily="34" charset="-79"/>
              </a:rPr>
              <a:t>ДОХОДЫ</a:t>
            </a:r>
          </a:p>
          <a:p>
            <a:pPr algn="ctr"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  <a:cs typeface="Narkisim" pitchFamily="34" charset="-79"/>
            </a:endParaRPr>
          </a:p>
          <a:p>
            <a:pPr algn="ctr">
              <a:defRPr/>
            </a:pPr>
            <a:r>
              <a:rPr lang="ru-RU" sz="1400">
                <a:solidFill>
                  <a:srgbClr val="000066"/>
                </a:solidFill>
                <a:latin typeface="Constantia" pitchFamily="18" charset="0"/>
                <a:cs typeface="Narkisim" pitchFamily="34" charset="-79"/>
              </a:rPr>
              <a:t>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r>
              <a:rPr lang="ru-RU" sz="1400">
                <a:solidFill>
                  <a:schemeClr val="tx1"/>
                </a:solidFill>
                <a:latin typeface="Constantia" pitchFamily="18" charset="0"/>
                <a:cs typeface="Narkisim" pitchFamily="34" charset="-79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624638" y="1614488"/>
            <a:ext cx="293846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</a:t>
            </a:r>
          </a:p>
          <a:p>
            <a:pPr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выплачиваемые из бюджета денежные средства (социальные выплаты населению, содержание муниципальных учреждений, капитальное строительство и др.)</a:t>
            </a:r>
            <a:r>
              <a:rPr lang="ru-RU">
                <a:solidFill>
                  <a:schemeClr val="tx1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pic>
        <p:nvPicPr>
          <p:cNvPr id="14342" name="Picture 10" descr="про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5122863"/>
            <a:ext cx="26003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90513" y="3984625"/>
            <a:ext cx="27066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доходов над расходами</a:t>
            </a:r>
          </a:p>
        </p:txBody>
      </p:sp>
      <p:pic>
        <p:nvPicPr>
          <p:cNvPr id="14344" name="Picture 12" descr="Де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150" y="5216525"/>
            <a:ext cx="29511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15113" y="4073525"/>
            <a:ext cx="2987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расходов над доходами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3106738" y="4864100"/>
            <a:ext cx="3505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66"/>
                </a:solidFill>
              </a:rPr>
              <a:t>Сбалансированность бюджета</a:t>
            </a:r>
            <a:r>
              <a:rPr lang="ru-RU" sz="1400">
                <a:solidFill>
                  <a:srgbClr val="000066"/>
                </a:solidFill>
              </a:rPr>
              <a:t> - паритетное соотношение между расходными и доходными статьями бюджета. Сбалансированность бюджета означает положение, когда все расходы бюджеты покрыты его доходами, т.е. расходы уравновешены доходами </a:t>
            </a: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6" descr="бюдж процесс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62007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7436" y="1600200"/>
            <a:ext cx="861774" cy="519259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0" tIns="0" rIns="0" bIns="36000" anchor="b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Бюджетный процесс </a:t>
            </a:r>
            <a:r>
              <a:rPr lang="ru-RU" sz="1400" dirty="0"/>
              <a:t> представляет собой деятельность по составлению проекта бюджета, его рассмотрению,  утверждению,  исполнению, составлению отчета об исполнении и его утверждению.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3347864" y="3356992"/>
          <a:ext cx="18002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4048" y="3212976"/>
          <a:ext cx="16561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5508104" y="4293096"/>
          <a:ext cx="33123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390" name="TextBox 20"/>
          <p:cNvSpPr txBox="1">
            <a:spLocks noChangeArrowheads="1"/>
          </p:cNvSpPr>
          <p:nvPr/>
        </p:nvSpPr>
        <p:spPr bwMode="auto">
          <a:xfrm>
            <a:off x="5473700" y="1008063"/>
            <a:ext cx="3455988" cy="911225"/>
          </a:xfrm>
          <a:prstGeom prst="rect">
            <a:avLst/>
          </a:prstGeom>
          <a:solidFill>
            <a:schemeClr val="bg1"/>
          </a:solidFill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chemeClr val="tx1"/>
                </a:solidFill>
                <a:latin typeface="Constantia" pitchFamily="18" charset="0"/>
              </a:rPr>
              <a:t>Составляется прогноз социально-экономического развития, определяются  основные характеристики бюджета, налоговая и бюджетная политика, распределяются бюджетные ассигнования на очередной финансовый год и плановый период.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8838" y="2068513"/>
            <a:ext cx="3001962" cy="1062037"/>
          </a:xfrm>
          <a:prstGeom prst="rect">
            <a:avLst/>
          </a:prstGeom>
          <a:solidFill>
            <a:schemeClr val="bg1"/>
          </a:solidFill>
          <a:ln w="57150">
            <a:solidFill>
              <a:srgbClr val="3366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Проект местного бюджета рассматривается Думой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 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в одном чтении. Сроки рассмотрения и принятия решения о местном бюджете должны обеспечивать вступление в силу указанного решения с 01 января очередного финансового года.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8413" y="3289300"/>
            <a:ext cx="2592387" cy="1063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Исполнение местного бюджета обеспечивается администрацией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, а организует исполнение Финансовое управление в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. Исполнение организуется на основе сводной бюджетной росписи и кассового плана.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6313" y="4613275"/>
            <a:ext cx="2884487" cy="106362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Подготовка и составление участниками бюджетного процесса, а также рассмотрение и утверждение отчетов об исполнении местного бюджета за первый квартал, полугодие, девять месяцев</a:t>
            </a:r>
            <a:r>
              <a:rPr lang="en-US" sz="1050" dirty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 и за отчетный финансовый год.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1975" y="5895975"/>
            <a:ext cx="3322638" cy="5778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Деятельность , направленная на обеспечение соблюдения бюджетного законодательства и иных нормативных правовых актов.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2588" y="5762625"/>
            <a:ext cx="2997200" cy="8223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Constantia" pitchFamily="18" charset="0"/>
              </a:rPr>
              <a:t>Публичные слушания </a:t>
            </a:r>
          </a:p>
          <a:p>
            <a:pPr algn="ctr">
              <a:defRPr/>
            </a:pPr>
            <a:r>
              <a:rPr lang="ru-RU" sz="1200">
                <a:solidFill>
                  <a:srgbClr val="000099"/>
                </a:solidFill>
                <a:latin typeface="Constantia" pitchFamily="18" charset="0"/>
              </a:rPr>
              <a:t>по проекту бюджета проводятся  до момента принятия проекта решения о бюджете в первом чтении.</a:t>
            </a:r>
          </a:p>
        </p:txBody>
      </p:sp>
      <p:sp>
        <p:nvSpPr>
          <p:cNvPr id="32" name="Номер слайда 3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214D184-6A37-4AB9-BCB9-D4424502CF3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8</a:t>
            </a:fld>
            <a:endParaRPr lang="ru-RU" sz="1200" dirty="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pic>
        <p:nvPicPr>
          <p:cNvPr id="16397" name="Заголовок 32"/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3216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Соединительная линия уступом 38"/>
          <p:cNvCxnSpPr/>
          <p:nvPr/>
        </p:nvCxnSpPr>
        <p:spPr>
          <a:xfrm>
            <a:off x="1196975" y="1841500"/>
            <a:ext cx="1244600" cy="363538"/>
          </a:xfrm>
          <a:prstGeom prst="bentConnector3">
            <a:avLst>
              <a:gd name="adj1" fmla="val 75000"/>
            </a:avLst>
          </a:prstGeom>
          <a:ln w="9525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9" name="TextBox 45"/>
          <p:cNvSpPr txBox="1">
            <a:spLocks noChangeArrowheads="1"/>
          </p:cNvSpPr>
          <p:nvPr/>
        </p:nvSpPr>
        <p:spPr bwMode="auto">
          <a:xfrm>
            <a:off x="1119188" y="1541463"/>
            <a:ext cx="1089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Arial" charset="0"/>
              </a:rPr>
              <a:t>Контроль</a:t>
            </a: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flipV="1">
            <a:off x="1196975" y="4851400"/>
            <a:ext cx="1244600" cy="449263"/>
          </a:xfrm>
          <a:prstGeom prst="bentConnector3">
            <a:avLst>
              <a:gd name="adj1" fmla="val 84375"/>
            </a:avLst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65"/>
          <p:cNvSpPr txBox="1">
            <a:spLocks noChangeArrowheads="1"/>
          </p:cNvSpPr>
          <p:nvPr/>
        </p:nvSpPr>
        <p:spPr bwMode="auto">
          <a:xfrm>
            <a:off x="1060450" y="5000625"/>
            <a:ext cx="140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" charset="0"/>
              </a:rPr>
              <a:t>Отчетность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V="1">
            <a:off x="3348038" y="1841500"/>
            <a:ext cx="1301750" cy="650875"/>
          </a:xfrm>
          <a:prstGeom prst="bentConnector3">
            <a:avLst>
              <a:gd name="adj1" fmla="val 100060"/>
            </a:avLst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81"/>
          <p:cNvSpPr txBox="1">
            <a:spLocks noChangeArrowheads="1"/>
          </p:cNvSpPr>
          <p:nvPr/>
        </p:nvSpPr>
        <p:spPr bwMode="auto">
          <a:xfrm>
            <a:off x="3348038" y="1550988"/>
            <a:ext cx="151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  <a:latin typeface="Arial" charset="0"/>
              </a:rPr>
              <a:t>Исполнение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 rot="10800000">
            <a:off x="2957513" y="2665413"/>
            <a:ext cx="2849562" cy="1587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348163" y="2370138"/>
            <a:ext cx="1614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Рассмотрение и утверждение</a:t>
            </a:r>
          </a:p>
        </p:txBody>
      </p:sp>
      <p:cxnSp>
        <p:nvCxnSpPr>
          <p:cNvPr id="90" name="Прямая со стрелкой 89"/>
          <p:cNvCxnSpPr>
            <a:stCxn id="16407" idx="3"/>
          </p:cNvCxnSpPr>
          <p:nvPr/>
        </p:nvCxnSpPr>
        <p:spPr>
          <a:xfrm flipH="1" flipV="1">
            <a:off x="3851275" y="4292600"/>
            <a:ext cx="2349500" cy="1588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90"/>
          <p:cNvSpPr txBox="1">
            <a:spLocks noChangeArrowheads="1"/>
          </p:cNvSpPr>
          <p:nvPr/>
        </p:nvSpPr>
        <p:spPr bwMode="auto">
          <a:xfrm>
            <a:off x="4649788" y="4002088"/>
            <a:ext cx="1550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  <a:latin typeface="Arial" charset="0"/>
              </a:rPr>
              <a:t>Составление</a:t>
            </a:r>
          </a:p>
          <a:p>
            <a:endParaRPr lang="ru-RU" sz="16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9010"/>
            <a:ext cx="968321" cy="10720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23"/>
          <p:cNvSpPr>
            <a:spLocks noChangeArrowheads="1"/>
          </p:cNvSpPr>
          <p:nvPr/>
        </p:nvSpPr>
        <p:spPr bwMode="auto">
          <a:xfrm>
            <a:off x="1412875" y="1031875"/>
            <a:ext cx="6162675" cy="4287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" name="Блок-схема: узел 21"/>
          <p:cNvSpPr>
            <a:spLocks noChangeArrowheads="1"/>
          </p:cNvSpPr>
          <p:nvPr/>
        </p:nvSpPr>
        <p:spPr bwMode="auto">
          <a:xfrm>
            <a:off x="3365500" y="2120900"/>
            <a:ext cx="2187575" cy="19939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905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>
                <a:latin typeface="Constantia" pitchFamily="18" charset="0"/>
              </a:rPr>
              <a:t>Участники бюджетного процесса Серовского городского округа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915988" y="177800"/>
            <a:ext cx="8780462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Участники бюджетного процесса</a:t>
            </a:r>
          </a:p>
        </p:txBody>
      </p:sp>
      <p:pic>
        <p:nvPicPr>
          <p:cNvPr id="17413" name="Picture 8" descr="297574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5086350"/>
            <a:ext cx="28336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3444875" y="831850"/>
            <a:ext cx="1922463" cy="8556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Представительный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орган СГО  -  Дума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6284913" y="2093913"/>
            <a:ext cx="1876425" cy="901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Исполнительно-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распорядительный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орган СГО –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Администрация СГО</a:t>
            </a: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6335713" y="3390900"/>
            <a:ext cx="2149475" cy="854075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Финансовый орган – 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Финансовое управление АСГО</a:t>
            </a: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>
            <a:off x="473075" y="3357563"/>
            <a:ext cx="2101850" cy="1020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доходов местного бюджета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92113" y="2149475"/>
            <a:ext cx="2171700" cy="8778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источников финансирования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дефицита  местного бюджета</a:t>
            </a: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1014413" y="1119188"/>
            <a:ext cx="1995487" cy="8318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Получатели средств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местного бюджета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1555750" y="4722813"/>
            <a:ext cx="2100263" cy="8794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Главные распорядители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расходов местного бюджета</a:t>
            </a:r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564063" y="4665663"/>
            <a:ext cx="2147887" cy="114141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1200">
                <a:solidFill>
                  <a:schemeClr val="tx1"/>
                </a:solidFill>
              </a:rPr>
              <a:t>Орган внешнего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муниципального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финансового контроля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 Контрольно-ревизионная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Комиссия СГО</a:t>
            </a:r>
          </a:p>
          <a:p>
            <a:pPr algn="just"/>
            <a:endParaRPr lang="ru-RU" sz="1200" u="sng">
              <a:solidFill>
                <a:schemeClr val="tx1"/>
              </a:solidFill>
            </a:endParaRP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5654675" y="1035050"/>
            <a:ext cx="1900238" cy="819150"/>
          </a:xfrm>
          <a:prstGeom prst="roundRect">
            <a:avLst>
              <a:gd name="adj" fmla="val 16667"/>
            </a:avLst>
          </a:prstGeom>
          <a:solidFill>
            <a:srgbClr val="800000">
              <a:alpha val="7411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Высшее должностное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лицо МО  - Глава СГО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Текстур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2_Текстура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52658</TotalTime>
  <Words>7205</Words>
  <Application>Microsoft Office PowerPoint</Application>
  <PresentationFormat>Лист A4 (210x297 мм)</PresentationFormat>
  <Paragraphs>1490</Paragraphs>
  <Slides>52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2_Текстура</vt:lpstr>
      <vt:lpstr>Диаграмма</vt:lpstr>
      <vt:lpstr>Лист Microsoft Office Excel 97-2003</vt:lpstr>
      <vt:lpstr>к Проекту Решения Думы  Серовского городского округа от г. №   «О бюджете Серовского городского округа на 2020 год и плановый период 2021-2022 годов»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Основы составления проекта бюджета </vt:lpstr>
      <vt:lpstr>Основные показатели социально – экономического развития</vt:lpstr>
      <vt:lpstr>Слайд 14</vt:lpstr>
      <vt:lpstr>Слайд 15</vt:lpstr>
      <vt:lpstr>Основные параметры бюджета Серовского городского округа</vt:lpstr>
      <vt:lpstr>Доходы бюджета Серовского городского округа </vt:lpstr>
      <vt:lpstr>Сравнительный анализ налоговых доходов, неналоговых доходов и безвозмездных поступлений в бюджет Серовского городского округа</vt:lpstr>
      <vt:lpstr> Налоговые доходы в 2020 году 1 160 927 тыс.руб.</vt:lpstr>
      <vt:lpstr>Неналоговые доходы   в 2020 году 96 204,0  тыс.руб. </vt:lpstr>
      <vt:lpstr>Слайд 21</vt:lpstr>
      <vt:lpstr>Слайд 22</vt:lpstr>
      <vt:lpstr>Безвозмездные поступления в 2020 году 1 967 033,4 тыс.руб.</vt:lpstr>
      <vt:lpstr>          Основные мероприятия по дополнительной мобилизации доходов бюджета</vt:lpstr>
      <vt:lpstr>Расходы бюджета Серовского городского округа</vt:lpstr>
      <vt:lpstr>Слайд 26</vt:lpstr>
      <vt:lpstr>Структура расходов бюджета Серовского городского округа на 2020 год</vt:lpstr>
      <vt:lpstr>Слайд 28</vt:lpstr>
      <vt:lpstr>Общегосударственные вопросы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Источники финансирования дефицита бюджета</vt:lpstr>
      <vt:lpstr>Параметры муниципального  долга  Серовского  городского округа  на 2020 год</vt:lpstr>
      <vt:lpstr>Параметры муниципального  долга  Серовского  городского округа  на 2020 и 2021 годы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Решению Думы  Серовского городского округа от г. №   «О бюджете Серовского городского округа на 2020 год и плановый период 2021-2022 годов»</dc:title>
  <dc:creator>Нелюбина Елена Юрьевна</dc:creator>
  <cp:lastModifiedBy>Nelubina</cp:lastModifiedBy>
  <cp:revision>100</cp:revision>
  <dcterms:created xsi:type="dcterms:W3CDTF">2013-10-23T10:56:41Z</dcterms:created>
  <dcterms:modified xsi:type="dcterms:W3CDTF">2019-12-09T10:03:52Z</dcterms:modified>
</cp:coreProperties>
</file>