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diagrams/layout2.xml" ContentType="application/vnd.openxmlformats-officedocument.drawingml.diagramLayout+xml"/>
  <Default Extension="vml" ContentType="application/vnd.openxmlformats-officedocument.vmlDrawing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4" r:id="rId1"/>
  </p:sldMasterIdLst>
  <p:notesMasterIdLst>
    <p:notesMasterId r:id="rId56"/>
  </p:notesMasterIdLst>
  <p:handoutMasterIdLst>
    <p:handoutMasterId r:id="rId57"/>
  </p:handoutMasterIdLst>
  <p:sldIdLst>
    <p:sldId id="256" r:id="rId2"/>
    <p:sldId id="353" r:id="rId3"/>
    <p:sldId id="258" r:id="rId4"/>
    <p:sldId id="354" r:id="rId5"/>
    <p:sldId id="349" r:id="rId6"/>
    <p:sldId id="369" r:id="rId7"/>
    <p:sldId id="317" r:id="rId8"/>
    <p:sldId id="350" r:id="rId9"/>
    <p:sldId id="356" r:id="rId10"/>
    <p:sldId id="357" r:id="rId11"/>
    <p:sldId id="358" r:id="rId12"/>
    <p:sldId id="359" r:id="rId13"/>
    <p:sldId id="278" r:id="rId14"/>
    <p:sldId id="259" r:id="rId15"/>
    <p:sldId id="367" r:id="rId16"/>
    <p:sldId id="368" r:id="rId17"/>
    <p:sldId id="376" r:id="rId18"/>
    <p:sldId id="375" r:id="rId19"/>
    <p:sldId id="374" r:id="rId20"/>
    <p:sldId id="299" r:id="rId21"/>
    <p:sldId id="262" r:id="rId22"/>
    <p:sldId id="351" r:id="rId23"/>
    <p:sldId id="283" r:id="rId24"/>
    <p:sldId id="352" r:id="rId25"/>
    <p:sldId id="284" r:id="rId26"/>
    <p:sldId id="304" r:id="rId27"/>
    <p:sldId id="305" r:id="rId28"/>
    <p:sldId id="266" r:id="rId29"/>
    <p:sldId id="287" r:id="rId30"/>
    <p:sldId id="301" r:id="rId31"/>
    <p:sldId id="302" r:id="rId32"/>
    <p:sldId id="363" r:id="rId33"/>
    <p:sldId id="364" r:id="rId34"/>
    <p:sldId id="324" r:id="rId35"/>
    <p:sldId id="365" r:id="rId36"/>
    <p:sldId id="362" r:id="rId37"/>
    <p:sldId id="366" r:id="rId38"/>
    <p:sldId id="323" r:id="rId39"/>
    <p:sldId id="322" r:id="rId40"/>
    <p:sldId id="347" r:id="rId41"/>
    <p:sldId id="328" r:id="rId42"/>
    <p:sldId id="330" r:id="rId43"/>
    <p:sldId id="333" r:id="rId44"/>
    <p:sldId id="332" r:id="rId45"/>
    <p:sldId id="335" r:id="rId46"/>
    <p:sldId id="337" r:id="rId47"/>
    <p:sldId id="340" r:id="rId48"/>
    <p:sldId id="342" r:id="rId49"/>
    <p:sldId id="309" r:id="rId50"/>
    <p:sldId id="345" r:id="rId51"/>
    <p:sldId id="290" r:id="rId52"/>
    <p:sldId id="268" r:id="rId53"/>
    <p:sldId id="348" r:id="rId54"/>
    <p:sldId id="314" r:id="rId55"/>
  </p:sldIdLst>
  <p:sldSz cx="9906000" cy="6858000" type="A4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96">
          <p15:clr>
            <a:srgbClr val="A4A3A4"/>
          </p15:clr>
        </p15:guide>
        <p15:guide id="2" pos="3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erin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006600"/>
    <a:srgbClr val="734B0F"/>
    <a:srgbClr val="581855"/>
    <a:srgbClr val="00FF00"/>
    <a:srgbClr val="003300"/>
    <a:srgbClr val="00FFCC"/>
    <a:srgbClr val="996600"/>
    <a:srgbClr val="FF9900"/>
    <a:srgbClr val="E072E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6" autoAdjust="0"/>
    <p:restoredTop sz="96237" autoAdjust="0"/>
  </p:normalViewPr>
  <p:slideViewPr>
    <p:cSldViewPr snapToGrid="0">
      <p:cViewPr>
        <p:scale>
          <a:sx n="80" d="100"/>
          <a:sy n="80" d="100"/>
        </p:scale>
        <p:origin x="-2346" y="-774"/>
      </p:cViewPr>
      <p:guideLst>
        <p:guide orient="horz" pos="2296"/>
        <p:guide pos="3143"/>
      </p:guideLst>
    </p:cSldViewPr>
  </p:slideViewPr>
  <p:outlineViewPr>
    <p:cViewPr>
      <p:scale>
        <a:sx n="33" d="100"/>
        <a:sy n="33" d="100"/>
      </p:scale>
      <p:origin x="0" y="145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2016" y="-90"/>
      </p:cViewPr>
      <p:guideLst>
        <p:guide orient="horz" pos="2141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6;&#1040;&#1041;&#1054;&#1058;&#1040;\&#1055;&#1088;&#1086;&#1077;&#1082;&#1090;%20&#1056;&#1044;%20&#1057;&#1043;&#1054;%202022\&#1088;&#1072;&#1073;.&#1084;&#1072;&#1090;&#1088;.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6;&#1040;&#1041;&#1054;&#1058;&#1040;\&#1055;&#1088;&#1086;&#1077;&#1082;&#1090;%20&#1056;&#1044;%20&#1057;&#1043;&#1054;%202022\&#1088;&#1072;&#1073;.&#1084;&#1072;&#1090;&#1088;.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6;&#1040;&#1041;&#1054;&#1058;&#1040;\&#1055;&#1088;&#1086;&#1077;&#1082;&#1090;%20&#1056;&#1044;%20&#1057;&#1043;&#1054;%202022\&#1088;&#1072;&#1073;.&#1084;&#1072;&#1090;&#1088;.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6;&#1040;&#1041;&#1054;&#1058;&#1040;\&#1055;&#1088;&#1086;&#1077;&#1082;&#1090;%20&#1056;&#1044;%20&#1057;&#1043;&#1054;%202022\&#1088;&#1072;&#1073;.&#1084;&#1072;&#1090;&#1088;.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6;&#1040;&#1041;&#1054;&#1058;&#1040;\&#1055;&#1088;&#1086;&#1077;&#1082;&#1090;%20&#1056;&#1044;%20&#1057;&#1043;&#1054;%202022\&#1088;&#1072;&#1073;.&#1084;&#1072;&#1090;&#1088;.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6;&#1040;&#1041;&#1054;&#1058;&#1040;\&#1055;&#1088;&#1086;&#1077;&#1082;&#1090;%20&#1056;&#1044;%20&#1057;&#1043;&#1054;%202022\&#1088;&#1072;&#1073;.&#1084;&#1072;&#1090;&#1088;.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5078137942459555"/>
          <c:y val="2.0370370370370379E-2"/>
          <c:w val="0.714708563173998"/>
          <c:h val="0.92977777777777781"/>
        </c:manualLayout>
      </c:layout>
      <c:bar3DChart>
        <c:barDir val="bar"/>
        <c:grouping val="clustered"/>
        <c:ser>
          <c:idx val="0"/>
          <c:order val="0"/>
          <c:tx>
            <c:strRef>
              <c:f>[раб.матр..xlsx]Лист7!$A$2</c:f>
              <c:strCache>
                <c:ptCount val="1"/>
                <c:pt idx="0">
                  <c:v>Налоговые доходы </c:v>
                </c:pt>
              </c:strCache>
            </c:strRef>
          </c:tx>
          <c:spPr>
            <a:solidFill>
              <a:srgbClr val="00FF00"/>
            </a:solidFill>
            <a:ln>
              <a:solidFill>
                <a:schemeClr val="bg2"/>
              </a:solidFill>
            </a:ln>
          </c:spPr>
          <c:dLbls>
            <c:dLbl>
              <c:idx val="0"/>
              <c:layout>
                <c:manualLayout>
                  <c:x val="-7.5439585740092269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-6.9851468277863218E-2"/>
                  <c:y val="-1.8518518518518526E-3"/>
                </c:manualLayout>
              </c:layout>
              <c:showVal val="1"/>
            </c:dLbl>
            <c:dLbl>
              <c:idx val="2"/>
              <c:layout>
                <c:manualLayout>
                  <c:x val="-8.9409879395664943E-2"/>
                  <c:y val="-3.7037037037037051E-3"/>
                </c:manualLayout>
              </c:layout>
              <c:showVal val="1"/>
            </c:dLbl>
            <c:dLbl>
              <c:idx val="3"/>
              <c:layout>
                <c:manualLayout>
                  <c:x val="-8.8012850030107628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-8.1027703202321333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-8.5218791298993055E-2"/>
                  <c:y val="-1.8518518518518526E-3"/>
                </c:manualLayout>
              </c:layout>
              <c:showVal val="1"/>
            </c:dLbl>
            <c:dLbl>
              <c:idx val="6"/>
              <c:layout>
                <c:manualLayout>
                  <c:x val="-9.4997996857893993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[раб.матр..xlsx]Лист7!$B$1:$H$1</c:f>
              <c:strCache>
                <c:ptCount val="7"/>
                <c:pt idx="0">
                  <c:v>2016 (факт)</c:v>
                </c:pt>
                <c:pt idx="1">
                  <c:v>2017 (факт)</c:v>
                </c:pt>
                <c:pt idx="2">
                  <c:v>2018 (факт)</c:v>
                </c:pt>
                <c:pt idx="3">
                  <c:v>2019 (факт)</c:v>
                </c:pt>
                <c:pt idx="4">
                  <c:v>2020 (факт)</c:v>
                </c:pt>
                <c:pt idx="5">
                  <c:v>2021 (ожидаемое)</c:v>
                </c:pt>
                <c:pt idx="6">
                  <c:v>2022 (план)</c:v>
                </c:pt>
              </c:strCache>
            </c:strRef>
          </c:cat>
          <c:val>
            <c:numRef>
              <c:f>[раб.матр..xlsx]Лист7!$B$2:$H$2</c:f>
              <c:numCache>
                <c:formatCode>#,##0</c:formatCode>
                <c:ptCount val="7"/>
                <c:pt idx="0">
                  <c:v>961291</c:v>
                </c:pt>
                <c:pt idx="1">
                  <c:v>944123</c:v>
                </c:pt>
                <c:pt idx="2">
                  <c:v>1043397</c:v>
                </c:pt>
                <c:pt idx="3">
                  <c:v>1031379</c:v>
                </c:pt>
                <c:pt idx="4">
                  <c:v>1073380.1263600001</c:v>
                </c:pt>
                <c:pt idx="5">
                  <c:v>1239612</c:v>
                </c:pt>
                <c:pt idx="6">
                  <c:v>1353958</c:v>
                </c:pt>
              </c:numCache>
            </c:numRef>
          </c:val>
        </c:ser>
        <c:ser>
          <c:idx val="1"/>
          <c:order val="1"/>
          <c:tx>
            <c:strRef>
              <c:f>[раб.матр..xlsx]Лист7!$A$3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6"/>
              <c:layout>
                <c:manualLayout>
                  <c:x val="4.191088096671792E-3"/>
                  <c:y val="-1.8518518518518526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[раб.матр..xlsx]Лист7!$B$1:$H$1</c:f>
              <c:strCache>
                <c:ptCount val="7"/>
                <c:pt idx="0">
                  <c:v>2016 (факт)</c:v>
                </c:pt>
                <c:pt idx="1">
                  <c:v>2017 (факт)</c:v>
                </c:pt>
                <c:pt idx="2">
                  <c:v>2018 (факт)</c:v>
                </c:pt>
                <c:pt idx="3">
                  <c:v>2019 (факт)</c:v>
                </c:pt>
                <c:pt idx="4">
                  <c:v>2020 (факт)</c:v>
                </c:pt>
                <c:pt idx="5">
                  <c:v>2021 (ожидаемое)</c:v>
                </c:pt>
                <c:pt idx="6">
                  <c:v>2022 (план)</c:v>
                </c:pt>
              </c:strCache>
            </c:strRef>
          </c:cat>
          <c:val>
            <c:numRef>
              <c:f>[раб.матр..xlsx]Лист7!$B$3:$H$3</c:f>
              <c:numCache>
                <c:formatCode>#,##0</c:formatCode>
                <c:ptCount val="7"/>
                <c:pt idx="0">
                  <c:v>139067</c:v>
                </c:pt>
                <c:pt idx="1">
                  <c:v>127254</c:v>
                </c:pt>
                <c:pt idx="2">
                  <c:v>91733</c:v>
                </c:pt>
                <c:pt idx="3">
                  <c:v>158260</c:v>
                </c:pt>
                <c:pt idx="4">
                  <c:v>87907.544699999999</c:v>
                </c:pt>
                <c:pt idx="5">
                  <c:v>134565</c:v>
                </c:pt>
                <c:pt idx="6">
                  <c:v>104223</c:v>
                </c:pt>
              </c:numCache>
            </c:numRef>
          </c:val>
        </c:ser>
        <c:ser>
          <c:idx val="2"/>
          <c:order val="2"/>
          <c:tx>
            <c:strRef>
              <c:f>[раб.матр..xlsx]Лист7!$A$4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bg2"/>
              </a:solidFill>
            </a:ln>
          </c:spPr>
          <c:dLbls>
            <c:dLbl>
              <c:idx val="0"/>
              <c:layout>
                <c:manualLayout>
                  <c:x val="-9.2203938126779461E-2"/>
                  <c:y val="3.7037037037037051E-3"/>
                </c:manualLayout>
              </c:layout>
              <c:showVal val="1"/>
            </c:dLbl>
            <c:dLbl>
              <c:idx val="1"/>
              <c:layout>
                <c:manualLayout>
                  <c:x val="-8.9409879395664943E-2"/>
                  <c:y val="1.8518518518518526E-3"/>
                </c:manualLayout>
              </c:layout>
              <c:showVal val="1"/>
            </c:dLbl>
            <c:dLbl>
              <c:idx val="2"/>
              <c:layout>
                <c:manualLayout>
                  <c:x val="-9.0806908761222202E-2"/>
                  <c:y val="1.8518518518518526E-3"/>
                </c:manualLayout>
              </c:layout>
              <c:showVal val="1"/>
            </c:dLbl>
            <c:dLbl>
              <c:idx val="3"/>
              <c:layout>
                <c:manualLayout>
                  <c:x val="-9.0806908761222258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-9.0806908761222202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-8.8012850030107628E-2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-9.2203938126779461E-2"/>
                  <c:y val="-7.4074074074074094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[раб.матр..xlsx]Лист7!$B$1:$H$1</c:f>
              <c:strCache>
                <c:ptCount val="7"/>
                <c:pt idx="0">
                  <c:v>2016 (факт)</c:v>
                </c:pt>
                <c:pt idx="1">
                  <c:v>2017 (факт)</c:v>
                </c:pt>
                <c:pt idx="2">
                  <c:v>2018 (факт)</c:v>
                </c:pt>
                <c:pt idx="3">
                  <c:v>2019 (факт)</c:v>
                </c:pt>
                <c:pt idx="4">
                  <c:v>2020 (факт)</c:v>
                </c:pt>
                <c:pt idx="5">
                  <c:v>2021 (ожидаемое)</c:v>
                </c:pt>
                <c:pt idx="6">
                  <c:v>2022 (план)</c:v>
                </c:pt>
              </c:strCache>
            </c:strRef>
          </c:cat>
          <c:val>
            <c:numRef>
              <c:f>[раб.матр..xlsx]Лист7!$B$4:$H$4</c:f>
              <c:numCache>
                <c:formatCode>#,##0</c:formatCode>
                <c:ptCount val="7"/>
                <c:pt idx="0">
                  <c:v>1527301</c:v>
                </c:pt>
                <c:pt idx="1">
                  <c:v>1855728</c:v>
                </c:pt>
                <c:pt idx="2">
                  <c:v>2046136</c:v>
                </c:pt>
                <c:pt idx="3">
                  <c:v>2103127</c:v>
                </c:pt>
                <c:pt idx="4">
                  <c:v>2377331.8188799997</c:v>
                </c:pt>
                <c:pt idx="5">
                  <c:v>2347811</c:v>
                </c:pt>
                <c:pt idx="6">
                  <c:v>2585639</c:v>
                </c:pt>
              </c:numCache>
            </c:numRef>
          </c:val>
        </c:ser>
        <c:dLbls/>
        <c:gapWidth val="91"/>
        <c:gapDepth val="500"/>
        <c:shape val="box"/>
        <c:axId val="81355520"/>
        <c:axId val="81357056"/>
        <c:axId val="0"/>
      </c:bar3DChart>
      <c:catAx>
        <c:axId val="81355520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aseline="0">
                <a:solidFill>
                  <a:srgbClr val="000000"/>
                </a:solidFill>
                <a:latin typeface="Liberation Serif"/>
              </a:defRPr>
            </a:pPr>
            <a:endParaRPr lang="ru-RU"/>
          </a:p>
        </c:txPr>
        <c:crossAx val="81357056"/>
        <c:crosses val="autoZero"/>
        <c:auto val="1"/>
        <c:lblAlgn val="ctr"/>
        <c:lblOffset val="100"/>
      </c:catAx>
      <c:valAx>
        <c:axId val="81357056"/>
        <c:scaling>
          <c:orientation val="minMax"/>
          <c:max val="2600000"/>
          <c:min val="0"/>
        </c:scaling>
        <c:axPos val="b"/>
        <c:majorGridlines/>
        <c:numFmt formatCode="#,##0" sourceLinked="1"/>
        <c:tickLblPos val="nextTo"/>
        <c:txPr>
          <a:bodyPr/>
          <a:lstStyle/>
          <a:p>
            <a:pPr algn="ctr">
              <a:defRPr lang="ru-RU" sz="1200" b="0" i="0" u="none" strike="noStrike" kern="1200" baseline="0">
                <a:solidFill>
                  <a:srgbClr val="000000"/>
                </a:solidFill>
                <a:latin typeface="Liberation Serif"/>
                <a:ea typeface="+mn-ea"/>
                <a:cs typeface="+mn-cs"/>
              </a:defRPr>
            </a:pPr>
            <a:endParaRPr lang="ru-RU"/>
          </a:p>
        </c:txPr>
        <c:crossAx val="81355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007946787041463"/>
          <c:y val="0.27456357538641007"/>
          <c:w val="0.18153835593624182"/>
          <c:h val="0.27865048118985142"/>
        </c:manualLayout>
      </c:layout>
      <c:txPr>
        <a:bodyPr/>
        <a:lstStyle/>
        <a:p>
          <a:pPr algn="ctr">
            <a:defRPr lang="ru-RU" sz="1600" b="0" i="0" u="none" strike="noStrike" kern="1200" baseline="0">
              <a:solidFill>
                <a:srgbClr val="000000"/>
              </a:solidFill>
              <a:latin typeface="Liberation Serif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40"/>
      <c:perspective val="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chemeClr val="accent4">
                  <a:lumMod val="25000"/>
                </a:schemeClr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734B0F"/>
              </a:solidFill>
            </c:spPr>
          </c:dPt>
          <c:dPt>
            <c:idx val="3"/>
            <c:spPr>
              <a:solidFill>
                <a:srgbClr val="00FF0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26087451998784444"/>
                  <c:y val="-0.24334793304379088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1"/>
                        </a:solidFill>
                      </a:rPr>
                      <a:t>НАЛОГИ НА ПРИБЫЛЬ, ДОХОДЫ;  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                1 </a:t>
                    </a:r>
                    <a:r>
                      <a:rPr lang="ru-RU" dirty="0">
                        <a:solidFill>
                          <a:schemeClr val="tx1"/>
                        </a:solidFill>
                      </a:rPr>
                      <a:t>043 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263,37 </a:t>
                    </a:r>
                    <a:r>
                      <a:rPr lang="ru-RU" sz="1400" b="1" i="0" u="none" strike="noStrike" baseline="0" dirty="0" smtClean="0">
                        <a:solidFill>
                          <a:schemeClr val="tx1"/>
                        </a:solidFill>
                        <a:effectLst/>
                      </a:rPr>
                      <a:t>тыс. руб</a:t>
                    </a:r>
                    <a:r>
                      <a:rPr lang="ru-RU" sz="1400" b="1" i="0" u="none" strike="noStrike" baseline="0" dirty="0" smtClean="0">
                        <a:effectLst/>
                      </a:rPr>
                      <a:t>. </a:t>
                    </a:r>
                    <a:r>
                      <a:rPr lang="ru-RU" dirty="0" smtClean="0"/>
                      <a:t>   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НАЛОГИ НА ТОВАРЫ (РАБОТЫ, УСЛУГИ), РЕАЛИЗУЕМЫЕ НА ТЕРРИТОРИИ РОССИЙСКОЙ ФЕДЕРАЦИИ; </a:t>
                    </a:r>
                    <a:r>
                      <a:rPr lang="ru-RU" smtClean="0"/>
                      <a:t>        </a:t>
                    </a:r>
                    <a:r>
                      <a:rPr lang="ru-RU"/>
                      <a:t>91 939,77  </a:t>
                    </a:r>
                    <a:r>
                      <a:rPr lang="ru-RU" sz="1400" b="1" i="0" u="none" strike="noStrike" baseline="0" smtClean="0">
                        <a:effectLst/>
                      </a:rPr>
                      <a:t>тыс. руб. </a:t>
                    </a:r>
                    <a:r>
                      <a:rPr lang="ru-RU" smtClean="0"/>
                      <a:t> </a:t>
                    </a:r>
                    <a:endParaRPr lang="ru-RU"/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-1.8828404178018791E-2"/>
                  <c:y val="-1.125164704610153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НАЛОГИ </a:t>
                    </a:r>
                    <a:r>
                      <a:rPr lang="ru-RU" dirty="0"/>
                      <a:t>НА СОВОКУПНЫЙ ДОХОД;  </a:t>
                    </a:r>
                    <a:r>
                      <a:rPr lang="ru-RU" dirty="0" smtClean="0"/>
                      <a:t>                     112 </a:t>
                    </a:r>
                    <a:r>
                      <a:rPr lang="ru-RU" dirty="0"/>
                      <a:t>684,18  </a:t>
                    </a:r>
                    <a:r>
                      <a:rPr lang="ru-RU" sz="1400" b="1" i="0" u="none" strike="noStrike" baseline="0" dirty="0" smtClean="0">
                        <a:effectLst/>
                      </a:rPr>
                      <a:t>тыс. руб. </a:t>
                    </a:r>
                    <a:r>
                      <a:rPr lang="ru-RU" dirty="0" smtClean="0"/>
                      <a:t> 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3.7535119765691377E-2"/>
                  <c:y val="-4.394214656167404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НАЛОГИ </a:t>
                    </a:r>
                    <a:r>
                      <a:rPr lang="ru-RU" dirty="0"/>
                      <a:t>НА ИМУЩЕСТВО; </a:t>
                    </a:r>
                    <a:r>
                      <a:rPr lang="ru-RU" dirty="0" smtClean="0"/>
                      <a:t>      </a:t>
                    </a:r>
                    <a:r>
                      <a:rPr lang="ru-RU" dirty="0"/>
                      <a:t>88 </a:t>
                    </a:r>
                    <a:r>
                      <a:rPr lang="ru-RU" dirty="0" smtClean="0"/>
                      <a:t>008,00 </a:t>
                    </a:r>
                    <a:r>
                      <a:rPr lang="ru-RU" sz="1400" b="1" i="0" u="none" strike="noStrike" baseline="0" dirty="0" smtClean="0">
                        <a:effectLst/>
                      </a:rPr>
                      <a:t>тыс. руб. </a:t>
                    </a:r>
                    <a:r>
                      <a:rPr lang="ru-RU" dirty="0" smtClean="0"/>
                      <a:t>   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4"/>
              <c:layout>
                <c:manualLayout>
                  <c:x val="0.1365873849056157"/>
                  <c:y val="1.1892150786459504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ГОСУДАРСТВЕННАЯ </a:t>
                    </a:r>
                    <a:r>
                      <a:rPr lang="ru-RU" sz="1400" dirty="0"/>
                      <a:t>ПОШЛИНА;  </a:t>
                    </a:r>
                    <a:r>
                      <a:rPr lang="ru-RU" sz="1400" dirty="0" smtClean="0"/>
                      <a:t>                18 062,80 тыс. руб.   </a:t>
                    </a:r>
                    <a:endParaRPr lang="ru-RU" dirty="0"/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2700">
                  <a:solidFill>
                    <a:srgbClr val="000000"/>
                  </a:solidFill>
                </a:ln>
              </c:spPr>
            </c:leaderLines>
          </c:dLbls>
          <c:cat>
            <c:strRef>
              <c:f>[раб.матр..xlsx]Лист8!$A$2:$A$6</c:f>
              <c:strCache>
                <c:ptCount val="5"/>
                <c:pt idx="0">
                  <c:v>НАЛОГИ НА ПРИБЫЛЬ, ДОХОДЫ</c:v>
                </c:pt>
                <c:pt idx="1">
                  <c:v>НАЛОГИ НА ТОВАРЫ (РАБОТЫ, УСЛУГИ), РЕАЛИЗУЕМЫЕ НА ТЕРРИТОРИИ РОССИЙСКОЙ ФЕДЕРАЦИИ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[раб.матр..xlsx]Лист8!$B$2:$B$6</c:f>
              <c:numCache>
                <c:formatCode>_(* #,##0.00_);_(* \(#,##0.00\);_(* "-"??_);_(@_)</c:formatCode>
                <c:ptCount val="5"/>
                <c:pt idx="0">
                  <c:v>1043263.371</c:v>
                </c:pt>
                <c:pt idx="1">
                  <c:v>91939.77</c:v>
                </c:pt>
                <c:pt idx="2">
                  <c:v>112684.18100000001</c:v>
                </c:pt>
                <c:pt idx="3">
                  <c:v>88008</c:v>
                </c:pt>
                <c:pt idx="4">
                  <c:v>18062.8</c:v>
                </c:pt>
              </c:numCache>
            </c:numRef>
          </c:val>
        </c:ser>
        <c:dLbls/>
      </c:pie3DChart>
    </c:plotArea>
    <c:plotVisOnly val="1"/>
    <c:dispBlanksAs val="zero"/>
  </c:chart>
  <c:spPr>
    <a:noFill/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40"/>
      <c:rotY val="250"/>
      <c:depthPercent val="20"/>
      <c:perspective val="30"/>
    </c:view3D>
    <c:plotArea>
      <c:layout>
        <c:manualLayout>
          <c:layoutTarget val="inner"/>
          <c:xMode val="edge"/>
          <c:yMode val="edge"/>
          <c:x val="3.0693167957870613E-2"/>
          <c:y val="1.8518518518518524E-3"/>
          <c:w val="0.96930683204212953"/>
          <c:h val="0.95925925925925937"/>
        </c:manualLayout>
      </c:layout>
      <c:pie3DChart>
        <c:varyColors val="1"/>
        <c:ser>
          <c:idx val="0"/>
          <c:order val="0"/>
          <c:explosion val="32"/>
          <c:dPt>
            <c:idx val="0"/>
            <c:spPr>
              <a:solidFill>
                <a:srgbClr val="FFFF00"/>
              </a:solidFill>
            </c:spPr>
          </c:dPt>
          <c:dPt>
            <c:idx val="1"/>
            <c:explosion val="22"/>
            <c:spPr>
              <a:solidFill>
                <a:srgbClr val="FF0000"/>
              </a:solidFill>
            </c:spPr>
          </c:dPt>
          <c:dPt>
            <c:idx val="2"/>
            <c:explosion val="52"/>
            <c:spPr>
              <a:solidFill>
                <a:srgbClr val="00FF00"/>
              </a:solidFill>
            </c:spPr>
          </c:dPt>
          <c:dPt>
            <c:idx val="3"/>
            <c:explosion val="3"/>
            <c:spPr>
              <a:solidFill>
                <a:srgbClr val="FF9900"/>
              </a:solidFill>
            </c:spPr>
          </c:dPt>
          <c:dPt>
            <c:idx val="4"/>
            <c:spPr>
              <a:solidFill>
                <a:schemeClr val="accent4">
                  <a:lumMod val="25000"/>
                </a:schemeClr>
              </a:solidFill>
            </c:spPr>
          </c:dPt>
          <c:dLbls>
            <c:dLbl>
              <c:idx val="0"/>
              <c:layout>
                <c:manualLayout>
                  <c:x val="-0.17778232084511014"/>
                  <c:y val="0.1092592592592592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ru-RU" sz="1200" baseline="0" dirty="0" smtClean="0"/>
                      <a:t>ДОХОДЫ </a:t>
                    </a:r>
                    <a:r>
                      <a:rPr lang="ru-RU" sz="1200" baseline="0" dirty="0"/>
                      <a:t>ОТ ИСПОЛЬЗОВАНИЯ ИМУЩЕСТВА, НАХОДЯЩЕГОСЯ В ГОСУДАРСТВЕННОЙ И МУНИЦИПАЛЬНОЙ СОБСТВЕННОСТИ</a:t>
                    </a:r>
                    <a:r>
                      <a:rPr lang="ru-RU" dirty="0"/>
                      <a:t>;  74 888 920,00 </a:t>
                    </a:r>
                    <a:r>
                      <a:rPr lang="ru-RU" dirty="0" smtClean="0"/>
                      <a:t>тыс. руб.  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0.25652853239749568"/>
                  <c:y val="-5.1868912219305917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ПЛАТЕЖИ ПРИ ПОЛЬЗОВАНИИ ПРИРОДНЫМИ РЕСУРСАМИ</a:t>
                    </a:r>
                    <a:r>
                      <a:rPr lang="ru-RU" dirty="0"/>
                      <a:t>; </a:t>
                    </a:r>
                    <a:r>
                      <a:rPr lang="ru-RU" dirty="0" smtClean="0"/>
                      <a:t>             </a:t>
                    </a:r>
                    <a:r>
                      <a:rPr lang="ru-RU" dirty="0"/>
                      <a:t>16 231 </a:t>
                    </a:r>
                    <a:r>
                      <a:rPr lang="ru-RU" dirty="0" smtClean="0"/>
                      <a:t>000,00 </a:t>
                    </a:r>
                    <a:r>
                      <a:rPr lang="ru-RU" sz="1300" b="1" i="0" u="none" strike="noStrike" baseline="0" dirty="0" smtClean="0">
                        <a:effectLst/>
                      </a:rPr>
                      <a:t>тыс. руб.</a:t>
                    </a:r>
                    <a:r>
                      <a:rPr lang="ru-RU" dirty="0" smtClean="0"/>
                      <a:t>   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0.21070607139204506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ru-RU" sz="1200" dirty="0" smtClean="0"/>
                      <a:t>ДОХОДЫ </a:t>
                    </a:r>
                    <a:r>
                      <a:rPr lang="ru-RU" sz="1200" dirty="0"/>
                      <a:t>ОТ ОКАЗАНИЯ ПЛАТНЫХ УСЛУГ И КОМПЕНСАЦИИ ЗАТРАТ ГОСУДАРСТВА</a:t>
                    </a:r>
                    <a:r>
                      <a:rPr lang="ru-RU" dirty="0" smtClean="0"/>
                      <a:t>;        </a:t>
                    </a:r>
                    <a:r>
                      <a:rPr lang="ru-RU" dirty="0"/>
                      <a:t>558 667,00 </a:t>
                    </a:r>
                    <a:r>
                      <a:rPr lang="ru-RU" dirty="0" smtClean="0"/>
                      <a:t> </a:t>
                    </a:r>
                    <a:r>
                      <a:rPr lang="ru-RU" sz="1300" b="1" i="0" u="none" strike="noStrike" baseline="0" dirty="0" smtClean="0">
                        <a:effectLst/>
                      </a:rPr>
                      <a:t>тыс. руб.</a:t>
                    </a:r>
                    <a:r>
                      <a:rPr lang="ru-RU" dirty="0" smtClean="0"/>
                      <a:t>  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-8.3713912870291257E-2"/>
                  <c:y val="2.5925925925925932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ДОХОДЫ ОТ ПРОДАЖИ МАТЕРИАЛЬНЫХ И НЕМАТЕРИАЛЬНЫХ АКТИВОВ; </a:t>
                    </a:r>
                    <a:r>
                      <a:rPr lang="ru-RU" sz="1200" dirty="0" smtClean="0"/>
                      <a:t>                      </a:t>
                    </a:r>
                    <a:r>
                      <a:rPr lang="ru-RU" dirty="0"/>
                      <a:t>7 518 207,00  </a:t>
                    </a:r>
                    <a:r>
                      <a:rPr lang="ru-RU" sz="1300" b="1" i="0" u="none" strike="noStrike" baseline="0" dirty="0" smtClean="0">
                        <a:effectLst/>
                      </a:rPr>
                      <a:t>тыс. руб.</a:t>
                    </a:r>
                    <a:r>
                      <a:rPr lang="ru-RU" dirty="0" smtClean="0"/>
                      <a:t> 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4"/>
              <c:layout>
                <c:manualLayout>
                  <c:x val="3.5018443913508543E-2"/>
                  <c:y val="-0.25370370370370371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 smtClean="0"/>
                      <a:t> </a:t>
                    </a:r>
                    <a:r>
                      <a:rPr lang="ru-RU" sz="1200" dirty="0" smtClean="0"/>
                      <a:t>ШТРАФЫ</a:t>
                    </a:r>
                    <a:r>
                      <a:rPr lang="ru-RU" sz="1200" dirty="0"/>
                      <a:t>, САНКЦИИ, ВОЗМЕЩЕНИЕ УЩЕРБА;  </a:t>
                    </a:r>
                    <a:r>
                      <a:rPr lang="ru-RU" sz="1200" dirty="0" smtClean="0"/>
                      <a:t>  </a:t>
                    </a:r>
                    <a:r>
                      <a:rPr lang="ru-RU" sz="1300" dirty="0" smtClean="0"/>
                      <a:t>                     5 </a:t>
                    </a:r>
                    <a:r>
                      <a:rPr lang="ru-RU" sz="1300" dirty="0"/>
                      <a:t>026 </a:t>
                    </a:r>
                    <a:r>
                      <a:rPr lang="ru-RU" sz="1300" dirty="0" smtClean="0"/>
                      <a:t>330,00 тыс. руб.   </a:t>
                    </a:r>
                    <a:endParaRPr lang="ru-RU" dirty="0"/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3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2700">
                  <a:solidFill>
                    <a:srgbClr val="000000"/>
                  </a:solidFill>
                </a:ln>
              </c:spPr>
            </c:leaderLines>
          </c:dLbls>
          <c:cat>
            <c:strRef>
              <c:f>[раб.матр..xlsx]Лист8!$A$19:$A$23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</c:strCache>
            </c:strRef>
          </c:cat>
          <c:val>
            <c:numRef>
              <c:f>[раб.матр..xlsx]Лист8!$B$19:$B$23</c:f>
              <c:numCache>
                <c:formatCode>_(* #,##0.00_);_(* \(#,##0.00\);_(* "-"??_);_(@_)</c:formatCode>
                <c:ptCount val="5"/>
                <c:pt idx="0">
                  <c:v>74888920</c:v>
                </c:pt>
                <c:pt idx="1">
                  <c:v>16231000</c:v>
                </c:pt>
                <c:pt idx="2">
                  <c:v>558667</c:v>
                </c:pt>
                <c:pt idx="3">
                  <c:v>7518207</c:v>
                </c:pt>
                <c:pt idx="4">
                  <c:v>5026330</c:v>
                </c:pt>
              </c:numCache>
            </c:numRef>
          </c:val>
        </c:ser>
        <c:dLbls/>
      </c:pie3DChart>
    </c:plotArea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dk2" tx1="lt1" bg2="dk1" tx2="lt2" accent1="accent1" accent2="accent2" accent3="accent3" accent4="accent4" accent5="accent5" accent6="accent6" hlink="hlink" folHlink="folHlink"/>
  <c:chart>
    <c:autoTitleDeleted val="1"/>
    <c:view3D>
      <c:rotX val="20"/>
      <c:rotY val="40"/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 w="25400">
          <a:noFill/>
        </a:ln>
        <a:effectLst/>
        <a:sp3d/>
      </c:spPr>
    </c:sideWall>
    <c:backWall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143211669927274E-2"/>
          <c:y val="8.8115585711933744E-2"/>
          <c:w val="0.39284200352556153"/>
          <c:h val="0.52257891404503853"/>
        </c:manualLayout>
      </c:layout>
      <c:bar3DChart>
        <c:barDir val="col"/>
        <c:grouping val="stacked"/>
        <c:dLbls/>
        <c:gapDepth val="71"/>
        <c:shape val="box"/>
        <c:axId val="81589376"/>
        <c:axId val="81590912"/>
        <c:axId val="0"/>
      </c:bar3DChart>
      <c:catAx>
        <c:axId val="81589376"/>
        <c:scaling>
          <c:orientation val="minMax"/>
        </c:scaling>
        <c:delete val="1"/>
        <c:axPos val="b"/>
        <c:numFmt formatCode="General" sourceLinked="1"/>
        <c:tickLblPos val="none"/>
        <c:crossAx val="81590912"/>
        <c:crosses val="autoZero"/>
        <c:auto val="1"/>
        <c:lblAlgn val="ctr"/>
        <c:lblOffset val="100"/>
      </c:catAx>
      <c:valAx>
        <c:axId val="8159091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Млн.руб.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9.7144472984551878E-4"/>
              <c:y val="0.83534861600817278"/>
            </c:manualLayout>
          </c:layout>
        </c:title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26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589376"/>
        <c:crosses val="autoZero"/>
        <c:crossBetween val="between"/>
      </c:valAx>
      <c:spPr>
        <a:noFill/>
        <a:ln w="25400">
          <a:noFill/>
        </a:ln>
        <a:effectLst>
          <a:outerShdw dist="50800" dir="5400000" sx="81000" sy="81000" algn="ctr" rotWithShape="0">
            <a:srgbClr val="2B5481"/>
          </a:outerShdw>
        </a:effectLst>
      </c:spPr>
    </c:plotArea>
    <c:legend>
      <c:legendPos val="r"/>
      <c:layout>
        <c:manualLayout>
          <c:xMode val="edge"/>
          <c:yMode val="edge"/>
          <c:x val="0.54266307727233876"/>
          <c:y val="6.9433706942682541E-2"/>
          <c:w val="8.5021780872969202E-2"/>
          <c:h val="0.19317741923621987"/>
        </c:manualLayout>
      </c:layout>
    </c:legend>
    <c:plotVisOnly val="1"/>
    <c:dispBlanksAs val="gap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0"/>
      <c:rotY val="260"/>
      <c:rAngAx val="1"/>
    </c:view3D>
    <c:plotArea>
      <c:layout>
        <c:manualLayout>
          <c:layoutTarget val="inner"/>
          <c:xMode val="edge"/>
          <c:yMode val="edge"/>
          <c:x val="0.11414468656925313"/>
          <c:y val="2.0370367400063091E-2"/>
          <c:w val="0.65689297145593273"/>
          <c:h val="0.86253297425882569"/>
        </c:manualLayout>
      </c:layout>
      <c:bar3DChart>
        <c:barDir val="bar"/>
        <c:grouping val="clustered"/>
        <c:ser>
          <c:idx val="0"/>
          <c:order val="0"/>
          <c:tx>
            <c:strRef>
              <c:f>[раб.матр..xlsx]Лист9!$A$4</c:f>
              <c:strCache>
                <c:ptCount val="1"/>
                <c:pt idx="0">
                  <c:v>  Дотации </c:v>
                </c:pt>
              </c:strCache>
            </c:strRef>
          </c:tx>
          <c:spPr>
            <a:solidFill>
              <a:srgbClr val="996600"/>
            </a:solidFill>
          </c:spPr>
          <c:cat>
            <c:strRef>
              <c:f>[раб.матр..xlsx]Лист9!$B$3:$I$3</c:f>
              <c:strCache>
                <c:ptCount val="8"/>
                <c:pt idx="0">
                  <c:v>2017 факт</c:v>
                </c:pt>
                <c:pt idx="1">
                  <c:v>2018 факт</c:v>
                </c:pt>
                <c:pt idx="2">
                  <c:v>2019 факт</c:v>
                </c:pt>
                <c:pt idx="3">
                  <c:v>2020 факт</c:v>
                </c:pt>
                <c:pt idx="4">
                  <c:v>2021 ожидаемое</c:v>
                </c:pt>
                <c:pt idx="5">
                  <c:v>2022 план</c:v>
                </c:pt>
                <c:pt idx="6">
                  <c:v>2023 план</c:v>
                </c:pt>
                <c:pt idx="7">
                  <c:v>2024 план</c:v>
                </c:pt>
              </c:strCache>
            </c:strRef>
          </c:cat>
          <c:val>
            <c:numRef>
              <c:f>[раб.матр..xlsx]Лист9!$B$4:$I$4</c:f>
              <c:numCache>
                <c:formatCode>_-* #,##0.0\ _₽_-;\-* #,##0.0\ _₽_-;_-* "-"??\ _₽_-;_-@_-</c:formatCode>
                <c:ptCount val="8"/>
                <c:pt idx="0">
                  <c:v>24528</c:v>
                </c:pt>
                <c:pt idx="1">
                  <c:v>6573</c:v>
                </c:pt>
                <c:pt idx="2">
                  <c:v>117481</c:v>
                </c:pt>
                <c:pt idx="3">
                  <c:v>518784</c:v>
                </c:pt>
                <c:pt idx="4">
                  <c:v>485062</c:v>
                </c:pt>
                <c:pt idx="5">
                  <c:v>668751</c:v>
                </c:pt>
                <c:pt idx="6">
                  <c:v>369577</c:v>
                </c:pt>
                <c:pt idx="7">
                  <c:v>224752</c:v>
                </c:pt>
              </c:numCache>
            </c:numRef>
          </c:val>
        </c:ser>
        <c:ser>
          <c:idx val="1"/>
          <c:order val="1"/>
          <c:tx>
            <c:strRef>
              <c:f>[раб.матр..xlsx]Лист9!$A$5</c:f>
              <c:strCache>
                <c:ptCount val="1"/>
                <c:pt idx="0">
                  <c:v>  Субсидии</c:v>
                </c:pt>
              </c:strCache>
            </c:strRef>
          </c:tx>
          <c:spPr>
            <a:solidFill>
              <a:srgbClr val="581855"/>
            </a:solidFill>
          </c:spPr>
          <c:cat>
            <c:strRef>
              <c:f>[раб.матр..xlsx]Лист9!$B$3:$I$3</c:f>
              <c:strCache>
                <c:ptCount val="8"/>
                <c:pt idx="0">
                  <c:v>2017 факт</c:v>
                </c:pt>
                <c:pt idx="1">
                  <c:v>2018 факт</c:v>
                </c:pt>
                <c:pt idx="2">
                  <c:v>2019 факт</c:v>
                </c:pt>
                <c:pt idx="3">
                  <c:v>2020 факт</c:v>
                </c:pt>
                <c:pt idx="4">
                  <c:v>2021 ожидаемое</c:v>
                </c:pt>
                <c:pt idx="5">
                  <c:v>2022 план</c:v>
                </c:pt>
                <c:pt idx="6">
                  <c:v>2023 план</c:v>
                </c:pt>
                <c:pt idx="7">
                  <c:v>2024 план</c:v>
                </c:pt>
              </c:strCache>
            </c:strRef>
          </c:cat>
          <c:val>
            <c:numRef>
              <c:f>[раб.матр..xlsx]Лист9!$B$5:$I$5</c:f>
              <c:numCache>
                <c:formatCode>_-* #,##0.0\ _₽_-;\-* #,##0.0\ _₽_-;_-* "-"??\ _₽_-;_-@_-</c:formatCode>
                <c:ptCount val="8"/>
                <c:pt idx="0">
                  <c:v>725069.7</c:v>
                </c:pt>
                <c:pt idx="1">
                  <c:v>875880.9</c:v>
                </c:pt>
                <c:pt idx="2">
                  <c:v>673650</c:v>
                </c:pt>
                <c:pt idx="3">
                  <c:v>442895.70688999997</c:v>
                </c:pt>
                <c:pt idx="4">
                  <c:v>444254.14964000002</c:v>
                </c:pt>
                <c:pt idx="5">
                  <c:v>450659.6</c:v>
                </c:pt>
                <c:pt idx="6">
                  <c:v>361991.6</c:v>
                </c:pt>
                <c:pt idx="7">
                  <c:v>118089.2</c:v>
                </c:pt>
              </c:numCache>
            </c:numRef>
          </c:val>
        </c:ser>
        <c:ser>
          <c:idx val="2"/>
          <c:order val="2"/>
          <c:tx>
            <c:strRef>
              <c:f>[раб.матр..xlsx]Лист9!$A$6</c:f>
              <c:strCache>
                <c:ptCount val="1"/>
                <c:pt idx="0">
                  <c:v>  Субвенции </c:v>
                </c:pt>
              </c:strCache>
            </c:strRef>
          </c:tx>
          <c:spPr>
            <a:solidFill>
              <a:srgbClr val="00FF00"/>
            </a:solidFill>
          </c:spPr>
          <c:cat>
            <c:strRef>
              <c:f>[раб.матр..xlsx]Лист9!$B$3:$I$3</c:f>
              <c:strCache>
                <c:ptCount val="8"/>
                <c:pt idx="0">
                  <c:v>2017 факт</c:v>
                </c:pt>
                <c:pt idx="1">
                  <c:v>2018 факт</c:v>
                </c:pt>
                <c:pt idx="2">
                  <c:v>2019 факт</c:v>
                </c:pt>
                <c:pt idx="3">
                  <c:v>2020 факт</c:v>
                </c:pt>
                <c:pt idx="4">
                  <c:v>2021 ожидаемое</c:v>
                </c:pt>
                <c:pt idx="5">
                  <c:v>2022 план</c:v>
                </c:pt>
                <c:pt idx="6">
                  <c:v>2023 план</c:v>
                </c:pt>
                <c:pt idx="7">
                  <c:v>2024 план</c:v>
                </c:pt>
              </c:strCache>
            </c:strRef>
          </c:cat>
          <c:val>
            <c:numRef>
              <c:f>[раб.матр..xlsx]Лист9!$B$6:$I$6</c:f>
              <c:numCache>
                <c:formatCode>_-* #,##0.0\ _₽_-;\-* #,##0.0\ _₽_-;_-* "-"??\ _₽_-;_-@_-</c:formatCode>
                <c:ptCount val="8"/>
                <c:pt idx="0">
                  <c:v>1007540.6</c:v>
                </c:pt>
                <c:pt idx="1">
                  <c:v>1058288.4000000004</c:v>
                </c:pt>
                <c:pt idx="2">
                  <c:v>1196577</c:v>
                </c:pt>
                <c:pt idx="3">
                  <c:v>1289763.3716899999</c:v>
                </c:pt>
                <c:pt idx="4">
                  <c:v>1325683</c:v>
                </c:pt>
                <c:pt idx="5">
                  <c:v>1466228.7</c:v>
                </c:pt>
                <c:pt idx="6">
                  <c:v>1514608.7</c:v>
                </c:pt>
                <c:pt idx="7">
                  <c:v>1544003.9</c:v>
                </c:pt>
              </c:numCache>
            </c:numRef>
          </c:val>
        </c:ser>
        <c:ser>
          <c:idx val="3"/>
          <c:order val="3"/>
          <c:tx>
            <c:strRef>
              <c:f>[раб.матр..xlsx]Лист9!$A$7</c:f>
              <c:strCache>
                <c:ptCount val="1"/>
                <c:pt idx="0">
                  <c:v>  Иные межбюджетные трансферты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[раб.матр..xlsx]Лист9!$B$3:$I$3</c:f>
              <c:strCache>
                <c:ptCount val="8"/>
                <c:pt idx="0">
                  <c:v>2017 факт</c:v>
                </c:pt>
                <c:pt idx="1">
                  <c:v>2018 факт</c:v>
                </c:pt>
                <c:pt idx="2">
                  <c:v>2019 факт</c:v>
                </c:pt>
                <c:pt idx="3">
                  <c:v>2020 факт</c:v>
                </c:pt>
                <c:pt idx="4">
                  <c:v>2021 ожидаемое</c:v>
                </c:pt>
                <c:pt idx="5">
                  <c:v>2022 план</c:v>
                </c:pt>
                <c:pt idx="6">
                  <c:v>2023 план</c:v>
                </c:pt>
                <c:pt idx="7">
                  <c:v>2024 план</c:v>
                </c:pt>
              </c:strCache>
            </c:strRef>
          </c:cat>
          <c:val>
            <c:numRef>
              <c:f>[раб.матр..xlsx]Лист9!$B$7:$I$7</c:f>
              <c:numCache>
                <c:formatCode>_-* #,##0.0\ _₽_-;\-* #,##0.0\ _₽_-;_-* "-"??\ _₽_-;_-@_-</c:formatCode>
                <c:ptCount val="8"/>
                <c:pt idx="0">
                  <c:v>98486.9</c:v>
                </c:pt>
                <c:pt idx="1">
                  <c:v>107723.7</c:v>
                </c:pt>
                <c:pt idx="2">
                  <c:v>0</c:v>
                </c:pt>
                <c:pt idx="3">
                  <c:v>133492.66370999999</c:v>
                </c:pt>
                <c:pt idx="4">
                  <c:v>105759.50079999999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4"/>
          <c:order val="4"/>
          <c:tx>
            <c:strRef>
              <c:f>[раб.матр..xlsx]Лист9!$A$8</c:f>
              <c:strCache>
                <c:ptCount val="1"/>
                <c:pt idx="0">
                  <c:v> Прочие безвозмездные поступления</c:v>
                </c:pt>
              </c:strCache>
            </c:strRef>
          </c:tx>
          <c:spPr>
            <a:solidFill>
              <a:srgbClr val="FFFF00"/>
            </a:solidFill>
            <a:ln w="15875">
              <a:solidFill>
                <a:srgbClr val="FFFF00"/>
              </a:solidFill>
            </a:ln>
            <a:effectLst>
              <a:outerShdw blurRad="50800" dist="50800" dir="5400000" algn="ctr" rotWithShape="0">
                <a:srgbClr val="FFFF00"/>
              </a:outerShdw>
            </a:effectLst>
          </c:spPr>
          <c:cat>
            <c:strRef>
              <c:f>[раб.матр..xlsx]Лист9!$B$3:$I$3</c:f>
              <c:strCache>
                <c:ptCount val="8"/>
                <c:pt idx="0">
                  <c:v>2017 факт</c:v>
                </c:pt>
                <c:pt idx="1">
                  <c:v>2018 факт</c:v>
                </c:pt>
                <c:pt idx="2">
                  <c:v>2019 факт</c:v>
                </c:pt>
                <c:pt idx="3">
                  <c:v>2020 факт</c:v>
                </c:pt>
                <c:pt idx="4">
                  <c:v>2021 ожидаемое</c:v>
                </c:pt>
                <c:pt idx="5">
                  <c:v>2022 план</c:v>
                </c:pt>
                <c:pt idx="6">
                  <c:v>2023 план</c:v>
                </c:pt>
                <c:pt idx="7">
                  <c:v>2024 план</c:v>
                </c:pt>
              </c:strCache>
            </c:strRef>
          </c:cat>
          <c:val>
            <c:numRef>
              <c:f>[раб.матр..xlsx]Лист9!$B$8:$I$8</c:f>
              <c:numCache>
                <c:formatCode>_-* #,##0.0\ _₽_-;\-* #,##0.0\ _₽_-;_-* "-"??\ _₽_-;_-@_-</c:formatCode>
                <c:ptCount val="8"/>
                <c:pt idx="0">
                  <c:v>103</c:v>
                </c:pt>
                <c:pt idx="1">
                  <c:v>25910.1</c:v>
                </c:pt>
                <c:pt idx="2">
                  <c:v>565</c:v>
                </c:pt>
                <c:pt idx="3">
                  <c:v>1872</c:v>
                </c:pt>
                <c:pt idx="4">
                  <c:v>2000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5"/>
          <c:order val="5"/>
          <c:tx>
            <c:strRef>
              <c:f>[раб.матр..xlsx]Лист9!$A$9</c:f>
              <c:strCache>
                <c:ptCount val="1"/>
                <c:pt idx="0">
                  <c:v>  Возврат остатков субсидий, субвенций, и иных межбюджетных трансфертов, имеющих целевое назначение, прошлых лет. </c:v>
                </c:pt>
              </c:strCache>
            </c:strRef>
          </c:tx>
          <c:spPr>
            <a:solidFill>
              <a:srgbClr val="000000"/>
            </a:solidFill>
          </c:spPr>
          <c:cat>
            <c:strRef>
              <c:f>[раб.матр..xlsx]Лист9!$B$3:$I$3</c:f>
              <c:strCache>
                <c:ptCount val="8"/>
                <c:pt idx="0">
                  <c:v>2017 факт</c:v>
                </c:pt>
                <c:pt idx="1">
                  <c:v>2018 факт</c:v>
                </c:pt>
                <c:pt idx="2">
                  <c:v>2019 факт</c:v>
                </c:pt>
                <c:pt idx="3">
                  <c:v>2020 факт</c:v>
                </c:pt>
                <c:pt idx="4">
                  <c:v>2021 ожидаемое</c:v>
                </c:pt>
                <c:pt idx="5">
                  <c:v>2022 план</c:v>
                </c:pt>
                <c:pt idx="6">
                  <c:v>2023 план</c:v>
                </c:pt>
                <c:pt idx="7">
                  <c:v>2024 план</c:v>
                </c:pt>
              </c:strCache>
            </c:strRef>
          </c:cat>
          <c:val>
            <c:numRef>
              <c:f>[раб.матр..xlsx]Лист9!$B$9:$I$9</c:f>
              <c:numCache>
                <c:formatCode>_-* #,##0.0\ _₽_-;\-* #,##0.0\ _₽_-;_-* "-"??\ _₽_-;_-@_-</c:formatCode>
                <c:ptCount val="8"/>
                <c:pt idx="0">
                  <c:v>-21085.5</c:v>
                </c:pt>
                <c:pt idx="1">
                  <c:v>-28239.9</c:v>
                </c:pt>
                <c:pt idx="2">
                  <c:v>-37509</c:v>
                </c:pt>
                <c:pt idx="3">
                  <c:v>-9475.9234099999994</c:v>
                </c:pt>
                <c:pt idx="4">
                  <c:v>-14946.794029999999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/>
        <c:gapWidth val="10"/>
        <c:shape val="cylinder"/>
        <c:axId val="81983744"/>
        <c:axId val="81600512"/>
        <c:axId val="0"/>
      </c:bar3DChart>
      <c:catAx>
        <c:axId val="81983744"/>
        <c:scaling>
          <c:orientation val="minMax"/>
        </c:scaling>
        <c:axPos val="l"/>
        <c:tickLblPos val="nextTo"/>
        <c:txPr>
          <a:bodyPr rot="-2100000"/>
          <a:lstStyle/>
          <a:p>
            <a:pPr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1600512"/>
        <c:crosses val="autoZero"/>
        <c:auto val="1"/>
        <c:lblAlgn val="ctr"/>
        <c:lblOffset val="100"/>
      </c:catAx>
      <c:valAx>
        <c:axId val="81600512"/>
        <c:scaling>
          <c:orientation val="minMax"/>
          <c:min val="-40000"/>
        </c:scaling>
        <c:axPos val="b"/>
        <c:majorGridlines/>
        <c:numFmt formatCode="_-* #,##0.0\ _₽_-;\-* #,##0.0\ _₽_-;_-* &quot;-&quot;??\ _₽_-;_-@_-" sourceLinked="1"/>
        <c:tickLblPos val="nextTo"/>
        <c:txPr>
          <a:bodyPr rot="-2040000"/>
          <a:lstStyle/>
          <a:p>
            <a:pPr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1983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2051330584422"/>
          <c:y val="8.9974469236735327E-2"/>
          <c:w val="0.20970691028239494"/>
          <c:h val="0.75893981351125506"/>
        </c:manualLayout>
      </c:layout>
      <c:txPr>
        <a:bodyPr/>
        <a:lstStyle/>
        <a:p>
          <a:pPr>
            <a:defRPr sz="1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40"/>
      <c:perspective val="30"/>
    </c:view3D>
    <c:plotArea>
      <c:layout>
        <c:manualLayout>
          <c:layoutTarget val="inner"/>
          <c:xMode val="edge"/>
          <c:yMode val="edge"/>
          <c:x val="1.0245901639344263E-3"/>
          <c:y val="5.5092592592592603E-2"/>
          <c:w val="0.95560109289617512"/>
          <c:h val="0.94351851851851865"/>
        </c:manualLayout>
      </c:layout>
      <c:pie3DChart>
        <c:varyColors val="1"/>
        <c:ser>
          <c:idx val="0"/>
          <c:order val="0"/>
          <c:spPr>
            <a:solidFill>
              <a:srgbClr val="FFFF00"/>
            </a:solidFill>
          </c:spPr>
          <c:explosion val="62"/>
          <c:dPt>
            <c:idx val="0"/>
            <c:spPr>
              <a:solidFill>
                <a:srgbClr val="581855"/>
              </a:solidFill>
            </c:spPr>
          </c:dPt>
          <c:dPt>
            <c:idx val="1"/>
            <c:explosion val="85"/>
            <c:spPr>
              <a:solidFill>
                <a:schemeClr val="accent4">
                  <a:lumMod val="25000"/>
                </a:schemeClr>
              </a:solidFill>
            </c:spPr>
          </c:dPt>
          <c:dPt>
            <c:idx val="2"/>
            <c:explosion val="60"/>
            <c:spPr>
              <a:solidFill>
                <a:srgbClr val="00FFCC"/>
              </a:solidFill>
            </c:spPr>
          </c:dPt>
          <c:dPt>
            <c:idx val="3"/>
            <c:explosion val="4"/>
            <c:spPr>
              <a:solidFill>
                <a:srgbClr val="003300"/>
              </a:solidFill>
            </c:spPr>
          </c:dPt>
          <c:dPt>
            <c:idx val="4"/>
            <c:explosion val="29"/>
          </c:dPt>
          <c:dPt>
            <c:idx val="5"/>
            <c:spPr>
              <a:gradFill>
                <a:gsLst>
                  <a:gs pos="0">
                    <a:srgbClr val="FFFF00"/>
                  </a:gs>
                  <a:gs pos="7001">
                    <a:srgbClr val="E6E6E6"/>
                  </a:gs>
                  <a:gs pos="17001">
                    <a:srgbClr val="581855"/>
                  </a:gs>
                  <a:gs pos="32001">
                    <a:srgbClr val="00FF00"/>
                  </a:gs>
                  <a:gs pos="47000">
                    <a:srgbClr val="FF0000"/>
                  </a:gs>
                  <a:gs pos="85001">
                    <a:srgbClr val="734B0F"/>
                  </a:gs>
                  <a:gs pos="100000">
                    <a:srgbClr val="006600"/>
                  </a:gs>
                </a:gsLst>
                <a:path path="rect">
                  <a:fillToRect l="100000" t="100000"/>
                </a:path>
              </a:gradFill>
            </c:spPr>
          </c:dPt>
          <c:dPt>
            <c:idx val="6"/>
            <c:explosion val="0"/>
          </c:dPt>
          <c:dPt>
            <c:idx val="7"/>
            <c:explosion val="19"/>
            <c:spPr>
              <a:solidFill>
                <a:schemeClr val="bg2"/>
              </a:solidFill>
            </c:spPr>
          </c:dPt>
          <c:dPt>
            <c:idx val="8"/>
            <c:explosion val="81"/>
            <c:spPr>
              <a:solidFill>
                <a:srgbClr val="734B0F"/>
              </a:solidFill>
            </c:spPr>
          </c:dPt>
          <c:dPt>
            <c:idx val="9"/>
            <c:explosion val="81"/>
            <c:spPr>
              <a:solidFill>
                <a:srgbClr val="FF0000"/>
              </a:solidFill>
            </c:spPr>
          </c:dPt>
          <c:dPt>
            <c:idx val="10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0.1755362290779226"/>
                  <c:y val="-2.3229804607757368E-2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0.13936136568994459"/>
                  <c:y val="0.11779119276757075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8.3685082397487232E-2"/>
                  <c:y val="0.12655934674832314"/>
                </c:manualLayout>
              </c:layout>
              <c:showVal val="1"/>
              <c:showCatName val="1"/>
            </c:dLbl>
            <c:dLbl>
              <c:idx val="3"/>
              <c:layout>
                <c:manualLayout>
                  <c:x val="8.4004023062691072E-2"/>
                  <c:y val="3.276742490522018E-2"/>
                </c:manualLayout>
              </c:layout>
              <c:showVal val="1"/>
              <c:showCatName val="1"/>
            </c:dLbl>
            <c:dLbl>
              <c:idx val="4"/>
              <c:layout>
                <c:manualLayout>
                  <c:x val="-4.9868766404199483E-4"/>
                  <c:y val="4.853616214639838E-2"/>
                </c:manualLayout>
              </c:layout>
              <c:showVal val="1"/>
              <c:showCatName val="1"/>
            </c:dLbl>
            <c:dLbl>
              <c:idx val="5"/>
              <c:layout>
                <c:manualLayout>
                  <c:x val="9.5359171292113146E-2"/>
                  <c:y val="-0.24309755030621175"/>
                </c:manualLayout>
              </c:layout>
              <c:showVal val="1"/>
              <c:showCatName val="1"/>
            </c:dLbl>
            <c:dLbl>
              <c:idx val="6"/>
              <c:layout>
                <c:manualLayout>
                  <c:x val="-3.3601501656555233E-2"/>
                  <c:y val="7.3341936424613591E-2"/>
                </c:manualLayout>
              </c:layout>
              <c:showVal val="1"/>
              <c:showCatName val="1"/>
            </c:dLbl>
            <c:dLbl>
              <c:idx val="7"/>
              <c:layout>
                <c:manualLayout>
                  <c:x val="-9.061539950948759E-2"/>
                  <c:y val="2.3490084572761742E-2"/>
                </c:manualLayout>
              </c:layout>
              <c:showVal val="1"/>
              <c:showCatName val="1"/>
            </c:dLbl>
            <c:dLbl>
              <c:idx val="8"/>
              <c:layout>
                <c:manualLayout>
                  <c:x val="-0.17169807667484185"/>
                  <c:y val="4.6081656459609224E-2"/>
                </c:manualLayout>
              </c:layout>
              <c:showVal val="1"/>
              <c:showCatName val="1"/>
            </c:dLbl>
            <c:dLbl>
              <c:idx val="9"/>
              <c:layout>
                <c:manualLayout>
                  <c:x val="-0.10655748461770147"/>
                  <c:y val="-3.9006999125109368E-2"/>
                </c:manualLayout>
              </c:layout>
              <c:showVal val="1"/>
              <c:showCatName val="1"/>
            </c:dLbl>
            <c:dLbl>
              <c:idx val="10"/>
              <c:layout>
                <c:manualLayout>
                  <c:x val="0.11338797814207648"/>
                  <c:y val="-1.9480023330417037E-2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>
                  <a:solidFill>
                    <a:srgbClr val="000000"/>
                  </a:solidFill>
                </a:ln>
              </c:spPr>
            </c:leaderLines>
          </c:dLbls>
          <c:cat>
            <c:strRef>
              <c:f>[раб.матр..xlsx]Лист10!$A$2:$A$12</c:f>
              <c:strCache>
                <c:ptCount val="11"/>
                <c:pt idx="0">
                  <c:v>  ОБЩЕГОСУДАРСТВЕННЫЕ ВОПРОСЫ</c:v>
                </c:pt>
                <c:pt idx="1">
                  <c:v>  НАЦИОНАЛЬНАЯ БЕЗОПАСНОСТЬ И ПРАВООХРАНИТЕЛЬНАЯ ДЕЯТЕЛЬНОСТЬ</c:v>
                </c:pt>
                <c:pt idx="2">
                  <c:v>  НАЦИОНАЛЬНАЯ ЭКОНОМИКА</c:v>
                </c:pt>
                <c:pt idx="3">
                  <c:v>  ЖИЛИЩНО-КОММУНАЛЬНОЕ ХОЗЯЙСТВО</c:v>
                </c:pt>
                <c:pt idx="4">
                  <c:v>  ОХРАНА ОКРУЖАЮЩЕЙ СРЕДЫ</c:v>
                </c:pt>
                <c:pt idx="5">
                  <c:v>  ОБРАЗОВАНИЕ</c:v>
                </c:pt>
                <c:pt idx="6">
                  <c:v>  КУЛЬТУРА, КИНЕМАТОГРАФИЯ</c:v>
                </c:pt>
                <c:pt idx="7">
                  <c:v>  СОЦИАЛЬНАЯ ПОЛИТИКА</c:v>
                </c:pt>
                <c:pt idx="8">
                  <c:v>  ФИЗИЧЕСКАЯ КУЛЬТУРА И СПОРТ</c:v>
                </c:pt>
                <c:pt idx="9">
                  <c:v>  СРЕДСТВА МАССОВОЙ ИНФОРМАЦИИ</c:v>
                </c:pt>
                <c:pt idx="10">
                  <c:v>  ОБСЛУЖИВАНИЕ ГОСУДАРСТВЕННОГО И МУНИЦИПАЛЬНОГО ДОЛГА</c:v>
                </c:pt>
              </c:strCache>
            </c:strRef>
          </c:cat>
          <c:val>
            <c:numRef>
              <c:f>[раб.матр..xlsx]Лист10!$B$2:$B$12</c:f>
              <c:numCache>
                <c:formatCode>#,##0.00</c:formatCode>
                <c:ptCount val="11"/>
                <c:pt idx="0">
                  <c:v>268546.78200000001</c:v>
                </c:pt>
                <c:pt idx="1">
                  <c:v>27890.752</c:v>
                </c:pt>
                <c:pt idx="2">
                  <c:v>311391.20400000009</c:v>
                </c:pt>
                <c:pt idx="3">
                  <c:v>408698.95600000001</c:v>
                </c:pt>
                <c:pt idx="4">
                  <c:v>11075.204000000002</c:v>
                </c:pt>
                <c:pt idx="5">
                  <c:v>2408212.2059999998</c:v>
                </c:pt>
                <c:pt idx="6">
                  <c:v>232213.94200000001</c:v>
                </c:pt>
                <c:pt idx="7">
                  <c:v>266569.217</c:v>
                </c:pt>
                <c:pt idx="8">
                  <c:v>149295.726</c:v>
                </c:pt>
                <c:pt idx="9">
                  <c:v>5097.8120000000008</c:v>
                </c:pt>
                <c:pt idx="10">
                  <c:v>24494.165000000001</c:v>
                </c:pt>
              </c:numCache>
            </c:numRef>
          </c:val>
        </c:ser>
        <c:dLbls/>
      </c:pie3DChart>
    </c:plotArea>
    <c:plotVisOnly val="1"/>
    <c:dispBlanksAs val="zero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-30"/>
      <c:rotY val="40"/>
      <c:rAngAx val="1"/>
    </c:view3D>
    <c:plotArea>
      <c:layout>
        <c:manualLayout>
          <c:layoutTarget val="inner"/>
          <c:xMode val="edge"/>
          <c:yMode val="edge"/>
          <c:x val="0.44324417789183057"/>
          <c:y val="2.2005499642194042E-2"/>
          <c:w val="0.50770847986183476"/>
          <c:h val="0.93055918069602583"/>
        </c:manualLayout>
      </c:layout>
      <c:bar3DChart>
        <c:barDir val="bar"/>
        <c:grouping val="clustered"/>
        <c:ser>
          <c:idx val="0"/>
          <c:order val="0"/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1.8084350578053347E-2"/>
                  <c:y val="2.3303586091612444E-2"/>
                </c:manualLayout>
              </c:layout>
              <c:showVal val="1"/>
            </c:dLbl>
            <c:dLbl>
              <c:idx val="1"/>
              <c:layout>
                <c:manualLayout>
                  <c:x val="1.0333914616030485E-2"/>
                  <c:y val="2.5245551599246824E-2"/>
                </c:manualLayout>
              </c:layout>
              <c:showVal val="1"/>
            </c:dLbl>
            <c:dLbl>
              <c:idx val="2"/>
              <c:layout>
                <c:manualLayout>
                  <c:x val="1.16256539430343E-2"/>
                  <c:y val="1.7477689568709341E-2"/>
                </c:manualLayout>
              </c:layout>
              <c:showVal val="1"/>
            </c:dLbl>
            <c:dLbl>
              <c:idx val="3"/>
              <c:layout>
                <c:manualLayout>
                  <c:x val="9.0421752890266754E-3"/>
                  <c:y val="2.3303586091612444E-2"/>
                </c:manualLayout>
              </c:layout>
              <c:showVal val="1"/>
            </c:dLbl>
            <c:dLbl>
              <c:idx val="4"/>
              <c:layout>
                <c:manualLayout>
                  <c:x val="1.16256539430343E-2"/>
                  <c:y val="1.7477689568709268E-2"/>
                </c:manualLayout>
              </c:layout>
              <c:showVal val="1"/>
            </c:dLbl>
            <c:dLbl>
              <c:idx val="5"/>
              <c:layout>
                <c:manualLayout>
                  <c:x val="1.0333914616030485E-2"/>
                  <c:y val="2.1361620583978082E-2"/>
                </c:manualLayout>
              </c:layout>
              <c:showVal val="1"/>
            </c:dLbl>
            <c:dLbl>
              <c:idx val="6"/>
              <c:layout>
                <c:manualLayout>
                  <c:x val="3.8752179810114329E-3"/>
                  <c:y val="2.3303586091612375E-2"/>
                </c:manualLayout>
              </c:layout>
              <c:showVal val="1"/>
            </c:dLbl>
            <c:dLbl>
              <c:idx val="7"/>
              <c:layout>
                <c:manualLayout>
                  <c:x val="6.4586966350190546E-3"/>
                  <c:y val="2.5245551599246824E-2"/>
                </c:manualLayout>
              </c:layout>
              <c:showVal val="1"/>
            </c:dLbl>
            <c:dLbl>
              <c:idx val="8"/>
              <c:layout>
                <c:manualLayout>
                  <c:x val="5.1669573080152416E-3"/>
                  <c:y val="1.941965507634371E-2"/>
                </c:manualLayout>
              </c:layout>
              <c:showVal val="1"/>
            </c:dLbl>
            <c:dLbl>
              <c:idx val="9"/>
              <c:layout>
                <c:manualLayout>
                  <c:x val="2.066782923206097E-2"/>
                  <c:y val="1.7477689568709341E-2"/>
                </c:manualLayout>
              </c:layout>
              <c:showVal val="1"/>
            </c:dLbl>
            <c:dLbl>
              <c:idx val="10"/>
              <c:layout>
                <c:manualLayout>
                  <c:x val="6.4586966350190546E-3"/>
                  <c:y val="2.1361620583978082E-2"/>
                </c:manualLayout>
              </c:layout>
              <c:showVal val="1"/>
            </c:dLbl>
            <c:dLbl>
              <c:idx val="11"/>
              <c:layout>
                <c:manualLayout>
                  <c:x val="7.7504359620228658E-3"/>
                  <c:y val="1.5535724061074969E-2"/>
                </c:manualLayout>
              </c:layout>
              <c:showVal val="1"/>
            </c:dLbl>
            <c:dLbl>
              <c:idx val="12"/>
              <c:layout>
                <c:manualLayout>
                  <c:x val="2.5834786540076212E-3"/>
                  <c:y val="1.1651793045806227E-2"/>
                </c:manualLayout>
              </c:layout>
              <c:showVal val="1"/>
            </c:dLbl>
            <c:dLbl>
              <c:idx val="13"/>
              <c:layout>
                <c:manualLayout>
                  <c:x val="6.4586966350190546E-3"/>
                  <c:y val="1.1651793045806227E-2"/>
                </c:manualLayout>
              </c:layout>
              <c:showVal val="1"/>
            </c:dLbl>
            <c:dLbl>
              <c:idx val="14"/>
              <c:layout>
                <c:manualLayout>
                  <c:x val="9.0421752890266754E-3"/>
                  <c:y val="1.1651793045806227E-2"/>
                </c:manualLayout>
              </c:layout>
              <c:showVal val="1"/>
            </c:dLbl>
            <c:dLbl>
              <c:idx val="15"/>
              <c:layout>
                <c:manualLayout>
                  <c:x val="-9.6880449525285794E-2"/>
                  <c:y val="1.3593758553440598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[раб.матр..xlsx]программы!$J$2:$Y$2</c:f>
              <c:strCache>
                <c:ptCount val="16"/>
                <c:pt idx="0">
                  <c:v>   МП "Содействие развитию малого и среднего предпринимательства в СГО"</c:v>
                </c:pt>
                <c:pt idx="1">
                  <c:v>  МП "Профилактика терроризма, минимизация и (или) ликвидация последствий его проявлений, профилактика экстремизма в СГО"</c:v>
                </c:pt>
                <c:pt idx="2">
                  <c:v>   МП "Дополнительные меры социальной поддержки отдельных категорий граждан СГО"</c:v>
                </c:pt>
                <c:pt idx="3">
                  <c:v>   МП "Развитие муниципальной службы в СГО"</c:v>
                </c:pt>
                <c:pt idx="4">
                  <c:v>   МП "Обеспечение общественной безопасности на территории СГО"</c:v>
                </c:pt>
                <c:pt idx="5">
                  <c:v>   МП "Управление муниципальными финансами СГО"</c:v>
                </c:pt>
                <c:pt idx="6">
                  <c:v>   МП "Реализация молодежной политики в СГО"</c:v>
                </c:pt>
                <c:pt idx="7">
                  <c:v>   МП "Формирование современной городской среды на территории СГО"</c:v>
                </c:pt>
                <c:pt idx="8">
                  <c:v>   МП "Управление собственностью СГО"</c:v>
                </c:pt>
                <c:pt idx="9">
                  <c:v>   МП "Развитие физической культуры и спорта в СГО"</c:v>
                </c:pt>
                <c:pt idx="10">
                  <c:v>   МП "Развитие культуры в СГО"</c:v>
                </c:pt>
                <c:pt idx="11">
                  <c:v>   МП  "Социальная поддержка и социальное обслуживание населения на территории СГО"</c:v>
                </c:pt>
                <c:pt idx="12">
                  <c:v>   МП  "Развитие жилищно-коммунального хозяйства и повышение энергетической эффективности на территории СГО"</c:v>
                </c:pt>
                <c:pt idx="13">
                  <c:v>   МП "Развитие транспорта, дорожного хозяйства и благоустройства на территории СГО"</c:v>
                </c:pt>
                <c:pt idx="14">
                  <c:v>   МП "Реализация основных направлений в строительном комплексе на территории СГО"</c:v>
                </c:pt>
                <c:pt idx="15">
                  <c:v>   МП "Развитие системы образования в СГО"</c:v>
                </c:pt>
              </c:strCache>
            </c:strRef>
          </c:cat>
          <c:val>
            <c:numRef>
              <c:f>[раб.матр..xlsx]программы!$J$3:$Y$3</c:f>
              <c:numCache>
                <c:formatCode>_-* #,##0.0\ _₽_-;\-* #,##0.0\ _₽_-;_-* "-"??\ _₽_-;_-@_-</c:formatCode>
                <c:ptCount val="16"/>
                <c:pt idx="0">
                  <c:v>471</c:v>
                </c:pt>
                <c:pt idx="1">
                  <c:v>1162.2939999999999</c:v>
                </c:pt>
                <c:pt idx="2">
                  <c:v>21858.294999999998</c:v>
                </c:pt>
                <c:pt idx="3">
                  <c:v>24464.907999999999</c:v>
                </c:pt>
                <c:pt idx="4">
                  <c:v>27255.957999999999</c:v>
                </c:pt>
                <c:pt idx="5">
                  <c:v>37327.714</c:v>
                </c:pt>
                <c:pt idx="6">
                  <c:v>68558.061000000002</c:v>
                </c:pt>
                <c:pt idx="7">
                  <c:v>70317.289000000004</c:v>
                </c:pt>
                <c:pt idx="8">
                  <c:v>88880.61</c:v>
                </c:pt>
                <c:pt idx="9">
                  <c:v>149544</c:v>
                </c:pt>
                <c:pt idx="10">
                  <c:v>235156.027</c:v>
                </c:pt>
                <c:pt idx="11">
                  <c:v>238257.59</c:v>
                </c:pt>
                <c:pt idx="12">
                  <c:v>286718.94699999999</c:v>
                </c:pt>
                <c:pt idx="13">
                  <c:v>336240.217</c:v>
                </c:pt>
                <c:pt idx="14">
                  <c:v>342009.86</c:v>
                </c:pt>
                <c:pt idx="15">
                  <c:v>1999636.4780000001</c:v>
                </c:pt>
              </c:numCache>
            </c:numRef>
          </c:val>
        </c:ser>
        <c:dLbls/>
        <c:gapWidth val="44"/>
        <c:gapDepth val="221"/>
        <c:shape val="cylinder"/>
        <c:axId val="82500224"/>
        <c:axId val="84279680"/>
        <c:axId val="0"/>
      </c:bar3DChart>
      <c:catAx>
        <c:axId val="82500224"/>
        <c:scaling>
          <c:orientation val="minMax"/>
        </c:scaling>
        <c:axPos val="l"/>
        <c:tickLblPos val="nextTo"/>
        <c:txPr>
          <a:bodyPr/>
          <a:lstStyle/>
          <a:p>
            <a:pPr>
              <a:defRPr sz="1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4279680"/>
        <c:crosses val="autoZero"/>
        <c:auto val="1"/>
        <c:lblAlgn val="ctr"/>
        <c:lblOffset val="100"/>
      </c:catAx>
      <c:valAx>
        <c:axId val="84279680"/>
        <c:scaling>
          <c:orientation val="minMax"/>
        </c:scaling>
        <c:axPos val="b"/>
        <c:majorGridlines/>
        <c:numFmt formatCode="_-* #,##0.0\ _₽_-;\-* #,##0.0\ _₽_-;_-* &quot;-&quot;??\ _₽_-;_-@_-" sourceLinked="1"/>
        <c:tickLblPos val="nextTo"/>
        <c:crossAx val="82500224"/>
        <c:crosses val="autoZero"/>
        <c:crossBetween val="between"/>
      </c:valAx>
    </c:plotArea>
    <c:plotVisOnly val="1"/>
    <c:dispBlanksAs val="gap"/>
  </c:chart>
  <c:spPr>
    <a:ln w="19050">
      <a:solidFill>
        <a:srgbClr val="FFFF00"/>
      </a:solidFill>
    </a:ln>
    <a:scene3d>
      <a:camera prst="orthographicFront"/>
      <a:lightRig rig="threePt" dir="t"/>
    </a:scene3d>
    <a:sp3d>
      <a:bevelT w="69850"/>
    </a:sp3d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100"/>
      <c:perspective val="30"/>
    </c:view3D>
    <c:plotArea>
      <c:layout>
        <c:manualLayout>
          <c:layoutTarget val="inner"/>
          <c:xMode val="edge"/>
          <c:yMode val="edge"/>
          <c:x val="0"/>
          <c:y val="4.2102140800785726E-2"/>
          <c:w val="0.94825605652981926"/>
          <c:h val="0.648031653068656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"/>
          <c:dPt>
            <c:idx val="0"/>
            <c:explosion val="39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explosion val="28"/>
            <c:spPr>
              <a:solidFill>
                <a:srgbClr val="C00000"/>
              </a:solidFill>
            </c:spPr>
          </c:dPt>
          <c:dPt>
            <c:idx val="2"/>
            <c:explosion val="48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2.4752518609305947E-2"/>
                  <c:y val="1.034228753075413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256 </a:t>
                    </a:r>
                    <a:r>
                      <a:rPr lang="en-US"/>
                      <a:t>974,5   </a:t>
                    </a:r>
                    <a:r>
                      <a:rPr lang="en-US" smtClean="0"/>
                      <a:t> </a:t>
                    </a:r>
                    <a:r>
                      <a:rPr lang="en-US"/>
                      <a:t>68%</a:t>
                    </a:r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9.2388530561818061E-2"/>
                  <c:y val="-1.710630177529419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117 </a:t>
                    </a:r>
                    <a:r>
                      <a:rPr lang="en-US"/>
                      <a:t>593,6   </a:t>
                    </a:r>
                    <a:r>
                      <a:rPr lang="en-US" smtClean="0"/>
                      <a:t> </a:t>
                    </a:r>
                    <a:r>
                      <a:rPr lang="en-US"/>
                      <a:t>31%</a:t>
                    </a:r>
                  </a:p>
                </c:rich>
              </c:tx>
              <c:showVal val="1"/>
              <c:showPercent val="1"/>
            </c:dLbl>
            <c:dLbl>
              <c:idx val="2"/>
              <c:layout>
                <c:manualLayout>
                  <c:x val="-5.372734095487215E-3"/>
                  <c:y val="0.1028668702385680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4 </a:t>
                    </a:r>
                    <a:r>
                      <a:rPr lang="en-US"/>
                      <a:t>035,7  </a:t>
                    </a:r>
                    <a:r>
                      <a:rPr lang="en-US" smtClean="0"/>
                      <a:t> </a:t>
                    </a:r>
                    <a:r>
                      <a:rPr lang="en-US"/>
                      <a:t>1%</a:t>
                    </a:r>
                  </a:p>
                </c:rich>
              </c:tx>
              <c:showVal val="1"/>
              <c:showPercent val="1"/>
            </c:dLbl>
            <c:txPr>
              <a:bodyPr/>
              <a:lstStyle/>
              <a:p>
                <a:pPr>
                  <a:defRPr sz="1200" b="1">
                    <a:solidFill>
                      <a:srgbClr val="00000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Percent val="1"/>
            <c:showLeaderLines val="1"/>
            <c:leaderLines>
              <c:spPr>
                <a:ln w="12700">
                  <a:solidFill>
                    <a:srgbClr val="000000"/>
                  </a:solidFill>
                </a:ln>
              </c:spPr>
            </c:leaderLines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 от бюджетов др. уровней</c:v>
                </c:pt>
              </c:strCache>
            </c:strRef>
          </c:cat>
          <c:val>
            <c:numRef>
              <c:f>Лист1!$B$2:$B$3</c:f>
              <c:numCache>
                <c:formatCode>_-* #,##0.0\ _₽_-;\-* #,##0.0\ _₽_-;_-* "-"??\ _₽_-;_-@_-</c:formatCode>
                <c:ptCount val="2"/>
                <c:pt idx="0">
                  <c:v>256974.5</c:v>
                </c:pt>
                <c:pt idx="1">
                  <c:v>117593.60000000001</c:v>
                </c:pt>
              </c:numCache>
            </c:numRef>
          </c:val>
        </c:ser>
      </c:pie3DChart>
    </c:plotArea>
    <c:legend>
      <c:legendPos val="b"/>
      <c:layout/>
      <c:txPr>
        <a:bodyPr/>
        <a:lstStyle/>
        <a:p>
          <a:pPr>
            <a:defRPr sz="120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5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6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6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480F36-7D2C-4FDC-8D1B-1A1BA025F4AE}" type="doc">
      <dgm:prSet loTypeId="urn:microsoft.com/office/officeart/2005/8/layout/chevron1" loCatId="process" qsTypeId="urn:microsoft.com/office/officeart/2005/8/quickstyle/simple1#76" qsCatId="simple" csTypeId="urn:microsoft.com/office/officeart/2005/8/colors/accent1_2#59" csCatId="accent1" phldr="1"/>
      <dgm:spPr/>
      <dgm:t>
        <a:bodyPr/>
        <a:lstStyle/>
        <a:p>
          <a:endParaRPr lang="ru-RU"/>
        </a:p>
      </dgm:t>
    </dgm:pt>
    <dgm:pt modelId="{EADCEFD1-487A-4F70-BB33-9D665A94F11D}" type="pres">
      <dgm:prSet presAssocID="{24480F36-7D2C-4FDC-8D1B-1A1BA025F4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E3B29B7-9964-4646-8F07-7FAB23BD1C8F}" type="presOf" srcId="{24480F36-7D2C-4FDC-8D1B-1A1BA025F4AE}" destId="{EADCEFD1-487A-4F70-BB33-9D665A94F11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773A9C-A470-48A3-807C-63D57BCE685E}" type="doc">
      <dgm:prSet loTypeId="urn:microsoft.com/office/officeart/2005/8/layout/chevron1" loCatId="process" qsTypeId="urn:microsoft.com/office/officeart/2005/8/quickstyle/simple1#77" qsCatId="simple" csTypeId="urn:microsoft.com/office/officeart/2005/8/colors/accent1_2#60" csCatId="accent1" phldr="1"/>
      <dgm:spPr/>
      <dgm:t>
        <a:bodyPr/>
        <a:lstStyle/>
        <a:p>
          <a:endParaRPr lang="ru-RU"/>
        </a:p>
      </dgm:t>
    </dgm:pt>
    <dgm:pt modelId="{1780C12A-D3DF-4014-B705-C729CEC7D011}" type="pres">
      <dgm:prSet presAssocID="{00773A9C-A470-48A3-807C-63D57BCE68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6676DAA-DD53-4148-A52E-3539782C5CF4}" type="presOf" srcId="{00773A9C-A470-48A3-807C-63D57BCE685E}" destId="{1780C12A-D3DF-4014-B705-C729CEC7D011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#78" qsCatId="simple" csTypeId="urn:microsoft.com/office/officeart/2005/8/colors/accent1_2#61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DD39370-C012-4FB5-BA65-86F02AF1D177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226EE7-1DFE-4A0A-971F-E0BA1E79FCF6}" type="doc">
      <dgm:prSet loTypeId="urn:microsoft.com/office/officeart/2005/8/layout/hierarchy1" loCatId="hierarchy" qsTypeId="urn:microsoft.com/office/officeart/2005/8/quickstyle/simple1#10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82E420A-D6D2-410F-AFB2-76B0D427306B}">
      <dgm:prSet phldrT="[Текст]" custT="1"/>
      <dgm:spPr/>
      <dgm:t>
        <a:bodyPr/>
        <a:lstStyle/>
        <a:p>
          <a:r>
            <a:rPr lang="ru-RU" sz="1400" b="1" dirty="0" smtClean="0"/>
            <a:t>Классификация расходов</a:t>
          </a:r>
          <a:endParaRPr lang="ru-RU" sz="1400" b="1" dirty="0"/>
        </a:p>
      </dgm:t>
    </dgm:pt>
    <dgm:pt modelId="{9C1C7DE6-E5E5-4D7A-B943-4BF55B904A96}" type="parTrans" cxnId="{C4FD9162-017E-4AD0-9B44-543683FB0D36}">
      <dgm:prSet/>
      <dgm:spPr/>
      <dgm:t>
        <a:bodyPr/>
        <a:lstStyle/>
        <a:p>
          <a:endParaRPr lang="ru-RU"/>
        </a:p>
      </dgm:t>
    </dgm:pt>
    <dgm:pt modelId="{15B0CB26-335D-4649-BB9C-A919B95FD2CA}" type="sibTrans" cxnId="{C4FD9162-017E-4AD0-9B44-543683FB0D36}">
      <dgm:prSet/>
      <dgm:spPr/>
      <dgm:t>
        <a:bodyPr/>
        <a:lstStyle/>
        <a:p>
          <a:endParaRPr lang="ru-RU"/>
        </a:p>
      </dgm:t>
    </dgm:pt>
    <dgm:pt modelId="{272747BF-FA02-40EF-BBCC-9AA717615EA2}">
      <dgm:prSet phldrT="[Текст]"/>
      <dgm:spPr/>
      <dgm:t>
        <a:bodyPr/>
        <a:lstStyle/>
        <a:p>
          <a:r>
            <a:rPr lang="ru-RU" b="1" dirty="0" smtClean="0"/>
            <a:t>Функциональная</a:t>
          </a:r>
          <a:r>
            <a:rPr lang="ru-RU" dirty="0" smtClean="0"/>
            <a:t> классификация отражает направление средств бюджета на выполнение основных функций государства (раздел→ подраздел→ целевые статьи→ виды расходов)</a:t>
          </a:r>
          <a:endParaRPr lang="ru-RU" dirty="0"/>
        </a:p>
      </dgm:t>
    </dgm:pt>
    <dgm:pt modelId="{824E78E3-5E18-415E-B872-B3AE41E10FD2}" type="parTrans" cxnId="{A859F4BA-4B0E-4BAF-BA36-5C90AF500B87}">
      <dgm:prSet/>
      <dgm:spPr/>
      <dgm:t>
        <a:bodyPr/>
        <a:lstStyle/>
        <a:p>
          <a:endParaRPr lang="ru-RU" dirty="0"/>
        </a:p>
      </dgm:t>
    </dgm:pt>
    <dgm:pt modelId="{63F37BFA-D743-41B2-9912-9A0C25348815}" type="sibTrans" cxnId="{A859F4BA-4B0E-4BAF-BA36-5C90AF500B87}">
      <dgm:prSet/>
      <dgm:spPr/>
      <dgm:t>
        <a:bodyPr/>
        <a:lstStyle/>
        <a:p>
          <a:endParaRPr lang="ru-RU"/>
        </a:p>
      </dgm:t>
    </dgm:pt>
    <dgm:pt modelId="{DE168795-2B8F-4560-9E71-61539F573F9C}">
      <dgm:prSet phldrT="[Текст]"/>
      <dgm:spPr/>
      <dgm:t>
        <a:bodyPr/>
        <a:lstStyle/>
        <a:p>
          <a:r>
            <a:rPr lang="ru-RU" b="1" dirty="0" smtClean="0"/>
            <a:t>Ведомственная </a:t>
          </a:r>
          <a:r>
            <a:rPr lang="ru-RU" dirty="0" smtClean="0"/>
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</a:r>
          <a:endParaRPr lang="ru-RU" dirty="0"/>
        </a:p>
      </dgm:t>
    </dgm:pt>
    <dgm:pt modelId="{0521BAA5-F9B0-4360-93D9-193D2C2AE48F}" type="parTrans" cxnId="{DD9742A3-B16C-4239-8699-A0560A0D14D8}">
      <dgm:prSet/>
      <dgm:spPr/>
      <dgm:t>
        <a:bodyPr/>
        <a:lstStyle/>
        <a:p>
          <a:endParaRPr lang="ru-RU" dirty="0"/>
        </a:p>
      </dgm:t>
    </dgm:pt>
    <dgm:pt modelId="{F29401AE-1259-4B94-9BBC-7D7AC1690D60}" type="sibTrans" cxnId="{DD9742A3-B16C-4239-8699-A0560A0D14D8}">
      <dgm:prSet/>
      <dgm:spPr/>
      <dgm:t>
        <a:bodyPr/>
        <a:lstStyle/>
        <a:p>
          <a:endParaRPr lang="ru-RU"/>
        </a:p>
      </dgm:t>
    </dgm:pt>
    <dgm:pt modelId="{8CE499FD-CD75-407F-B579-74D52125BDDB}" type="pres">
      <dgm:prSet presAssocID="{4E226EE7-1DFE-4A0A-971F-E0BA1E79FCF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D70C73F-7E3F-48E9-A92E-958D6363EE7A}" type="pres">
      <dgm:prSet presAssocID="{082E420A-D6D2-410F-AFB2-76B0D427306B}" presName="hierRoot1" presStyleCnt="0"/>
      <dgm:spPr/>
    </dgm:pt>
    <dgm:pt modelId="{8D8E7ADA-F94E-4E52-866F-D41016EC9855}" type="pres">
      <dgm:prSet presAssocID="{082E420A-D6D2-410F-AFB2-76B0D427306B}" presName="composite" presStyleCnt="0"/>
      <dgm:spPr/>
    </dgm:pt>
    <dgm:pt modelId="{17927DD6-8EBA-4C78-9051-F5CD613766E8}" type="pres">
      <dgm:prSet presAssocID="{082E420A-D6D2-410F-AFB2-76B0D427306B}" presName="background" presStyleLbl="node0" presStyleIdx="0" presStyleCnt="1"/>
      <dgm:spPr/>
    </dgm:pt>
    <dgm:pt modelId="{C3484C02-0457-4C1A-8F49-6A2D2265A3A5}" type="pres">
      <dgm:prSet presAssocID="{082E420A-D6D2-410F-AFB2-76B0D427306B}" presName="text" presStyleLbl="fgAcc0" presStyleIdx="0" presStyleCnt="1" custAng="0" custScaleX="115139" custScaleY="72088" custLinFactNeighborY="-9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795BE5-73F0-499E-B9CC-A8F9C9AA5E6A}" type="pres">
      <dgm:prSet presAssocID="{082E420A-D6D2-410F-AFB2-76B0D427306B}" presName="hierChild2" presStyleCnt="0"/>
      <dgm:spPr/>
    </dgm:pt>
    <dgm:pt modelId="{302A5DE3-7F6E-48FD-8B57-A0F0C01AEB95}" type="pres">
      <dgm:prSet presAssocID="{824E78E3-5E18-415E-B872-B3AE41E10FD2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3BDB955-3EAB-4481-A5B6-F486CD077364}" type="pres">
      <dgm:prSet presAssocID="{272747BF-FA02-40EF-BBCC-9AA717615EA2}" presName="hierRoot2" presStyleCnt="0"/>
      <dgm:spPr/>
    </dgm:pt>
    <dgm:pt modelId="{0A957975-E38C-448E-BA75-FEBF5628B7D3}" type="pres">
      <dgm:prSet presAssocID="{272747BF-FA02-40EF-BBCC-9AA717615EA2}" presName="composite2" presStyleCnt="0"/>
      <dgm:spPr/>
    </dgm:pt>
    <dgm:pt modelId="{E62E68AE-F5DA-4C44-BC58-38C32D812652}" type="pres">
      <dgm:prSet presAssocID="{272747BF-FA02-40EF-BBCC-9AA717615EA2}" presName="background2" presStyleLbl="node2" presStyleIdx="0" presStyleCnt="2"/>
      <dgm:spPr/>
    </dgm:pt>
    <dgm:pt modelId="{DE63542A-7E25-4D76-847C-5EB4AC6E237F}" type="pres">
      <dgm:prSet presAssocID="{272747BF-FA02-40EF-BBCC-9AA717615EA2}" presName="text2" presStyleLbl="fgAcc2" presStyleIdx="0" presStyleCnt="2" custScaleY="3229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987379-2601-45DC-BFBC-4E8F10B20398}" type="pres">
      <dgm:prSet presAssocID="{272747BF-FA02-40EF-BBCC-9AA717615EA2}" presName="hierChild3" presStyleCnt="0"/>
      <dgm:spPr/>
    </dgm:pt>
    <dgm:pt modelId="{4D4C2DEE-FFA7-4187-8073-2FD98D6EFD74}" type="pres">
      <dgm:prSet presAssocID="{0521BAA5-F9B0-4360-93D9-193D2C2AE48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16F7117-C652-40F5-B6BA-93DAD1E1830A}" type="pres">
      <dgm:prSet presAssocID="{DE168795-2B8F-4560-9E71-61539F573F9C}" presName="hierRoot2" presStyleCnt="0"/>
      <dgm:spPr/>
    </dgm:pt>
    <dgm:pt modelId="{AFFCDBF7-CE23-45B7-A8AB-0814FF99468B}" type="pres">
      <dgm:prSet presAssocID="{DE168795-2B8F-4560-9E71-61539F573F9C}" presName="composite2" presStyleCnt="0"/>
      <dgm:spPr/>
    </dgm:pt>
    <dgm:pt modelId="{6429BFDC-FEC0-4ECD-8AC1-A1B4A5C0CE5E}" type="pres">
      <dgm:prSet presAssocID="{DE168795-2B8F-4560-9E71-61539F573F9C}" presName="background2" presStyleLbl="node2" presStyleIdx="1" presStyleCnt="2"/>
      <dgm:spPr/>
    </dgm:pt>
    <dgm:pt modelId="{5B7BC628-9802-4CDC-AF14-0BB893014268}" type="pres">
      <dgm:prSet presAssocID="{DE168795-2B8F-4560-9E71-61539F573F9C}" presName="text2" presStyleLbl="fgAcc2" presStyleIdx="1" presStyleCnt="2" custScaleY="3289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2F4538-500B-469E-B71C-D251308334F5}" type="pres">
      <dgm:prSet presAssocID="{DE168795-2B8F-4560-9E71-61539F573F9C}" presName="hierChild3" presStyleCnt="0"/>
      <dgm:spPr/>
    </dgm:pt>
  </dgm:ptLst>
  <dgm:cxnLst>
    <dgm:cxn modelId="{49BA3C5D-B29D-4EF3-884C-7D49FAD282D8}" type="presOf" srcId="{4E226EE7-1DFE-4A0A-971F-E0BA1E79FCF6}" destId="{8CE499FD-CD75-407F-B579-74D52125BDDB}" srcOrd="0" destOrd="0" presId="urn:microsoft.com/office/officeart/2005/8/layout/hierarchy1"/>
    <dgm:cxn modelId="{7227F16F-F031-45E4-8607-29DA0412811E}" type="presOf" srcId="{0521BAA5-F9B0-4360-93D9-193D2C2AE48F}" destId="{4D4C2DEE-FFA7-4187-8073-2FD98D6EFD74}" srcOrd="0" destOrd="0" presId="urn:microsoft.com/office/officeart/2005/8/layout/hierarchy1"/>
    <dgm:cxn modelId="{C4FD9162-017E-4AD0-9B44-543683FB0D36}" srcId="{4E226EE7-1DFE-4A0A-971F-E0BA1E79FCF6}" destId="{082E420A-D6D2-410F-AFB2-76B0D427306B}" srcOrd="0" destOrd="0" parTransId="{9C1C7DE6-E5E5-4D7A-B943-4BF55B904A96}" sibTransId="{15B0CB26-335D-4649-BB9C-A919B95FD2CA}"/>
    <dgm:cxn modelId="{DD9742A3-B16C-4239-8699-A0560A0D14D8}" srcId="{082E420A-D6D2-410F-AFB2-76B0D427306B}" destId="{DE168795-2B8F-4560-9E71-61539F573F9C}" srcOrd="1" destOrd="0" parTransId="{0521BAA5-F9B0-4360-93D9-193D2C2AE48F}" sibTransId="{F29401AE-1259-4B94-9BBC-7D7AC1690D60}"/>
    <dgm:cxn modelId="{4777B591-6C4C-47E8-8F32-319886633E4C}" type="presOf" srcId="{DE168795-2B8F-4560-9E71-61539F573F9C}" destId="{5B7BC628-9802-4CDC-AF14-0BB893014268}" srcOrd="0" destOrd="0" presId="urn:microsoft.com/office/officeart/2005/8/layout/hierarchy1"/>
    <dgm:cxn modelId="{BAF54E66-3547-473A-AB1F-1FDFC3BAD706}" type="presOf" srcId="{082E420A-D6D2-410F-AFB2-76B0D427306B}" destId="{C3484C02-0457-4C1A-8F49-6A2D2265A3A5}" srcOrd="0" destOrd="0" presId="urn:microsoft.com/office/officeart/2005/8/layout/hierarchy1"/>
    <dgm:cxn modelId="{A859F4BA-4B0E-4BAF-BA36-5C90AF500B87}" srcId="{082E420A-D6D2-410F-AFB2-76B0D427306B}" destId="{272747BF-FA02-40EF-BBCC-9AA717615EA2}" srcOrd="0" destOrd="0" parTransId="{824E78E3-5E18-415E-B872-B3AE41E10FD2}" sibTransId="{63F37BFA-D743-41B2-9912-9A0C25348815}"/>
    <dgm:cxn modelId="{9F4DD834-C69C-4129-8048-B9FAF35F1C7A}" type="presOf" srcId="{272747BF-FA02-40EF-BBCC-9AA717615EA2}" destId="{DE63542A-7E25-4D76-847C-5EB4AC6E237F}" srcOrd="0" destOrd="0" presId="urn:microsoft.com/office/officeart/2005/8/layout/hierarchy1"/>
    <dgm:cxn modelId="{E6FEA3C7-0356-4AED-B47D-0A4D6AACC144}" type="presOf" srcId="{824E78E3-5E18-415E-B872-B3AE41E10FD2}" destId="{302A5DE3-7F6E-48FD-8B57-A0F0C01AEB95}" srcOrd="0" destOrd="0" presId="urn:microsoft.com/office/officeart/2005/8/layout/hierarchy1"/>
    <dgm:cxn modelId="{8F67F240-B5BD-493D-9FC2-7A69AC4849D3}" type="presParOf" srcId="{8CE499FD-CD75-407F-B579-74D52125BDDB}" destId="{7D70C73F-7E3F-48E9-A92E-958D6363EE7A}" srcOrd="0" destOrd="0" presId="urn:microsoft.com/office/officeart/2005/8/layout/hierarchy1"/>
    <dgm:cxn modelId="{51F19B04-8C63-480A-979A-ACDF2706CFB1}" type="presParOf" srcId="{7D70C73F-7E3F-48E9-A92E-958D6363EE7A}" destId="{8D8E7ADA-F94E-4E52-866F-D41016EC9855}" srcOrd="0" destOrd="0" presId="urn:microsoft.com/office/officeart/2005/8/layout/hierarchy1"/>
    <dgm:cxn modelId="{327575A6-EA54-40BE-A30A-9122D6123B37}" type="presParOf" srcId="{8D8E7ADA-F94E-4E52-866F-D41016EC9855}" destId="{17927DD6-8EBA-4C78-9051-F5CD613766E8}" srcOrd="0" destOrd="0" presId="urn:microsoft.com/office/officeart/2005/8/layout/hierarchy1"/>
    <dgm:cxn modelId="{C46E9AEB-250E-4606-9EC6-9CCC5D271EBA}" type="presParOf" srcId="{8D8E7ADA-F94E-4E52-866F-D41016EC9855}" destId="{C3484C02-0457-4C1A-8F49-6A2D2265A3A5}" srcOrd="1" destOrd="0" presId="urn:microsoft.com/office/officeart/2005/8/layout/hierarchy1"/>
    <dgm:cxn modelId="{8F658650-78DA-4A35-A4EF-3C741E1D13A6}" type="presParOf" srcId="{7D70C73F-7E3F-48E9-A92E-958D6363EE7A}" destId="{50795BE5-73F0-499E-B9CC-A8F9C9AA5E6A}" srcOrd="1" destOrd="0" presId="urn:microsoft.com/office/officeart/2005/8/layout/hierarchy1"/>
    <dgm:cxn modelId="{A1636C1B-73E7-42E6-83D4-4A3934F27AEB}" type="presParOf" srcId="{50795BE5-73F0-499E-B9CC-A8F9C9AA5E6A}" destId="{302A5DE3-7F6E-48FD-8B57-A0F0C01AEB95}" srcOrd="0" destOrd="0" presId="urn:microsoft.com/office/officeart/2005/8/layout/hierarchy1"/>
    <dgm:cxn modelId="{CA159966-393D-47C4-A988-E9728E123102}" type="presParOf" srcId="{50795BE5-73F0-499E-B9CC-A8F9C9AA5E6A}" destId="{63BDB955-3EAB-4481-A5B6-F486CD077364}" srcOrd="1" destOrd="0" presId="urn:microsoft.com/office/officeart/2005/8/layout/hierarchy1"/>
    <dgm:cxn modelId="{423D4741-88AE-4750-8341-564AD5153011}" type="presParOf" srcId="{63BDB955-3EAB-4481-A5B6-F486CD077364}" destId="{0A957975-E38C-448E-BA75-FEBF5628B7D3}" srcOrd="0" destOrd="0" presId="urn:microsoft.com/office/officeart/2005/8/layout/hierarchy1"/>
    <dgm:cxn modelId="{ED1EEDEF-9BB8-44C6-B2F7-79B6CC3F35D6}" type="presParOf" srcId="{0A957975-E38C-448E-BA75-FEBF5628B7D3}" destId="{E62E68AE-F5DA-4C44-BC58-38C32D812652}" srcOrd="0" destOrd="0" presId="urn:microsoft.com/office/officeart/2005/8/layout/hierarchy1"/>
    <dgm:cxn modelId="{43749041-6C62-4BC3-B8CF-072082AB1EEF}" type="presParOf" srcId="{0A957975-E38C-448E-BA75-FEBF5628B7D3}" destId="{DE63542A-7E25-4D76-847C-5EB4AC6E237F}" srcOrd="1" destOrd="0" presId="urn:microsoft.com/office/officeart/2005/8/layout/hierarchy1"/>
    <dgm:cxn modelId="{3E446F4B-CCFC-479B-BF9F-736CE5972ADB}" type="presParOf" srcId="{63BDB955-3EAB-4481-A5B6-F486CD077364}" destId="{A5987379-2601-45DC-BFBC-4E8F10B20398}" srcOrd="1" destOrd="0" presId="urn:microsoft.com/office/officeart/2005/8/layout/hierarchy1"/>
    <dgm:cxn modelId="{15E4E278-BBAC-4E3C-908C-6AEC80FCB098}" type="presParOf" srcId="{50795BE5-73F0-499E-B9CC-A8F9C9AA5E6A}" destId="{4D4C2DEE-FFA7-4187-8073-2FD98D6EFD74}" srcOrd="2" destOrd="0" presId="urn:microsoft.com/office/officeart/2005/8/layout/hierarchy1"/>
    <dgm:cxn modelId="{97521594-9272-4F0F-8D63-4E69B4534D2B}" type="presParOf" srcId="{50795BE5-73F0-499E-B9CC-A8F9C9AA5E6A}" destId="{D16F7117-C652-40F5-B6BA-93DAD1E1830A}" srcOrd="3" destOrd="0" presId="urn:microsoft.com/office/officeart/2005/8/layout/hierarchy1"/>
    <dgm:cxn modelId="{69B6240D-38E1-4140-91E4-CDCE14E707EB}" type="presParOf" srcId="{D16F7117-C652-40F5-B6BA-93DAD1E1830A}" destId="{AFFCDBF7-CE23-45B7-A8AB-0814FF99468B}" srcOrd="0" destOrd="0" presId="urn:microsoft.com/office/officeart/2005/8/layout/hierarchy1"/>
    <dgm:cxn modelId="{7B1E00D7-C55A-43D5-AFAD-D296CA7A959C}" type="presParOf" srcId="{AFFCDBF7-CE23-45B7-A8AB-0814FF99468B}" destId="{6429BFDC-FEC0-4ECD-8AC1-A1B4A5C0CE5E}" srcOrd="0" destOrd="0" presId="urn:microsoft.com/office/officeart/2005/8/layout/hierarchy1"/>
    <dgm:cxn modelId="{CAE3E9BC-607D-4266-AAC7-C6EF7144939B}" type="presParOf" srcId="{AFFCDBF7-CE23-45B7-A8AB-0814FF99468B}" destId="{5B7BC628-9802-4CDC-AF14-0BB893014268}" srcOrd="1" destOrd="0" presId="urn:microsoft.com/office/officeart/2005/8/layout/hierarchy1"/>
    <dgm:cxn modelId="{429289D4-5D24-42B7-9197-6C9663B964FB}" type="presParOf" srcId="{D16F7117-C652-40F5-B6BA-93DAD1E1830A}" destId="{A02F4538-500B-469E-B71C-D251308334F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4C2DEE-FFA7-4187-8073-2FD98D6EFD74}">
      <dsp:nvSpPr>
        <dsp:cNvPr id="0" name=""/>
        <dsp:cNvSpPr/>
      </dsp:nvSpPr>
      <dsp:spPr>
        <a:xfrm>
          <a:off x="1711840" y="1201710"/>
          <a:ext cx="941270" cy="545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393"/>
              </a:lnTo>
              <a:lnTo>
                <a:pt x="941270" y="402393"/>
              </a:lnTo>
              <a:lnTo>
                <a:pt x="941270" y="54508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2A5DE3-7F6E-48FD-8B57-A0F0C01AEB95}">
      <dsp:nvSpPr>
        <dsp:cNvPr id="0" name=""/>
        <dsp:cNvSpPr/>
      </dsp:nvSpPr>
      <dsp:spPr>
        <a:xfrm>
          <a:off x="770569" y="1201710"/>
          <a:ext cx="941270" cy="545081"/>
        </a:xfrm>
        <a:custGeom>
          <a:avLst/>
          <a:gdLst/>
          <a:ahLst/>
          <a:cxnLst/>
          <a:rect l="0" t="0" r="0" b="0"/>
          <a:pathLst>
            <a:path>
              <a:moveTo>
                <a:pt x="941270" y="0"/>
              </a:moveTo>
              <a:lnTo>
                <a:pt x="941270" y="402393"/>
              </a:lnTo>
              <a:lnTo>
                <a:pt x="0" y="402393"/>
              </a:lnTo>
              <a:lnTo>
                <a:pt x="0" y="54508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27DD6-8EBA-4C78-9051-F5CD613766E8}">
      <dsp:nvSpPr>
        <dsp:cNvPr id="0" name=""/>
        <dsp:cNvSpPr/>
      </dsp:nvSpPr>
      <dsp:spPr>
        <a:xfrm>
          <a:off x="825119" y="496642"/>
          <a:ext cx="1773441" cy="7050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84C02-0457-4C1A-8F49-6A2D2265A3A5}">
      <dsp:nvSpPr>
        <dsp:cNvPr id="0" name=""/>
        <dsp:cNvSpPr/>
      </dsp:nvSpPr>
      <dsp:spPr>
        <a:xfrm>
          <a:off x="996259" y="659225"/>
          <a:ext cx="1773441" cy="7050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Классификация расходов</a:t>
          </a:r>
          <a:endParaRPr lang="ru-RU" sz="1400" b="1" kern="1200" dirty="0"/>
        </a:p>
      </dsp:txBody>
      <dsp:txXfrm>
        <a:off x="996259" y="659225"/>
        <a:ext cx="1773441" cy="705068"/>
      </dsp:txXfrm>
    </dsp:sp>
    <dsp:sp modelId="{E62E68AE-F5DA-4C44-BC58-38C32D812652}">
      <dsp:nvSpPr>
        <dsp:cNvPr id="0" name=""/>
        <dsp:cNvSpPr/>
      </dsp:nvSpPr>
      <dsp:spPr>
        <a:xfrm>
          <a:off x="438" y="1746791"/>
          <a:ext cx="1540261" cy="31586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63542A-7E25-4D76-847C-5EB4AC6E237F}">
      <dsp:nvSpPr>
        <dsp:cNvPr id="0" name=""/>
        <dsp:cNvSpPr/>
      </dsp:nvSpPr>
      <dsp:spPr>
        <a:xfrm>
          <a:off x="171578" y="1909374"/>
          <a:ext cx="1540261" cy="31586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Функциональная</a:t>
          </a:r>
          <a:r>
            <a:rPr lang="ru-RU" sz="1200" kern="1200" dirty="0" smtClean="0"/>
            <a:t> классификация отражает направление средств бюджета на выполнение основных функций государства (раздел→ подраздел→ целевые статьи→ виды расходов)</a:t>
          </a:r>
          <a:endParaRPr lang="ru-RU" sz="1200" kern="1200" dirty="0"/>
        </a:p>
      </dsp:txBody>
      <dsp:txXfrm>
        <a:off x="171578" y="1909374"/>
        <a:ext cx="1540261" cy="3158605"/>
      </dsp:txXfrm>
    </dsp:sp>
    <dsp:sp modelId="{6429BFDC-FEC0-4ECD-8AC1-A1B4A5C0CE5E}">
      <dsp:nvSpPr>
        <dsp:cNvPr id="0" name=""/>
        <dsp:cNvSpPr/>
      </dsp:nvSpPr>
      <dsp:spPr>
        <a:xfrm>
          <a:off x="1882980" y="1746791"/>
          <a:ext cx="1540261" cy="32169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BC628-9802-4CDC-AF14-0BB893014268}">
      <dsp:nvSpPr>
        <dsp:cNvPr id="0" name=""/>
        <dsp:cNvSpPr/>
      </dsp:nvSpPr>
      <dsp:spPr>
        <a:xfrm>
          <a:off x="2054120" y="1909374"/>
          <a:ext cx="1540261" cy="32169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Ведомственная </a:t>
          </a:r>
          <a:r>
            <a:rPr lang="ru-RU" sz="1200" kern="1200" dirty="0" smtClean="0"/>
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</a:r>
          <a:endParaRPr lang="ru-RU" sz="1200" kern="1200" dirty="0"/>
        </a:p>
      </dsp:txBody>
      <dsp:txXfrm>
        <a:off x="2054120" y="1909374"/>
        <a:ext cx="1540261" cy="3216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7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7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7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0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image" Target="../media/image9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5" y="0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5" y="6456363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EB9D926-AD25-4574-8807-E134BA6CD9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748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925" y="0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2613" y="509588"/>
            <a:ext cx="368300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8975"/>
            <a:ext cx="7943850" cy="305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925" y="6456363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B32B9B-DC2A-4308-980B-56E6775CD8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80484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4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84995" name="Номер слайда 5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390B634-0D63-4A6A-A554-9E239666CA16}" type="slidenum">
              <a:rPr lang="ru-RU" smtClean="0"/>
              <a:pPr/>
              <a:t>1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49413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8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9219" name="Номер слайда 5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F3BE2F3-E9FF-466F-850A-8B61D38B08DD}" type="slidenum">
              <a:rPr lang="ru-RU" smtClean="0"/>
              <a:pPr/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155579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314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3315" name="Номер слайда 5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B63476-BFBF-47E0-A453-EBBBD636306F}" type="slidenum">
              <a:rPr lang="ru-RU" smtClean="0"/>
              <a:pPr/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839338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FA3EEF-A4EB-4DC1-9487-CC2C6ADB6B8E}" type="slidenum">
              <a:rPr lang="ru-RU" smtClean="0"/>
              <a:pPr/>
              <a:t>13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874268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86019" name="Номер слайда 5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52444DA-11BC-4D4E-B8B5-395113F87F8C}" type="slidenum">
              <a:rPr lang="ru-RU" smtClean="0"/>
              <a:pPr/>
              <a:t>27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911721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854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08547" name="Номер слайда 5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D45F77-9878-4B92-903C-DA4750CAB495}" type="slidenum">
              <a:rPr lang="ru-RU" smtClean="0"/>
              <a:pPr/>
              <a:t>42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4179391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14350" y="2421467"/>
            <a:ext cx="5829300" cy="264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41E29-132F-42B2-A800-B06452EC5142}" type="datetime1">
              <a:rPr lang="ru-RU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0F4F2-C683-4005-920A-D3F761CA2E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85C2FF">
                <a:alpha val="29000"/>
              </a:srgbClr>
            </a:gs>
            <a:gs pos="100000">
              <a:srgbClr val="5981AA"/>
            </a:gs>
          </a:gsLst>
          <a:path path="rect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381000"/>
            <a:ext cx="8915400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981200"/>
            <a:ext cx="8915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255664F-1ACC-4FC1-829E-F819E8DA3ECB}" type="datetime1">
              <a:rPr lang="ru-RU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2C9856A-3900-401A-B9A0-2FD7C91185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6" r:id="rId1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12" Type="http://schemas.openxmlformats.org/officeDocument/2006/relationships/image" Target="../media/image4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2.jpeg"/><Relationship Id="rId7" Type="http://schemas.openxmlformats.org/officeDocument/2006/relationships/image" Target="../media/image5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59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80.png"/><Relationship Id="rId4" Type="http://schemas.openxmlformats.org/officeDocument/2006/relationships/image" Target="../media/image7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8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8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8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9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9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_____Microsoft_Office_Excel_97-20032.xls"/><Relationship Id="rId4" Type="http://schemas.openxmlformats.org/officeDocument/2006/relationships/oleObject" Target="../embeddings/_____Microsoft_Office_Excel_97-20031.xls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chart" Target="../charts/char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mailto:fd@adm-serov.ru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9.pn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11.jpe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9BA0A3"/>
              </a:clrFrom>
              <a:clrTo>
                <a:srgbClr val="9BA0A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92953" y="699776"/>
            <a:ext cx="2629383" cy="158365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11268" name="Picture 9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1D303F"/>
              </a:clrFrom>
              <a:clrTo>
                <a:srgbClr val="1D303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83872" y="717493"/>
            <a:ext cx="2540852" cy="1604054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11270" name="WordArt 21"/>
          <p:cNvSpPr>
            <a:spLocks noChangeArrowheads="1" noChangeShapeType="1" noTextEdit="1"/>
          </p:cNvSpPr>
          <p:nvPr/>
        </p:nvSpPr>
        <p:spPr bwMode="auto">
          <a:xfrm>
            <a:off x="847390" y="2406515"/>
            <a:ext cx="7772551" cy="1161968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ru-RU" sz="4400" b="1" kern="10" dirty="0">
              <a:ln w="12700">
                <a:solidFill>
                  <a:srgbClr val="FF3300"/>
                </a:solidFill>
                <a:round/>
                <a:headEnd/>
                <a:tailEnd/>
              </a:ln>
              <a:solidFill>
                <a:srgbClr val="0033CC">
                  <a:alpha val="98038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1" name="Text Box 22"/>
          <p:cNvSpPr txBox="1">
            <a:spLocks noChangeArrowheads="1"/>
          </p:cNvSpPr>
          <p:nvPr/>
        </p:nvSpPr>
        <p:spPr bwMode="auto">
          <a:xfrm>
            <a:off x="613768" y="268"/>
            <a:ext cx="8828732" cy="48980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cs typeface="Arial" panose="020B0604020202020204" pitchFamily="34" charset="0"/>
              </a:rPr>
              <a:t>Финансовое управление администрации Серовского городского округа</a:t>
            </a:r>
          </a:p>
        </p:txBody>
      </p:sp>
      <p:pic>
        <p:nvPicPr>
          <p:cNvPr id="5129" name="Picture 25" descr="1 (15)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3563600" y="-8915400"/>
            <a:ext cx="3059112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3581173" y="5822463"/>
            <a:ext cx="2371443" cy="5847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2021 </a:t>
            </a:r>
            <a:r>
              <a:rPr lang="ru-RU" sz="1600" b="1" dirty="0">
                <a:solidFill>
                  <a:schemeClr val="bg1"/>
                </a:solidFill>
              </a:rPr>
              <a:t>год                            г. Серов</a:t>
            </a:r>
          </a:p>
        </p:txBody>
      </p:sp>
      <p:sp>
        <p:nvSpPr>
          <p:cNvPr id="5133" name="Заголовок 11"/>
          <p:cNvSpPr>
            <a:spLocks noGrp="1"/>
          </p:cNvSpPr>
          <p:nvPr>
            <p:ph type="ctrTitle" sz="quarter"/>
          </p:nvPr>
        </p:nvSpPr>
        <p:spPr>
          <a:xfrm>
            <a:off x="739775" y="4279900"/>
            <a:ext cx="8420100" cy="125253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 Решения Думы</a:t>
            </a:r>
            <a:b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Серовского городского округа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от_____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г. № </a:t>
            </a:r>
            <a:b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«О бюджете Серовского городского округа на 20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2 год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 плановый период 2023 и 2024 годов»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998" y="2654343"/>
            <a:ext cx="9906704" cy="1086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 </a:t>
            </a:r>
          </a:p>
          <a:p>
            <a:pPr algn="ctr">
              <a:defRPr/>
            </a:pPr>
            <a:r>
              <a:rPr lang="ru-RU" sz="4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ГРАЖДАН</a:t>
            </a:r>
          </a:p>
        </p:txBody>
      </p:sp>
    </p:spTree>
  </p:cSld>
  <p:clrMapOvr>
    <a:masterClrMapping/>
  </p:clrMapOvr>
  <p:transition spd="slow" advTm="1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Oval 23"/>
          <p:cNvSpPr>
            <a:spLocks noChangeArrowheads="1"/>
          </p:cNvSpPr>
          <p:nvPr/>
        </p:nvSpPr>
        <p:spPr bwMode="auto">
          <a:xfrm>
            <a:off x="1412875" y="1031875"/>
            <a:ext cx="6162675" cy="42878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66" y="8277"/>
            <a:ext cx="816088" cy="98479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2" name="Блок-схема: узел 21"/>
          <p:cNvSpPr>
            <a:spLocks noChangeArrowheads="1"/>
          </p:cNvSpPr>
          <p:nvPr/>
        </p:nvSpPr>
        <p:spPr bwMode="auto">
          <a:xfrm>
            <a:off x="3365500" y="2120900"/>
            <a:ext cx="2187575" cy="1993900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19050" algn="ctr">
            <a:solidFill>
              <a:srgbClr val="08509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b="1">
                <a:latin typeface="Constantia" pitchFamily="18" charset="0"/>
              </a:rPr>
              <a:t>Участники бюджетного процесса Серовского городского округа</a:t>
            </a:r>
          </a:p>
        </p:txBody>
      </p:sp>
      <p:sp>
        <p:nvSpPr>
          <p:cNvPr id="17412" name="WordArt 7"/>
          <p:cNvSpPr>
            <a:spLocks noChangeArrowheads="1" noChangeShapeType="1" noTextEdit="1"/>
          </p:cNvSpPr>
          <p:nvPr/>
        </p:nvSpPr>
        <p:spPr bwMode="auto">
          <a:xfrm>
            <a:off x="915988" y="177800"/>
            <a:ext cx="8780462" cy="608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Участники бюджетного процесса</a:t>
            </a:r>
          </a:p>
        </p:txBody>
      </p:sp>
      <p:pic>
        <p:nvPicPr>
          <p:cNvPr id="17413" name="Picture 8" descr="2975743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72313" y="5086350"/>
            <a:ext cx="2833687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AutoShape 9"/>
          <p:cNvSpPr>
            <a:spLocks noChangeArrowheads="1"/>
          </p:cNvSpPr>
          <p:nvPr/>
        </p:nvSpPr>
        <p:spPr bwMode="auto">
          <a:xfrm>
            <a:off x="3444875" y="831850"/>
            <a:ext cx="1922463" cy="8556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rgbClr val="000099"/>
                </a:solidFill>
              </a:rPr>
              <a:t>Представительный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 орган СГО  -  Дума</a:t>
            </a:r>
          </a:p>
        </p:txBody>
      </p:sp>
      <p:sp>
        <p:nvSpPr>
          <p:cNvPr id="17415" name="AutoShape 11"/>
          <p:cNvSpPr>
            <a:spLocks noChangeArrowheads="1"/>
          </p:cNvSpPr>
          <p:nvPr/>
        </p:nvSpPr>
        <p:spPr bwMode="auto">
          <a:xfrm>
            <a:off x="6284913" y="2093913"/>
            <a:ext cx="1876425" cy="9017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rgbClr val="000099"/>
                </a:solidFill>
              </a:rPr>
              <a:t>Исполнительно-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распорядительный 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орган СГО – 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Администрация СГО</a:t>
            </a:r>
          </a:p>
        </p:txBody>
      </p:sp>
      <p:sp>
        <p:nvSpPr>
          <p:cNvPr id="17416" name="AutoShape 12"/>
          <p:cNvSpPr>
            <a:spLocks noChangeArrowheads="1"/>
          </p:cNvSpPr>
          <p:nvPr/>
        </p:nvSpPr>
        <p:spPr bwMode="auto">
          <a:xfrm>
            <a:off x="6335713" y="3390900"/>
            <a:ext cx="2149475" cy="854075"/>
          </a:xfrm>
          <a:prstGeom prst="roundRect">
            <a:avLst>
              <a:gd name="adj" fmla="val 16667"/>
            </a:avLst>
          </a:prstGeom>
          <a:solidFill>
            <a:srgbClr val="80008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chemeClr val="tx1"/>
                </a:solidFill>
              </a:rPr>
              <a:t>Финансовый орган – </a:t>
            </a:r>
          </a:p>
          <a:p>
            <a:pPr algn="ctr"/>
            <a:r>
              <a:rPr lang="ru-RU" sz="1200">
                <a:solidFill>
                  <a:schemeClr val="tx1"/>
                </a:solidFill>
              </a:rPr>
              <a:t>Финансовое управление АСГО</a:t>
            </a:r>
          </a:p>
        </p:txBody>
      </p:sp>
      <p:sp>
        <p:nvSpPr>
          <p:cNvPr id="17417" name="AutoShape 14"/>
          <p:cNvSpPr>
            <a:spLocks noChangeArrowheads="1"/>
          </p:cNvSpPr>
          <p:nvPr/>
        </p:nvSpPr>
        <p:spPr bwMode="auto">
          <a:xfrm>
            <a:off x="473075" y="3357563"/>
            <a:ext cx="2101850" cy="10207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rgbClr val="000099"/>
                </a:solidFill>
              </a:rPr>
              <a:t>Главные администраторы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 доходов местного бюджета</a:t>
            </a:r>
          </a:p>
        </p:txBody>
      </p:sp>
      <p:sp>
        <p:nvSpPr>
          <p:cNvPr id="17418" name="AutoShape 15"/>
          <p:cNvSpPr>
            <a:spLocks noChangeArrowheads="1"/>
          </p:cNvSpPr>
          <p:nvPr/>
        </p:nvSpPr>
        <p:spPr bwMode="auto">
          <a:xfrm>
            <a:off x="392113" y="2149475"/>
            <a:ext cx="2171700" cy="877888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rgbClr val="000099"/>
                </a:solidFill>
              </a:rPr>
              <a:t>Главные администраторы 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источников финансирования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 дефицита  местного бюджета</a:t>
            </a:r>
          </a:p>
        </p:txBody>
      </p:sp>
      <p:sp>
        <p:nvSpPr>
          <p:cNvPr id="17419" name="AutoShape 16"/>
          <p:cNvSpPr>
            <a:spLocks noChangeArrowheads="1"/>
          </p:cNvSpPr>
          <p:nvPr/>
        </p:nvSpPr>
        <p:spPr bwMode="auto">
          <a:xfrm>
            <a:off x="1014413" y="1119188"/>
            <a:ext cx="1995487" cy="831850"/>
          </a:xfrm>
          <a:prstGeom prst="roundRect">
            <a:avLst>
              <a:gd name="adj" fmla="val 16667"/>
            </a:avLst>
          </a:prstGeom>
          <a:solidFill>
            <a:srgbClr val="969696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rgbClr val="000099"/>
                </a:solidFill>
              </a:rPr>
              <a:t>Получатели средств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 местного бюджета</a:t>
            </a:r>
          </a:p>
        </p:txBody>
      </p:sp>
      <p:sp>
        <p:nvSpPr>
          <p:cNvPr id="17420" name="AutoShape 17"/>
          <p:cNvSpPr>
            <a:spLocks noChangeArrowheads="1"/>
          </p:cNvSpPr>
          <p:nvPr/>
        </p:nvSpPr>
        <p:spPr bwMode="auto">
          <a:xfrm>
            <a:off x="1555750" y="4722813"/>
            <a:ext cx="2100263" cy="87947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chemeClr val="tx1"/>
                </a:solidFill>
              </a:rPr>
              <a:t>Главные распорядители</a:t>
            </a:r>
          </a:p>
          <a:p>
            <a:pPr algn="ctr"/>
            <a:r>
              <a:rPr lang="ru-RU" sz="1200">
                <a:solidFill>
                  <a:schemeClr val="tx1"/>
                </a:solidFill>
              </a:rPr>
              <a:t> расходов местного бюджета</a:t>
            </a:r>
          </a:p>
        </p:txBody>
      </p:sp>
      <p:sp>
        <p:nvSpPr>
          <p:cNvPr id="17421" name="AutoShape 18"/>
          <p:cNvSpPr>
            <a:spLocks noChangeArrowheads="1"/>
          </p:cNvSpPr>
          <p:nvPr/>
        </p:nvSpPr>
        <p:spPr bwMode="auto">
          <a:xfrm>
            <a:off x="4564063" y="4665663"/>
            <a:ext cx="2147887" cy="1141412"/>
          </a:xfrm>
          <a:prstGeom prst="roundRect">
            <a:avLst>
              <a:gd name="adj" fmla="val 16667"/>
            </a:avLst>
          </a:prstGeom>
          <a:solidFill>
            <a:srgbClr val="0033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just"/>
            <a:r>
              <a:rPr lang="ru-RU" sz="1200">
                <a:solidFill>
                  <a:schemeClr val="tx1"/>
                </a:solidFill>
              </a:rPr>
              <a:t>Орган внешнего </a:t>
            </a:r>
          </a:p>
          <a:p>
            <a:pPr algn="just"/>
            <a:r>
              <a:rPr lang="ru-RU" sz="1200">
                <a:solidFill>
                  <a:schemeClr val="tx1"/>
                </a:solidFill>
              </a:rPr>
              <a:t>муниципального </a:t>
            </a:r>
          </a:p>
          <a:p>
            <a:pPr algn="just"/>
            <a:r>
              <a:rPr lang="ru-RU" sz="1200">
                <a:solidFill>
                  <a:schemeClr val="tx1"/>
                </a:solidFill>
              </a:rPr>
              <a:t>финансового контроля</a:t>
            </a:r>
          </a:p>
          <a:p>
            <a:pPr algn="just"/>
            <a:r>
              <a:rPr lang="ru-RU" sz="1200">
                <a:solidFill>
                  <a:schemeClr val="tx1"/>
                </a:solidFill>
              </a:rPr>
              <a:t> Контрольно-ревизионная </a:t>
            </a:r>
          </a:p>
          <a:p>
            <a:pPr algn="just"/>
            <a:r>
              <a:rPr lang="ru-RU" sz="1200">
                <a:solidFill>
                  <a:schemeClr val="tx1"/>
                </a:solidFill>
              </a:rPr>
              <a:t>Комиссия СГО</a:t>
            </a:r>
          </a:p>
          <a:p>
            <a:pPr algn="just"/>
            <a:endParaRPr lang="ru-RU" sz="1200" u="sng">
              <a:solidFill>
                <a:schemeClr val="tx1"/>
              </a:solidFill>
            </a:endParaRPr>
          </a:p>
        </p:txBody>
      </p:sp>
      <p:sp>
        <p:nvSpPr>
          <p:cNvPr id="17422" name="AutoShape 10"/>
          <p:cNvSpPr>
            <a:spLocks noChangeArrowheads="1"/>
          </p:cNvSpPr>
          <p:nvPr/>
        </p:nvSpPr>
        <p:spPr bwMode="auto">
          <a:xfrm>
            <a:off x="5654675" y="1035050"/>
            <a:ext cx="1900238" cy="81915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chemeClr val="tx1"/>
                </a:solidFill>
              </a:rPr>
              <a:t>Высшее должностное</a:t>
            </a:r>
          </a:p>
          <a:p>
            <a:pPr algn="ctr"/>
            <a:r>
              <a:rPr lang="ru-RU" sz="1200">
                <a:solidFill>
                  <a:schemeClr val="tx1"/>
                </a:solidFill>
              </a:rPr>
              <a:t> лицо МО  - Глава СГО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6852062" y="3895107"/>
            <a:ext cx="2897580" cy="235131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66" y="8277"/>
            <a:ext cx="816088" cy="98479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8435" name="WordArt 5"/>
          <p:cNvSpPr>
            <a:spLocks noChangeArrowheads="1" noChangeShapeType="1" noTextEdit="1"/>
          </p:cNvSpPr>
          <p:nvPr/>
        </p:nvSpPr>
        <p:spPr bwMode="auto">
          <a:xfrm>
            <a:off x="868363" y="223838"/>
            <a:ext cx="8816975" cy="512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Гражданин и его участие в бюджетном процессе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60917" y="4073236"/>
            <a:ext cx="27887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Получает социальные гарантии – расходная часть бюджета (образование, социальные выплаты и др.)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1308655"/>
            <a:ext cx="40376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10000"/>
                  </a:schemeClr>
                </a:solidFill>
                <a:latin typeface="Constantia" pitchFamily="18" charset="0"/>
              </a:rPr>
              <a:t>Гражданин - как налогоплательщик</a:t>
            </a:r>
            <a:endParaRPr lang="ru-RU" sz="3200" b="1" dirty="0">
              <a:solidFill>
                <a:schemeClr val="accent4">
                  <a:lumMod val="10000"/>
                </a:schemeClr>
              </a:solidFill>
              <a:latin typeface="Constant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58889" y="1187532"/>
            <a:ext cx="4631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10000"/>
                  </a:schemeClr>
                </a:solidFill>
                <a:latin typeface="Constantia" pitchFamily="18" charset="0"/>
              </a:rPr>
              <a:t>Гражданин – как  получатель  социальных гарантий</a:t>
            </a:r>
          </a:p>
        </p:txBody>
      </p:sp>
      <p:pic>
        <p:nvPicPr>
          <p:cNvPr id="8193" name="Picture 1" descr="X:\Нелюбина - отчеты\картинки для бюджета\бюджет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6338" y="4952010"/>
            <a:ext cx="3640783" cy="1905990"/>
          </a:xfrm>
          <a:prstGeom prst="rect">
            <a:avLst/>
          </a:prstGeom>
          <a:noFill/>
        </p:spPr>
      </p:pic>
      <p:sp>
        <p:nvSpPr>
          <p:cNvPr id="21" name="Скругленный прямоугольник 20"/>
          <p:cNvSpPr/>
          <p:nvPr/>
        </p:nvSpPr>
        <p:spPr>
          <a:xfrm>
            <a:off x="166254" y="3883231"/>
            <a:ext cx="3004457" cy="2363190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13756" y="4085112"/>
            <a:ext cx="30994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Помогает формировать доходную часть бюджета (налог на доходы физических лиц, транспортный налог и другие виды налогов)</a:t>
            </a:r>
            <a:endParaRPr lang="ru-RU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5" name="Выгнутая вправо стрелка 24"/>
          <p:cNvSpPr/>
          <p:nvPr/>
        </p:nvSpPr>
        <p:spPr>
          <a:xfrm rot="17078864">
            <a:off x="2463066" y="1535146"/>
            <a:ext cx="1594993" cy="4186706"/>
          </a:xfrm>
          <a:prstGeom prst="curvedLeftArrow">
            <a:avLst>
              <a:gd name="adj1" fmla="val 45387"/>
              <a:gd name="adj2" fmla="val 67874"/>
              <a:gd name="adj3" fmla="val 628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Выгнутая вправо стрелка 25"/>
          <p:cNvSpPr/>
          <p:nvPr/>
        </p:nvSpPr>
        <p:spPr>
          <a:xfrm rot="15310544">
            <a:off x="6071186" y="1461915"/>
            <a:ext cx="1594993" cy="4186706"/>
          </a:xfrm>
          <a:prstGeom prst="curvedLeftArrow">
            <a:avLst>
              <a:gd name="adj1" fmla="val 45387"/>
              <a:gd name="adj2" fmla="val 67874"/>
              <a:gd name="adj3" fmla="val 6288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Заголовок 1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-249238"/>
            <a:ext cx="8553450" cy="165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66" y="8277"/>
            <a:ext cx="816088" cy="98479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2022475" y="1993900"/>
            <a:ext cx="76342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Публичные слушания по проекту бюджета Серовского городского округа</a:t>
            </a:r>
          </a:p>
        </p:txBody>
      </p:sp>
      <p:sp>
        <p:nvSpPr>
          <p:cNvPr id="19462" name="Text Box 12"/>
          <p:cNvSpPr txBox="1">
            <a:spLocks noChangeArrowheads="1"/>
          </p:cNvSpPr>
          <p:nvPr/>
        </p:nvSpPr>
        <p:spPr bwMode="auto">
          <a:xfrm>
            <a:off x="2128838" y="4021138"/>
            <a:ext cx="76342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Публичные слушания по годовому отчету об исполнении бюджета Серовского городского округа</a:t>
            </a:r>
          </a:p>
        </p:txBody>
      </p:sp>
      <p:sp>
        <p:nvSpPr>
          <p:cNvPr id="19463" name="Text Box 13"/>
          <p:cNvSpPr txBox="1">
            <a:spLocks noChangeArrowheads="1"/>
          </p:cNvSpPr>
          <p:nvPr/>
        </p:nvSpPr>
        <p:spPr bwMode="auto">
          <a:xfrm>
            <a:off x="2271713" y="5499100"/>
            <a:ext cx="4986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Обращение граждан</a:t>
            </a:r>
          </a:p>
        </p:txBody>
      </p:sp>
      <p:pic>
        <p:nvPicPr>
          <p:cNvPr id="19464" name="Picture 15" descr="2016-03-01_07-34-28-600x39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6700" y="3897313"/>
            <a:ext cx="1716088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s://i.ytimg.com/vi/MzxqdhIGkLk/hqdefault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4582" y="5185557"/>
            <a:ext cx="1735668" cy="1188256"/>
          </a:xfrm>
          <a:prstGeom prst="rect">
            <a:avLst/>
          </a:prstGeom>
          <a:noFill/>
        </p:spPr>
      </p:pic>
      <p:pic>
        <p:nvPicPr>
          <p:cNvPr id="2" name="Picture 2" descr="http://i4.ytimg.com/vi/0Z2zYPH6WHw/hqdefault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6008" y="1266825"/>
            <a:ext cx="1615016" cy="1211262"/>
          </a:xfrm>
          <a:prstGeom prst="rect">
            <a:avLst/>
          </a:prstGeom>
          <a:noFill/>
        </p:spPr>
      </p:pic>
      <p:pic>
        <p:nvPicPr>
          <p:cNvPr id="13315" name="Picture 3" descr="M:\Документы\Общие\Финансовое управление\Нелюбина Е.Ю\20181106_091134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7071" y="2628900"/>
            <a:ext cx="1642528" cy="923922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 rot="5400000">
            <a:off x="6187282" y="3139281"/>
            <a:ext cx="6858000" cy="57943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Основы составления проекта бюджета </a:t>
            </a: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-1525639" y="3470410"/>
            <a:ext cx="8488414" cy="1015663"/>
          </a:xfrm>
          <a:prstGeom prst="rect">
            <a:avLst/>
          </a:prstGeom>
          <a:solidFill>
            <a:schemeClr val="lt1"/>
          </a:solidFill>
          <a:ln>
            <a:noFill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</a:bodyPr>
          <a:lstStyle/>
          <a:p>
            <a:pPr algn="ctr">
              <a:defRPr/>
            </a:pPr>
            <a:r>
              <a:rPr lang="ru-RU" sz="3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30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бюджета городского округа </a:t>
            </a:r>
          </a:p>
        </p:txBody>
      </p:sp>
      <p:sp>
        <p:nvSpPr>
          <p:cNvPr id="38925" name="AutoShape 13"/>
          <p:cNvSpPr>
            <a:spLocks noChangeArrowheads="1"/>
          </p:cNvSpPr>
          <p:nvPr/>
        </p:nvSpPr>
        <p:spPr bwMode="auto">
          <a:xfrm>
            <a:off x="376740" y="838646"/>
            <a:ext cx="2030106" cy="2076950"/>
          </a:xfrm>
          <a:prstGeom prst="downArrowCallout">
            <a:avLst>
              <a:gd name="adj1" fmla="val 25000"/>
              <a:gd name="adj2" fmla="val 25000"/>
              <a:gd name="adj3" fmla="val 22415"/>
              <a:gd name="adj4" fmla="val 66667"/>
            </a:avLst>
          </a:prstGeom>
          <a:ln>
            <a:noFill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2"/>
                </a:solidFill>
              </a:rPr>
              <a:t>Бюджетное послание Президента Российской Федерации</a:t>
            </a:r>
          </a:p>
        </p:txBody>
      </p:sp>
      <p:sp>
        <p:nvSpPr>
          <p:cNvPr id="38926" name="AutoShape 14"/>
          <p:cNvSpPr>
            <a:spLocks noChangeArrowheads="1"/>
          </p:cNvSpPr>
          <p:nvPr/>
        </p:nvSpPr>
        <p:spPr bwMode="auto">
          <a:xfrm>
            <a:off x="2735445" y="613782"/>
            <a:ext cx="2126872" cy="2194126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noFill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2"/>
                </a:solidFill>
              </a:rPr>
              <a:t>Прогноз социально-экономического развития городского округа</a:t>
            </a:r>
          </a:p>
          <a:p>
            <a:pPr algn="ctr">
              <a:defRPr/>
            </a:pP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38927" name="AutoShape 15"/>
          <p:cNvSpPr>
            <a:spLocks noChangeArrowheads="1"/>
          </p:cNvSpPr>
          <p:nvPr/>
        </p:nvSpPr>
        <p:spPr bwMode="auto">
          <a:xfrm>
            <a:off x="7197714" y="442555"/>
            <a:ext cx="1952409" cy="2581060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noFill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2"/>
                </a:solidFill>
              </a:rPr>
              <a:t>Муниципальные программы городского округа</a:t>
            </a:r>
          </a:p>
          <a:p>
            <a:pPr algn="ctr">
              <a:defRPr/>
            </a:pP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38928" name="AutoShape 16"/>
          <p:cNvSpPr>
            <a:spLocks noChangeArrowheads="1"/>
          </p:cNvSpPr>
          <p:nvPr/>
        </p:nvSpPr>
        <p:spPr bwMode="auto">
          <a:xfrm>
            <a:off x="5138514" y="423778"/>
            <a:ext cx="1960621" cy="2579904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noFill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2"/>
                </a:solidFill>
              </a:rPr>
              <a:t>Основные направления бюджетной и налоговой политики</a:t>
            </a:r>
          </a:p>
        </p:txBody>
      </p:sp>
      <p:pic>
        <p:nvPicPr>
          <p:cNvPr id="38929" name="Picture 1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0128" y="4939970"/>
            <a:ext cx="2241720" cy="156498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38932" name="Picture 2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42157" y="4912180"/>
            <a:ext cx="2256090" cy="168493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5372" name="Picture 16" descr="i?id=110933568-35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7589" y="4958621"/>
            <a:ext cx="2280423" cy="1630384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94" y="8290"/>
            <a:ext cx="882004" cy="98635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 rot="16200000">
            <a:off x="-3059906" y="3059906"/>
            <a:ext cx="6858000" cy="73818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показатели социально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экономического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48146" y="0"/>
          <a:ext cx="9157857" cy="6857999"/>
        </p:xfrm>
        <a:graphic>
          <a:graphicData uri="http://schemas.openxmlformats.org/drawingml/2006/table">
            <a:tbl>
              <a:tblPr/>
              <a:tblGrid>
                <a:gridCol w="710080"/>
                <a:gridCol w="1644326"/>
                <a:gridCol w="897325"/>
                <a:gridCol w="710080"/>
                <a:gridCol w="710080"/>
                <a:gridCol w="710080"/>
                <a:gridCol w="710080"/>
                <a:gridCol w="710080"/>
                <a:gridCol w="785242"/>
                <a:gridCol w="785242"/>
                <a:gridCol w="785242"/>
              </a:tblGrid>
              <a:tr h="31747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Номер строки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Показатели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Ед. </a:t>
                      </a:r>
                      <a:r>
                        <a:rPr lang="ru-RU" sz="11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измер</a:t>
                      </a: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.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Факт 2020 г.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Оценка 2021 г.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Прогноз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74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2022 г.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2023 г.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2024 г.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74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Вариант 1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Вариант 2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Вариант 1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Вариант 2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Вариант 1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Вариант 2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2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3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4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6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7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8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9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11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1.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Оборот крупных и средних организаций всего, в том числе по видам экономической деятельности: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млн. руб.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61199,8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85373,8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90325,4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91264,6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96106,3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98200,7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102257,1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105762,1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2.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% к предыдущему году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91,0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139,5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105,8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106,9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106,4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107,6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106,4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107,7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3.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добыча полезных ископаемых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млн. руб.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0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0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0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0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0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0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0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0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4.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% к предыдущему году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0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0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0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0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0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0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0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0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5.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обрабатывающие производства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млн. руб.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36561,6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51588,4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54116,3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54683,7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57742,1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59058,4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61668,5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63901,2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6.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% к предыдущему году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87,1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141,1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104,9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106,0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106,7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108,0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106,8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108,2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7.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обеспечение электрической энергией, газом и паром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млн. руб.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8688,7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19984,0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20863,2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21522,7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21781,2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23180,0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22739,6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24964,8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8.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% к предыдущему году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84,2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230,0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104,4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107,7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104,4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107,7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104,4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107,7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9.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строительство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млн. руб.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518,6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580,8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609,3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616,8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648,3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666,2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690,4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720,8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10.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% к предыдущему году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80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112,0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104,9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106,2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106,4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108,0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106,5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108,2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11.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оптовая и розничная торговля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млн. руб.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14372,1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11928,9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12704,2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12752,0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13530,0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13644,6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14395,9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14572,4</a:t>
                      </a:r>
                    </a:p>
                  </a:txBody>
                  <a:tcPr marL="26481" marR="26481" marT="43565" marB="435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 rot="16200000">
            <a:off x="-3138948" y="3138948"/>
            <a:ext cx="6858000" cy="580103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показатели социально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экономического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развития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60624" y="1"/>
          <a:ext cx="9345377" cy="6976010"/>
        </p:xfrm>
        <a:graphic>
          <a:graphicData uri="http://schemas.openxmlformats.org/drawingml/2006/table">
            <a:tbl>
              <a:tblPr/>
              <a:tblGrid>
                <a:gridCol w="622979"/>
                <a:gridCol w="2010859"/>
                <a:gridCol w="700644"/>
                <a:gridCol w="676076"/>
                <a:gridCol w="739745"/>
                <a:gridCol w="739745"/>
                <a:gridCol w="739745"/>
                <a:gridCol w="739745"/>
                <a:gridCol w="739745"/>
                <a:gridCol w="818047"/>
                <a:gridCol w="818047"/>
              </a:tblGrid>
              <a:tr h="637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12.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% к предыдущему году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107,9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83,0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106,5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106,9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106,5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107,0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106,4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106,8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13.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транспортировка и хранение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млн. руб.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215,1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451,6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473,7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479,6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504,1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518,0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536,8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560,5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14.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% к предыдущему году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68,2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210,0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104,9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106,2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106,4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108,0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106,5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108,2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15.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Продукция сельского хозяйства, произведенная хозяйствами всех категорий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млн. руб.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115,1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120,8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124,2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124,9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128,4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130,1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133,3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136,0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16.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% к предыдущему году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121,8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105,0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102,8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103,4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103,4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104,1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103,8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104,6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17.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Объем инвестиций за счет всех источников финансирования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млн. руб.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1786,55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2506,2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1991,0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2117,2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1188,0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2265,4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1176,8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1725,2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18.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% к предыдущему году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97,2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140,3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79,4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84,5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59,7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107,0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99,1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76,2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19.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Прибыль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млн. руб.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2844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4955,7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4517,9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5292,7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4536,6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5673,8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4551,3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6082,3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20.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% к предыдущему году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100,6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174,3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91,2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106,8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100,4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107,2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100,3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107,2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21.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Число субъектов малого и среднего предпринимательства в расчете на 10 тыс. человек населения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Единиц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189,1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189,1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189,1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189,1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189,1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189,1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189,1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189,1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0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22.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%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15,75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15,75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15,75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15,75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15,75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15,75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15,75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15,75</a:t>
                      </a:r>
                    </a:p>
                  </a:txBody>
                  <a:tcPr marL="22931" marR="22931" marT="37724" marB="37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 rot="16200000">
            <a:off x="-3138948" y="3138948"/>
            <a:ext cx="6858000" cy="580103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показатели социально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экономического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развития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82220" y="0"/>
          <a:ext cx="9323783" cy="6858002"/>
        </p:xfrm>
        <a:graphic>
          <a:graphicData uri="http://schemas.openxmlformats.org/drawingml/2006/table">
            <a:tbl>
              <a:tblPr/>
              <a:tblGrid>
                <a:gridCol w="621539"/>
                <a:gridCol w="1709062"/>
                <a:gridCol w="932652"/>
                <a:gridCol w="738036"/>
                <a:gridCol w="738036"/>
                <a:gridCol w="738036"/>
                <a:gridCol w="738036"/>
                <a:gridCol w="738036"/>
                <a:gridCol w="738036"/>
                <a:gridCol w="816157"/>
                <a:gridCol w="816157"/>
              </a:tblGrid>
              <a:tr h="364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23.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Оборот розничной торговли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млн. руб.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7466,7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6189,9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6592,2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6617,0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7020,7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7080,2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7470,1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7561,6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24.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% к предыдущему году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118,2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82,9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106,5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106,9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106,5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107,0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106,4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106,8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25.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Оборот общественного питания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млн. руб.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76,3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60,3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61,5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62,1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62,7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63,9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64,6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66,2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26.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% к предыдущему году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85,9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79,0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102,0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103,0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102,0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103,0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103,0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103,5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27.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Численность занятых в экономике округа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тыс. чел.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36,995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36,995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35,797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36,775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35,797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36,775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35,797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36,555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28.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% к предыдущему году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92,73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100,0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96,8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99,4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100,0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100,0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100,0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99,4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29.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Среднесписочная численность работников крупных и средних организаций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тыс. чел.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22,697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22,625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22,500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22,625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22,500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22,625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22,500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22,648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30.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% к предыдущему году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98,3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99,7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99,4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100,0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100,0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100,0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100,0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100,1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31.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в том числе среднесписочная численность персонала в промышленном производстве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тыс. чел.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9,079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9,270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9,200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9,270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9,200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9,270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9,200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9,279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5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32.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% к предыдущему году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97,1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102,1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99,2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100,0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100,0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100,0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100,0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100,1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6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33.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Численность безработных, зарегистрированных в органах службы занятости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чел.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2152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720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743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720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743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720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743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720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89505590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 rot="16200000">
            <a:off x="-3138948" y="3138948"/>
            <a:ext cx="6858000" cy="580103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показатели социально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экономического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развития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27974" y="0"/>
          <a:ext cx="9278023" cy="7037974"/>
        </p:xfrm>
        <a:graphic>
          <a:graphicData uri="http://schemas.openxmlformats.org/drawingml/2006/table">
            <a:tbl>
              <a:tblPr/>
              <a:tblGrid>
                <a:gridCol w="618490"/>
                <a:gridCol w="1700677"/>
                <a:gridCol w="928076"/>
                <a:gridCol w="734413"/>
                <a:gridCol w="734413"/>
                <a:gridCol w="734413"/>
                <a:gridCol w="734413"/>
                <a:gridCol w="734413"/>
                <a:gridCol w="734413"/>
                <a:gridCol w="812151"/>
                <a:gridCol w="812151"/>
              </a:tblGrid>
              <a:tr h="987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34.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Уровень официально зарегистрированной безработицы (в % к экономически активному населению)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%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3,70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1,24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1,28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1,24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1,28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1,24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1,28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1,24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35.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Фонд оплаты труда в целом по округу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млн. руб.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12044,9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12662,3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13042,2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13155,9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13563,9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13699,3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14106,5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14276,1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36.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% к предыдущему году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101,7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105,1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103,0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103,9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104,0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104,1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104,0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104,2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37.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в том числе в промышленном производстве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млн. руб.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4261,2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4595,9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4687,8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4687,8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4851,9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4851,9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5123,6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5123,6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38.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% к предыдущему году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102,1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107,9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102,0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102,0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103,5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103,5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105,6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105,6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39.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Инфляция (сводный индекс потребительских цен)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%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104,24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105,8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106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104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105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104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105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104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40.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Ввод в действие жилых домов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тыс. кв. м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11,35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8,0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7,6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7,88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7,73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8,29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8,29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9,16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41.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% к предыдущему году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55,6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70,5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95,0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98,5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101,7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105,2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107,3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110,5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42.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Численность постоянного населения (на начало года)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чел.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103890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103019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102229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102229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101419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101469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100629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100739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43.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Среднегодовая численность населения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чел.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103454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102624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101824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101849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101024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101104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101525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101580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44.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Численность детей в возрасте 3 - 7 лет (дошкольного возраста)</a:t>
                      </a:r>
                    </a:p>
                  </a:txBody>
                  <a:tcPr marL="24806" marR="24806" marT="40810" marB="408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чел.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6106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5792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5734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5780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5677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5769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5620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5757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45.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Численность детей и подростков в возрасте 8 - 17 лет (школьного возраста)</a:t>
                      </a:r>
                    </a:p>
                  </a:txBody>
                  <a:tcPr marL="24806" marR="24806" marT="40810" marB="408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чел.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12955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12905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12776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12879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12648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12853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12522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12828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89505590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 rot="16200000">
            <a:off x="-3138948" y="3138948"/>
            <a:ext cx="6858000" cy="580103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показатели социально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экономического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развития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7520" y="5"/>
          <a:ext cx="9288482" cy="6857990"/>
        </p:xfrm>
        <a:graphic>
          <a:graphicData uri="http://schemas.openxmlformats.org/drawingml/2006/table">
            <a:tbl>
              <a:tblPr/>
              <a:tblGrid>
                <a:gridCol w="619187"/>
                <a:gridCol w="1702594"/>
                <a:gridCol w="929123"/>
                <a:gridCol w="735241"/>
                <a:gridCol w="735241"/>
                <a:gridCol w="735241"/>
                <a:gridCol w="735241"/>
                <a:gridCol w="735241"/>
                <a:gridCol w="735241"/>
                <a:gridCol w="813066"/>
                <a:gridCol w="813066"/>
              </a:tblGrid>
              <a:tr h="486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46.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Численность населения в трудоспособном возрасте</a:t>
                      </a:r>
                    </a:p>
                  </a:txBody>
                  <a:tcPr marL="26297" marR="26297" marT="43263" marB="432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чел.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58128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57755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57177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57312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56606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56886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56040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56477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47.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Численность населения старше трудоспособного возраста</a:t>
                      </a:r>
                    </a:p>
                  </a:txBody>
                  <a:tcPr marL="26297" marR="26297" marT="43263" marB="432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чел.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26400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26335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26072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26133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25811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25939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25553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25752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48.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Число родившихся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чел.</a:t>
                      </a:r>
                    </a:p>
                  </a:txBody>
                  <a:tcPr marL="26297" marR="26297" marT="43263" marB="432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871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870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850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870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860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870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860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870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49.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Общий коэффициент рождаемости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чел. на тысячу населения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8,4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8,5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8,3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8,5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8,5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8,6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8,5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8,6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50.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Число умерших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чел.</a:t>
                      </a:r>
                    </a:p>
                  </a:txBody>
                  <a:tcPr marL="26297" marR="26297" marT="43263" marB="432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1464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1460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1460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1430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1450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1400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1430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1380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51.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Доходы населения всего, из них: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млн. руб.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19502,0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20667,2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21287,3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21515,1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22132,6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22526,2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22942,4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23554,6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52.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% к предыдущему году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103,9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106,0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103,0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104,1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104,0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104,7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103,7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104,6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53.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доходы от предпринимательской деятельности</a:t>
                      </a:r>
                    </a:p>
                  </a:txBody>
                  <a:tcPr marL="26297" marR="26297" marT="43263" marB="432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млн. руб.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630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650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670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670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690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700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721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730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54.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оплата труда</a:t>
                      </a:r>
                    </a:p>
                  </a:txBody>
                  <a:tcPr marL="26297" marR="26297" marT="43263" marB="432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млн. руб.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12044,9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12662,3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13042,2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13155,9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13563,9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13699,3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14106,5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14276,1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55.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социальные выплаты</a:t>
                      </a:r>
                    </a:p>
                  </a:txBody>
                  <a:tcPr marL="26297" marR="26297" marT="43263" marB="4326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млн. руб.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6827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7355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7576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7689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7879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8127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8115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8549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56.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Среднедушевые денежные доходы (в месяц)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руб./чел.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15709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16950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17422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18140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18257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19581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18831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20472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57.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% к предыдущему году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104,8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107,9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102,8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107,0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104,8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107,9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103,1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104,6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58.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Номинальная начисленная среднемесячная заработная плата работников по полному кругу организаций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руб.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37739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40192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42724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42805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45587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45801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48641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49007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8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59.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% к предыдущему году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104,3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106,5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106,3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106,5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106,7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107,0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106,7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107,0</a:t>
                      </a:r>
                    </a:p>
                  </a:txBody>
                  <a:tcPr marL="26297" marR="26297" marT="43263" marB="432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89505590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 rot="16200000">
            <a:off x="-3138948" y="3138948"/>
            <a:ext cx="6858000" cy="580103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показатели социально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экономического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развития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53475" y="0"/>
          <a:ext cx="9252525" cy="1591294"/>
        </p:xfrm>
        <a:graphic>
          <a:graphicData uri="http://schemas.openxmlformats.org/drawingml/2006/table">
            <a:tbl>
              <a:tblPr/>
              <a:tblGrid>
                <a:gridCol w="616789"/>
                <a:gridCol w="1696002"/>
                <a:gridCol w="925524"/>
                <a:gridCol w="732395"/>
                <a:gridCol w="732395"/>
                <a:gridCol w="732395"/>
                <a:gridCol w="732395"/>
                <a:gridCol w="732395"/>
                <a:gridCol w="732395"/>
                <a:gridCol w="809920"/>
                <a:gridCol w="809920"/>
              </a:tblGrid>
              <a:tr h="501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60.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Реальная заработная плата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руб.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31497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33050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35066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35808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37772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38314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40303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40996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61.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% к предыдущему году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104,4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104,9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106,1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108,3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107,7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107,0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106,7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107,0</a:t>
                      </a:r>
                    </a:p>
                  </a:txBody>
                  <a:tcPr marL="30093" marR="30093" marT="49508" marB="495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8545" name="Picture 1"/>
          <p:cNvPicPr>
            <a:picLocks noChangeAspect="1" noChangeArrowheads="1"/>
          </p:cNvPicPr>
          <p:nvPr/>
        </p:nvPicPr>
        <p:blipFill>
          <a:blip r:embed="rId2" cstate="print"/>
          <a:srcRect r="617" b="-3495"/>
          <a:stretch>
            <a:fillRect/>
          </a:stretch>
        </p:blipFill>
        <p:spPr bwMode="auto">
          <a:xfrm>
            <a:off x="617517" y="1615044"/>
            <a:ext cx="9288483" cy="5288076"/>
          </a:xfrm>
          <a:prstGeom prst="foldedCorner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8673" y="3467595"/>
            <a:ext cx="5317327" cy="3390405"/>
          </a:xfrm>
          <a:prstGeom prst="triangle">
            <a:avLst>
              <a:gd name="adj" fmla="val 100000"/>
            </a:avLst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8950559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WordArt 5"/>
          <p:cNvSpPr>
            <a:spLocks noChangeArrowheads="1" noChangeShapeType="1" noTextEdit="1"/>
          </p:cNvSpPr>
          <p:nvPr/>
        </p:nvSpPr>
        <p:spPr bwMode="auto">
          <a:xfrm>
            <a:off x="1477963" y="312738"/>
            <a:ext cx="7442200" cy="4810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Основные понятия</a:t>
            </a:r>
          </a:p>
        </p:txBody>
      </p:sp>
      <p:pic>
        <p:nvPicPr>
          <p:cNvPr id="7170" name="Picture 5" descr="1414750064_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00446" y="5557651"/>
            <a:ext cx="2205554" cy="130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142875" y="903288"/>
            <a:ext cx="9582150" cy="883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900" b="1" u="sng" dirty="0">
                <a:solidFill>
                  <a:srgbClr val="000099"/>
                </a:solidFill>
              </a:rPr>
              <a:t>Бюджет для граждан </a:t>
            </a:r>
            <a:r>
              <a:rPr lang="ru-RU" sz="1900" dirty="0">
                <a:solidFill>
                  <a:srgbClr val="000099"/>
                </a:solidFill>
              </a:rPr>
              <a:t>– документ, содержащий основные положения решения о бюджете в доступной для широкого круга  заинтересованных пользователей форме, разработанной  в целях ознакомления граждан  с основными целями, задачами бюджетной политики, планируемыми и достигнутыми результатами использования бюджетных средств.</a:t>
            </a:r>
          </a:p>
          <a:p>
            <a:endParaRPr lang="ru-RU" sz="1900" b="1" u="sng" dirty="0">
              <a:solidFill>
                <a:srgbClr val="000099"/>
              </a:solidFill>
            </a:endParaRPr>
          </a:p>
          <a:p>
            <a:r>
              <a:rPr lang="ru-RU" sz="1900" b="1" u="sng" dirty="0">
                <a:solidFill>
                  <a:srgbClr val="000099"/>
                </a:solidFill>
              </a:rPr>
              <a:t>Бюджет  –</a:t>
            </a:r>
            <a:r>
              <a:rPr lang="ru-RU" sz="1900" b="1" dirty="0">
                <a:solidFill>
                  <a:srgbClr val="000099"/>
                </a:solidFill>
              </a:rPr>
              <a:t>  </a:t>
            </a:r>
            <a:r>
              <a:rPr lang="ru-RU" sz="1900" dirty="0">
                <a:solidFill>
                  <a:srgbClr val="000099"/>
                </a:solidFill>
              </a:rPr>
              <a:t>форма  образования  и  расходования  денежных  средств,  предназначенных для  финансового  обеспечения  задач  и  функций  государства  и  местного самоуправления.</a:t>
            </a:r>
          </a:p>
          <a:p>
            <a:endParaRPr lang="ru-RU" sz="1900" dirty="0">
              <a:solidFill>
                <a:srgbClr val="000099"/>
              </a:solidFill>
            </a:endParaRPr>
          </a:p>
          <a:p>
            <a:r>
              <a:rPr lang="ru-RU" sz="1900" b="1" u="sng" dirty="0">
                <a:solidFill>
                  <a:srgbClr val="000099"/>
                </a:solidFill>
              </a:rPr>
              <a:t>Доходы  бюджета  –</a:t>
            </a:r>
            <a:r>
              <a:rPr lang="ru-RU" sz="1900" dirty="0">
                <a:solidFill>
                  <a:srgbClr val="000099"/>
                </a:solidFill>
              </a:rPr>
              <a:t>  поступающие  в  бюджет  денежные  средства,  за  исключением источников финансирования дефицита бюджета.</a:t>
            </a:r>
          </a:p>
          <a:p>
            <a:endParaRPr lang="ru-RU" sz="1900" dirty="0">
              <a:solidFill>
                <a:srgbClr val="000099"/>
              </a:solidFill>
            </a:endParaRPr>
          </a:p>
          <a:p>
            <a:r>
              <a:rPr lang="ru-RU" sz="1900" b="1" u="sng" dirty="0">
                <a:solidFill>
                  <a:srgbClr val="000099"/>
                </a:solidFill>
              </a:rPr>
              <a:t>Расходы  бюджета  –</a:t>
            </a:r>
            <a:r>
              <a:rPr lang="ru-RU" sz="1900" dirty="0">
                <a:solidFill>
                  <a:srgbClr val="000099"/>
                </a:solidFill>
              </a:rPr>
              <a:t>  выплачиваемые  из  бюджета  денежные  средства,  за исключением источников финансирования дефицита бюджета.</a:t>
            </a:r>
          </a:p>
          <a:p>
            <a:endParaRPr lang="ru-RU" sz="1900" dirty="0">
              <a:solidFill>
                <a:srgbClr val="000099"/>
              </a:solidFill>
            </a:endParaRPr>
          </a:p>
          <a:p>
            <a:r>
              <a:rPr lang="ru-RU" sz="1900" b="1" u="sng" dirty="0">
                <a:solidFill>
                  <a:srgbClr val="000099"/>
                </a:solidFill>
              </a:rPr>
              <a:t>Дефицит бюджета –</a:t>
            </a:r>
            <a:r>
              <a:rPr lang="ru-RU" sz="1900" dirty="0">
                <a:solidFill>
                  <a:srgbClr val="000099"/>
                </a:solidFill>
              </a:rPr>
              <a:t> превышение расходов  бюджета над его доходами</a:t>
            </a:r>
          </a:p>
          <a:p>
            <a:endParaRPr lang="ru-RU" sz="1900" dirty="0">
              <a:solidFill>
                <a:srgbClr val="000099"/>
              </a:solidFill>
            </a:endParaRPr>
          </a:p>
          <a:p>
            <a:r>
              <a:rPr lang="ru-RU" sz="1900" b="1" u="sng" dirty="0" err="1">
                <a:solidFill>
                  <a:srgbClr val="000099"/>
                </a:solidFill>
              </a:rPr>
              <a:t>Профицит</a:t>
            </a:r>
            <a:r>
              <a:rPr lang="ru-RU" sz="1900" b="1" u="sng" dirty="0">
                <a:solidFill>
                  <a:srgbClr val="000099"/>
                </a:solidFill>
              </a:rPr>
              <a:t> бюджета –</a:t>
            </a:r>
            <a:r>
              <a:rPr lang="ru-RU" sz="1900" dirty="0">
                <a:solidFill>
                  <a:srgbClr val="000099"/>
                </a:solidFill>
              </a:rPr>
              <a:t> превышение доходов бюджета над его расходами</a:t>
            </a:r>
          </a:p>
          <a:p>
            <a:endParaRPr lang="ru-RU" dirty="0">
              <a:solidFill>
                <a:srgbClr val="000099"/>
              </a:solidFill>
            </a:endParaRPr>
          </a:p>
          <a:p>
            <a:endParaRPr lang="ru-RU" sz="1600" dirty="0">
              <a:solidFill>
                <a:srgbClr val="000099"/>
              </a:solidFill>
            </a:endParaRPr>
          </a:p>
          <a:p>
            <a:endParaRPr lang="ru-RU" sz="1600" dirty="0">
              <a:solidFill>
                <a:srgbClr val="000099"/>
              </a:solidFill>
            </a:endParaRPr>
          </a:p>
          <a:p>
            <a:endParaRPr lang="ru-RU" sz="1600" dirty="0">
              <a:solidFill>
                <a:srgbClr val="000099"/>
              </a:solidFill>
            </a:endParaRPr>
          </a:p>
          <a:p>
            <a:endParaRPr lang="ru-RU" sz="1600" dirty="0">
              <a:solidFill>
                <a:srgbClr val="000099"/>
              </a:solidFill>
            </a:endParaRPr>
          </a:p>
          <a:p>
            <a:endParaRPr lang="ru-RU" sz="1600" dirty="0">
              <a:solidFill>
                <a:srgbClr val="000099"/>
              </a:solidFill>
            </a:endParaRPr>
          </a:p>
          <a:p>
            <a:endParaRPr lang="ru-RU" sz="1600" dirty="0">
              <a:solidFill>
                <a:srgbClr val="000099"/>
              </a:solidFill>
            </a:endParaRPr>
          </a:p>
          <a:p>
            <a:endParaRPr lang="ru-RU" sz="1600" dirty="0">
              <a:solidFill>
                <a:srgbClr val="000099"/>
              </a:solidFill>
            </a:endParaRPr>
          </a:p>
          <a:p>
            <a:endParaRPr lang="ru-RU" sz="1600" dirty="0">
              <a:solidFill>
                <a:srgbClr val="000099"/>
              </a:solidFill>
            </a:endParaRPr>
          </a:p>
          <a:p>
            <a:endParaRPr lang="ru-RU" sz="1600" dirty="0">
              <a:solidFill>
                <a:srgbClr val="000099"/>
              </a:solidFill>
            </a:endParaRPr>
          </a:p>
          <a:p>
            <a:endParaRPr lang="ru-RU" sz="1600" dirty="0">
              <a:solidFill>
                <a:srgbClr val="000099"/>
              </a:solidFill>
            </a:endParaRPr>
          </a:p>
          <a:p>
            <a:endParaRPr lang="ru-RU" sz="1600" dirty="0">
              <a:solidFill>
                <a:srgbClr val="000099"/>
              </a:solidFill>
            </a:endParaRPr>
          </a:p>
          <a:p>
            <a:endParaRPr lang="ru-RU" sz="1600" dirty="0">
              <a:solidFill>
                <a:srgbClr val="000099"/>
              </a:solidFill>
            </a:endParaRPr>
          </a:p>
          <a:p>
            <a:endParaRPr lang="ru-RU" sz="1600" dirty="0">
              <a:solidFill>
                <a:srgbClr val="000099"/>
              </a:solidFill>
            </a:endParaRPr>
          </a:p>
        </p:txBody>
      </p:sp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24" y="8133"/>
            <a:ext cx="968321" cy="96765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Grp="1" noChangeArrowheads="1"/>
          </p:cNvSpPr>
          <p:nvPr>
            <p:ph type="subTitle" sz="quarter" idx="1"/>
          </p:nvPr>
        </p:nvSpPr>
        <p:spPr>
          <a:xfrm rot="5400000">
            <a:off x="6079331" y="3031332"/>
            <a:ext cx="6858000" cy="79533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 eaLnBrk="1" hangingPunct="1">
              <a:defRPr/>
            </a:pPr>
            <a:r>
              <a:rPr lang="ru-RU" sz="1800" b="1" dirty="0" smtClean="0">
                <a:solidFill>
                  <a:srgbClr val="FFFFFF"/>
                </a:solidFill>
                <a:latin typeface="Times New Roman" pitchFamily="18" charset="0"/>
              </a:rPr>
              <a:t>Основные характеристики  бюджета Серовского городского округа</a:t>
            </a:r>
            <a:r>
              <a:rPr lang="ru-RU" sz="1800" b="1" dirty="0" smtClean="0">
                <a:solidFill>
                  <a:srgbClr val="FFFFFF"/>
                </a:solidFill>
                <a:latin typeface="Tahoma" pitchFamily="34" charset="0"/>
              </a:rPr>
              <a:t>  </a:t>
            </a:r>
            <a:r>
              <a:rPr lang="ru-RU" sz="1800" b="1" dirty="0" smtClean="0">
                <a:solidFill>
                  <a:srgbClr val="FFFFFF"/>
                </a:solidFill>
                <a:latin typeface="Times New Roman" pitchFamily="18" charset="0"/>
              </a:rPr>
              <a:t>на 20</a:t>
            </a:r>
            <a:r>
              <a:rPr lang="en-US" sz="1800" b="1" dirty="0" smtClean="0">
                <a:solidFill>
                  <a:srgbClr val="FFFFFF"/>
                </a:solidFill>
                <a:latin typeface="Times New Roman" pitchFamily="18" charset="0"/>
              </a:rPr>
              <a:t>2</a:t>
            </a:r>
            <a:r>
              <a:rPr lang="ru-RU" sz="1800" b="1" dirty="0" smtClean="0">
                <a:solidFill>
                  <a:srgbClr val="FFFFFF"/>
                </a:solidFill>
                <a:latin typeface="Times New Roman" pitchFamily="18" charset="0"/>
              </a:rPr>
              <a:t>2 год и плановый период 202</a:t>
            </a:r>
            <a:r>
              <a:rPr lang="ru-RU" sz="1800" b="1" dirty="0">
                <a:solidFill>
                  <a:srgbClr val="FFFFFF"/>
                </a:solidFill>
                <a:latin typeface="Times New Roman" pitchFamily="18" charset="0"/>
              </a:rPr>
              <a:t>3</a:t>
            </a:r>
            <a:r>
              <a:rPr lang="ru-RU" sz="1800" b="1" dirty="0" smtClean="0">
                <a:solidFill>
                  <a:srgbClr val="FFFFFF"/>
                </a:solidFill>
                <a:latin typeface="Times New Roman" pitchFamily="18" charset="0"/>
              </a:rPr>
              <a:t> и 202</a:t>
            </a:r>
            <a:r>
              <a:rPr lang="ru-RU" sz="1800" b="1" dirty="0">
                <a:solidFill>
                  <a:srgbClr val="FFFFFF"/>
                </a:solidFill>
                <a:latin typeface="Times New Roman" pitchFamily="18" charset="0"/>
              </a:rPr>
              <a:t>4</a:t>
            </a:r>
            <a:r>
              <a:rPr lang="ru-RU" sz="1800" b="1" dirty="0" smtClean="0">
                <a:solidFill>
                  <a:srgbClr val="FFFFFF"/>
                </a:solidFill>
                <a:latin typeface="Times New Roman" pitchFamily="18" charset="0"/>
              </a:rPr>
              <a:t> годов            </a:t>
            </a:r>
          </a:p>
        </p:txBody>
      </p:sp>
      <p:graphicFrame>
        <p:nvGraphicFramePr>
          <p:cNvPr id="1026" name="Object 30"/>
          <p:cNvGraphicFramePr>
            <a:graphicFrameLocks noChangeAspect="1"/>
          </p:cNvGraphicFramePr>
          <p:nvPr/>
        </p:nvGraphicFramePr>
        <p:xfrm>
          <a:off x="2090738" y="933450"/>
          <a:ext cx="366712" cy="246063"/>
        </p:xfrm>
        <a:graphic>
          <a:graphicData uri="http://schemas.openxmlformats.org/presentationml/2006/ole">
            <p:oleObj spid="_x0000_s1098" name="Диаграмма" r:id="rId3" imgW="6600943" imgH="4400468" progId="MSGraph.Chart.8">
              <p:embed followColorScheme="full"/>
            </p:oleObj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5275565"/>
              </p:ext>
            </p:extLst>
          </p:nvPr>
        </p:nvGraphicFramePr>
        <p:xfrm>
          <a:off x="-1" y="0"/>
          <a:ext cx="9096375" cy="67811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5601"/>
                <a:gridCol w="2152650"/>
                <a:gridCol w="2028825"/>
                <a:gridCol w="2019299"/>
              </a:tblGrid>
              <a:tr h="67213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показателя  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Всего бюджет Серовского городского округа на 2022 год, тыс.руб.  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Всего бюджет Серовского городского округа на 2023 год, тыс.руб.  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Всего бюджет Серовского городского округа на 2024 год, тыс.руб.  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  <a:tr h="17223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ДОХОДЫ  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4 043 820,5</a:t>
                      </a:r>
                    </a:p>
                  </a:txBody>
                  <a:tcPr marL="3581" marR="3581" marT="358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3 758 001,3</a:t>
                      </a:r>
                    </a:p>
                  </a:txBody>
                  <a:tcPr marL="3581" marR="3581" marT="358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3 530 322,1</a:t>
                      </a:r>
                    </a:p>
                  </a:txBody>
                  <a:tcPr marL="3581" marR="3581" marT="358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1256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том числе: 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86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Налоговые и неналоговые доходы 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1 458 181,2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1 511 824,0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1 643 477,0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6011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Безвозмездные поступления от других бюджетов 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2 585 639,3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2 246 177,3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1 886 845,1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6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том числе: 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67213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Дотации бюджетам городских округов на выравнивание бюджетной обеспеченности 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508 851,0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229 651,0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131 997,0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23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РАСХОДЫ  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4 113 486,0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3 782 699,2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3 515 144,9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7223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том числе: 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 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86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Общегосударственные расходы 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268 546,8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251 398,4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222 912,1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495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Национальная безопасность и правоохранительная деятельность 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27 890,8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37 981,2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39 435,7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23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Национальная экономика 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311 391,2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332 645,0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195 403,9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4754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Жилищно-коммунальное хозяйство 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408 699,0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656 451,6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203 253,4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86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Охрана окружающей среды 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11 075,2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14 425,7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14 833,4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7223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Образование 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2 408 212,2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2 013 436,8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2 156 839,6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86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Культура, кинематография 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232 213,9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129 510,7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248 257,6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7223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Социальная политика 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266 569,2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270 955,3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278 516,0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86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Физическая культура и спорт 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149 295,7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58 462,7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138 243,5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3886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Средства массовой информации 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5 097,8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3 926,6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3 944,6</a:t>
                      </a:r>
                    </a:p>
                  </a:txBody>
                  <a:tcPr marL="3581" marR="3581" marT="358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50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Обслуживание государственного и муниципального долга </a:t>
                      </a:r>
                    </a:p>
                  </a:txBody>
                  <a:tcPr marL="3581" marR="3581" marT="3581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24 494,2</a:t>
                      </a:r>
                    </a:p>
                  </a:txBody>
                  <a:tcPr marL="3581" marR="3581" marT="3581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13 505,1</a:t>
                      </a:r>
                    </a:p>
                  </a:txBody>
                  <a:tcPr marL="3581" marR="3581" marT="3581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13 505,1</a:t>
                      </a:r>
                    </a:p>
                  </a:txBody>
                  <a:tcPr marL="3581" marR="3581" marT="3581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 sz="quarter"/>
          </p:nvPr>
        </p:nvSpPr>
        <p:spPr>
          <a:xfrm rot="16200000">
            <a:off x="-3143250" y="3143250"/>
            <a:ext cx="6858000" cy="5715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Серовского городского округа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6229686"/>
              </p:ext>
            </p:extLst>
          </p:nvPr>
        </p:nvGraphicFramePr>
        <p:xfrm>
          <a:off x="619124" y="0"/>
          <a:ext cx="9286876" cy="67781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3156"/>
                <a:gridCol w="1836119"/>
                <a:gridCol w="1584393"/>
                <a:gridCol w="1539971"/>
                <a:gridCol w="1673237"/>
              </a:tblGrid>
              <a:tr h="5761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ctr">
                    <a:solidFill>
                      <a:srgbClr val="E072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2021 год, уточненный бюджет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ctr">
                    <a:solidFill>
                      <a:srgbClr val="E072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ctr">
                    <a:solidFill>
                      <a:srgbClr val="E072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ctr">
                    <a:solidFill>
                      <a:srgbClr val="E072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ctr">
                    <a:solidFill>
                      <a:srgbClr val="E072E3"/>
                    </a:solidFill>
                  </a:tcPr>
                </a:tc>
              </a:tr>
              <a:tr h="19641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- всего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3 721 989,73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4 043 820,55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3 758 001,30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3 530 322,10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8628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3 721 989,73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4 043 820,55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3 758 001,30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3 530 322,10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noFill/>
                  </a:tcPr>
                </a:tc>
              </a:tr>
              <a:tr h="2553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налоговые доходы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1 239 612,46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1 353 958,12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1 411 073,75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1 542 820,24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noFill/>
                  </a:tcPr>
                </a:tc>
              </a:tr>
              <a:tr h="2553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неналоговые доходы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134 565,42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104 223,12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100 750,25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100 656,77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noFill/>
                  </a:tcPr>
                </a:tc>
              </a:tr>
              <a:tr h="38628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безвозмездные поступления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2 347 811,86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2 585 639,30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2 246 177,30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1 886 845,10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noFill/>
                  </a:tcPr>
                </a:tc>
              </a:tr>
              <a:tr h="19641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- всего,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3 918 210,16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4 113 485,97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3 830 351,7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3 607 797,5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8628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за счет собственных доходов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1 878 012,06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2 196 597,67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953 751,4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1 945 704,4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noFill/>
                  </a:tcPr>
                </a:tc>
              </a:tr>
              <a:tr h="9422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за счет целевых безвозмездных поступлений (субсидии, субвенции, межбюджетные трансферты)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2 040 198,10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1 916 888,30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1 876 600,30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1 662 093,10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noFill/>
                  </a:tcPr>
                </a:tc>
              </a:tr>
              <a:tr h="1964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(-), профицит(+)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-196 220,43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-69 665,42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- 72 350,40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- 77 475,37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7660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финансирования дефицита бюджета - всего,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196 220,43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69 665,42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72 350,40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77 475,37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553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кредиты - всего,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28 554,30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69 665,42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72 350,40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77 475,37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noFill/>
                  </a:tcPr>
                </a:tc>
              </a:tr>
              <a:tr h="1964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 - получение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396 709,47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322 873,36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276 257,77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253 676,71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noFill/>
                  </a:tcPr>
                </a:tc>
              </a:tr>
              <a:tr h="1964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- погашение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368 155,17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253 207,94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203 907,38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176 201,33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noFill/>
                  </a:tcPr>
                </a:tc>
              </a:tr>
              <a:tr h="38628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изменение остатков средств бюджета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130 901,11</a:t>
                      </a:r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noFill/>
                  </a:tcPr>
                </a:tc>
              </a:tr>
              <a:tr h="5761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источники финансирования дефицита бюджета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36 765,02</a:t>
                      </a:r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noFill/>
                  </a:tcPr>
                </a:tc>
              </a:tr>
              <a:tr h="38628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дефицита бюджета к доходам, %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9,99</a:t>
                      </a:r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9,99</a:t>
                      </a:r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5" marR="3995" marT="3995" marB="0" anchor="b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 sz="quarter" idx="4294967295"/>
          </p:nvPr>
        </p:nvSpPr>
        <p:spPr>
          <a:xfrm>
            <a:off x="0" y="0"/>
            <a:ext cx="9906000" cy="53498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4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Доходы бюджета Серовского городского округа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0" y="563563"/>
            <a:ext cx="96329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1600" b="1">
                <a:solidFill>
                  <a:srgbClr val="000000"/>
                </a:solidFill>
                <a:cs typeface="Times New Roman" pitchFamily="18" charset="0"/>
              </a:rPr>
              <a:t>Доходы бюджета городского округа образуются за счет налоговых и неналоговых доходов, а также за счет безвозмездных поступлений.</a:t>
            </a:r>
          </a:p>
        </p:txBody>
      </p:sp>
      <p:sp>
        <p:nvSpPr>
          <p:cNvPr id="42001" name="AutoShape 17"/>
          <p:cNvSpPr>
            <a:spLocks noChangeArrowheads="1"/>
          </p:cNvSpPr>
          <p:nvPr/>
        </p:nvSpPr>
        <p:spPr bwMode="auto">
          <a:xfrm>
            <a:off x="732320" y="1147210"/>
            <a:ext cx="9914719" cy="1025164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  <a:extLst/>
        </p:spPr>
        <p:txBody>
          <a:bodyPr wrap="none" anchor="ctr"/>
          <a:lstStyle/>
          <a:p>
            <a:pPr algn="ctr">
              <a:defRPr/>
            </a:pPr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  </a:t>
            </a: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Доходы – денежные средства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поступающие в бюджет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                          </a:t>
            </a:r>
            <a:endParaRPr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unga" panose="020B0502040204020203" pitchFamily="34" charset="0"/>
              <a:cs typeface="+mn-cs"/>
            </a:endParaRPr>
          </a:p>
        </p:txBody>
      </p:sp>
      <p:pic>
        <p:nvPicPr>
          <p:cNvPr id="26628" name="Picture 8" descr="Сним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49488"/>
            <a:ext cx="99060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sz="quarter"/>
          </p:nvPr>
        </p:nvSpPr>
        <p:spPr>
          <a:xfrm rot="16200000">
            <a:off x="-3040062" y="3040062"/>
            <a:ext cx="6858000" cy="77787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Сравнительный анализ налоговых доходов, неналоговых доходов и безвозмездных поступлений в бюджет Серовского городского округа</a:t>
            </a: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197536" y="6087"/>
            <a:ext cx="704712" cy="66304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954424668"/>
              </p:ext>
            </p:extLst>
          </p:nvPr>
        </p:nvGraphicFramePr>
        <p:xfrm>
          <a:off x="811530" y="0"/>
          <a:ext cx="909071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06" y="5581"/>
            <a:ext cx="599645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5362" name="Rectangle 2"/>
          <p:cNvSpPr>
            <a:spLocks noGrp="1" noChangeArrowheads="1"/>
          </p:cNvSpPr>
          <p:nvPr>
            <p:ph type="ctrTitle" sz="quarter" idx="4294967295"/>
          </p:nvPr>
        </p:nvSpPr>
        <p:spPr>
          <a:xfrm rot="5400000">
            <a:off x="6079332" y="3031331"/>
            <a:ext cx="6858000" cy="79533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Налоговые доходы в 2022 году 1 353 958 тыс.руб</a:t>
            </a:r>
            <a:r>
              <a:rPr lang="ru-RU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572678049"/>
              </p:ext>
            </p:extLst>
          </p:nvPr>
        </p:nvGraphicFramePr>
        <p:xfrm>
          <a:off x="3306" y="5580"/>
          <a:ext cx="9121644" cy="6852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 sz="quarter"/>
          </p:nvPr>
        </p:nvSpPr>
        <p:spPr>
          <a:xfrm rot="16200000">
            <a:off x="-3040062" y="3040062"/>
            <a:ext cx="6858000" cy="77787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Неналоговые доходы   </a:t>
            </a:r>
            <a:r>
              <a:rPr lang="ru-RU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 2022 году</a:t>
            </a: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104 223,12  тыс.руб.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302766" y="4899"/>
            <a:ext cx="600337" cy="59998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541421053"/>
              </p:ext>
            </p:extLst>
          </p:nvPr>
        </p:nvGraphicFramePr>
        <p:xfrm>
          <a:off x="800099" y="0"/>
          <a:ext cx="9103003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7" descr="спутниковая карта свердловской области онлай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" y="5984"/>
            <a:ext cx="7554874" cy="6858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 rot="5400000">
            <a:off x="6049169" y="3001169"/>
            <a:ext cx="6858000" cy="855662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</a:p>
        </p:txBody>
      </p:sp>
      <p:sp>
        <p:nvSpPr>
          <p:cNvPr id="82947" name="Объект 2"/>
          <p:cNvSpPr>
            <a:spLocks noGrp="1"/>
          </p:cNvSpPr>
          <p:nvPr>
            <p:ph type="subTitle" sz="quarter" idx="1"/>
          </p:nvPr>
        </p:nvSpPr>
        <p:spPr>
          <a:xfrm>
            <a:off x="4167188" y="0"/>
            <a:ext cx="4943475" cy="6858000"/>
          </a:xfrm>
          <a:gradFill rotWithShape="0">
            <a:gsLst>
              <a:gs pos="0">
                <a:srgbClr val="8DA5DD"/>
              </a:gs>
              <a:gs pos="20000">
                <a:srgbClr val="8DA5DD"/>
              </a:gs>
              <a:gs pos="25000">
                <a:srgbClr val="8488C4"/>
              </a:gs>
              <a:gs pos="59000">
                <a:srgbClr val="99CCFF"/>
              </a:gs>
              <a:gs pos="100000">
                <a:srgbClr val="8488C4"/>
              </a:gs>
            </a:gsLst>
            <a:lin ang="5400000" scaled="1"/>
          </a:gradFill>
        </p:spPr>
        <p:txBody>
          <a:bodyPr/>
          <a:lstStyle/>
          <a:p>
            <a:endParaRPr lang="ru-RU" sz="200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Из областного бюджета в бюджет городского округа перечисляются межбюджетные трансферты в форме: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b="1" u="sng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Дотаций</a:t>
            </a:r>
            <a:r>
              <a:rPr lang="ru-RU" sz="20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– без определения конкретной цели их использования</a:t>
            </a:r>
          </a:p>
          <a:p>
            <a:pPr algn="just">
              <a:buFont typeface="Arial" charset="0"/>
              <a:buChar char="•"/>
            </a:pPr>
            <a:endParaRPr lang="ru-RU" sz="200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b="1" u="sng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Субсидий</a:t>
            </a:r>
            <a:r>
              <a:rPr lang="ru-RU" sz="20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– в целях софинансирования расходных обязательств муниципального образования по вопросам местного значения</a:t>
            </a:r>
          </a:p>
          <a:p>
            <a:pPr algn="just">
              <a:buFont typeface="Arial" charset="0"/>
              <a:buChar char="•"/>
            </a:pPr>
            <a:endParaRPr lang="ru-RU" sz="200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b="1" u="sng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Субвенций</a:t>
            </a:r>
            <a:r>
              <a:rPr lang="ru-RU" sz="20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– на выполнение переданных государственных полномочий Российской Федерации и Свердловской области</a:t>
            </a:r>
          </a:p>
          <a:p>
            <a:pPr algn="just">
              <a:buFont typeface="Arial" charset="0"/>
              <a:buChar char="•"/>
            </a:pPr>
            <a:endParaRPr lang="ru-RU" sz="200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b="1" u="sng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Иных межбюджетных трансфертов</a:t>
            </a:r>
          </a:p>
        </p:txBody>
      </p:sp>
      <p:pic>
        <p:nvPicPr>
          <p:cNvPr id="2" name="Picture 159" descr="герб города Серо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06" y="5581"/>
            <a:ext cx="599645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7"/>
          <p:cNvGraphicFramePr>
            <a:graphicFrameLocks noGrp="1"/>
          </p:cNvGraphicFramePr>
          <p:nvPr>
            <p:ph idx="4294967295"/>
          </p:nvPr>
        </p:nvGraphicFramePr>
        <p:xfrm>
          <a:off x="5998" y="575653"/>
          <a:ext cx="9512827" cy="4488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 bwMode="auto">
          <a:xfrm rot="16200000">
            <a:off x="-3098800" y="3098800"/>
            <a:ext cx="6858000" cy="660400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Доходы бюджета (безвозмездные поступления)</a:t>
            </a:r>
          </a:p>
        </p:txBody>
      </p:sp>
      <p:pic>
        <p:nvPicPr>
          <p:cNvPr id="2" name="Picture 159" descr="герб города Серов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91" y="5970"/>
            <a:ext cx="571344" cy="68746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51616345"/>
              </p:ext>
            </p:extLst>
          </p:nvPr>
        </p:nvGraphicFramePr>
        <p:xfrm>
          <a:off x="660400" y="-2"/>
          <a:ext cx="9245599" cy="685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906000" cy="5334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Основные мероприятия по дополнительной мобилизации доходов бюджета</a:t>
            </a:r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0995" y="1237920"/>
            <a:ext cx="2622673" cy="2746303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16394" name="AutoShape 10"/>
          <p:cNvGrpSpPr>
            <a:grpSpLocks/>
          </p:cNvGrpSpPr>
          <p:nvPr/>
        </p:nvGrpSpPr>
        <p:grpSpPr bwMode="auto">
          <a:xfrm>
            <a:off x="6238875" y="2540000"/>
            <a:ext cx="3971925" cy="4613275"/>
            <a:chOff x="3924" y="1244"/>
            <a:chExt cx="2496" cy="3080"/>
          </a:xfrm>
        </p:grpSpPr>
        <p:pic>
          <p:nvPicPr>
            <p:cNvPr id="90136" name="AutoShape 10"/>
            <p:cNvPicPr>
              <a:picLocks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" y="1244"/>
              <a:ext cx="2496" cy="3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37" name="Text Box 4"/>
            <p:cNvSpPr txBox="1">
              <a:spLocks noChangeArrowheads="1"/>
            </p:cNvSpPr>
            <p:nvPr/>
          </p:nvSpPr>
          <p:spPr bwMode="auto">
            <a:xfrm>
              <a:off x="4868" y="1808"/>
              <a:ext cx="1137" cy="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just"/>
              <a:r>
                <a:rPr lang="ru-RU" sz="900" b="1">
                  <a:solidFill>
                    <a:srgbClr val="000000"/>
                  </a:solidFill>
                </a:rPr>
                <a:t>Организация работы по выявлению резервов поступлений в бюджет округа налога на доходы физических лиц путем проведения работы с руководителями организаций  по вопросам установления заработной платы в размере не ниже величины прожиточного минимума, установленного для трудоспособного населения Свердловской области, или среднего уровня по видам экономической деятельности, а так же своевременности выплаты заработной платы и перечисления налоговыми агентами удержанных сумм налога на доходы физических лиц (в том числе проведение комиссий  по легализации заработной платы). </a:t>
              </a:r>
            </a:p>
          </p:txBody>
        </p:sp>
      </p:grpSp>
      <p:grpSp>
        <p:nvGrpSpPr>
          <p:cNvPr id="16395" name="AutoShape 11"/>
          <p:cNvGrpSpPr>
            <a:grpSpLocks/>
          </p:cNvGrpSpPr>
          <p:nvPr/>
        </p:nvGrpSpPr>
        <p:grpSpPr bwMode="auto">
          <a:xfrm>
            <a:off x="3962400" y="3606800"/>
            <a:ext cx="4076700" cy="3438525"/>
            <a:chOff x="2934" y="2404"/>
            <a:chExt cx="2142" cy="2112"/>
          </a:xfrm>
        </p:grpSpPr>
        <p:pic>
          <p:nvPicPr>
            <p:cNvPr id="90134" name="AutoShape 11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34" y="2404"/>
              <a:ext cx="2142" cy="2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35" name="Text Box 7"/>
            <p:cNvSpPr txBox="1">
              <a:spLocks noChangeArrowheads="1"/>
            </p:cNvSpPr>
            <p:nvPr/>
          </p:nvSpPr>
          <p:spPr bwMode="auto">
            <a:xfrm>
              <a:off x="3380" y="3246"/>
              <a:ext cx="1257" cy="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just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None/>
              </a:pPr>
              <a:r>
                <a:rPr lang="ru-RU" sz="900" b="1">
                  <a:solidFill>
                    <a:srgbClr val="000000"/>
                  </a:solidFill>
                </a:rPr>
                <a:t>Проведение работы с управляющими компаниями по выявлению физических лиц, сдающих в наем или аренду собственные жилые помещения, гаражи, иные объекты недвижимого имущества, в целях вовлечения доходов от сдачи в аренду в налогооблагаемый оборот</a:t>
              </a:r>
              <a:endParaRPr lang="ru-RU" sz="900" b="1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16397" name="AutoShape 13"/>
          <p:cNvGrpSpPr>
            <a:grpSpLocks/>
          </p:cNvGrpSpPr>
          <p:nvPr/>
        </p:nvGrpSpPr>
        <p:grpSpPr bwMode="auto">
          <a:xfrm>
            <a:off x="5797550" y="-152400"/>
            <a:ext cx="4600575" cy="4043363"/>
            <a:chOff x="3886" y="204"/>
            <a:chExt cx="2346" cy="1413"/>
          </a:xfrm>
        </p:grpSpPr>
        <p:pic>
          <p:nvPicPr>
            <p:cNvPr id="90132" name="AutoShape 13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86" y="204"/>
              <a:ext cx="2346" cy="1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33" name="Text Box 10"/>
            <p:cNvSpPr txBox="1">
              <a:spLocks noChangeArrowheads="1"/>
            </p:cNvSpPr>
            <p:nvPr/>
          </p:nvSpPr>
          <p:spPr bwMode="auto">
            <a:xfrm>
              <a:off x="4449" y="521"/>
              <a:ext cx="1329" cy="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just"/>
              <a:r>
                <a:rPr lang="ru-RU" sz="900" b="1">
                  <a:solidFill>
                    <a:srgbClr val="000000"/>
                  </a:solidFill>
                </a:rPr>
                <a:t>Проведение работы по принудительному прекращению прав  на земельный участок лиц, не использующих его или использующих не в соответствии с его целевым назначением, с последующим оформлением земельного участка в муниципальную собственность и предоставление иным, более заинтересованным в его надлежащем использовании, а так же проведение мероприятий по привлечению лиц к гражданско-правовой ответственности, самовольно занимающих земельные участки, и взысканию с них сумм неосновательного обогащения </a:t>
              </a:r>
            </a:p>
          </p:txBody>
        </p:sp>
      </p:grpSp>
      <p:grpSp>
        <p:nvGrpSpPr>
          <p:cNvPr id="16398" name="AutoShape 14"/>
          <p:cNvGrpSpPr>
            <a:grpSpLocks/>
          </p:cNvGrpSpPr>
          <p:nvPr/>
        </p:nvGrpSpPr>
        <p:grpSpPr bwMode="auto">
          <a:xfrm>
            <a:off x="-320675" y="1878013"/>
            <a:ext cx="4754563" cy="3082925"/>
            <a:chOff x="-184" y="1993"/>
            <a:chExt cx="2665" cy="2116"/>
          </a:xfrm>
        </p:grpSpPr>
        <p:pic>
          <p:nvPicPr>
            <p:cNvPr id="90130" name="AutoShape 14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184" y="1993"/>
              <a:ext cx="2665" cy="2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31" name="Text Box 13"/>
            <p:cNvSpPr txBox="1">
              <a:spLocks noChangeArrowheads="1"/>
            </p:cNvSpPr>
            <p:nvPr/>
          </p:nvSpPr>
          <p:spPr bwMode="auto">
            <a:xfrm>
              <a:off x="324" y="2414"/>
              <a:ext cx="1566" cy="1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None/>
              </a:pPr>
              <a:endParaRPr lang="ru-RU" sz="1000" b="1">
                <a:solidFill>
                  <a:srgbClr val="203F61"/>
                </a:solidFill>
                <a:cs typeface="Times New Roman" pitchFamily="18" charset="0"/>
              </a:endParaRPr>
            </a:p>
            <a:p>
              <a:pPr algn="ctr"/>
              <a:r>
                <a:rPr lang="ru-RU" sz="1000" b="1">
                  <a:solidFill>
                    <a:srgbClr val="000000"/>
                  </a:solidFill>
                  <a:cs typeface="Times New Roman" pitchFamily="18" charset="0"/>
                </a:rPr>
                <a:t>    </a:t>
              </a:r>
              <a:r>
                <a:rPr lang="ru-RU" sz="900" b="1">
                  <a:solidFill>
                    <a:srgbClr val="000000"/>
                  </a:solidFill>
                </a:rPr>
                <a:t>Проведение в отношении организаций и индивидуальных предпринимателей, осуществляющих использование имущества, находящегося в собственности муниципального образования, комплекса мероприятий по осуществлению контроля за своевременностью и полнотой перечисления в бюджет Серовского городского округа средств от использования муниципального имущества:</a:t>
              </a:r>
            </a:p>
            <a:p>
              <a:pPr algn="ctr"/>
              <a:r>
                <a:rPr lang="ru-RU" sz="900" b="1">
                  <a:solidFill>
                    <a:srgbClr val="000000"/>
                  </a:solidFill>
                </a:rPr>
                <a:t>- доходов от сдачи в аренду имущества, находящегося в муниципальной собственности;</a:t>
              </a:r>
            </a:p>
            <a:p>
              <a:pPr algn="ctr"/>
              <a:r>
                <a:rPr lang="ru-RU" sz="900" b="1">
                  <a:solidFill>
                    <a:srgbClr val="000000"/>
                  </a:solidFill>
                </a:rPr>
                <a:t>- доходов от арендной платы  за земельные участки.</a:t>
              </a:r>
            </a:p>
          </p:txBody>
        </p:sp>
      </p:grpSp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27662" y="2668429"/>
            <a:ext cx="893842" cy="65119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86191" y="892998"/>
            <a:ext cx="886827" cy="65039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62091" y="4114461"/>
            <a:ext cx="887706" cy="65143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17917" y="620015"/>
            <a:ext cx="3024788" cy="1808108"/>
          </a:xfrm>
          <a:prstGeom prst="wedgeEllipseCallout">
            <a:avLst>
              <a:gd name="adj1" fmla="val 69527"/>
              <a:gd name="adj2" fmla="val -12641"/>
            </a:avLst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>
            <a:spAutoFit/>
          </a:bodyPr>
          <a:lstStyle/>
          <a:p>
            <a:pPr algn="ctr">
              <a:defRPr/>
            </a:pPr>
            <a:endParaRPr lang="ru-RU" sz="1000" b="1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23" name="AutoShape 11"/>
          <p:cNvGrpSpPr>
            <a:grpSpLocks/>
          </p:cNvGrpSpPr>
          <p:nvPr/>
        </p:nvGrpSpPr>
        <p:grpSpPr bwMode="auto">
          <a:xfrm>
            <a:off x="996950" y="3297238"/>
            <a:ext cx="3941763" cy="3827462"/>
            <a:chOff x="1505" y="2511"/>
            <a:chExt cx="1982" cy="1855"/>
          </a:xfrm>
        </p:grpSpPr>
        <p:pic>
          <p:nvPicPr>
            <p:cNvPr id="90128" name="AutoShape 11"/>
            <p:cNvPicPr>
              <a:picLocks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05" y="2511"/>
              <a:ext cx="1982" cy="1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29" name="Text Box 22"/>
            <p:cNvSpPr txBox="1">
              <a:spLocks noChangeArrowheads="1"/>
            </p:cNvSpPr>
            <p:nvPr/>
          </p:nvSpPr>
          <p:spPr bwMode="auto">
            <a:xfrm>
              <a:off x="1925" y="3352"/>
              <a:ext cx="1144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just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None/>
              </a:pPr>
              <a:r>
                <a:rPr lang="ru-RU" sz="900" b="1">
                  <a:solidFill>
                    <a:srgbClr val="000000"/>
                  </a:solidFill>
                </a:rPr>
                <a:t>Осуществление контроля за перечислением налога на доходы физических лиц налоговыми агентами, зарегистрированными за пределами Серовского городского округа, то есть по месту нахождения обособленных подразделений на территории Серовского городского округа </a:t>
              </a:r>
            </a:p>
          </p:txBody>
        </p:sp>
      </p:grpSp>
      <p:sp>
        <p:nvSpPr>
          <p:cNvPr id="90126" name="Rectangle 26"/>
          <p:cNvSpPr>
            <a:spLocks noChangeArrowheads="1"/>
          </p:cNvSpPr>
          <p:nvPr/>
        </p:nvSpPr>
        <p:spPr bwMode="auto">
          <a:xfrm>
            <a:off x="142875" y="793750"/>
            <a:ext cx="2624138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900" b="1">
                <a:solidFill>
                  <a:srgbClr val="000000"/>
                </a:solidFill>
              </a:rPr>
              <a:t>Проведение работы с налогоплательшиками по погашению задолженности   по налогам, поступающим в бюджет округа,   путем</a:t>
            </a:r>
          </a:p>
          <a:p>
            <a:pPr algn="ctr"/>
            <a:r>
              <a:rPr lang="ru-RU" sz="900" b="1">
                <a:solidFill>
                  <a:srgbClr val="000000"/>
                </a:solidFill>
              </a:rPr>
              <a:t> заслушивания руководителей и собственников организаций на заседаниях Межведомственной территориальной комиссии при главе Серовского городского округа.</a:t>
            </a:r>
          </a:p>
          <a:p>
            <a:pPr algn="ctr"/>
            <a:endParaRPr lang="ru-RU" sz="900" b="1">
              <a:solidFill>
                <a:srgbClr val="000000"/>
              </a:solidFill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906000" cy="48577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Расходы бюджета Серовского городского округа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39725" y="447675"/>
            <a:ext cx="8915400" cy="771525"/>
          </a:xfrm>
        </p:spPr>
        <p:txBody>
          <a:bodyPr/>
          <a:lstStyle/>
          <a:p>
            <a:pPr indent="176213" algn="just" eaLnBrk="1" hangingPunct="1"/>
            <a:r>
              <a:rPr lang="ru-RU" sz="1600" b="1" smtClean="0">
                <a:solidFill>
                  <a:srgbClr val="002060"/>
                </a:solidFill>
                <a:effectLst/>
                <a:latin typeface="Tahoma" pitchFamily="34" charset="0"/>
              </a:rPr>
              <a:t>Расходы бюджета – выплачиваемые из бюджета денежные средства, за исключением средств, являющихся  источниками финансирования дефицита бюджета</a:t>
            </a:r>
            <a:r>
              <a:rPr lang="ru-RU" sz="1600" b="1" smtClean="0">
                <a:solidFill>
                  <a:schemeClr val="accent2"/>
                </a:solidFill>
                <a:effectLst/>
                <a:latin typeface="Tahoma" pitchFamily="34" charset="0"/>
              </a:rPr>
              <a:t>.</a:t>
            </a:r>
            <a:r>
              <a:rPr lang="ru-RU" sz="1600" b="1" smtClean="0">
                <a:effectLst/>
                <a:latin typeface="Tahoma" pitchFamily="34" charset="0"/>
              </a:rPr>
              <a:t> </a:t>
            </a:r>
          </a:p>
        </p:txBody>
      </p:sp>
      <p:sp>
        <p:nvSpPr>
          <p:cNvPr id="91139" name="AutoShape 11"/>
          <p:cNvSpPr>
            <a:spLocks noChangeArrowheads="1"/>
          </p:cNvSpPr>
          <p:nvPr/>
        </p:nvSpPr>
        <p:spPr bwMode="auto">
          <a:xfrm>
            <a:off x="201613" y="1306513"/>
            <a:ext cx="5033962" cy="7826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Расходы бюджета Серовского 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городского округа  распределены по: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388" y="2335213"/>
            <a:ext cx="1649412" cy="9699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разделам бюджетной классификации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28800" y="2344738"/>
            <a:ext cx="1592263" cy="96996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 </a:t>
            </a:r>
          </a:p>
          <a:p>
            <a:pPr algn="ctr">
              <a:defRPr/>
            </a:pPr>
            <a:r>
              <a:rPr lang="ru-RU" sz="13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главным распорядителям бюджетных средств</a:t>
            </a:r>
          </a:p>
        </p:txBody>
      </p:sp>
      <p:graphicFrame>
        <p:nvGraphicFramePr>
          <p:cNvPr id="12" name="Схема 11"/>
          <p:cNvGraphicFramePr/>
          <p:nvPr/>
        </p:nvGraphicFramePr>
        <p:xfrm>
          <a:off x="5952280" y="1131779"/>
          <a:ext cx="3594821" cy="5720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Блок-схема: внутренняя память 9"/>
          <p:cNvSpPr/>
          <p:nvPr/>
        </p:nvSpPr>
        <p:spPr>
          <a:xfrm>
            <a:off x="180927" y="3591801"/>
            <a:ext cx="2576062" cy="2902922"/>
          </a:xfrm>
          <a:prstGeom prst="flowChartInternalStorage">
            <a:avLst/>
          </a:prstGeom>
          <a:ln w="9525"/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Расходы бюджета Серовского городского округа ориентированы на выполнение действующих расходных обязательств  и обеспечение объема и качества предоставления муниципальных услуг  отраслей социально -  культурной сферы.</a:t>
            </a:r>
          </a:p>
        </p:txBody>
      </p:sp>
      <p:sp>
        <p:nvSpPr>
          <p:cNvPr id="11" name="Блок-схема: внутренняя память 10"/>
          <p:cNvSpPr/>
          <p:nvPr/>
        </p:nvSpPr>
        <p:spPr>
          <a:xfrm>
            <a:off x="2834768" y="3626134"/>
            <a:ext cx="2401030" cy="2823055"/>
          </a:xfrm>
          <a:prstGeom prst="flowChartInternalStorage">
            <a:avLst/>
          </a:prstGeom>
          <a:ln>
            <a:solidFill>
              <a:schemeClr val="bg1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Мероприятия муниципальных программ Серовского городского округа направлены на  достижение конкретных показателей и на повышение  эффективности расходования бюджетных средств.</a:t>
            </a:r>
          </a:p>
        </p:txBody>
      </p:sp>
      <p:grpSp>
        <p:nvGrpSpPr>
          <p:cNvPr id="91149" name="Скругленный прямоугольник 7"/>
          <p:cNvGrpSpPr>
            <a:grpSpLocks/>
          </p:cNvGrpSpPr>
          <p:nvPr/>
        </p:nvGrpSpPr>
        <p:grpSpPr bwMode="auto">
          <a:xfrm>
            <a:off x="3371850" y="2216150"/>
            <a:ext cx="2041525" cy="1206500"/>
            <a:chOff x="1075" y="1402"/>
            <a:chExt cx="1152" cy="760"/>
          </a:xfrm>
        </p:grpSpPr>
        <p:pic>
          <p:nvPicPr>
            <p:cNvPr id="91151" name="Скругленный прямоугольник 7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75" y="1402"/>
              <a:ext cx="1152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152" name="Text Box 31"/>
            <p:cNvSpPr txBox="1">
              <a:spLocks noChangeArrowheads="1"/>
            </p:cNvSpPr>
            <p:nvPr/>
          </p:nvSpPr>
          <p:spPr bwMode="auto">
            <a:xfrm>
              <a:off x="1182" y="1507"/>
              <a:ext cx="943" cy="551"/>
            </a:xfrm>
            <a:prstGeom prst="rect">
              <a:avLst/>
            </a:prstGeom>
            <a:solidFill>
              <a:srgbClr val="66FF99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cs typeface="Times New Roman" pitchFamily="18" charset="0"/>
                </a:rPr>
                <a:t>16 </a:t>
              </a:r>
              <a:endParaRPr lang="ru-RU" sz="1400" b="1" dirty="0">
                <a:solidFill>
                  <a:schemeClr val="bg1"/>
                </a:solidFill>
                <a:cs typeface="Times New Roman" pitchFamily="18" charset="0"/>
              </a:endParaRPr>
            </a:p>
            <a:p>
              <a:pPr algn="ctr"/>
              <a:r>
                <a:rPr lang="ru-RU" sz="1300" b="1" dirty="0">
                  <a:solidFill>
                    <a:schemeClr val="bg1"/>
                  </a:solidFill>
                  <a:cs typeface="Times New Roman" pitchFamily="18" charset="0"/>
                </a:rPr>
                <a:t>муниципальным программам СГО</a:t>
              </a:r>
            </a:p>
          </p:txBody>
        </p:sp>
      </p:grp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WordArt 5"/>
          <p:cNvSpPr>
            <a:spLocks noChangeArrowheads="1" noChangeShapeType="1" noTextEdit="1"/>
          </p:cNvSpPr>
          <p:nvPr/>
        </p:nvSpPr>
        <p:spPr bwMode="auto">
          <a:xfrm>
            <a:off x="1477963" y="312738"/>
            <a:ext cx="7442200" cy="4810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20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Основные понятия</a:t>
            </a:r>
          </a:p>
        </p:txBody>
      </p:sp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158750" y="971550"/>
            <a:ext cx="9447213" cy="620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900" b="1" u="sng" dirty="0" smtClean="0"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Бюджетный процесс</a:t>
            </a:r>
            <a:r>
              <a:rPr lang="ru-RU" sz="1900" b="1" dirty="0" smtClean="0"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1900" dirty="0" smtClean="0"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</a:t>
            </a:r>
          </a:p>
          <a:p>
            <a:pPr algn="just"/>
            <a:r>
              <a:rPr lang="ru-RU" sz="1900" dirty="0" smtClean="0"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за их исполнением, осуществлению бюджетного учета, составлению, </a:t>
            </a:r>
          </a:p>
          <a:p>
            <a:pPr algn="just"/>
            <a:r>
              <a:rPr lang="ru-RU" sz="1900" dirty="0" smtClean="0"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внешней проверке, рассмотрению и утверждению бюджетной отчетности</a:t>
            </a:r>
          </a:p>
          <a:p>
            <a:endParaRPr lang="ru-RU" sz="1900" b="1" u="sng" dirty="0" smtClean="0">
              <a:solidFill>
                <a:srgbClr val="000099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r>
              <a:rPr lang="ru-RU" sz="1900" b="1" u="sng" dirty="0" smtClean="0"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Сводная </a:t>
            </a:r>
            <a:r>
              <a:rPr lang="ru-RU" sz="1900" b="1" u="sng" dirty="0"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бюджетная роспись</a:t>
            </a:r>
            <a:r>
              <a:rPr lang="ru-RU" sz="1900" b="1" dirty="0"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1900" dirty="0"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документ, который составляется и ведется финансовым органом в целях организации исполнения бюджета по доходам, расходам и источникам финансирования дефицита бюджета</a:t>
            </a:r>
          </a:p>
          <a:p>
            <a:endParaRPr lang="ru-RU" sz="1900" dirty="0">
              <a:solidFill>
                <a:srgbClr val="000099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/>
            <a:r>
              <a:rPr lang="ru-RU" sz="1900" b="1" u="sng" dirty="0"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Бюджетные обязательства –</a:t>
            </a:r>
            <a:r>
              <a:rPr lang="ru-RU" sz="1900" dirty="0"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расходные обязательства, подлежащие исполнению в  соответствующем финансовом году</a:t>
            </a:r>
          </a:p>
          <a:p>
            <a:endParaRPr lang="ru-RU" sz="1200" dirty="0">
              <a:solidFill>
                <a:srgbClr val="000099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/>
            <a:r>
              <a:rPr lang="ru-RU" sz="1900" b="1" u="sng" dirty="0"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Расходные обязательства</a:t>
            </a:r>
            <a:r>
              <a:rPr lang="ru-RU" sz="1900" b="1" dirty="0"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1900" dirty="0"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возникающие на  основе закона, иного нормативного правового акта, договора или соглашения, обязанности публично-правого образования (Российской Федерации, субъекта Российской Федерации, муниципального образования)  или действующего от его имени  казенного учреждения, </a:t>
            </a:r>
            <a:r>
              <a:rPr lang="ru-RU" sz="1900" dirty="0" smtClean="0"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предоставить </a:t>
            </a:r>
            <a:r>
              <a:rPr lang="ru-RU" sz="1900" dirty="0"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физическому или юридическому лицу, иному публично-правовому образованию,  субъекту международного права средства из соответствующего бюджета</a:t>
            </a:r>
          </a:p>
          <a:p>
            <a:endParaRPr lang="ru-RU" dirty="0">
              <a:solidFill>
                <a:srgbClr val="000099"/>
              </a:solidFill>
            </a:endParaRPr>
          </a:p>
          <a:p>
            <a:pPr algn="just"/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8195" name="Picture 6" descr="1414750064_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92093" y="5834063"/>
            <a:ext cx="191390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24" y="8133"/>
            <a:ext cx="968321" cy="96765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 rot="16200000">
            <a:off x="-3127375" y="3127375"/>
            <a:ext cx="6858000" cy="6032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Серовского городского округа на 2022 год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602461387"/>
              </p:ext>
            </p:extLst>
          </p:nvPr>
        </p:nvGraphicFramePr>
        <p:xfrm>
          <a:off x="609600" y="0"/>
          <a:ext cx="92964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Прямоугольник 4"/>
          <p:cNvSpPr>
            <a:spLocks noChangeArrowheads="1"/>
          </p:cNvSpPr>
          <p:nvPr/>
        </p:nvSpPr>
        <p:spPr bwMode="auto">
          <a:xfrm>
            <a:off x="9288463" y="6488113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A95D18DB-0F1A-4E0B-BA73-A9DC76F420B1}" type="slidenum">
              <a:rPr lang="ru-RU"/>
              <a:pPr/>
              <a:t>31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 rot="16200000">
            <a:off x="-3127375" y="3127375"/>
            <a:ext cx="6858000" cy="6032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Динамика распределения расходов бюджета Серовского городского округа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4127786"/>
              </p:ext>
            </p:extLst>
          </p:nvPr>
        </p:nvGraphicFramePr>
        <p:xfrm>
          <a:off x="603250" y="5579"/>
          <a:ext cx="9302750" cy="668418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24862"/>
                <a:gridCol w="1243822"/>
                <a:gridCol w="1386343"/>
                <a:gridCol w="1127214"/>
                <a:gridCol w="1049474"/>
                <a:gridCol w="1179039"/>
                <a:gridCol w="1191996"/>
              </a:tblGrid>
              <a:tr h="58633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факт (тыс.руб.)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бюджет 2020 год факт  (тыс.руб.)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год (ожидаемое) тыс. руб.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 план тыс. руб.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 план тыс. руб.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 план тыс. руб.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</a:tr>
              <a:tr h="5163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205 777,9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193 825,0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219 587,1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268 546,8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251 398,4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222 912,1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34 414,8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46 285,7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27 960,8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27 890,8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37 981,2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39 435,7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</a:tr>
              <a:tr h="2918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249 641,3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252 963,4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272 106,5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311 391,2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332 645,0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195 403,9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36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368 154,4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404 553,4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437 918,1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408 699,0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656 451,6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203 253,4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</a:tr>
              <a:tr h="583641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 и природных ресурсов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11 950,9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5 755,9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10 967,6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11 075,2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14 425,7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14 833,4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18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1 898 990,8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1 932 650,0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2 329 627,9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2 408 212,2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2 013 436,8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2 156 839,6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</a:tr>
              <a:tr h="2918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217 982,2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215 339,3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215 254,2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232 213,9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129 510,7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248 257,6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65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Здравоохранение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17 928,6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270,0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</a:tr>
              <a:tr h="2918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259 845,5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292 751,4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250 354,2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266 569,2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270 955,3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278 516,0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18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82 410,9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134 654,0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136 791,9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149 295,7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58 462,7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138 243,5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</a:tr>
              <a:tr h="5836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6 337,5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568,1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6 690,3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5 097,8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3 926,6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3 944,6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75461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7 604,7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10 554,8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10 681,4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24 494,2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13 505,1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13 505,1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</a:tr>
              <a:tr h="29182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3 343 110,9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3 507 829,6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3 918 210,2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4 113 486,0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3 782 699,2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3 515 144,9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0375" y="0"/>
            <a:ext cx="9445625" cy="717550"/>
          </a:xfrm>
          <a:noFill/>
        </p:spPr>
        <p:txBody>
          <a:bodyPr/>
          <a:lstStyle/>
          <a:p>
            <a:r>
              <a:rPr lang="ru-RU" sz="3200" b="1" smtClean="0">
                <a:solidFill>
                  <a:srgbClr val="000000"/>
                </a:solidFill>
                <a:effectLst/>
              </a:rPr>
              <a:t>Общегосударственные вопросы</a:t>
            </a:r>
            <a:r>
              <a:rPr lang="ru-RU" sz="4000" b="1" smtClean="0">
                <a:solidFill>
                  <a:srgbClr val="000000"/>
                </a:solidFill>
                <a:effectLst/>
              </a:rPr>
              <a:t>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209925" y="3209925"/>
            <a:ext cx="6858000" cy="4381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Расходы бюджета (объемы финансирования)</a:t>
            </a:r>
            <a:endParaRPr lang="ru-RU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1503227"/>
              </p:ext>
            </p:extLst>
          </p:nvPr>
        </p:nvGraphicFramePr>
        <p:xfrm>
          <a:off x="438152" y="630885"/>
          <a:ext cx="9467847" cy="62271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8356"/>
                <a:gridCol w="1090831"/>
                <a:gridCol w="1062860"/>
                <a:gridCol w="978950"/>
                <a:gridCol w="978950"/>
                <a:gridCol w="978950"/>
                <a:gridCol w="978950"/>
              </a:tblGrid>
              <a:tr h="70478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факт (тыс.руб.)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факт (тыс.руб.)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прогноз (тыс.руб.)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план (тыс.руб.)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план (тыс.руб.)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план (тыс.руб.)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</a:tr>
              <a:tr h="70478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3 846,7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3 863,7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4 278,8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3 742,6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3 892,3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4 048,0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687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 государственной власти  и представительных органов  муниципальных образований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6 668,9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6 712,6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8 874,2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9 922,8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10 039,0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10 527,3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</a:tr>
              <a:tr h="11687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104 209,2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114 864,4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127 460,8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142 999,5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148 013,2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153 295,2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087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616,4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</a:tr>
              <a:tr h="93674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 финансовых, налоговых и таможенных органов и органов финансового (финансово-бюджетного) надзора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14 140,0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15 240,2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17 566,2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18 686,1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19 278,0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20 063,4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283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4 283,5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</a:tr>
              <a:tr h="34793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8 473,9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087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76 904,3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53 144,2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 anchor="b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52 832,1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78 295,9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60 140,7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24 947,4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</a:tr>
              <a:tr h="24087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205 778,0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193 825,1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219 587,1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268 546,8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251 398,4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222 912,1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5" marR="5895" marT="589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209925" y="3209925"/>
            <a:ext cx="6858000" cy="4381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Расходы бюджета (объемы финансирования)</a:t>
            </a:r>
            <a:endParaRPr lang="ru-RU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7333" name="Rectangle 51"/>
          <p:cNvSpPr>
            <a:spLocks noChangeArrowheads="1"/>
          </p:cNvSpPr>
          <p:nvPr/>
        </p:nvSpPr>
        <p:spPr bwMode="auto">
          <a:xfrm>
            <a:off x="498475" y="0"/>
            <a:ext cx="940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</a:rPr>
              <a:t>Национальная безопасность</a:t>
            </a:r>
            <a:r>
              <a:rPr lang="ru-RU" sz="2400" b="1">
                <a:solidFill>
                  <a:srgbClr val="000000"/>
                </a:solidFill>
              </a:rPr>
              <a:t> </a:t>
            </a:r>
            <a:r>
              <a:rPr lang="ru-RU" sz="2000" b="1">
                <a:solidFill>
                  <a:srgbClr val="000000"/>
                </a:solidFill>
              </a:rPr>
              <a:t>и правоохранительную деятельность</a:t>
            </a:r>
          </a:p>
        </p:txBody>
      </p:sp>
      <p:pic>
        <p:nvPicPr>
          <p:cNvPr id="97334" name="Рисунок 10" descr="2013-12-19_06-30-27-e138743464256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71738" y="5153025"/>
            <a:ext cx="181292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35" name="Picture 109" descr="Снимок"/>
          <p:cNvPicPr>
            <a:picLocks noChangeAspect="1" noChangeArrowheads="1"/>
          </p:cNvPicPr>
          <p:nvPr/>
        </p:nvPicPr>
        <p:blipFill>
          <a:blip r:embed="rId4" cstate="print">
            <a:lum bright="-30000" contrast="46000"/>
          </a:blip>
          <a:srcRect/>
          <a:stretch>
            <a:fillRect/>
          </a:stretch>
        </p:blipFill>
        <p:spPr bwMode="auto">
          <a:xfrm>
            <a:off x="8228013" y="5229225"/>
            <a:ext cx="167798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36" name="Picture 110" descr="IMG_024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79900" y="4735513"/>
            <a:ext cx="1949450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37" name="Picture 111" descr="Снимок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5665788"/>
            <a:ext cx="1995488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38" name="Picture 112" descr="2016-04-27_12-56-2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86488" y="4211638"/>
            <a:ext cx="20701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643178"/>
              </p:ext>
            </p:extLst>
          </p:nvPr>
        </p:nvGraphicFramePr>
        <p:xfrm>
          <a:off x="457204" y="390525"/>
          <a:ext cx="9448797" cy="38211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7395"/>
                <a:gridCol w="1208567"/>
                <a:gridCol w="1208567"/>
                <a:gridCol w="1208567"/>
                <a:gridCol w="1208567"/>
                <a:gridCol w="1208567"/>
                <a:gridCol w="1208567"/>
              </a:tblGrid>
              <a:tr h="487292"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</a:t>
                      </a:r>
                    </a:p>
                  </a:txBody>
                  <a:tcPr marL="6911" marR="6911" marT="6911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факт (тыс.руб.)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1" marR="6911" marT="6911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факт (тыс.руб.)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1" marR="6911" marT="6911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прогноз (тыс.руб.)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1" marR="6911" marT="6911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план (тыс.руб.)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1" marR="6911" marT="6911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план (тыс.руб.)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1" marR="6911" marT="6911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план (тыс.руб.)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1" marR="6911" marT="6911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</a:tr>
              <a:tr h="1445898"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Защита населения и территории  от чрезвычайных ситуаций природного и техногенного характера, гражданская оборона</a:t>
                      </a:r>
                    </a:p>
                  </a:txBody>
                  <a:tcPr marL="6911" marR="6911" marT="6911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31 691,7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1" marR="6911" marT="6911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35 819,41</a:t>
                      </a:r>
                      <a:b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1" marR="6911" marT="6911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1" marR="6911" marT="6911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1" marR="6911" marT="6911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1" marR="6911" marT="6911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1" marR="6911" marT="6911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7292"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Обеспечение пожарной безопасности </a:t>
                      </a:r>
                    </a:p>
                  </a:txBody>
                  <a:tcPr marL="6911" marR="6911" marT="6911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1" marR="6911" marT="6911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9 507,7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1" marR="6911" marT="6911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26 220,2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1" marR="6911" marT="6911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26 471,0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1" marR="6911" marT="6911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35 771,8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1" marR="6911" marT="6911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37 160,8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1" marR="6911" marT="6911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</a:tr>
              <a:tr h="1152991"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6911" marR="6911" marT="6911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1" marR="6911" marT="6911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1" marR="6911" marT="6911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1" marR="6911" marT="6911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1" marR="6911" marT="6911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1" marR="6911" marT="6911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1" marR="6911" marT="6911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7640"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Итого</a:t>
                      </a:r>
                    </a:p>
                  </a:txBody>
                  <a:tcPr marL="6911" marR="6911" marT="6911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34 414,80</a:t>
                      </a:r>
                    </a:p>
                  </a:txBody>
                  <a:tcPr marL="6911" marR="6911" marT="6911" marB="0" anchor="b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10 466,30</a:t>
                      </a:r>
                    </a:p>
                  </a:txBody>
                  <a:tcPr marL="6911" marR="6911" marT="6911" marB="0" anchor="b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27 960,83</a:t>
                      </a:r>
                    </a:p>
                  </a:txBody>
                  <a:tcPr marL="6911" marR="6911" marT="6911" marB="0" anchor="b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27 890,75</a:t>
                      </a:r>
                    </a:p>
                  </a:txBody>
                  <a:tcPr marL="6911" marR="6911" marT="6911" marB="0" anchor="b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37 981,23</a:t>
                      </a:r>
                    </a:p>
                  </a:txBody>
                  <a:tcPr marL="6911" marR="6911" marT="6911" marB="0" anchor="b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39 435,67</a:t>
                      </a:r>
                    </a:p>
                  </a:txBody>
                  <a:tcPr marL="6911" marR="6911" marT="6911" marB="0" anchor="b">
                    <a:solidFill>
                      <a:schemeClr val="accent4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127375" y="3127375"/>
            <a:ext cx="6858000" cy="603250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(объемы финансирования)</a:t>
            </a:r>
            <a:endParaRPr lang="ru-RU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1201d66e6a13a3947323cc28c454abbf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3726" y="5753100"/>
            <a:ext cx="1690240" cy="11049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8309" name="Text Box 155"/>
          <p:cNvSpPr txBox="1">
            <a:spLocks noChangeArrowheads="1"/>
          </p:cNvSpPr>
          <p:nvPr/>
        </p:nvSpPr>
        <p:spPr bwMode="auto">
          <a:xfrm>
            <a:off x="1284288" y="0"/>
            <a:ext cx="808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Расходы на национальную экономику</a:t>
            </a:r>
            <a:r>
              <a:rPr lang="ru-RU" b="1"/>
              <a:t> </a:t>
            </a:r>
          </a:p>
        </p:txBody>
      </p:sp>
      <p:pic>
        <p:nvPicPr>
          <p:cNvPr id="95234" name="Picture 2" descr="http://i2.wp.com/serov112.ru/wp-content/uploads/2018/08/Gidrouzel.jpg?fit=721%2C48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35201" y="4810438"/>
            <a:ext cx="1612900" cy="1076012"/>
          </a:xfrm>
          <a:prstGeom prst="rect">
            <a:avLst/>
          </a:prstGeom>
          <a:noFill/>
        </p:spPr>
      </p:pic>
      <p:pic>
        <p:nvPicPr>
          <p:cNvPr id="95236" name="Picture 4" descr="http://radius72.ru/uploads/images/00/02/17/2014/01/28/bd831f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38789" y="4124325"/>
            <a:ext cx="1728786" cy="1152524"/>
          </a:xfrm>
          <a:prstGeom prst="rect">
            <a:avLst/>
          </a:prstGeom>
          <a:noFill/>
        </p:spPr>
      </p:pic>
      <p:pic>
        <p:nvPicPr>
          <p:cNvPr id="95238" name="Picture 6" descr="http://rio-serov.ucoz.ru/00_2015/04/123/news_18-04-2015_0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99250" y="5238749"/>
            <a:ext cx="1895474" cy="1263649"/>
          </a:xfrm>
          <a:prstGeom prst="rect">
            <a:avLst/>
          </a:prstGeom>
          <a:noFill/>
        </p:spPr>
      </p:pic>
      <p:pic>
        <p:nvPicPr>
          <p:cNvPr id="95240" name="Picture 8" descr="https://avatars.mds.yandex.net/get-marketpic/373800/market_xDsInggjQmdVfuAYjO7P5A/ori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607426" y="5127757"/>
            <a:ext cx="1298574" cy="1730243"/>
          </a:xfrm>
          <a:prstGeom prst="rect">
            <a:avLst/>
          </a:prstGeom>
          <a:noFill/>
        </p:spPr>
      </p:pic>
      <p:pic>
        <p:nvPicPr>
          <p:cNvPr id="95242" name="Picture 10" descr="http://old.serovglobus.ru/wp-content/uploads/2015/08/2015-08-21_07-21-30-600x400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52849" y="3733800"/>
            <a:ext cx="1814511" cy="1209674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5992759"/>
              </p:ext>
            </p:extLst>
          </p:nvPr>
        </p:nvGraphicFramePr>
        <p:xfrm>
          <a:off x="603248" y="390525"/>
          <a:ext cx="9302751" cy="35242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5921"/>
                <a:gridCol w="1072805"/>
                <a:gridCol w="1072805"/>
                <a:gridCol w="1072805"/>
                <a:gridCol w="1072805"/>
                <a:gridCol w="1072805"/>
                <a:gridCol w="1072805"/>
              </a:tblGrid>
              <a:tr h="69649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факт (тыс.руб.)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факт (тыс.руб.)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прогноз (тыс.руб.)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план (тыс.руб.)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план (тыс.руб.)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план (тыс.руб.)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</a:tr>
              <a:tr h="47782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Сельское хозяйство и рыболовство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2 157,2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1 528,0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3 178,3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3 316,8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3 335,6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3 358,2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282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Водное хозяйство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8 152,2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4 826,2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5 912,0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14 026,1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5 566,9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5 789,6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</a:tr>
              <a:tr h="24282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Лесное хозяйство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3 011,4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782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Транспорт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193 123,1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1 362,23</a:t>
                      </a:r>
                      <a:b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</a:tr>
              <a:tr h="47782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Дорожное хозяйство (дорожные фонды)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3 760,0</a:t>
                      </a: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188 169,4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181 678,1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210 197,0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234 358,8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104 854,1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282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Связь и информатика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41 496,9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4 753,0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6 404,0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90000"/>
                      </a:schemeClr>
                    </a:solidFill>
                  </a:tcPr>
                </a:tc>
              </a:tr>
              <a:tr h="66581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Другие вопросы в области национальной экономики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249 641,3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52 324,0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73 773,8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78 544,1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87 273,8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79 292,0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209925" y="3209925"/>
            <a:ext cx="6858000" cy="4381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Расходы бюджета (объемы финансирования)</a:t>
            </a:r>
            <a:endParaRPr lang="ru-RU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9389" name="Rectangle 56"/>
          <p:cNvSpPr>
            <a:spLocks noChangeArrowheads="1"/>
          </p:cNvSpPr>
          <p:nvPr/>
        </p:nvSpPr>
        <p:spPr bwMode="auto">
          <a:xfrm>
            <a:off x="739775" y="0"/>
            <a:ext cx="8943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Жилищно-коммунальное хозяйство</a:t>
            </a:r>
          </a:p>
        </p:txBody>
      </p:sp>
      <p:sp>
        <p:nvSpPr>
          <p:cNvPr id="99390" name="Rectangle 56"/>
          <p:cNvSpPr>
            <a:spLocks noChangeArrowheads="1"/>
          </p:cNvSpPr>
          <p:nvPr/>
        </p:nvSpPr>
        <p:spPr bwMode="auto">
          <a:xfrm>
            <a:off x="716270" y="4028563"/>
            <a:ext cx="8943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</a:rPr>
              <a:t>Охрана окружающей среды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1491872"/>
              </p:ext>
            </p:extLst>
          </p:nvPr>
        </p:nvGraphicFramePr>
        <p:xfrm>
          <a:off x="471129" y="481105"/>
          <a:ext cx="9282471" cy="2842198"/>
        </p:xfrm>
        <a:graphic>
          <a:graphicData uri="http://schemas.openxmlformats.org/drawingml/2006/table">
            <a:tbl>
              <a:tblPr/>
              <a:tblGrid>
                <a:gridCol w="2129421"/>
                <a:gridCol w="1192175"/>
                <a:gridCol w="1192175"/>
                <a:gridCol w="1192175"/>
                <a:gridCol w="1192175"/>
                <a:gridCol w="1192175"/>
                <a:gridCol w="1192175"/>
              </a:tblGrid>
              <a:tr h="77293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</a:t>
                      </a:r>
                    </a:p>
                  </a:txBody>
                  <a:tcPr marL="192350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2019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факт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 факт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прогноз(тыс.руб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94047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Жилищное хозяйство 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41 650,5 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94 558,5</a:t>
                      </a:r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177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443,2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826,9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246,7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552,1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394047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Коммунальное хозяйство 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170 311,0 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97 349,5</a:t>
                      </a:r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109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145,0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194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739,2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457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204,4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55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971,7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94047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Благоустройство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132 365,4 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102 143,2</a:t>
                      </a:r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128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889,1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171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892,4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113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984,9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117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189,1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887118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вопросы в области жилищно-коммунального хозяйства 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23 827,4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110 502,3</a:t>
                      </a:r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22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440,8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30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240,4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74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015,7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540,4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0039796"/>
              </p:ext>
            </p:extLst>
          </p:nvPr>
        </p:nvGraphicFramePr>
        <p:xfrm>
          <a:off x="461297" y="4604125"/>
          <a:ext cx="9272637" cy="1941451"/>
        </p:xfrm>
        <a:graphic>
          <a:graphicData uri="http://schemas.openxmlformats.org/drawingml/2006/table">
            <a:tbl>
              <a:tblPr/>
              <a:tblGrid>
                <a:gridCol w="2127165"/>
                <a:gridCol w="1190912"/>
                <a:gridCol w="1190912"/>
                <a:gridCol w="1190912"/>
                <a:gridCol w="1190912"/>
                <a:gridCol w="1190912"/>
                <a:gridCol w="1190912"/>
              </a:tblGrid>
              <a:tr h="52045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2019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факт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 факт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прогноз(тыс.руб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520452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Сбор, удаление отходов и очистка сточных вод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640,1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718,3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038,8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372,2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030,8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438,4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775576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Охрана объектов растительного и животного мира и среды их обитания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310,8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928,9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703,0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394,9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394,9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46073601_tqqxkvugihfb1ld-2016.jpeg"/>
          <p:cNvPicPr>
            <a:picLocks noChangeAspect="1"/>
          </p:cNvPicPr>
          <p:nvPr/>
        </p:nvPicPr>
        <p:blipFill>
          <a:blip r:embed="rId2" cstate="screen">
            <a:lum bright="16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22513" y="4218788"/>
            <a:ext cx="1644081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 rot="-5400000">
            <a:off x="-3127375" y="3127375"/>
            <a:ext cx="6858000" cy="603250"/>
          </a:xfrm>
          <a:prstGeom prst="rect">
            <a:avLst/>
          </a:prstGeom>
          <a:gradFill rotWithShape="1">
            <a:gsLst>
              <a:gs pos="0">
                <a:srgbClr val="66FF99">
                  <a:gamma/>
                  <a:shade val="46275"/>
                  <a:invGamma/>
                </a:srgbClr>
              </a:gs>
              <a:gs pos="100000">
                <a:srgbClr val="66FF99"/>
              </a:gs>
            </a:gsLst>
            <a:lin ang="5400000" scaled="1"/>
          </a:gra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Расходы бюджета (объемы финансирования)</a:t>
            </a:r>
          </a:p>
        </p:txBody>
      </p:sp>
      <p:pic>
        <p:nvPicPr>
          <p:cNvPr id="100422" name="Рисунок 11" descr="дет сад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654675"/>
            <a:ext cx="207645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3186" name="Picture 2" descr="http://old.serovglobus.ru/wp-content/uploads/2013/07/%D0%92%D0%BE%D1%80%D0%BE%D1%82%D0%B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9225" y="4170378"/>
            <a:ext cx="2232025" cy="1484297"/>
          </a:xfrm>
          <a:prstGeom prst="rect">
            <a:avLst/>
          </a:prstGeom>
          <a:noFill/>
        </p:spPr>
      </p:pic>
      <p:pic>
        <p:nvPicPr>
          <p:cNvPr id="93188" name="Picture 4" descr="http://xn----7sbaib7aldgvn3ba3g.xn--p1ai/uploads/images/0000/310081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050" y="4703762"/>
            <a:ext cx="1905000" cy="1552575"/>
          </a:xfrm>
          <a:prstGeom prst="rect">
            <a:avLst/>
          </a:prstGeom>
          <a:noFill/>
        </p:spPr>
      </p:pic>
      <p:pic>
        <p:nvPicPr>
          <p:cNvPr id="93190" name="Picture 6" descr="http://dhsh19.ru/sites/default/files/images/444/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31150" y="5154692"/>
            <a:ext cx="1974850" cy="1703308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1204195"/>
              </p:ext>
            </p:extLst>
          </p:nvPr>
        </p:nvGraphicFramePr>
        <p:xfrm>
          <a:off x="638277" y="117987"/>
          <a:ext cx="9144820" cy="3834336"/>
        </p:xfrm>
        <a:graphic>
          <a:graphicData uri="http://schemas.openxmlformats.org/drawingml/2006/table">
            <a:tbl>
              <a:tblPr/>
              <a:tblGrid>
                <a:gridCol w="2274830"/>
                <a:gridCol w="1285279"/>
                <a:gridCol w="1114667"/>
                <a:gridCol w="1117511"/>
                <a:gridCol w="1117511"/>
                <a:gridCol w="1117511"/>
                <a:gridCol w="1117511"/>
              </a:tblGrid>
              <a:tr h="74878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2019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факт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 факт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прогноз(тыс.руб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46893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Дошкольное образование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751 572,4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771 896,72</a:t>
                      </a:r>
                    </a:p>
                    <a:p>
                      <a:pPr marL="0" algn="r" defTabSz="914400" rtl="0" eaLnBrk="1" fontAlgn="t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812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231,2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895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069,1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668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360,5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893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027,0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26511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Общее образование 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752 602,6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900 502,27</a:t>
                      </a:r>
                    </a:p>
                    <a:p>
                      <a:pPr marL="0" algn="r" defTabSz="914400" rtl="0" eaLnBrk="1" fontAlgn="t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1 249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324,9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1 244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481,4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1 083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974,3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974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660,4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46893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289 672,0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167 498,89</a:t>
                      </a:r>
                    </a:p>
                    <a:p>
                      <a:pPr marL="0" algn="r" defTabSz="914400" rtl="0" eaLnBrk="1" fontAlgn="t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109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747,2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108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081,1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91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192,7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115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815,4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34689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483,5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362,3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362,3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362,3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4689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Молодежная политика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80 323,3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56 838,69</a:t>
                      </a:r>
                    </a:p>
                    <a:p>
                      <a:pPr marL="0" algn="r" defTabSz="914400" rtl="0" eaLnBrk="1" fontAlgn="t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113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310,7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124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521,6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133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748,0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133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441,4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4748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вопросы в области образования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24 820,5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35 913,47</a:t>
                      </a:r>
                    </a:p>
                    <a:p>
                      <a:pPr marL="0" algn="r" defTabSz="914400" rtl="0" eaLnBrk="1" fontAlgn="t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44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530,3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35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696,6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35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798,9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39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533,0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209925" y="3209925"/>
            <a:ext cx="6858000" cy="4381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Расходы бюджета (объемы финансирования)</a:t>
            </a:r>
            <a:endParaRPr lang="ru-RU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02403" name="Rectangle 65"/>
          <p:cNvSpPr>
            <a:spLocks noChangeArrowheads="1"/>
          </p:cNvSpPr>
          <p:nvPr/>
        </p:nvSpPr>
        <p:spPr bwMode="auto">
          <a:xfrm>
            <a:off x="3956050" y="238125"/>
            <a:ext cx="4697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Культура, кинематография</a:t>
            </a:r>
          </a:p>
        </p:txBody>
      </p:sp>
      <p:graphicFrame>
        <p:nvGraphicFramePr>
          <p:cNvPr id="107590" name="Group 70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94823638"/>
              </p:ext>
            </p:extLst>
          </p:nvPr>
        </p:nvGraphicFramePr>
        <p:xfrm>
          <a:off x="566738" y="1457325"/>
          <a:ext cx="9120187" cy="976502"/>
        </p:xfrm>
        <a:graphic>
          <a:graphicData uri="http://schemas.openxmlformats.org/drawingml/2006/table">
            <a:tbl>
              <a:tblPr/>
              <a:tblGrid>
                <a:gridCol w="2462212"/>
                <a:gridCol w="1042988"/>
                <a:gridCol w="1068387"/>
                <a:gridCol w="1079500"/>
                <a:gridCol w="1104900"/>
                <a:gridCol w="1235075"/>
                <a:gridCol w="1127125"/>
              </a:tblGrid>
              <a:tr h="6717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2019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факт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 факт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прогноз(тыс.руб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798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217 982,2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215 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339,2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215 254,2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232 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213,9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129 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510,7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248 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257,7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 descr="soc-zash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54904" y="2478437"/>
            <a:ext cx="1941831" cy="145538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2481" name="Rectangle 76"/>
          <p:cNvSpPr>
            <a:spLocks noChangeArrowheads="1"/>
          </p:cNvSpPr>
          <p:nvPr/>
        </p:nvSpPr>
        <p:spPr bwMode="auto">
          <a:xfrm>
            <a:off x="1395413" y="3187700"/>
            <a:ext cx="6176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Социальная политика</a:t>
            </a:r>
          </a:p>
        </p:txBody>
      </p:sp>
      <p:pic>
        <p:nvPicPr>
          <p:cNvPr id="102482" name="Picture 125" descr="maxresdefaul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4663" y="0"/>
            <a:ext cx="25717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0315316"/>
              </p:ext>
            </p:extLst>
          </p:nvPr>
        </p:nvGraphicFramePr>
        <p:xfrm>
          <a:off x="474664" y="3914775"/>
          <a:ext cx="9431336" cy="2911426"/>
        </p:xfrm>
        <a:graphic>
          <a:graphicData uri="http://schemas.openxmlformats.org/drawingml/2006/table">
            <a:tbl>
              <a:tblPr/>
              <a:tblGrid>
                <a:gridCol w="1651292"/>
                <a:gridCol w="1083737"/>
                <a:gridCol w="1235511"/>
                <a:gridCol w="1365199"/>
                <a:gridCol w="1365199"/>
                <a:gridCol w="1365199"/>
                <a:gridCol w="1365199"/>
              </a:tblGrid>
              <a:tr h="487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</a:t>
                      </a: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2019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факт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 факт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прогноз(тыс.руб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41559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Пенсионное обеспечение</a:t>
                      </a: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16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438,4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17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102,5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937,4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261,7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61931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247 061,4 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263 147,48</a:t>
                      </a:r>
                    </a:p>
                    <a:p>
                      <a:pPr marL="0" algn="r" defTabSz="914400" rtl="0" eaLnBrk="1" fontAlgn="t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219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417,6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233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776,0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235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778,0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241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424,9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49761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Охрана семьи и детства</a:t>
                      </a:r>
                      <a:endParaRPr lang="ru-RU" sz="1400" b="0" i="0" u="none" strike="noStrike" dirty="0">
                        <a:solidFill>
                          <a:srgbClr val="003366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15 565,6 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446,8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68695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12 784,1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14 038,3 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051,4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690,7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16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239,9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16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829,4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209925" y="3209925"/>
            <a:ext cx="6858000" cy="4381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Расходы бюджета (объемы финансирования)</a:t>
            </a:r>
            <a:endParaRPr lang="ru-RU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03429" name="Rectangle 59"/>
          <p:cNvSpPr>
            <a:spLocks noChangeArrowheads="1"/>
          </p:cNvSpPr>
          <p:nvPr/>
        </p:nvSpPr>
        <p:spPr bwMode="auto">
          <a:xfrm>
            <a:off x="2557463" y="0"/>
            <a:ext cx="3910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</a:rPr>
              <a:t>Физическая культура и спорт</a:t>
            </a:r>
          </a:p>
        </p:txBody>
      </p:sp>
      <p:pic>
        <p:nvPicPr>
          <p:cNvPr id="103430" name="Рисунок 10" descr="59303Bi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31200" y="0"/>
            <a:ext cx="15748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0436" name="Group 2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1188733"/>
              </p:ext>
            </p:extLst>
          </p:nvPr>
        </p:nvGraphicFramePr>
        <p:xfrm>
          <a:off x="436563" y="827088"/>
          <a:ext cx="9469436" cy="1135063"/>
        </p:xfrm>
        <a:graphic>
          <a:graphicData uri="http://schemas.openxmlformats.org/drawingml/2006/table">
            <a:tbl>
              <a:tblPr/>
              <a:tblGrid>
                <a:gridCol w="2556500"/>
                <a:gridCol w="1082928"/>
                <a:gridCol w="1109300"/>
                <a:gridCol w="1120839"/>
                <a:gridCol w="1147211"/>
                <a:gridCol w="1282371"/>
                <a:gridCol w="1170287"/>
              </a:tblGrid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факт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 факт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прогноз (тыс.руб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82 467,9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134 654,0 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136 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721,8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149 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295,7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 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462,7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138 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243,5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 высших достижений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3457" name="Rectangle 76"/>
          <p:cNvSpPr>
            <a:spLocks noChangeArrowheads="1"/>
          </p:cNvSpPr>
          <p:nvPr/>
        </p:nvSpPr>
        <p:spPr bwMode="auto">
          <a:xfrm>
            <a:off x="3305175" y="2127250"/>
            <a:ext cx="4387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</a:rPr>
              <a:t>Средства массовой информации</a:t>
            </a:r>
          </a:p>
        </p:txBody>
      </p:sp>
      <p:sp>
        <p:nvSpPr>
          <p:cNvPr id="103500" name="Rectangle 79"/>
          <p:cNvSpPr>
            <a:spLocks noChangeArrowheads="1"/>
          </p:cNvSpPr>
          <p:nvPr/>
        </p:nvSpPr>
        <p:spPr bwMode="auto">
          <a:xfrm>
            <a:off x="628650" y="4840288"/>
            <a:ext cx="889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</a:rPr>
              <a:t>Обслуживание государственного и муниципального долга</a:t>
            </a:r>
          </a:p>
        </p:txBody>
      </p:sp>
      <p:graphicFrame>
        <p:nvGraphicFramePr>
          <p:cNvPr id="50449" name="Group 2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7329826"/>
              </p:ext>
            </p:extLst>
          </p:nvPr>
        </p:nvGraphicFramePr>
        <p:xfrm>
          <a:off x="474663" y="5267325"/>
          <a:ext cx="9297987" cy="1455420"/>
        </p:xfrm>
        <a:graphic>
          <a:graphicData uri="http://schemas.openxmlformats.org/drawingml/2006/table">
            <a:tbl>
              <a:tblPr/>
              <a:tblGrid>
                <a:gridCol w="2699572"/>
                <a:gridCol w="1053610"/>
                <a:gridCol w="1029333"/>
                <a:gridCol w="1026096"/>
                <a:gridCol w="1117651"/>
                <a:gridCol w="1222626"/>
                <a:gridCol w="1149099"/>
              </a:tblGrid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факт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 факт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прогноз (тыс.руб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 внутреннего и муниципального долга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7 604,8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10 554,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10 681,4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 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494,2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 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505,1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 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505,1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443741"/>
              </p:ext>
            </p:extLst>
          </p:nvPr>
        </p:nvGraphicFramePr>
        <p:xfrm>
          <a:off x="507998" y="2524125"/>
          <a:ext cx="9311970" cy="2054986"/>
        </p:xfrm>
        <a:graphic>
          <a:graphicData uri="http://schemas.openxmlformats.org/drawingml/2006/table">
            <a:tbl>
              <a:tblPr/>
              <a:tblGrid>
                <a:gridCol w="2277672"/>
                <a:gridCol w="1172383"/>
                <a:gridCol w="1172383"/>
                <a:gridCol w="1172383"/>
                <a:gridCol w="1172383"/>
                <a:gridCol w="1172383"/>
                <a:gridCol w="1172383"/>
              </a:tblGrid>
              <a:tr h="58215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факт 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2020 факт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прогноз (тыс.руб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90999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Телевидение и радиовещание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513,0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044,6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044,6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044,6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390999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Периодическая печать и издательства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2 052,7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2 012,67</a:t>
                      </a:r>
                    </a:p>
                    <a:p>
                      <a:pPr marL="0" algn="r" defTabSz="914400" rtl="0" eaLnBrk="1" fontAlgn="t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360,6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310,3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882,0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900,0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</a:tr>
              <a:tr h="58215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вопросы в области средств массовой информации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4 285,2</a:t>
                      </a: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3 555,38</a:t>
                      </a:r>
                    </a:p>
                    <a:p>
                      <a:pPr marL="0" algn="r" defTabSz="914400" rtl="0" eaLnBrk="1" fontAlgn="t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16" marR="67643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816,8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743,0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5"/>
          <p:cNvSpPr>
            <a:spLocks noChangeArrowheads="1"/>
          </p:cNvSpPr>
          <p:nvPr/>
        </p:nvSpPr>
        <p:spPr bwMode="auto">
          <a:xfrm>
            <a:off x="620713" y="33692"/>
            <a:ext cx="928528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just"/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В соответствии с принятыми в 2013 году изменениями в Бюджетный кодекс Российской Федерации, бюджет Серовского городского округа на </a:t>
            </a:r>
            <a:r>
              <a:rPr lang="ru-RU" sz="1400" b="1" dirty="0" smtClean="0">
                <a:solidFill>
                  <a:srgbClr val="000000"/>
                </a:solidFill>
                <a:cs typeface="Times New Roman" pitchFamily="18" charset="0"/>
              </a:rPr>
              <a:t>2022 </a:t>
            </a:r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год сформирован не только в функциональной, но и в программной структуре расходов, на основе утвержденных </a:t>
            </a:r>
            <a:r>
              <a:rPr lang="ru-RU" sz="1400" b="1" dirty="0" smtClean="0">
                <a:solidFill>
                  <a:srgbClr val="000000"/>
                </a:solidFill>
                <a:cs typeface="Times New Roman" pitchFamily="18" charset="0"/>
              </a:rPr>
              <a:t>16 </a:t>
            </a:r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муниципальных программ.</a:t>
            </a:r>
            <a:endParaRPr lang="ru-RU" sz="900" b="1" dirty="0">
              <a:solidFill>
                <a:srgbClr val="000000"/>
              </a:solidFill>
              <a:cs typeface="Times New Roman" pitchFamily="18" charset="0"/>
            </a:endParaRPr>
          </a:p>
          <a:p>
            <a:pPr indent="457200" algn="just" eaLnBrk="0" hangingPunct="0"/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В соответствии с Перечнем муниципальных программ, утвержденным постановлением администрации Серовского городского округа от </a:t>
            </a:r>
            <a:r>
              <a:rPr lang="ru-RU" sz="1400" b="1" dirty="0" smtClean="0">
                <a:solidFill>
                  <a:srgbClr val="FF66FF"/>
                </a:solidFill>
                <a:cs typeface="Times New Roman" pitchFamily="18" charset="0"/>
              </a:rPr>
              <a:t>15.06.2018 </a:t>
            </a:r>
            <a:r>
              <a:rPr lang="ru-RU" sz="1400" b="1" dirty="0">
                <a:solidFill>
                  <a:srgbClr val="FF66FF"/>
                </a:solidFill>
                <a:cs typeface="Times New Roman" pitchFamily="18" charset="0"/>
              </a:rPr>
              <a:t>№ </a:t>
            </a:r>
            <a:r>
              <a:rPr lang="ru-RU" sz="1400" b="1" dirty="0" smtClean="0">
                <a:solidFill>
                  <a:srgbClr val="FF66FF"/>
                </a:solidFill>
                <a:cs typeface="Times New Roman" pitchFamily="18" charset="0"/>
              </a:rPr>
              <a:t>849</a:t>
            </a:r>
            <a:r>
              <a:rPr lang="ru-RU" sz="1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(с внесенными изменениями и дополнениями), в решении Думы представлены расходы на реализацию следующих муниципальных программ:</a:t>
            </a:r>
            <a:endParaRPr lang="ru-RU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 rot="16200000">
            <a:off x="-3137693" y="3137693"/>
            <a:ext cx="6858000" cy="582613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Муниципальные программы Серовского городского округа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6467482"/>
              </p:ext>
            </p:extLst>
          </p:nvPr>
        </p:nvGraphicFramePr>
        <p:xfrm>
          <a:off x="635795" y="1425043"/>
          <a:ext cx="9209087" cy="5280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7577"/>
                <a:gridCol w="7283508"/>
                <a:gridCol w="888002"/>
              </a:tblGrid>
              <a:tr h="3294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целевой статьи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(подпрограммы)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2022 год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863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02 0 00 0 0000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Муниципальная программа "Развитие муниципальной службы в Серовском городском округе" на 2017-2024 годы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24 464,9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3294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03 0 00 0 0000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Муниципальная программа "Дополнительные меры социальной поддержки отдельных категорий граждан Серовского городского округа" на 2017-2024 годы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21 858,3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1771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04 0 00 0 0000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Муниципальная программа "Развитие культуры в Серовском городском округе" на 2021-2024 годы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235 156,0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3294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05 0 00 0 0000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Муниципальная программа "Развитие физической культуры и спорта в Серовском городском округе" на 2021 - 2024 годы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149 544,0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1647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06 0 00 0 0000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Муниципальная программа "Реализация молодежной политики в Серовском городском округе" на 2021-2024 годы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68 558,1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1880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07 0 00 0 0000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Муниципальная программа "Управление собственностью Серовского городского округа" на 2021-2024 годы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88 880,6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1880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08 0 00 0 0000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Муниципальная программа "Развитие системы образования в Серовском городском округе" на 2019-2024 годы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1 999 636,5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3294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09 0 00 0 0000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Муниципальная программа "Обеспечение общественной безопасности на территории Серовского городского округа" на 2021-2024 годы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27 256,0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3543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10 0 00 0 0000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Муниципальная программа "Развитие жилищно-коммунального хозяйства и повышение энергетической эффективности на территории Серовского городского округа" на 2021-2024 годы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286 718,9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3294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11 0 00 0 0000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Муниципальная программа "Развитие транспорта, дорожного хозяйства и благоустройства на территории Серовского городского округа" на 2021-2024 годы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336 240,2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3294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12 0 00 0 0000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Муниципальная программа "Реализация основных направлений в строительном комплексе на территории Серовского городского округа" на 2021-2024 годы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342 009,9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3294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14 0 00 0 0000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Муниципальная программа "Социальная поддержка и социальное обслуживание населения на территории Серовского городского округа" на 2021-2024 годы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238 257,6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1773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15 0 00 0 0000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Муниципальная программа "Управление муниципальными финансами Серовского городского округа до 2024 года"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37 327,7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3294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16 0 00 0 0000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Муниципальная программа "Содействие развитию малого и среднего предпринимательства в Серовском городском округе до 2024 года"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471,0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3294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17 0 00 0 0000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Муниципальная программа "Формирование современной городской среды на территории Серовского городского округа" на 2018-2024 годы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70 317,3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3812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18 0 00 0 0000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Муниципальная программа "Профилактика терроризма, минимизация и (или) ликвидация последствий его проявлений, профилактика экстремизма в Серовском городском округе" на 2022-2024 годы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1 162,3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442950">
                <a:tc>
                  <a:txBody>
                    <a:bodyPr/>
                    <a:lstStyle/>
                    <a:p>
                      <a:pPr algn="ctr" fontAlgn="t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1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927 859,25</a:t>
                      </a:r>
                    </a:p>
                  </a:txBody>
                  <a:tcPr marL="0" marR="0" marT="0" marB="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WordArt 5"/>
          <p:cNvSpPr>
            <a:spLocks noChangeArrowheads="1" noChangeShapeType="1" noTextEdit="1"/>
          </p:cNvSpPr>
          <p:nvPr/>
        </p:nvSpPr>
        <p:spPr bwMode="auto">
          <a:xfrm>
            <a:off x="1477963" y="312738"/>
            <a:ext cx="7442200" cy="4810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20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Основные понятия</a:t>
            </a:r>
          </a:p>
        </p:txBody>
      </p:sp>
      <p:sp>
        <p:nvSpPr>
          <p:cNvPr id="10242" name="Rectangle 6"/>
          <p:cNvSpPr>
            <a:spLocks noChangeArrowheads="1"/>
          </p:cNvSpPr>
          <p:nvPr/>
        </p:nvSpPr>
        <p:spPr bwMode="auto">
          <a:xfrm>
            <a:off x="133350" y="1075423"/>
            <a:ext cx="96012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900" b="1" u="sng" dirty="0" smtClean="0">
                <a:solidFill>
                  <a:srgbClr val="000099"/>
                </a:solidFill>
              </a:rPr>
              <a:t>Публичные обязательства</a:t>
            </a:r>
            <a:r>
              <a:rPr lang="ru-RU" sz="1900" b="1" dirty="0" smtClean="0">
                <a:solidFill>
                  <a:srgbClr val="000099"/>
                </a:solidFill>
              </a:rPr>
              <a:t> </a:t>
            </a:r>
            <a:r>
              <a:rPr lang="ru-RU" sz="1900" dirty="0" smtClean="0">
                <a:solidFill>
                  <a:srgbClr val="000099"/>
                </a:solidFill>
              </a:rPr>
              <a:t>– возникающие на  основе закона расходные обязательства публично-правового образования перед физическим или юридическим лицом, иным публично-правовым образованием, подлежащие исполнению в установленном соответствующим законом, иным НПА размере или установленный указанным законом, актом порядок его определения (расчета, индексации).</a:t>
            </a:r>
          </a:p>
          <a:p>
            <a:pPr algn="just"/>
            <a:endParaRPr lang="ru-RU" sz="1900" b="1" u="sng" dirty="0" smtClean="0">
              <a:solidFill>
                <a:srgbClr val="000099"/>
              </a:solidFill>
            </a:endParaRPr>
          </a:p>
          <a:p>
            <a:pPr algn="just"/>
            <a:r>
              <a:rPr lang="ru-RU" sz="1900" b="1" u="sng" dirty="0" smtClean="0">
                <a:solidFill>
                  <a:srgbClr val="000099"/>
                </a:solidFill>
              </a:rPr>
              <a:t>Публичные нормативные обязательства</a:t>
            </a:r>
            <a:r>
              <a:rPr lang="ru-RU" sz="1900" dirty="0" smtClean="0">
                <a:solidFill>
                  <a:srgbClr val="000099"/>
                </a:solidFill>
              </a:rPr>
              <a:t> – это публичные обязательства</a:t>
            </a:r>
          </a:p>
          <a:p>
            <a:pPr algn="just"/>
            <a:r>
              <a:rPr lang="ru-RU" sz="1900" dirty="0" smtClean="0">
                <a:solidFill>
                  <a:srgbClr val="000099"/>
                </a:solidFill>
              </a:rPr>
              <a:t> перед физическим лицом, подлежащие исполнению в денежной форме</a:t>
            </a:r>
          </a:p>
          <a:p>
            <a:pPr algn="just"/>
            <a:r>
              <a:rPr lang="ru-RU" sz="1900" dirty="0" smtClean="0">
                <a:solidFill>
                  <a:srgbClr val="000099"/>
                </a:solidFill>
              </a:rPr>
              <a:t> в установленном соответствующим законом, иным НПА размере или </a:t>
            </a:r>
          </a:p>
          <a:p>
            <a:pPr algn="just"/>
            <a:r>
              <a:rPr lang="ru-RU" sz="1900" dirty="0" smtClean="0">
                <a:solidFill>
                  <a:srgbClr val="000099"/>
                </a:solidFill>
              </a:rPr>
              <a:t>имеющие  установленный порядок его индексации</a:t>
            </a:r>
          </a:p>
          <a:p>
            <a:pPr algn="just"/>
            <a:endParaRPr lang="ru-RU" sz="1900" b="1" u="sng" dirty="0" smtClean="0">
              <a:solidFill>
                <a:srgbClr val="000099"/>
              </a:solidFill>
            </a:endParaRPr>
          </a:p>
          <a:p>
            <a:pPr algn="just"/>
            <a:r>
              <a:rPr lang="ru-RU" sz="1900" b="1" u="sng" dirty="0" smtClean="0">
                <a:solidFill>
                  <a:srgbClr val="000099"/>
                </a:solidFill>
              </a:rPr>
              <a:t>Межбюджетные  </a:t>
            </a:r>
            <a:r>
              <a:rPr lang="ru-RU" sz="1900" b="1" u="sng" dirty="0">
                <a:solidFill>
                  <a:srgbClr val="000099"/>
                </a:solidFill>
              </a:rPr>
              <a:t>трансферты  –</a:t>
            </a:r>
            <a:r>
              <a:rPr lang="ru-RU" sz="1900" dirty="0">
                <a:solidFill>
                  <a:srgbClr val="000099"/>
                </a:solidFill>
              </a:rPr>
              <a:t>  денежные  средства,  направляемые  из  одного уровня бюджетной системы в другой</a:t>
            </a:r>
          </a:p>
          <a:p>
            <a:pPr algn="just"/>
            <a:endParaRPr lang="ru-RU" sz="1900" dirty="0">
              <a:solidFill>
                <a:srgbClr val="000099"/>
              </a:solidFill>
            </a:endParaRPr>
          </a:p>
          <a:p>
            <a:r>
              <a:rPr lang="ru-RU" sz="1900" b="1" u="sng" dirty="0">
                <a:solidFill>
                  <a:srgbClr val="000099"/>
                </a:solidFill>
              </a:rPr>
              <a:t>Дотации -</a:t>
            </a:r>
            <a:r>
              <a:rPr lang="ru-RU" sz="1900" dirty="0">
                <a:solidFill>
                  <a:srgbClr val="000099"/>
                </a:solidFill>
              </a:rPr>
              <a:t>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  <a:p>
            <a:endParaRPr lang="ru-RU" dirty="0">
              <a:solidFill>
                <a:srgbClr val="000099"/>
              </a:solidFill>
            </a:endParaRPr>
          </a:p>
          <a:p>
            <a:endParaRPr lang="ru-RU" dirty="0">
              <a:solidFill>
                <a:srgbClr val="000099"/>
              </a:solidFill>
            </a:endParaRPr>
          </a:p>
          <a:p>
            <a:endParaRPr lang="ru-RU" sz="1600" dirty="0">
              <a:solidFill>
                <a:srgbClr val="000099"/>
              </a:solidFill>
            </a:endParaRPr>
          </a:p>
        </p:txBody>
      </p:sp>
      <p:pic>
        <p:nvPicPr>
          <p:cNvPr id="10243" name="Picture 5" descr="1414750064_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39595" y="5757607"/>
            <a:ext cx="1866405" cy="110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24" y="8133"/>
            <a:ext cx="968321" cy="96765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Заголовок 1"/>
          <p:cNvSpPr txBox="1">
            <a:spLocks/>
          </p:cNvSpPr>
          <p:nvPr/>
        </p:nvSpPr>
        <p:spPr bwMode="auto">
          <a:xfrm rot="-5400000">
            <a:off x="-3031331" y="3031331"/>
            <a:ext cx="6858000" cy="795338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000" b="1" dirty="0">
                <a:cs typeface="Times New Roman" pitchFamily="18" charset="0"/>
              </a:rPr>
              <a:t>Структура муниципальных программ Серовского городского округа в </a:t>
            </a:r>
            <a:r>
              <a:rPr lang="ru-RU" sz="2000" b="1" dirty="0" smtClean="0">
                <a:cs typeface="Times New Roman" pitchFamily="18" charset="0"/>
              </a:rPr>
              <a:t>2022 </a:t>
            </a:r>
            <a:r>
              <a:rPr lang="ru-RU" sz="2000" b="1" dirty="0">
                <a:cs typeface="Times New Roman" pitchFamily="18" charset="0"/>
              </a:rPr>
              <a:t>году </a:t>
            </a:r>
            <a:endParaRPr lang="ru-RU" sz="20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2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3704563999"/>
              </p:ext>
            </p:extLst>
          </p:nvPr>
        </p:nvGraphicFramePr>
        <p:xfrm>
          <a:off x="795339" y="0"/>
          <a:ext cx="911066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Рисунок 21" descr="a34fe24b992cca5d1cf31a9a20010cdc_X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41838" y="0"/>
            <a:ext cx="2449512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8" name="Рисунок 18" descr="detskiy-sad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91350" y="0"/>
            <a:ext cx="29146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" name="Рисунок 22" descr="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76500" y="0"/>
            <a:ext cx="2185988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209925" y="3209925"/>
            <a:ext cx="6858000" cy="438150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Развитие системы образования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2022г</a:t>
            </a: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501" name="TextBox 10"/>
          <p:cNvSpPr txBox="1">
            <a:spLocks noChangeArrowheads="1"/>
          </p:cNvSpPr>
          <p:nvPr/>
        </p:nvSpPr>
        <p:spPr bwMode="auto">
          <a:xfrm>
            <a:off x="522288" y="1789113"/>
            <a:ext cx="92186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подпрограммы, финансирование которых осуществляется в рамках 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2022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pic>
        <p:nvPicPr>
          <p:cNvPr id="106502" name="Рисунок 14" descr="-_1_~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0875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00050" y="8820150"/>
            <a:ext cx="6245225" cy="0"/>
          </a:xfrm>
          <a:prstGeom prst="line">
            <a:avLst/>
          </a:prstGeom>
          <a:ln w="127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504" name="Rectangle 13"/>
          <p:cNvSpPr>
            <a:spLocks noChangeArrowheads="1"/>
          </p:cNvSpPr>
          <p:nvPr/>
        </p:nvSpPr>
        <p:spPr bwMode="auto">
          <a:xfrm>
            <a:off x="536575" y="1448078"/>
            <a:ext cx="9369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Общий объем расходов бюджета </a:t>
            </a:r>
            <a:r>
              <a:rPr lang="ru-RU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</a:t>
            </a:r>
            <a:r>
              <a:rPr lang="ru-RU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1 999 636,5 </a:t>
            </a:r>
            <a:r>
              <a:rPr lang="ru-RU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тыс. рублей</a:t>
            </a:r>
            <a:endParaRPr lang="ru-RU" b="1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51937083"/>
              </p:ext>
            </p:extLst>
          </p:nvPr>
        </p:nvGraphicFramePr>
        <p:xfrm>
          <a:off x="536575" y="5568315"/>
          <a:ext cx="9369425" cy="862965"/>
        </p:xfrm>
        <a:graphic>
          <a:graphicData uri="http://schemas.openxmlformats.org/drawingml/2006/table">
            <a:tbl>
              <a:tblPr/>
              <a:tblGrid>
                <a:gridCol w="9369425"/>
              </a:tblGrid>
              <a:tr h="49543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Реализация мероприятий позволит достичь целей обозначенных муниципальной программой «Развитие системы образования в Серовском городском округе».</a:t>
                      </a:r>
                    </a:p>
                    <a:p>
                      <a:pPr algn="l" fontAlgn="t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04122348"/>
              </p:ext>
            </p:extLst>
          </p:nvPr>
        </p:nvGraphicFramePr>
        <p:xfrm>
          <a:off x="485775" y="2478404"/>
          <a:ext cx="9206836" cy="32047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3075"/>
                <a:gridCol w="7463761"/>
              </a:tblGrid>
              <a:tr h="3505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1 865 </a:t>
                      </a: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254,04 тыс.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"Качество образования, как основа благополучия"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8899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 </a:t>
                      </a: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034,17 тыс.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"Организация отдыха детей и молодежи"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226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013,02 тыс. руб.</a:t>
                      </a:r>
                    </a:p>
                    <a:p>
                      <a:pPr algn="ctr" fontAlgn="t"/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"Педагогические кадры XXI века"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231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724,93 тыс. руб.</a:t>
                      </a:r>
                    </a:p>
                    <a:p>
                      <a:pPr algn="ctr" fontAlgn="t"/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"Реализация проекта "Уральская инженерная школа"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0329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975,34 тыс. руб.</a:t>
                      </a:r>
                    </a:p>
                    <a:p>
                      <a:pPr algn="ctr" fontAlgn="t"/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"Развитие системы поддержки талантливых и одаренных детей и подростков"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4159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748,20 тыс. руб.</a:t>
                      </a:r>
                    </a:p>
                    <a:p>
                      <a:pPr algn="ctr" fontAlgn="t"/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"Патриотическое воспитание молодежи на территории Серовского городского округа"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1050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 </a:t>
                      </a: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886,77 тыс. руб.</a:t>
                      </a:r>
                    </a:p>
                    <a:p>
                      <a:pPr algn="ctr" fontAlgn="t"/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"Обеспечение реализации муниципальной программы "Развитие системы образования в Серовском городском округе"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Рисунок 9" descr="soc-zash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96250" y="0"/>
            <a:ext cx="18097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2" name="Рисунок 11" descr="63b073d42ce74a5c413ae73a74615ddc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9238" y="0"/>
            <a:ext cx="1979612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3" name="Заголовок 1"/>
          <p:cNvSpPr txBox="1">
            <a:spLocks/>
          </p:cNvSpPr>
          <p:nvPr/>
        </p:nvSpPr>
        <p:spPr bwMode="auto">
          <a:xfrm rot="-5400000">
            <a:off x="-3070225" y="3070225"/>
            <a:ext cx="6858000" cy="7175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1600" b="1">
                <a:solidFill>
                  <a:schemeClr val="tx1"/>
                </a:solidFill>
                <a:cs typeface="Times New Roman" pitchFamily="18" charset="0"/>
              </a:rPr>
              <a:t>Развитие  транспорта, дорожного хозяйства, благоустройства и социально-бытового обслуживания населения</a:t>
            </a:r>
          </a:p>
        </p:txBody>
      </p:sp>
      <p:sp>
        <p:nvSpPr>
          <p:cNvPr id="107524" name="TextBox 5"/>
          <p:cNvSpPr txBox="1">
            <a:spLocks noChangeArrowheads="1"/>
          </p:cNvSpPr>
          <p:nvPr/>
        </p:nvSpPr>
        <p:spPr bwMode="auto">
          <a:xfrm>
            <a:off x="849818" y="1276350"/>
            <a:ext cx="891063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</a:t>
            </a:r>
            <a:r>
              <a:rPr lang="ru-RU" b="1" dirty="0" smtClean="0">
                <a:solidFill>
                  <a:srgbClr val="000000"/>
                </a:solidFill>
              </a:rPr>
              <a:t>– 336 240,2тыс.рублей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подпрограммы, финансирование которых осуществляется в рамках 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2022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pic>
        <p:nvPicPr>
          <p:cNvPr id="107526" name="Рисунок 6" descr="otoyolll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65600" y="0"/>
            <a:ext cx="2052638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7" name="Рисунок 8" descr="paz_4234-05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21413" y="0"/>
            <a:ext cx="190658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8" name="Рисунок 10" descr="7825355546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30425" y="0"/>
            <a:ext cx="20637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11" y="6430"/>
            <a:ext cx="582332" cy="72042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600950" y="573405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8363514"/>
              </p:ext>
            </p:extLst>
          </p:nvPr>
        </p:nvGraphicFramePr>
        <p:xfrm>
          <a:off x="738694" y="2075973"/>
          <a:ext cx="9021762" cy="18291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8770"/>
                <a:gridCol w="7232992"/>
              </a:tblGrid>
              <a:tr h="2395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88 </a:t>
                      </a: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498,14 тыс.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"Благоустройство"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135 </a:t>
                      </a: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255,87 тыс.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"Транспортное обслуживание, водное и дорожное хозяйство"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62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 </a:t>
                      </a: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153,08 тыс.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"Развитие и обеспечение сохранности сети автомобильных дорог на территории Серовского городского округа"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707,10 тыс.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"Обеспечение безопасности людей от неблагоприятного воздействия животных и предупреждение распространения заболеваний на территории Серовского городского округа"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5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 </a:t>
                      </a: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626,03 тыс.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"Комплексное благоустройство объектов социальной и жилищной сферы"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30828" y="3882184"/>
            <a:ext cx="917517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Реализация мероприятий муниципальной программы позволит:</a:t>
            </a:r>
          </a:p>
          <a:p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-  Создание комфортных условий проживания на основе улучшения качества окружающей среды на территории округа,  снижение влияния на окружающую среду деятельности человека, связанной с обращением твердых коммунальных отходов</a:t>
            </a:r>
          </a:p>
          <a:p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- Создание благоприятных условий, как для автомобилистов, так и для пешеходов, пассажиров</a:t>
            </a:r>
          </a:p>
          <a:p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- Развитие объектов транспортной инфраструктуры, удовлетворяющих потребностям экономики городского округа, отвечающей требуемым показателям надежности, безопасности и доступности для населения и субъектов предпринимательской деятельности округа</a:t>
            </a:r>
          </a:p>
          <a:p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-  Обеспечение стойкого эпизоотического и ветеринарно-санитарного благополучия в Серовском городском округе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Сохранение и улучшение здоровья населения Серовского городского округа на основе создания условий для ведения здорового образа жизни, обеспечения населения доступной медицинской помощью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- Увеличение доли дворовых территорий Серовского городского округа, благоустройства которых соответствует современным требованиям, по отношению к их общему количеству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071688" y="24558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45720" rIns="914112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untitled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2057" y="5985"/>
            <a:ext cx="3186567" cy="1443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9570" name="Заголовок 1"/>
          <p:cNvSpPr txBox="1">
            <a:spLocks/>
          </p:cNvSpPr>
          <p:nvPr/>
        </p:nvSpPr>
        <p:spPr bwMode="auto">
          <a:xfrm rot="-5400000">
            <a:off x="-3089275" y="3089275"/>
            <a:ext cx="6858000" cy="6794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b="1" dirty="0">
                <a:cs typeface="Times New Roman" pitchFamily="18" charset="0"/>
              </a:rPr>
              <a:t>Реализация основных направлений в строительном </a:t>
            </a:r>
          </a:p>
          <a:p>
            <a:pPr eaLnBrk="0" hangingPunct="0"/>
            <a:r>
              <a:rPr lang="ru-RU" b="1" dirty="0">
                <a:cs typeface="Times New Roman" pitchFamily="18" charset="0"/>
              </a:rPr>
              <a:t>комплексе </a:t>
            </a:r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9571" name="TextBox 6"/>
          <p:cNvSpPr txBox="1">
            <a:spLocks noChangeArrowheads="1"/>
          </p:cNvSpPr>
          <p:nvPr/>
        </p:nvSpPr>
        <p:spPr bwMode="auto">
          <a:xfrm>
            <a:off x="769938" y="1444625"/>
            <a:ext cx="872966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342 009,9 </a:t>
            </a:r>
            <a:r>
              <a:rPr lang="ru-RU" b="1" dirty="0" err="1" smtClean="0">
                <a:solidFill>
                  <a:srgbClr val="000000"/>
                </a:solidFill>
              </a:rPr>
              <a:t>тыс.рублей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endParaRPr lang="ru-RU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подпрограммы, финансирование которых осуществляется в рамках 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2022году</a:t>
            </a:r>
            <a:endParaRPr lang="ru-RU" sz="1600" b="1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11618" name="Picture 2" descr="https://i2.wp.com/serovrb.ru/wp-content/uploads/2018/06/news_2018-06-14_020.jpg?resize=625%2C41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00750" y="146167"/>
            <a:ext cx="1765300" cy="1177808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97607578"/>
              </p:ext>
            </p:extLst>
          </p:nvPr>
        </p:nvGraphicFramePr>
        <p:xfrm>
          <a:off x="679451" y="2583398"/>
          <a:ext cx="9131300" cy="1005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1618"/>
                <a:gridCol w="7239682"/>
              </a:tblGrid>
              <a:tr h="3429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kern="1200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341 </a:t>
                      </a:r>
                      <a:r>
                        <a:rPr lang="ru-RU" sz="16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519,45 тыс. руб.</a:t>
                      </a:r>
                      <a:endParaRPr lang="ru-RU" sz="1600" u="none" strike="noStrike" kern="1200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Подпрограмма "Развитие объектов социальной сферы и обеспечение жильем отдельных категорий граждан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05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490,41 тыс. руб.</a:t>
                      </a:r>
                      <a:endParaRPr lang="ru-RU" sz="1600" u="none" strike="noStrike" kern="1200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Подпрограмма "Переселение граждан из аварийного жилищного фонда и жилых помещений, признанных непригодными для проживания"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676893" y="4191990"/>
            <a:ext cx="907274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524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Развитие инфраструктуры социальной сферы и привлечение высококвалифицированных кадров.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4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Переселение граждан из многоквартирных домов, признанных до 1 января 2017 года в установленном порядке аварийными в связи с физическим износом в процессе их эксплуатации и подлежащими сносу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719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9850" y="5361"/>
            <a:ext cx="2573569" cy="1409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157537" y="3157537"/>
            <a:ext cx="6858000" cy="542925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собственностью Серовского городского округа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595" name="TextBox 6"/>
          <p:cNvSpPr txBox="1">
            <a:spLocks noChangeArrowheads="1"/>
          </p:cNvSpPr>
          <p:nvPr/>
        </p:nvSpPr>
        <p:spPr bwMode="auto">
          <a:xfrm>
            <a:off x="495300" y="1430338"/>
            <a:ext cx="91440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88 880,6 тыс. рублей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endParaRPr lang="ru-RU" sz="800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подпрограммы, финансирование которых осуществляется в рамках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2022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sp>
        <p:nvSpPr>
          <p:cNvPr id="110596" name="Прямоугольник 7"/>
          <p:cNvSpPr>
            <a:spLocks noChangeArrowheads="1"/>
          </p:cNvSpPr>
          <p:nvPr/>
        </p:nvSpPr>
        <p:spPr bwMode="auto">
          <a:xfrm>
            <a:off x="542926" y="4117925"/>
            <a:ext cx="92011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Реализация мероприятий муниципальной программы позволит: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- обеспечить эффективное, рациональное использование, сохранность и оптимизацию состава муниципальной собственности Серовского городского округа;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- повысить эффективность управления земельными участками, находящимися в муниципальной собственности и не разграниченной государственной собственности;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- создать условия для устойчивого, комплексного развития территории Серовского городского округа в целях обеспечения благоприятных условий для проживания населения, увеличить темп роста строительства жилья, для привлечения инвестиций, в том числе путем предоставления возможности выбора наиболее эффективных видов разрешенного использования земельных участков и объектов капитального строительства.</a:t>
            </a: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12" name="Рисунок 11" descr="d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4153" y="5538"/>
            <a:ext cx="2424435" cy="1463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2178934"/>
              </p:ext>
            </p:extLst>
          </p:nvPr>
        </p:nvGraphicFramePr>
        <p:xfrm>
          <a:off x="542926" y="2415223"/>
          <a:ext cx="9296399" cy="15890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6425"/>
                <a:gridCol w="6889974"/>
              </a:tblGrid>
              <a:tr h="3324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 </a:t>
                      </a: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197,64 тыс.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"Управление имуществом Серовского городского округа"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58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059,42 тыс.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"Управление земельными ресурсами Серовского городского округа"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43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502,37 тыс.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"Осуществление градостроительной деятельности"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4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121,19 тыс.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"Обеспечение реализации муниципальной программы "Управление собственностью Серовского городского округа"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Рисунок 12" descr="untitled-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0625" y="0"/>
            <a:ext cx="28003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152776" y="3152774"/>
            <a:ext cx="6858000" cy="552450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Обеспечение общественной безопасности на территории Серовского городского округа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19" name="TextBox 6"/>
          <p:cNvSpPr txBox="1">
            <a:spLocks noChangeArrowheads="1"/>
          </p:cNvSpPr>
          <p:nvPr/>
        </p:nvSpPr>
        <p:spPr bwMode="auto">
          <a:xfrm>
            <a:off x="595313" y="1498600"/>
            <a:ext cx="914558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27 256,0 </a:t>
            </a:r>
            <a:r>
              <a:rPr lang="ru-RU" b="1" dirty="0" err="1" smtClean="0">
                <a:solidFill>
                  <a:srgbClr val="000000"/>
                </a:solidFill>
              </a:rPr>
              <a:t>тыс.рублей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подпрограммы, финансирование которых осуществляется в рамках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2022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pic>
        <p:nvPicPr>
          <p:cNvPr id="111621" name="Рисунок 9" descr="_1_~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2450" y="0"/>
            <a:ext cx="22606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2" name="Рисунок 10" descr="pozhar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08288" y="0"/>
            <a:ext cx="22066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3" name="Рисунок 11" descr="e1888219f32c4ee8f3115ac04f731750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4138" y="0"/>
            <a:ext cx="220186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39875281"/>
              </p:ext>
            </p:extLst>
          </p:nvPr>
        </p:nvGraphicFramePr>
        <p:xfrm>
          <a:off x="469323" y="2282418"/>
          <a:ext cx="9286875" cy="17405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9751"/>
                <a:gridCol w="7477124"/>
              </a:tblGrid>
              <a:tr h="2470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784,95 тыс.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"Гражданская оборона"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83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385,73 тыс.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"Защита от чрезвычайных ситуаций и обеспечение безопасности на территории Серовского городского округа и обеспечение функционирования аппаратно-программного комплекса "Безопасный город"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69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244,62 тыс.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"Обеспечение первичных мер пожарной безопасности на территории Серовского городского округа"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840,66 тыс.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"Обеспечение реализации муниципальной программы "Обеспечение общественной безопасности на территории Серовского городского округа" на 2021-2024 годы"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605642" y="4395787"/>
            <a:ext cx="930035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Организация и осуществление мероприятий  по территориальной обороне и гражданской обороне, защите населения и территории Серовского городского округа от чрезвычайных ситуаций природного и техногенного характера.</a:t>
            </a:r>
            <a:endParaRPr lang="ru-RU" sz="1400" dirty="0" smtClean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Участие в предупреждении и ликвидации последствий чрезвычайных ситуаций в границах Серовского городского округа, построение и развитие единой информационно-коммуникационной системы, обеспечивающей реализацию комплекса мер, направленных на предупреждение и ликвидацию возможных угроз природного, техногенного и социального характера.</a:t>
            </a:r>
          </a:p>
          <a:p>
            <a:pPr lvl="0" algn="just"/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Обеспечение первичных мер пожарной безопасности в границах Серовского городского округа.</a:t>
            </a:r>
          </a:p>
          <a:p>
            <a:pPr lvl="0" algn="just"/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Участие в профилактике терроризма и экстремизма, а также в минимизации и (или) ликвидации последствий проявлений терроризма и экстремизма в границах Серовского городского округа.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Обеспечение реализации муниципальной программы «Обеспечение общественной безопасности на территории Серовского городского округа»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Рисунок 10" descr="417089t81hb34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48475" y="0"/>
            <a:ext cx="30575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2" name="Рисунок 11" descr="1379822470_patrio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95725" y="0"/>
            <a:ext cx="30003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3" name="Заголовок 1"/>
          <p:cNvSpPr txBox="1">
            <a:spLocks/>
          </p:cNvSpPr>
          <p:nvPr/>
        </p:nvSpPr>
        <p:spPr bwMode="auto">
          <a:xfrm rot="-5400000">
            <a:off x="-3098800" y="3098800"/>
            <a:ext cx="6858000" cy="66040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000" b="1" dirty="0">
                <a:cs typeface="Times New Roman" pitchFamily="18" charset="0"/>
              </a:rPr>
              <a:t>Реализация молодежной политики в Серовском городском округе</a:t>
            </a:r>
            <a:endParaRPr lang="ru-RU" sz="20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2644" name="TextBox 5"/>
          <p:cNvSpPr txBox="1">
            <a:spLocks noChangeArrowheads="1"/>
          </p:cNvSpPr>
          <p:nvPr/>
        </p:nvSpPr>
        <p:spPr bwMode="auto">
          <a:xfrm>
            <a:off x="763588" y="1804988"/>
            <a:ext cx="9142412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68 558,1 </a:t>
            </a:r>
            <a:r>
              <a:rPr lang="ru-RU" b="1" dirty="0" err="1" smtClean="0">
                <a:solidFill>
                  <a:srgbClr val="000000"/>
                </a:solidFill>
              </a:rPr>
              <a:t>тыс.рублей</a:t>
            </a:r>
            <a:r>
              <a:rPr lang="ru-RU" sz="1400" b="1" dirty="0" smtClean="0">
                <a:solidFill>
                  <a:srgbClr val="000000"/>
                </a:solidFill>
              </a:rPr>
              <a:t> </a:t>
            </a:r>
            <a:endParaRPr lang="ru-RU" sz="1400" b="1" dirty="0">
              <a:solidFill>
                <a:srgbClr val="000000"/>
              </a:solidFill>
            </a:endParaRPr>
          </a:p>
          <a:p>
            <a:pPr algn="ctr"/>
            <a:endParaRPr lang="ru-RU" sz="1200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подпрограммы, финансирование которых осуществляется в рамках 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2022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pic>
        <p:nvPicPr>
          <p:cNvPr id="112646" name="Рисунок 9" descr="Jocuri-pe-trambulina-pentru-adolescenti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0563" y="0"/>
            <a:ext cx="3198812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169374"/>
              </p:ext>
            </p:extLst>
          </p:nvPr>
        </p:nvGraphicFramePr>
        <p:xfrm>
          <a:off x="673894" y="2835830"/>
          <a:ext cx="9155906" cy="1419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9731"/>
                <a:gridCol w="7496175"/>
              </a:tblGrid>
              <a:tr h="4121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kern="1200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</a:t>
                      </a:r>
                      <a:r>
                        <a:rPr lang="ru-RU" sz="16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372,91 тыс. руб.</a:t>
                      </a:r>
                      <a:endParaRPr lang="ru-RU" sz="1600" u="none" strike="noStrike" kern="1200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Подпрограмма "Развитие молодежной политики на территории Серовского городского округа"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kern="1200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63 </a:t>
                      </a:r>
                      <a:r>
                        <a:rPr lang="ru-RU" sz="16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588,54 тыс. руб. </a:t>
                      </a:r>
                      <a:endParaRPr lang="ru-RU" sz="1600" u="none" strike="noStrike" kern="1200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Подпрограмма "Развитие дополнительного образования в сфере молодежной политики"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kern="1200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</a:t>
                      </a:r>
                      <a:r>
                        <a:rPr lang="ru-RU" sz="16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596,61 тыс. руб.</a:t>
                      </a:r>
                      <a:endParaRPr lang="ru-RU" sz="1600" u="none" strike="noStrike" kern="1200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Подпрограмма "Стимулирование развития жилищного строительства"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59575" y="4376496"/>
            <a:ext cx="90544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</a:rPr>
              <a:t>Реализация мероприятий муниципальной программы позволит: 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</a:rPr>
              <a:t> повысить уровень созидательной активности и успешной самореализации молодых граждан Серовского городского округа.</a:t>
            </a:r>
            <a:r>
              <a:rPr lang="ru-RU" sz="1600" dirty="0" smtClean="0"/>
              <a:t> 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</a:rPr>
              <a:t> повысить уровень творческого, физического, социального и духовного развития детей, подростков, молодых граждан на территории Серовского городского округа.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</a:rPr>
              <a:t> улучшить жилищные условия молодых граждан и молодых семей, проживающих на территории Серовского городского округа.</a:t>
            </a:r>
            <a:endParaRPr 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8_bi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6275" y="0"/>
            <a:ext cx="299085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3666" name="TextBox 5"/>
          <p:cNvSpPr txBox="1">
            <a:spLocks noChangeArrowheads="1"/>
          </p:cNvSpPr>
          <p:nvPr/>
        </p:nvSpPr>
        <p:spPr bwMode="auto">
          <a:xfrm>
            <a:off x="733425" y="1947863"/>
            <a:ext cx="917257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235 156,0 тыс. рублей 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113667" name="Прямоугольник 8"/>
          <p:cNvSpPr>
            <a:spLocks noChangeArrowheads="1"/>
          </p:cNvSpPr>
          <p:nvPr/>
        </p:nvSpPr>
        <p:spPr bwMode="auto">
          <a:xfrm>
            <a:off x="762000" y="2723408"/>
            <a:ext cx="9144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Реализация мероприятий муниципальной программы позволит укрепить и развивать местную культуру путем совершенствования механизмов ее поддержки, обеспечивать духовно-нравственное развитие населения Серовского городского округа. В том числе: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1) повышение  качества  и  доступности услуг, оказываемых населению в сфере культуры;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2) развитие инновационной деятельности в сфере культуры;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3) модернизация  материально-технической  базы учреждений культуры и искусства;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4)    создание модельных муниципальных библиотек;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5) создание условий для сохранения и развития кадрового потенциала сферы культуры и искусства;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6) повышение уровня информированности населения через средства массовой информации, информационные стенды, информационно-телекоммуникационную сеть «Интернет» о деятельности органов местного самоуправления Серовского городского округа, а также об общественно-политических, социально-культурных событиях городского округа;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7) обеспечение сохранности историко-культурного наследия.</a:t>
            </a:r>
            <a:endParaRPr lang="ru-RU" sz="1600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26" name="Picture 21" descr="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33528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 descr="--2_1_~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51263" y="0"/>
            <a:ext cx="2820987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3670" name="Заголовок 1"/>
          <p:cNvSpPr txBox="1">
            <a:spLocks/>
          </p:cNvSpPr>
          <p:nvPr/>
        </p:nvSpPr>
        <p:spPr bwMode="auto">
          <a:xfrm rot="-5400000">
            <a:off x="-3078956" y="3078956"/>
            <a:ext cx="6858000" cy="700088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000" b="1">
                <a:cs typeface="Times New Roman" pitchFamily="18" charset="0"/>
              </a:rPr>
              <a:t>Развитие культуры в Серовском городском округе</a:t>
            </a:r>
            <a:endParaRPr lang="ru-RU" sz="2000" b="1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15900" y="7718425"/>
            <a:ext cx="6022975" cy="31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Рисунок 16" descr="441_650x50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54813" y="0"/>
            <a:ext cx="3151187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0" name="Рисунок 14" descr="opeka(2)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5813" y="0"/>
            <a:ext cx="3427412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1" name="Заголовок 1"/>
          <p:cNvSpPr txBox="1">
            <a:spLocks/>
          </p:cNvSpPr>
          <p:nvPr/>
        </p:nvSpPr>
        <p:spPr bwMode="auto">
          <a:xfrm rot="-5400000">
            <a:off x="-3031331" y="3031331"/>
            <a:ext cx="6858000" cy="795338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000" b="1" dirty="0">
                <a:solidFill>
                  <a:schemeClr val="tx1"/>
                </a:solidFill>
                <a:cs typeface="Times New Roman" pitchFamily="18" charset="0"/>
              </a:rPr>
              <a:t>Дополнительные меры социальной поддержки отдельных категорий граждан  Серовского </a:t>
            </a:r>
          </a:p>
          <a:p>
            <a:pPr eaLnBrk="0" hangingPunct="0"/>
            <a:r>
              <a:rPr lang="ru-RU" sz="2000" b="1" dirty="0">
                <a:solidFill>
                  <a:schemeClr val="tx1"/>
                </a:solidFill>
                <a:cs typeface="Times New Roman" pitchFamily="18" charset="0"/>
              </a:rPr>
              <a:t>городского округа</a:t>
            </a:r>
          </a:p>
        </p:txBody>
      </p:sp>
      <p:sp>
        <p:nvSpPr>
          <p:cNvPr id="114692" name="TextBox 6"/>
          <p:cNvSpPr txBox="1">
            <a:spLocks noChangeArrowheads="1"/>
          </p:cNvSpPr>
          <p:nvPr/>
        </p:nvSpPr>
        <p:spPr bwMode="auto">
          <a:xfrm>
            <a:off x="947738" y="2079625"/>
            <a:ext cx="895826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21 858,3 тыс. рублей 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endParaRPr lang="ru-RU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подпрограммы, финансирование которых осуществляется в рамках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2022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sp>
        <p:nvSpPr>
          <p:cNvPr id="114693" name="Прямоугольник 7"/>
          <p:cNvSpPr>
            <a:spLocks noChangeArrowheads="1"/>
          </p:cNvSpPr>
          <p:nvPr/>
        </p:nvSpPr>
        <p:spPr bwMode="auto">
          <a:xfrm>
            <a:off x="821531" y="6180138"/>
            <a:ext cx="90201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Реализация мероприятий муниципальной программы позволит сохранить систему дополнительных мер по социальной поддержке отдельных категорий граждан Серовского городского округа.</a:t>
            </a:r>
            <a:endParaRPr lang="ru-RU" sz="1600" dirty="0">
              <a:solidFill>
                <a:srgbClr val="00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77800" y="7599363"/>
            <a:ext cx="611981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695" name="Рисунок 15" descr="untitled-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9688" y="0"/>
            <a:ext cx="2963862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5110372"/>
              </p:ext>
            </p:extLst>
          </p:nvPr>
        </p:nvGraphicFramePr>
        <p:xfrm>
          <a:off x="795338" y="3263523"/>
          <a:ext cx="9110661" cy="2731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1137"/>
                <a:gridCol w="7629524"/>
              </a:tblGrid>
              <a:tr h="6703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359,30 тыс.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"Социальная поддержка малообеспеченных, неполных, многодетных семей; детей с ограниченными возможностями здоровья и членов их семей; детей-сирот; детей, оставшихся без попечения родителей; а также детей работников бюджетной сферы"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138,00 тыс.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"Повышение общественной значимости семьи, профилактика социального сиротства"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09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563,23 тыс.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"Оказание материальной помощи различным категориям граждан"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385,76 тыс.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"Социальная поддержка общественных организаций"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645,00 тыс.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"Социально значимые мероприятия"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377,00 тыс.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"Привлечение молодых специалистов для работы в муниципальных учреждениях социальной сферы Серовского городского округа"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390,00 тыс.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"Дополнительные меры по ограничению распространения ВИЧ-инфекции, вакцинопрофилактика инфекционных заболеваний среди населения Серовского городского округа"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16394" y="36393"/>
            <a:ext cx="3629699" cy="19432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5714" name="Picture 3" descr="D:\Бассейн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6179800" y="-9750425"/>
            <a:ext cx="43195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24344" y="36384"/>
            <a:ext cx="3561507" cy="19329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5717" name="TextBox 18"/>
          <p:cNvSpPr txBox="1">
            <a:spLocks noChangeArrowheads="1"/>
          </p:cNvSpPr>
          <p:nvPr/>
        </p:nvSpPr>
        <p:spPr bwMode="auto">
          <a:xfrm>
            <a:off x="792163" y="2033588"/>
            <a:ext cx="88519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149 544,0тыс.рублей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endParaRPr lang="ru-RU" sz="800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подпрограммы, финансирование которых осуществляется в рамках 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2022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sp>
        <p:nvSpPr>
          <p:cNvPr id="115718" name="Прямоугольник 19"/>
          <p:cNvSpPr>
            <a:spLocks noChangeArrowheads="1"/>
          </p:cNvSpPr>
          <p:nvPr/>
        </p:nvSpPr>
        <p:spPr bwMode="auto">
          <a:xfrm>
            <a:off x="792162" y="4736588"/>
            <a:ext cx="90376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Реализация мероприятий муниципальной программы позволит: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 - создание условий, обеспечивающих доступность к спортивной инфраструктуре Серовского городского округа;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- создать условия для развития физической культуры и спорта в Серовском городском округе, в том числе среди лиц с ограниченными физическими возможностями здоровья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15719" name="Заголовок 1"/>
          <p:cNvSpPr txBox="1">
            <a:spLocks/>
          </p:cNvSpPr>
          <p:nvPr/>
        </p:nvSpPr>
        <p:spPr bwMode="auto">
          <a:xfrm rot="-5400000">
            <a:off x="-3098800" y="3098800"/>
            <a:ext cx="6858000" cy="66040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>
                <a:solidFill>
                  <a:schemeClr val="tx1"/>
                </a:solidFill>
                <a:cs typeface="Times New Roman" pitchFamily="18" charset="0"/>
              </a:rPr>
              <a:t>Развитие физической культуры и спорта в </a:t>
            </a:r>
          </a:p>
          <a:p>
            <a:pPr algn="ctr" eaLnBrk="0" hangingPunct="0"/>
            <a:r>
              <a:rPr lang="ru-RU" sz="2000" b="1">
                <a:solidFill>
                  <a:schemeClr val="tx1"/>
                </a:solidFill>
                <a:cs typeface="Times New Roman" pitchFamily="18" charset="0"/>
              </a:rPr>
              <a:t>Серовском городском округе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93675" y="6916738"/>
            <a:ext cx="6080125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04292877"/>
              </p:ext>
            </p:extLst>
          </p:nvPr>
        </p:nvGraphicFramePr>
        <p:xfrm>
          <a:off x="660400" y="3046096"/>
          <a:ext cx="9169399" cy="14116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1325"/>
                <a:gridCol w="7458074"/>
              </a:tblGrid>
              <a:tr h="5671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143 </a:t>
                      </a: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219,44 тыс.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физической культуры и спорта в Серовском городском округе"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444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324,56 тыс.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инфраструктуры объектов спорта муниципальной собственности Серовского городского округа"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WordArt 5"/>
          <p:cNvSpPr>
            <a:spLocks noChangeArrowheads="1" noChangeShapeType="1" noTextEdit="1"/>
          </p:cNvSpPr>
          <p:nvPr/>
        </p:nvSpPr>
        <p:spPr bwMode="auto">
          <a:xfrm>
            <a:off x="1477963" y="312738"/>
            <a:ext cx="7442200" cy="4810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Основные понятия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58750" y="898525"/>
            <a:ext cx="9585325" cy="570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900" b="1" u="sng" dirty="0" smtClean="0">
                <a:solidFill>
                  <a:srgbClr val="000099"/>
                </a:solidFill>
              </a:rPr>
              <a:t>Субвенции</a:t>
            </a:r>
            <a:r>
              <a:rPr lang="ru-RU" sz="1900" dirty="0" smtClean="0">
                <a:solidFill>
                  <a:srgbClr val="000099"/>
                </a:solidFill>
              </a:rPr>
              <a:t>  –   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</a:t>
            </a:r>
          </a:p>
          <a:p>
            <a:endParaRPr lang="ru-RU" sz="1400" b="1" u="sng" dirty="0" smtClean="0">
              <a:solidFill>
                <a:srgbClr val="000099"/>
              </a:solidFill>
            </a:endParaRPr>
          </a:p>
          <a:p>
            <a:r>
              <a:rPr lang="ru-RU" sz="1900" b="1" u="sng" dirty="0" smtClean="0">
                <a:solidFill>
                  <a:srgbClr val="000099"/>
                </a:solidFill>
              </a:rPr>
              <a:t>Субсидии  –</a:t>
            </a:r>
            <a:r>
              <a:rPr lang="ru-RU" sz="1900" dirty="0" smtClean="0">
                <a:solidFill>
                  <a:srgbClr val="000099"/>
                </a:solidFill>
              </a:rPr>
              <a:t>  межбюджетные трансферты, предоставляемые бюджетам муниципальных образований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</a:t>
            </a:r>
          </a:p>
          <a:p>
            <a:endParaRPr lang="ru-RU" sz="1400" b="1" u="sng" dirty="0" smtClean="0">
              <a:solidFill>
                <a:srgbClr val="000099"/>
              </a:solidFill>
            </a:endParaRPr>
          </a:p>
          <a:p>
            <a:r>
              <a:rPr lang="ru-RU" sz="1900" b="1" u="sng" dirty="0" smtClean="0">
                <a:solidFill>
                  <a:srgbClr val="000099"/>
                </a:solidFill>
              </a:rPr>
              <a:t>Дорожный фо</a:t>
            </a:r>
            <a:r>
              <a:rPr lang="ru-RU" sz="1900" u="sng" dirty="0" smtClean="0">
                <a:solidFill>
                  <a:srgbClr val="000099"/>
                </a:solidFill>
              </a:rPr>
              <a:t>нд </a:t>
            </a:r>
            <a:r>
              <a:rPr lang="ru-RU" sz="1900" dirty="0" smtClean="0">
                <a:solidFill>
                  <a:srgbClr val="000099"/>
                </a:solidFill>
              </a:rPr>
              <a:t>– часть средств бюджета, подлежащая использованию в целях финансового обеспечения дорожной деятельности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</a:t>
            </a:r>
          </a:p>
          <a:p>
            <a:endParaRPr lang="ru-RU" sz="1400" dirty="0" smtClean="0">
              <a:solidFill>
                <a:srgbClr val="000099"/>
              </a:solidFill>
            </a:endParaRPr>
          </a:p>
          <a:p>
            <a:r>
              <a:rPr lang="ru-RU" sz="1900" b="1" u="sng" dirty="0" smtClean="0">
                <a:solidFill>
                  <a:srgbClr val="000099"/>
                </a:solidFill>
              </a:rPr>
              <a:t>Государственный (муниципальный) долг -</a:t>
            </a:r>
            <a:r>
              <a:rPr lang="ru-RU" sz="1900" dirty="0" smtClean="0">
                <a:solidFill>
                  <a:srgbClr val="000099"/>
                </a:solidFill>
              </a:rPr>
              <a:t> обязательства публично-правового </a:t>
            </a:r>
          </a:p>
          <a:p>
            <a:r>
              <a:rPr lang="ru-RU" sz="1900" dirty="0" smtClean="0">
                <a:solidFill>
                  <a:srgbClr val="000099"/>
                </a:solidFill>
              </a:rPr>
              <a:t>образования по полученным кредитам, выпущенным ценным бумагам, </a:t>
            </a:r>
          </a:p>
          <a:p>
            <a:r>
              <a:rPr lang="ru-RU" sz="1900" dirty="0" smtClean="0">
                <a:solidFill>
                  <a:srgbClr val="000099"/>
                </a:solidFill>
              </a:rPr>
              <a:t>предоставленным гарантиям перед третьими лицами</a:t>
            </a:r>
          </a:p>
          <a:p>
            <a:endParaRPr lang="ru-RU" sz="1900" b="1" u="sng" dirty="0" smtClean="0">
              <a:solidFill>
                <a:srgbClr val="000099"/>
              </a:solidFill>
            </a:endParaRPr>
          </a:p>
        </p:txBody>
      </p:sp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24" y="8133"/>
            <a:ext cx="968321" cy="96765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" name="Picture 5" descr="1414750064_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61465" y="5652585"/>
            <a:ext cx="2044535" cy="120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Рисунок 20" descr="gaz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78263" y="0"/>
            <a:ext cx="3263900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38" name="Заголовок 1"/>
          <p:cNvSpPr txBox="1">
            <a:spLocks/>
          </p:cNvSpPr>
          <p:nvPr/>
        </p:nvSpPr>
        <p:spPr bwMode="auto">
          <a:xfrm rot="-5400000">
            <a:off x="-3070225" y="3070225"/>
            <a:ext cx="6858000" cy="7175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b="1">
                <a:cs typeface="Times New Roman" pitchFamily="18" charset="0"/>
              </a:rPr>
              <a:t>Развитие жилищно-коммунального хозяйства, охрана окружающей среды и повышение энергетической эффективности на территории  Серовского городского округа </a:t>
            </a:r>
            <a:endParaRPr lang="ru-RU" b="1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07963" y="7313613"/>
            <a:ext cx="583565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742" name="Рисунок 18" descr="home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8038" y="0"/>
            <a:ext cx="3044825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3" name="Рисунок 19" descr="d_0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56450" y="0"/>
            <a:ext cx="27495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856455" y="1601788"/>
            <a:ext cx="891063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</a:t>
            </a:r>
            <a:r>
              <a:rPr lang="ru-RU" b="1" dirty="0" smtClean="0">
                <a:solidFill>
                  <a:srgbClr val="000000"/>
                </a:solidFill>
              </a:rPr>
              <a:t>– 286 718,9 </a:t>
            </a:r>
            <a:r>
              <a:rPr lang="ru-RU" b="1" dirty="0" err="1" smtClean="0">
                <a:solidFill>
                  <a:srgbClr val="000000"/>
                </a:solidFill>
              </a:rPr>
              <a:t>тыс.рублей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подпрограммы, финансирование которых осуществляется в рамках 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2022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3073195"/>
              </p:ext>
            </p:extLst>
          </p:nvPr>
        </p:nvGraphicFramePr>
        <p:xfrm>
          <a:off x="856455" y="2463562"/>
          <a:ext cx="9021762" cy="17590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8770"/>
                <a:gridCol w="7232992"/>
              </a:tblGrid>
              <a:tr h="374888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 </a:t>
                      </a: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335,16 тыс. руб.</a:t>
                      </a:r>
                    </a:p>
                    <a:p>
                      <a:pPr algn="ctr" fontAlgn="t"/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"Улучшение жилищных условий, создание благоприятной среды для проживания граждан округа, прочие мероприятия в области коммунального хозяйства"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8218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186 </a:t>
                      </a: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777,23 тыс. руб.</a:t>
                      </a:r>
                    </a:p>
                    <a:p>
                      <a:pPr algn="ctr" fontAlgn="t"/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"Развитие и модернизация объектов коммунального комплекса Серовского городского округа"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0573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 тыс.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"Развитие газификации в Серовском городском округе"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363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95,00 тыс. руб.</a:t>
                      </a:r>
                    </a:p>
                    <a:p>
                      <a:pPr algn="ctr" fontAlgn="t"/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"Энергосбережение и повышение </a:t>
                      </a:r>
                      <a:r>
                        <a:rPr lang="ru-RU" sz="140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объектов жилищно-коммунального комплекса Серовского городского округа"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578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700,00 тыс.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"Чистая вода"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67526" y="4206034"/>
            <a:ext cx="917517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Реализация мероприятий муниципальной программы позволит:</a:t>
            </a:r>
          </a:p>
          <a:p>
            <a:pPr lvl="0" indent="180975"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создать </a:t>
            </a:r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благоприятные условия проживания населения за счет обеспечения населения коммунальными услугами надлежащего качества, капитального ремонта жилищного фонда, удержание изменения размера вносимой гражданами платы за коммунальные услуги в пределах утвержденного  предельного (максимального) индекса роста цен.</a:t>
            </a:r>
          </a:p>
          <a:p>
            <a:pPr lvl="0">
              <a:buFontTx/>
              <a:buChar char="-"/>
              <a:tabLst>
                <a:tab pos="180975" algn="l"/>
              </a:tabLst>
            </a:pPr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повышение надежности систем коммунальной инфраструктуры, качества и безопасности предоставляемых коммунальных услуг</a:t>
            </a:r>
          </a:p>
          <a:p>
            <a:pPr marL="285750" lvl="0" indent="-285750">
              <a:buFontTx/>
              <a:buChar char="-"/>
            </a:pPr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Обеспечение растущих потребностей населения современными условиями комфортности жилья</a:t>
            </a:r>
          </a:p>
          <a:p>
            <a:pPr marL="285750" lvl="0" indent="-285750">
              <a:buFontTx/>
              <a:buChar char="-"/>
            </a:pPr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Повышение уровня энергетического комфорта проживания населения Серовского городского округа</a:t>
            </a:r>
          </a:p>
          <a:p>
            <a:pPr lvl="0">
              <a:buFontTx/>
              <a:buChar char="-"/>
            </a:pPr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Создать благоприятных комфортных условий проживания населения за счет обеспечения населения коммунальными услугами надлежащего качества, сохранения и восстановление природных систем</a:t>
            </a:r>
          </a:p>
          <a:p>
            <a:pPr marL="285750" lvl="0" indent="-285750">
              <a:buFontTx/>
              <a:buChar char="-"/>
            </a:pPr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Создание условий для реализации муниципальной программы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sz="quarter"/>
          </p:nvPr>
        </p:nvSpPr>
        <p:spPr>
          <a:xfrm rot="16200000">
            <a:off x="-3154362" y="3154362"/>
            <a:ext cx="6858000" cy="549275"/>
          </a:xfrm>
          <a:solidFill>
            <a:schemeClr val="accent2"/>
          </a:solidFill>
          <a:ln w="12700" cap="flat" algn="ctr">
            <a:solidFill>
              <a:srgbClr val="23496F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Источники финансирования дефицита бюджета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62013" y="0"/>
            <a:ext cx="8662987" cy="1243013"/>
          </a:xfrm>
        </p:spPr>
        <p:txBody>
          <a:bodyPr/>
          <a:lstStyle/>
          <a:p>
            <a:pPr indent="265113" algn="just" eaLnBrk="1" hangingPunct="1"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  <a:t>В процессе принятия и исполнения бюджета города большое значение приобретает сбалансированность доходов и расходов. Если доходы превышают расходы, то возникает </a:t>
            </a: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  <a:t>профицит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  <a:t>. </a:t>
            </a:r>
          </a:p>
          <a:p>
            <a:pPr indent="265113" algn="just" eaLnBrk="1" hangingPunct="1"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  <a:t>Но чаще всего расходы превышают доходы. В таком случае возникает </a:t>
            </a: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  <a:t>дефицит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  <a:t>.</a:t>
            </a: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792635" y="2886316"/>
            <a:ext cx="2351440" cy="1710747"/>
          </a:xfrm>
          <a:prstGeom prst="rect">
            <a:avLst/>
          </a:prstGeom>
          <a:solidFill>
            <a:srgbClr val="CCFFCC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bg2"/>
                </a:solidFill>
                <a:cs typeface="+mn-cs"/>
              </a:rPr>
              <a:t>муниципальные займы,</a:t>
            </a:r>
            <a:r>
              <a:rPr lang="ru-RU" sz="1400" b="1" dirty="0">
                <a:solidFill>
                  <a:schemeClr val="bg2"/>
                </a:solidFill>
                <a:cs typeface="+mn-cs"/>
              </a:rPr>
              <a:t> осуществляемые путем выпуска муниципальных ценных бумаг от имени муниципального образования</a:t>
            </a: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3393166" y="2893679"/>
            <a:ext cx="1953401" cy="1724208"/>
          </a:xfrm>
          <a:prstGeom prst="rect">
            <a:avLst/>
          </a:prstGeom>
          <a:solidFill>
            <a:srgbClr val="CCFFCC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bg2"/>
                </a:solidFill>
                <a:cs typeface="+mn-cs"/>
              </a:rPr>
              <a:t>бюджетные кредиты,</a:t>
            </a:r>
            <a:r>
              <a:rPr lang="ru-RU" sz="1400" b="1" dirty="0">
                <a:solidFill>
                  <a:schemeClr val="bg2"/>
                </a:solidFill>
                <a:cs typeface="+mn-cs"/>
              </a:rPr>
              <a:t> полученные от бюджетов других уровней бюджетной системы РФ</a:t>
            </a: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5545042" y="2890673"/>
            <a:ext cx="1852246" cy="1717648"/>
          </a:xfrm>
          <a:prstGeom prst="rect">
            <a:avLst/>
          </a:prstGeom>
          <a:solidFill>
            <a:srgbClr val="CCFFCC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bg2"/>
                </a:solidFill>
                <a:cs typeface="+mn-cs"/>
              </a:rPr>
              <a:t>кредиты,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2"/>
                </a:solidFill>
                <a:cs typeface="+mn-cs"/>
              </a:rPr>
              <a:t> полученные от кредитных организаций</a:t>
            </a: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7667780" y="2898884"/>
            <a:ext cx="1749063" cy="1694636"/>
          </a:xfrm>
          <a:prstGeom prst="rect">
            <a:avLst/>
          </a:prstGeom>
          <a:solidFill>
            <a:srgbClr val="CCFFCC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bg2"/>
                </a:solidFill>
                <a:cs typeface="+mn-cs"/>
              </a:rPr>
              <a:t>изменение остатков</a:t>
            </a:r>
            <a:r>
              <a:rPr lang="ru-RU" sz="1400" b="1" dirty="0">
                <a:solidFill>
                  <a:schemeClr val="bg2"/>
                </a:solidFill>
                <a:cs typeface="+mn-cs"/>
              </a:rPr>
              <a:t> средств на счетах по учету средств  бюджета</a:t>
            </a:r>
          </a:p>
        </p:txBody>
      </p:sp>
      <p:sp>
        <p:nvSpPr>
          <p:cNvPr id="90131" name="Rectangle 19"/>
          <p:cNvSpPr>
            <a:spLocks noChangeArrowheads="1"/>
          </p:cNvSpPr>
          <p:nvPr/>
        </p:nvSpPr>
        <p:spPr bwMode="auto">
          <a:xfrm>
            <a:off x="2353320" y="5379762"/>
            <a:ext cx="3424697" cy="860321"/>
          </a:xfrm>
          <a:prstGeom prst="rect">
            <a:avLst/>
          </a:prstGeom>
          <a:solidFill>
            <a:srgbClr val="FFCCFF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bg2"/>
                </a:solidFill>
                <a:cs typeface="+mn-cs"/>
              </a:rPr>
              <a:t>муниципальный долг,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2"/>
                </a:solidFill>
                <a:cs typeface="+mn-cs"/>
              </a:rPr>
              <a:t>то есть совокупность долговых обязательств муниципального образования</a:t>
            </a:r>
          </a:p>
        </p:txBody>
      </p:sp>
      <p:sp>
        <p:nvSpPr>
          <p:cNvPr id="29" name="Стрелка вниз 28"/>
          <p:cNvSpPr/>
          <p:nvPr/>
        </p:nvSpPr>
        <p:spPr>
          <a:xfrm>
            <a:off x="8365263" y="2131866"/>
            <a:ext cx="233168" cy="751894"/>
          </a:xfrm>
          <a:prstGeom prst="downArrow">
            <a:avLst/>
          </a:prstGeom>
          <a:solidFill>
            <a:schemeClr val="bg1">
              <a:lumMod val="40000"/>
              <a:lumOff val="60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30" name="Стрелка вниз 29"/>
          <p:cNvSpPr/>
          <p:nvPr/>
        </p:nvSpPr>
        <p:spPr>
          <a:xfrm>
            <a:off x="1840373" y="2072649"/>
            <a:ext cx="226725" cy="777478"/>
          </a:xfrm>
          <a:prstGeom prst="downArrow">
            <a:avLst/>
          </a:prstGeom>
          <a:solidFill>
            <a:schemeClr val="bg1">
              <a:lumMod val="40000"/>
              <a:lumOff val="60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31" name="Стрелка вниз 30"/>
          <p:cNvSpPr/>
          <p:nvPr/>
        </p:nvSpPr>
        <p:spPr>
          <a:xfrm>
            <a:off x="4229811" y="2121855"/>
            <a:ext cx="232265" cy="771920"/>
          </a:xfrm>
          <a:prstGeom prst="downArrow">
            <a:avLst/>
          </a:prstGeom>
          <a:solidFill>
            <a:schemeClr val="bg1">
              <a:lumMod val="40000"/>
              <a:lumOff val="60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32" name="Стрелка вниз 31"/>
          <p:cNvSpPr/>
          <p:nvPr/>
        </p:nvSpPr>
        <p:spPr>
          <a:xfrm>
            <a:off x="6307028" y="2122357"/>
            <a:ext cx="204672" cy="759853"/>
          </a:xfrm>
          <a:prstGeom prst="downArrow">
            <a:avLst/>
          </a:prstGeom>
          <a:solidFill>
            <a:schemeClr val="bg1">
              <a:lumMod val="40000"/>
              <a:lumOff val="60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035366" y="1627966"/>
            <a:ext cx="8214770" cy="483679"/>
          </a:xfrm>
          <a:prstGeom prst="rect">
            <a:avLst/>
          </a:prstGeom>
          <a:solidFill>
            <a:srgbClr val="99CCFF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2"/>
                </a:solidFill>
                <a:cs typeface="+mn-cs"/>
              </a:rPr>
              <a:t>Источниками финансирования дефицита бюджета </a:t>
            </a:r>
          </a:p>
        </p:txBody>
      </p:sp>
      <p:grpSp>
        <p:nvGrpSpPr>
          <p:cNvPr id="117793" name="Правая фигурная скобка 33"/>
          <p:cNvGrpSpPr>
            <a:grpSpLocks/>
          </p:cNvGrpSpPr>
          <p:nvPr/>
        </p:nvGrpSpPr>
        <p:grpSpPr bwMode="auto">
          <a:xfrm>
            <a:off x="1223963" y="4591050"/>
            <a:ext cx="5399087" cy="735013"/>
            <a:chOff x="534" y="4178"/>
            <a:chExt cx="2354" cy="668"/>
          </a:xfrm>
        </p:grpSpPr>
        <p:pic>
          <p:nvPicPr>
            <p:cNvPr id="117795" name="Правая фигурная скобка 3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4" y="4178"/>
              <a:ext cx="2354" cy="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 Box 34"/>
            <p:cNvSpPr txBox="1">
              <a:spLocks noChangeArrowheads="1"/>
            </p:cNvSpPr>
            <p:nvPr/>
          </p:nvSpPr>
          <p:spPr bwMode="auto">
            <a:xfrm rot="5400000">
              <a:off x="1615" y="3217"/>
              <a:ext cx="192" cy="2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eaLnBrk="0" hangingPunct="0">
                <a:defRPr/>
              </a:pPr>
              <a:endParaRPr lang="ru-RU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 sz="quarter"/>
          </p:nvPr>
        </p:nvSpPr>
        <p:spPr>
          <a:xfrm rot="16200000">
            <a:off x="-3070225" y="3070225"/>
            <a:ext cx="6858000" cy="7175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Параметры муниципального  долга  Серовского  городского округа  на 2022 год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4288" y="2798793"/>
            <a:ext cx="9145715" cy="489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долг Серовского городского округа</a:t>
            </a: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11" name="Group 1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24240466"/>
              </p:ext>
            </p:extLst>
          </p:nvPr>
        </p:nvGraphicFramePr>
        <p:xfrm>
          <a:off x="777875" y="204788"/>
          <a:ext cx="9128125" cy="2265626"/>
        </p:xfrm>
        <a:graphic>
          <a:graphicData uri="http://schemas.openxmlformats.org/drawingml/2006/table">
            <a:tbl>
              <a:tblPr/>
              <a:tblGrid>
                <a:gridCol w="4660900"/>
                <a:gridCol w="2216150"/>
                <a:gridCol w="2251075"/>
              </a:tblGrid>
              <a:tr h="9794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Наименование вида муниципальных заимствований </a:t>
                      </a:r>
                    </a:p>
                  </a:txBody>
                  <a:tcPr marL="63300" marR="63300" marT="66039" marB="660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привлечения, тыс.рублей</a:t>
                      </a:r>
                    </a:p>
                  </a:txBody>
                  <a:tcPr marL="0" marR="0" marT="67600" marB="676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средств, направляемых на погашение основной суммы долга,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</a:p>
                  </a:txBody>
                  <a:tcPr marL="0" marR="0" marT="67600" marB="676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Кредиты, привлекаемые от кредитных организаций</a:t>
                      </a:r>
                    </a:p>
                  </a:txBody>
                  <a:tcPr marL="63300" marR="63300" marT="66039" marB="6603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272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150 000,0   </a:t>
                      </a:r>
                    </a:p>
                  </a:txBody>
                  <a:tcPr marL="63300" marR="63300" marT="66039" marB="6603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привлекаемые от других бюджетов бюджетной системы РФ</a:t>
                      </a:r>
                    </a:p>
                  </a:txBody>
                  <a:tcPr marL="63300" marR="63300" marT="66039" marB="660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64D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 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103 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207,9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64D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60"/>
          <p:cNvSpPr>
            <a:spLocks noChangeArrowheads="1"/>
          </p:cNvSpPr>
          <p:nvPr/>
        </p:nvSpPr>
        <p:spPr bwMode="auto">
          <a:xfrm>
            <a:off x="1952625" y="3298825"/>
            <a:ext cx="2506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01.01.2021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г. </a:t>
            </a:r>
          </a:p>
          <a:p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345 934,5 тыс.руб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13" name="Rectangle 62"/>
          <p:cNvSpPr>
            <a:spLocks noChangeArrowheads="1"/>
          </p:cNvSpPr>
          <p:nvPr/>
        </p:nvSpPr>
        <p:spPr bwMode="auto">
          <a:xfrm>
            <a:off x="6362700" y="3348038"/>
            <a:ext cx="2316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01.01.2022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г.    </a:t>
            </a:r>
            <a:endParaRPr lang="ru-RU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378 603,8 тыс.руб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graphicFrame>
        <p:nvGraphicFramePr>
          <p:cNvPr id="72814" name="Диаграмма 8"/>
          <p:cNvGraphicFramePr>
            <a:graphicFrameLocks/>
          </p:cNvGraphicFramePr>
          <p:nvPr/>
        </p:nvGraphicFramePr>
        <p:xfrm>
          <a:off x="-212436" y="3870325"/>
          <a:ext cx="6315075" cy="2987675"/>
        </p:xfrm>
        <a:graphic>
          <a:graphicData uri="http://schemas.openxmlformats.org/presentationml/2006/ole">
            <p:oleObj spid="_x0000_s72950" name="Worksheet" r:id="rId4" imgW="7677178" imgH="4333770" progId="Excel.Sheet.8">
              <p:embed/>
            </p:oleObj>
          </a:graphicData>
        </a:graphic>
      </p:graphicFrame>
      <p:graphicFrame>
        <p:nvGraphicFramePr>
          <p:cNvPr id="72952" name="Object 248"/>
          <p:cNvGraphicFramePr>
            <a:graphicFrameLocks/>
          </p:cNvGraphicFramePr>
          <p:nvPr/>
        </p:nvGraphicFramePr>
        <p:xfrm>
          <a:off x="4753594" y="3870325"/>
          <a:ext cx="6315075" cy="2987675"/>
        </p:xfrm>
        <a:graphic>
          <a:graphicData uri="http://schemas.openxmlformats.org/presentationml/2006/ole">
            <p:oleObj spid="_x0000_s72952" name="Worksheet" r:id="rId5" imgW="7677178" imgH="4333770" progId="Excel.Sheet.8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 sz="quarter" idx="4294967295"/>
          </p:nvPr>
        </p:nvSpPr>
        <p:spPr>
          <a:xfrm rot="16200000">
            <a:off x="-3070225" y="3070225"/>
            <a:ext cx="6858000" cy="7175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Параметры муниципального  долга  Серовского  городского округа  на 2020 и 2021 годы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984" name="Rectangle 159"/>
          <p:cNvSpPr>
            <a:spLocks noChangeArrowheads="1"/>
          </p:cNvSpPr>
          <p:nvPr/>
        </p:nvSpPr>
        <p:spPr bwMode="auto">
          <a:xfrm>
            <a:off x="0" y="539432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54288" y="2513043"/>
            <a:ext cx="9145715" cy="489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долг Серовского городского округа</a:t>
            </a:r>
          </a:p>
        </p:txBody>
      </p:sp>
      <p:graphicFrame>
        <p:nvGraphicFramePr>
          <p:cNvPr id="11" name="Group 2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7383474"/>
              </p:ext>
            </p:extLst>
          </p:nvPr>
        </p:nvGraphicFramePr>
        <p:xfrm>
          <a:off x="720726" y="0"/>
          <a:ext cx="9040792" cy="1931988"/>
        </p:xfrm>
        <a:graphic>
          <a:graphicData uri="http://schemas.openxmlformats.org/drawingml/2006/table">
            <a:tbl>
              <a:tblPr/>
              <a:tblGrid>
                <a:gridCol w="4593835"/>
                <a:gridCol w="1073458"/>
                <a:gridCol w="1132833"/>
                <a:gridCol w="1001581"/>
                <a:gridCol w="1239085"/>
              </a:tblGrid>
              <a:tr h="8794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вида муниципальных заимствований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привлечения, тыс.рублей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средств, направляемых на погашение основной суммы долга,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Кредиты, привлекаемые от кредитных организаций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276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253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150 000,0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150 000,0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привлекаемые от других бюджетов бюджетной системы РФ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60"/>
          <p:cNvSpPr>
            <a:spLocks noChangeArrowheads="1"/>
          </p:cNvSpPr>
          <p:nvPr/>
        </p:nvSpPr>
        <p:spPr bwMode="auto">
          <a:xfrm>
            <a:off x="1825625" y="2943225"/>
            <a:ext cx="2506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01.01.2023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г. </a:t>
            </a:r>
          </a:p>
          <a:p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402 259,1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тыс.руб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13" name="Rectangle 60"/>
          <p:cNvSpPr>
            <a:spLocks noChangeArrowheads="1"/>
          </p:cNvSpPr>
          <p:nvPr/>
        </p:nvSpPr>
        <p:spPr bwMode="auto">
          <a:xfrm>
            <a:off x="6283325" y="2897188"/>
            <a:ext cx="2506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01.01.2024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г. </a:t>
            </a:r>
          </a:p>
          <a:p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378 603,8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тыс.руб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graphicFrame>
        <p:nvGraphicFramePr>
          <p:cNvPr id="75948" name="Диаграмма 8"/>
          <p:cNvGraphicFramePr>
            <a:graphicFrameLocks/>
          </p:cNvGraphicFramePr>
          <p:nvPr/>
        </p:nvGraphicFramePr>
        <p:xfrm>
          <a:off x="863600" y="3695700"/>
          <a:ext cx="5041900" cy="2982913"/>
        </p:xfrm>
        <a:graphic>
          <a:graphicData uri="http://schemas.openxmlformats.org/presentationml/2006/ole">
            <p:oleObj spid="_x0000_s76084" name="Worksheet" r:id="rId3" imgW="7229568" imgH="4324320" progId="Excel.Sheet.8">
              <p:embed/>
            </p:oleObj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5225142" y="3823855"/>
          <a:ext cx="4680857" cy="3034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31800" y="188913"/>
            <a:ext cx="8915400" cy="60325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FFFF"/>
                </a:solidFill>
                <a:latin typeface="Bookman Old Style" pitchFamily="18" charset="0"/>
              </a:rPr>
              <a:t>Контактная информация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5438" y="1281113"/>
            <a:ext cx="8589962" cy="48339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u="sng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Финансовое управление администрации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u="sng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Серовского городского округа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sz="2000" dirty="0" smtClean="0">
              <a:solidFill>
                <a:srgbClr val="000000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Адрес: 624992, Свердловская область, г. Серов, ул. Ленина, 140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Телефон: 8 (34385) 75-633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Е-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mail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: 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  <a:hlinkClick r:id="rId2"/>
              </a:rPr>
              <a:t>fd@adm-serov.ru</a:t>
            </a:r>
            <a:endParaRPr lang="ru-RU" sz="2000" dirty="0" smtClean="0">
              <a:solidFill>
                <a:srgbClr val="000000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Заместитель главы администрации Серовского городского округа - начальник функционального органа «Финансовое управление администрации Серовского городского округа»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Иванова Наталья Витальевна,</a:t>
            </a:r>
            <a:endParaRPr lang="en-US" sz="2000" dirty="0" smtClean="0">
              <a:solidFill>
                <a:srgbClr val="000000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Время приема граждан: понедельник с 15.00 до 17.00 часов.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sz="8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65138" y="949325"/>
            <a:ext cx="8448675" cy="1588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 rot="5400000">
            <a:off x="6219825" y="3171825"/>
            <a:ext cx="6858000" cy="514350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 для граждан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-1" y="970148"/>
            <a:ext cx="9761517" cy="3696855"/>
          </a:xfrm>
        </p:spPr>
        <p:txBody>
          <a:bodyPr/>
          <a:lstStyle/>
          <a:p>
            <a:pPr algn="just"/>
            <a:r>
              <a:rPr lang="ru-RU" sz="19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Arial" charset="0"/>
              </a:rPr>
              <a:t>Текущий финансовый год </a:t>
            </a:r>
            <a:r>
              <a:rPr lang="ru-RU" sz="1900" dirty="0" smtClean="0">
                <a:solidFill>
                  <a:srgbClr val="000099"/>
                </a:solidFill>
                <a:effectLst/>
                <a:latin typeface="Times New Roman" pitchFamily="18" charset="0"/>
                <a:cs typeface="Arial" charset="0"/>
              </a:rPr>
              <a:t>– </a:t>
            </a:r>
            <a:r>
              <a:rPr lang="ru-RU" sz="1900" dirty="0" err="1" smtClean="0">
                <a:solidFill>
                  <a:srgbClr val="000099"/>
                </a:solidFill>
                <a:effectLst/>
                <a:latin typeface="Times New Roman" pitchFamily="18" charset="0"/>
                <a:cs typeface="Arial" charset="0"/>
              </a:rPr>
              <a:t>год</a:t>
            </a:r>
            <a:r>
              <a:rPr lang="ru-RU" sz="1900" dirty="0" smtClean="0">
                <a:solidFill>
                  <a:srgbClr val="000099"/>
                </a:solidFill>
                <a:effectLst/>
                <a:latin typeface="Times New Roman" pitchFamily="18" charset="0"/>
                <a:cs typeface="Arial" charset="0"/>
              </a:rPr>
              <a:t>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период). (В рамках данной брошюры «Бюджет для граждан» - 2021 год  является текущим)</a:t>
            </a:r>
          </a:p>
          <a:p>
            <a:pPr algn="just"/>
            <a:endParaRPr lang="ru-RU" sz="1900" dirty="0" smtClean="0">
              <a:solidFill>
                <a:srgbClr val="000099"/>
              </a:solidFill>
              <a:effectLst/>
              <a:latin typeface="Times New Roman" pitchFamily="18" charset="0"/>
              <a:cs typeface="Arial" charset="0"/>
            </a:endParaRPr>
          </a:p>
          <a:p>
            <a:pPr algn="just"/>
            <a:r>
              <a:rPr lang="ru-RU" sz="19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Arial" charset="0"/>
              </a:rPr>
              <a:t>Очередной финансовый год </a:t>
            </a:r>
            <a:r>
              <a:rPr lang="ru-RU" sz="1900" dirty="0" smtClean="0">
                <a:solidFill>
                  <a:srgbClr val="000099"/>
                </a:solidFill>
                <a:effectLst/>
                <a:latin typeface="Times New Roman" pitchFamily="18" charset="0"/>
                <a:cs typeface="Arial" charset="0"/>
              </a:rPr>
              <a:t>– </a:t>
            </a:r>
            <a:r>
              <a:rPr lang="ru-RU" sz="1900" dirty="0" err="1" smtClean="0">
                <a:solidFill>
                  <a:srgbClr val="000099"/>
                </a:solidFill>
                <a:effectLst/>
                <a:latin typeface="Times New Roman" pitchFamily="18" charset="0"/>
                <a:cs typeface="Arial" charset="0"/>
              </a:rPr>
              <a:t>год</a:t>
            </a:r>
            <a:r>
              <a:rPr lang="ru-RU" sz="1900" dirty="0" smtClean="0">
                <a:solidFill>
                  <a:srgbClr val="000099"/>
                </a:solidFill>
                <a:effectLst/>
                <a:latin typeface="Times New Roman" pitchFamily="18" charset="0"/>
                <a:cs typeface="Arial" charset="0"/>
              </a:rPr>
              <a:t>, следующий за текущим финансовым годом. (В рамках данной брошюры «Бюджет для граждан» - 20</a:t>
            </a:r>
            <a:r>
              <a:rPr lang="en-US" sz="1900" dirty="0" smtClean="0">
                <a:solidFill>
                  <a:srgbClr val="000099"/>
                </a:solidFill>
                <a:effectLst/>
                <a:latin typeface="Times New Roman" pitchFamily="18" charset="0"/>
                <a:cs typeface="Arial" charset="0"/>
              </a:rPr>
              <a:t>2</a:t>
            </a:r>
            <a:r>
              <a:rPr lang="ru-RU" sz="1900" dirty="0" smtClean="0">
                <a:solidFill>
                  <a:srgbClr val="000099"/>
                </a:solidFill>
                <a:effectLst/>
                <a:latin typeface="Times New Roman" pitchFamily="18" charset="0"/>
                <a:cs typeface="Arial" charset="0"/>
              </a:rPr>
              <a:t>2 год  является очередным)</a:t>
            </a:r>
          </a:p>
          <a:p>
            <a:pPr algn="just"/>
            <a:endParaRPr lang="ru-RU" sz="1900" dirty="0" smtClean="0">
              <a:solidFill>
                <a:srgbClr val="000099"/>
              </a:solidFill>
              <a:effectLst/>
              <a:latin typeface="Times New Roman" pitchFamily="18" charset="0"/>
              <a:cs typeface="Arial" charset="0"/>
            </a:endParaRPr>
          </a:p>
          <a:p>
            <a:pPr algn="just"/>
            <a:r>
              <a:rPr lang="ru-RU" sz="19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Arial" charset="0"/>
              </a:rPr>
              <a:t>Плановый период </a:t>
            </a:r>
            <a:r>
              <a:rPr lang="ru-RU" sz="1900" dirty="0" smtClean="0">
                <a:solidFill>
                  <a:srgbClr val="000099"/>
                </a:solidFill>
                <a:effectLst/>
                <a:latin typeface="Times New Roman" pitchFamily="18" charset="0"/>
                <a:cs typeface="Arial" charset="0"/>
              </a:rPr>
              <a:t>– два финансовых года, следующие за очередным финансовым годом. (В рамках данной брошюры «Бюджет для граждан»  - 2023 и 2024 годы являются плановым периодом)</a:t>
            </a:r>
          </a:p>
        </p:txBody>
      </p:sp>
      <p:pic>
        <p:nvPicPr>
          <p:cNvPr id="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24" y="8133"/>
            <a:ext cx="968321" cy="96765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418586" y="229611"/>
            <a:ext cx="8081673" cy="4810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Основные понятия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371475" y="123825"/>
            <a:ext cx="9534525" cy="6496050"/>
          </a:xfrm>
        </p:spPr>
        <p:txBody>
          <a:bodyPr/>
          <a:lstStyle/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Первое поселение на месте нынешнего города Серова возникло в 1894 году при строительстве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сталерельсового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завода, названного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Надеждинским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по имени владелицы Богословского горного округа (БГО) Надежды Михайловны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Половцевой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Завод был заложен на левом берегу реки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Каквы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в 10 км от села Филькино.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Заводской поселок по старой уральской традиции получил название Надеждинский завод.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 сентябре 1919 года по Постановлению Екатеринбургского губернского ВРК поселок Надеждинский завод был преобразован в город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Надеждинск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Согласно Постановлению Президиума ВЦИК от 20 июня 1933 года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г.Надеждинск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выделен из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Надеждинского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района в самостоятельную административно-хозяйственную единицу с непосредственным подчинением облисполкому. Утверждена расширенная черта города с включением в нее селений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Вятчининой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Мякоткиной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Медянкиной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и земельного участка центрального углежжения.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 1930-ые годы город неоднократно менял свое название.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19 января 1934 года Постановлением № 6809 Малого Президиума Уральского областного исполнительного комитета город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Надеждинск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был переименован в город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Кабаковск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7 июня 1939 года Указом Президиума Верховного Совета СССР город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Надеждинск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был переименован в город Серов в честь легендарного летчика - Героя Советского Союза Анатолия Константиновича Серова.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границах муниципального образования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Серовсикй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городской округ находятся населенные пункты: город Серов, поселок Марсяты, деревня Петрова, поселок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Кардон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поселок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Ларьковка, село Андриановичи, поселок Межевая, поселок Красный Яр, поселок Мирный, поселок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Еловка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Новая, поселок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Подгарничный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поселок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Лесоразработки, поселок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Танковичи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деревня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Масловка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деревня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Еловка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поселок Ключевой, село Филькино, поселок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Черноярский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поселок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Урай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поселок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Нижняя Пристань, поселок при железнодорожной станции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Поспелково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поселок Старое Морозково, поселок Морозково, поселок при железнодорожной станции Морозково, поселок Красноярка, поселок Поперечный, поселок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Вагранская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деревня Морозково, деревня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Поспелкова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деревня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Семенова, деревня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Магина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поселок Красноглинный, деревня Еловый Падун, поселок Сотрино, поселок Новое Сотрино, поселок Первомайский, поселок Боровой.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Административным центром Серовского городского округа является город Серов. Он находится на восточном склоне Уральских гор, в долине реки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Каква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и расположен на расстоянии 338 км. от областного центра г.Екатеринбург и на расстоянии 2050 км. от г.Москвы. Общая площадь города Серова в пределах городской черты - 9399 га. Город Серов является крупным железнодорожным узлом, образованный пересечением двух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меридиальных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железнодорожных магистралей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Екатеринбург-Серов-Ивдель-Приобье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Серов-Алапаевск-Егоршино-Богданович-Челябинск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В 30 км к северу от города Серова находится город Краснотурьинск, в 50 км к югу - город Новая Ляля.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Основной водной артерией является река Сосьва, в которую впадают реки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Лангур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Волчанка, Турья,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Каква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Красноярка и ряд других небольших по размеру рек и ручьев. Вся система рек и речек входит в бассейн р.Тавды. Самым крупным притоком р.Сосьва является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р.Каква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которая берет начало с Уральского хребта.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Серов является чем-то вроде перевала между Средним и Северным Уралом, и не случайно он назван северными воротами Урала. </a:t>
            </a:r>
            <a:endParaRPr lang="ru-RU" sz="130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-3244334" y="3244334"/>
            <a:ext cx="68580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Описание административно-территориального деления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WordArt 2"/>
          <p:cNvSpPr>
            <a:spLocks noChangeArrowheads="1" noChangeShapeType="1" noTextEdit="1"/>
          </p:cNvSpPr>
          <p:nvPr/>
        </p:nvSpPr>
        <p:spPr bwMode="auto">
          <a:xfrm>
            <a:off x="2566988" y="180975"/>
            <a:ext cx="3467100" cy="74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Бюджет</a:t>
            </a:r>
          </a:p>
        </p:txBody>
      </p:sp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260350" y="971550"/>
            <a:ext cx="9486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99"/>
                </a:solidFill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pic>
        <p:nvPicPr>
          <p:cNvPr id="10" name="Рисунок 9" descr="вес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57203" y="1489546"/>
            <a:ext cx="2665379" cy="2275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336550" y="1698625"/>
            <a:ext cx="2747963" cy="2041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  <a:cs typeface="Narkisim" pitchFamily="34" charset="-79"/>
              </a:rPr>
              <a:t>ДОХОДЫ</a:t>
            </a:r>
          </a:p>
          <a:p>
            <a:pPr algn="ctr">
              <a:defRPr/>
            </a:pPr>
            <a:endParaRPr lang="ru-RU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  <a:cs typeface="Narkisim" pitchFamily="34" charset="-79"/>
            </a:endParaRPr>
          </a:p>
          <a:p>
            <a:pPr algn="ctr">
              <a:defRPr/>
            </a:pPr>
            <a:r>
              <a:rPr lang="ru-RU" sz="1400">
                <a:solidFill>
                  <a:srgbClr val="000066"/>
                </a:solidFill>
                <a:latin typeface="Constantia" pitchFamily="18" charset="0"/>
                <a:cs typeface="Narkisim" pitchFamily="34" charset="-79"/>
              </a:rPr>
              <a:t>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  <a:r>
              <a:rPr lang="ru-RU" sz="1400">
                <a:solidFill>
                  <a:schemeClr val="tx1"/>
                </a:solidFill>
                <a:latin typeface="Constantia" pitchFamily="18" charset="0"/>
                <a:cs typeface="Narkisim" pitchFamily="34" charset="-79"/>
              </a:rPr>
              <a:t> 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6624638" y="1614488"/>
            <a:ext cx="2938462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</a:t>
            </a:r>
          </a:p>
          <a:p>
            <a:pPr>
              <a:defRPr/>
            </a:pPr>
            <a:endParaRPr lang="ru-RU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1400">
                <a:solidFill>
                  <a:srgbClr val="000066"/>
                </a:solidFill>
              </a:rPr>
              <a:t>выплачиваемые из бюджета денежные средства (социальные выплаты населению, содержание муниципальных учреждений, капитальное строительство и др.)</a:t>
            </a:r>
            <a:r>
              <a:rPr lang="ru-RU">
                <a:solidFill>
                  <a:schemeClr val="tx1"/>
                </a:solidFill>
              </a:rPr>
              <a:t> </a:t>
            </a:r>
            <a:endParaRPr lang="ru-RU">
              <a:solidFill>
                <a:srgbClr val="000066"/>
              </a:solidFill>
            </a:endParaRPr>
          </a:p>
        </p:txBody>
      </p:sp>
      <p:pic>
        <p:nvPicPr>
          <p:cNvPr id="14342" name="Picture 10" descr="про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" y="5122863"/>
            <a:ext cx="260032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290513" y="3984625"/>
            <a:ext cx="27066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Профицит</a:t>
            </a:r>
          </a:p>
          <a:p>
            <a:pPr algn="ctr">
              <a:defRPr/>
            </a:pPr>
            <a:endParaRPr lang="ru-RU" sz="10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1600">
                <a:solidFill>
                  <a:srgbClr val="000066"/>
                </a:solidFill>
              </a:rPr>
              <a:t>Превышение доходов над расходами</a:t>
            </a:r>
          </a:p>
        </p:txBody>
      </p:sp>
      <p:pic>
        <p:nvPicPr>
          <p:cNvPr id="14344" name="Picture 12" descr="Деф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1150" y="5216525"/>
            <a:ext cx="2951163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15113" y="4073525"/>
            <a:ext cx="2987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Дефицит</a:t>
            </a:r>
          </a:p>
          <a:p>
            <a:pPr algn="ctr">
              <a:defRPr/>
            </a:pPr>
            <a:endParaRPr lang="ru-RU" sz="10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1600">
                <a:solidFill>
                  <a:srgbClr val="000066"/>
                </a:solidFill>
              </a:rPr>
              <a:t>Превышение расходов над доходами</a:t>
            </a:r>
          </a:p>
        </p:txBody>
      </p:sp>
      <p:sp>
        <p:nvSpPr>
          <p:cNvPr id="14346" name="Rectangle 14"/>
          <p:cNvSpPr>
            <a:spLocks noChangeArrowheads="1"/>
          </p:cNvSpPr>
          <p:nvPr/>
        </p:nvSpPr>
        <p:spPr bwMode="auto">
          <a:xfrm>
            <a:off x="3106738" y="4864100"/>
            <a:ext cx="35052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>
                <a:solidFill>
                  <a:srgbClr val="000066"/>
                </a:solidFill>
              </a:rPr>
              <a:t>Сбалансированность бюджета</a:t>
            </a:r>
            <a:r>
              <a:rPr lang="ru-RU" sz="1400">
                <a:solidFill>
                  <a:srgbClr val="000066"/>
                </a:solidFill>
              </a:rPr>
              <a:t> - паритетное соотношение между расходными и доходными статьями бюджета. Сбалансированность бюджета означает положение, когда все расходы бюджеты покрыты его доходами, т.е. расходы уравновешены доходами </a:t>
            </a:r>
          </a:p>
        </p:txBody>
      </p:sp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24" y="8133"/>
            <a:ext cx="968321" cy="96765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6" descr="бюдж процесс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735138"/>
            <a:ext cx="6200775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87436" y="1600200"/>
            <a:ext cx="861774" cy="5192598"/>
          </a:xfrm>
          <a:prstGeom prst="rect">
            <a:avLst/>
          </a:prstGeom>
          <a:solidFill>
            <a:srgbClr val="99FF66"/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lIns="0" tIns="0" rIns="0" bIns="36000" anchor="b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Бюджетный процесс </a:t>
            </a:r>
            <a:r>
              <a:rPr lang="ru-RU" sz="1400" dirty="0"/>
              <a:t> представляет собой деятельность по составлению проекта бюджета, его рассмотрению,  утверждению,  исполнению, составлению отчета об исполнении и его утверждению.</a:t>
            </a:r>
          </a:p>
        </p:txBody>
      </p:sp>
      <p:graphicFrame>
        <p:nvGraphicFramePr>
          <p:cNvPr id="28" name="Схема 27"/>
          <p:cNvGraphicFramePr/>
          <p:nvPr/>
        </p:nvGraphicFramePr>
        <p:xfrm>
          <a:off x="3347864" y="3356992"/>
          <a:ext cx="180020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9" name="Схема 28"/>
          <p:cNvGraphicFramePr/>
          <p:nvPr/>
        </p:nvGraphicFramePr>
        <p:xfrm>
          <a:off x="5004048" y="3212976"/>
          <a:ext cx="1656184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0" name="Схема 29"/>
          <p:cNvGraphicFramePr/>
          <p:nvPr/>
        </p:nvGraphicFramePr>
        <p:xfrm>
          <a:off x="5508104" y="4293096"/>
          <a:ext cx="331236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6390" name="TextBox 20"/>
          <p:cNvSpPr txBox="1">
            <a:spLocks noChangeArrowheads="1"/>
          </p:cNvSpPr>
          <p:nvPr/>
        </p:nvSpPr>
        <p:spPr bwMode="auto">
          <a:xfrm>
            <a:off x="5473700" y="1008063"/>
            <a:ext cx="3455988" cy="911225"/>
          </a:xfrm>
          <a:prstGeom prst="rect">
            <a:avLst/>
          </a:prstGeom>
          <a:solidFill>
            <a:schemeClr val="bg1"/>
          </a:solidFill>
          <a:ln w="57150">
            <a:solidFill>
              <a:srgbClr val="3366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000">
                <a:solidFill>
                  <a:schemeClr val="tx1"/>
                </a:solidFill>
                <a:latin typeface="Constantia" pitchFamily="18" charset="0"/>
              </a:rPr>
              <a:t>Составляется прогноз социально-экономического развития, определяются  основные характеристики бюджета, налоговая и бюджетная политика, распределяются бюджетные ассигнования на очередной финансовый год и плановый период.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38838" y="2068513"/>
            <a:ext cx="3001962" cy="1062037"/>
          </a:xfrm>
          <a:prstGeom prst="rect">
            <a:avLst/>
          </a:prstGeom>
          <a:solidFill>
            <a:schemeClr val="bg1"/>
          </a:solidFill>
          <a:ln w="57150">
            <a:solidFill>
              <a:srgbClr val="336600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Проект местного бюджета рассматривается Думой </a:t>
            </a:r>
            <a:r>
              <a:rPr lang="en-US" sz="1050" dirty="0" smtClean="0">
                <a:solidFill>
                  <a:schemeClr val="tx1"/>
                </a:solidFill>
                <a:latin typeface="+mn-lt"/>
                <a:cs typeface="+mn-cs"/>
              </a:rPr>
              <a:t>C</a:t>
            </a:r>
            <a:r>
              <a:rPr lang="ru-RU" sz="1050" dirty="0" smtClean="0">
                <a:solidFill>
                  <a:schemeClr val="tx1"/>
                </a:solidFill>
                <a:latin typeface="+mn-lt"/>
                <a:cs typeface="+mn-cs"/>
              </a:rPr>
              <a:t>ГО </a:t>
            </a: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в одном чтении. Сроки рассмотрения и принятия решения о местном бюджете должны обеспечивать вступление в силу указанного решения с 01 января очередного финансового года.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48413" y="3289300"/>
            <a:ext cx="2592387" cy="106362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Исполнение местного бюджета обеспечивается администрацией </a:t>
            </a:r>
            <a:r>
              <a:rPr lang="en-US" sz="1050" dirty="0" smtClean="0">
                <a:solidFill>
                  <a:schemeClr val="tx1"/>
                </a:solidFill>
                <a:latin typeface="+mn-lt"/>
                <a:cs typeface="+mn-cs"/>
              </a:rPr>
              <a:t>C</a:t>
            </a:r>
            <a:r>
              <a:rPr lang="ru-RU" sz="1050" dirty="0" smtClean="0">
                <a:solidFill>
                  <a:schemeClr val="tx1"/>
                </a:solidFill>
                <a:latin typeface="+mn-lt"/>
                <a:cs typeface="+mn-cs"/>
              </a:rPr>
              <a:t>ГО</a:t>
            </a: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, а организует исполнение Финансовое управление в </a:t>
            </a:r>
            <a:r>
              <a:rPr lang="en-US" sz="1050" dirty="0" smtClean="0">
                <a:solidFill>
                  <a:schemeClr val="tx1"/>
                </a:solidFill>
                <a:latin typeface="+mn-lt"/>
                <a:cs typeface="+mn-cs"/>
              </a:rPr>
              <a:t>C</a:t>
            </a:r>
            <a:r>
              <a:rPr lang="ru-RU" sz="1050" dirty="0" smtClean="0">
                <a:solidFill>
                  <a:schemeClr val="tx1"/>
                </a:solidFill>
                <a:latin typeface="+mn-lt"/>
                <a:cs typeface="+mn-cs"/>
              </a:rPr>
              <a:t>ГО</a:t>
            </a: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. Исполнение организуется на основе сводной бюджетной росписи и кассового плана.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56313" y="4613275"/>
            <a:ext cx="2884487" cy="1063625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Подготовка и составление участниками бюджетного процесса, а также рассмотрение и утверждение отчетов об исполнении местного бюджета за первый квартал, полугодие, девять месяцев</a:t>
            </a:r>
            <a:r>
              <a:rPr lang="en-US" sz="1050" dirty="0">
                <a:solidFill>
                  <a:schemeClr val="tx1"/>
                </a:solidFill>
                <a:latin typeface="+mn-lt"/>
                <a:cs typeface="+mn-cs"/>
              </a:rPr>
              <a:t>I</a:t>
            </a: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 и за отчетный финансовый год.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41975" y="5895975"/>
            <a:ext cx="3322638" cy="57785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Деятельность , направленная на обеспечение соблюдения бюджетного законодательства и иных нормативных правовых актов.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52588" y="5762625"/>
            <a:ext cx="2997200" cy="8223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>
                <a:solidFill>
                  <a:srgbClr val="000099"/>
                </a:solidFill>
                <a:latin typeface="Constantia" pitchFamily="18" charset="0"/>
              </a:rPr>
              <a:t>Публичные слушания </a:t>
            </a:r>
          </a:p>
          <a:p>
            <a:pPr algn="ctr">
              <a:defRPr/>
            </a:pPr>
            <a:r>
              <a:rPr lang="ru-RU" sz="1200">
                <a:solidFill>
                  <a:srgbClr val="000099"/>
                </a:solidFill>
                <a:latin typeface="Constantia" pitchFamily="18" charset="0"/>
              </a:rPr>
              <a:t>по проекту бюджета проводятся  до момента принятия проекта решения о бюджете в первом чтении.</a:t>
            </a:r>
          </a:p>
        </p:txBody>
      </p:sp>
      <p:sp>
        <p:nvSpPr>
          <p:cNvPr id="32" name="Номер слайда 31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6214D184-6A37-4AB9-BCB9-D4424502CF35}" type="slidenum">
              <a:rPr lang="ru-RU" sz="1200">
                <a:solidFill>
                  <a:schemeClr val="tx2">
                    <a:shade val="90000"/>
                  </a:schemeClr>
                </a:solidFill>
                <a:latin typeface="Arial" charset="0"/>
              </a:rPr>
              <a:pPr algn="r">
                <a:defRPr/>
              </a:pPr>
              <a:t>9</a:t>
            </a:fld>
            <a:endParaRPr lang="ru-RU" sz="1200" dirty="0">
              <a:solidFill>
                <a:schemeClr val="tx2">
                  <a:shade val="90000"/>
                </a:schemeClr>
              </a:solidFill>
              <a:latin typeface="Arial" charset="0"/>
            </a:endParaRPr>
          </a:p>
        </p:txBody>
      </p:sp>
      <p:pic>
        <p:nvPicPr>
          <p:cNvPr id="16397" name="Заголовок 32"/>
          <p:cNvPicPr>
            <a:picLocks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6100" y="0"/>
            <a:ext cx="832167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Соединительная линия уступом 38"/>
          <p:cNvCxnSpPr/>
          <p:nvPr/>
        </p:nvCxnSpPr>
        <p:spPr>
          <a:xfrm>
            <a:off x="1196975" y="1841500"/>
            <a:ext cx="1244600" cy="363538"/>
          </a:xfrm>
          <a:prstGeom prst="bentConnector3">
            <a:avLst>
              <a:gd name="adj1" fmla="val 75000"/>
            </a:avLst>
          </a:prstGeom>
          <a:ln w="9525">
            <a:solidFill>
              <a:srgbClr val="FF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399" name="TextBox 45"/>
          <p:cNvSpPr txBox="1">
            <a:spLocks noChangeArrowheads="1"/>
          </p:cNvSpPr>
          <p:nvPr/>
        </p:nvSpPr>
        <p:spPr bwMode="auto">
          <a:xfrm>
            <a:off x="1119188" y="1541463"/>
            <a:ext cx="10890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FF0000"/>
                </a:solidFill>
                <a:latin typeface="Arial" charset="0"/>
              </a:rPr>
              <a:t>Контроль</a:t>
            </a:r>
          </a:p>
        </p:txBody>
      </p:sp>
      <p:cxnSp>
        <p:nvCxnSpPr>
          <p:cNvPr id="64" name="Соединительная линия уступом 63"/>
          <p:cNvCxnSpPr/>
          <p:nvPr/>
        </p:nvCxnSpPr>
        <p:spPr>
          <a:xfrm flipV="1">
            <a:off x="1196975" y="4851400"/>
            <a:ext cx="1244600" cy="449263"/>
          </a:xfrm>
          <a:prstGeom prst="bentConnector3">
            <a:avLst>
              <a:gd name="adj1" fmla="val 84375"/>
            </a:avLst>
          </a:prstGeom>
          <a:ln w="95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1" name="TextBox 65"/>
          <p:cNvSpPr txBox="1">
            <a:spLocks noChangeArrowheads="1"/>
          </p:cNvSpPr>
          <p:nvPr/>
        </p:nvSpPr>
        <p:spPr bwMode="auto">
          <a:xfrm>
            <a:off x="1060450" y="5000625"/>
            <a:ext cx="1400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FF00"/>
                </a:solidFill>
                <a:latin typeface="Arial" charset="0"/>
              </a:rPr>
              <a:t>Отчетность</a:t>
            </a:r>
          </a:p>
        </p:txBody>
      </p:sp>
      <p:cxnSp>
        <p:nvCxnSpPr>
          <p:cNvPr id="70" name="Соединительная линия уступом 69"/>
          <p:cNvCxnSpPr/>
          <p:nvPr/>
        </p:nvCxnSpPr>
        <p:spPr>
          <a:xfrm rot="10800000" flipV="1">
            <a:off x="3348038" y="1841500"/>
            <a:ext cx="1301750" cy="650875"/>
          </a:xfrm>
          <a:prstGeom prst="bentConnector3">
            <a:avLst>
              <a:gd name="adj1" fmla="val 100060"/>
            </a:avLst>
          </a:prstGeom>
          <a:ln w="9525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3" name="TextBox 81"/>
          <p:cNvSpPr txBox="1">
            <a:spLocks noChangeArrowheads="1"/>
          </p:cNvSpPr>
          <p:nvPr/>
        </p:nvSpPr>
        <p:spPr bwMode="auto">
          <a:xfrm>
            <a:off x="3348038" y="1550988"/>
            <a:ext cx="1511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99"/>
                </a:solidFill>
                <a:latin typeface="Arial" charset="0"/>
              </a:rPr>
              <a:t>Исполнение</a:t>
            </a:r>
          </a:p>
        </p:txBody>
      </p:sp>
      <p:cxnSp>
        <p:nvCxnSpPr>
          <p:cNvPr id="86" name="Прямая со стрелкой 85"/>
          <p:cNvCxnSpPr/>
          <p:nvPr/>
        </p:nvCxnSpPr>
        <p:spPr>
          <a:xfrm rot="10800000">
            <a:off x="2957513" y="2665413"/>
            <a:ext cx="2849562" cy="1587"/>
          </a:xfrm>
          <a:prstGeom prst="straightConnector1">
            <a:avLst/>
          </a:prstGeom>
          <a:ln w="952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4348163" y="2370138"/>
            <a:ext cx="16144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Рассмотрение и утверждение</a:t>
            </a:r>
          </a:p>
        </p:txBody>
      </p:sp>
      <p:cxnSp>
        <p:nvCxnSpPr>
          <p:cNvPr id="90" name="Прямая со стрелкой 89"/>
          <p:cNvCxnSpPr>
            <a:stCxn id="16407" idx="3"/>
          </p:cNvCxnSpPr>
          <p:nvPr/>
        </p:nvCxnSpPr>
        <p:spPr>
          <a:xfrm flipH="1" flipV="1">
            <a:off x="3851275" y="4292600"/>
            <a:ext cx="2349500" cy="1588"/>
          </a:xfrm>
          <a:prstGeom prst="straightConnector1">
            <a:avLst/>
          </a:prstGeom>
          <a:ln w="95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7" name="TextBox 90"/>
          <p:cNvSpPr txBox="1">
            <a:spLocks noChangeArrowheads="1"/>
          </p:cNvSpPr>
          <p:nvPr/>
        </p:nvSpPr>
        <p:spPr bwMode="auto">
          <a:xfrm>
            <a:off x="4649788" y="4002088"/>
            <a:ext cx="15509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70C0"/>
                </a:solidFill>
                <a:latin typeface="Arial" charset="0"/>
              </a:rPr>
              <a:t>Составление</a:t>
            </a:r>
          </a:p>
          <a:p>
            <a:endParaRPr lang="ru-RU" sz="160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24" y="9010"/>
            <a:ext cx="968321" cy="107205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heme/theme1.xml><?xml version="1.0" encoding="utf-8"?>
<a:theme xmlns:a="http://schemas.openxmlformats.org/drawingml/2006/main" name="2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2_Текстура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кстура 5">
    <a:dk1>
      <a:srgbClr val="003366"/>
    </a:dk1>
    <a:lt1>
      <a:srgbClr val="FFFFFF"/>
    </a:lt1>
    <a:dk2>
      <a:srgbClr val="2B5481"/>
    </a:dk2>
    <a:lt2>
      <a:srgbClr val="E5FFFF"/>
    </a:lt2>
    <a:accent1>
      <a:srgbClr val="009999"/>
    </a:accent1>
    <a:accent2>
      <a:srgbClr val="336699"/>
    </a:accent2>
    <a:accent3>
      <a:srgbClr val="ACB3C1"/>
    </a:accent3>
    <a:accent4>
      <a:srgbClr val="DADADA"/>
    </a:accent4>
    <a:accent5>
      <a:srgbClr val="AACACA"/>
    </a:accent5>
    <a:accent6>
      <a:srgbClr val="2D5C8A"/>
    </a:accent6>
    <a:hlink>
      <a:srgbClr val="00CCFF"/>
    </a:hlink>
    <a:folHlink>
      <a:srgbClr val="FFCC00"/>
    </a:folHlink>
  </a:clrScheme>
  <a:fontScheme name="2_Текстура">
    <a:majorFont>
      <a:latin typeface=""/>
      <a:ea typeface=""/>
      <a:cs typeface=""/>
    </a:majorFont>
    <a:minorFont>
      <a:latin typeface="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63224</TotalTime>
  <Words>8054</Words>
  <Application>Microsoft Office PowerPoint</Application>
  <PresentationFormat>Лист A4 (210x297 мм)</PresentationFormat>
  <Paragraphs>1882</Paragraphs>
  <Slides>54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54</vt:i4>
      </vt:variant>
    </vt:vector>
  </HeadingPairs>
  <TitlesOfParts>
    <vt:vector size="57" baseType="lpstr">
      <vt:lpstr>2_Текстура</vt:lpstr>
      <vt:lpstr>Диаграмма</vt:lpstr>
      <vt:lpstr>Лист Microsoft Office Excel 97-2003</vt:lpstr>
      <vt:lpstr>Проект Решения Думы  Серовского городского округа от_____ г. №   «О бюджете Серовского городского округа на 2022 год и плановый период 2023 и 2024 годов»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Основы составления проекта бюджета </vt:lpstr>
      <vt:lpstr>Основные показатели социально – экономического развития</vt:lpstr>
      <vt:lpstr>Слайд 15</vt:lpstr>
      <vt:lpstr>Слайд 16</vt:lpstr>
      <vt:lpstr>Слайд 17</vt:lpstr>
      <vt:lpstr>Слайд 18</vt:lpstr>
      <vt:lpstr>Слайд 19</vt:lpstr>
      <vt:lpstr>Слайд 20</vt:lpstr>
      <vt:lpstr>Основные параметры бюджета Серовского городского округа</vt:lpstr>
      <vt:lpstr>Доходы бюджета Серовского городского округа </vt:lpstr>
      <vt:lpstr>Сравнительный анализ налоговых доходов, неналоговых доходов и безвозмездных поступлений в бюджет Серовского городского округа</vt:lpstr>
      <vt:lpstr> Налоговые доходы в 2022 году 1 353 958 тыс.руб.</vt:lpstr>
      <vt:lpstr>Неналоговые доходы   в 2022 году 104 223,12  тыс.руб. </vt:lpstr>
      <vt:lpstr>Слайд 26</vt:lpstr>
      <vt:lpstr>Слайд 27</vt:lpstr>
      <vt:lpstr>          Основные мероприятия по дополнительной мобилизации доходов бюджета</vt:lpstr>
      <vt:lpstr>Расходы бюджета Серовского городского округа</vt:lpstr>
      <vt:lpstr>Структура расходов бюджета Серовского городского округа на 2022 год</vt:lpstr>
      <vt:lpstr>Слайд 31</vt:lpstr>
      <vt:lpstr>Общегосударственные вопросы 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Источники финансирования дефицита бюджета</vt:lpstr>
      <vt:lpstr>Параметры муниципального  долга  Серовского  городского округа  на 2022 год</vt:lpstr>
      <vt:lpstr>Параметры муниципального  долга  Серовского  городского округа  на 2020 и 2021 годы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Решению Думы  Серовского городского округа от г. №   «О бюджете Серовского городского округа на 2020 год и плановый период 2021-2022 годов»</dc:title>
  <dc:creator>Нелюбина Елена Юрьевна</dc:creator>
  <cp:lastModifiedBy>Nelubina</cp:lastModifiedBy>
  <cp:revision>502</cp:revision>
  <dcterms:created xsi:type="dcterms:W3CDTF">2013-10-23T10:56:41Z</dcterms:created>
  <dcterms:modified xsi:type="dcterms:W3CDTF">2021-11-24T04:27:56Z</dcterms:modified>
</cp:coreProperties>
</file>