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charts/chart19.xml" ContentType="application/vnd.openxmlformats-officedocument.drawingml.chart+xml"/>
  <Override PartName="/ppt/drawings/drawing1.xml" ContentType="application/vnd.openxmlformats-officedocument.drawingml.chartshapes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4" r:id="rId1"/>
  </p:sldMasterIdLst>
  <p:notesMasterIdLst>
    <p:notesMasterId r:id="rId70"/>
  </p:notesMasterIdLst>
  <p:handoutMasterIdLst>
    <p:handoutMasterId r:id="rId71"/>
  </p:handoutMasterIdLst>
  <p:sldIdLst>
    <p:sldId id="256" r:id="rId2"/>
    <p:sldId id="353" r:id="rId3"/>
    <p:sldId id="258" r:id="rId4"/>
    <p:sldId id="354" r:id="rId5"/>
    <p:sldId id="349" r:id="rId6"/>
    <p:sldId id="369" r:id="rId7"/>
    <p:sldId id="317" r:id="rId8"/>
    <p:sldId id="350" r:id="rId9"/>
    <p:sldId id="356" r:id="rId10"/>
    <p:sldId id="357" r:id="rId11"/>
    <p:sldId id="358" r:id="rId12"/>
    <p:sldId id="359" r:id="rId13"/>
    <p:sldId id="278" r:id="rId14"/>
    <p:sldId id="259" r:id="rId15"/>
    <p:sldId id="367" r:id="rId16"/>
    <p:sldId id="368" r:id="rId17"/>
    <p:sldId id="376" r:id="rId18"/>
    <p:sldId id="299" r:id="rId19"/>
    <p:sldId id="262" r:id="rId20"/>
    <p:sldId id="351" r:id="rId21"/>
    <p:sldId id="283" r:id="rId22"/>
    <p:sldId id="377" r:id="rId23"/>
    <p:sldId id="352" r:id="rId24"/>
    <p:sldId id="383" r:id="rId25"/>
    <p:sldId id="382" r:id="rId26"/>
    <p:sldId id="284" r:id="rId27"/>
    <p:sldId id="384" r:id="rId28"/>
    <p:sldId id="385" r:id="rId29"/>
    <p:sldId id="386" r:id="rId30"/>
    <p:sldId id="387" r:id="rId31"/>
    <p:sldId id="266" r:id="rId32"/>
    <p:sldId id="304" r:id="rId33"/>
    <p:sldId id="388" r:id="rId34"/>
    <p:sldId id="389" r:id="rId35"/>
    <p:sldId id="390" r:id="rId36"/>
    <p:sldId id="287" r:id="rId37"/>
    <p:sldId id="301" r:id="rId38"/>
    <p:sldId id="302" r:id="rId39"/>
    <p:sldId id="379" r:id="rId40"/>
    <p:sldId id="380" r:id="rId41"/>
    <p:sldId id="381" r:id="rId42"/>
    <p:sldId id="363" r:id="rId43"/>
    <p:sldId id="364" r:id="rId44"/>
    <p:sldId id="324" r:id="rId45"/>
    <p:sldId id="365" r:id="rId46"/>
    <p:sldId id="362" r:id="rId47"/>
    <p:sldId id="366" r:id="rId48"/>
    <p:sldId id="323" r:id="rId49"/>
    <p:sldId id="322" r:id="rId50"/>
    <p:sldId id="347" r:id="rId51"/>
    <p:sldId id="342" r:id="rId52"/>
    <p:sldId id="340" r:id="rId53"/>
    <p:sldId id="309" r:id="rId54"/>
    <p:sldId id="337" r:id="rId55"/>
    <p:sldId id="332" r:id="rId56"/>
    <p:sldId id="328" r:id="rId57"/>
    <p:sldId id="335" r:id="rId58"/>
    <p:sldId id="345" r:id="rId59"/>
    <p:sldId id="330" r:id="rId60"/>
    <p:sldId id="333" r:id="rId61"/>
    <p:sldId id="391" r:id="rId62"/>
    <p:sldId id="392" r:id="rId63"/>
    <p:sldId id="393" r:id="rId64"/>
    <p:sldId id="378" r:id="rId65"/>
    <p:sldId id="290" r:id="rId66"/>
    <p:sldId id="268" r:id="rId67"/>
    <p:sldId id="348" r:id="rId68"/>
    <p:sldId id="314" r:id="rId69"/>
  </p:sldIdLst>
  <p:sldSz cx="9906000" cy="6858000" type="A4"/>
  <p:notesSz cx="9928225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96">
          <p15:clr>
            <a:srgbClr val="A4A3A4"/>
          </p15:clr>
        </p15:guide>
        <p15:guide id="2" pos="314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erin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0FD6"/>
    <a:srgbClr val="00CC00"/>
    <a:srgbClr val="663300"/>
    <a:srgbClr val="FFFFFF"/>
    <a:srgbClr val="FF9900"/>
    <a:srgbClr val="7593D5"/>
    <a:srgbClr val="009900"/>
    <a:srgbClr val="839ED9"/>
    <a:srgbClr val="86A0DA"/>
    <a:srgbClr val="92AA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6" autoAdjust="0"/>
    <p:restoredTop sz="96237" autoAdjust="0"/>
  </p:normalViewPr>
  <p:slideViewPr>
    <p:cSldViewPr snapToGrid="0">
      <p:cViewPr>
        <p:scale>
          <a:sx n="80" d="100"/>
          <a:sy n="80" d="100"/>
        </p:scale>
        <p:origin x="-1296" y="-106"/>
      </p:cViewPr>
      <p:guideLst>
        <p:guide orient="horz" pos="2296"/>
        <p:guide pos="3143"/>
      </p:guideLst>
    </p:cSldViewPr>
  </p:slideViewPr>
  <p:outlineViewPr>
    <p:cViewPr>
      <p:scale>
        <a:sx n="33" d="100"/>
        <a:sy n="33" d="100"/>
      </p:scale>
      <p:origin x="0" y="145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2016" y="-90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6;&#1040;&#1041;&#1054;&#1058;&#1040;\&#1041;&#1102;&#1076;&#1078;&#1077;&#1090;%202023\&#1088;&#1072;&#1073;.&#1084;&#1072;&#1090;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6;&#1040;&#1041;&#1054;&#1058;&#1040;\&#1041;&#1102;&#1076;&#1078;&#1077;&#1090;%202023\&#1088;&#1072;&#1073;.&#1084;&#1072;&#1090;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6;&#1040;&#1041;&#1054;&#1058;&#1040;\&#1041;&#1102;&#1076;&#1078;&#1077;&#1090;%202023\&#1088;&#1072;&#1073;.&#1084;&#1072;&#1090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90"/>
      <c:rotY val="8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875192694715407"/>
          <c:y val="0"/>
          <c:w val="0.66327422964589255"/>
          <c:h val="0.909142023913677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layout>
                <c:manualLayout>
                  <c:x val="-0.12423418480332488"/>
                  <c:y val="-2.7777777777777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654519579149525E-2"/>
                  <c:y val="-2.5926071741032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1446285551740858"/>
                  <c:y val="-1.8518518518518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0887930158973011"/>
                  <c:y val="-2.59259259259259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9.6316305252453716E-2"/>
                  <c:y val="-7.40740740740740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10050397069821254"/>
                  <c:y val="-1.2962962962962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0.10189985918013204"/>
                  <c:y val="-1.1111111111111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2021 (факт)</c:v>
                </c:pt>
                <c:pt idx="1">
                  <c:v>2022 (ожидаемое)</c:v>
                </c:pt>
                <c:pt idx="2">
                  <c:v>2023 (план)</c:v>
                </c:pt>
                <c:pt idx="3">
                  <c:v>2024 (план)</c:v>
                </c:pt>
                <c:pt idx="4">
                  <c:v>2025 (план)</c:v>
                </c:pt>
              </c:strCache>
            </c:strRef>
          </c:cat>
          <c:val>
            <c:numRef>
              <c:f>Лист1!$B$2:$B$6</c:f>
              <c:numCache>
                <c:formatCode>_-* #,##0\ _₽_-;\-* #,##0\ _₽_-;_-* "-"??\ _₽_-;_-@_-</c:formatCode>
                <c:ptCount val="5"/>
                <c:pt idx="0">
                  <c:v>1111495.2480000001</c:v>
                </c:pt>
                <c:pt idx="1">
                  <c:v>1310052.8</c:v>
                </c:pt>
                <c:pt idx="2">
                  <c:v>1599856.51</c:v>
                </c:pt>
                <c:pt idx="3">
                  <c:v>1499835.73</c:v>
                </c:pt>
                <c:pt idx="4">
                  <c:v>1568080.35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1.2962962962962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5835539276784694E-3"/>
                  <c:y val="-1.4814814814814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375330891517728E-3"/>
                  <c:y val="-1.4814814814814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5835539276784694E-3"/>
                  <c:y val="-7.40740740740740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7917769638392351E-3"/>
                  <c:y val="-1.2962962962962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9.259259259259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-7.40740740740740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2021 (факт)</c:v>
                </c:pt>
                <c:pt idx="1">
                  <c:v>2022 (ожидаемое)</c:v>
                </c:pt>
                <c:pt idx="2">
                  <c:v>2023 (план)</c:v>
                </c:pt>
                <c:pt idx="3">
                  <c:v>2024 (план)</c:v>
                </c:pt>
                <c:pt idx="4">
                  <c:v>2025 (план)</c:v>
                </c:pt>
              </c:strCache>
            </c:strRef>
          </c:cat>
          <c:val>
            <c:numRef>
              <c:f>Лист1!$C$2:$C$6</c:f>
              <c:numCache>
                <c:formatCode>_-* #,##0\ _₽_-;\-* #,##0\ _₽_-;_-* "-"??\ _₽_-;_-@_-</c:formatCode>
                <c:ptCount val="5"/>
                <c:pt idx="0">
                  <c:v>138749.24800000008</c:v>
                </c:pt>
                <c:pt idx="1">
                  <c:v>118875.38</c:v>
                </c:pt>
                <c:pt idx="2">
                  <c:v>150930.63</c:v>
                </c:pt>
                <c:pt idx="3">
                  <c:v>109701.65000000002</c:v>
                </c:pt>
                <c:pt idx="4">
                  <c:v>108166.51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-0.11306696703548899"/>
                  <c:y val="-1.8518518518518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1865052096316749"/>
                  <c:y val="-2.22223680373286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2004640944508711"/>
                  <c:y val="-1.8518518518518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2562996337276552"/>
                  <c:y val="-2.222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10189985918013204"/>
                  <c:y val="-9.259259259259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7.5377978023659212E-2"/>
                  <c:y val="-1.6666666666666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9.2128639806694709E-2"/>
                  <c:y val="-1.6666666666666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2021 (факт)</c:v>
                </c:pt>
                <c:pt idx="1">
                  <c:v>2022 (ожидаемое)</c:v>
                </c:pt>
                <c:pt idx="2">
                  <c:v>2023 (план)</c:v>
                </c:pt>
                <c:pt idx="3">
                  <c:v>2024 (план)</c:v>
                </c:pt>
                <c:pt idx="4">
                  <c:v>2025 (план)</c:v>
                </c:pt>
              </c:strCache>
            </c:strRef>
          </c:cat>
          <c:val>
            <c:numRef>
              <c:f>Лист1!$D$2:$D$6</c:f>
              <c:numCache>
                <c:formatCode>_-* #,##0\ _₽_-;\-* #,##0\ _₽_-;_-* "-"??\ _₽_-;_-@_-</c:formatCode>
                <c:ptCount val="5"/>
                <c:pt idx="0">
                  <c:v>2446671.2769999998</c:v>
                </c:pt>
                <c:pt idx="1">
                  <c:v>2901555.1</c:v>
                </c:pt>
                <c:pt idx="2">
                  <c:v>2837426.2</c:v>
                </c:pt>
                <c:pt idx="3">
                  <c:v>2174117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4081024"/>
        <c:axId val="189948288"/>
        <c:axId val="0"/>
      </c:bar3DChart>
      <c:catAx>
        <c:axId val="18408102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 rot="-2340000"/>
          <a:lstStyle/>
          <a:p>
            <a:pPr>
              <a:defRPr sz="160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189948288"/>
        <c:crosses val="autoZero"/>
        <c:auto val="1"/>
        <c:lblAlgn val="ctr"/>
        <c:lblOffset val="100"/>
        <c:noMultiLvlLbl val="0"/>
      </c:catAx>
      <c:valAx>
        <c:axId val="189948288"/>
        <c:scaling>
          <c:orientation val="minMax"/>
          <c:max val="2500000"/>
          <c:min val="0"/>
        </c:scaling>
        <c:delete val="0"/>
        <c:axPos val="b"/>
        <c:majorGridlines/>
        <c:numFmt formatCode="_-* #,##0\ _₽_-;\-* #,##0\ _₽_-;_-* &quot;-&quot;??\ _₽_-;_-@_-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184081024"/>
        <c:crosses val="autoZero"/>
        <c:crossBetween val="between"/>
        <c:majorUnit val="500000"/>
      </c:valAx>
      <c:spPr>
        <a:scene3d>
          <a:camera prst="orthographicFront"/>
          <a:lightRig rig="threePt" dir="t"/>
        </a:scene3d>
        <a:sp3d>
          <a:bevelB h="6350"/>
        </a:sp3d>
      </c:spPr>
    </c:plotArea>
    <c:legend>
      <c:legendPos val="r"/>
      <c:layout>
        <c:manualLayout>
          <c:xMode val="edge"/>
          <c:yMode val="edge"/>
          <c:x val="0.81257904609122322"/>
          <c:y val="0.2951789151356084"/>
          <c:w val="0.18742095390877681"/>
          <c:h val="0.41334587343248791"/>
        </c:manualLayout>
      </c:layout>
      <c:overlay val="0"/>
      <c:txPr>
        <a:bodyPr/>
        <a:lstStyle/>
        <a:p>
          <a:pPr>
            <a:defRPr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</c:formatCode>
                <c:ptCount val="1"/>
                <c:pt idx="0">
                  <c:v>38.506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2022г.</c:v>
                </c:pt>
              </c:strCache>
            </c:strRef>
          </c:tx>
          <c:spPr>
            <a:solidFill>
              <a:srgbClr val="663300"/>
            </a:solidFill>
          </c:spPr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</c:formatCode>
                <c:ptCount val="1"/>
                <c:pt idx="0">
                  <c:v>90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2023г.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0</c:formatCode>
                <c:ptCount val="1"/>
                <c:pt idx="0">
                  <c:v>95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2024г.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4.238921001926782E-2"/>
                  <c:y val="0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0</c:formatCode>
                <c:ptCount val="1"/>
                <c:pt idx="0">
                  <c:v>95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2025г.</c:v>
                </c:pt>
              </c:strCache>
            </c:strRef>
          </c:tx>
          <c:spPr>
            <a:solidFill>
              <a:srgbClr val="000000"/>
            </a:solidFill>
          </c:spPr>
          <c:invertIfNegative val="0"/>
          <c:dLbls>
            <c:dLbl>
              <c:idx val="0"/>
              <c:layout>
                <c:manualLayout>
                  <c:x val="0.11560693641618504"/>
                  <c:y val="1.413427561837456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0</c:formatCode>
                <c:ptCount val="1"/>
                <c:pt idx="0">
                  <c:v>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8522752"/>
        <c:axId val="218524288"/>
        <c:axId val="218513856"/>
      </c:bar3DChart>
      <c:catAx>
        <c:axId val="218522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8524288"/>
        <c:crosses val="autoZero"/>
        <c:auto val="1"/>
        <c:lblAlgn val="ctr"/>
        <c:lblOffset val="100"/>
        <c:noMultiLvlLbl val="0"/>
      </c:catAx>
      <c:valAx>
        <c:axId val="218524288"/>
        <c:scaling>
          <c:orientation val="minMax"/>
        </c:scaling>
        <c:delete val="1"/>
        <c:axPos val="l"/>
        <c:majorGridlines/>
        <c:numFmt formatCode="0" sourceLinked="1"/>
        <c:majorTickMark val="out"/>
        <c:minorTickMark val="none"/>
        <c:tickLblPos val="none"/>
        <c:crossAx val="218522752"/>
        <c:crosses val="autoZero"/>
        <c:crossBetween val="between"/>
      </c:valAx>
      <c:serAx>
        <c:axId val="218513856"/>
        <c:scaling>
          <c:orientation val="minMax"/>
        </c:scaling>
        <c:delete val="1"/>
        <c:axPos val="b"/>
        <c:majorTickMark val="out"/>
        <c:minorTickMark val="none"/>
        <c:tickLblPos val="none"/>
        <c:crossAx val="218524288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1212259657225326E-2"/>
          <c:y val="6.1931045027138622E-2"/>
          <c:w val="0.94878774034277469"/>
          <c:h val="0.9029126213592230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4.1467315040328308E-2"/>
                  <c:y val="-6.4724919093851162E-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#,##0\ _₽_-;\-* #,##0\ _₽_-;_-* "-"??\ _₽_-;_-@_-</c:formatCode>
                <c:ptCount val="1"/>
                <c:pt idx="0">
                  <c:v>15329.563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2022г.</c:v>
                </c:pt>
              </c:strCache>
            </c:strRef>
          </c:tx>
          <c:spPr>
            <a:solidFill>
              <a:srgbClr val="663300"/>
            </a:solidFill>
          </c:spPr>
          <c:invertIfNegative val="0"/>
          <c:dLbls>
            <c:dLbl>
              <c:idx val="0"/>
              <c:layout>
                <c:manualLayout>
                  <c:x val="6.6985662757453379E-2"/>
                  <c:y val="-1.9417475728155324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#,##0\ _₽_-;\-* #,##0\ _₽_-;_-* "-"??\ _₽_-;_-@_-</c:formatCode>
                <c:ptCount val="1"/>
                <c:pt idx="0">
                  <c:v>14795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2023г.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layout>
                <c:manualLayout>
                  <c:x val="4.7846901969609584E-2"/>
                  <c:y val="0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#,##0\ _₽_-;\-* #,##0\ _₽_-;_-* "-"??\ _₽_-;_-@_-</c:formatCode>
                <c:ptCount val="1"/>
                <c:pt idx="0">
                  <c:v>15801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2024г.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3.8277521575687645E-2"/>
                  <c:y val="0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#,##0\ _₽_-;\-* #,##0\ _₽_-;_-* "-"??\ _₽_-;_-@_-</c:formatCode>
                <c:ptCount val="1"/>
                <c:pt idx="0">
                  <c:v>16828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2025г.</c:v>
                </c:pt>
              </c:strCache>
            </c:strRef>
          </c:tx>
          <c:spPr>
            <a:solidFill>
              <a:srgbClr val="000000"/>
            </a:solidFill>
          </c:spPr>
          <c:invertIfNegative val="0"/>
          <c:dLbls>
            <c:dLbl>
              <c:idx val="0"/>
              <c:layout>
                <c:manualLayout>
                  <c:x val="9.2504010474578596E-2"/>
                  <c:y val="0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#,##0\ _₽_-;\-* #,##0\ _₽_-;_-* "-"??\ _₽_-;_-@_-</c:formatCode>
                <c:ptCount val="1"/>
                <c:pt idx="0">
                  <c:v>17720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8809088"/>
        <c:axId val="218810624"/>
        <c:axId val="218516992"/>
      </c:bar3DChart>
      <c:catAx>
        <c:axId val="218809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8810624"/>
        <c:crosses val="autoZero"/>
        <c:auto val="1"/>
        <c:lblAlgn val="ctr"/>
        <c:lblOffset val="100"/>
        <c:noMultiLvlLbl val="0"/>
      </c:catAx>
      <c:valAx>
        <c:axId val="218810624"/>
        <c:scaling>
          <c:orientation val="minMax"/>
        </c:scaling>
        <c:delete val="1"/>
        <c:axPos val="l"/>
        <c:majorGridlines/>
        <c:numFmt formatCode="_-* #,##0\ _₽_-;\-* #,##0\ _₽_-;_-* &quot;-&quot;??\ _₽_-;_-@_-" sourceLinked="1"/>
        <c:majorTickMark val="out"/>
        <c:minorTickMark val="none"/>
        <c:tickLblPos val="none"/>
        <c:crossAx val="218809088"/>
        <c:crosses val="autoZero"/>
        <c:crossBetween val="between"/>
      </c:valAx>
      <c:serAx>
        <c:axId val="218516992"/>
        <c:scaling>
          <c:orientation val="minMax"/>
        </c:scaling>
        <c:delete val="1"/>
        <c:axPos val="b"/>
        <c:majorTickMark val="out"/>
        <c:minorTickMark val="none"/>
        <c:tickLblPos val="none"/>
        <c:crossAx val="218810624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5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153846153846155E-2"/>
          <c:y val="3.1730766828379262E-2"/>
          <c:w val="0.97307692307692306"/>
          <c:h val="0.9326058500449843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rgbClr val="6633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2021г.;  </a:t>
                    </a:r>
                    <a:r>
                      <a:rPr lang="ru-RU" smtClean="0"/>
                      <a:t>     79 </a:t>
                    </a:r>
                    <a:r>
                      <a:rPr lang="ru-RU"/>
                      <a:t>657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#,##0\ _₽_-;\-* #,##0\ _₽_-;_-* "-"??\ _₽_-;_-@_-</c:formatCode>
                <c:ptCount val="1"/>
                <c:pt idx="0">
                  <c:v>79656.769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2022г.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defRPr>
                    </a:pPr>
                    <a:r>
                      <a:rPr lang="ru-RU"/>
                      <a:t>2022г.; </a:t>
                    </a:r>
                    <a:r>
                      <a:rPr lang="ru-RU" smtClean="0"/>
                      <a:t>       </a:t>
                    </a:r>
                    <a:r>
                      <a:rPr lang="ru-RU"/>
                      <a:t>67 010   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1"/>
              <c:showPercent val="0"/>
              <c:showBubbleSize val="0"/>
            </c:dLbl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#,##0\ _₽_-;\-* #,##0\ _₽_-;_-* "-"??\ _₽_-;_-@_-</c:formatCode>
                <c:ptCount val="1"/>
                <c:pt idx="0">
                  <c:v>67010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2023г.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2023г.; </a:t>
                    </a:r>
                    <a:r>
                      <a:rPr lang="ru-RU" smtClean="0"/>
                      <a:t>       </a:t>
                    </a:r>
                    <a:r>
                      <a:rPr lang="ru-RU"/>
                      <a:t>89 022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#,##0\ _₽_-;\-* #,##0\ _₽_-;_-* "-"??\ _₽_-;_-@_-</c:formatCode>
                <c:ptCount val="1"/>
                <c:pt idx="0">
                  <c:v>89022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2024г.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2024г.; </a:t>
                    </a:r>
                    <a:r>
                      <a:rPr lang="ru-RU" smtClean="0"/>
                      <a:t>       </a:t>
                    </a:r>
                    <a:r>
                      <a:rPr lang="ru-RU"/>
                      <a:t>89 868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#,##0\ _₽_-;\-* #,##0\ _₽_-;_-* "-"??\ _₽_-;_-@_-</c:formatCode>
                <c:ptCount val="1"/>
                <c:pt idx="0">
                  <c:v>89868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2025г.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>
                <c:manualLayout>
                  <c:x val="8.0769230769230774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2025г.;  </a:t>
                    </a:r>
                    <a:r>
                      <a:rPr lang="ru-RU" smtClean="0"/>
                      <a:t>       92 </a:t>
                    </a:r>
                    <a:r>
                      <a:rPr lang="ru-RU"/>
                      <a:t>887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#,##0\ _₽_-;\-* #,##0\ _₽_-;_-* "-"??\ _₽_-;_-@_-</c:formatCode>
                <c:ptCount val="1"/>
                <c:pt idx="0">
                  <c:v>92887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gapDepth val="71"/>
        <c:shape val="cylinder"/>
        <c:axId val="218708992"/>
        <c:axId val="218718976"/>
        <c:axId val="218807360"/>
      </c:bar3DChart>
      <c:catAx>
        <c:axId val="218708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8718976"/>
        <c:crosses val="autoZero"/>
        <c:auto val="1"/>
        <c:lblAlgn val="ctr"/>
        <c:lblOffset val="100"/>
        <c:noMultiLvlLbl val="0"/>
      </c:catAx>
      <c:valAx>
        <c:axId val="218718976"/>
        <c:scaling>
          <c:orientation val="minMax"/>
        </c:scaling>
        <c:delete val="1"/>
        <c:axPos val="l"/>
        <c:majorGridlines/>
        <c:numFmt formatCode="_-* #,##0\ _₽_-;\-* #,##0\ _₽_-;_-* &quot;-&quot;??\ _₽_-;_-@_-" sourceLinked="1"/>
        <c:majorTickMark val="out"/>
        <c:minorTickMark val="none"/>
        <c:tickLblPos val="none"/>
        <c:crossAx val="218708992"/>
        <c:crosses val="autoZero"/>
        <c:crossBetween val="between"/>
      </c:valAx>
      <c:serAx>
        <c:axId val="218807360"/>
        <c:scaling>
          <c:orientation val="minMax"/>
        </c:scaling>
        <c:delete val="1"/>
        <c:axPos val="b"/>
        <c:majorTickMark val="out"/>
        <c:minorTickMark val="none"/>
        <c:tickLblPos val="none"/>
        <c:crossAx val="21871897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5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36576949620428E-2"/>
          <c:y val="2.5689815370466027E-2"/>
          <c:w val="0.93926846100759143"/>
          <c:h val="0.9190390975165614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rgbClr val="663300"/>
            </a:solidFill>
          </c:spPr>
          <c:invertIfNegative val="0"/>
          <c:dLbls>
            <c:dLbl>
              <c:idx val="0"/>
              <c:layout>
                <c:manualLayout>
                  <c:x val="7.4937589323073761E-2"/>
                  <c:y val="-3.452481932845064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2021г.;  </a:t>
                    </a:r>
                    <a:endParaRPr lang="ru-RU" dirty="0" smtClean="0"/>
                  </a:p>
                  <a:p>
                    <a:r>
                      <a:rPr lang="ru-RU" dirty="0" smtClean="0"/>
                      <a:t>17 </a:t>
                    </a:r>
                    <a:r>
                      <a:rPr lang="ru-RU" dirty="0"/>
                      <a:t>398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#,##0\ _₽_-;\-* #,##0\ _₽_-;_-* "-"??\ _₽_-;_-@_-</c:formatCode>
                <c:ptCount val="1"/>
                <c:pt idx="0">
                  <c:v>17398.098999999998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2022г.</c:v>
                </c:pt>
              </c:strCache>
            </c:strRef>
          </c:tx>
          <c:spPr>
            <a:solidFill>
              <a:srgbClr val="F10FD6"/>
            </a:solidFill>
          </c:spPr>
          <c:invertIfNegative val="0"/>
          <c:dLbls>
            <c:dLbl>
              <c:idx val="0"/>
              <c:layout>
                <c:manualLayout>
                  <c:x val="7.1928834982583692E-2"/>
                  <c:y val="-8.623731635602894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2022г.; </a:t>
                    </a:r>
                    <a:endParaRPr lang="ru-RU" dirty="0" smtClean="0"/>
                  </a:p>
                  <a:p>
                    <a:r>
                      <a:rPr lang="ru-RU" dirty="0" smtClean="0"/>
                      <a:t>18 </a:t>
                    </a:r>
                    <a:r>
                      <a:rPr lang="ru-RU" dirty="0"/>
                      <a:t>793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#,##0\ _₽_-;\-* #,##0\ _₽_-;_-* "-"??\ _₽_-;_-@_-</c:formatCode>
                <c:ptCount val="1"/>
                <c:pt idx="0">
                  <c:v>18792.8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2023г.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7.3262798671905147E-2"/>
                  <c:y val="-3.4615396717727148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2023г.; </a:t>
                    </a:r>
                    <a:endParaRPr lang="ru-RU" dirty="0" smtClean="0"/>
                  </a:p>
                  <a:p>
                    <a:r>
                      <a:rPr lang="ru-RU" dirty="0" smtClean="0"/>
                      <a:t>17 </a:t>
                    </a:r>
                    <a:r>
                      <a:rPr lang="ru-RU" dirty="0"/>
                      <a:t>785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#,##0\ _₽_-;\-* #,##0\ _₽_-;_-* "-"??\ _₽_-;_-@_-</c:formatCode>
                <c:ptCount val="1"/>
                <c:pt idx="0">
                  <c:v>17784.8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2024г.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CC00"/>
              </a:solidFill>
            </c:spPr>
          </c:dPt>
          <c:dLbls>
            <c:dLbl>
              <c:idx val="0"/>
              <c:layout>
                <c:manualLayout>
                  <c:x val="5.6203191992305314E-2"/>
                  <c:y val="-2.0162347046705126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2024г</a:t>
                    </a:r>
                    <a:r>
                      <a:rPr lang="ru-RU" dirty="0" smtClean="0"/>
                      <a:t>.;  </a:t>
                    </a:r>
                  </a:p>
                  <a:p>
                    <a:r>
                      <a:rPr lang="ru-RU" dirty="0" smtClean="0"/>
                      <a:t>19 </a:t>
                    </a:r>
                    <a:r>
                      <a:rPr lang="ru-RU" dirty="0"/>
                      <a:t>103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#,##0\ _₽_-;\-* #,##0\ _₽_-;_-* "-"??\ _₽_-;_-@_-</c:formatCode>
                <c:ptCount val="1"/>
                <c:pt idx="0">
                  <c:v>19102.8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2025г.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0.13223216115617792"/>
                  <c:y val="1.6056277117038605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2025г</a:t>
                    </a:r>
                    <a:r>
                      <a:rPr lang="ru-RU" dirty="0" smtClean="0"/>
                      <a:t>.; </a:t>
                    </a:r>
                  </a:p>
                  <a:p>
                    <a:r>
                      <a:rPr lang="ru-RU" dirty="0" smtClean="0"/>
                      <a:t>19 </a:t>
                    </a:r>
                    <a:r>
                      <a:rPr lang="ru-RU" dirty="0"/>
                      <a:t>628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#,##0\ _₽_-;\-* #,##0\ _₽_-;_-* "-"??\ _₽_-;_-@_-</c:formatCode>
                <c:ptCount val="1"/>
                <c:pt idx="0">
                  <c:v>19627.8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gapDepth val="12"/>
        <c:shape val="cylinder"/>
        <c:axId val="218071040"/>
        <c:axId val="218072576"/>
        <c:axId val="218717696"/>
      </c:bar3DChart>
      <c:catAx>
        <c:axId val="218071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8072576"/>
        <c:crosses val="autoZero"/>
        <c:auto val="1"/>
        <c:lblAlgn val="ctr"/>
        <c:lblOffset val="100"/>
        <c:noMultiLvlLbl val="0"/>
      </c:catAx>
      <c:valAx>
        <c:axId val="218072576"/>
        <c:scaling>
          <c:orientation val="minMax"/>
        </c:scaling>
        <c:delete val="1"/>
        <c:axPos val="l"/>
        <c:majorGridlines/>
        <c:numFmt formatCode="_-* #,##0\ _₽_-;\-* #,##0\ _₽_-;_-* &quot;-&quot;??\ _₽_-;_-@_-" sourceLinked="1"/>
        <c:majorTickMark val="out"/>
        <c:minorTickMark val="none"/>
        <c:tickLblPos val="none"/>
        <c:crossAx val="218071040"/>
        <c:crosses val="autoZero"/>
        <c:crossBetween val="between"/>
      </c:valAx>
      <c:serAx>
        <c:axId val="218717696"/>
        <c:scaling>
          <c:orientation val="minMax"/>
        </c:scaling>
        <c:delete val="1"/>
        <c:axPos val="b"/>
        <c:majorTickMark val="out"/>
        <c:minorTickMark val="none"/>
        <c:tickLblPos val="none"/>
        <c:crossAx val="21807257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5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rgbClr val="663300"/>
            </a:solidFill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16378.349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2022г.</c:v>
                </c:pt>
              </c:strCache>
            </c:strRef>
          </c:tx>
          <c:spPr>
            <a:solidFill>
              <a:srgbClr val="F10FD6"/>
            </a:solidFill>
          </c:spPr>
          <c:invertIfNegative val="0"/>
          <c:dLbls>
            <c:dLbl>
              <c:idx val="0"/>
              <c:layout>
                <c:manualLayout>
                  <c:x val="4.1994750656167971E-2"/>
                  <c:y val="0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9037.2999999999975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2023г.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2.6246719160104993E-2"/>
                  <c:y val="0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9198.4609999999957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2024г.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layout>
                <c:manualLayout>
                  <c:x val="5.5118110236220479E-2"/>
                  <c:y val="0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5896.567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2025г.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8.6614173228346372E-2"/>
                  <c:y val="0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5902.8760000000002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"/>
        <c:gapDepth val="63"/>
        <c:shape val="cylinder"/>
        <c:axId val="218148224"/>
        <c:axId val="218174592"/>
        <c:axId val="218049152"/>
      </c:bar3DChart>
      <c:catAx>
        <c:axId val="218148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8174592"/>
        <c:crosses val="autoZero"/>
        <c:auto val="1"/>
        <c:lblAlgn val="ctr"/>
        <c:lblOffset val="100"/>
        <c:noMultiLvlLbl val="0"/>
      </c:catAx>
      <c:valAx>
        <c:axId val="218174592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majorTickMark val="out"/>
        <c:minorTickMark val="none"/>
        <c:tickLblPos val="none"/>
        <c:crossAx val="218148224"/>
        <c:crosses val="autoZero"/>
        <c:crossBetween val="between"/>
      </c:valAx>
      <c:serAx>
        <c:axId val="218049152"/>
        <c:scaling>
          <c:orientation val="minMax"/>
        </c:scaling>
        <c:delete val="1"/>
        <c:axPos val="b"/>
        <c:majorTickMark val="out"/>
        <c:minorTickMark val="none"/>
        <c:tickLblPos val="none"/>
        <c:crossAx val="21817459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874103065883894E-2"/>
          <c:y val="3.2729972571954993E-2"/>
          <c:w val="0.94259621656881953"/>
          <c:h val="0.9156063397277435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rgbClr val="663300"/>
            </a:solidFill>
          </c:spPr>
          <c:invertIfNegative val="0"/>
          <c:dLbls>
            <c:dLbl>
              <c:idx val="0"/>
              <c:layout>
                <c:manualLayout>
                  <c:x val="-3.3512866546977854E-2"/>
                  <c:y val="5.9509041039918168E-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85328.718999999983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2022г.</c:v>
                </c:pt>
              </c:strCache>
            </c:strRef>
          </c:tx>
          <c:spPr>
            <a:solidFill>
              <a:srgbClr val="F10FD6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78749.718999999983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2023г.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2.8725314183123886E-2"/>
                  <c:y val="-2.975452051995908E-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113412.28200000001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2024г.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layout>
                <c:manualLayout>
                  <c:x val="3.5906642728904856E-2"/>
                  <c:y val="0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75595.77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2025г.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0.10771992818671447"/>
                  <c:y val="0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74853.657999999996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8235264"/>
        <c:axId val="218236800"/>
        <c:axId val="218159296"/>
      </c:bar3DChart>
      <c:catAx>
        <c:axId val="218235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8236800"/>
        <c:crosses val="autoZero"/>
        <c:auto val="1"/>
        <c:lblAlgn val="ctr"/>
        <c:lblOffset val="100"/>
        <c:noMultiLvlLbl val="0"/>
      </c:catAx>
      <c:valAx>
        <c:axId val="218236800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majorTickMark val="out"/>
        <c:minorTickMark val="none"/>
        <c:tickLblPos val="none"/>
        <c:crossAx val="218235264"/>
        <c:crosses val="autoZero"/>
        <c:crossBetween val="between"/>
      </c:valAx>
      <c:serAx>
        <c:axId val="218159296"/>
        <c:scaling>
          <c:orientation val="minMax"/>
        </c:scaling>
        <c:delete val="1"/>
        <c:axPos val="b"/>
        <c:majorTickMark val="out"/>
        <c:minorTickMark val="none"/>
        <c:tickLblPos val="none"/>
        <c:crossAx val="218236800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5.3318513305619264E-2"/>
          <c:w val="0.9510022271714923"/>
          <c:h val="0.9054819146069373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600"/>
                      <a:t>2</a:t>
                    </a:r>
                    <a:r>
                      <a:rPr lang="ru-RU"/>
                      <a:t>021г.;  </a:t>
                    </a:r>
                    <a:endParaRPr lang="ru-RU" smtClean="0"/>
                  </a:p>
                  <a:p>
                    <a:r>
                      <a:rPr lang="ru-RU" smtClean="0"/>
                      <a:t>24 </a:t>
                    </a:r>
                    <a:r>
                      <a:rPr lang="ru-RU"/>
                      <a:t>176,7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24176.749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2022г.</c:v>
                </c:pt>
              </c:strCache>
            </c:strRef>
          </c:tx>
          <c:spPr>
            <a:solidFill>
              <a:srgbClr val="F10FD6"/>
            </a:solidFill>
          </c:spPr>
          <c:invertIfNegative val="0"/>
          <c:dLbls>
            <c:dLbl>
              <c:idx val="0"/>
              <c:layout>
                <c:manualLayout>
                  <c:x val="2.2271714922049005E-2"/>
                  <c:y val="-9.997221244803612E-3"/>
                </c:manualLayout>
              </c:layout>
              <c:tx>
                <c:rich>
                  <a:bodyPr/>
                  <a:lstStyle/>
                  <a:p>
                    <a:r>
                      <a:rPr lang="ru-RU" sz="1600"/>
                      <a:t>2</a:t>
                    </a:r>
                    <a:r>
                      <a:rPr lang="ru-RU"/>
                      <a:t>022г.;  </a:t>
                    </a:r>
                    <a:endParaRPr lang="ru-RU" smtClean="0"/>
                  </a:p>
                  <a:p>
                    <a:r>
                      <a:rPr lang="ru-RU" smtClean="0"/>
                      <a:t>20 </a:t>
                    </a:r>
                    <a:r>
                      <a:rPr lang="ru-RU"/>
                      <a:t>246,0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20246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2023г.</c:v>
                </c:pt>
              </c:strCache>
            </c:strRef>
          </c:tx>
          <c:spPr>
            <a:solidFill>
              <a:srgbClr val="6633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600"/>
                      <a:t>2</a:t>
                    </a:r>
                    <a:r>
                      <a:rPr lang="ru-RU"/>
                      <a:t>023г</a:t>
                    </a:r>
                    <a:r>
                      <a:rPr lang="ru-RU" smtClean="0"/>
                      <a:t>.;</a:t>
                    </a:r>
                  </a:p>
                  <a:p>
                    <a:r>
                      <a:rPr lang="ru-RU" smtClean="0"/>
                      <a:t>  </a:t>
                    </a:r>
                    <a:r>
                      <a:rPr lang="ru-RU"/>
                      <a:t>21 583,0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21583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2024г.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3.7861915367483311E-2"/>
                  <c:y val="-5.6650920387220464E-2"/>
                </c:manualLayout>
              </c:layout>
              <c:tx>
                <c:rich>
                  <a:bodyPr/>
                  <a:lstStyle/>
                  <a:p>
                    <a:r>
                      <a:rPr lang="ru-RU" sz="1600"/>
                      <a:t>2</a:t>
                    </a:r>
                    <a:r>
                      <a:rPr lang="ru-RU"/>
                      <a:t>024г.;  </a:t>
                    </a:r>
                    <a:endParaRPr lang="ru-RU" smtClean="0"/>
                  </a:p>
                  <a:p>
                    <a:r>
                      <a:rPr lang="ru-RU" smtClean="0"/>
                      <a:t>21 </a:t>
                    </a:r>
                    <a:r>
                      <a:rPr lang="ru-RU"/>
                      <a:t>583,0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21583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2025г.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8.9086859688196005E-2"/>
                  <c:y val="-2.9991663734410829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</a:t>
                    </a:r>
                    <a:r>
                      <a:rPr lang="ru-RU" dirty="0" smtClean="0"/>
                      <a:t>025г.;</a:t>
                    </a:r>
                  </a:p>
                  <a:p>
                    <a:r>
                      <a:rPr lang="ru-RU" dirty="0" smtClean="0"/>
                      <a:t>21 </a:t>
                    </a:r>
                    <a:r>
                      <a:rPr lang="ru-RU" dirty="0"/>
                      <a:t>583,0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21583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0913280"/>
        <c:axId val="330915200"/>
        <c:axId val="330995008"/>
      </c:bar3DChart>
      <c:catAx>
        <c:axId val="330913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30915200"/>
        <c:crosses val="autoZero"/>
        <c:auto val="1"/>
        <c:lblAlgn val="ctr"/>
        <c:lblOffset val="100"/>
        <c:noMultiLvlLbl val="0"/>
      </c:catAx>
      <c:valAx>
        <c:axId val="330915200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majorTickMark val="out"/>
        <c:minorTickMark val="none"/>
        <c:tickLblPos val="none"/>
        <c:crossAx val="330913280"/>
        <c:crosses val="autoZero"/>
        <c:crossBetween val="between"/>
      </c:valAx>
      <c:serAx>
        <c:axId val="330995008"/>
        <c:scaling>
          <c:orientation val="minMax"/>
        </c:scaling>
        <c:delete val="1"/>
        <c:axPos val="b"/>
        <c:majorTickMark val="out"/>
        <c:minorTickMark val="none"/>
        <c:tickLblPos val="none"/>
        <c:crossAx val="330915200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4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rgbClr val="663300"/>
            </a:solidFill>
          </c:spPr>
          <c:invertIfNegative val="0"/>
          <c:dLbls>
            <c:dLbl>
              <c:idx val="0"/>
              <c:layout>
                <c:manualLayout>
                  <c:x val="1.5936254980079678E-2"/>
                  <c:y val="0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3070.98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2022г.</c:v>
                </c:pt>
              </c:strCache>
            </c:strRef>
          </c:tx>
          <c:spPr>
            <a:solidFill>
              <a:srgbClr val="F10FD6"/>
            </a:solidFill>
          </c:spPr>
          <c:invertIfNegative val="0"/>
          <c:dLbls>
            <c:dLbl>
              <c:idx val="0"/>
              <c:layout>
                <c:manualLayout>
                  <c:x val="2.6560424966799466E-2"/>
                  <c:y val="6.2581476030924826E-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2194.2130000000002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2023г.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1.5936254980079678E-2"/>
                  <c:y val="3.1285810340184535E-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880.37099999999998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2024г.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layout>
                <c:manualLayout>
                  <c:x val="3.1872509960159369E-2"/>
                  <c:y val="-1.564536900773128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876.84799999999984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2025г.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9.8273572377158044E-2"/>
                  <c:y val="-9.3872214046387646E-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873.51300000000003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5258368"/>
        <c:axId val="335259904"/>
        <c:axId val="331101952"/>
      </c:bar3DChart>
      <c:catAx>
        <c:axId val="335258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35259904"/>
        <c:crosses val="autoZero"/>
        <c:auto val="1"/>
        <c:lblAlgn val="ctr"/>
        <c:lblOffset val="100"/>
        <c:noMultiLvlLbl val="0"/>
      </c:catAx>
      <c:valAx>
        <c:axId val="335259904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majorTickMark val="out"/>
        <c:minorTickMark val="none"/>
        <c:tickLblPos val="none"/>
        <c:crossAx val="335258368"/>
        <c:crosses val="autoZero"/>
        <c:crossBetween val="between"/>
      </c:valAx>
      <c:serAx>
        <c:axId val="331101952"/>
        <c:scaling>
          <c:orientation val="minMax"/>
        </c:scaling>
        <c:delete val="1"/>
        <c:axPos val="b"/>
        <c:majorTickMark val="out"/>
        <c:minorTickMark val="none"/>
        <c:tickLblPos val="none"/>
        <c:crossAx val="335259904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5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rgbClr val="663300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9753.759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2022г.</c:v>
                </c:pt>
              </c:strCache>
            </c:strRef>
          </c:tx>
          <c:spPr>
            <a:solidFill>
              <a:srgbClr val="F10FD6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8589.5859999999957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2023г.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5464.94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2024г.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layout>
                <c:manualLayout>
                  <c:x val="3.7408149632598538E-2"/>
                  <c:y val="0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5357.8879999999999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2025г.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8.016032064128259E-2"/>
                  <c:y val="5.7333961749670001E-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4">
                        <a:lumMod val="1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4561.8879999999999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5487360"/>
        <c:axId val="335488896"/>
        <c:axId val="335266688"/>
      </c:bar3DChart>
      <c:catAx>
        <c:axId val="335487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35488896"/>
        <c:crosses val="autoZero"/>
        <c:auto val="1"/>
        <c:lblAlgn val="ctr"/>
        <c:lblOffset val="100"/>
        <c:noMultiLvlLbl val="0"/>
      </c:catAx>
      <c:valAx>
        <c:axId val="335488896"/>
        <c:scaling>
          <c:orientation val="minMax"/>
        </c:scaling>
        <c:delete val="1"/>
        <c:axPos val="l"/>
        <c:majorGridlines/>
        <c:numFmt formatCode="_-* #,##0.0\ _₽_-;\-* #,##0.0\ _₽_-;_-* &quot;-&quot;??\ _₽_-;_-@_-" sourceLinked="1"/>
        <c:majorTickMark val="out"/>
        <c:minorTickMark val="none"/>
        <c:tickLblPos val="none"/>
        <c:crossAx val="335487360"/>
        <c:crosses val="autoZero"/>
        <c:crossBetween val="between"/>
      </c:valAx>
      <c:serAx>
        <c:axId val="335266688"/>
        <c:scaling>
          <c:orientation val="minMax"/>
        </c:scaling>
        <c:delete val="1"/>
        <c:axPos val="b"/>
        <c:majorTickMark val="out"/>
        <c:minorTickMark val="none"/>
        <c:tickLblPos val="none"/>
        <c:crossAx val="335488896"/>
        <c:crosses val="autoZero"/>
      </c:ser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hPercent val="157"/>
      <c:rotY val="210"/>
      <c:depthPercent val="100"/>
      <c:rAngAx val="1"/>
    </c:view3D>
    <c:floor>
      <c:thickness val="0"/>
    </c:floor>
    <c:sideWall>
      <c:thickness val="0"/>
      <c:spPr>
        <a:noFill/>
      </c:spPr>
    </c:sideWall>
    <c:backWall>
      <c:thickness val="0"/>
    </c:backWall>
    <c:plotArea>
      <c:layout>
        <c:manualLayout>
          <c:layoutTarget val="inner"/>
          <c:xMode val="edge"/>
          <c:yMode val="edge"/>
          <c:x val="0.10570203872863344"/>
          <c:y val="4.5284992361029501E-2"/>
          <c:w val="0.87564861396100124"/>
          <c:h val="0.87635679868374661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explosion val="25"/>
          <c:dPt>
            <c:idx val="0"/>
            <c:bubble3D val="0"/>
            <c:spPr>
              <a:solidFill>
                <a:srgbClr val="00CC00"/>
              </a:solidFill>
            </c:spPr>
          </c:dPt>
          <c:dPt>
            <c:idx val="1"/>
            <c:bubble3D val="0"/>
            <c:spPr>
              <a:solidFill>
                <a:srgbClr val="F10FD6"/>
              </a:solidFill>
            </c:spPr>
          </c:dPt>
          <c:dPt>
            <c:idx val="2"/>
            <c:bubble3D val="0"/>
            <c:explosion val="37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bubble3D val="0"/>
            <c:explosion val="49"/>
            <c:spPr>
              <a:solidFill>
                <a:srgbClr val="FFFF00"/>
              </a:solidFill>
            </c:spPr>
          </c:dPt>
          <c:dPt>
            <c:idx val="4"/>
            <c:bubble3D val="0"/>
            <c:explosion val="70"/>
            <c:spPr>
              <a:solidFill>
                <a:schemeClr val="accent4">
                  <a:lumMod val="10000"/>
                </a:schemeClr>
              </a:solidFill>
            </c:spPr>
          </c:dPt>
          <c:dPt>
            <c:idx val="5"/>
            <c:bubble3D val="0"/>
            <c:explosion val="46"/>
            <c:spPr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5400000" scaled="0"/>
              </a:gradFill>
            </c:spPr>
          </c:dPt>
          <c:dPt>
            <c:idx val="6"/>
            <c:bubble3D val="0"/>
            <c:explosion val="8"/>
            <c:spPr>
              <a:solidFill>
                <a:srgbClr val="FF9900"/>
              </a:solidFill>
            </c:spPr>
          </c:dPt>
          <c:dPt>
            <c:idx val="7"/>
            <c:bubble3D val="0"/>
            <c:explosion val="6"/>
            <c:spPr>
              <a:solidFill>
                <a:srgbClr val="FFFFFF"/>
              </a:solidFill>
            </c:spPr>
          </c:dPt>
          <c:dPt>
            <c:idx val="8"/>
            <c:bubble3D val="0"/>
            <c:explosion val="15"/>
            <c:spPr>
              <a:solidFill>
                <a:srgbClr val="663300"/>
              </a:solidFill>
            </c:spPr>
          </c:dPt>
          <c:dPt>
            <c:idx val="9"/>
            <c:bubble3D val="0"/>
            <c:explosion val="38"/>
            <c:spPr>
              <a:solidFill>
                <a:srgbClr val="FF0000"/>
              </a:solidFill>
            </c:spPr>
          </c:dPt>
          <c:dPt>
            <c:idx val="10"/>
            <c:bubble3D val="0"/>
            <c:explosion val="58"/>
            <c:spPr>
              <a:solidFill>
                <a:srgbClr val="002060"/>
              </a:solidFill>
            </c:spPr>
          </c:dPt>
          <c:dLbls>
            <c:dLbl>
              <c:idx val="0"/>
              <c:layout>
                <c:manualLayout>
                  <c:x val="-0.12469756000103972"/>
                  <c:y val="0.1643398166647079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055075374676488E-2"/>
                  <c:y val="7.0075802091902695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252448802850393E-2"/>
                  <c:y val="-7.252732400987189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3.053061464331887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9949419231459004"/>
                  <c:y val="-4.30391350334939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15675198555183206"/>
                  <c:y val="-5.761972617228816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1039829146890541"/>
                  <c:y val="-0.1171227523798331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38625509921424056"/>
                  <c:y val="7.303134915971323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32453651243491022"/>
                  <c:y val="0.1139165883182512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.18745281979519074"/>
                  <c:y val="0.2142669526383828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3.1376433568585894E-3"/>
                  <c:y val="0.1848730755670466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accent4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15875">
                  <a:solidFill>
                    <a:schemeClr val="accent4">
                      <a:lumMod val="10000"/>
                    </a:schemeClr>
                  </a:solidFill>
                </a:ln>
              </c:spPr>
            </c:leaderLines>
          </c:dLbls>
          <c:cat>
            <c:strRef>
              <c:f>Sheet1!$B$1:$L$1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Культура, кинематография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  <c:pt idx="10">
                  <c:v>Обслуживание муниципального долга</c:v>
                </c:pt>
              </c:strCache>
            </c:strRef>
          </c:cat>
          <c:val>
            <c:numRef>
              <c:f>Sheet1!$B$2:$L$2</c:f>
              <c:numCache>
                <c:formatCode>General</c:formatCode>
                <c:ptCount val="11"/>
                <c:pt idx="0">
                  <c:v>270.8</c:v>
                </c:pt>
                <c:pt idx="1">
                  <c:v>29.2</c:v>
                </c:pt>
                <c:pt idx="2">
                  <c:v>402.4</c:v>
                </c:pt>
                <c:pt idx="3">
                  <c:v>399.6</c:v>
                </c:pt>
                <c:pt idx="4">
                  <c:v>10.6</c:v>
                </c:pt>
                <c:pt idx="5">
                  <c:v>2780.3</c:v>
                </c:pt>
                <c:pt idx="6">
                  <c:v>300.8</c:v>
                </c:pt>
                <c:pt idx="7">
                  <c:v>283.60000000000002</c:v>
                </c:pt>
                <c:pt idx="8">
                  <c:v>176.9</c:v>
                </c:pt>
                <c:pt idx="9">
                  <c:v>5.3</c:v>
                </c:pt>
                <c:pt idx="10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Доходы на 2023 год </a:t>
            </a:r>
          </a:p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sz="2160" b="0" i="0" u="none" strike="noStrike" baseline="0" dirty="0" smtClean="0"/>
              <a:t> (</a:t>
            </a:r>
            <a:r>
              <a:rPr lang="ru-RU" sz="2160" b="1" i="0" u="none" strike="noStrike" baseline="0" dirty="0" smtClean="0"/>
              <a:t>4 588,2 </a:t>
            </a: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млн. руб.)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c:rich>
      </c:tx>
      <c:overlay val="0"/>
    </c:title>
    <c:autoTitleDeleted val="0"/>
    <c:view3D>
      <c:rotX val="40"/>
      <c:rotY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594761124544179E-3"/>
          <c:y val="0.1857499175527747"/>
          <c:w val="0.6981210540073991"/>
          <c:h val="0.814250082447225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на 2022 год 4 278 463,2 тыс. руб.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CC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 1 </a:t>
                    </a:r>
                    <a:r>
                      <a:rPr lang="en-US" smtClean="0"/>
                      <a:t>599,9; </a:t>
                    </a:r>
                    <a:r>
                      <a:rPr lang="en-US"/>
                      <a:t>35%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 2 </a:t>
                    </a:r>
                    <a:r>
                      <a:rPr lang="en-US" smtClean="0"/>
                      <a:t>837,4; </a:t>
                    </a:r>
                    <a:r>
                      <a:rPr lang="en-US"/>
                      <a:t>62%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 formatCode="_-* #,##0.0\ _₽_-;\-* #,##0.0\ _₽_-;_-* &quot;-&quot;??\ _₽_-;_-@_-">
                  <c:v>1599.8565100000001</c:v>
                </c:pt>
                <c:pt idx="1">
                  <c:v>150.93062599999999</c:v>
                </c:pt>
                <c:pt idx="2" formatCode="_-* #,##0.0\ _₽_-;\-* #,##0.0\ _₽_-;_-* &quot;-&quot;??\ _₽_-;_-@_-">
                  <c:v>2837.4261999999999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Лист1!$C$2:$C$4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sz="160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 prst="relaxedInset"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0"/>
      <c:rotY val="2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76135704543405458"/>
          <c:h val="0.97777777453744164"/>
        </c:manualLayout>
      </c:layout>
      <c:pie3DChart>
        <c:varyColors val="1"/>
        <c:ser>
          <c:idx val="1"/>
          <c:order val="1"/>
          <c:explosion val="25"/>
          <c:dPt>
            <c:idx val="0"/>
            <c:bubble3D val="0"/>
            <c:explosion val="21"/>
            <c:spPr>
              <a:solidFill>
                <a:srgbClr val="00CC00"/>
              </a:solidFill>
            </c:spPr>
          </c:dPt>
          <c:dPt>
            <c:idx val="1"/>
            <c:bubble3D val="0"/>
            <c:explosion val="16"/>
            <c:spPr>
              <a:solidFill>
                <a:srgbClr val="F10FD6"/>
              </a:solidFill>
            </c:spPr>
          </c:dPt>
          <c:dPt>
            <c:idx val="2"/>
            <c:bubble3D val="0"/>
            <c:explosion val="4"/>
            <c:spPr>
              <a:solidFill>
                <a:srgbClr val="00B0F0"/>
              </a:solidFill>
            </c:spPr>
          </c:dPt>
          <c:dPt>
            <c:idx val="3"/>
            <c:bubble3D val="0"/>
            <c:explosion val="21"/>
            <c:spPr>
              <a:solidFill>
                <a:srgbClr val="FFFF00"/>
              </a:solidFill>
            </c:spPr>
          </c:dPt>
          <c:dPt>
            <c:idx val="4"/>
            <c:bubble3D val="0"/>
            <c:explosion val="47"/>
            <c:spPr>
              <a:solidFill>
                <a:schemeClr val="accent4">
                  <a:lumMod val="10000"/>
                </a:schemeClr>
              </a:solidFill>
            </c:spPr>
          </c:dPt>
          <c:dPt>
            <c:idx val="5"/>
            <c:bubble3D val="0"/>
            <c:explosion val="37"/>
            <c:spPr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5400000" scaled="0"/>
              </a:gradFill>
            </c:spPr>
          </c:dPt>
          <c:dPt>
            <c:idx val="6"/>
            <c:bubble3D val="0"/>
            <c:spPr>
              <a:solidFill>
                <a:srgbClr val="FF9900"/>
              </a:solidFill>
            </c:spPr>
          </c:dPt>
          <c:dPt>
            <c:idx val="7"/>
            <c:bubble3D val="0"/>
            <c:spPr>
              <a:solidFill>
                <a:schemeClr val="tx1"/>
              </a:solidFill>
            </c:spPr>
          </c:dPt>
          <c:dPt>
            <c:idx val="8"/>
            <c:bubble3D val="0"/>
            <c:explosion val="6"/>
            <c:spPr>
              <a:solidFill>
                <a:srgbClr val="663300"/>
              </a:solidFill>
            </c:spPr>
          </c:dPt>
          <c:dPt>
            <c:idx val="9"/>
            <c:bubble3D val="0"/>
            <c:explosion val="38"/>
            <c:spPr>
              <a:solidFill>
                <a:srgbClr val="FF0000"/>
              </a:solidFill>
            </c:spPr>
          </c:dPt>
          <c:dPt>
            <c:idx val="10"/>
            <c:bubble3D val="0"/>
            <c:explosion val="63"/>
            <c:spPr>
              <a:solidFill>
                <a:srgbClr val="002060"/>
              </a:solidFill>
            </c:spPr>
          </c:dPt>
          <c:dLbls>
            <c:dLbl>
              <c:idx val="0"/>
              <c:layout>
                <c:manualLayout>
                  <c:x val="-8.7921334658865299E-2"/>
                  <c:y val="-1.49079928416437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4650736791527468E-2"/>
                  <c:y val="-4.1769618222458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5893555693822131E-2"/>
                  <c:y val="-6.20430245032115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3578984162677185E-2"/>
                  <c:y val="-9.77180078328970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6991127266621053E-2"/>
                  <c:y val="-7.3808409712512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11806413604038545"/>
                  <c:y val="5.8596246514471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2.3006158155278872E-2"/>
                  <c:y val="7.37576660480702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2084115161190583E-2"/>
                  <c:y val="3.1333046271951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5.7437688414939791E-2"/>
                  <c:y val="7.03422383117874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4.3325525658581554E-2"/>
                  <c:y val="1.9168565058116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6389483881050581E-2"/>
                  <c:y val="-1.90539543677390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solidFill>
                      <a:schemeClr val="accent4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22225">
                  <a:solidFill>
                    <a:schemeClr val="accent4">
                      <a:lumMod val="10000"/>
                    </a:schemeClr>
                  </a:solidFill>
                </a:ln>
              </c:spPr>
            </c:leaderLines>
          </c:dLbls>
          <c:cat>
            <c:strRef>
              <c:f>[раб.мат.xlsx]Лист9!$A$30:$A$40</c:f>
              <c:strCache>
                <c:ptCount val="11"/>
                <c:pt idx="0">
                  <c:v>  ОБЩЕГОСУДАРСТВЕННЫЕ ВОПРОСЫ</c:v>
                </c:pt>
                <c:pt idx="1">
                  <c:v>  НАЦИОНАЛЬНАЯ БЕЗОПАСНОСТЬ И ПРАВООХРАНИТЕЛЬНАЯ ДЕЯТЕЛЬНОСТЬ</c:v>
                </c:pt>
                <c:pt idx="2">
                  <c:v>  НАЦИОНАЛЬНАЯ ЭКОНОМИКА</c:v>
                </c:pt>
                <c:pt idx="3">
                  <c:v>  ЖИЛИЩНО-КОММУНАЛЬНОЕ ХОЗЯЙСТВО</c:v>
                </c:pt>
                <c:pt idx="4">
                  <c:v>  ОХРАНА ОКРУЖАЮЩЕЙ СРЕДЫ</c:v>
                </c:pt>
                <c:pt idx="5">
                  <c:v>  ОБРАЗОВАНИЕ</c:v>
                </c:pt>
                <c:pt idx="6">
                  <c:v>  КУЛЬТУРА, КИНЕМАТОГРАФИЯ</c:v>
                </c:pt>
                <c:pt idx="7">
                  <c:v>  СОЦИАЛЬНАЯ ПОЛИТИКА</c:v>
                </c:pt>
                <c:pt idx="8">
                  <c:v>  ФИЗИЧЕСКАЯ КУЛЬТУРА И СПОРТ</c:v>
                </c:pt>
                <c:pt idx="9">
                  <c:v>  СРЕДСТВА МАССОВОЙ ИНФОРМАЦИИ</c:v>
                </c:pt>
                <c:pt idx="10">
                  <c:v>  ОБСЛУЖИВАНИЕ ГОСУДАРСТВЕННОГО И МУНИЦИПАЛЬНОГО ДОЛГА</c:v>
                </c:pt>
              </c:strCache>
            </c:strRef>
          </c:cat>
          <c:val>
            <c:numRef>
              <c:f>[раб.мат.xlsx]Лист9!$C$30:$C$40</c:f>
              <c:numCache>
                <c:formatCode>#,##0.0</c:formatCode>
                <c:ptCount val="11"/>
                <c:pt idx="0">
                  <c:v>240.16858300000001</c:v>
                </c:pt>
                <c:pt idx="1">
                  <c:v>77.846014999999994</c:v>
                </c:pt>
                <c:pt idx="2">
                  <c:v>430.97209199999998</c:v>
                </c:pt>
                <c:pt idx="3">
                  <c:v>336.15283099999999</c:v>
                </c:pt>
                <c:pt idx="4">
                  <c:v>15.469189</c:v>
                </c:pt>
                <c:pt idx="5">
                  <c:v>2009.8001810000001</c:v>
                </c:pt>
                <c:pt idx="6">
                  <c:v>200.11729700000001</c:v>
                </c:pt>
                <c:pt idx="7">
                  <c:v>292.94853899999998</c:v>
                </c:pt>
                <c:pt idx="8">
                  <c:v>194.92810700000001</c:v>
                </c:pt>
                <c:pt idx="9">
                  <c:v>4.1307729999999996</c:v>
                </c:pt>
                <c:pt idx="10">
                  <c:v>8.7590500000000002</c:v>
                </c:pt>
              </c:numCache>
            </c:numRef>
          </c:val>
        </c:ser>
        <c:ser>
          <c:idx val="0"/>
          <c:order val="0"/>
          <c:explosion val="25"/>
          <c:cat>
            <c:strRef>
              <c:f>[раб.мат.xlsx]Лист9!$A$30:$A$40</c:f>
              <c:strCache>
                <c:ptCount val="11"/>
                <c:pt idx="0">
                  <c:v>  ОБЩЕГОСУДАРСТВЕННЫЕ ВОПРОСЫ</c:v>
                </c:pt>
                <c:pt idx="1">
                  <c:v>  НАЦИОНАЛЬНАЯ БЕЗОПАСНОСТЬ И ПРАВООХРАНИТЕЛЬНАЯ ДЕЯТЕЛЬНОСТЬ</c:v>
                </c:pt>
                <c:pt idx="2">
                  <c:v>  НАЦИОНАЛЬНАЯ ЭКОНОМИКА</c:v>
                </c:pt>
                <c:pt idx="3">
                  <c:v>  ЖИЛИЩНО-КОММУНАЛЬНОЕ ХОЗЯЙСТВО</c:v>
                </c:pt>
                <c:pt idx="4">
                  <c:v>  ОХРАНА ОКРУЖАЮЩЕЙ СРЕДЫ</c:v>
                </c:pt>
                <c:pt idx="5">
                  <c:v>  ОБРАЗОВАНИЕ</c:v>
                </c:pt>
                <c:pt idx="6">
                  <c:v>  КУЛЬТУРА, КИНЕМАТОГРАФИЯ</c:v>
                </c:pt>
                <c:pt idx="7">
                  <c:v>  СОЦИАЛЬНАЯ ПОЛИТИКА</c:v>
                </c:pt>
                <c:pt idx="8">
                  <c:v>  ФИЗИЧЕСКАЯ КУЛЬТУРА И СПОРТ</c:v>
                </c:pt>
                <c:pt idx="9">
                  <c:v>  СРЕДСТВА МАССОВОЙ ИНФОРМАЦИИ</c:v>
                </c:pt>
                <c:pt idx="10">
                  <c:v>  ОБСЛУЖИВАНИЕ ГОСУДАРСТВЕННОГО И МУНИЦИПАЛЬНОГО ДОЛГА</c:v>
                </c:pt>
              </c:strCache>
            </c:strRef>
          </c:cat>
          <c:val>
            <c:numRef>
              <c:f>[раб.мат.xlsx]Лист9!$B$30:$B$40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365670527436217"/>
          <c:y val="3.4025278318980265E-2"/>
          <c:w val="0.31805600100665604"/>
          <c:h val="0.92999711785660755"/>
        </c:manualLayout>
      </c:layout>
      <c:overlay val="0"/>
      <c:txPr>
        <a:bodyPr/>
        <a:lstStyle/>
        <a:p>
          <a:pPr>
            <a:defRPr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0"/>
      <c:rotY val="2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1111111111111112E-2"/>
          <c:w val="0.76598607538892372"/>
          <c:h val="0.98888888888888893"/>
        </c:manualLayout>
      </c:layout>
      <c:pie3DChart>
        <c:varyColors val="1"/>
        <c:ser>
          <c:idx val="1"/>
          <c:order val="1"/>
          <c:explosion val="25"/>
          <c:dPt>
            <c:idx val="0"/>
            <c:bubble3D val="0"/>
            <c:spPr>
              <a:solidFill>
                <a:srgbClr val="00CC00"/>
              </a:solidFill>
            </c:spPr>
          </c:dPt>
          <c:dPt>
            <c:idx val="1"/>
            <c:bubble3D val="0"/>
            <c:explosion val="34"/>
            <c:spPr>
              <a:solidFill>
                <a:srgbClr val="F10FD6"/>
              </a:solidFill>
            </c:spPr>
          </c:dPt>
          <c:dPt>
            <c:idx val="2"/>
            <c:bubble3D val="0"/>
            <c:spPr>
              <a:solidFill>
                <a:srgbClr val="00B0F0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dPt>
            <c:idx val="4"/>
            <c:bubble3D val="0"/>
            <c:explosion val="40"/>
            <c:spPr>
              <a:solidFill>
                <a:schemeClr val="accent4">
                  <a:lumMod val="10000"/>
                </a:schemeClr>
              </a:solidFill>
            </c:spPr>
          </c:dPt>
          <c:dPt>
            <c:idx val="5"/>
            <c:bubble3D val="0"/>
            <c:spPr>
              <a:gradFill>
                <a:gsLst>
                  <a:gs pos="0">
                    <a:srgbClr val="CBCBCB"/>
                  </a:gs>
                  <a:gs pos="13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69000">
                    <a:srgbClr val="292929"/>
                  </a:gs>
                  <a:gs pos="82001">
                    <a:srgbClr val="777777"/>
                  </a:gs>
                  <a:gs pos="100000">
                    <a:srgbClr val="EAEAEA"/>
                  </a:gs>
                </a:gsLst>
                <a:lin ang="5400000" scaled="0"/>
              </a:gradFill>
            </c:spPr>
          </c:dPt>
          <c:dPt>
            <c:idx val="6"/>
            <c:bubble3D val="0"/>
            <c:explosion val="15"/>
            <c:spPr>
              <a:solidFill>
                <a:srgbClr val="FF9900"/>
              </a:solidFill>
            </c:spPr>
          </c:dPt>
          <c:dPt>
            <c:idx val="7"/>
            <c:bubble3D val="0"/>
            <c:explosion val="15"/>
            <c:spPr>
              <a:solidFill>
                <a:srgbClr val="FFFFFF"/>
              </a:solidFill>
            </c:spPr>
          </c:dPt>
          <c:dPt>
            <c:idx val="8"/>
            <c:bubble3D val="0"/>
            <c:explosion val="13"/>
            <c:spPr>
              <a:solidFill>
                <a:srgbClr val="663300"/>
              </a:solidFill>
            </c:spPr>
          </c:dPt>
          <c:dPt>
            <c:idx val="9"/>
            <c:bubble3D val="0"/>
            <c:explosion val="35"/>
            <c:spPr>
              <a:solidFill>
                <a:srgbClr val="FF0000"/>
              </a:solidFill>
            </c:spPr>
          </c:dPt>
          <c:dPt>
            <c:idx val="10"/>
            <c:bubble3D val="0"/>
            <c:explosion val="53"/>
            <c:spPr>
              <a:solidFill>
                <a:srgbClr val="002060"/>
              </a:solidFill>
            </c:spPr>
          </c:dPt>
          <c:dLbls>
            <c:dLbl>
              <c:idx val="0"/>
              <c:layout>
                <c:manualLayout>
                  <c:x val="-5.7110220680191053E-2"/>
                  <c:y val="1.71507728200641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5944992381018878E-2"/>
                  <c:y val="-3.1787984835228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3761477548340099E-3"/>
                  <c:y val="-6.2729367162438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6507600655544512E-3"/>
                  <c:y val="-8.8280694079906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1472224678320864"/>
                  <c:y val="-2.3601633129192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11841901057325994"/>
                  <c:y val="7.9081364829396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8.6394166963301752E-2"/>
                  <c:y val="-1.80169145523476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.12880477322016501"/>
                  <c:y val="4.3069699620880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9.3978345801795121E-2"/>
                  <c:y val="8.5521872265966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5.214475052690113E-2"/>
                  <c:y val="2.8974482356372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>
                    <a:solidFill>
                      <a:schemeClr val="accent4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9050">
                  <a:solidFill>
                    <a:schemeClr val="accent4">
                      <a:lumMod val="10000"/>
                    </a:schemeClr>
                  </a:solidFill>
                </a:ln>
              </c:spPr>
            </c:leaderLines>
          </c:dLbls>
          <c:cat>
            <c:strRef>
              <c:f>[раб.мат.xlsx]Лист9!$A$45:$A$55</c:f>
              <c:strCache>
                <c:ptCount val="11"/>
                <c:pt idx="0">
                  <c:v>  ОБЩЕГОСУДАРСТВЕННЫЕ ВОПРОСЫ</c:v>
                </c:pt>
                <c:pt idx="1">
                  <c:v>  НАЦИОНАЛЬНАЯ БЕЗОПАСНОСТЬ И ПРАВООХРАНИТЕЛЬНАЯ ДЕЯТЕЛЬНОСТЬ</c:v>
                </c:pt>
                <c:pt idx="2">
                  <c:v>  НАЦИОНАЛЬНАЯ ЭКОНОМИКА</c:v>
                </c:pt>
                <c:pt idx="3">
                  <c:v>  ЖИЛИЩНО-КОММУНАЛЬНОЕ ХОЗЯЙСТВО</c:v>
                </c:pt>
                <c:pt idx="4">
                  <c:v>  ОХРАНА ОКРУЖАЮЩЕЙ СРЕДЫ</c:v>
                </c:pt>
                <c:pt idx="5">
                  <c:v>  ОБРАЗОВАНИЕ</c:v>
                </c:pt>
                <c:pt idx="6">
                  <c:v>  КУЛЬТУРА, КИНЕМАТОГРАФИЯ</c:v>
                </c:pt>
                <c:pt idx="7">
                  <c:v>  СОЦИАЛЬНАЯ ПОЛИТИКА</c:v>
                </c:pt>
                <c:pt idx="8">
                  <c:v>  ФИЗИЧЕСКАЯ КУЛЬТУРА И СПОРТ</c:v>
                </c:pt>
                <c:pt idx="9">
                  <c:v>  СРЕДСТВА МАССОВОЙ ИНФОРМАЦИИ</c:v>
                </c:pt>
                <c:pt idx="10">
                  <c:v>  ОБСЛУЖИВАНИЕ ГОСУДАРСТВЕННОГО И МУНИЦИПАЛЬНОГО ДОЛГА</c:v>
                </c:pt>
              </c:strCache>
            </c:strRef>
          </c:cat>
          <c:val>
            <c:numRef>
              <c:f>[раб.мат.xlsx]Лист9!$C$45:$C$55</c:f>
              <c:numCache>
                <c:formatCode>#,##0.0</c:formatCode>
                <c:ptCount val="11"/>
                <c:pt idx="0">
                  <c:v>241.307244</c:v>
                </c:pt>
                <c:pt idx="1">
                  <c:v>28.005583999999999</c:v>
                </c:pt>
                <c:pt idx="2">
                  <c:v>268.99757199999999</c:v>
                </c:pt>
                <c:pt idx="3">
                  <c:v>162.018111</c:v>
                </c:pt>
                <c:pt idx="4">
                  <c:v>10.367956</c:v>
                </c:pt>
                <c:pt idx="5">
                  <c:v>2249.0642029999999</c:v>
                </c:pt>
                <c:pt idx="6">
                  <c:v>226.93382</c:v>
                </c:pt>
                <c:pt idx="7">
                  <c:v>301.98489499999999</c:v>
                </c:pt>
                <c:pt idx="8">
                  <c:v>186.32517999999999</c:v>
                </c:pt>
                <c:pt idx="9">
                  <c:v>4.1322729999999996</c:v>
                </c:pt>
                <c:pt idx="10">
                  <c:v>8.7590500000000002</c:v>
                </c:pt>
              </c:numCache>
            </c:numRef>
          </c:val>
        </c:ser>
        <c:ser>
          <c:idx val="0"/>
          <c:order val="0"/>
          <c:explosion val="25"/>
          <c:cat>
            <c:strRef>
              <c:f>[раб.мат.xlsx]Лист9!$A$45:$A$55</c:f>
              <c:strCache>
                <c:ptCount val="11"/>
                <c:pt idx="0">
                  <c:v>  ОБЩЕГОСУДАРСТВЕННЫЕ ВОПРОСЫ</c:v>
                </c:pt>
                <c:pt idx="1">
                  <c:v>  НАЦИОНАЛЬНАЯ БЕЗОПАСНОСТЬ И ПРАВООХРАНИТЕЛЬНАЯ ДЕЯТЕЛЬНОСТЬ</c:v>
                </c:pt>
                <c:pt idx="2">
                  <c:v>  НАЦИОНАЛЬНАЯ ЭКОНОМИКА</c:v>
                </c:pt>
                <c:pt idx="3">
                  <c:v>  ЖИЛИЩНО-КОММУНАЛЬНОЕ ХОЗЯЙСТВО</c:v>
                </c:pt>
                <c:pt idx="4">
                  <c:v>  ОХРАНА ОКРУЖАЮЩЕЙ СРЕДЫ</c:v>
                </c:pt>
                <c:pt idx="5">
                  <c:v>  ОБРАЗОВАНИЕ</c:v>
                </c:pt>
                <c:pt idx="6">
                  <c:v>  КУЛЬТУРА, КИНЕМАТОГРАФИЯ</c:v>
                </c:pt>
                <c:pt idx="7">
                  <c:v>  СОЦИАЛЬНАЯ ПОЛИТИКА</c:v>
                </c:pt>
                <c:pt idx="8">
                  <c:v>  ФИЗИЧЕСКАЯ КУЛЬТУРА И СПОРТ</c:v>
                </c:pt>
                <c:pt idx="9">
                  <c:v>  СРЕДСТВА МАССОВОЙ ИНФОРМАЦИИ</c:v>
                </c:pt>
                <c:pt idx="10">
                  <c:v>  ОБСЛУЖИВАНИЕ ГОСУДАРСТВЕННОГО И МУНИЦИПАЛЬНОГО ДОЛГА</c:v>
                </c:pt>
              </c:strCache>
            </c:strRef>
          </c:cat>
          <c:val>
            <c:numRef>
              <c:f>[раб.мат.xlsx]Лист9!$B$45:$B$55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365670527436217"/>
          <c:y val="4.5008311461067367E-2"/>
          <c:w val="0.31805600100665604"/>
          <c:h val="0.90813152522601337"/>
        </c:manualLayout>
      </c:layout>
      <c:overlay val="0"/>
      <c:txPr>
        <a:bodyPr/>
        <a:lstStyle/>
        <a:p>
          <a:pPr>
            <a:defRPr sz="120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30"/>
      <c:depthPercent val="14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7092653321202488"/>
          <c:y val="2.0386961159263611E-2"/>
          <c:w val="0.48001961657886294"/>
          <c:h val="0.9356666601969319"/>
        </c:manualLayout>
      </c:layout>
      <c:bar3DChart>
        <c:barDir val="bar"/>
        <c:grouping val="clustered"/>
        <c:varyColors val="0"/>
        <c:ser>
          <c:idx val="0"/>
          <c:order val="0"/>
          <c:spPr>
            <a:solidFill>
              <a:srgbClr val="FFFF00"/>
            </a:solidFill>
            <a:ln w="31750"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1.2545741741460911E-2"/>
                  <c:y val="-1.4826880843100809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690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939713046067679E-2"/>
                  <c:y val="-1.11201606323256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3638278276406061E-3"/>
                  <c:y val="-1.11201606323256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7577991322473755E-3"/>
                  <c:y val="-1.4826880843100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8.3638278276406061E-3"/>
                  <c:y val="-1.6680240948488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2545741741460911E-2"/>
                  <c:y val="-1.4826880843100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8.3638278276406061E-3"/>
                  <c:y val="-1.11201606323256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8.3638278276406061E-3"/>
                  <c:y val="-1.112016063232560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77 </a:t>
                    </a:r>
                    <a:r>
                      <a:rPr lang="en-US" dirty="0" smtClean="0"/>
                      <a:t>104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2545741741460911E-2"/>
                  <c:y val="-1.668024094848840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79 </a:t>
                    </a:r>
                    <a:r>
                      <a:rPr lang="en-US" dirty="0" smtClean="0"/>
                      <a:t>767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8.3638278276406061E-3"/>
                  <c:y val="-1.112016063232560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177 </a:t>
                    </a:r>
                    <a:r>
                      <a:rPr lang="en-US" dirty="0" smtClean="0"/>
                      <a:t>126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1.2545741741460911E-2"/>
                  <c:y val="-1.482688084310080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225 </a:t>
                    </a:r>
                    <a:r>
                      <a:rPr lang="en-US" dirty="0" smtClean="0"/>
                      <a:t>900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1.2545741741460911E-2"/>
                  <c:y val="-1.482688084310080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251 </a:t>
                    </a:r>
                    <a:r>
                      <a:rPr lang="en-US" dirty="0" smtClean="0"/>
                      <a:t>409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1.1151770436854143E-2"/>
                  <c:y val="-1.112016063232560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303 </a:t>
                    </a:r>
                    <a:r>
                      <a:rPr lang="en-US" dirty="0" smtClean="0"/>
                      <a:t>869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1.3939713046067679E-2"/>
                  <c:y val="-1.668024094848840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402 </a:t>
                    </a:r>
                    <a:r>
                      <a:rPr lang="en-US" dirty="0" smtClean="0"/>
                      <a:t>675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1.2545741741460911E-2"/>
                  <c:y val="-1.668024094848840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440 </a:t>
                    </a:r>
                    <a:r>
                      <a:rPr lang="en-US" dirty="0" smtClean="0"/>
                      <a:t>941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9.6184020017866884E-2"/>
                  <c:y val="-1.297352073771320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2 299 </a:t>
                    </a:r>
                    <a:r>
                      <a:rPr lang="en-US" dirty="0" smtClean="0"/>
                      <a:t>712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accent4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[раб.мат.xlsx]Лист7!$Y$11:$AN$11</c:f>
              <c:strCache>
                <c:ptCount val="16"/>
                <c:pt idx="0">
                  <c:v> МП "Профилактика терроризма, минимизация и (или) ликвидация последствий его проявлений, профилактика экстремизма в СГО" </c:v>
                </c:pt>
                <c:pt idx="1">
                  <c:v> МП "Содействие развитию малого и среднего предпринимательства в СГО до 2026 года"</c:v>
                </c:pt>
                <c:pt idx="2">
                  <c:v>МП "Управление муниципальными финансами СГО до 2026 года"</c:v>
                </c:pt>
                <c:pt idx="3">
                  <c:v>  МП "Дополнительные меры социальной поддержки отдельных категорий граждан СГО" </c:v>
                </c:pt>
                <c:pt idx="4">
                  <c:v>  МП "Развитие муниципальной службы в СГО" </c:v>
                </c:pt>
                <c:pt idx="5">
                  <c:v>  МП "Обеспечение общественной безопасности на территории СГО" </c:v>
                </c:pt>
                <c:pt idx="6">
                  <c:v>МП "Формирование современной городской среды на территории СГО" </c:v>
                </c:pt>
                <c:pt idx="7">
                  <c:v>  МП "Управление собственностью СГО"</c:v>
                </c:pt>
                <c:pt idx="8">
                  <c:v>  МП "Реализация молодежной политики в СГО" </c:v>
                </c:pt>
                <c:pt idx="9">
                  <c:v> МП "Развитие физической культуры и спорта в СГО" </c:v>
                </c:pt>
                <c:pt idx="10">
                  <c:v>  МП "Развитие ЖКХ и повышение энергетической эффективности на территории СГО" </c:v>
                </c:pt>
                <c:pt idx="11">
                  <c:v>  МП "Социальная поддержка и социальное обслуживание населения на территории СГО" </c:v>
                </c:pt>
                <c:pt idx="12">
                  <c:v>  МП "Развитие культуры в СГО" </c:v>
                </c:pt>
                <c:pt idx="13">
                  <c:v>  МП "Реализация основных направлений в строительном комплексе на территории СГО" н</c:v>
                </c:pt>
                <c:pt idx="14">
                  <c:v>  МП "Развитие транспорта, дорожного хозяйства и благоустройства на территории СГО" </c:v>
                </c:pt>
                <c:pt idx="15">
                  <c:v> МП "Развитие системы образования в СГО" </c:v>
                </c:pt>
              </c:strCache>
            </c:strRef>
          </c:cat>
          <c:val>
            <c:numRef>
              <c:f>[раб.мат.xlsx]Лист7!$Y$12:$AN$12</c:f>
              <c:numCache>
                <c:formatCode>#,##0</c:formatCode>
                <c:ptCount val="16"/>
                <c:pt idx="0" formatCode="#,##0.00">
                  <c:v>690.46600000000001</c:v>
                </c:pt>
                <c:pt idx="1">
                  <c:v>950.4</c:v>
                </c:pt>
                <c:pt idx="2">
                  <c:v>25060.037</c:v>
                </c:pt>
                <c:pt idx="3">
                  <c:v>25095.668000000001</c:v>
                </c:pt>
                <c:pt idx="4">
                  <c:v>27263.814999999999</c:v>
                </c:pt>
                <c:pt idx="5">
                  <c:v>28989.097000000002</c:v>
                </c:pt>
                <c:pt idx="6">
                  <c:v>46494.792000000001</c:v>
                </c:pt>
                <c:pt idx="7" formatCode="#,##0.00">
                  <c:v>77104.456999999995</c:v>
                </c:pt>
                <c:pt idx="8" formatCode="#,##0.00">
                  <c:v>79767.135999999999</c:v>
                </c:pt>
                <c:pt idx="9" formatCode="#,##0.00">
                  <c:v>177126.27</c:v>
                </c:pt>
                <c:pt idx="10" formatCode="#,##0.00">
                  <c:v>225900.40599999999</c:v>
                </c:pt>
                <c:pt idx="11" formatCode="#,##0.00">
                  <c:v>251409.34099999999</c:v>
                </c:pt>
                <c:pt idx="12" formatCode="#,##0.00">
                  <c:v>303869.15999999997</c:v>
                </c:pt>
                <c:pt idx="13" formatCode="#,##0.00">
                  <c:v>402674.59499999997</c:v>
                </c:pt>
                <c:pt idx="14" formatCode="#,##0.00">
                  <c:v>440941.38699999999</c:v>
                </c:pt>
                <c:pt idx="15" formatCode="#,##0.00">
                  <c:v>2299712.2689999999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gapDepth val="141"/>
        <c:shape val="cylinder"/>
        <c:axId val="140933760"/>
        <c:axId val="141234560"/>
        <c:axId val="0"/>
      </c:bar3DChart>
      <c:catAx>
        <c:axId val="14093376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05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1234560"/>
        <c:crosses val="autoZero"/>
        <c:auto val="1"/>
        <c:lblAlgn val="ctr"/>
        <c:lblOffset val="100"/>
        <c:noMultiLvlLbl val="0"/>
      </c:catAx>
      <c:valAx>
        <c:axId val="141234560"/>
        <c:scaling>
          <c:orientation val="minMax"/>
          <c:max val="2400000"/>
          <c:min val="0"/>
        </c:scaling>
        <c:delete val="1"/>
        <c:axPos val="b"/>
        <c:majorGridlines/>
        <c:numFmt formatCode="#,##0.00" sourceLinked="1"/>
        <c:majorTickMark val="out"/>
        <c:minorTickMark val="none"/>
        <c:tickLblPos val="nextTo"/>
        <c:crossAx val="140933760"/>
        <c:crosses val="autoZero"/>
        <c:crossBetween val="between"/>
        <c:majorUnit val="200000"/>
      </c:valAx>
    </c:plotArea>
    <c:plotVisOnly val="1"/>
    <c:dispBlanksAs val="gap"/>
    <c:showDLblsOverMax val="0"/>
  </c:chart>
  <c:spPr>
    <a:noFill/>
    <a:scene3d>
      <a:camera prst="orthographicFront"/>
      <a:lightRig rig="threePt" dir="t"/>
    </a:scene3d>
    <a:sp3d>
      <a:bevelT w="6350"/>
    </a:sp3d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Доходы на 2025 год </a:t>
            </a:r>
          </a:p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(3 700,1 млн. руб.)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c:rich>
      </c:tx>
      <c:overlay val="0"/>
    </c:title>
    <c:autoTitleDeleted val="0"/>
    <c:view3D>
      <c:rotX val="40"/>
      <c:rotY val="5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594761124544187E-3"/>
          <c:y val="0.18574991755277481"/>
          <c:w val="0.69812105400739932"/>
          <c:h val="0.814250082447225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на 2024 год       3 530,3 тыс. руб.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CC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24838017432897438"/>
                  <c:y val="-0.17107879393316489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5.8670781984942301E-3"/>
                  <c:y val="-4.7320205833752793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0734230510582989"/>
                  <c:y val="0.15512213395833141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1568.0803489999994</c:v>
                </c:pt>
                <c:pt idx="1">
                  <c:v>108.2</c:v>
                </c:pt>
                <c:pt idx="2">
                  <c:v>2023.8815999999999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522024919795566"/>
          <c:y val="0.2345173715504246"/>
          <c:w val="0.31011073399593342"/>
          <c:h val="0.59879162784442963"/>
        </c:manualLayout>
      </c:layout>
      <c:overlay val="0"/>
      <c:txPr>
        <a:bodyPr/>
        <a:lstStyle/>
        <a:p>
          <a:pPr>
            <a:defRPr sz="160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 prst="relaxedInset"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Доходы на 2024 год </a:t>
            </a:r>
          </a:p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(3 783,7 млн. руб.)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c:rich>
      </c:tx>
      <c:overlay val="0"/>
    </c:title>
    <c:autoTitleDeleted val="0"/>
    <c:view3D>
      <c:rotX val="40"/>
      <c:rotY val="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594761124544192E-3"/>
          <c:y val="0.18574991755277495"/>
          <c:w val="0.69812105400739954"/>
          <c:h val="0.814250082447225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на 2023 год       3 758,0 тыс. руб.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CC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24838017432897438"/>
                  <c:y val="-0.17107879393316489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3.2327309327684142E-2"/>
                  <c:y val="-4.7320225024894323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10734230510582989"/>
                  <c:y val="0.15512213395833141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1499.8357269999999</c:v>
                </c:pt>
                <c:pt idx="1">
                  <c:v>109.70164500000004</c:v>
                </c:pt>
                <c:pt idx="2">
                  <c:v>2174.1174999999998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522024919795543"/>
          <c:y val="0.23451737155042476"/>
          <c:w val="0.31011073399593353"/>
          <c:h val="0.59879162784442963"/>
        </c:manualLayout>
      </c:layout>
      <c:overlay val="0"/>
      <c:txPr>
        <a:bodyPr/>
        <a:lstStyle/>
        <a:p>
          <a:pPr>
            <a:defRPr sz="160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 prst="relaxedInset"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50"/>
      <c:rAngAx val="0"/>
      <c:perspective val="10"/>
    </c:view3D>
    <c:floor>
      <c:thickness val="0"/>
    </c:floor>
    <c:sideWall>
      <c:thickness val="0"/>
      <c:spPr>
        <a:noFill/>
        <a:ln>
          <a:noFill/>
        </a:ln>
      </c:spPr>
    </c:sideWall>
    <c:backWall>
      <c:thickness val="0"/>
      <c:spPr>
        <a:noFill/>
        <a:ln>
          <a:noFill/>
        </a:ln>
      </c:spPr>
    </c:backWall>
    <c:plotArea>
      <c:layout>
        <c:manualLayout>
          <c:layoutTarget val="inner"/>
          <c:xMode val="edge"/>
          <c:yMode val="edge"/>
          <c:x val="1.9339794064203521E-2"/>
          <c:y val="4.427884280142011E-2"/>
          <c:w val="0.66583646274984865"/>
          <c:h val="0.904793162871504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Исполнение за 2021 год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w="361950" prst="coolSlant"/>
              <a:bevelB w="69850"/>
            </a:sp3d>
          </c:spPr>
          <c:invertIfNegative val="0"/>
          <c:dLbls>
            <c:dLbl>
              <c:idx val="0"/>
              <c:layout>
                <c:manualLayout>
                  <c:x val="1.0256410256410249E-2"/>
                  <c:y val="-3.4615381994595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FFC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#,##0\ _₽_-;\-* #,##0\ _₽_-;_-* "-"??\ _₽_-;_-@_-</c:formatCode>
                <c:ptCount val="1"/>
                <c:pt idx="0">
                  <c:v>812081.13600000041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Ожидаемое исполнение за 2022 год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layout>
                <c:manualLayout>
                  <c:x val="2.0512820512820492E-2"/>
                  <c:y val="-2.88461516621629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FFC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#,##0\ _₽_-;\-* #,##0\ _₽_-;_-* "-"??\ _₽_-;_-@_-</c:formatCode>
                <c:ptCount val="1"/>
                <c:pt idx="0">
                  <c:v>1005749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План на 2023 год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3.8461538461538472E-3"/>
                  <c:y val="-2.0192306163514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FFC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#,##0\ _₽_-;\-* #,##0\ _₽_-;_-* "-"??\ _₽_-;_-@_-</c:formatCode>
                <c:ptCount val="1"/>
                <c:pt idx="0">
                  <c:v>1270999.8920000007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План на 2024 год</c:v>
                </c:pt>
              </c:strCache>
            </c:strRef>
          </c:tx>
          <c:spPr>
            <a:solidFill>
              <a:srgbClr val="F10FD6"/>
            </a:solidFill>
          </c:spPr>
          <c:invertIfNegative val="0"/>
          <c:dLbls>
            <c:dLbl>
              <c:idx val="0"/>
              <c:layout>
                <c:manualLayout>
                  <c:x val="2.9487179487179528E-2"/>
                  <c:y val="-1.7307690997297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FFC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#,##0\ _₽_-;\-* #,##0\ _₽_-;_-* "-"??\ _₽_-;_-@_-</c:formatCode>
                <c:ptCount val="1"/>
                <c:pt idx="0">
                  <c:v>1155573.1500000008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План на 2025 год</c:v>
                </c:pt>
              </c:strCache>
            </c:strRef>
          </c:tx>
          <c:spPr>
            <a:solidFill>
              <a:srgbClr val="663300"/>
            </a:solidFill>
          </c:spPr>
          <c:invertIfNegative val="0"/>
          <c:dLbls>
            <c:dLbl>
              <c:idx val="0"/>
              <c:layout>
                <c:manualLayout>
                  <c:x val="6.2820512820512833E-2"/>
                  <c:y val="-8.653845498648895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FFC000"/>
                      </a:solidFill>
                      <a:latin typeface="Liberation Serif" pitchFamily="18" charset="0"/>
                      <a:ea typeface="Liberation Serif" pitchFamily="18" charset="0"/>
                      <a:cs typeface="Liberation Serif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chemeClr val="accent6">
                        <a:lumMod val="50000"/>
                      </a:schemeClr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#,##0\ _₽_-;\-* #,##0\ _₽_-;_-* "-"??\ _₽_-;_-@_-</c:formatCode>
                <c:ptCount val="1"/>
                <c:pt idx="0">
                  <c:v>1207567.6400000008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gapDepth val="60"/>
        <c:shape val="cylinder"/>
        <c:axId val="217920256"/>
        <c:axId val="217921792"/>
        <c:axId val="190032064"/>
      </c:bar3DChart>
      <c:catAx>
        <c:axId val="2179202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217921792"/>
        <c:crosses val="autoZero"/>
        <c:auto val="1"/>
        <c:lblAlgn val="ctr"/>
        <c:lblOffset val="100"/>
        <c:noMultiLvlLbl val="0"/>
      </c:catAx>
      <c:valAx>
        <c:axId val="217921792"/>
        <c:scaling>
          <c:orientation val="minMax"/>
        </c:scaling>
        <c:delete val="1"/>
        <c:axPos val="l"/>
        <c:majorGridlines/>
        <c:numFmt formatCode="_-* #,##0\ _₽_-;\-* #,##0\ _₽_-;_-* &quot;-&quot;??\ _₽_-;_-@_-" sourceLinked="1"/>
        <c:majorTickMark val="out"/>
        <c:minorTickMark val="none"/>
        <c:tickLblPos val="none"/>
        <c:crossAx val="217920256"/>
        <c:crosses val="autoZero"/>
        <c:crossBetween val="between"/>
      </c:valAx>
      <c:serAx>
        <c:axId val="190032064"/>
        <c:scaling>
          <c:orientation val="minMax"/>
        </c:scaling>
        <c:delete val="1"/>
        <c:axPos val="b"/>
        <c:majorTickMark val="out"/>
        <c:minorTickMark val="none"/>
        <c:tickLblPos val="none"/>
        <c:crossAx val="217921792"/>
        <c:crosses val="autoZero"/>
      </c:serAx>
      <c:spPr>
        <a:noFill/>
        <a:ln w="0">
          <a:noFill/>
        </a:ln>
      </c:spPr>
    </c:plotArea>
    <c:legend>
      <c:legendPos val="r"/>
      <c:overlay val="0"/>
      <c:txPr>
        <a:bodyPr/>
        <a:lstStyle/>
        <a:p>
          <a:pPr>
            <a:defRPr>
              <a:solidFill>
                <a:schemeClr val="accent6">
                  <a:lumMod val="5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6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  <c:spPr>
        <a:noFill/>
        <a:ln>
          <a:noFill/>
        </a:ln>
      </c:spPr>
    </c:backWall>
    <c:plotArea>
      <c:layout>
        <c:manualLayout>
          <c:layoutTarget val="inner"/>
          <c:xMode val="edge"/>
          <c:yMode val="edge"/>
          <c:x val="1.3026494051112817E-2"/>
          <c:y val="3.9382749692826506E-2"/>
          <c:w val="0.96854498672897971"/>
          <c:h val="0.9455126157360621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2021 год</c:v>
                </c:pt>
              </c:strCache>
            </c:strRef>
          </c:tx>
          <c:spPr>
            <a:solidFill>
              <a:srgbClr val="663300"/>
            </a:solidFill>
          </c:spPr>
          <c:invertIfNegative val="0"/>
          <c:dLbls>
            <c:dLbl>
              <c:idx val="0"/>
              <c:layout>
                <c:manualLayout>
                  <c:x val="-5.5390702274975293E-2"/>
                  <c:y val="2.5961536495946666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_-* #,##0\ _₽_-;\-* #,##0\ _₽_-;_-* "-"??\ _₽_-;_-@_-</c:formatCode>
                <c:ptCount val="1"/>
                <c:pt idx="0">
                  <c:v>88855.005000000005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2022 год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-6.5281899109792305E-2"/>
                  <c:y val="2.3076921329730372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_-* #,##0\ _₽_-;\-* #,##0\ _₽_-;_-* "-"??\ _₽_-;_-@_-</c:formatCode>
                <c:ptCount val="1"/>
                <c:pt idx="0">
                  <c:v>105452</c:v>
                </c:pt>
              </c:numCache>
            </c:numRef>
          </c:val>
          <c:shape val="cylinder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-2.1760633036597418E-2"/>
                  <c:y val="-5.7692303324325938E-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_-* #,##0\ _₽_-;\-* #,##0\ _₽_-;_-* "-"??\ _₽_-;_-@_-</c:formatCode>
                <c:ptCount val="1"/>
                <c:pt idx="0">
                  <c:v>100417</c:v>
                </c:pt>
              </c:numCache>
            </c:numRef>
          </c:val>
          <c:shape val="cylinder"/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 2024 год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layout>
                <c:manualLayout>
                  <c:x val="1.9782393669634107E-2"/>
                  <c:y val="2.8846151662162956E-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_-* #,##0\ _₽_-;\-* #,##0\ _₽_-;_-* "-"??\ _₽_-;_-@_-</c:formatCode>
                <c:ptCount val="1"/>
                <c:pt idx="0">
                  <c:v>107208</c:v>
                </c:pt>
              </c:numCache>
            </c:numRef>
          </c:val>
          <c:shape val="cylinder"/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 2025 год</c:v>
                </c:pt>
              </c:strCache>
            </c:strRef>
          </c:tx>
          <c:spPr>
            <a:solidFill>
              <a:srgbClr val="F10FD6"/>
            </a:solidFill>
          </c:spPr>
          <c:invertIfNegative val="0"/>
          <c:dLbls>
            <c:dLbl>
              <c:idx val="0"/>
              <c:layout>
                <c:manualLayout>
                  <c:x val="9.4955489614243396E-2"/>
                  <c:y val="-8.653845498648895E-3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_-* #,##0\ _₽_-;\-* #,##0\ _₽_-;_-* "-"??\ _₽_-;_-@_-</c:formatCode>
                <c:ptCount val="1"/>
                <c:pt idx="0">
                  <c:v>113131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47"/>
        <c:shape val="cone"/>
        <c:axId val="218416640"/>
        <c:axId val="218418176"/>
        <c:axId val="217913536"/>
      </c:bar3DChart>
      <c:catAx>
        <c:axId val="218416640"/>
        <c:scaling>
          <c:orientation val="minMax"/>
        </c:scaling>
        <c:delete val="1"/>
        <c:axPos val="b"/>
        <c:majorTickMark val="out"/>
        <c:minorTickMark val="none"/>
        <c:tickLblPos val="none"/>
        <c:crossAx val="218418176"/>
        <c:crosses val="autoZero"/>
        <c:auto val="1"/>
        <c:lblAlgn val="ctr"/>
        <c:lblOffset val="100"/>
        <c:noMultiLvlLbl val="0"/>
      </c:catAx>
      <c:valAx>
        <c:axId val="218418176"/>
        <c:scaling>
          <c:orientation val="minMax"/>
        </c:scaling>
        <c:delete val="1"/>
        <c:axPos val="l"/>
        <c:majorGridlines/>
        <c:numFmt formatCode="_-* #,##0\ _₽_-;\-* #,##0\ _₽_-;_-* &quot;-&quot;??\ _₽_-;_-@_-" sourceLinked="1"/>
        <c:majorTickMark val="out"/>
        <c:minorTickMark val="none"/>
        <c:tickLblPos val="none"/>
        <c:crossAx val="218416640"/>
        <c:crosses val="autoZero"/>
        <c:crossBetween val="between"/>
      </c:valAx>
      <c:serAx>
        <c:axId val="217913536"/>
        <c:scaling>
          <c:orientation val="minMax"/>
        </c:scaling>
        <c:delete val="1"/>
        <c:axPos val="b"/>
        <c:majorTickMark val="out"/>
        <c:minorTickMark val="none"/>
        <c:tickLblPos val="none"/>
        <c:crossAx val="21841817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90"/>
      <c:rAngAx val="0"/>
      <c:perspective val="30"/>
    </c:view3D>
    <c:floor>
      <c:thickness val="0"/>
    </c:floor>
    <c:sideWall>
      <c:thickness val="0"/>
      <c:spPr>
        <a:noFill/>
        <a:ln>
          <a:noFill/>
        </a:ln>
      </c:spPr>
    </c:sideWall>
    <c:backWall>
      <c:thickness val="0"/>
    </c:backWall>
    <c:plotArea>
      <c:layout>
        <c:manualLayout>
          <c:layoutTarget val="inner"/>
          <c:xMode val="edge"/>
          <c:yMode val="edge"/>
          <c:x val="1.6632131509877069E-3"/>
          <c:y val="5.3741489995474357E-3"/>
          <c:w val="0.95435651793525778"/>
          <c:h val="0.9684015084138483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F10FD6"/>
            </a:solidFill>
          </c:spPr>
          <c:invertIfNegative val="0"/>
          <c:dLbls>
            <c:dLbl>
              <c:idx val="0"/>
              <c:layout>
                <c:manualLayout>
                  <c:x val="1.6666841644794417E-2"/>
                  <c:y val="3.8324628041782535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2</a:t>
                    </a:r>
                    <a:r>
                      <a:rPr lang="ru-RU" dirty="0" smtClean="0"/>
                      <a:t>021г.;</a:t>
                    </a:r>
                  </a:p>
                  <a:p>
                    <a:r>
                      <a:rPr lang="ru-RU" dirty="0" smtClean="0"/>
                      <a:t>113 </a:t>
                    </a:r>
                    <a:r>
                      <a:rPr lang="ru-RU" dirty="0"/>
                      <a:t>504,2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113504.239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7.7779527559055147E-3"/>
                  <c:y val="-5.5728807577837113E-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2</a:t>
                    </a:r>
                    <a:r>
                      <a:rPr lang="ru-RU" dirty="0" smtClean="0"/>
                      <a:t>022г.; </a:t>
                    </a:r>
                  </a:p>
                  <a:p>
                    <a:r>
                      <a:rPr lang="ru-RU" dirty="0" smtClean="0"/>
                      <a:t> </a:t>
                    </a:r>
                    <a:r>
                      <a:rPr lang="ru-RU" dirty="0"/>
                      <a:t>113 049,0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113049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3.5555205599300109E-2"/>
                  <c:y val="4.8169042745222768E-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2</a:t>
                    </a:r>
                    <a:r>
                      <a:rPr lang="ru-RU" dirty="0" smtClean="0"/>
                      <a:t>023г.;</a:t>
                    </a:r>
                  </a:p>
                  <a:p>
                    <a:r>
                      <a:rPr lang="ru-RU" dirty="0" smtClean="0"/>
                      <a:t> </a:t>
                    </a:r>
                    <a:r>
                      <a:rPr lang="ru-RU" dirty="0"/>
                      <a:t>120 632,8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120632.818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663300"/>
            </a:solidFill>
          </c:spPr>
          <c:invertIfNegative val="0"/>
          <c:dLbls>
            <c:dLbl>
              <c:idx val="0"/>
              <c:layout>
                <c:manualLayout>
                  <c:x val="7.7606803957197795E-2"/>
                  <c:y val="1.6490153948526289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2</a:t>
                    </a:r>
                    <a:r>
                      <a:rPr lang="ru-RU" dirty="0" smtClean="0"/>
                      <a:t>024г.;</a:t>
                    </a:r>
                  </a:p>
                  <a:p>
                    <a:r>
                      <a:rPr lang="ru-RU" dirty="0" smtClean="0"/>
                      <a:t>  </a:t>
                    </a:r>
                    <a:r>
                      <a:rPr lang="ru-RU" dirty="0"/>
                      <a:t>128 083,8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128083.777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layout>
                <c:manualLayout>
                  <c:x val="-0.11307148371159483"/>
                  <c:y val="-1.3412167531974301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2</a:t>
                    </a:r>
                    <a:r>
                      <a:rPr lang="ru-RU" dirty="0" smtClean="0"/>
                      <a:t>025г.; </a:t>
                    </a:r>
                  </a:p>
                  <a:p>
                    <a:r>
                      <a:rPr lang="ru-RU" dirty="0" smtClean="0"/>
                      <a:t> </a:t>
                    </a:r>
                    <a:r>
                      <a:rPr lang="ru-RU" dirty="0"/>
                      <a:t>134 866,9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134866.90899999999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8032384"/>
        <c:axId val="218308608"/>
        <c:axId val="217979968"/>
      </c:bar3DChart>
      <c:catAx>
        <c:axId val="218032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8308608"/>
        <c:crosses val="autoZero"/>
        <c:auto val="1"/>
        <c:lblAlgn val="ctr"/>
        <c:lblOffset val="100"/>
        <c:noMultiLvlLbl val="0"/>
      </c:catAx>
      <c:valAx>
        <c:axId val="218308608"/>
        <c:scaling>
          <c:orientation val="minMax"/>
        </c:scaling>
        <c:delete val="1"/>
        <c:axPos val="r"/>
        <c:majorGridlines/>
        <c:numFmt formatCode="_-* #,##0.0\ _₽_-;\-* #,##0.0\ _₽_-;_-* &quot;-&quot;??\ _₽_-;_-@_-" sourceLinked="1"/>
        <c:majorTickMark val="out"/>
        <c:minorTickMark val="none"/>
        <c:tickLblPos val="none"/>
        <c:crossAx val="218032384"/>
        <c:crosses val="autoZero"/>
        <c:crossBetween val="between"/>
      </c:valAx>
      <c:serAx>
        <c:axId val="217979968"/>
        <c:scaling>
          <c:orientation val="minMax"/>
        </c:scaling>
        <c:delete val="1"/>
        <c:axPos val="b"/>
        <c:majorTickMark val="out"/>
        <c:minorTickMark val="none"/>
        <c:tickLblPos val="none"/>
        <c:crossAx val="218308608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5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layout>
                <c:manualLayout>
                  <c:x val="-9.8720292504570498E-2"/>
                  <c:y val="9.557523455860006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2021г.;   91 </a:t>
                    </a:r>
                    <a:r>
                      <a:rPr lang="ru-RU" dirty="0"/>
                      <a:t>808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#,##0\ _₽_-;\-* #,##0\ _₽_-;_-* "-"??\ _₽_-;_-@_-</c:formatCode>
                <c:ptCount val="1"/>
                <c:pt idx="0">
                  <c:v>91807.548999999999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rgbClr val="663300"/>
            </a:solidFill>
          </c:spPr>
          <c:invertIfNegative val="0"/>
          <c:dLbls>
            <c:dLbl>
              <c:idx val="0"/>
              <c:layout>
                <c:manualLayout>
                  <c:x val="-8.4095063985374821E-2"/>
                  <c:y val="1.2168002722904887E-1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2022г.;   </a:t>
                    </a:r>
                    <a:r>
                      <a:rPr lang="ru-RU" dirty="0"/>
                      <a:t>97 730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#,##0\ _₽_-;\-* #,##0\ _₽_-;_-* "-"??\ _₽_-;_-@_-</c:formatCode>
                <c:ptCount val="1"/>
                <c:pt idx="0">
                  <c:v>97730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-5.4844606946983593E-2"/>
                  <c:y val="4.247788202604447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2023г.;  </a:t>
                    </a:r>
                    <a:r>
                      <a:rPr lang="ru-RU" dirty="0"/>
                      <a:t>104 377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#,##0\ _₽_-;\-* #,##0\ _₽_-;_-* "-"??\ _₽_-;_-@_-</c:formatCode>
                <c:ptCount val="1"/>
                <c:pt idx="0">
                  <c:v>104376.818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mtClean="0"/>
                      <a:t>2024г.;  </a:t>
                    </a:r>
                    <a:r>
                      <a:rPr lang="ru-RU"/>
                      <a:t>111 161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_-* #,##0\ _₽_-;\-* #,##0\ _₽_-;_-* "-"??\ _₽_-;_-@_-</c:formatCode>
                <c:ptCount val="1"/>
                <c:pt idx="0">
                  <c:v>111160.777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chemeClr val="tx1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.10968921389396705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2025г.;  </a:t>
                    </a:r>
                    <a:r>
                      <a:rPr lang="ru-RU" dirty="0"/>
                      <a:t>117 052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_-* #,##0\ _₽_-;\-* #,##0\ _₽_-;_-* "-"??\ _₽_-;_-@_-</c:formatCode>
                <c:ptCount val="1"/>
                <c:pt idx="0">
                  <c:v>117051.909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8363776"/>
        <c:axId val="218365312"/>
        <c:axId val="218335872"/>
      </c:bar3DChart>
      <c:catAx>
        <c:axId val="218363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8365312"/>
        <c:crosses val="autoZero"/>
        <c:auto val="1"/>
        <c:lblAlgn val="ctr"/>
        <c:lblOffset val="100"/>
        <c:noMultiLvlLbl val="0"/>
      </c:catAx>
      <c:valAx>
        <c:axId val="218365312"/>
        <c:scaling>
          <c:orientation val="minMax"/>
        </c:scaling>
        <c:delete val="1"/>
        <c:axPos val="l"/>
        <c:majorGridlines/>
        <c:numFmt formatCode="_-* #,##0\ _₽_-;\-* #,##0\ _₽_-;_-* &quot;-&quot;??\ _₽_-;_-@_-" sourceLinked="1"/>
        <c:majorTickMark val="out"/>
        <c:minorTickMark val="none"/>
        <c:tickLblPos val="none"/>
        <c:crossAx val="218363776"/>
        <c:crosses val="autoZero"/>
        <c:crossBetween val="between"/>
      </c:valAx>
      <c:serAx>
        <c:axId val="218335872"/>
        <c:scaling>
          <c:orientation val="minMax"/>
        </c:scaling>
        <c:delete val="1"/>
        <c:axPos val="b"/>
        <c:majorTickMark val="out"/>
        <c:minorTickMark val="none"/>
        <c:tickLblPos val="none"/>
        <c:crossAx val="21836531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20"/>
      <c:rotY val="50"/>
      <c:depthPercent val="110"/>
      <c:rAngAx val="0"/>
      <c:perspective val="7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-5.3475920817460137E-2"/>
                  <c:y val="0.1449275362318840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2021г.;      </a:t>
                    </a:r>
                    <a:r>
                      <a:rPr lang="ru-RU" dirty="0"/>
                      <a:t>6 329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_-* #,##0\ _₽_-;\-* #,##0\ _₽_-;_-* "-"??\ _₽_-;_-@_-</c:formatCode>
                <c:ptCount val="1"/>
                <c:pt idx="0">
                  <c:v>6328.6200000000026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663300"/>
            </a:solidFill>
          </c:spPr>
          <c:invertIfNegative val="0"/>
          <c:dLbls>
            <c:dLbl>
              <c:idx val="0"/>
              <c:layout>
                <c:manualLayout>
                  <c:x val="-4.6345798041798801E-2"/>
                  <c:y val="-0.1333333333333334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2022г.;  </a:t>
                    </a:r>
                    <a:r>
                      <a:rPr lang="ru-RU" dirty="0"/>
                      <a:t>434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_-* #,##0\ _₽_-;\-* #,##0\ _₽_-;_-* "-"??\ _₽_-;_-@_-</c:formatCode>
                <c:ptCount val="1"/>
                <c:pt idx="0">
                  <c:v>434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0"/>
              <c:layout>
                <c:manualLayout>
                  <c:x val="-3.9215675266137444E-2"/>
                  <c:y val="-3.478260869565215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2023г.;  </a:t>
                    </a:r>
                    <a:r>
                      <a:rPr lang="ru-RU" dirty="0"/>
                      <a:t>360  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_-* #,##0\ _₽_-;\-* #,##0\ _₽_-;_-* "-"??\ _₽_-;_-@_-</c:formatCode>
                <c:ptCount val="1"/>
                <c:pt idx="0">
                  <c:v>360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8.6956521739130516E-2"/>
                </c:manualLayout>
              </c:layout>
              <c:tx>
                <c:rich>
                  <a:bodyPr/>
                  <a:lstStyle/>
                  <a:p>
                    <a:endParaRPr lang="ru-RU" dirty="0" smtClean="0"/>
                  </a:p>
                  <a:p>
                    <a:r>
                      <a:rPr lang="ru-RU" dirty="0" smtClean="0"/>
                      <a:t>2024г.; </a:t>
                    </a:r>
                  </a:p>
                  <a:p>
                    <a:r>
                      <a:rPr lang="ru-RU" dirty="0" smtClean="0"/>
                      <a:t>0 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#,##0_ ;\-#,##0\ </c:formatCode>
                <c:ptCount val="1"/>
                <c:pt idx="0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rgbClr val="000000"/>
            </a:solidFill>
          </c:spPr>
          <c:invertIfNegative val="0"/>
          <c:dLbls>
            <c:dLbl>
              <c:idx val="0"/>
              <c:layout>
                <c:manualLayout>
                  <c:x val="7.4866289144444306E-2"/>
                  <c:y val="-5.2173913043478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2025г.;</a:t>
                    </a:r>
                  </a:p>
                  <a:p>
                    <a:r>
                      <a:rPr lang="ru-RU" dirty="0" smtClean="0"/>
                      <a:t> </a:t>
                    </a:r>
                    <a:r>
                      <a:rPr lang="ru-RU" dirty="0"/>
                      <a:t>0 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#,##0_ ;\-#,##0\ 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8600960"/>
        <c:axId val="218602496"/>
        <c:axId val="218584384"/>
      </c:bar3DChart>
      <c:catAx>
        <c:axId val="218600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8602496"/>
        <c:crosses val="autoZero"/>
        <c:auto val="1"/>
        <c:lblAlgn val="ctr"/>
        <c:lblOffset val="100"/>
        <c:noMultiLvlLbl val="0"/>
      </c:catAx>
      <c:valAx>
        <c:axId val="218602496"/>
        <c:scaling>
          <c:orientation val="minMax"/>
        </c:scaling>
        <c:delete val="1"/>
        <c:axPos val="l"/>
        <c:majorGridlines/>
        <c:numFmt formatCode="_-* #,##0\ _₽_-;\-* #,##0\ _₽_-;_-* &quot;-&quot;??\ _₽_-;_-@_-" sourceLinked="1"/>
        <c:majorTickMark val="out"/>
        <c:minorTickMark val="none"/>
        <c:tickLblPos val="none"/>
        <c:crossAx val="218600960"/>
        <c:crosses val="autoZero"/>
        <c:crossBetween val="between"/>
      </c:valAx>
      <c:serAx>
        <c:axId val="218584384"/>
        <c:scaling>
          <c:orientation val="minMax"/>
        </c:scaling>
        <c:delete val="1"/>
        <c:axPos val="b"/>
        <c:majorTickMark val="out"/>
        <c:minorTickMark val="none"/>
        <c:tickLblPos val="none"/>
        <c:crossAx val="21860249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5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6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6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480F36-7D2C-4FDC-8D1B-1A1BA025F4AE}" type="doc">
      <dgm:prSet loTypeId="urn:microsoft.com/office/officeart/2005/8/layout/chevron1" loCatId="process" qsTypeId="urn:microsoft.com/office/officeart/2005/8/quickstyle/simple1#76" qsCatId="simple" csTypeId="urn:microsoft.com/office/officeart/2005/8/colors/accent1_2#59" csCatId="accent1" phldr="1"/>
      <dgm:spPr/>
      <dgm:t>
        <a:bodyPr/>
        <a:lstStyle/>
        <a:p>
          <a:endParaRPr lang="ru-RU"/>
        </a:p>
      </dgm:t>
    </dgm:pt>
    <dgm:pt modelId="{EADCEFD1-487A-4F70-BB33-9D665A94F11D}" type="pres">
      <dgm:prSet presAssocID="{24480F36-7D2C-4FDC-8D1B-1A1BA025F4A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E3B29B7-9964-4646-8F07-7FAB23BD1C8F}" type="presOf" srcId="{24480F36-7D2C-4FDC-8D1B-1A1BA025F4AE}" destId="{EADCEFD1-487A-4F70-BB33-9D665A94F11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773A9C-A470-48A3-807C-63D57BCE685E}" type="doc">
      <dgm:prSet loTypeId="urn:microsoft.com/office/officeart/2005/8/layout/chevron1" loCatId="process" qsTypeId="urn:microsoft.com/office/officeart/2005/8/quickstyle/simple1#77" qsCatId="simple" csTypeId="urn:microsoft.com/office/officeart/2005/8/colors/accent1_2#60" csCatId="accent1" phldr="1"/>
      <dgm:spPr/>
      <dgm:t>
        <a:bodyPr/>
        <a:lstStyle/>
        <a:p>
          <a:endParaRPr lang="ru-RU"/>
        </a:p>
      </dgm:t>
    </dgm:pt>
    <dgm:pt modelId="{1780C12A-D3DF-4014-B705-C729CEC7D011}" type="pres">
      <dgm:prSet presAssocID="{00773A9C-A470-48A3-807C-63D57BCE68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6676DAA-DD53-4148-A52E-3539782C5CF4}" type="presOf" srcId="{00773A9C-A470-48A3-807C-63D57BCE685E}" destId="{1780C12A-D3DF-4014-B705-C729CEC7D011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7146C5-0F31-4DAB-B62B-64235478899E}" type="doc">
      <dgm:prSet loTypeId="urn:microsoft.com/office/officeart/2005/8/layout/chevron1" loCatId="process" qsTypeId="urn:microsoft.com/office/officeart/2005/8/quickstyle/simple1#78" qsCatId="simple" csTypeId="urn:microsoft.com/office/officeart/2005/8/colors/accent1_2#61" csCatId="accent1"/>
      <dgm:spPr/>
      <dgm:t>
        <a:bodyPr/>
        <a:lstStyle/>
        <a:p>
          <a:endParaRPr lang="ru-RU"/>
        </a:p>
      </dgm:t>
    </dgm:pt>
    <dgm:pt modelId="{083265B2-1CBD-490B-B17A-521C8239F607}" type="pres">
      <dgm:prSet presAssocID="{C87146C5-0F31-4DAB-B62B-64235478899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DD39370-C012-4FB5-BA65-86F02AF1D177}" type="presOf" srcId="{C87146C5-0F31-4DAB-B62B-64235478899E}" destId="{083265B2-1CBD-490B-B17A-521C8239F60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226EE7-1DFE-4A0A-971F-E0BA1E79FCF6}" type="doc">
      <dgm:prSet loTypeId="urn:microsoft.com/office/officeart/2005/8/layout/hierarchy1" loCatId="hierarchy" qsTypeId="urn:microsoft.com/office/officeart/2005/8/quickstyle/simple1#10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82E420A-D6D2-410F-AFB2-76B0D427306B}">
      <dgm:prSet phldrT="[Текст]" custT="1"/>
      <dgm:spPr/>
      <dgm:t>
        <a:bodyPr/>
        <a:lstStyle/>
        <a:p>
          <a:r>
            <a:rPr lang="ru-RU" sz="1400" b="1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Классификация расходов</a:t>
          </a:r>
          <a:endParaRPr lang="ru-RU" sz="1400" b="1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9C1C7DE6-E5E5-4D7A-B943-4BF55B904A96}" type="parTrans" cxnId="{C4FD9162-017E-4AD0-9B44-543683FB0D36}">
      <dgm:prSet/>
      <dgm:spPr/>
      <dgm:t>
        <a:bodyPr/>
        <a:lstStyle/>
        <a:p>
          <a:endParaRPr lang="ru-RU"/>
        </a:p>
      </dgm:t>
    </dgm:pt>
    <dgm:pt modelId="{15B0CB26-335D-4649-BB9C-A919B95FD2CA}" type="sibTrans" cxnId="{C4FD9162-017E-4AD0-9B44-543683FB0D36}">
      <dgm:prSet/>
      <dgm:spPr/>
      <dgm:t>
        <a:bodyPr/>
        <a:lstStyle/>
        <a:p>
          <a:endParaRPr lang="ru-RU"/>
        </a:p>
      </dgm:t>
    </dgm:pt>
    <dgm:pt modelId="{272747BF-FA02-40EF-BBCC-9AA717615EA2}">
      <dgm:prSet phldrT="[Текст]" custT="1"/>
      <dgm:spPr/>
      <dgm:t>
        <a:bodyPr/>
        <a:lstStyle/>
        <a:p>
          <a:r>
            <a:rPr lang="ru-RU" sz="1400" b="1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Функциональная</a:t>
          </a:r>
          <a:r>
            <a:rPr lang="ru-RU" sz="14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 классификация отражает направление средств бюджета на выполнение основных функций государства (раздел→ подраздел→ целевые статьи→ виды расходов)</a:t>
          </a:r>
          <a:endParaRPr lang="ru-RU" sz="14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824E78E3-5E18-415E-B872-B3AE41E10FD2}" type="parTrans" cxnId="{A859F4BA-4B0E-4BAF-BA36-5C90AF500B87}">
      <dgm:prSet/>
      <dgm:spPr/>
      <dgm:t>
        <a:bodyPr/>
        <a:lstStyle/>
        <a:p>
          <a:endParaRPr lang="ru-RU" dirty="0"/>
        </a:p>
      </dgm:t>
    </dgm:pt>
    <dgm:pt modelId="{63F37BFA-D743-41B2-9912-9A0C25348815}" type="sibTrans" cxnId="{A859F4BA-4B0E-4BAF-BA36-5C90AF500B87}">
      <dgm:prSet/>
      <dgm:spPr/>
      <dgm:t>
        <a:bodyPr/>
        <a:lstStyle/>
        <a:p>
          <a:endParaRPr lang="ru-RU"/>
        </a:p>
      </dgm:t>
    </dgm:pt>
    <dgm:pt modelId="{DE168795-2B8F-4560-9E71-61539F573F9C}">
      <dgm:prSet phldrT="[Текст]" custT="1"/>
      <dgm:spPr/>
      <dgm:t>
        <a:bodyPr/>
        <a:lstStyle/>
        <a:p>
          <a:r>
            <a:rPr lang="ru-RU" sz="1400" b="1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Ведомственная </a:t>
          </a:r>
          <a:r>
            <a:rPr lang="ru-RU" sz="14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классификация расходов бюджета непосредственно связана со структурой управления, она отображает группировку юридических лиц, получающих бюджетные средства (главные распорядители средств бюджета)</a:t>
          </a:r>
          <a:endParaRPr lang="ru-RU" sz="14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0521BAA5-F9B0-4360-93D9-193D2C2AE48F}" type="parTrans" cxnId="{DD9742A3-B16C-4239-8699-A0560A0D14D8}">
      <dgm:prSet/>
      <dgm:spPr/>
      <dgm:t>
        <a:bodyPr/>
        <a:lstStyle/>
        <a:p>
          <a:endParaRPr lang="ru-RU" dirty="0"/>
        </a:p>
      </dgm:t>
    </dgm:pt>
    <dgm:pt modelId="{F29401AE-1259-4B94-9BBC-7D7AC1690D60}" type="sibTrans" cxnId="{DD9742A3-B16C-4239-8699-A0560A0D14D8}">
      <dgm:prSet/>
      <dgm:spPr/>
      <dgm:t>
        <a:bodyPr/>
        <a:lstStyle/>
        <a:p>
          <a:endParaRPr lang="ru-RU"/>
        </a:p>
      </dgm:t>
    </dgm:pt>
    <dgm:pt modelId="{8CE499FD-CD75-407F-B579-74D52125BDDB}" type="pres">
      <dgm:prSet presAssocID="{4E226EE7-1DFE-4A0A-971F-E0BA1E79FCF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D70C73F-7E3F-48E9-A92E-958D6363EE7A}" type="pres">
      <dgm:prSet presAssocID="{082E420A-D6D2-410F-AFB2-76B0D427306B}" presName="hierRoot1" presStyleCnt="0"/>
      <dgm:spPr/>
    </dgm:pt>
    <dgm:pt modelId="{8D8E7ADA-F94E-4E52-866F-D41016EC9855}" type="pres">
      <dgm:prSet presAssocID="{082E420A-D6D2-410F-AFB2-76B0D427306B}" presName="composite" presStyleCnt="0"/>
      <dgm:spPr/>
    </dgm:pt>
    <dgm:pt modelId="{17927DD6-8EBA-4C78-9051-F5CD613766E8}" type="pres">
      <dgm:prSet presAssocID="{082E420A-D6D2-410F-AFB2-76B0D427306B}" presName="background" presStyleLbl="node0" presStyleIdx="0" presStyleCnt="1"/>
      <dgm:spPr/>
    </dgm:pt>
    <dgm:pt modelId="{C3484C02-0457-4C1A-8F49-6A2D2265A3A5}" type="pres">
      <dgm:prSet presAssocID="{082E420A-D6D2-410F-AFB2-76B0D427306B}" presName="text" presStyleLbl="fgAcc0" presStyleIdx="0" presStyleCnt="1" custAng="0" custScaleX="115139" custScaleY="72088" custLinFactNeighborY="-99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795BE5-73F0-499E-B9CC-A8F9C9AA5E6A}" type="pres">
      <dgm:prSet presAssocID="{082E420A-D6D2-410F-AFB2-76B0D427306B}" presName="hierChild2" presStyleCnt="0"/>
      <dgm:spPr/>
    </dgm:pt>
    <dgm:pt modelId="{302A5DE3-7F6E-48FD-8B57-A0F0C01AEB95}" type="pres">
      <dgm:prSet presAssocID="{824E78E3-5E18-415E-B872-B3AE41E10FD2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BDB955-3EAB-4481-A5B6-F486CD077364}" type="pres">
      <dgm:prSet presAssocID="{272747BF-FA02-40EF-BBCC-9AA717615EA2}" presName="hierRoot2" presStyleCnt="0"/>
      <dgm:spPr/>
    </dgm:pt>
    <dgm:pt modelId="{0A957975-E38C-448E-BA75-FEBF5628B7D3}" type="pres">
      <dgm:prSet presAssocID="{272747BF-FA02-40EF-BBCC-9AA717615EA2}" presName="composite2" presStyleCnt="0"/>
      <dgm:spPr/>
    </dgm:pt>
    <dgm:pt modelId="{E62E68AE-F5DA-4C44-BC58-38C32D812652}" type="pres">
      <dgm:prSet presAssocID="{272747BF-FA02-40EF-BBCC-9AA717615EA2}" presName="background2" presStyleLbl="node2" presStyleIdx="0" presStyleCnt="2"/>
      <dgm:spPr/>
    </dgm:pt>
    <dgm:pt modelId="{DE63542A-7E25-4D76-847C-5EB4AC6E237F}" type="pres">
      <dgm:prSet presAssocID="{272747BF-FA02-40EF-BBCC-9AA717615EA2}" presName="text2" presStyleLbl="fgAcc2" presStyleIdx="0" presStyleCnt="2" custScaleX="93125" custScaleY="3381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987379-2601-45DC-BFBC-4E8F10B20398}" type="pres">
      <dgm:prSet presAssocID="{272747BF-FA02-40EF-BBCC-9AA717615EA2}" presName="hierChild3" presStyleCnt="0"/>
      <dgm:spPr/>
    </dgm:pt>
    <dgm:pt modelId="{4D4C2DEE-FFA7-4187-8073-2FD98D6EFD74}" type="pres">
      <dgm:prSet presAssocID="{0521BAA5-F9B0-4360-93D9-193D2C2AE48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D16F7117-C652-40F5-B6BA-93DAD1E1830A}" type="pres">
      <dgm:prSet presAssocID="{DE168795-2B8F-4560-9E71-61539F573F9C}" presName="hierRoot2" presStyleCnt="0"/>
      <dgm:spPr/>
    </dgm:pt>
    <dgm:pt modelId="{AFFCDBF7-CE23-45B7-A8AB-0814FF99468B}" type="pres">
      <dgm:prSet presAssocID="{DE168795-2B8F-4560-9E71-61539F573F9C}" presName="composite2" presStyleCnt="0"/>
      <dgm:spPr/>
    </dgm:pt>
    <dgm:pt modelId="{6429BFDC-FEC0-4ECD-8AC1-A1B4A5C0CE5E}" type="pres">
      <dgm:prSet presAssocID="{DE168795-2B8F-4560-9E71-61539F573F9C}" presName="background2" presStyleLbl="node2" presStyleIdx="1" presStyleCnt="2"/>
      <dgm:spPr/>
    </dgm:pt>
    <dgm:pt modelId="{5B7BC628-9802-4CDC-AF14-0BB893014268}" type="pres">
      <dgm:prSet presAssocID="{DE168795-2B8F-4560-9E71-61539F573F9C}" presName="text2" presStyleLbl="fgAcc2" presStyleIdx="1" presStyleCnt="2" custScaleX="103407" custScaleY="341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2F4538-500B-469E-B71C-D251308334F5}" type="pres">
      <dgm:prSet presAssocID="{DE168795-2B8F-4560-9E71-61539F573F9C}" presName="hierChild3" presStyleCnt="0"/>
      <dgm:spPr/>
    </dgm:pt>
  </dgm:ptLst>
  <dgm:cxnLst>
    <dgm:cxn modelId="{A859F4BA-4B0E-4BAF-BA36-5C90AF500B87}" srcId="{082E420A-D6D2-410F-AFB2-76B0D427306B}" destId="{272747BF-FA02-40EF-BBCC-9AA717615EA2}" srcOrd="0" destOrd="0" parTransId="{824E78E3-5E18-415E-B872-B3AE41E10FD2}" sibTransId="{63F37BFA-D743-41B2-9912-9A0C25348815}"/>
    <dgm:cxn modelId="{49BA3C5D-B29D-4EF3-884C-7D49FAD282D8}" type="presOf" srcId="{4E226EE7-1DFE-4A0A-971F-E0BA1E79FCF6}" destId="{8CE499FD-CD75-407F-B579-74D52125BDDB}" srcOrd="0" destOrd="0" presId="urn:microsoft.com/office/officeart/2005/8/layout/hierarchy1"/>
    <dgm:cxn modelId="{C4FD9162-017E-4AD0-9B44-543683FB0D36}" srcId="{4E226EE7-1DFE-4A0A-971F-E0BA1E79FCF6}" destId="{082E420A-D6D2-410F-AFB2-76B0D427306B}" srcOrd="0" destOrd="0" parTransId="{9C1C7DE6-E5E5-4D7A-B943-4BF55B904A96}" sibTransId="{15B0CB26-335D-4649-BB9C-A919B95FD2CA}"/>
    <dgm:cxn modelId="{DD9742A3-B16C-4239-8699-A0560A0D14D8}" srcId="{082E420A-D6D2-410F-AFB2-76B0D427306B}" destId="{DE168795-2B8F-4560-9E71-61539F573F9C}" srcOrd="1" destOrd="0" parTransId="{0521BAA5-F9B0-4360-93D9-193D2C2AE48F}" sibTransId="{F29401AE-1259-4B94-9BBC-7D7AC1690D60}"/>
    <dgm:cxn modelId="{9F4DD834-C69C-4129-8048-B9FAF35F1C7A}" type="presOf" srcId="{272747BF-FA02-40EF-BBCC-9AA717615EA2}" destId="{DE63542A-7E25-4D76-847C-5EB4AC6E237F}" srcOrd="0" destOrd="0" presId="urn:microsoft.com/office/officeart/2005/8/layout/hierarchy1"/>
    <dgm:cxn modelId="{7227F16F-F031-45E4-8607-29DA0412811E}" type="presOf" srcId="{0521BAA5-F9B0-4360-93D9-193D2C2AE48F}" destId="{4D4C2DEE-FFA7-4187-8073-2FD98D6EFD74}" srcOrd="0" destOrd="0" presId="urn:microsoft.com/office/officeart/2005/8/layout/hierarchy1"/>
    <dgm:cxn modelId="{4777B591-6C4C-47E8-8F32-319886633E4C}" type="presOf" srcId="{DE168795-2B8F-4560-9E71-61539F573F9C}" destId="{5B7BC628-9802-4CDC-AF14-0BB893014268}" srcOrd="0" destOrd="0" presId="urn:microsoft.com/office/officeart/2005/8/layout/hierarchy1"/>
    <dgm:cxn modelId="{E6FEA3C7-0356-4AED-B47D-0A4D6AACC144}" type="presOf" srcId="{824E78E3-5E18-415E-B872-B3AE41E10FD2}" destId="{302A5DE3-7F6E-48FD-8B57-A0F0C01AEB95}" srcOrd="0" destOrd="0" presId="urn:microsoft.com/office/officeart/2005/8/layout/hierarchy1"/>
    <dgm:cxn modelId="{BAF54E66-3547-473A-AB1F-1FDFC3BAD706}" type="presOf" srcId="{082E420A-D6D2-410F-AFB2-76B0D427306B}" destId="{C3484C02-0457-4C1A-8F49-6A2D2265A3A5}" srcOrd="0" destOrd="0" presId="urn:microsoft.com/office/officeart/2005/8/layout/hierarchy1"/>
    <dgm:cxn modelId="{8F67F240-B5BD-493D-9FC2-7A69AC4849D3}" type="presParOf" srcId="{8CE499FD-CD75-407F-B579-74D52125BDDB}" destId="{7D70C73F-7E3F-48E9-A92E-958D6363EE7A}" srcOrd="0" destOrd="0" presId="urn:microsoft.com/office/officeart/2005/8/layout/hierarchy1"/>
    <dgm:cxn modelId="{51F19B04-8C63-480A-979A-ACDF2706CFB1}" type="presParOf" srcId="{7D70C73F-7E3F-48E9-A92E-958D6363EE7A}" destId="{8D8E7ADA-F94E-4E52-866F-D41016EC9855}" srcOrd="0" destOrd="0" presId="urn:microsoft.com/office/officeart/2005/8/layout/hierarchy1"/>
    <dgm:cxn modelId="{327575A6-EA54-40BE-A30A-9122D6123B37}" type="presParOf" srcId="{8D8E7ADA-F94E-4E52-866F-D41016EC9855}" destId="{17927DD6-8EBA-4C78-9051-F5CD613766E8}" srcOrd="0" destOrd="0" presId="urn:microsoft.com/office/officeart/2005/8/layout/hierarchy1"/>
    <dgm:cxn modelId="{C46E9AEB-250E-4606-9EC6-9CCC5D271EBA}" type="presParOf" srcId="{8D8E7ADA-F94E-4E52-866F-D41016EC9855}" destId="{C3484C02-0457-4C1A-8F49-6A2D2265A3A5}" srcOrd="1" destOrd="0" presId="urn:microsoft.com/office/officeart/2005/8/layout/hierarchy1"/>
    <dgm:cxn modelId="{8F658650-78DA-4A35-A4EF-3C741E1D13A6}" type="presParOf" srcId="{7D70C73F-7E3F-48E9-A92E-958D6363EE7A}" destId="{50795BE5-73F0-499E-B9CC-A8F9C9AA5E6A}" srcOrd="1" destOrd="0" presId="urn:microsoft.com/office/officeart/2005/8/layout/hierarchy1"/>
    <dgm:cxn modelId="{A1636C1B-73E7-42E6-83D4-4A3934F27AEB}" type="presParOf" srcId="{50795BE5-73F0-499E-B9CC-A8F9C9AA5E6A}" destId="{302A5DE3-7F6E-48FD-8B57-A0F0C01AEB95}" srcOrd="0" destOrd="0" presId="urn:microsoft.com/office/officeart/2005/8/layout/hierarchy1"/>
    <dgm:cxn modelId="{CA159966-393D-47C4-A988-E9728E123102}" type="presParOf" srcId="{50795BE5-73F0-499E-B9CC-A8F9C9AA5E6A}" destId="{63BDB955-3EAB-4481-A5B6-F486CD077364}" srcOrd="1" destOrd="0" presId="urn:microsoft.com/office/officeart/2005/8/layout/hierarchy1"/>
    <dgm:cxn modelId="{423D4741-88AE-4750-8341-564AD5153011}" type="presParOf" srcId="{63BDB955-3EAB-4481-A5B6-F486CD077364}" destId="{0A957975-E38C-448E-BA75-FEBF5628B7D3}" srcOrd="0" destOrd="0" presId="urn:microsoft.com/office/officeart/2005/8/layout/hierarchy1"/>
    <dgm:cxn modelId="{ED1EEDEF-9BB8-44C6-B2F7-79B6CC3F35D6}" type="presParOf" srcId="{0A957975-E38C-448E-BA75-FEBF5628B7D3}" destId="{E62E68AE-F5DA-4C44-BC58-38C32D812652}" srcOrd="0" destOrd="0" presId="urn:microsoft.com/office/officeart/2005/8/layout/hierarchy1"/>
    <dgm:cxn modelId="{43749041-6C62-4BC3-B8CF-072082AB1EEF}" type="presParOf" srcId="{0A957975-E38C-448E-BA75-FEBF5628B7D3}" destId="{DE63542A-7E25-4D76-847C-5EB4AC6E237F}" srcOrd="1" destOrd="0" presId="urn:microsoft.com/office/officeart/2005/8/layout/hierarchy1"/>
    <dgm:cxn modelId="{3E446F4B-CCFC-479B-BF9F-736CE5972ADB}" type="presParOf" srcId="{63BDB955-3EAB-4481-A5B6-F486CD077364}" destId="{A5987379-2601-45DC-BFBC-4E8F10B20398}" srcOrd="1" destOrd="0" presId="urn:microsoft.com/office/officeart/2005/8/layout/hierarchy1"/>
    <dgm:cxn modelId="{15E4E278-BBAC-4E3C-908C-6AEC80FCB098}" type="presParOf" srcId="{50795BE5-73F0-499E-B9CC-A8F9C9AA5E6A}" destId="{4D4C2DEE-FFA7-4187-8073-2FD98D6EFD74}" srcOrd="2" destOrd="0" presId="urn:microsoft.com/office/officeart/2005/8/layout/hierarchy1"/>
    <dgm:cxn modelId="{97521594-9272-4F0F-8D63-4E69B4534D2B}" type="presParOf" srcId="{50795BE5-73F0-499E-B9CC-A8F9C9AA5E6A}" destId="{D16F7117-C652-40F5-B6BA-93DAD1E1830A}" srcOrd="3" destOrd="0" presId="urn:microsoft.com/office/officeart/2005/8/layout/hierarchy1"/>
    <dgm:cxn modelId="{69B6240D-38E1-4140-91E4-CDCE14E707EB}" type="presParOf" srcId="{D16F7117-C652-40F5-B6BA-93DAD1E1830A}" destId="{AFFCDBF7-CE23-45B7-A8AB-0814FF99468B}" srcOrd="0" destOrd="0" presId="urn:microsoft.com/office/officeart/2005/8/layout/hierarchy1"/>
    <dgm:cxn modelId="{7B1E00D7-C55A-43D5-AFAD-D296CA7A959C}" type="presParOf" srcId="{AFFCDBF7-CE23-45B7-A8AB-0814FF99468B}" destId="{6429BFDC-FEC0-4ECD-8AC1-A1B4A5C0CE5E}" srcOrd="0" destOrd="0" presId="urn:microsoft.com/office/officeart/2005/8/layout/hierarchy1"/>
    <dgm:cxn modelId="{CAE3E9BC-607D-4266-AAC7-C6EF7144939B}" type="presParOf" srcId="{AFFCDBF7-CE23-45B7-A8AB-0814FF99468B}" destId="{5B7BC628-9802-4CDC-AF14-0BB893014268}" srcOrd="1" destOrd="0" presId="urn:microsoft.com/office/officeart/2005/8/layout/hierarchy1"/>
    <dgm:cxn modelId="{429289D4-5D24-42B7-9197-6C9663B964FB}" type="presParOf" srcId="{D16F7117-C652-40F5-B6BA-93DAD1E1830A}" destId="{A02F4538-500B-469E-B71C-D251308334F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7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7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7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0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image" Target="../media/image13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image" Target="../media/image13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0.00829</cdr:x>
      <cdr:y>0.01539</cdr:y>
    </cdr:from>
    <cdr:to>
      <cdr:x>0.21443</cdr:x>
      <cdr:y>0.14972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200" y="104775"/>
          <a:ext cx="1895475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2023 год</a:t>
          </a:r>
          <a:endParaRPr lang="ru-RU" sz="2800" b="1" dirty="0">
            <a:solidFill>
              <a:schemeClr val="accent4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925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925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EB9D926-AD25-4574-8807-E134BA6CD9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7483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925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8975"/>
            <a:ext cx="7943850" cy="305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925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DB32B9B-DC2A-4308-980B-56E6775CD8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80484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4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84995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90B634-0D63-4A6A-A554-9E239666CA16}" type="slidenum">
              <a:rPr lang="ru-RU" smtClean="0"/>
              <a:pPr/>
              <a:t>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9413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9219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F3BE2F3-E9FF-466F-850A-8B61D38B08DD}" type="slidenum">
              <a:rPr lang="ru-RU" smtClean="0"/>
              <a:pPr/>
              <a:t>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55579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4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13315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2B63476-BFBF-47E0-A453-EBBBD636306F}" type="slidenum">
              <a:rPr lang="ru-RU" smtClean="0"/>
              <a:pPr/>
              <a:t>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39338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7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9FA3EEF-A4EB-4DC1-9487-CC2C6ADB6B8E}" type="slidenum">
              <a:rPr lang="ru-RU" smtClean="0"/>
              <a:pPr/>
              <a:t>13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74268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B32B9B-DC2A-4308-980B-56E6775CD878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8546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108547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7D45F77-9878-4B92-903C-DA4750CAB495}" type="slidenum">
              <a:rPr lang="ru-RU" smtClean="0"/>
              <a:pPr/>
              <a:t>59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7939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514350" y="2421467"/>
            <a:ext cx="5829300" cy="2641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41E29-132F-42B2-A800-B06452EC5142}" type="datetime1">
              <a:rPr lang="ru-RU"/>
              <a:pPr>
                <a:defRPr/>
              </a:pPr>
              <a:t>29.11.2022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0F4F2-C683-4005-920A-D3F761CA2E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85C2FF">
                <a:alpha val="29000"/>
              </a:srgbClr>
            </a:gs>
            <a:gs pos="100000">
              <a:srgbClr val="5981AA"/>
            </a:gs>
          </a:gsLst>
          <a:path path="rect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381000"/>
            <a:ext cx="8915400" cy="1371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81200"/>
            <a:ext cx="8915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255664F-1ACC-4FC1-829E-F819E8DA3ECB}" type="datetime1">
              <a:rPr lang="ru-RU"/>
              <a:pPr>
                <a:defRPr/>
              </a:pPr>
              <a:t>29.11.2022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2C9856A-3900-401A-B9A0-2FD7C91185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6" r:id="rId1"/>
  </p:sldLayoutIdLst>
  <p:transition spd="slow"/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chart" Target="../charts/chart1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chart" Target="../charts/char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6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52.jpe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52.jpeg"/><Relationship Id="rId7" Type="http://schemas.openxmlformats.org/officeDocument/2006/relationships/image" Target="../media/image83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89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9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png"/><Relationship Id="rId4" Type="http://schemas.openxmlformats.org/officeDocument/2006/relationships/image" Target="../media/image5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117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13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_____Microsoft_Office_Excel_97-20032.xls"/><Relationship Id="rId5" Type="http://schemas.openxmlformats.org/officeDocument/2006/relationships/image" Target="../media/image136.emf"/><Relationship Id="rId4" Type="http://schemas.openxmlformats.org/officeDocument/2006/relationships/oleObject" Target="../embeddings/_____Microsoft_Office_Excel_97-20031.xls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3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9.emf"/><Relationship Id="rId5" Type="http://schemas.openxmlformats.org/officeDocument/2006/relationships/oleObject" Target="../embeddings/_____Microsoft_Office_Excel_97-20034.xls"/><Relationship Id="rId4" Type="http://schemas.openxmlformats.org/officeDocument/2006/relationships/image" Target="../media/image138.e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mailto:fd@adm-serov.ru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11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13.jpe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9BA0A3"/>
              </a:clrFrom>
              <a:clrTo>
                <a:srgbClr val="9BA0A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2953" y="699776"/>
            <a:ext cx="2629383" cy="1583652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11268" name="Picture 9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1D303F"/>
              </a:clrFrom>
              <a:clrTo>
                <a:srgbClr val="1D303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872" y="717493"/>
            <a:ext cx="2540852" cy="160405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</p:pic>
      <p:sp>
        <p:nvSpPr>
          <p:cNvPr id="11270" name="WordArt 21"/>
          <p:cNvSpPr>
            <a:spLocks noChangeArrowheads="1" noChangeShapeType="1" noTextEdit="1"/>
          </p:cNvSpPr>
          <p:nvPr/>
        </p:nvSpPr>
        <p:spPr bwMode="auto">
          <a:xfrm>
            <a:off x="847390" y="2406515"/>
            <a:ext cx="7772551" cy="116196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4400" b="1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rgbClr val="0033CC">
                  <a:alpha val="98038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1" name="Text Box 22"/>
          <p:cNvSpPr txBox="1">
            <a:spLocks noChangeArrowheads="1"/>
          </p:cNvSpPr>
          <p:nvPr/>
        </p:nvSpPr>
        <p:spPr bwMode="auto">
          <a:xfrm>
            <a:off x="613768" y="268"/>
            <a:ext cx="8828732" cy="48980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ru-RU" sz="2000" b="1" dirty="0" smtClean="0">
                <a:cs typeface="Arial" panose="020B0604020202020204" pitchFamily="34" charset="0"/>
              </a:rPr>
              <a:t>Финансовое управление администрации Серовского городского округа</a:t>
            </a:r>
          </a:p>
        </p:txBody>
      </p:sp>
      <p:pic>
        <p:nvPicPr>
          <p:cNvPr id="5129" name="Picture 25" descr="1 (15)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563600" y="-8915400"/>
            <a:ext cx="3059112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3581173" y="5822463"/>
            <a:ext cx="2371443" cy="5847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600" b="1" dirty="0" smtClean="0">
                <a:solidFill>
                  <a:schemeClr val="bg1"/>
                </a:solidFill>
              </a:rPr>
              <a:t>2022 </a:t>
            </a:r>
            <a:r>
              <a:rPr lang="ru-RU" sz="1600" b="1" dirty="0">
                <a:solidFill>
                  <a:schemeClr val="bg1"/>
                </a:solidFill>
              </a:rPr>
              <a:t>год                            г. Серов</a:t>
            </a:r>
          </a:p>
        </p:txBody>
      </p:sp>
      <p:sp>
        <p:nvSpPr>
          <p:cNvPr id="5133" name="Заголовок 11"/>
          <p:cNvSpPr>
            <a:spLocks noGrp="1"/>
          </p:cNvSpPr>
          <p:nvPr>
            <p:ph type="ctrTitle" sz="quarter"/>
          </p:nvPr>
        </p:nvSpPr>
        <p:spPr>
          <a:xfrm>
            <a:off x="739775" y="4279900"/>
            <a:ext cx="8420100" cy="125253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Решение Думы</a:t>
            </a:r>
            <a:b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Серовского городского округа</a:t>
            </a:r>
            <a:r>
              <a:rPr lang="en-US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от _________ № _____</a:t>
            </a:r>
            <a:b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«О бюджете Серовского городского округа на 20</a:t>
            </a:r>
            <a:r>
              <a:rPr lang="en-US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 год</a:t>
            </a:r>
            <a:r>
              <a:rPr lang="en-US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 плановый период 2024 и 2025 годов»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998" y="2654343"/>
            <a:ext cx="9906704" cy="1086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БЮДЖЕТ </a:t>
            </a:r>
          </a:p>
          <a:p>
            <a:pPr algn="ctr">
              <a:defRPr/>
            </a:pPr>
            <a:r>
              <a:rPr lang="ru-RU" sz="4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ГРАЖДАН</a:t>
            </a:r>
          </a:p>
        </p:txBody>
      </p:sp>
    </p:spTree>
  </p:cSld>
  <p:clrMapOvr>
    <a:masterClrMapping/>
  </p:clrMapOvr>
  <p:transition spd="slow" advTm="1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Oval 23"/>
          <p:cNvSpPr>
            <a:spLocks noChangeArrowheads="1"/>
          </p:cNvSpPr>
          <p:nvPr/>
        </p:nvSpPr>
        <p:spPr bwMode="auto">
          <a:xfrm>
            <a:off x="1412875" y="1031875"/>
            <a:ext cx="6162675" cy="42878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6" y="8277"/>
            <a:ext cx="816088" cy="98479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2" name="Блок-схема: узел 21"/>
          <p:cNvSpPr>
            <a:spLocks noChangeArrowheads="1"/>
          </p:cNvSpPr>
          <p:nvPr/>
        </p:nvSpPr>
        <p:spPr bwMode="auto">
          <a:xfrm>
            <a:off x="3365500" y="2120900"/>
            <a:ext cx="2187575" cy="1993900"/>
          </a:xfrm>
          <a:prstGeom prst="flowChartConnector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19050" algn="ctr">
            <a:solidFill>
              <a:srgbClr val="08509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400" b="1">
                <a:latin typeface="Constantia" pitchFamily="18" charset="0"/>
              </a:rPr>
              <a:t>Участники бюджетного процесса Серовского городского округа</a:t>
            </a:r>
          </a:p>
        </p:txBody>
      </p:sp>
      <p:sp>
        <p:nvSpPr>
          <p:cNvPr id="17412" name="WordArt 7"/>
          <p:cNvSpPr>
            <a:spLocks noChangeArrowheads="1" noChangeShapeType="1" noTextEdit="1"/>
          </p:cNvSpPr>
          <p:nvPr/>
        </p:nvSpPr>
        <p:spPr bwMode="auto">
          <a:xfrm>
            <a:off x="915988" y="177800"/>
            <a:ext cx="8780462" cy="608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Участники бюджетного процесса</a:t>
            </a:r>
          </a:p>
        </p:txBody>
      </p:sp>
      <p:pic>
        <p:nvPicPr>
          <p:cNvPr id="17413" name="Picture 8" descr="2975743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2313" y="5086350"/>
            <a:ext cx="2833687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AutoShape 9"/>
          <p:cNvSpPr>
            <a:spLocks noChangeArrowheads="1"/>
          </p:cNvSpPr>
          <p:nvPr/>
        </p:nvSpPr>
        <p:spPr bwMode="auto">
          <a:xfrm>
            <a:off x="3444875" y="831850"/>
            <a:ext cx="1922463" cy="85566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Представительный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орган СГО  -  Дума</a:t>
            </a:r>
          </a:p>
        </p:txBody>
      </p:sp>
      <p:sp>
        <p:nvSpPr>
          <p:cNvPr id="17415" name="AutoShape 11"/>
          <p:cNvSpPr>
            <a:spLocks noChangeArrowheads="1"/>
          </p:cNvSpPr>
          <p:nvPr/>
        </p:nvSpPr>
        <p:spPr bwMode="auto">
          <a:xfrm>
            <a:off x="6284913" y="2093913"/>
            <a:ext cx="1876425" cy="9017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Исполнительно-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распорядительный 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орган СГО – 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Администрация СГО</a:t>
            </a:r>
          </a:p>
        </p:txBody>
      </p:sp>
      <p:sp>
        <p:nvSpPr>
          <p:cNvPr id="17416" name="AutoShape 12"/>
          <p:cNvSpPr>
            <a:spLocks noChangeArrowheads="1"/>
          </p:cNvSpPr>
          <p:nvPr/>
        </p:nvSpPr>
        <p:spPr bwMode="auto">
          <a:xfrm>
            <a:off x="6335713" y="3390900"/>
            <a:ext cx="2149475" cy="854075"/>
          </a:xfrm>
          <a:prstGeom prst="roundRect">
            <a:avLst>
              <a:gd name="adj" fmla="val 16667"/>
            </a:avLst>
          </a:prstGeom>
          <a:solidFill>
            <a:srgbClr val="80008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Финансовый орган – </a:t>
            </a:r>
          </a:p>
          <a:p>
            <a:pPr algn="ctr"/>
            <a:r>
              <a:rPr lang="ru-RU" sz="1200">
                <a:solidFill>
                  <a:schemeClr val="tx1"/>
                </a:solidFill>
              </a:rPr>
              <a:t>Финансовое управление АСГО</a:t>
            </a:r>
          </a:p>
        </p:txBody>
      </p:sp>
      <p:sp>
        <p:nvSpPr>
          <p:cNvPr id="17417" name="AutoShape 14"/>
          <p:cNvSpPr>
            <a:spLocks noChangeArrowheads="1"/>
          </p:cNvSpPr>
          <p:nvPr/>
        </p:nvSpPr>
        <p:spPr bwMode="auto">
          <a:xfrm>
            <a:off x="473075" y="3357563"/>
            <a:ext cx="2101850" cy="10207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Главные администраторы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доходов местного бюджета</a:t>
            </a:r>
          </a:p>
        </p:txBody>
      </p:sp>
      <p:sp>
        <p:nvSpPr>
          <p:cNvPr id="17418" name="AutoShape 15"/>
          <p:cNvSpPr>
            <a:spLocks noChangeArrowheads="1"/>
          </p:cNvSpPr>
          <p:nvPr/>
        </p:nvSpPr>
        <p:spPr bwMode="auto">
          <a:xfrm>
            <a:off x="392113" y="2149475"/>
            <a:ext cx="2171700" cy="877888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Главные администраторы 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источников финансирования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дефицита  местного бюджета</a:t>
            </a:r>
          </a:p>
        </p:txBody>
      </p:sp>
      <p:sp>
        <p:nvSpPr>
          <p:cNvPr id="17419" name="AutoShape 16"/>
          <p:cNvSpPr>
            <a:spLocks noChangeArrowheads="1"/>
          </p:cNvSpPr>
          <p:nvPr/>
        </p:nvSpPr>
        <p:spPr bwMode="auto">
          <a:xfrm>
            <a:off x="1014413" y="1119188"/>
            <a:ext cx="1995487" cy="831850"/>
          </a:xfrm>
          <a:prstGeom prst="roundRect">
            <a:avLst>
              <a:gd name="adj" fmla="val 16667"/>
            </a:avLst>
          </a:prstGeom>
          <a:solidFill>
            <a:srgbClr val="969696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Получатели средств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местного бюджета</a:t>
            </a:r>
          </a:p>
        </p:txBody>
      </p:sp>
      <p:sp>
        <p:nvSpPr>
          <p:cNvPr id="17420" name="AutoShape 17"/>
          <p:cNvSpPr>
            <a:spLocks noChangeArrowheads="1"/>
          </p:cNvSpPr>
          <p:nvPr/>
        </p:nvSpPr>
        <p:spPr bwMode="auto">
          <a:xfrm>
            <a:off x="1555750" y="4722813"/>
            <a:ext cx="2100263" cy="879475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Главные распорядители</a:t>
            </a:r>
          </a:p>
          <a:p>
            <a:pPr algn="ctr"/>
            <a:r>
              <a:rPr lang="ru-RU" sz="1200">
                <a:solidFill>
                  <a:schemeClr val="tx1"/>
                </a:solidFill>
              </a:rPr>
              <a:t> расходов местного бюджета</a:t>
            </a:r>
          </a:p>
        </p:txBody>
      </p:sp>
      <p:sp>
        <p:nvSpPr>
          <p:cNvPr id="17421" name="AutoShape 18"/>
          <p:cNvSpPr>
            <a:spLocks noChangeArrowheads="1"/>
          </p:cNvSpPr>
          <p:nvPr/>
        </p:nvSpPr>
        <p:spPr bwMode="auto">
          <a:xfrm>
            <a:off x="4564063" y="4665663"/>
            <a:ext cx="2147887" cy="1141412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just"/>
            <a:r>
              <a:rPr lang="ru-RU" sz="1200">
                <a:solidFill>
                  <a:schemeClr val="tx1"/>
                </a:solidFill>
              </a:rPr>
              <a:t>Орган внешнего </a:t>
            </a:r>
          </a:p>
          <a:p>
            <a:pPr algn="just"/>
            <a:r>
              <a:rPr lang="ru-RU" sz="1200">
                <a:solidFill>
                  <a:schemeClr val="tx1"/>
                </a:solidFill>
              </a:rPr>
              <a:t>муниципального </a:t>
            </a:r>
          </a:p>
          <a:p>
            <a:pPr algn="just"/>
            <a:r>
              <a:rPr lang="ru-RU" sz="1200">
                <a:solidFill>
                  <a:schemeClr val="tx1"/>
                </a:solidFill>
              </a:rPr>
              <a:t>финансового контроля</a:t>
            </a:r>
          </a:p>
          <a:p>
            <a:pPr algn="just"/>
            <a:r>
              <a:rPr lang="ru-RU" sz="1200">
                <a:solidFill>
                  <a:schemeClr val="tx1"/>
                </a:solidFill>
              </a:rPr>
              <a:t> Контрольно-ревизионная </a:t>
            </a:r>
          </a:p>
          <a:p>
            <a:pPr algn="just"/>
            <a:r>
              <a:rPr lang="ru-RU" sz="1200">
                <a:solidFill>
                  <a:schemeClr val="tx1"/>
                </a:solidFill>
              </a:rPr>
              <a:t>Комиссия СГО</a:t>
            </a:r>
          </a:p>
          <a:p>
            <a:pPr algn="just"/>
            <a:endParaRPr lang="ru-RU" sz="1200" u="sng">
              <a:solidFill>
                <a:schemeClr val="tx1"/>
              </a:solidFill>
            </a:endParaRPr>
          </a:p>
        </p:txBody>
      </p:sp>
      <p:sp>
        <p:nvSpPr>
          <p:cNvPr id="17422" name="AutoShape 10"/>
          <p:cNvSpPr>
            <a:spLocks noChangeArrowheads="1"/>
          </p:cNvSpPr>
          <p:nvPr/>
        </p:nvSpPr>
        <p:spPr bwMode="auto">
          <a:xfrm>
            <a:off x="5654675" y="1035050"/>
            <a:ext cx="1900238" cy="819150"/>
          </a:xfrm>
          <a:prstGeom prst="roundRect">
            <a:avLst>
              <a:gd name="adj" fmla="val 16667"/>
            </a:avLst>
          </a:prstGeom>
          <a:solidFill>
            <a:srgbClr val="800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Высшее должностное</a:t>
            </a:r>
          </a:p>
          <a:p>
            <a:pPr algn="ctr"/>
            <a:r>
              <a:rPr lang="ru-RU" sz="1200">
                <a:solidFill>
                  <a:schemeClr val="tx1"/>
                </a:solidFill>
              </a:rPr>
              <a:t> лицо МО  - Глава СГО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6852062" y="3895107"/>
            <a:ext cx="2897580" cy="235131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6" y="8277"/>
            <a:ext cx="816088" cy="98479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8435" name="WordArt 5"/>
          <p:cNvSpPr>
            <a:spLocks noChangeArrowheads="1" noChangeShapeType="1" noTextEdit="1"/>
          </p:cNvSpPr>
          <p:nvPr/>
        </p:nvSpPr>
        <p:spPr bwMode="auto">
          <a:xfrm>
            <a:off x="868363" y="223838"/>
            <a:ext cx="8816975" cy="512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Гражданин и его участие в бюджетном процессе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60917" y="4073236"/>
            <a:ext cx="27887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Получает социальные гарантии – расходная часть бюджета (образование, социальные выплаты и др.)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1308655"/>
            <a:ext cx="40376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Constantia" pitchFamily="18" charset="0"/>
              </a:rPr>
              <a:t>Гражданин - как налогоплательщик</a:t>
            </a:r>
            <a:endParaRPr lang="ru-RU" sz="3200" b="1" dirty="0">
              <a:solidFill>
                <a:schemeClr val="accent4">
                  <a:lumMod val="10000"/>
                </a:schemeClr>
              </a:solidFill>
              <a:latin typeface="Constant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58889" y="1187532"/>
            <a:ext cx="4631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Constantia" pitchFamily="18" charset="0"/>
              </a:rPr>
              <a:t>Гражданин – как  получатель  социальных гарантий</a:t>
            </a:r>
          </a:p>
        </p:txBody>
      </p:sp>
      <p:pic>
        <p:nvPicPr>
          <p:cNvPr id="8193" name="Picture 1" descr="X:\Нелюбина - отчеты\картинки для бюджета\бюджет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6338" y="4952010"/>
            <a:ext cx="3640783" cy="1905990"/>
          </a:xfrm>
          <a:prstGeom prst="rect">
            <a:avLst/>
          </a:prstGeom>
          <a:noFill/>
        </p:spPr>
      </p:pic>
      <p:sp>
        <p:nvSpPr>
          <p:cNvPr id="21" name="Скругленный прямоугольник 20"/>
          <p:cNvSpPr/>
          <p:nvPr/>
        </p:nvSpPr>
        <p:spPr>
          <a:xfrm>
            <a:off x="166254" y="3883231"/>
            <a:ext cx="3004457" cy="236319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13756" y="4085112"/>
            <a:ext cx="30994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Помогает формировать доходную часть бюджета (налог на доходы физических лиц, транспортный налог и другие виды налогов)</a:t>
            </a:r>
            <a:endParaRPr lang="ru-RU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5" name="Выгнутая вправо стрелка 24"/>
          <p:cNvSpPr/>
          <p:nvPr/>
        </p:nvSpPr>
        <p:spPr>
          <a:xfrm rot="17078864">
            <a:off x="2463066" y="1535146"/>
            <a:ext cx="1594993" cy="4186706"/>
          </a:xfrm>
          <a:prstGeom prst="curvedLeftArrow">
            <a:avLst>
              <a:gd name="adj1" fmla="val 45387"/>
              <a:gd name="adj2" fmla="val 67874"/>
              <a:gd name="adj3" fmla="val 62883"/>
            </a:avLst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Выгнутая вправо стрелка 25"/>
          <p:cNvSpPr/>
          <p:nvPr/>
        </p:nvSpPr>
        <p:spPr>
          <a:xfrm rot="15310544">
            <a:off x="6071186" y="1461915"/>
            <a:ext cx="1594993" cy="4186706"/>
          </a:xfrm>
          <a:prstGeom prst="curvedLeftArrow">
            <a:avLst>
              <a:gd name="adj1" fmla="val 45387"/>
              <a:gd name="adj2" fmla="val 67874"/>
              <a:gd name="adj3" fmla="val 6288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Заголовок 1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50" y="1"/>
            <a:ext cx="8553450" cy="116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9877"/>
            <a:ext cx="708798" cy="85532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5078942" y="1443568"/>
            <a:ext cx="4827058" cy="923330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Участие в публичных слушаниях </a:t>
            </a:r>
            <a:r>
              <a:rPr lang="ru-RU" dirty="0">
                <a:solidFill>
                  <a:srgbClr val="000000"/>
                </a:solidFill>
              </a:rPr>
              <a:t>по проекту бюджета Серовского городского </a:t>
            </a:r>
            <a:r>
              <a:rPr lang="ru-RU" dirty="0" smtClean="0">
                <a:solidFill>
                  <a:srgbClr val="000000"/>
                </a:solidFill>
              </a:rPr>
              <a:t>округа на очередной финансовый год и плановый период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9462" name="Text Box 12"/>
          <p:cNvSpPr txBox="1">
            <a:spLocks noChangeArrowheads="1"/>
          </p:cNvSpPr>
          <p:nvPr/>
        </p:nvSpPr>
        <p:spPr bwMode="auto">
          <a:xfrm>
            <a:off x="4648200" y="2861205"/>
            <a:ext cx="5257800" cy="646331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Участие в публичных слушаниях по отчету об исполнении бюджета Серовского городского округа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3300570"/>
            <a:ext cx="4089400" cy="646331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Участие в публичных обсуждениях по объектам благоустройства территории</a:t>
            </a:r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4030133" y="1473200"/>
            <a:ext cx="948267" cy="948266"/>
          </a:xfrm>
          <a:prstGeom prst="rightArrow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 descr="https://gr60.ru/wp-content/uploads/2018/09/BV_35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2668" y="4713112"/>
            <a:ext cx="3217332" cy="2144888"/>
          </a:xfrm>
          <a:prstGeom prst="rect">
            <a:avLst/>
          </a:prstGeom>
          <a:noFill/>
        </p:spPr>
      </p:pic>
      <p:sp>
        <p:nvSpPr>
          <p:cNvPr id="17" name="Стрелка вправо 16"/>
          <p:cNvSpPr/>
          <p:nvPr/>
        </p:nvSpPr>
        <p:spPr>
          <a:xfrm rot="5400000">
            <a:off x="6841067" y="3708400"/>
            <a:ext cx="948267" cy="948266"/>
          </a:xfrm>
          <a:prstGeom prst="rightArrow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13368"/>
            <a:ext cx="3766719" cy="2129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 descr="https://static7.depositphotos.com/1228953/719/i/950/depositphotos_7195204-stock-photo-workplace.jpg"/>
          <p:cNvPicPr>
            <a:picLocks noChangeAspect="1" noChangeArrowheads="1"/>
          </p:cNvPicPr>
          <p:nvPr/>
        </p:nvPicPr>
        <p:blipFill>
          <a:blip r:embed="rId6" cstate="print">
            <a:lum bright="-50000" contrast="14000"/>
          </a:blip>
          <a:srcRect/>
          <a:stretch>
            <a:fillRect/>
          </a:stretch>
        </p:blipFill>
        <p:spPr bwMode="auto">
          <a:xfrm>
            <a:off x="887944" y="4749800"/>
            <a:ext cx="2169645" cy="2108200"/>
          </a:xfrm>
          <a:prstGeom prst="rect">
            <a:avLst/>
          </a:prstGeom>
          <a:noFill/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88904">
            <a:off x="1715571" y="5274975"/>
            <a:ext cx="325097" cy="38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Стрелка вправо 21"/>
          <p:cNvSpPr/>
          <p:nvPr/>
        </p:nvSpPr>
        <p:spPr>
          <a:xfrm rot="5400000">
            <a:off x="1735667" y="3987801"/>
            <a:ext cx="702732" cy="770467"/>
          </a:xfrm>
          <a:prstGeom prst="rightArrow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 sz="quarter"/>
          </p:nvPr>
        </p:nvSpPr>
        <p:spPr>
          <a:xfrm rot="5400000">
            <a:off x="6187282" y="3139281"/>
            <a:ext cx="6858000" cy="579437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 eaLnBrk="1" hangingPunct="1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Основы составления проекта бюджета </a:t>
            </a: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-1525639" y="3470410"/>
            <a:ext cx="8488414" cy="1015663"/>
          </a:xfrm>
          <a:prstGeom prst="rect">
            <a:avLst/>
          </a:prstGeom>
          <a:solidFill>
            <a:schemeClr val="lt1"/>
          </a:solidFill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</a:bodyPr>
          <a:lstStyle/>
          <a:p>
            <a:pPr algn="ctr">
              <a:defRPr/>
            </a:pPr>
            <a:r>
              <a:rPr lang="ru-RU" sz="3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3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бюджета городского округа </a:t>
            </a:r>
          </a:p>
        </p:txBody>
      </p:sp>
      <p:sp>
        <p:nvSpPr>
          <p:cNvPr id="38925" name="AutoShape 13"/>
          <p:cNvSpPr>
            <a:spLocks noChangeArrowheads="1"/>
          </p:cNvSpPr>
          <p:nvPr/>
        </p:nvSpPr>
        <p:spPr bwMode="auto">
          <a:xfrm>
            <a:off x="376740" y="838646"/>
            <a:ext cx="2030106" cy="2076950"/>
          </a:xfrm>
          <a:prstGeom prst="downArrowCallout">
            <a:avLst>
              <a:gd name="adj1" fmla="val 25000"/>
              <a:gd name="adj2" fmla="val 25000"/>
              <a:gd name="adj3" fmla="val 22415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Бюджетное послание Президента Российской Федерации</a:t>
            </a:r>
          </a:p>
        </p:txBody>
      </p:sp>
      <p:sp>
        <p:nvSpPr>
          <p:cNvPr id="38926" name="AutoShape 14"/>
          <p:cNvSpPr>
            <a:spLocks noChangeArrowheads="1"/>
          </p:cNvSpPr>
          <p:nvPr/>
        </p:nvSpPr>
        <p:spPr bwMode="auto">
          <a:xfrm>
            <a:off x="2735445" y="613782"/>
            <a:ext cx="2126872" cy="2194126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Прогноз социально-экономического развития городского округа</a:t>
            </a:r>
          </a:p>
          <a:p>
            <a:pPr algn="ctr">
              <a:defRPr/>
            </a:pPr>
            <a:endParaRPr lang="ru-RU" sz="1600" b="1" dirty="0">
              <a:solidFill>
                <a:schemeClr val="bg2"/>
              </a:solidFill>
            </a:endParaRPr>
          </a:p>
        </p:txBody>
      </p:sp>
      <p:sp>
        <p:nvSpPr>
          <p:cNvPr id="38927" name="AutoShape 15"/>
          <p:cNvSpPr>
            <a:spLocks noChangeArrowheads="1"/>
          </p:cNvSpPr>
          <p:nvPr/>
        </p:nvSpPr>
        <p:spPr bwMode="auto">
          <a:xfrm>
            <a:off x="7197714" y="442555"/>
            <a:ext cx="1952409" cy="2581060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Муниципальные программы городского округа</a:t>
            </a:r>
          </a:p>
          <a:p>
            <a:pPr algn="ctr">
              <a:defRPr/>
            </a:pPr>
            <a:endParaRPr lang="ru-RU" sz="1600" b="1" dirty="0">
              <a:solidFill>
                <a:schemeClr val="bg2"/>
              </a:solidFill>
            </a:endParaRPr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5138514" y="423778"/>
            <a:ext cx="1960621" cy="2579904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Основные направления бюджетной и налоговой политики</a:t>
            </a: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4" y="8290"/>
            <a:ext cx="882004" cy="9863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508" y="4868884"/>
            <a:ext cx="2599083" cy="162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2899976" rev="0"/>
            </a:camera>
            <a:lightRig rig="threePt" dir="t"/>
          </a:scene3d>
          <a:sp3d extrusionH="107950">
            <a:bevelT w="107950" h="107950"/>
            <a:bevelB w="69850"/>
          </a:sp3d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9464" y="4893968"/>
            <a:ext cx="2790702" cy="162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2900000" rev="0"/>
            </a:camera>
            <a:lightRig rig="threePt" dir="t"/>
          </a:scene3d>
          <a:sp3d extrusionH="107950">
            <a:bevelT w="107950" h="107950"/>
            <a:bevelB w="69850"/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2822" y="4904510"/>
            <a:ext cx="2981366" cy="167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2899999" rev="0"/>
            </a:camera>
            <a:lightRig rig="balanced" dir="t"/>
          </a:scene3d>
          <a:sp3d extrusionH="101600" contourW="12700" prstMaterial="softEdge">
            <a:bevelT w="107950" h="101600" prst="coolSlant"/>
            <a:bevelB w="107950" h="127000"/>
            <a:contourClr>
              <a:schemeClr val="accent4">
                <a:lumMod val="90000"/>
              </a:schemeClr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059906" y="3059906"/>
            <a:ext cx="6858000" cy="73818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r" eaLnBrk="1" hangingPunct="1">
              <a:defRPr/>
            </a:pPr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</a:t>
            </a: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показатели социально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экономического </a:t>
            </a:r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развития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36601" y="114301"/>
          <a:ext cx="9055102" cy="6600821"/>
        </p:xfrm>
        <a:graphic>
          <a:graphicData uri="http://schemas.openxmlformats.org/drawingml/2006/table">
            <a:tbl>
              <a:tblPr/>
              <a:tblGrid>
                <a:gridCol w="484251"/>
                <a:gridCol w="1995867"/>
                <a:gridCol w="1230578"/>
                <a:gridCol w="648703"/>
                <a:gridCol w="648703"/>
                <a:gridCol w="648703"/>
                <a:gridCol w="648703"/>
                <a:gridCol w="648703"/>
                <a:gridCol w="648703"/>
                <a:gridCol w="726094"/>
                <a:gridCol w="726094"/>
              </a:tblGrid>
              <a:tr h="19599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Номер строки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Показатели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Ед.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измер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Факт </a:t>
                      </a:r>
                    </a:p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2021 год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Оценка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год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Прогноз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9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год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год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год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Вариант 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Вариант 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Вариант 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Вариант 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Вариант 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Вариант 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9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458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Оборот крупных и средних организаций всего,  в том числе по видам экономической деятельности: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млн. руб.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82 281,1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117 250,5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118 071,3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122 292,3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122 203,7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127 673,1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127 702,9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134 695,2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6142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 к предыдущему году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134,4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142,5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104,3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103,5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104,4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104,5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105,5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975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 algn="just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добыча полезных ископаемых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млн. руб.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30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 к предыдущему году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02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обрабатывающие производства  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млн. руб.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55 242,7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84 797,5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85 391,1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88 443,8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88 465,2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92 423,8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92 623,0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97 507,1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30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 к предыдущему году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151,1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153,5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104,3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103,6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104,5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104,7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105,5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228">
                <a:tc>
                  <a:txBody>
                    <a:bodyPr/>
                    <a:lstStyle/>
                    <a:p>
                      <a:pPr marR="3810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3810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обеспечение электрической энергией, газом и паром                   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млн. руб.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15 341,5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15 356,9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15 464,4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15 464,4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15 928,3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16 082,9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16 406,1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16 726,2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30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 к предыдущему году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176,6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103,0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104,0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103,0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104,0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489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строительство 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млн. руб.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580,1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628,8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633,2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655,9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655,4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682,8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684,9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720,3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30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 к предыдущему году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111,9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108,4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104,3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103,5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104,1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104,5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105,5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673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оптовая и розничная торговля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млн. руб.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9 548,8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12 168,5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12 253,7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12 691,7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12 682,5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13 212,1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13 354,7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13 938,8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3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 к предыдущему году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66,4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127,4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104,3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103,5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104,1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105,3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105,5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транспортировка и хранение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млн. руб.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520,4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817,1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822,8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852,2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851,6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887,1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889,9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939,5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3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 к предыдущему году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241,9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157,0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104,3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103,5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104,1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104,5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105,9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5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Продукция сельского хозяйства, произведенная хозяйствами всех категорий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млн. руб.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103,9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112,4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112,4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113,3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112,4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113,3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112,4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113,3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3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 к предыдущему году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90,3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108,2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3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Объем инвестиций за счет всех источников финансирования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млн. руб.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2 824,20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2 390,0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1 842,9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2 504,7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1 741,5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2 740,2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1 759,4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2 978,6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3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 к предыдущему году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158,1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84,6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77,1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104,8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94,5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109,4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101,0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108,7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 rot="16200000">
            <a:off x="-3138948" y="3138948"/>
            <a:ext cx="6858000" cy="580103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показатели социально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экономического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развития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4676" y="0"/>
          <a:ext cx="9331324" cy="6678930"/>
        </p:xfrm>
        <a:graphic>
          <a:graphicData uri="http://schemas.openxmlformats.org/drawingml/2006/table">
            <a:tbl>
              <a:tblPr/>
              <a:tblGrid>
                <a:gridCol w="499024"/>
                <a:gridCol w="2330926"/>
                <a:gridCol w="993942"/>
                <a:gridCol w="668491"/>
                <a:gridCol w="668491"/>
                <a:gridCol w="668491"/>
                <a:gridCol w="668491"/>
                <a:gridCol w="668491"/>
                <a:gridCol w="668491"/>
                <a:gridCol w="748243"/>
                <a:gridCol w="748243"/>
              </a:tblGrid>
              <a:tr h="1850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19.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Прибыль    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млн. руб.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8 105,4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13 150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13 370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13 600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13 370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13 600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9 230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9 500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 к предыдущему году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287,0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162,2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101,7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103,4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69,0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69,9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0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21.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Оборот розничной торговли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млн. руб.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8 830,5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9 748,9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9 817,1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10 645,8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9 885,8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11 603,9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9 994,6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12 485,8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 к предыдущему году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118,3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110,4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109,2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109,0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101,1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107,6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0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23.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Оборот общественного питания  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68580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млн. руб.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126,5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139,7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140,6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152,5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141,6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166,2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143,2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178,9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 к предыдущему году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165,8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110,4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109,2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109,0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101,1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107,6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0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Численность занятых в экономике округа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тыс. чел.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36,995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36,600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36,783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39,162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36,893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39,475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37,262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40,146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26.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 к предыдущему году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92,73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98,9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107,0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101,0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101,7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004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27.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Среднесписочная численность работников крупных и средних организаций 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тыс. чел.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22,392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22,000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22,110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22,242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22,176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22,420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22,398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22,801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28.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 к предыдущему году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99,0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98,2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101,1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101,0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101,7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004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29.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в том числе в промышленном производстве 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тыс. чел.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9,18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9,024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9,069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9,123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9,096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9,196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9,187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9,353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30.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 к предыдущему году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101,2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98,3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101,1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101,0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101,7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31.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Численность безработных, зарегистрированных в органах службы занятости 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чел.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710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320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710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320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710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320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710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320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8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32.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Уровень официально зарегистрированной безработицы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(в % к экономически активному населению)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1,23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0,63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1,22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0,63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1,22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0,63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1,22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0,63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426">
                <a:tc rowSpan="2"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33.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Фонд оплаты труда в целом по округу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млн. руб.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12782,3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15259,8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16038,2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18345,7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16903,8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20013,4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18019,4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21814,7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 к предыдущему году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106,1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119,4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105,1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120,2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105,4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109,1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106,6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109,0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34.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35.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в том числе в промышленном производстве  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млн. руб.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5054,1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6112,8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6424,6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7372,1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6771,5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8042,9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7218,4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8766,8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36.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 к предыдущему году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118,6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120,9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105,1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120,6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105,4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109,1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106,6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109,0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 rot="16200000">
            <a:off x="-3138948" y="3138948"/>
            <a:ext cx="6858000" cy="580103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показатели социально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экономического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развития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03252" y="45098"/>
          <a:ext cx="9302748" cy="6859192"/>
        </p:xfrm>
        <a:graphic>
          <a:graphicData uri="http://schemas.openxmlformats.org/drawingml/2006/table">
            <a:tbl>
              <a:tblPr/>
              <a:tblGrid>
                <a:gridCol w="497496"/>
                <a:gridCol w="2323788"/>
                <a:gridCol w="990898"/>
                <a:gridCol w="666444"/>
                <a:gridCol w="666444"/>
                <a:gridCol w="666444"/>
                <a:gridCol w="666444"/>
                <a:gridCol w="666444"/>
                <a:gridCol w="666444"/>
                <a:gridCol w="745951"/>
                <a:gridCol w="745951"/>
              </a:tblGrid>
              <a:tr h="274942"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37.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445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Инфляция (сводный индекс потребительских цен)  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108,11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113,9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113,0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106,0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108,0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104,7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108,0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104,0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38.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Ввод в действие жилых домов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тыс. кв.м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12,722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12,35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11,37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12,00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11,05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11,67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39.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 к предыдущему году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112,1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102,2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90,0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95,0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97,2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97,2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97,2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97,2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7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40.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Численность постоянного населения (на начало года)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чел.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103 019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101 589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100 849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100 849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100 269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100 329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100 009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100 089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7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41.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Среднегодовая численность населения 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чел.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102 304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101 219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100 559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100 589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100 139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100 209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100 005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100 045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7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42.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Численность детей в возрасте 3-7 лет (дошкольного возраста)</a:t>
                      </a:r>
                    </a:p>
                  </a:txBody>
                  <a:tcPr marL="44942" marR="44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чел.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5 792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5 431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5 388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5 396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5 363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5 390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5 341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5 387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9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43.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Численность детей и подростков в возрасте 8-17 лет (школьного возраста)</a:t>
                      </a:r>
                    </a:p>
                  </a:txBody>
                  <a:tcPr marL="44942" marR="44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чел.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12 905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12 860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12 757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12 778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12 700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12 764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12 648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12 756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indent="27940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44.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Численность населения в трудоспособном возрасте</a:t>
                      </a:r>
                    </a:p>
                  </a:txBody>
                  <a:tcPr marL="44942" marR="44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чел.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57 755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58 369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57 944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57 944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57 611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57 645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57 461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57 507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45.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Численность населения старше трудоспособного возраста</a:t>
                      </a:r>
                    </a:p>
                  </a:txBody>
                  <a:tcPr marL="44942" marR="44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чел.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26 335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24 790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24 609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24 609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24 468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24 483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24 404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24 424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46.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Число родившихся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чел.</a:t>
                      </a:r>
                    </a:p>
                  </a:txBody>
                  <a:tcPr marL="44942" marR="44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792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790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800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800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940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960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755">
                <a:tc>
                  <a:txBody>
                    <a:bodyPr/>
                    <a:lstStyle/>
                    <a:p>
                      <a:pPr marR="80645" indent="635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47.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Общий коэффициент рождаемости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8580"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чел. на тысячу населения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9,6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R="20320" indent="20955" algn="ctr">
                        <a:spcAft>
                          <a:spcPts val="0"/>
                        </a:spcAft>
                        <a:tabLst>
                          <a:tab pos="201930" algn="l"/>
                        </a:tabLs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48.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Число умерших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чел.</a:t>
                      </a:r>
                    </a:p>
                  </a:txBody>
                  <a:tcPr marL="44942" marR="44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1 680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1 430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1380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1320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1200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1200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1200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1200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5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34.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Уровень официально зарегистрированной безработицы (в % к экономически активному населению)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3,70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1,24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1,28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1,24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1,28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1,24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1,28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1,24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35.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Фонд оплаты труда в целом по округу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млн. руб.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12044,9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12662,3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13042,2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13155,9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13563,9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13699,3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14106,5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14276,1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36.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101,7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105,1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103,0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103,9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104,0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104,1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104,0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104,2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37.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в том числе в промышленном производстве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млн. руб.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4261,2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4595,9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4687,8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4687,8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4851,9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4851,9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5123,6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5123,6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38.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102,1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107,9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102,0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102,0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103,5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103,5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105,6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105,6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9505590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 rot="16200000">
            <a:off x="-3138948" y="3138948"/>
            <a:ext cx="6858000" cy="580103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показатели социально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экономического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развития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7977" y="0"/>
          <a:ext cx="9278023" cy="6721783"/>
        </p:xfrm>
        <a:graphic>
          <a:graphicData uri="http://schemas.openxmlformats.org/drawingml/2006/table">
            <a:tbl>
              <a:tblPr/>
              <a:tblGrid>
                <a:gridCol w="618490"/>
                <a:gridCol w="1700677"/>
                <a:gridCol w="928076"/>
                <a:gridCol w="734413"/>
                <a:gridCol w="734413"/>
                <a:gridCol w="734413"/>
                <a:gridCol w="734413"/>
                <a:gridCol w="734413"/>
                <a:gridCol w="734413"/>
                <a:gridCol w="812151"/>
                <a:gridCol w="812151"/>
              </a:tblGrid>
              <a:tr h="352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39.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Инфляция (сводный индекс потребительских цен)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104,24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105,8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105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105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40.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Ввод в действие жилых домов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тыс. кв. м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11,35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8,0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7,6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7,88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7,73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8,29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8,29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9,16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8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41.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55,6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70,5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95,0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98,5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101,7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105,2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107,3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110,5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42.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Численность постоянного населения (на начало года)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чел.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103890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103019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102229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102229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101419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101469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100629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100739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43.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Среднегодовая численность населения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чел.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103454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102624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101824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101849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101024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101104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101525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101580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8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44.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Численность детей в возрасте 3 - 7 лет (дошкольного возраста)</a:t>
                      </a:r>
                    </a:p>
                  </a:txBody>
                  <a:tcPr marL="24806" marR="24806" marT="40810" marB="4081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чел.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6106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5792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5734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5780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5677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5769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5620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5757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45.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Численность детей и подростков в возрасте 8 - 17 лет (школьного возраста)</a:t>
                      </a:r>
                    </a:p>
                  </a:txBody>
                  <a:tcPr marL="24806" marR="24806" marT="40810" marB="4081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чел.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12955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12905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12776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12879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12648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12853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12522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12828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508">
                <a:tc>
                  <a:txBody>
                    <a:bodyPr/>
                    <a:lstStyle/>
                    <a:p>
                      <a:pPr marR="80645" indent="45085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49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80645" indent="635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Денежные доходы населения всего,  из них: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млн.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руб.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20 787,2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24 206,1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25 520,4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27 917,9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26 875,4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30 151,5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28 413,3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32 457,4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 к предыдущему году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106,6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116,4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105,4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115,3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105,3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108,0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105,7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107,6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80645" indent="45085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 51.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marR="80010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доходы от предпринимательской деятельности</a:t>
                      </a:r>
                    </a:p>
                  </a:txBody>
                  <a:tcPr marL="44942" marR="44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млн. руб.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650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672,1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695,0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760,1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718,6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859,0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743,0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964,6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80645" indent="45085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52.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marR="80645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оплата труда</a:t>
                      </a:r>
                    </a:p>
                  </a:txBody>
                  <a:tcPr marL="44942" marR="44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млн. руб.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12 782,3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15 259,8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16 038,2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18 345,7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16 903,8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20 013,4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18 019,4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21 814,7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80645" indent="45085"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53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1590" marR="80645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социальные выплаты</a:t>
                      </a:r>
                    </a:p>
                  </a:txBody>
                  <a:tcPr marL="44942" marR="449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млн. руб.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7 354,9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8 274,3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8 787,3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8 812,1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9 253,0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9 279,1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9 650,9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9 678,1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54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80645" indent="635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Среднедушевые денежные доходы </a:t>
                      </a:r>
                    </a:p>
                    <a:p>
                      <a:pPr marR="80645" indent="635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(в месяц)   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руб./чел.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16 933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19 929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21 149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23 129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22 365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25 074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23 677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27 036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885">
                <a:tc>
                  <a:txBody>
                    <a:bodyPr/>
                    <a:lstStyle/>
                    <a:p>
                      <a:pPr indent="635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55.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 к предыдущему году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107,8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117,7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106,1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116,1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105,8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108,4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105,9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107,8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8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56.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80645" indent="635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Среднемесячная начисленная заработная плата работников по полному кругу организаций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руб.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41 982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48 392,1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50 618,2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56 183,2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53 199,7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60 790,3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56 125,7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65 167,2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885">
                <a:tc>
                  <a:txBody>
                    <a:bodyPr/>
                    <a:lstStyle/>
                    <a:p>
                      <a:pPr indent="635"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57.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% к предыдущему году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111,2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115,3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104,6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116,1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105,1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108,2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105,5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107,2</a:t>
                      </a:r>
                    </a:p>
                  </a:txBody>
                  <a:tcPr marL="44942" marR="449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9505590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type="subTitle" sz="quarter" idx="1"/>
          </p:nvPr>
        </p:nvSpPr>
        <p:spPr>
          <a:xfrm rot="5400000">
            <a:off x="6079331" y="3031332"/>
            <a:ext cx="6858000" cy="795337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 eaLnBrk="1" hangingPunct="1">
              <a:defRPr/>
            </a:pPr>
            <a:r>
              <a:rPr lang="ru-RU" sz="1800" b="1" dirty="0" smtClean="0">
                <a:solidFill>
                  <a:srgbClr val="FFFFFF"/>
                </a:solidFill>
                <a:latin typeface="Times New Roman" pitchFamily="18" charset="0"/>
              </a:rPr>
              <a:t>Основные характеристики  бюджета Серовского городского округа</a:t>
            </a:r>
            <a:r>
              <a:rPr lang="ru-RU" sz="1800" b="1" dirty="0" smtClean="0">
                <a:solidFill>
                  <a:srgbClr val="FFFFFF"/>
                </a:solidFill>
                <a:latin typeface="Tahoma" pitchFamily="34" charset="0"/>
              </a:rPr>
              <a:t>  </a:t>
            </a:r>
            <a:r>
              <a:rPr lang="ru-RU" sz="1800" b="1" dirty="0" smtClean="0">
                <a:solidFill>
                  <a:srgbClr val="FFFFFF"/>
                </a:solidFill>
                <a:latin typeface="Times New Roman" pitchFamily="18" charset="0"/>
              </a:rPr>
              <a:t>на 20</a:t>
            </a:r>
            <a:r>
              <a:rPr lang="en-US" sz="1800" b="1" dirty="0" smtClean="0">
                <a:solidFill>
                  <a:srgbClr val="FFFFFF"/>
                </a:solidFill>
                <a:latin typeface="Times New Roman" pitchFamily="18" charset="0"/>
              </a:rPr>
              <a:t>2</a:t>
            </a:r>
            <a:r>
              <a:rPr lang="ru-RU" sz="1800" b="1" dirty="0" smtClean="0">
                <a:solidFill>
                  <a:srgbClr val="FFFFFF"/>
                </a:solidFill>
                <a:latin typeface="Times New Roman" pitchFamily="18" charset="0"/>
              </a:rPr>
              <a:t>3 год и плановый период 2024 и 2025 годов            </a:t>
            </a:r>
          </a:p>
        </p:txBody>
      </p:sp>
      <p:graphicFrame>
        <p:nvGraphicFramePr>
          <p:cNvPr id="1026" name="Object 30"/>
          <p:cNvGraphicFramePr>
            <a:graphicFrameLocks noChangeAspect="1"/>
          </p:cNvGraphicFramePr>
          <p:nvPr/>
        </p:nvGraphicFramePr>
        <p:xfrm>
          <a:off x="2090738" y="933450"/>
          <a:ext cx="366712" cy="24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Диаграмма" r:id="rId3" imgW="6600943" imgH="4400468" progId="MSGraph.Chart.8">
                  <p:embed followColorScheme="full"/>
                </p:oleObj>
              </mc:Choice>
              <mc:Fallback>
                <p:oleObj name="Диаграмма" r:id="rId3" imgW="6600943" imgH="4400468" progId="MSGraph.Chart.8">
                  <p:embed followColorScheme="full"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738" y="933450"/>
                        <a:ext cx="366712" cy="246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0"/>
          <a:ext cx="9096375" cy="6858007"/>
        </p:xfrm>
        <a:graphic>
          <a:graphicData uri="http://schemas.openxmlformats.org/drawingml/2006/table">
            <a:tbl>
              <a:tblPr/>
              <a:tblGrid>
                <a:gridCol w="3091674"/>
                <a:gridCol w="2001567"/>
                <a:gridCol w="2001567"/>
                <a:gridCol w="2001567"/>
              </a:tblGrid>
              <a:tr h="72412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Наименование показателя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A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Всего бюджет Серовского городского округа на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2023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год, тыс.руб.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A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Всего бюджет Серовского городского округа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на 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2024 год, тыс.руб.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A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Всего бюджет Серовского городского округа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на 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2025 год, тыс.руб.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ADD"/>
                    </a:solidFill>
                  </a:tcPr>
                </a:tc>
              </a:tr>
              <a:tr h="30951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ДОХОДЫ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4 588 213,34</a:t>
                      </a:r>
                    </a:p>
                  </a:txBody>
                  <a:tcPr marL="3717" marR="3717" marT="3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3 783 654,87</a:t>
                      </a:r>
                    </a:p>
                  </a:txBody>
                  <a:tcPr marL="3717" marR="3717" marT="3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3 700 128,46</a:t>
                      </a:r>
                    </a:p>
                  </a:txBody>
                  <a:tcPr marL="3717" marR="3717" marT="37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30951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В том числе: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30951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Налоговые и неналоговые доходы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1 750 787,14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1 609 537,37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1 676 246,86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44182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Безвозмездные поступления от других бюджетов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2 837 426,20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2 174 117,50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2 023 881,60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22281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В том числе: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66082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Дотации бюджетам городских округов на выравнивание бюджетной обеспеченности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595 566,00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317 847,00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168 338,00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22281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РАСХОДЫ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4 670 439,37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3 811 292,66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3 687 895,89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30951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В том числе: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30951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Общегосударственные расходы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270 763,82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240 168,58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241 307,24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45434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Национальная безопасность и правоохранительная деятельность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29 152,06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77 846,02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28 005,58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30951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Национальная экономика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402 387,45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430 972,09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268 997,57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22281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Жилищно-коммунальное хозяйство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399 593,82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336 152,83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162 018,11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30951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Охрана окружающей среды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10 585,76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15 469,19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10 367,96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22281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Образование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2 780 251,51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2 009 800,18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2 249 064,20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22281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Культура, кинематография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300 831,98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200 117,30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226 933,82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22281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Социальная политика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283 659,57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292 948,54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301 984,90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30951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Физическая культура и спорт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176 869,67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194 928,11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186 325,18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30951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Средства массовой информации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5 343,74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4 130,77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4 132,27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45434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Обслуживание государственного и муниципального долга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11 000,00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8 759,05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           8 759,05   </a:t>
                      </a:r>
                    </a:p>
                  </a:txBody>
                  <a:tcPr marL="3717" marR="3717" marT="3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143250" y="3143250"/>
            <a:ext cx="6858000" cy="5715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r" eaLnBrk="1" hangingPunct="1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Основные параметры бюджета Серовского городского округа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6132" y="0"/>
          <a:ext cx="9329870" cy="6779254"/>
        </p:xfrm>
        <a:graphic>
          <a:graphicData uri="http://schemas.openxmlformats.org/drawingml/2006/table">
            <a:tbl>
              <a:tblPr/>
              <a:tblGrid>
                <a:gridCol w="3119568"/>
                <a:gridCol w="1895475"/>
                <a:gridCol w="1543050"/>
                <a:gridCol w="1447800"/>
                <a:gridCol w="1323977"/>
              </a:tblGrid>
              <a:tr h="5524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Наименование 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План 2022 год, уточненный бюджет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2023 год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2024 год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2025 год 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</a:tr>
              <a:tr h="17126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Доходы - всего  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4 330 483,28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4 588 213,34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3 783 654,87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3 700 128,46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3453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Налоговые и неналоговые доходы: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1 428 928,18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1 750 787,14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1 609 537,37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1 676 246,86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2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- налоговые доходы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1 310 052,80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1 599 856,51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1 499 835,73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1 568 080,35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62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- неналоговые доходы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118 875,38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150 930,63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109 701,65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108 166,51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62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- безвозмездные поступления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2 901 555,10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2 837 426,20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2 174 117,50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2 023 881,60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26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Расходы - всего,  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4 532 649,00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4 670 439,37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3 811 292,66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3 687 895,89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4999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Расходы за счет собственных доходов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2 168 018,33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2 428 579,17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1 955 022,16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1 832 352,29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1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Расходы за счет целевых безвозмездных поступлений (субсидии, субвенции, межбюджетные трансферты)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2 364 630,67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2 241 860,20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1 856 270,50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1 855 543,60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Дефицит (-), профицит(+) 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-202 165,71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-82 226,03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-76 513,34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-79 385,05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Источники финансирования дефицита бюджета - всего, 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202 165,71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82 226,03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76 513,34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79 385,05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1712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- кредиты - всего,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41 521,44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82 226,03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76 513,34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79 385,05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2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в т.ч. - получение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222 379,38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253 283,41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211 864,67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232 236,38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2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    - погашение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180 857,94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171 057,38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135 351,33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152 851,33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9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- изменение остатков средств бюджета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160 644,28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9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иные источники финансирования дефицита бюджета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0,00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9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Отношение дефицита бюджета к доходам, %  </a:t>
                      </a:r>
                    </a:p>
                  </a:txBody>
                  <a:tcPr marL="4474" marR="4474" marT="44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28,71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9,99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9,99  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9,99  </a:t>
                      </a:r>
                    </a:p>
                  </a:txBody>
                  <a:tcPr marL="4474" marR="4474" marT="44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166627" y="997527"/>
            <a:ext cx="958215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900" b="1" u="sng" dirty="0">
                <a:solidFill>
                  <a:srgbClr val="000099"/>
                </a:solidFill>
              </a:rPr>
              <a:t>Бюджет для граждан </a:t>
            </a:r>
            <a:r>
              <a:rPr lang="ru-RU" sz="1900" dirty="0">
                <a:solidFill>
                  <a:srgbClr val="000099"/>
                </a:solidFill>
              </a:rPr>
              <a:t>– документ, содержащий основные положения решения о бюджете в доступной для широкого круга  заинтересованных пользователей форме, разработанной  в целях ознакомления граждан  с основными целями, задачами бюджетной политики, планируемыми и достигнутыми результатами использования бюджетных средств.</a:t>
            </a:r>
          </a:p>
          <a:p>
            <a:endParaRPr lang="ru-RU" sz="1000" b="1" u="sng" dirty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>
                <a:solidFill>
                  <a:srgbClr val="000099"/>
                </a:solidFill>
              </a:rPr>
              <a:t>Бюджет  –</a:t>
            </a:r>
            <a:r>
              <a:rPr lang="ru-RU" sz="1900" b="1" dirty="0">
                <a:solidFill>
                  <a:srgbClr val="000099"/>
                </a:solidFill>
              </a:rPr>
              <a:t>  </a:t>
            </a:r>
            <a:r>
              <a:rPr lang="ru-RU" sz="1900" dirty="0">
                <a:solidFill>
                  <a:srgbClr val="000099"/>
                </a:solidFill>
              </a:rPr>
              <a:t>форма  образования  и  расходования  денежных  средств,  предназначенных для  финансового  обеспечения  задач  и  функций  государства  и  местного самоуправления.</a:t>
            </a:r>
          </a:p>
          <a:p>
            <a:endParaRPr lang="ru-RU" sz="1000" dirty="0">
              <a:solidFill>
                <a:srgbClr val="000099"/>
              </a:solidFill>
            </a:endParaRPr>
          </a:p>
          <a:p>
            <a:r>
              <a:rPr lang="ru-RU" sz="1900" b="1" u="sng" dirty="0">
                <a:solidFill>
                  <a:srgbClr val="000099"/>
                </a:solidFill>
              </a:rPr>
              <a:t>Доходы  бюджета  –</a:t>
            </a:r>
            <a:r>
              <a:rPr lang="ru-RU" sz="1900" dirty="0">
                <a:solidFill>
                  <a:srgbClr val="000099"/>
                </a:solidFill>
              </a:rPr>
              <a:t>  поступающие  в  бюджет  денежные </a:t>
            </a:r>
            <a:r>
              <a:rPr lang="ru-RU" sz="1900" dirty="0" smtClean="0">
                <a:solidFill>
                  <a:srgbClr val="000099"/>
                </a:solidFill>
              </a:rPr>
              <a:t>                                         </a:t>
            </a:r>
            <a:r>
              <a:rPr lang="ru-RU" sz="1900" dirty="0">
                <a:solidFill>
                  <a:srgbClr val="000099"/>
                </a:solidFill>
              </a:rPr>
              <a:t>средства,  за  исключением источников финансирования </a:t>
            </a:r>
            <a:r>
              <a:rPr lang="ru-RU" sz="1900" dirty="0" smtClean="0">
                <a:solidFill>
                  <a:srgbClr val="000099"/>
                </a:solidFill>
              </a:rPr>
              <a:t>                                            дефицита </a:t>
            </a:r>
            <a:r>
              <a:rPr lang="ru-RU" sz="1900" dirty="0">
                <a:solidFill>
                  <a:srgbClr val="000099"/>
                </a:solidFill>
              </a:rPr>
              <a:t>бюджета.</a:t>
            </a:r>
          </a:p>
          <a:p>
            <a:endParaRPr lang="ru-RU" sz="1000" dirty="0">
              <a:solidFill>
                <a:srgbClr val="000099"/>
              </a:solidFill>
            </a:endParaRPr>
          </a:p>
          <a:p>
            <a:r>
              <a:rPr lang="ru-RU" sz="1900" b="1" u="sng" dirty="0">
                <a:solidFill>
                  <a:srgbClr val="000099"/>
                </a:solidFill>
              </a:rPr>
              <a:t>Расходы  бюджета  –</a:t>
            </a:r>
            <a:r>
              <a:rPr lang="ru-RU" sz="1900" dirty="0">
                <a:solidFill>
                  <a:srgbClr val="000099"/>
                </a:solidFill>
              </a:rPr>
              <a:t>  выплачиваемые  из  бюджета  </a:t>
            </a:r>
            <a:r>
              <a:rPr lang="ru-RU" sz="1900" dirty="0" smtClean="0">
                <a:solidFill>
                  <a:srgbClr val="000099"/>
                </a:solidFill>
              </a:rPr>
              <a:t>                                                          денежные средства</a:t>
            </a:r>
            <a:r>
              <a:rPr lang="ru-RU" sz="1900" dirty="0">
                <a:solidFill>
                  <a:srgbClr val="000099"/>
                </a:solidFill>
              </a:rPr>
              <a:t>,  за исключением источников финансирования дефицита бюджета</a:t>
            </a:r>
            <a:r>
              <a:rPr lang="ru-RU" sz="1900" dirty="0" smtClean="0">
                <a:solidFill>
                  <a:srgbClr val="000099"/>
                </a:solidFill>
              </a:rPr>
              <a:t>.</a:t>
            </a:r>
          </a:p>
          <a:p>
            <a:endParaRPr lang="ru-RU" sz="1000" dirty="0">
              <a:solidFill>
                <a:srgbClr val="000099"/>
              </a:solidFill>
            </a:endParaRPr>
          </a:p>
          <a:p>
            <a:r>
              <a:rPr lang="ru-RU" sz="1900" b="1" u="sng" dirty="0">
                <a:solidFill>
                  <a:srgbClr val="000099"/>
                </a:solidFill>
              </a:rPr>
              <a:t>Дефицит бюджета –</a:t>
            </a:r>
            <a:r>
              <a:rPr lang="ru-RU" sz="1900" dirty="0">
                <a:solidFill>
                  <a:srgbClr val="000099"/>
                </a:solidFill>
              </a:rPr>
              <a:t> превышение расходов  бюджета над его доходами</a:t>
            </a:r>
          </a:p>
          <a:p>
            <a:endParaRPr lang="ru-RU" sz="1000" dirty="0">
              <a:solidFill>
                <a:srgbClr val="000099"/>
              </a:solidFill>
            </a:endParaRPr>
          </a:p>
          <a:p>
            <a:r>
              <a:rPr lang="ru-RU" sz="1900" b="1" u="sng" dirty="0" err="1">
                <a:solidFill>
                  <a:srgbClr val="000099"/>
                </a:solidFill>
              </a:rPr>
              <a:t>Профицит</a:t>
            </a:r>
            <a:r>
              <a:rPr lang="ru-RU" sz="1900" b="1" u="sng" dirty="0">
                <a:solidFill>
                  <a:srgbClr val="000099"/>
                </a:solidFill>
              </a:rPr>
              <a:t> бюджета –</a:t>
            </a:r>
            <a:r>
              <a:rPr lang="ru-RU" sz="1900" dirty="0">
                <a:solidFill>
                  <a:srgbClr val="000099"/>
                </a:solidFill>
              </a:rPr>
              <a:t> превышение доходов бюджета над его </a:t>
            </a:r>
            <a:r>
              <a:rPr lang="ru-RU" sz="1900" dirty="0" smtClean="0">
                <a:solidFill>
                  <a:srgbClr val="000099"/>
                </a:solidFill>
              </a:rPr>
              <a:t>расходами</a:t>
            </a:r>
            <a:endParaRPr lang="ru-RU" sz="1600" dirty="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" y="8133"/>
            <a:ext cx="968321" cy="96765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6426" y="2994397"/>
            <a:ext cx="3469574" cy="16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0" y="0"/>
            <a:ext cx="9906000" cy="53498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4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Доходы бюджета Серовского городского округа</a:t>
            </a:r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0" y="563563"/>
            <a:ext cx="96329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ru-RU" sz="1600" b="1">
                <a:solidFill>
                  <a:srgbClr val="000000"/>
                </a:solidFill>
                <a:cs typeface="Times New Roman" pitchFamily="18" charset="0"/>
              </a:rPr>
              <a:t>Доходы бюджета городского округа образуются за счет налоговых и неналоговых доходов, а также за счет безвозмездных поступлений.</a:t>
            </a:r>
          </a:p>
        </p:txBody>
      </p:sp>
      <p:sp>
        <p:nvSpPr>
          <p:cNvPr id="42001" name="AutoShape 17"/>
          <p:cNvSpPr>
            <a:spLocks noChangeArrowheads="1"/>
          </p:cNvSpPr>
          <p:nvPr/>
        </p:nvSpPr>
        <p:spPr bwMode="auto">
          <a:xfrm>
            <a:off x="732320" y="1147210"/>
            <a:ext cx="9914719" cy="1025164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CC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  <a:extLst/>
        </p:spPr>
        <p:txBody>
          <a:bodyPr wrap="none" anchor="ctr"/>
          <a:lstStyle/>
          <a:p>
            <a:pPr algn="ctr">
              <a:defRPr/>
            </a:pPr>
            <a:endParaRPr lang="ru-RU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 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Доходы – денежные средства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поступающие в бюджет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                          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unga" panose="020B0502040204020203" pitchFamily="34" charset="0"/>
              <a:cs typeface="+mn-cs"/>
            </a:endParaRPr>
          </a:p>
        </p:txBody>
      </p:sp>
      <p:pic>
        <p:nvPicPr>
          <p:cNvPr id="26628" name="Picture 8" descr="Снимок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49488"/>
            <a:ext cx="99060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040062" y="3040062"/>
            <a:ext cx="6858000" cy="77787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 eaLnBrk="1" hangingPunct="1">
              <a:defRPr/>
            </a:pPr>
            <a:r>
              <a:rPr lang="ru-RU" sz="2000" b="1" dirty="0" smtClean="0">
                <a:solidFill>
                  <a:srgbClr val="FFFFFF"/>
                </a:solidFill>
                <a:effectLst/>
                <a:latin typeface="Times New Roman" pitchFamily="18" charset="0"/>
                <a:cs typeface="Times New Roman" pitchFamily="18" charset="0"/>
              </a:rPr>
              <a:t>Сравнительный анализ налоговых доходов,       неналоговых доходов и безвозмездных поступлений в бюджет Серовского городского округа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4190" cy="65314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8" name="Диаграмма 7"/>
          <p:cNvGraphicFramePr/>
          <p:nvPr/>
        </p:nvGraphicFramePr>
        <p:xfrm>
          <a:off x="665346" y="0"/>
          <a:ext cx="9240653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 rot="16200000">
            <a:off x="-3102429" y="3102426"/>
            <a:ext cx="6858003" cy="653141"/>
          </a:xfrm>
          <a:solidFill>
            <a:srgbClr val="2B5885"/>
          </a:solidFill>
        </p:spPr>
        <p:txBody>
          <a:bodyPr/>
          <a:lstStyle/>
          <a:p>
            <a:pPr algn="l"/>
            <a:r>
              <a:rPr lang="ru-RU" sz="2000" b="1" dirty="0" smtClean="0"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доходов бюджета на 2023 год и плановый период 2024 и 2025 годов</a:t>
            </a:r>
            <a:endParaRPr lang="ru-RU" sz="2000" b="1" dirty="0"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101379" name="Picture 3" descr="C:\Users\Nelubina\Pictures\бюджет 2022\kisspng-money-bag-royalty-free-clip-art-vector-material-texture-purse-5a90fa2a4bf286.2433475915194506663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385" y="0"/>
            <a:ext cx="4238816" cy="3693226"/>
          </a:xfrm>
          <a:prstGeom prst="rect">
            <a:avLst/>
          </a:prstGeom>
          <a:noFill/>
        </p:spPr>
      </p:pic>
      <p:graphicFrame>
        <p:nvGraphicFramePr>
          <p:cNvPr id="6" name="Диаграмма 5"/>
          <p:cNvGraphicFramePr/>
          <p:nvPr/>
        </p:nvGraphicFramePr>
        <p:xfrm>
          <a:off x="5464627" y="0"/>
          <a:ext cx="4441373" cy="312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5250872" y="3740727"/>
          <a:ext cx="4655128" cy="3117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629392" y="3734790"/>
          <a:ext cx="4847483" cy="312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306286" y="1579418"/>
            <a:ext cx="2470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ДОХОДЫ</a:t>
            </a:r>
            <a:endParaRPr lang="ru-RU" sz="40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6" y="5581"/>
            <a:ext cx="599645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571500" y="129659"/>
            <a:ext cx="9334500" cy="64633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92D05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НАЛОГИ НА ПРИБЫЛЬ, ДОХОДЫ   </a:t>
            </a:r>
            <a:r>
              <a:rPr lang="ru-RU" sz="2000" b="1" dirty="0" smtClean="0">
                <a:solidFill>
                  <a:srgbClr val="92D05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sz="2000" b="1" dirty="0">
              <a:solidFill>
                <a:srgbClr val="92D05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1044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67577"/>
            <a:ext cx="9906000" cy="279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Диаграмма 8"/>
          <p:cNvGraphicFramePr/>
          <p:nvPr/>
        </p:nvGraphicFramePr>
        <p:xfrm>
          <a:off x="0" y="275166"/>
          <a:ext cx="9906000" cy="4402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906000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ru-RU" sz="2600" b="1" cap="none" spc="0" dirty="0" smtClean="0">
                <a:ln w="17780" cmpd="sng">
                  <a:noFill/>
                  <a:prstDash val="solid"/>
                  <a:miter lim="800000"/>
                </a:ln>
                <a:gradFill flip="none" rotWithShape="1">
                  <a:gsLst>
                    <a:gs pos="0">
                      <a:srgbClr val="FF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 r="-100000" b="-1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НАЛОГИ НА ТОВАРЫ (РАБОТЫ, УСЛУГИ), </a:t>
            </a:r>
          </a:p>
          <a:p>
            <a:pPr algn="ctr"/>
            <a:r>
              <a:rPr lang="ru-RU" sz="2600" b="1" cap="none" spc="0" dirty="0" smtClean="0">
                <a:ln w="17780" cmpd="sng">
                  <a:noFill/>
                  <a:prstDash val="solid"/>
                  <a:miter lim="800000"/>
                </a:ln>
                <a:gradFill flip="none" rotWithShape="1">
                  <a:gsLst>
                    <a:gs pos="0">
                      <a:srgbClr val="FF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5400000" scaled="0"/>
                  <a:tileRect r="-100000" b="-1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РЕАЛИЗУЕМЫЕ НА ТЕРРИТОРИИ РОССИЙСКОЙ ФЕДЕРАЦИИ</a:t>
            </a:r>
            <a:endParaRPr lang="ru-RU" sz="2600" b="1" cap="none" spc="0" dirty="0">
              <a:ln w="17780" cmpd="sng">
                <a:noFill/>
                <a:prstDash val="solid"/>
                <a:miter lim="800000"/>
              </a:ln>
              <a:gradFill flip="none" rotWithShape="1">
                <a:gsLst>
                  <a:gs pos="0">
                    <a:srgbClr val="FF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  <a:tileRect r="-100000" b="-1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771775" y="922866"/>
          <a:ext cx="6772275" cy="4601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" y="5029200"/>
            <a:ext cx="27667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942975"/>
            <a:ext cx="2731048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4625" y="4792782"/>
            <a:ext cx="2752725" cy="2065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238125" y="0"/>
            <a:ext cx="966787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НАЛОГИ НА СОВОКУПНЫЙ ДОХОД</a:t>
            </a:r>
          </a:p>
          <a:p>
            <a:pPr algn="ctr"/>
            <a:r>
              <a:rPr lang="ru-RU" sz="1600" b="1" cap="none" spc="0" dirty="0" smtClean="0">
                <a:ln w="11430"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sz="1600" b="1" cap="none" spc="0" dirty="0">
              <a:ln w="11430">
                <a:solidFill>
                  <a:schemeClr val="accent4">
                    <a:lumMod val="10000"/>
                  </a:schemeClr>
                </a:solidFill>
              </a:ln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0" y="646642"/>
          <a:ext cx="5791200" cy="3296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3629710"/>
            <a:ext cx="36861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Налог, взимаемый в связи с применением упрощенной системы налогообложения</a:t>
            </a:r>
            <a:endParaRPr lang="ru-RU" sz="1600" i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4301" y="3963085"/>
            <a:ext cx="3047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rgbClr val="000000"/>
                </a:solidFill>
              </a:rPr>
              <a:t>Единый налог на вмененный доход для </a:t>
            </a:r>
            <a:r>
              <a:rPr lang="ru-RU" sz="1600" i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отдельных</a:t>
            </a:r>
            <a:r>
              <a:rPr lang="ru-RU" sz="1600" i="1" dirty="0" smtClean="0">
                <a:solidFill>
                  <a:srgbClr val="000000"/>
                </a:solidFill>
              </a:rPr>
              <a:t> видов деятельности</a:t>
            </a:r>
            <a:endParaRPr lang="ru-RU" sz="1600" i="1" dirty="0">
              <a:solidFill>
                <a:srgbClr val="0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53300" y="3434834"/>
            <a:ext cx="2552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Единый сельскохозяйственный налог</a:t>
            </a:r>
            <a:endParaRPr lang="ru-RU" sz="1600" i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0" y="4466167"/>
          <a:ext cx="3473450" cy="2391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3190874" y="4667250"/>
          <a:ext cx="3562351" cy="219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6610350" y="4162425"/>
          <a:ext cx="3295650" cy="269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6219825" y="619810"/>
            <a:ext cx="36861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Налог, взимаемый в связи с применением патентной системы налогообложения</a:t>
            </a:r>
            <a:endParaRPr lang="ru-RU" sz="1600" i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5924550" y="1438275"/>
          <a:ext cx="3981449" cy="196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533400" y="0"/>
            <a:ext cx="923071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</a:t>
            </a:r>
            <a:r>
              <a:rPr lang="ru-RU" sz="4800" b="1" cap="none" spc="0" dirty="0" smtClean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АЛОГИ НА ИМУЩЕСТВО </a:t>
            </a:r>
            <a:r>
              <a:rPr lang="ru-RU" sz="2000" b="1" cap="none" spc="0" dirty="0" smtClean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sz="2000" b="1" cap="none" spc="0" dirty="0">
              <a:ln w="1905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0" y="1018116"/>
          <a:ext cx="7150100" cy="4773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15225" y="4384068"/>
            <a:ext cx="2390775" cy="247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7456" y="1600200"/>
            <a:ext cx="2498543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914900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</a:t>
            </a:r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ГОСУДАРСТВЕННАЯ ПОШЛИНА </a:t>
            </a:r>
          </a:p>
          <a:p>
            <a:pPr algn="ctr"/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(тыс. руб.)</a:t>
            </a:r>
            <a:endParaRPr lang="ru-RU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1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0" y="1694392"/>
          <a:ext cx="4600575" cy="4449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991100" y="0"/>
            <a:ext cx="4914900" cy="12311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ШТРАФЫ, САНКЦИИ, ВОЗМЕЩЕНИЕ УЩЕРБА</a:t>
            </a:r>
            <a:endParaRPr lang="ru-RU" sz="2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ctr"/>
            <a:r>
              <a:rPr lang="ru-RU" sz="1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(тыс. руб.)</a:t>
            </a:r>
            <a:endParaRPr lang="ru-RU" sz="1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1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5067300" y="1503891"/>
          <a:ext cx="4838700" cy="4420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724400"/>
            <a:ext cx="319638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71476" y="0"/>
            <a:ext cx="94107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5353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ДОХОДЫ ОТ ИСПОЛЬЗОВАНИЯ ИМУЩЕСТВА, НАХОДЯЩЕГОСЯ В ГОСУДАРСТВЕННОЙ И МУНИЦИПАЛЬНОЙ СОБСТВЕННОСТИ</a:t>
            </a:r>
            <a:endParaRPr lang="ru-RU" sz="2400" cap="none" spc="0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5353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7" name="Диаграмма 6"/>
          <p:cNvGraphicFramePr/>
          <p:nvPr/>
        </p:nvGraphicFramePr>
        <p:xfrm>
          <a:off x="4600575" y="1475316"/>
          <a:ext cx="5305425" cy="426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38250"/>
            <a:ext cx="2637146" cy="175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00125" y="2619375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Аренда земли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3653135"/>
            <a:ext cx="3314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Прочие доходы от использования имущества и прав, находящихся в государственной и муниципальной собственности</a:t>
            </a:r>
            <a:endParaRPr lang="ru-RU" sz="16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 rot="5400000">
            <a:off x="2933700" y="1762125"/>
            <a:ext cx="542925" cy="46672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5400000">
            <a:off x="3209925" y="5429250"/>
            <a:ext cx="542925" cy="46672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3619500" y="19335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3819525" y="19431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4019550" y="19621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4019550" y="21717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4010025" y="23907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4010025" y="26098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4029075" y="30003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21"/>
          <p:cNvSpPr/>
          <p:nvPr/>
        </p:nvSpPr>
        <p:spPr>
          <a:xfrm>
            <a:off x="4038600" y="31908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/>
          <p:cNvSpPr/>
          <p:nvPr/>
        </p:nvSpPr>
        <p:spPr>
          <a:xfrm>
            <a:off x="4048125" y="41148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4048125" y="43053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узел 28"/>
          <p:cNvSpPr/>
          <p:nvPr/>
        </p:nvSpPr>
        <p:spPr>
          <a:xfrm>
            <a:off x="4057650" y="45243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узел 29"/>
          <p:cNvSpPr/>
          <p:nvPr/>
        </p:nvSpPr>
        <p:spPr>
          <a:xfrm>
            <a:off x="4048125" y="47148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узел 30"/>
          <p:cNvSpPr/>
          <p:nvPr/>
        </p:nvSpPr>
        <p:spPr>
          <a:xfrm>
            <a:off x="4057650" y="49053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4067175" y="50863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/>
          <p:cNvSpPr/>
          <p:nvPr/>
        </p:nvSpPr>
        <p:spPr>
          <a:xfrm>
            <a:off x="4067175" y="526732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3714750" y="55816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3867150" y="55816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/>
          <p:cNvSpPr/>
          <p:nvPr/>
        </p:nvSpPr>
        <p:spPr>
          <a:xfrm>
            <a:off x="4010025" y="28194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узел 38"/>
          <p:cNvSpPr/>
          <p:nvPr/>
        </p:nvSpPr>
        <p:spPr>
          <a:xfrm>
            <a:off x="4038600" y="557212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узел 39"/>
          <p:cNvSpPr/>
          <p:nvPr/>
        </p:nvSpPr>
        <p:spPr>
          <a:xfrm>
            <a:off x="3448050" y="19431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Блок-схема: узел 40"/>
          <p:cNvSpPr/>
          <p:nvPr/>
        </p:nvSpPr>
        <p:spPr>
          <a:xfrm>
            <a:off x="4067175" y="54292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Блок-схема: узел 41"/>
          <p:cNvSpPr/>
          <p:nvPr/>
        </p:nvSpPr>
        <p:spPr>
          <a:xfrm>
            <a:off x="4895850" y="35718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Блок-схема: узел 42"/>
          <p:cNvSpPr/>
          <p:nvPr/>
        </p:nvSpPr>
        <p:spPr>
          <a:xfrm>
            <a:off x="4219575" y="31908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Блок-схема: узел 43"/>
          <p:cNvSpPr/>
          <p:nvPr/>
        </p:nvSpPr>
        <p:spPr>
          <a:xfrm>
            <a:off x="4381500" y="32670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Блок-схема: узел 44"/>
          <p:cNvSpPr/>
          <p:nvPr/>
        </p:nvSpPr>
        <p:spPr>
          <a:xfrm>
            <a:off x="4562475" y="336232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Блок-схема: узел 45"/>
          <p:cNvSpPr/>
          <p:nvPr/>
        </p:nvSpPr>
        <p:spPr>
          <a:xfrm>
            <a:off x="4762500" y="34575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Блок-схема: узел 47"/>
          <p:cNvSpPr/>
          <p:nvPr/>
        </p:nvSpPr>
        <p:spPr>
          <a:xfrm>
            <a:off x="4210050" y="40671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Блок-схема: узел 48"/>
          <p:cNvSpPr/>
          <p:nvPr/>
        </p:nvSpPr>
        <p:spPr>
          <a:xfrm>
            <a:off x="4752975" y="3686175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Блок-схема: узел 49"/>
          <p:cNvSpPr/>
          <p:nvPr/>
        </p:nvSpPr>
        <p:spPr>
          <a:xfrm>
            <a:off x="4619625" y="381000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Блок-схема: узел 50"/>
          <p:cNvSpPr/>
          <p:nvPr/>
        </p:nvSpPr>
        <p:spPr>
          <a:xfrm>
            <a:off x="4486275" y="39052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Блок-схема: узел 51"/>
          <p:cNvSpPr/>
          <p:nvPr/>
        </p:nvSpPr>
        <p:spPr>
          <a:xfrm>
            <a:off x="4352925" y="3981450"/>
            <a:ext cx="152400" cy="15240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91113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ПЛАТЕЖИ ПРИ ПОЛЬЗОВАНИИ ПРИРОДНЫМИ РЕСУРСАМИ (тыс. руб.)</a:t>
            </a:r>
            <a:endParaRPr lang="ru-RU" sz="28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2552700" y="1227666"/>
          <a:ext cx="5702300" cy="3811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7276"/>
            <a:ext cx="24083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1375" y="4996609"/>
            <a:ext cx="2714625" cy="186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5179243"/>
            <a:ext cx="2962275" cy="167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трелка углом вверх 10"/>
          <p:cNvSpPr/>
          <p:nvPr/>
        </p:nvSpPr>
        <p:spPr>
          <a:xfrm rot="5400000">
            <a:off x="1259680" y="2307436"/>
            <a:ext cx="966789" cy="1638300"/>
          </a:xfrm>
          <a:prstGeom prst="ben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углом вверх 11"/>
          <p:cNvSpPr/>
          <p:nvPr/>
        </p:nvSpPr>
        <p:spPr>
          <a:xfrm rot="5400000" flipH="1">
            <a:off x="1289175" y="3902141"/>
            <a:ext cx="908182" cy="1638300"/>
          </a:xfrm>
          <a:prstGeom prst="ben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8144438">
            <a:off x="7688390" y="3859032"/>
            <a:ext cx="502408" cy="127084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0" y="902524"/>
            <a:ext cx="9906000" cy="60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900" b="1" u="sng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Бюджетный процесс</a:t>
            </a:r>
            <a:r>
              <a:rPr lang="ru-RU" sz="1900" b="1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–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 за их исполнением, осуществлению бюджетного учета, составлению, внешней проверке, рассмотрению и утверждению бюджетной отчетности</a:t>
            </a:r>
          </a:p>
          <a:p>
            <a:endParaRPr lang="ru-RU" sz="1000" b="1" u="sng" dirty="0" smtClean="0">
              <a:solidFill>
                <a:srgbClr val="000099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Сводная </a:t>
            </a:r>
            <a:r>
              <a:rPr lang="ru-RU" sz="1900" b="1" u="sng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бюджетная роспись</a:t>
            </a:r>
            <a:r>
              <a:rPr lang="ru-RU" sz="1900" b="1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– документ, который составляется и ведется финансовым органом в целях организации исполнения бюджета по доходам, расходам и источникам финансирования дефицита бюджета</a:t>
            </a:r>
          </a:p>
          <a:p>
            <a:endParaRPr lang="ru-RU" sz="1000" dirty="0">
              <a:solidFill>
                <a:srgbClr val="000099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/>
            <a:r>
              <a:rPr lang="ru-RU" sz="1900" b="1" u="sng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Бюджетные обязательства –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расходные обязательства, подлежащие исполнению в  соответствующем финансовом году</a:t>
            </a:r>
          </a:p>
          <a:p>
            <a:endParaRPr lang="ru-RU" sz="1000" dirty="0">
              <a:solidFill>
                <a:srgbClr val="000099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r>
              <a:rPr lang="ru-RU" sz="1900" b="1" u="sng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Расходные обязательства</a:t>
            </a:r>
            <a:r>
              <a:rPr lang="ru-RU" sz="1900" b="1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– возникающие на  основе закона, иного нормативного правового акта, договора или соглашения, обязанности публично-правого образования (Российской Федерации, субъекта Российской Федерации,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                                         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образования)  или действующего от его имени  казенного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                                          учреждения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,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предоставить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физическому или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юридическому                                                       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лицу, иному публично-правовому образованию,  субъекту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                                  международного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права средства из соответствующего бюджета</a:t>
            </a:r>
          </a:p>
          <a:p>
            <a:endParaRPr lang="ru-RU" dirty="0">
              <a:solidFill>
                <a:srgbClr val="000099"/>
              </a:solidFill>
            </a:endParaRPr>
          </a:p>
          <a:p>
            <a:pPr algn="just"/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" y="8133"/>
            <a:ext cx="968321" cy="96765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0183" y="5034278"/>
            <a:ext cx="3255818" cy="182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210050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ДОХОДЫ ОТ ОКАЗАНИЯ ПЛАТНЫХ УСЛУГ И КОМПЕНСАЦИИ ЗАТРАТ ГОСУДАРСТВА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ctr"/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4">
                  <a:lumMod val="10000"/>
                </a:schemeClr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95950" y="0"/>
            <a:ext cx="4210050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 ДОХОДЫ ОТ ПРОДАЖИ МАТЕРИАЛЬНЫХ И НЕМАТЕРИАЛЬНЫХ АКТИВОВ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(тыс. руб.)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0" y="1970616"/>
          <a:ext cx="4781550" cy="4058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5153025" y="1446741"/>
          <a:ext cx="4752975" cy="4430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906000" cy="5334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Основные мероприятия по дополнительной мобилизации доходов бюджета</a:t>
            </a: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0995" y="1237920"/>
            <a:ext cx="2622673" cy="2746303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16394" name="AutoShape 10"/>
          <p:cNvGrpSpPr>
            <a:grpSpLocks/>
          </p:cNvGrpSpPr>
          <p:nvPr/>
        </p:nvGrpSpPr>
        <p:grpSpPr bwMode="auto">
          <a:xfrm>
            <a:off x="6238875" y="2540000"/>
            <a:ext cx="3971925" cy="4613275"/>
            <a:chOff x="3924" y="1244"/>
            <a:chExt cx="2496" cy="3080"/>
          </a:xfrm>
        </p:grpSpPr>
        <p:pic>
          <p:nvPicPr>
            <p:cNvPr id="90136" name="AutoShape 10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" y="1244"/>
              <a:ext cx="2496" cy="3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7" name="Text Box 4"/>
            <p:cNvSpPr txBox="1">
              <a:spLocks noChangeArrowheads="1"/>
            </p:cNvSpPr>
            <p:nvPr/>
          </p:nvSpPr>
          <p:spPr bwMode="auto">
            <a:xfrm>
              <a:off x="4868" y="1808"/>
              <a:ext cx="1137" cy="2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ru-RU" sz="900" b="1">
                  <a:solidFill>
                    <a:srgbClr val="000000"/>
                  </a:solidFill>
                </a:rPr>
                <a:t>Организация работы по выявлению резервов поступлений в бюджет округа налога на доходы физических лиц путем проведения работы с руководителями организаций  по вопросам установления заработной платы в размере не ниже величины прожиточного минимума, установленного для трудоспособного населения Свердловской области, или среднего уровня по видам экономической деятельности, а так же своевременности выплаты заработной платы и перечисления налоговыми агентами удержанных сумм налога на доходы физических лиц (в том числе проведение комиссий  по легализации заработной платы). </a:t>
              </a:r>
            </a:p>
          </p:txBody>
        </p:sp>
      </p:grpSp>
      <p:grpSp>
        <p:nvGrpSpPr>
          <p:cNvPr id="16395" name="AutoShape 11"/>
          <p:cNvGrpSpPr>
            <a:grpSpLocks/>
          </p:cNvGrpSpPr>
          <p:nvPr/>
        </p:nvGrpSpPr>
        <p:grpSpPr bwMode="auto">
          <a:xfrm>
            <a:off x="3962400" y="3606800"/>
            <a:ext cx="4076700" cy="3438525"/>
            <a:chOff x="2934" y="2404"/>
            <a:chExt cx="2142" cy="2112"/>
          </a:xfrm>
        </p:grpSpPr>
        <p:pic>
          <p:nvPicPr>
            <p:cNvPr id="90134" name="AutoShape 11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34" y="2404"/>
              <a:ext cx="2142" cy="2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5" name="Text Box 7"/>
            <p:cNvSpPr txBox="1">
              <a:spLocks noChangeArrowheads="1"/>
            </p:cNvSpPr>
            <p:nvPr/>
          </p:nvSpPr>
          <p:spPr bwMode="auto">
            <a:xfrm>
              <a:off x="3380" y="3246"/>
              <a:ext cx="1257" cy="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just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None/>
              </a:pPr>
              <a:r>
                <a:rPr lang="ru-RU" sz="900" b="1">
                  <a:solidFill>
                    <a:srgbClr val="000000"/>
                  </a:solidFill>
                </a:rPr>
                <a:t>Проведение работы с управляющими компаниями по выявлению физических лиц, сдающих в наем или аренду собственные жилые помещения, гаражи, иные объекты недвижимого имущества, в целях вовлечения доходов от сдачи в аренду в налогооблагаемый оборот</a:t>
              </a:r>
              <a:endParaRPr lang="ru-RU" sz="900" b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6397" name="AutoShape 13"/>
          <p:cNvGrpSpPr>
            <a:grpSpLocks/>
          </p:cNvGrpSpPr>
          <p:nvPr/>
        </p:nvGrpSpPr>
        <p:grpSpPr bwMode="auto">
          <a:xfrm>
            <a:off x="5797550" y="-152400"/>
            <a:ext cx="4600575" cy="4043363"/>
            <a:chOff x="3886" y="204"/>
            <a:chExt cx="2346" cy="1413"/>
          </a:xfrm>
        </p:grpSpPr>
        <p:pic>
          <p:nvPicPr>
            <p:cNvPr id="90132" name="AutoShape 13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86" y="204"/>
              <a:ext cx="2346" cy="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3" name="Text Box 10"/>
            <p:cNvSpPr txBox="1">
              <a:spLocks noChangeArrowheads="1"/>
            </p:cNvSpPr>
            <p:nvPr/>
          </p:nvSpPr>
          <p:spPr bwMode="auto">
            <a:xfrm>
              <a:off x="4449" y="521"/>
              <a:ext cx="1329" cy="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just"/>
              <a:r>
                <a:rPr lang="ru-RU" sz="900" b="1">
                  <a:solidFill>
                    <a:srgbClr val="000000"/>
                  </a:solidFill>
                </a:rPr>
                <a:t>Проведение работы по принудительному прекращению прав  на земельный участок лиц, не использующих его или использующих не в соответствии с его целевым назначением, с последующим оформлением земельного участка в муниципальную собственность и предоставление иным, более заинтересованным в его надлежащем использовании, а так же проведение мероприятий по привлечению лиц к гражданско-правовой ответственности, самовольно занимающих земельные участки, и взысканию с них сумм неосновательного обогащения </a:t>
              </a:r>
            </a:p>
          </p:txBody>
        </p:sp>
      </p:grpSp>
      <p:grpSp>
        <p:nvGrpSpPr>
          <p:cNvPr id="16398" name="AutoShape 14"/>
          <p:cNvGrpSpPr>
            <a:grpSpLocks/>
          </p:cNvGrpSpPr>
          <p:nvPr/>
        </p:nvGrpSpPr>
        <p:grpSpPr bwMode="auto">
          <a:xfrm>
            <a:off x="-320675" y="1878013"/>
            <a:ext cx="4754563" cy="3082925"/>
            <a:chOff x="-184" y="1993"/>
            <a:chExt cx="2665" cy="2116"/>
          </a:xfrm>
        </p:grpSpPr>
        <p:pic>
          <p:nvPicPr>
            <p:cNvPr id="90130" name="AutoShape 14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184" y="1993"/>
              <a:ext cx="2665" cy="2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1" name="Text Box 13"/>
            <p:cNvSpPr txBox="1">
              <a:spLocks noChangeArrowheads="1"/>
            </p:cNvSpPr>
            <p:nvPr/>
          </p:nvSpPr>
          <p:spPr bwMode="auto">
            <a:xfrm>
              <a:off x="324" y="2414"/>
              <a:ext cx="1566" cy="1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None/>
              </a:pPr>
              <a:endParaRPr lang="ru-RU" sz="1000" b="1">
                <a:solidFill>
                  <a:srgbClr val="203F61"/>
                </a:solidFill>
                <a:cs typeface="Times New Roman" pitchFamily="18" charset="0"/>
              </a:endParaRPr>
            </a:p>
            <a:p>
              <a:pPr algn="ctr"/>
              <a:r>
                <a:rPr lang="ru-RU" sz="1000" b="1">
                  <a:solidFill>
                    <a:srgbClr val="000000"/>
                  </a:solidFill>
                  <a:cs typeface="Times New Roman" pitchFamily="18" charset="0"/>
                </a:rPr>
                <a:t>    </a:t>
              </a:r>
              <a:r>
                <a:rPr lang="ru-RU" sz="900" b="1">
                  <a:solidFill>
                    <a:srgbClr val="000000"/>
                  </a:solidFill>
                </a:rPr>
                <a:t>Проведение в отношении организаций и индивидуальных предпринимателей, осуществляющих использование имущества, находящегося в собственности муниципального образования, комплекса мероприятий по осуществлению контроля за своевременностью и полнотой перечисления в бюджет Серовского городского округа средств от использования муниципального имущества:</a:t>
              </a:r>
            </a:p>
            <a:p>
              <a:pPr algn="ctr"/>
              <a:r>
                <a:rPr lang="ru-RU" sz="900" b="1">
                  <a:solidFill>
                    <a:srgbClr val="000000"/>
                  </a:solidFill>
                </a:rPr>
                <a:t>- доходов от сдачи в аренду имущества, находящегося в муниципальной собственности;</a:t>
              </a:r>
            </a:p>
            <a:p>
              <a:pPr algn="ctr"/>
              <a:r>
                <a:rPr lang="ru-RU" sz="900" b="1">
                  <a:solidFill>
                    <a:srgbClr val="000000"/>
                  </a:solidFill>
                </a:rPr>
                <a:t>- доходов от арендной платы  за земельные участки.</a:t>
              </a:r>
            </a:p>
          </p:txBody>
        </p:sp>
      </p:grpSp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662" y="2668429"/>
            <a:ext cx="893842" cy="65119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6191" y="892998"/>
            <a:ext cx="886827" cy="65039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091" y="4114461"/>
            <a:ext cx="887706" cy="65143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sp>
        <p:nvSpPr>
          <p:cNvPr id="22" name="AutoShape 10"/>
          <p:cNvSpPr>
            <a:spLocks noChangeArrowheads="1"/>
          </p:cNvSpPr>
          <p:nvPr/>
        </p:nvSpPr>
        <p:spPr bwMode="auto">
          <a:xfrm>
            <a:off x="17917" y="620015"/>
            <a:ext cx="3024788" cy="1808108"/>
          </a:xfrm>
          <a:prstGeom prst="wedgeEllipseCallout">
            <a:avLst>
              <a:gd name="adj1" fmla="val 69527"/>
              <a:gd name="adj2" fmla="val -12641"/>
            </a:avLst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/>
          <a:p>
            <a:pPr algn="ctr">
              <a:defRPr/>
            </a:pPr>
            <a:endParaRPr lang="ru-RU" sz="1000" b="1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3" name="AutoShape 11"/>
          <p:cNvGrpSpPr>
            <a:grpSpLocks/>
          </p:cNvGrpSpPr>
          <p:nvPr/>
        </p:nvGrpSpPr>
        <p:grpSpPr bwMode="auto">
          <a:xfrm>
            <a:off x="996950" y="3297238"/>
            <a:ext cx="3941763" cy="3827462"/>
            <a:chOff x="1505" y="2511"/>
            <a:chExt cx="1982" cy="1855"/>
          </a:xfrm>
        </p:grpSpPr>
        <p:pic>
          <p:nvPicPr>
            <p:cNvPr id="90128" name="AutoShape 11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505" y="2511"/>
              <a:ext cx="1982" cy="1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29" name="Text Box 22"/>
            <p:cNvSpPr txBox="1">
              <a:spLocks noChangeArrowheads="1"/>
            </p:cNvSpPr>
            <p:nvPr/>
          </p:nvSpPr>
          <p:spPr bwMode="auto">
            <a:xfrm>
              <a:off x="1925" y="3352"/>
              <a:ext cx="1144" cy="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just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None/>
              </a:pPr>
              <a:r>
                <a:rPr lang="ru-RU" sz="900" b="1">
                  <a:solidFill>
                    <a:srgbClr val="000000"/>
                  </a:solidFill>
                </a:rPr>
                <a:t>Осуществление контроля за перечислением налога на доходы физических лиц налоговыми агентами, зарегистрированными за пределами Серовского городского округа, то есть по месту нахождения обособленных подразделений на территории Серовского городского округа </a:t>
              </a:r>
            </a:p>
          </p:txBody>
        </p:sp>
      </p:grpSp>
      <p:sp>
        <p:nvSpPr>
          <p:cNvPr id="90126" name="Rectangle 26"/>
          <p:cNvSpPr>
            <a:spLocks noChangeArrowheads="1"/>
          </p:cNvSpPr>
          <p:nvPr/>
        </p:nvSpPr>
        <p:spPr bwMode="auto">
          <a:xfrm>
            <a:off x="142875" y="793750"/>
            <a:ext cx="262413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900" b="1">
                <a:solidFill>
                  <a:srgbClr val="000000"/>
                </a:solidFill>
              </a:rPr>
              <a:t>Проведение работы с налогоплательшиками по погашению задолженности   по налогам, поступающим в бюджет округа,   путем</a:t>
            </a:r>
          </a:p>
          <a:p>
            <a:pPr algn="ctr"/>
            <a:r>
              <a:rPr lang="ru-RU" sz="900" b="1">
                <a:solidFill>
                  <a:srgbClr val="000000"/>
                </a:solidFill>
              </a:rPr>
              <a:t> заслушивания руководителей и собственников организаций на заседаниях Межведомственной территориальной комиссии при главе Серовского городского округа.</a:t>
            </a:r>
          </a:p>
          <a:p>
            <a:pPr algn="ctr"/>
            <a:endParaRPr lang="ru-RU" sz="900" b="1">
              <a:solidFill>
                <a:srgbClr val="000000"/>
              </a:solidFill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7" descr="спутниковая карта свердловской области онлай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" y="5984"/>
            <a:ext cx="7554874" cy="6858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 rot="5400000">
            <a:off x="6049169" y="3001169"/>
            <a:ext cx="6858000" cy="855662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</a:p>
        </p:txBody>
      </p:sp>
      <p:sp>
        <p:nvSpPr>
          <p:cNvPr id="82947" name="Объект 2"/>
          <p:cNvSpPr>
            <a:spLocks noGrp="1"/>
          </p:cNvSpPr>
          <p:nvPr>
            <p:ph type="subTitle" sz="quarter" idx="1"/>
          </p:nvPr>
        </p:nvSpPr>
        <p:spPr>
          <a:xfrm>
            <a:off x="4167188" y="0"/>
            <a:ext cx="4943475" cy="6858000"/>
          </a:xfrm>
          <a:gradFill rotWithShape="0">
            <a:gsLst>
              <a:gs pos="0">
                <a:srgbClr val="8DA5DD"/>
              </a:gs>
              <a:gs pos="20000">
                <a:srgbClr val="8DA5DD"/>
              </a:gs>
              <a:gs pos="25000">
                <a:srgbClr val="8488C4"/>
              </a:gs>
              <a:gs pos="59000">
                <a:srgbClr val="99CCFF"/>
              </a:gs>
              <a:gs pos="100000">
                <a:srgbClr val="8488C4"/>
              </a:gs>
            </a:gsLst>
            <a:lin ang="5400000" scaled="1"/>
          </a:gradFill>
        </p:spPr>
        <p:txBody>
          <a:bodyPr/>
          <a:lstStyle/>
          <a:p>
            <a:endParaRPr lang="ru-RU" sz="200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Из областного бюджета в бюджет городского округа перечисляются межбюджетные трансферты в форме: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Дотаций</a:t>
            </a:r>
            <a:r>
              <a:rPr lang="ru-RU" sz="2000" b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– без определения конкретной цели их использования</a:t>
            </a:r>
          </a:p>
          <a:p>
            <a:pPr algn="just">
              <a:buFont typeface="Arial" charset="0"/>
              <a:buChar char="•"/>
            </a:pPr>
            <a:endParaRPr lang="ru-RU" sz="200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Субсидий</a:t>
            </a:r>
            <a:r>
              <a:rPr lang="ru-RU" sz="20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– в целях софинансирования расходных обязательств муниципального образования по вопросам местного значения</a:t>
            </a:r>
          </a:p>
          <a:p>
            <a:pPr algn="just">
              <a:buFont typeface="Arial" charset="0"/>
              <a:buChar char="•"/>
            </a:pPr>
            <a:endParaRPr lang="ru-RU" sz="200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Субвенций</a:t>
            </a:r>
            <a:r>
              <a:rPr lang="ru-RU" sz="20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– на выполнение переданных государственных полномочий Российской Федерации и Свердловской области</a:t>
            </a:r>
          </a:p>
          <a:p>
            <a:pPr algn="just">
              <a:buFont typeface="Arial" charset="0"/>
              <a:buChar char="•"/>
            </a:pPr>
            <a:endParaRPr lang="ru-RU" sz="200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Иных межбюджетных трансфертов</a:t>
            </a:r>
          </a:p>
        </p:txBody>
      </p:sp>
      <p:pic>
        <p:nvPicPr>
          <p:cNvPr id="2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6" y="5581"/>
            <a:ext cx="599645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93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2725" y="495844"/>
            <a:ext cx="3343275" cy="2914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314325" y="0"/>
            <a:ext cx="959167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chemeClr val="accent4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БЕЗВОЗМЕЗДНЫЕ ПОСТУПЛЕНИЯ</a:t>
            </a:r>
            <a:endParaRPr lang="ru-RU" sz="1600" b="1" cap="none" spc="0" dirty="0">
              <a:ln w="11430"/>
              <a:solidFill>
                <a:schemeClr val="accent4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" y="857898"/>
            <a:ext cx="2490788" cy="217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7" y="886473"/>
            <a:ext cx="2490788" cy="217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" y="5038725"/>
            <a:ext cx="208720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7048500" y="1795760"/>
            <a:ext cx="1928710" cy="7283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38567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Субвенции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8150" y="5958185"/>
            <a:ext cx="1376259" cy="5664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867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chemeClr val="accent4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Иные межбюджетные </a:t>
            </a:r>
          </a:p>
          <a:p>
            <a:pPr algn="ctr"/>
            <a:r>
              <a:rPr lang="ru-RU" sz="5400" b="1" cap="none" spc="0" dirty="0" smtClean="0">
                <a:ln w="1905"/>
                <a:solidFill>
                  <a:schemeClr val="accent4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трансферты</a:t>
            </a:r>
            <a:endParaRPr lang="ru-RU" sz="5400" b="1" cap="none" spc="0" dirty="0">
              <a:ln w="1905"/>
              <a:solidFill>
                <a:schemeClr val="accent4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33849" y="1919586"/>
            <a:ext cx="1481035" cy="6521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30721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Субсидии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04875" y="1900535"/>
            <a:ext cx="1519134" cy="6235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28105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Дотации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6693" y="3457575"/>
            <a:ext cx="30893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2021г. – 1 358 102,0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2022г. – 1 409 808,5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2023г. – 1 546 050,9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2024г. – 1 608 568,1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2025г. – 1 670 630,7 тыс. руб.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92493" y="3009900"/>
            <a:ext cx="29161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2021г. – 428 270,3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2022г. – 530 203,1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2023г. – 589 422,6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2024г. – 247 702,4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2025г. – 184 912,9 тыс. руб.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9218" y="2981325"/>
            <a:ext cx="29161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2021г. – 486 738,7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2022г. – 725 012,6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2023г. – 595 566,0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2024г. – 317 847,0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2025г. – 168 338,0 тыс. руб.</a:t>
            </a:r>
            <a:endParaRPr lang="ru-RU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39943" y="5628322"/>
            <a:ext cx="2916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2021г. – 187 492,0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2022г. – 253 278,1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2023г. – 106 386,7 тыс. руб.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72103" y="5171122"/>
            <a:ext cx="39338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Прочие безвозмездные поступления</a:t>
            </a:r>
          </a:p>
          <a:p>
            <a:endParaRPr lang="ru-RU" b="1" dirty="0" smtClean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2021г. – 1 015,0 тыс. руб.</a:t>
            </a:r>
          </a:p>
          <a:p>
            <a:r>
              <a:rPr lang="ru-RU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2022г. – 6 134,9 тыс. руб.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https://serov-rb.ru/wp-content/uploads/2020/07/Serov-rb_2020-07-03_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9259" y="1990724"/>
            <a:ext cx="1040266" cy="778595"/>
          </a:xfrm>
          <a:prstGeom prst="rect">
            <a:avLst/>
          </a:prstGeom>
          <a:noFill/>
        </p:spPr>
      </p:pic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506964" y="0"/>
            <a:ext cx="93990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бюджету Серовского городского округа из областного бюджета в 2023 году</a:t>
            </a:r>
            <a:endParaRPr lang="ru-RU" sz="3200" b="1" cap="none" spc="0" dirty="0">
              <a:ln w="11430"/>
              <a:solidFill>
                <a:srgbClr val="92D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324225" y="2667000"/>
            <a:ext cx="2990850" cy="17430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589 422,6 тыс. руб.</a:t>
            </a:r>
            <a:endParaRPr lang="ru-RU" sz="32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1124636"/>
            <a:ext cx="22288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строительство и реконструкцию зданий муниципальных образовательных организаций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361 900,0 тыс. руб.</a:t>
            </a:r>
            <a:endParaRPr lang="ru-RU" sz="1200" b="1" i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0223" y="1552575"/>
            <a:ext cx="1220734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819399" y="1028611"/>
            <a:ext cx="23717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реализацию мероприятий государственной программы Российской Федерации "Доступная среда« 118,9 тыс. руб.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29200" y="989737"/>
            <a:ext cx="2695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спортивных организаций, осуществляющих подготовку спортивного резерва для спортивных сборных команд, в том числе спортивных сборных команд РФ 121,6 тыс.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581900" y="1032986"/>
            <a:ext cx="23241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бюджетам городских округов на поддержку творческой деятельности и укрепление материально-технической базы муниципальных театров в населенных пунктах с численностью населения до 300 тысяч человек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105775" y="2748260"/>
            <a:ext cx="18002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бюджетам городских округов на реализацию программ формирования современной городской среды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37 494,4 тыс.руб.</a:t>
            </a:r>
          </a:p>
        </p:txBody>
      </p:sp>
      <p:pic>
        <p:nvPicPr>
          <p:cNvPr id="10342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2932" y="2800350"/>
            <a:ext cx="1335232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7648575" y="4171861"/>
            <a:ext cx="22574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осуществление мероприятий по обеспечению питанием обучающихся в муниципальных общеобразовательных организациях в размере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132 314,0 тыс. руб.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905625" y="5473005"/>
            <a:ext cx="26479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 осуществление мероприятий по обеспечению организации отдыха детей в каникулярное время, включая мероприятия по обеспечению безопасности их жизни и здоровья в размере 38 637,9 тыс. руб. </a:t>
            </a: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4475" y="4905375"/>
            <a:ext cx="1519237" cy="75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4724399" y="5657671"/>
            <a:ext cx="2285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создание безопасных условий пребывания в муниципальных организациях отдыха детей и их оздоровления в размере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13 137,4 тыс. руб.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409825" y="5499437"/>
            <a:ext cx="228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организацию военно-патриотического воспитания и допризывной подготовки молодых граждан в размере 277,5 тыс. руб.</a:t>
            </a: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3300" y="4792143"/>
            <a:ext cx="1185863" cy="78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390525" y="5657671"/>
            <a:ext cx="220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реализацию проектов по приоритетным направлениям работы с молодежью на территории Свердловской области в размере  354,4 тыс. руб.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4505236"/>
            <a:ext cx="27527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создание в муниципальных общеобразовательных организациях условий для организации горячего питания обучающихся в размере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2 445,70 тыс. руб.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0" y="3257461"/>
            <a:ext cx="28575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реализацию мероприятий по поэтапному внедрению Всероссийского физкультурно-спортивного комплекса "Готов к труду и обороне" (ГТО) в размере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122,4 тыс. руб.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0" y="2376785"/>
            <a:ext cx="2847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Субсидии на создание спортивных площадок (оснащение спортивным оборудованием) для занятий уличной гимнастикой в размере 200,0 тыс. руб.</a:t>
            </a:r>
          </a:p>
        </p:txBody>
      </p:sp>
      <p:sp>
        <p:nvSpPr>
          <p:cNvPr id="23" name="Стрелка вниз 22"/>
          <p:cNvSpPr/>
          <p:nvPr/>
        </p:nvSpPr>
        <p:spPr>
          <a:xfrm rot="19907379">
            <a:off x="3838263" y="1988322"/>
            <a:ext cx="266700" cy="74059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 rot="10026982">
            <a:off x="5606604" y="4326647"/>
            <a:ext cx="266700" cy="51396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 rot="11428920">
            <a:off x="4096068" y="4444686"/>
            <a:ext cx="266700" cy="32866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 rot="13592427">
            <a:off x="2810669" y="3939175"/>
            <a:ext cx="266700" cy="210837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 rot="15087821">
            <a:off x="2577178" y="3600977"/>
            <a:ext cx="266700" cy="148229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 rot="16200000">
            <a:off x="2723837" y="3236097"/>
            <a:ext cx="266700" cy="74059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 rot="17475469">
            <a:off x="2916315" y="2560986"/>
            <a:ext cx="266700" cy="82660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 rot="18459973">
            <a:off x="3134070" y="1846937"/>
            <a:ext cx="266700" cy="127169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 rot="4594789">
            <a:off x="6415076" y="3059620"/>
            <a:ext cx="266700" cy="45599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 rot="3294222">
            <a:off x="6124263" y="2321697"/>
            <a:ext cx="266700" cy="74059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 rot="1229340">
            <a:off x="5292057" y="2137444"/>
            <a:ext cx="266700" cy="54307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 rot="8013631">
            <a:off x="6708127" y="3782440"/>
            <a:ext cx="266700" cy="200313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 rot="6653405">
            <a:off x="6849783" y="3373507"/>
            <a:ext cx="266700" cy="145079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506964" y="0"/>
            <a:ext cx="93990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бюджету Серовского городского округа из областного бюджета в 2023 году</a:t>
            </a:r>
            <a:endParaRPr lang="ru-RU" sz="3200" b="1" cap="none" spc="0" dirty="0">
              <a:ln w="11430"/>
              <a:solidFill>
                <a:srgbClr val="92D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14299" y="999262"/>
            <a:ext cx="25145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 хранению, комплектованию, учету и использованию архивных документов, относящихся к государственной собственности Свердловской области в размере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1 919,0 тыс. руб.</a:t>
            </a:r>
            <a:endParaRPr lang="ru-RU" sz="1200" b="1" i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66974" y="994886"/>
            <a:ext cx="22383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 предоставлению отдельным категориям граждан компенсаций расходов на оплату жилого помещения и коммунальных услуг в размере 131 434,8 тыс. руб.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81950" y="967085"/>
            <a:ext cx="19240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 созданию административных комиссий в размере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167,2 тыс. 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14902" y="961162"/>
            <a:ext cx="29241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 предоставлению гражданам, проживающим на территории Свердловской области, меры социальной поддержки по частичному освобождению от платы за коммунальные услуги в размере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9 484,0 тыс. руб.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467600" y="2337911"/>
            <a:ext cx="243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организацию мероприятий при осуществлении деятельности по обращению с животными без владельцев в размере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2 327,7 тыс.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667499" y="5103674"/>
            <a:ext cx="32385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организацию и обеспечение отдыха и оздоровления детей (за исключением детей-сирот и детей, оставшихся без попечения родителей, детей, находящихся в трудной жизненной ситуации) в учебное время, включая мероприятия по обеспечению безопасности их жизни и здоровья в размере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4 615,0 тыс. руб.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905625" y="3680936"/>
            <a:ext cx="30003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осуществление государственного полномочия Свердловской области по организации проведения на территории Свердловской области мероприятий по предупреждению и ликвидации болезней животных в размере 147,9 тыс. руб.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24150" y="5355015"/>
            <a:ext cx="38957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получение общедоступного и бесплатного дошкольного, начального общего, основного общего, среднего общего образования в муниципальных общеобразовательных организациях и финансовое обеспечение дополнительного образования детей в муниципальных общеобразовательных организациях в размере            779 048,0 тыс. руб.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4300" y="5171212"/>
            <a:ext cx="22002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получение общедоступного и бесплатного дошкольного образования в муниципальных дошкольных образовательных организациях в размере </a:t>
            </a:r>
          </a:p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511 266,0 тыс. руб.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186535"/>
            <a:ext cx="2676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предоставление гражданам субсидий на оплату жилого помещения и коммунальных услуг 60 403,9 тыс. руб.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2771686"/>
            <a:ext cx="2390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Субвенции на компенсацию отдельным категориям граждан оплаты взноса на капитальный ремонт общего имущества в многоквартирном доме 477,0 тыс. руб.</a:t>
            </a:r>
          </a:p>
        </p:txBody>
      </p:sp>
      <p:sp>
        <p:nvSpPr>
          <p:cNvPr id="17" name="Овал 16"/>
          <p:cNvSpPr/>
          <p:nvPr/>
        </p:nvSpPr>
        <p:spPr>
          <a:xfrm>
            <a:off x="3086100" y="2867025"/>
            <a:ext cx="3095625" cy="1828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1 546 050,9 тыс. руб.</a:t>
            </a:r>
            <a:endParaRPr lang="ru-RU" sz="3200" b="1" dirty="0">
              <a:solidFill>
                <a:schemeClr val="accent4">
                  <a:lumMod val="10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1790700" y="2228850"/>
            <a:ext cx="1552575" cy="904875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076450" y="3324225"/>
            <a:ext cx="990600" cy="190500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2362200" y="4229100"/>
            <a:ext cx="838200" cy="219075"/>
          </a:xfrm>
          <a:prstGeom prst="straightConnector1">
            <a:avLst/>
          </a:prstGeom>
          <a:ln w="539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1952625" y="4495800"/>
            <a:ext cx="1476375" cy="1095375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4600576" y="4752975"/>
            <a:ext cx="9524" cy="676275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 flipV="1">
            <a:off x="5857875" y="4495800"/>
            <a:ext cx="895350" cy="733425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 flipV="1">
            <a:off x="6238875" y="3990975"/>
            <a:ext cx="762000" cy="200025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10" idx="1"/>
          </p:cNvCxnSpPr>
          <p:nvPr/>
        </p:nvCxnSpPr>
        <p:spPr>
          <a:xfrm flipH="1">
            <a:off x="6086475" y="2938076"/>
            <a:ext cx="1381125" cy="443299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5810250" y="1685925"/>
            <a:ext cx="2228850" cy="1419225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>
            <a:off x="4886325" y="2286000"/>
            <a:ext cx="304800" cy="552450"/>
          </a:xfrm>
          <a:prstGeom prst="straightConnector1">
            <a:avLst/>
          </a:prstGeom>
          <a:ln w="539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906000" cy="48577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FFFFFF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Серовского городского округа</a:t>
            </a:r>
          </a:p>
        </p:txBody>
      </p:sp>
      <p:sp>
        <p:nvSpPr>
          <p:cNvPr id="91138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0" y="447675"/>
            <a:ext cx="9905999" cy="771525"/>
          </a:xfrm>
        </p:spPr>
        <p:txBody>
          <a:bodyPr/>
          <a:lstStyle/>
          <a:p>
            <a:pPr indent="176213" algn="just" eaLnBrk="1" hangingPunct="1"/>
            <a:r>
              <a:rPr lang="ru-RU" sz="1900" b="1" dirty="0" smtClean="0">
                <a:solidFill>
                  <a:srgbClr val="00206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– выплачиваемые из бюджета денежные средства, за исключением средств, являющихся  источниками финансирования дефицита бюджета</a:t>
            </a:r>
            <a:r>
              <a:rPr lang="ru-RU" sz="1900" b="1" dirty="0" smtClean="0">
                <a:solidFill>
                  <a:schemeClr val="accent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</a:t>
            </a:r>
            <a:r>
              <a:rPr lang="ru-RU" sz="1900" b="1" dirty="0" smtClean="0"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</a:p>
        </p:txBody>
      </p:sp>
      <p:sp>
        <p:nvSpPr>
          <p:cNvPr id="91139" name="AutoShape 11"/>
          <p:cNvSpPr>
            <a:spLocks noChangeArrowheads="1"/>
          </p:cNvSpPr>
          <p:nvPr/>
        </p:nvSpPr>
        <p:spPr bwMode="auto">
          <a:xfrm>
            <a:off x="201613" y="1306513"/>
            <a:ext cx="5033962" cy="7826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Серовского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городского округа  распределены по:</a:t>
            </a:r>
            <a:endParaRPr lang="ru-RU" dirty="0">
              <a:solidFill>
                <a:schemeClr val="bg1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388" y="2335213"/>
            <a:ext cx="1649412" cy="9699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разделам бюджетной классификации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28800" y="2344738"/>
            <a:ext cx="1592263" cy="96996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9 </a:t>
            </a:r>
          </a:p>
          <a:p>
            <a:pPr algn="ctr">
              <a:defRPr/>
            </a:pPr>
            <a:r>
              <a:rPr lang="ru-RU" sz="1300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главным распорядителям бюджетных средств</a:t>
            </a:r>
          </a:p>
        </p:txBody>
      </p:sp>
      <p:graphicFrame>
        <p:nvGraphicFramePr>
          <p:cNvPr id="12" name="Схема 11"/>
          <p:cNvGraphicFramePr/>
          <p:nvPr/>
        </p:nvGraphicFramePr>
        <p:xfrm>
          <a:off x="5952280" y="1131779"/>
          <a:ext cx="3594821" cy="5720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Блок-схема: внутренняя память 9"/>
          <p:cNvSpPr/>
          <p:nvPr/>
        </p:nvSpPr>
        <p:spPr>
          <a:xfrm>
            <a:off x="180927" y="3591801"/>
            <a:ext cx="2576062" cy="2902922"/>
          </a:xfrm>
          <a:prstGeom prst="flowChartInternalStorage">
            <a:avLst/>
          </a:prstGeom>
          <a:ln w="9525"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Серовского городского округа ориентированы на выполнение действующих расходных обязательств  и обеспечение объема и качества предоставления муниципальных услуг  отраслей социально -  культурной сферы.</a:t>
            </a:r>
          </a:p>
        </p:txBody>
      </p:sp>
      <p:sp>
        <p:nvSpPr>
          <p:cNvPr id="11" name="Блок-схема: внутренняя память 10"/>
          <p:cNvSpPr/>
          <p:nvPr/>
        </p:nvSpPr>
        <p:spPr>
          <a:xfrm>
            <a:off x="2834768" y="3626134"/>
            <a:ext cx="2401030" cy="2823055"/>
          </a:xfrm>
          <a:prstGeom prst="flowChartInternalStorage">
            <a:avLst/>
          </a:prstGeom>
          <a:ln>
            <a:solidFill>
              <a:schemeClr val="bg1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Мероприятия муниципальных программ Серовского городского округа направлены на  достижение конкретных показателей и на повышение  эффективности расходования бюджетных средств.</a:t>
            </a:r>
          </a:p>
        </p:txBody>
      </p:sp>
      <p:grpSp>
        <p:nvGrpSpPr>
          <p:cNvPr id="91149" name="Скругленный прямоугольник 7"/>
          <p:cNvGrpSpPr>
            <a:grpSpLocks/>
          </p:cNvGrpSpPr>
          <p:nvPr/>
        </p:nvGrpSpPr>
        <p:grpSpPr bwMode="auto">
          <a:xfrm>
            <a:off x="3371850" y="2216150"/>
            <a:ext cx="2041525" cy="1206500"/>
            <a:chOff x="1075" y="1402"/>
            <a:chExt cx="1152" cy="760"/>
          </a:xfrm>
        </p:grpSpPr>
        <p:pic>
          <p:nvPicPr>
            <p:cNvPr id="91151" name="Скругленный прямоугольник 7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75" y="1402"/>
              <a:ext cx="1152" cy="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52" name="Text Box 31"/>
            <p:cNvSpPr txBox="1">
              <a:spLocks noChangeArrowheads="1"/>
            </p:cNvSpPr>
            <p:nvPr/>
          </p:nvSpPr>
          <p:spPr bwMode="auto">
            <a:xfrm>
              <a:off x="1182" y="1507"/>
              <a:ext cx="943" cy="551"/>
            </a:xfrm>
            <a:prstGeom prst="rect">
              <a:avLst/>
            </a:prstGeom>
            <a:solidFill>
              <a:srgbClr val="66FF99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Liberation Serif" pitchFamily="18" charset="0"/>
                  <a:ea typeface="Liberation Serif" pitchFamily="18" charset="0"/>
                  <a:cs typeface="Liberation Serif" pitchFamily="18" charset="0"/>
                </a:rPr>
                <a:t>16 </a:t>
              </a:r>
              <a:endParaRPr lang="ru-RU" sz="1400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endParaRPr>
            </a:p>
            <a:p>
              <a:pPr algn="ctr"/>
              <a:r>
                <a:rPr lang="ru-RU" sz="1300" b="1" dirty="0">
                  <a:solidFill>
                    <a:schemeClr val="bg1"/>
                  </a:solidFill>
                  <a:latin typeface="Liberation Serif" pitchFamily="18" charset="0"/>
                  <a:ea typeface="Liberation Serif" pitchFamily="18" charset="0"/>
                  <a:cs typeface="Liberation Serif" pitchFamily="18" charset="0"/>
                </a:rPr>
                <a:t>муниципальным программам СГО</a:t>
              </a:r>
            </a:p>
          </p:txBody>
        </p:sp>
      </p:grp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84CF">
            <a:alpha val="8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Стрелка вправо 54"/>
          <p:cNvSpPr/>
          <p:nvPr/>
        </p:nvSpPr>
        <p:spPr>
          <a:xfrm rot="21066457">
            <a:off x="6324266" y="2994310"/>
            <a:ext cx="2078801" cy="1087028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31" name="Picture 7" descr="C:\Users\Nelubina\Pictures\бюджет 2022\kisspng-money-bag-computer-icons-clip-art-bag-5abb0e8fb06f92.754217041522208399722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1742" y="1314306"/>
            <a:ext cx="2740025" cy="3730625"/>
          </a:xfrm>
          <a:prstGeom prst="rect">
            <a:avLst/>
          </a:prstGeom>
          <a:noFill/>
        </p:spPr>
      </p:pic>
      <p:sp>
        <p:nvSpPr>
          <p:cNvPr id="35" name="Стрелка вправо 34"/>
          <p:cNvSpPr/>
          <p:nvPr/>
        </p:nvSpPr>
        <p:spPr>
          <a:xfrm rot="11186992">
            <a:off x="2000693" y="2518605"/>
            <a:ext cx="1863692" cy="993709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897" y="967036"/>
            <a:ext cx="1035861" cy="117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Стрелка вправо 27"/>
          <p:cNvSpPr/>
          <p:nvPr/>
        </p:nvSpPr>
        <p:spPr>
          <a:xfrm rot="11722251">
            <a:off x="1579129" y="1305848"/>
            <a:ext cx="2675249" cy="1330046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784" y="2576944"/>
            <a:ext cx="1392634" cy="71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 rot="16200000">
            <a:off x="-3127375" y="3127375"/>
            <a:ext cx="6858000" cy="60325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Серовского городского округа на 2023 год </a:t>
            </a:r>
            <a:r>
              <a:rPr lang="ru-RU" sz="1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(ТЫС. РУБ.)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2" name="Прямоугольник 11"/>
          <p:cNvSpPr/>
          <p:nvPr/>
        </p:nvSpPr>
        <p:spPr>
          <a:xfrm>
            <a:off x="4052852" y="3315586"/>
            <a:ext cx="19525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</a:t>
            </a:r>
          </a:p>
          <a:p>
            <a:r>
              <a:rPr lang="ru-RU" sz="28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4 670 439,4</a:t>
            </a:r>
            <a:endParaRPr lang="ru-RU" sz="28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998" y="0"/>
            <a:ext cx="1198111" cy="90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трелка вправо 13"/>
          <p:cNvSpPr/>
          <p:nvPr/>
        </p:nvSpPr>
        <p:spPr>
          <a:xfrm rot="11996449">
            <a:off x="1888456" y="411985"/>
            <a:ext cx="2590675" cy="993709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 rot="1199199">
            <a:off x="2127393" y="533549"/>
            <a:ext cx="2168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Общегосударственные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вопросы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175512">
            <a:off x="3253840" y="46313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270 763,8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926448">
            <a:off x="1864948" y="1615484"/>
            <a:ext cx="2658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Национальная безопасность</a:t>
            </a:r>
          </a:p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 правоохранительная </a:t>
            </a:r>
          </a:p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деятельность</a:t>
            </a:r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956861">
            <a:off x="2917683" y="137555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29 152,1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432563">
            <a:off x="2315690" y="2719448"/>
            <a:ext cx="1494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Национальная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экономика 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467222">
            <a:off x="2572988" y="24304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402 387,5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568" y="3681351"/>
            <a:ext cx="1700365" cy="11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Стрелка вправо 28"/>
          <p:cNvSpPr/>
          <p:nvPr/>
        </p:nvSpPr>
        <p:spPr>
          <a:xfrm rot="20944779">
            <a:off x="5455814" y="271324"/>
            <a:ext cx="2965931" cy="1061974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908935">
            <a:off x="6284417" y="4242514"/>
            <a:ext cx="2122019" cy="839759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1933218">
            <a:off x="5919923" y="5131421"/>
            <a:ext cx="2163423" cy="1053871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2666941">
            <a:off x="4707352" y="5058448"/>
            <a:ext cx="1462632" cy="800190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9256073">
            <a:off x="2212263" y="5227514"/>
            <a:ext cx="2189119" cy="993709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11134672">
            <a:off x="2253067" y="3810413"/>
            <a:ext cx="1399500" cy="739152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 rot="315702">
            <a:off x="2731325" y="4013861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ЖКХ</a:t>
            </a:r>
            <a:endParaRPr lang="ru-RU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298117">
            <a:off x="2582885" y="359228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399 593,8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63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568" y="5533900"/>
            <a:ext cx="1727893" cy="1062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 rot="20109963">
            <a:off x="2382394" y="5345813"/>
            <a:ext cx="2249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Охрана окружающей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среды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20102280">
            <a:off x="2697989" y="501534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10 585,8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4504" y="5925786"/>
            <a:ext cx="1601750" cy="93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93381" y="5771408"/>
            <a:ext cx="1473232" cy="108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9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53119" y="4405746"/>
            <a:ext cx="1552881" cy="106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Picture 1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66123" y="2695699"/>
            <a:ext cx="1539877" cy="102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1" name="Picture 1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31481" y="1233567"/>
            <a:ext cx="1474519" cy="126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2" name="Picture 1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88865" y="0"/>
            <a:ext cx="1517135" cy="10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/>
          <p:cNvSpPr txBox="1"/>
          <p:nvPr/>
        </p:nvSpPr>
        <p:spPr>
          <a:xfrm rot="2665311">
            <a:off x="4762007" y="5225141"/>
            <a:ext cx="1310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Образование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2651271">
            <a:off x="5287023" y="5290459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2 780 251,5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1859890">
            <a:off x="6274947" y="5387040"/>
            <a:ext cx="1669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Культура,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кинематография 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rot="1807357">
            <a:off x="6511639" y="49797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300 831,9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884436">
            <a:off x="6282045" y="4500748"/>
            <a:ext cx="2093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Социальная политика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984319">
            <a:off x="6723415" y="413459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283 659,6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21137299">
            <a:off x="6353299" y="3253840"/>
            <a:ext cx="2054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Физическая культура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и спорт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4" name="Стрелка вправо 53"/>
          <p:cNvSpPr/>
          <p:nvPr/>
        </p:nvSpPr>
        <p:spPr>
          <a:xfrm rot="21232153">
            <a:off x="5884178" y="1536579"/>
            <a:ext cx="2229321" cy="1114795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 rot="21084223">
            <a:off x="6628414" y="28876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176 869,7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 rot="21182977">
            <a:off x="5992553" y="1843914"/>
            <a:ext cx="189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Средства массовой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информации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 rot="21139862">
            <a:off x="6373715" y="138941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5 343,7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 rot="20907428">
            <a:off x="5367647" y="546264"/>
            <a:ext cx="29272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Обслуживание государственного </a:t>
            </a:r>
          </a:p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 муниципального долга</a:t>
            </a:r>
            <a:endParaRPr lang="ru-RU" sz="15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 rot="20892435">
            <a:off x="5809767" y="247405"/>
            <a:ext cx="97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11 000,0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Прямоугольник 4"/>
          <p:cNvSpPr>
            <a:spLocks noChangeArrowheads="1"/>
          </p:cNvSpPr>
          <p:nvPr/>
        </p:nvSpPr>
        <p:spPr bwMode="auto">
          <a:xfrm>
            <a:off x="9288463" y="6488113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A95D18DB-0F1A-4E0B-BA73-A9DC76F420B1}" type="slidenum">
              <a:rPr lang="ru-RU"/>
              <a:pPr/>
              <a:t>38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 rot="16200000">
            <a:off x="-3127375" y="3127375"/>
            <a:ext cx="6858000" cy="6032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Динамика распределения расходов бюджета Серовского городского округа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735643"/>
              </p:ext>
            </p:extLst>
          </p:nvPr>
        </p:nvGraphicFramePr>
        <p:xfrm>
          <a:off x="673100" y="5576"/>
          <a:ext cx="9232902" cy="67996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4167"/>
                <a:gridCol w="1287747"/>
                <a:gridCol w="1287747"/>
                <a:gridCol w="1287747"/>
                <a:gridCol w="1287747"/>
                <a:gridCol w="1287747"/>
              </a:tblGrid>
              <a:tr h="794524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</a:t>
                      </a:r>
                    </a:p>
                  </a:txBody>
                  <a:tcPr marL="6757" marR="6757" marT="6757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2021 год факт  (тыс.руб.)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год (ожидаемое) тыс. руб.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год план тыс. руб. 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год план тыс. руб.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год план тыс. руб.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341341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Общегосударственные вопросы</a:t>
                      </a:r>
                    </a:p>
                  </a:txBody>
                  <a:tcPr marL="6757" marR="6757" marT="675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193 825,00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279 334,9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270 763,8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240 168,6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241 307,2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58809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6757" marR="6757" marT="675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46 285,70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28 170,2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29 152,1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77 846,0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28 005,6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341341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Национальная экономика</a:t>
                      </a:r>
                    </a:p>
                  </a:txBody>
                  <a:tcPr marL="6757" marR="6757" marT="675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252 963,40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415 528,7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402 387,4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430 972,1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268,6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17458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Жилищно-коммунальное хозяйство</a:t>
                      </a:r>
                    </a:p>
                  </a:txBody>
                  <a:tcPr marL="6757" marR="6757" marT="675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404 553,40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464 424,7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399 593,8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336 152,8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162 018,1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608051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Охрана окружающей среды и природных ресурсов</a:t>
                      </a:r>
                    </a:p>
                  </a:txBody>
                  <a:tcPr marL="6757" marR="6757" marT="675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5 755,90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11 068,7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10 585,8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15 469,2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10 368,0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1341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Образование</a:t>
                      </a:r>
                    </a:p>
                  </a:txBody>
                  <a:tcPr marL="6757" marR="6757" marT="675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1 932 650,00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2 647 196,7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2 780 251,5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2 009 800,2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2 249 064,2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341341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Культура, кинематография   </a:t>
                      </a:r>
                    </a:p>
                  </a:txBody>
                  <a:tcPr marL="6757" marR="6757" marT="675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215 339,30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250 173,3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300 832,0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200 117,3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226 933,8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1341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Здравоохранение</a:t>
                      </a:r>
                    </a:p>
                  </a:txBody>
                  <a:tcPr marL="6757" marR="6757" marT="675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17 928,60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341341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Социальная политика</a:t>
                      </a:r>
                    </a:p>
                  </a:txBody>
                  <a:tcPr marL="6757" marR="6757" marT="675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292 751,40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268 595,6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283 659,6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292 948,5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301 984,9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1341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Физическая культура и спорт</a:t>
                      </a:r>
                    </a:p>
                  </a:txBody>
                  <a:tcPr marL="6757" marR="6757" marT="675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134 654,00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156 743,8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176 869,7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194 928,1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186 325,2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517458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Средства массовой информации</a:t>
                      </a:r>
                    </a:p>
                  </a:txBody>
                  <a:tcPr marL="6757" marR="6757" marT="675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568,1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5 397,8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5 343,7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4 130,8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4 132,3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72651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6757" marR="6757" marT="675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10 554,80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6 014,5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11 000,0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8 759,1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8 759,1</a:t>
                      </a:r>
                    </a:p>
                  </a:txBody>
                  <a:tcPr marL="6757" marR="6757" marT="675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341341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ВСЕГО</a:t>
                      </a:r>
                    </a:p>
                  </a:txBody>
                  <a:tcPr marL="6757" marR="6757" marT="675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3 507 829,60</a:t>
                      </a:r>
                    </a:p>
                  </a:txBody>
                  <a:tcPr marL="6757" marR="6757" marT="6757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4 532 649,0</a:t>
                      </a:r>
                    </a:p>
                  </a:txBody>
                  <a:tcPr marL="6757" marR="6757" marT="6757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4 670 439,4</a:t>
                      </a:r>
                    </a:p>
                  </a:txBody>
                  <a:tcPr marL="6757" marR="6757" marT="6757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3 811 292,7</a:t>
                      </a:r>
                    </a:p>
                  </a:txBody>
                  <a:tcPr marL="6757" marR="6757" marT="6757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3 419 166,9</a:t>
                      </a:r>
                    </a:p>
                  </a:txBody>
                  <a:tcPr marL="6757" marR="6757" marT="6757" marB="0" anchor="b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 rot="16200000">
            <a:off x="-3073400" y="3073400"/>
            <a:ext cx="6858000" cy="71120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ru-RU" sz="2000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расходов бюджета на 2023 год и плановый период 2024 и 2025 годов (млн. руб.)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3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419782"/>
              </p:ext>
            </p:extLst>
          </p:nvPr>
        </p:nvGraphicFramePr>
        <p:xfrm>
          <a:off x="635001" y="-104776"/>
          <a:ext cx="9194799" cy="680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10242" name="Rectangle 6"/>
          <p:cNvSpPr>
            <a:spLocks noChangeArrowheads="1"/>
          </p:cNvSpPr>
          <p:nvPr/>
        </p:nvSpPr>
        <p:spPr bwMode="auto">
          <a:xfrm>
            <a:off x="133350" y="1075423"/>
            <a:ext cx="9601200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Публичные обязательства</a:t>
            </a:r>
            <a:r>
              <a:rPr lang="ru-RU" sz="1900" b="1" dirty="0" smtClean="0">
                <a:solidFill>
                  <a:srgbClr val="000099"/>
                </a:solidFill>
              </a:rPr>
              <a:t> </a:t>
            </a:r>
            <a:r>
              <a:rPr lang="ru-RU" sz="1900" dirty="0" smtClean="0">
                <a:solidFill>
                  <a:srgbClr val="000099"/>
                </a:solidFill>
              </a:rPr>
              <a:t>– возникающие на  основе закона расходные обязательства публично-правового образования перед физическим или юридическим лицом, иным публично-правовым образованием, подлежащие исполнению в установленном соответствующим законом, иным НПА размере или установленный указанным законом, актом порядок его определения (расчета, индексации).</a:t>
            </a:r>
          </a:p>
          <a:p>
            <a:pPr algn="just"/>
            <a:endParaRPr lang="ru-RU" sz="1900" b="1" u="sng" dirty="0" smtClean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Публичные нормативные обязательства</a:t>
            </a:r>
            <a:r>
              <a:rPr lang="ru-RU" sz="1900" dirty="0" smtClean="0">
                <a:solidFill>
                  <a:srgbClr val="000099"/>
                </a:solidFill>
              </a:rPr>
              <a:t> – это публичные обязательства</a:t>
            </a:r>
          </a:p>
          <a:p>
            <a:pPr algn="just"/>
            <a:r>
              <a:rPr lang="ru-RU" sz="1900" dirty="0" smtClean="0">
                <a:solidFill>
                  <a:srgbClr val="000099"/>
                </a:solidFill>
              </a:rPr>
              <a:t> перед физическим лицом, подлежащие исполнению в денежной форме</a:t>
            </a:r>
          </a:p>
          <a:p>
            <a:pPr algn="just"/>
            <a:r>
              <a:rPr lang="ru-RU" sz="1900" dirty="0" smtClean="0">
                <a:solidFill>
                  <a:srgbClr val="000099"/>
                </a:solidFill>
              </a:rPr>
              <a:t> в установленном соответствующим законом, иным НПА размере или </a:t>
            </a:r>
          </a:p>
          <a:p>
            <a:pPr algn="just"/>
            <a:r>
              <a:rPr lang="ru-RU" sz="1900" dirty="0" smtClean="0">
                <a:solidFill>
                  <a:srgbClr val="000099"/>
                </a:solidFill>
              </a:rPr>
              <a:t>имеющие  установленный порядок его индексации</a:t>
            </a:r>
          </a:p>
          <a:p>
            <a:pPr algn="just"/>
            <a:endParaRPr lang="ru-RU" sz="1900" b="1" u="sng" dirty="0" smtClean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Межбюджетные  </a:t>
            </a:r>
            <a:r>
              <a:rPr lang="ru-RU" sz="1900" b="1" u="sng" dirty="0">
                <a:solidFill>
                  <a:srgbClr val="000099"/>
                </a:solidFill>
              </a:rPr>
              <a:t>трансферты  –</a:t>
            </a:r>
            <a:r>
              <a:rPr lang="ru-RU" sz="1900" dirty="0">
                <a:solidFill>
                  <a:srgbClr val="000099"/>
                </a:solidFill>
              </a:rPr>
              <a:t>  денежные  средства,  направляемые  из  одного уровня бюджетной системы в другой</a:t>
            </a:r>
          </a:p>
          <a:p>
            <a:pPr algn="just"/>
            <a:endParaRPr lang="ru-RU" sz="1900" dirty="0">
              <a:solidFill>
                <a:srgbClr val="000099"/>
              </a:solidFill>
            </a:endParaRPr>
          </a:p>
          <a:p>
            <a:r>
              <a:rPr lang="ru-RU" sz="1900" b="1" u="sng" dirty="0">
                <a:solidFill>
                  <a:srgbClr val="000099"/>
                </a:solidFill>
              </a:rPr>
              <a:t>Дотации -</a:t>
            </a:r>
            <a:r>
              <a:rPr lang="ru-RU" sz="1900" dirty="0">
                <a:solidFill>
                  <a:srgbClr val="000099"/>
                </a:solidFill>
              </a:rPr>
              <a:t> 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</a:p>
          <a:p>
            <a:endParaRPr lang="ru-RU" dirty="0">
              <a:solidFill>
                <a:srgbClr val="000099"/>
              </a:solidFill>
            </a:endParaRPr>
          </a:p>
          <a:p>
            <a:endParaRPr lang="ru-RU" dirty="0">
              <a:solidFill>
                <a:srgbClr val="000099"/>
              </a:solidFill>
            </a:endParaRPr>
          </a:p>
          <a:p>
            <a:endParaRPr lang="ru-RU" sz="1600" dirty="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" y="8133"/>
            <a:ext cx="968321" cy="96765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48175" y="0"/>
            <a:ext cx="162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2024 год</a:t>
            </a:r>
            <a:endParaRPr lang="ru-RU" sz="22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 rot="16200000">
            <a:off x="-3073400" y="3073400"/>
            <a:ext cx="6858000" cy="71120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ru-RU" sz="2000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расходов бюджета на 2023 год и плановый период 2024 и 2025 годов (млн. руб.)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200765900"/>
              </p:ext>
            </p:extLst>
          </p:nvPr>
        </p:nvGraphicFramePr>
        <p:xfrm>
          <a:off x="711200" y="0"/>
          <a:ext cx="9194799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08450" y="0"/>
            <a:ext cx="1727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2025 год</a:t>
            </a:r>
            <a:endParaRPr lang="ru-RU" sz="22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 rot="16200000">
            <a:off x="-3073400" y="3073400"/>
            <a:ext cx="6858000" cy="71120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ru-RU" sz="2000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расходов бюджета на 2023 год и плановый период 2024 и 2025 годов (млн. руб.)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531061914"/>
              </p:ext>
            </p:extLst>
          </p:nvPr>
        </p:nvGraphicFramePr>
        <p:xfrm>
          <a:off x="711201" y="0"/>
          <a:ext cx="91947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0375" y="0"/>
            <a:ext cx="9445625" cy="504825"/>
          </a:xfrm>
          <a:noFill/>
        </p:spPr>
        <p:txBody>
          <a:bodyPr/>
          <a:lstStyle/>
          <a:p>
            <a:r>
              <a:rPr lang="ru-RU" sz="3200" b="1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Общегосударственные вопросы</a:t>
            </a:r>
            <a:r>
              <a:rPr lang="ru-RU" sz="4000" b="1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034281"/>
              </p:ext>
            </p:extLst>
          </p:nvPr>
        </p:nvGraphicFramePr>
        <p:xfrm>
          <a:off x="475342" y="550085"/>
          <a:ext cx="9535432" cy="6426646"/>
        </p:xfrm>
        <a:graphic>
          <a:graphicData uri="http://schemas.openxmlformats.org/drawingml/2006/table">
            <a:tbl>
              <a:tblPr/>
              <a:tblGrid>
                <a:gridCol w="3810140"/>
                <a:gridCol w="1225695"/>
                <a:gridCol w="1197473"/>
                <a:gridCol w="1100708"/>
                <a:gridCol w="1100708"/>
                <a:gridCol w="1100708"/>
              </a:tblGrid>
              <a:tr h="57386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5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2021 </a:t>
                      </a:r>
                      <a:r>
                        <a:rPr lang="ru-RU" sz="155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факт </a:t>
                      </a:r>
                      <a:r>
                        <a:rPr lang="ru-RU" sz="155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5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</a:t>
                      </a:r>
                      <a:r>
                        <a:rPr lang="ru-RU" sz="155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прогноз</a:t>
                      </a:r>
                    </a:p>
                    <a:p>
                      <a:pPr algn="ctr" rtl="0" fontAlgn="t"/>
                      <a:r>
                        <a:rPr lang="ru-RU" sz="155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55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5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5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5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55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71326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4 414,8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3 973,2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4 709,3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4 380,7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4 556,9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118134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Функционирование законодательных (представительных) органов  государственной власти  и представительных органов  муниципальных образований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6 422,6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8 372,5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12 273,1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11 430,2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11 608,6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18134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Функционирование Правительства Российской Федерации, высших 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127 460,8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138 382,7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157 337,7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162 093,9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167 657,1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24518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Судебная система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101,1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616,4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11,4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11,8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10,4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94730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Обеспечение деятельности 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17 095,6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17 421,2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19 030,6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19 796,7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20 594,3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47922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6 733,5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3566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Резервные фонды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8 473,9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12 000,0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15 000,0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10 000,0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10 000,0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24518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46 968,4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91 835,3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62 401,8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32 455,1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26 879,8</a:t>
                      </a:r>
                      <a:endParaRPr lang="ru-RU" sz="155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4518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55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Итого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5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210</a:t>
                      </a:r>
                      <a:r>
                        <a:rPr lang="ru-RU" sz="1550" b="0" i="0" u="none" strike="noStrike" baseline="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937,2</a:t>
                      </a:r>
                      <a:endParaRPr lang="ru-RU" sz="1550" b="0" i="0" u="none" strike="noStrike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algn="r" rtl="0" fontAlgn="t"/>
                      <a:endParaRPr lang="ru-RU" sz="1550" b="1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279 334,9</a:t>
                      </a:r>
                      <a:endParaRPr lang="ru-RU" sz="1550" b="1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270 763,8</a:t>
                      </a:r>
                      <a:endParaRPr lang="ru-RU" sz="1550" b="1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240 168,6</a:t>
                      </a:r>
                      <a:endParaRPr lang="ru-RU" sz="1550" b="1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55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241 307,2</a:t>
                      </a:r>
                      <a:endParaRPr lang="ru-RU" sz="1550" b="1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7333" name="Rectangle 51"/>
          <p:cNvSpPr>
            <a:spLocks noChangeArrowheads="1"/>
          </p:cNvSpPr>
          <p:nvPr/>
        </p:nvSpPr>
        <p:spPr bwMode="auto">
          <a:xfrm>
            <a:off x="498475" y="0"/>
            <a:ext cx="940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Национальная безопасность и правоохранительную деятельность</a:t>
            </a:r>
          </a:p>
        </p:txBody>
      </p:sp>
      <p:pic>
        <p:nvPicPr>
          <p:cNvPr id="97334" name="Рисунок 10" descr="2013-12-19_06-30-27-e138743464256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1738" y="5153025"/>
            <a:ext cx="1812925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5" name="Picture 109" descr="Снимок"/>
          <p:cNvPicPr>
            <a:picLocks noChangeAspect="1" noChangeArrowheads="1"/>
          </p:cNvPicPr>
          <p:nvPr/>
        </p:nvPicPr>
        <p:blipFill>
          <a:blip r:embed="rId4" cstate="print">
            <a:lum bright="-30000" contrast="46000"/>
          </a:blip>
          <a:srcRect/>
          <a:stretch>
            <a:fillRect/>
          </a:stretch>
        </p:blipFill>
        <p:spPr bwMode="auto">
          <a:xfrm>
            <a:off x="8228013" y="5229225"/>
            <a:ext cx="1677987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6" name="Picture 110" descr="IMG_024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9900" y="4735513"/>
            <a:ext cx="1949450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7" name="Picture 111" descr="Снимок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5665788"/>
            <a:ext cx="1995488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8" name="Picture 112" descr="2016-04-27_12-56-2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6488" y="4211638"/>
            <a:ext cx="20701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852162"/>
              </p:ext>
            </p:extLst>
          </p:nvPr>
        </p:nvGraphicFramePr>
        <p:xfrm>
          <a:off x="507998" y="630885"/>
          <a:ext cx="9312275" cy="34611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0645"/>
                <a:gridCol w="1360326"/>
                <a:gridCol w="1360326"/>
                <a:gridCol w="1360326"/>
                <a:gridCol w="1360326"/>
                <a:gridCol w="1360326"/>
              </a:tblGrid>
              <a:tr h="487292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2021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прогноз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342993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Гражданская </a:t>
                      </a:r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оборона</a:t>
                      </a: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557,5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784,9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36,9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7292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Защита населения и территории  от чрезвычайных ситуаций природного и техногенного характера, пожарная безопасность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25 234,1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26 750,5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28 641,7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77 319,5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27 488,4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1152991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1 147,2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634,7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473,5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492,5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512,1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127375" y="3127375"/>
            <a:ext cx="6858000" cy="603250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1201d66e6a13a3947323cc28c454abbf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26" y="5753100"/>
            <a:ext cx="1690240" cy="11049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8309" name="Text Box 155"/>
          <p:cNvSpPr txBox="1">
            <a:spLocks noChangeArrowheads="1"/>
          </p:cNvSpPr>
          <p:nvPr/>
        </p:nvSpPr>
        <p:spPr bwMode="auto">
          <a:xfrm>
            <a:off x="1284288" y="0"/>
            <a:ext cx="80867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</a:rPr>
              <a:t>Расходы на национальную экономику</a:t>
            </a:r>
            <a:r>
              <a:rPr lang="ru-RU" sz="2800" b="1" dirty="0"/>
              <a:t> </a:t>
            </a:r>
          </a:p>
        </p:txBody>
      </p:sp>
      <p:pic>
        <p:nvPicPr>
          <p:cNvPr id="95234" name="Picture 2" descr="http://i2.wp.com/serov112.ru/wp-content/uploads/2018/08/Gidrouzel.jpg?fit=721%2C48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201" y="4810438"/>
            <a:ext cx="1612900" cy="1076012"/>
          </a:xfrm>
          <a:prstGeom prst="rect">
            <a:avLst/>
          </a:prstGeom>
          <a:noFill/>
        </p:spPr>
      </p:pic>
      <p:pic>
        <p:nvPicPr>
          <p:cNvPr id="95236" name="Picture 4" descr="http://radius72.ru/uploads/images/00/02/17/2014/01/28/bd831f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7360" y="4234176"/>
            <a:ext cx="1728786" cy="1152524"/>
          </a:xfrm>
          <a:prstGeom prst="rect">
            <a:avLst/>
          </a:prstGeom>
          <a:noFill/>
        </p:spPr>
      </p:pic>
      <p:pic>
        <p:nvPicPr>
          <p:cNvPr id="95238" name="Picture 6" descr="http://rio-serov.ucoz.ru/00_2015/04/123/news_18-04-2015_0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1952" y="5361053"/>
            <a:ext cx="1895474" cy="1263649"/>
          </a:xfrm>
          <a:prstGeom prst="rect">
            <a:avLst/>
          </a:prstGeom>
          <a:noFill/>
        </p:spPr>
      </p:pic>
      <p:pic>
        <p:nvPicPr>
          <p:cNvPr id="95240" name="Picture 8" descr="https://avatars.mds.yandex.net/get-marketpic/373800/market_xDsInggjQmdVfuAYjO7P5A/ori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7426" y="5127757"/>
            <a:ext cx="1298574" cy="1730243"/>
          </a:xfrm>
          <a:prstGeom prst="rect">
            <a:avLst/>
          </a:prstGeom>
          <a:noFill/>
        </p:spPr>
      </p:pic>
      <p:pic>
        <p:nvPicPr>
          <p:cNvPr id="95242" name="Picture 10" descr="http://old.serovglobus.ru/wp-content/uploads/2015/08/2015-08-21_07-21-30-600x400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2849" y="4070483"/>
            <a:ext cx="1814511" cy="1209674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91254"/>
              </p:ext>
            </p:extLst>
          </p:nvPr>
        </p:nvGraphicFramePr>
        <p:xfrm>
          <a:off x="603251" y="523220"/>
          <a:ext cx="9302748" cy="35528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3654"/>
                <a:gridCol w="1334170"/>
                <a:gridCol w="1299286"/>
                <a:gridCol w="1281989"/>
                <a:gridCol w="1228725"/>
                <a:gridCol w="1304924"/>
              </a:tblGrid>
              <a:tr h="67571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2021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прогноз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48052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Сельское хозяйство и рыболовство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2 256,7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3 009,9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3 206,5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2 501,0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2 484,8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80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Водное хозяйство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5 731,0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14 026,1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5 722,8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5 951,8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6 189,8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24580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Лесное </a:t>
                      </a:r>
                      <a:r>
                        <a:rPr lang="ru-RU" sz="160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2 159,5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000,0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0521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Транспорт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1 114,9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27,7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480521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Дорожное хозяйство (дорожные фонды)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207 720,2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314 404,6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306 589,4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329 311,9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163 704,6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80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Связь и информатика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5 892,9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1 102,8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1 438,2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1 373,2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1 373,2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645948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Другие вопросы в области национальной экономики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72 235,2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80 825,8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83 402,8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91 834,1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95 245,0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9389" name="Rectangle 56"/>
          <p:cNvSpPr>
            <a:spLocks noChangeArrowheads="1"/>
          </p:cNvSpPr>
          <p:nvPr/>
        </p:nvSpPr>
        <p:spPr bwMode="auto">
          <a:xfrm>
            <a:off x="739775" y="0"/>
            <a:ext cx="8943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</a:rPr>
              <a:t>Жилищно-коммунальное хозяйство</a:t>
            </a:r>
          </a:p>
        </p:txBody>
      </p:sp>
      <p:sp>
        <p:nvSpPr>
          <p:cNvPr id="99390" name="Rectangle 56"/>
          <p:cNvSpPr>
            <a:spLocks noChangeArrowheads="1"/>
          </p:cNvSpPr>
          <p:nvPr/>
        </p:nvSpPr>
        <p:spPr bwMode="auto">
          <a:xfrm>
            <a:off x="716270" y="4028563"/>
            <a:ext cx="8943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Охрана окружающей среды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478147"/>
              </p:ext>
            </p:extLst>
          </p:nvPr>
        </p:nvGraphicFramePr>
        <p:xfrm>
          <a:off x="471127" y="481105"/>
          <a:ext cx="9434872" cy="2842198"/>
        </p:xfrm>
        <a:graphic>
          <a:graphicData uri="http://schemas.openxmlformats.org/drawingml/2006/table">
            <a:tbl>
              <a:tblPr/>
              <a:tblGrid>
                <a:gridCol w="2483322"/>
                <a:gridCol w="1390310"/>
                <a:gridCol w="1390310"/>
                <a:gridCol w="1390310"/>
                <a:gridCol w="1390310"/>
                <a:gridCol w="1390310"/>
              </a:tblGrid>
              <a:tr h="77293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192350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2021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прогноз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9404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Жилищное хозяйство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153 340,3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143 536,4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17 470,9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14 489,9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12 366,0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39404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Коммунальное хозяйство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88 221,2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182 945,0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158 024,1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227 823,9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54 687,6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9404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Благоустройство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115 805,4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122 463,5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164 728,9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92 423,1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93 520,0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88711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жилищно-коммунального хозяйства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1 274,8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15 479,7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59 369,9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1 415,8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1 444,4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518589"/>
              </p:ext>
            </p:extLst>
          </p:nvPr>
        </p:nvGraphicFramePr>
        <p:xfrm>
          <a:off x="461297" y="4604125"/>
          <a:ext cx="9444705" cy="1816480"/>
        </p:xfrm>
        <a:graphic>
          <a:graphicData uri="http://schemas.openxmlformats.org/drawingml/2006/table">
            <a:tbl>
              <a:tblPr/>
              <a:tblGrid>
                <a:gridCol w="2485910"/>
                <a:gridCol w="1391759"/>
                <a:gridCol w="1391759"/>
                <a:gridCol w="1391759"/>
                <a:gridCol w="1391759"/>
                <a:gridCol w="1391759"/>
              </a:tblGrid>
              <a:tr h="52045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2021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прогноз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52045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Сбор, удаление отходов и очистка сточных вод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9 658,1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10 365,7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10 024,5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14 885,4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9 760,9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77557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920,7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703,0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561,3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583,7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607,1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346073601_tqqxkvugihfb1ld-2016.jpeg"/>
          <p:cNvPicPr>
            <a:picLocks noChangeAspect="1"/>
          </p:cNvPicPr>
          <p:nvPr/>
        </p:nvPicPr>
        <p:blipFill>
          <a:blip r:embed="rId2" cstate="screen">
            <a:lum brigh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2513" y="4218788"/>
            <a:ext cx="1644081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 rot="-5400000">
            <a:off x="-3127375" y="3127375"/>
            <a:ext cx="6858000" cy="603250"/>
          </a:xfrm>
          <a:prstGeom prst="rect">
            <a:avLst/>
          </a:prstGeom>
          <a:gradFill rotWithShape="1">
            <a:gsLst>
              <a:gs pos="0">
                <a:srgbClr val="66FF99">
                  <a:gamma/>
                  <a:shade val="46275"/>
                  <a:invGamma/>
                </a:srgbClr>
              </a:gs>
              <a:gs pos="100000">
                <a:srgbClr val="66FF99"/>
              </a:gs>
            </a:gsLst>
            <a:lin ang="5400000" scaled="1"/>
          </a:gra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</a:p>
        </p:txBody>
      </p:sp>
      <p:pic>
        <p:nvPicPr>
          <p:cNvPr id="100422" name="Рисунок 11" descr="дет сад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5654675"/>
            <a:ext cx="20764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3186" name="Picture 2" descr="http://old.serovglobus.ru/wp-content/uploads/2013/07/%D0%92%D0%BE%D1%80%D0%BE%D1%82%D0%B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225" y="4170378"/>
            <a:ext cx="2232025" cy="1484297"/>
          </a:xfrm>
          <a:prstGeom prst="rect">
            <a:avLst/>
          </a:prstGeom>
          <a:noFill/>
        </p:spPr>
      </p:pic>
      <p:pic>
        <p:nvPicPr>
          <p:cNvPr id="93188" name="Picture 4" descr="http://xn----7sbaib7aldgvn3ba3g.xn--p1ai/uploads/images/0000/310081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050" y="4703762"/>
            <a:ext cx="1905000" cy="1552575"/>
          </a:xfrm>
          <a:prstGeom prst="rect">
            <a:avLst/>
          </a:prstGeom>
          <a:noFill/>
        </p:spPr>
      </p:pic>
      <p:pic>
        <p:nvPicPr>
          <p:cNvPr id="93190" name="Picture 6" descr="http://dhsh19.ru/sites/default/files/images/444/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1150" y="5154692"/>
            <a:ext cx="1974850" cy="1703308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072023"/>
              </p:ext>
            </p:extLst>
          </p:nvPr>
        </p:nvGraphicFramePr>
        <p:xfrm>
          <a:off x="638277" y="117987"/>
          <a:ext cx="9267724" cy="3909321"/>
        </p:xfrm>
        <a:graphic>
          <a:graphicData uri="http://schemas.openxmlformats.org/drawingml/2006/table">
            <a:tbl>
              <a:tblPr/>
              <a:tblGrid>
                <a:gridCol w="2471316"/>
                <a:gridCol w="1329903"/>
                <a:gridCol w="1275064"/>
                <a:gridCol w="1371035"/>
                <a:gridCol w="1439587"/>
                <a:gridCol w="1380819"/>
              </a:tblGrid>
              <a:tr h="7487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222052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2021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прогноз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4689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Дошкольное образование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816 773,6</a:t>
                      </a:r>
                      <a:endParaRPr lang="ru-RU" sz="1600" b="0" i="0" u="none" strike="noStrike" kern="1200" dirty="0">
                        <a:solidFill>
                          <a:srgbClr val="003366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889</a:t>
                      </a:r>
                      <a:r>
                        <a:rPr lang="ru-RU" sz="1600" b="0" i="0" u="none" strike="noStrike" kern="1200" baseline="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821,0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977 524,9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799 065,9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911 647,5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26511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Общее образование </a:t>
                      </a:r>
                    </a:p>
                  </a:txBody>
                  <a:tcPr marL="222052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1 112 387,4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1 474 785,6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1 468 211,3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963 430,0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1 065 060,4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4689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109 072,6</a:t>
                      </a:r>
                      <a:endParaRPr lang="ru-RU" sz="1600" b="0" i="0" u="none" strike="noStrike" kern="1200" dirty="0">
                        <a:solidFill>
                          <a:srgbClr val="003366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138 114,6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164 047,8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113 239,7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141 526,7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34689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22052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480,7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362,3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515,7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515,7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515,7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46893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600" b="0" i="0" u="none" strike="noStrike" kern="1200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Молодежная политика</a:t>
                      </a:r>
                    </a:p>
                  </a:txBody>
                  <a:tcPr marL="222052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102 430,2</a:t>
                      </a:r>
                      <a:endParaRPr lang="ru-RU" sz="1600" b="0" i="0" u="none" strike="noStrike" kern="1200" dirty="0">
                        <a:solidFill>
                          <a:srgbClr val="003366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111 995,7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7 043,1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17 384,6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10 697,1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9474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образования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44 241,8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32 265,9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162 908,7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116 163,3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119 616,7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2403" name="Rectangle 65"/>
          <p:cNvSpPr>
            <a:spLocks noChangeArrowheads="1"/>
          </p:cNvSpPr>
          <p:nvPr/>
        </p:nvSpPr>
        <p:spPr bwMode="auto">
          <a:xfrm>
            <a:off x="3257491" y="89633"/>
            <a:ext cx="4697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Культура, кинематография</a:t>
            </a:r>
          </a:p>
        </p:txBody>
      </p:sp>
      <p:graphicFrame>
        <p:nvGraphicFramePr>
          <p:cNvPr id="107590" name="Group 70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036609639"/>
              </p:ext>
            </p:extLst>
          </p:nvPr>
        </p:nvGraphicFramePr>
        <p:xfrm>
          <a:off x="438151" y="1171576"/>
          <a:ext cx="9458582" cy="1006982"/>
        </p:xfrm>
        <a:graphic>
          <a:graphicData uri="http://schemas.openxmlformats.org/drawingml/2006/table">
            <a:tbl>
              <a:tblPr/>
              <a:tblGrid>
                <a:gridCol w="2913656"/>
                <a:gridCol w="1234219"/>
                <a:gridCol w="1264274"/>
                <a:gridCol w="1277425"/>
                <a:gridCol w="1307483"/>
                <a:gridCol w="1461525"/>
              </a:tblGrid>
              <a:tr h="6717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2021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прогноз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7987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221 924,0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250 173,3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300 831,9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200 117,3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226 933,8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 descr="soc-zash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6275" y="3076404"/>
            <a:ext cx="1609725" cy="1206476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2481" name="Rectangle 76"/>
          <p:cNvSpPr>
            <a:spLocks noChangeArrowheads="1"/>
          </p:cNvSpPr>
          <p:nvPr/>
        </p:nvSpPr>
        <p:spPr bwMode="auto">
          <a:xfrm>
            <a:off x="1947863" y="3220686"/>
            <a:ext cx="6176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Социальная политика</a:t>
            </a:r>
          </a:p>
        </p:txBody>
      </p:sp>
      <p:pic>
        <p:nvPicPr>
          <p:cNvPr id="102482" name="Picture 125" descr="maxresdefaul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662" y="1"/>
            <a:ext cx="2083369" cy="117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980513"/>
              </p:ext>
            </p:extLst>
          </p:nvPr>
        </p:nvGraphicFramePr>
        <p:xfrm>
          <a:off x="438151" y="4514653"/>
          <a:ext cx="9422072" cy="2343347"/>
        </p:xfrm>
        <a:graphic>
          <a:graphicData uri="http://schemas.openxmlformats.org/drawingml/2006/table">
            <a:tbl>
              <a:tblPr/>
              <a:tblGrid>
                <a:gridCol w="2249486"/>
                <a:gridCol w="1579563"/>
                <a:gridCol w="1371600"/>
                <a:gridCol w="1362075"/>
                <a:gridCol w="1495425"/>
                <a:gridCol w="1363923"/>
              </a:tblGrid>
              <a:tr h="48787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2021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прогноз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9967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Пенсионное обеспечение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14 380,8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616,5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18 589,7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20 324,6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21 342,0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4555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238 503,2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235 192,4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248 394,8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255 867,3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263 340,6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1462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 smtClean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Охрана семьи и детства</a:t>
                      </a:r>
                      <a:endParaRPr lang="ru-RU" sz="1600" b="0" i="0" u="none" strike="noStrike" dirty="0">
                        <a:solidFill>
                          <a:srgbClr val="003366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2 008,2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3 124,7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68695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13 113,8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6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13 662,0</a:t>
                      </a:r>
                      <a:endParaRPr lang="ru-RU" sz="16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16 674,9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16 756,6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17 302,3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3429" name="Rectangle 59"/>
          <p:cNvSpPr>
            <a:spLocks noChangeArrowheads="1"/>
          </p:cNvSpPr>
          <p:nvPr/>
        </p:nvSpPr>
        <p:spPr bwMode="auto">
          <a:xfrm>
            <a:off x="2557463" y="0"/>
            <a:ext cx="3910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</a:rPr>
              <a:t>Физическая культура и спорт</a:t>
            </a:r>
          </a:p>
        </p:txBody>
      </p:sp>
      <p:pic>
        <p:nvPicPr>
          <p:cNvPr id="103430" name="Рисунок 10" descr="59303Bi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1200" y="0"/>
            <a:ext cx="15748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0436" name="Group 2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862146"/>
              </p:ext>
            </p:extLst>
          </p:nvPr>
        </p:nvGraphicFramePr>
        <p:xfrm>
          <a:off x="436563" y="827088"/>
          <a:ext cx="9469438" cy="1196023"/>
        </p:xfrm>
        <a:graphic>
          <a:graphicData uri="http://schemas.openxmlformats.org/drawingml/2006/table">
            <a:tbl>
              <a:tblPr/>
              <a:tblGrid>
                <a:gridCol w="2917000"/>
                <a:gridCol w="1235635"/>
                <a:gridCol w="1265726"/>
                <a:gridCol w="1278892"/>
                <a:gridCol w="1308983"/>
                <a:gridCol w="1463202"/>
              </a:tblGrid>
              <a:tr h="525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2021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прогноз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Массовый спорт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134 560,9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156 590,7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79 287,1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78 163,6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68 675,5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Спорт высших достижений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70,1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153,0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97 582,6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116 764,5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117 649,7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3457" name="Rectangle 76"/>
          <p:cNvSpPr>
            <a:spLocks noChangeArrowheads="1"/>
          </p:cNvSpPr>
          <p:nvPr/>
        </p:nvSpPr>
        <p:spPr bwMode="auto">
          <a:xfrm>
            <a:off x="3305175" y="2127250"/>
            <a:ext cx="4387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</a:rPr>
              <a:t>Средства массовой информации</a:t>
            </a:r>
          </a:p>
        </p:txBody>
      </p:sp>
      <p:sp>
        <p:nvSpPr>
          <p:cNvPr id="103500" name="Rectangle 79"/>
          <p:cNvSpPr>
            <a:spLocks noChangeArrowheads="1"/>
          </p:cNvSpPr>
          <p:nvPr/>
        </p:nvSpPr>
        <p:spPr bwMode="auto">
          <a:xfrm>
            <a:off x="628650" y="4840288"/>
            <a:ext cx="8896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solidFill>
                  <a:srgbClr val="000000"/>
                </a:solidFill>
              </a:rPr>
              <a:t>Обслуживание государственного и муниципального долга</a:t>
            </a:r>
          </a:p>
        </p:txBody>
      </p:sp>
      <p:graphicFrame>
        <p:nvGraphicFramePr>
          <p:cNvPr id="50449" name="Group 2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291523"/>
              </p:ext>
            </p:extLst>
          </p:nvPr>
        </p:nvGraphicFramePr>
        <p:xfrm>
          <a:off x="474663" y="5425440"/>
          <a:ext cx="9431337" cy="1432560"/>
        </p:xfrm>
        <a:graphic>
          <a:graphicData uri="http://schemas.openxmlformats.org/drawingml/2006/table">
            <a:tbl>
              <a:tblPr/>
              <a:tblGrid>
                <a:gridCol w="3124423"/>
                <a:gridCol w="1219424"/>
                <a:gridCol w="1248915"/>
                <a:gridCol w="1219200"/>
                <a:gridCol w="1204336"/>
                <a:gridCol w="1415039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2021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прогноз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 внутреннего и муниципального долга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7 645,9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6 014,5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11 000,0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8 759,1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8 759,1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365020"/>
              </p:ext>
            </p:extLst>
          </p:nvPr>
        </p:nvGraphicFramePr>
        <p:xfrm>
          <a:off x="507998" y="2524125"/>
          <a:ext cx="9398000" cy="2207386"/>
        </p:xfrm>
        <a:graphic>
          <a:graphicData uri="http://schemas.openxmlformats.org/drawingml/2006/table">
            <a:tbl>
              <a:tblPr/>
              <a:tblGrid>
                <a:gridCol w="2629810"/>
                <a:gridCol w="1353638"/>
                <a:gridCol w="1353638"/>
                <a:gridCol w="1353638"/>
                <a:gridCol w="1353638"/>
                <a:gridCol w="1353638"/>
              </a:tblGrid>
              <a:tr h="58215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2021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факт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прогноз</a:t>
                      </a:r>
                    </a:p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90999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Телевидение и радиовещание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3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 513,0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2 344,6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2 044,6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2 044,6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2 044,6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390999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Периодическая печать и издательства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2 360,6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2 310,3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2 556,2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2 086,2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2 087,7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58215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803,4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742,9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742,9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path path="rect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5"/>
          <p:cNvSpPr>
            <a:spLocks noChangeArrowheads="1"/>
          </p:cNvSpPr>
          <p:nvPr/>
        </p:nvSpPr>
        <p:spPr bwMode="auto">
          <a:xfrm>
            <a:off x="546265" y="33692"/>
            <a:ext cx="935973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7200" algn="just"/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В соответствии с принятыми в 2013 году изменениями в Бюджетный кодекс Российской Федерации, бюджет Серовского городского округа на 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2023 год 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сформирован не только в функциональной, но и в программной структуре расходов, на основе утвержденных 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16 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муниципальных программ.</a:t>
            </a:r>
            <a:endParaRPr lang="ru-RU" sz="900" b="1" dirty="0">
              <a:solidFill>
                <a:srgbClr val="000000"/>
              </a:solidFill>
              <a:cs typeface="Times New Roman" pitchFamily="18" charset="0"/>
            </a:endParaRPr>
          </a:p>
          <a:p>
            <a:pPr indent="457200" algn="just" eaLnBrk="0" hangingPunct="0"/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В соответствии с Перечнем муниципальных программ, утвержденным постановлением администрации Серовского городского округа от </a:t>
            </a:r>
            <a:r>
              <a:rPr lang="ru-RU" sz="1400" b="1" dirty="0" smtClean="0">
                <a:solidFill>
                  <a:srgbClr val="FF66FF"/>
                </a:solidFill>
                <a:cs typeface="Times New Roman" pitchFamily="18" charset="0"/>
              </a:rPr>
              <a:t>15.06.2018 </a:t>
            </a:r>
            <a:r>
              <a:rPr lang="ru-RU" sz="1400" b="1" dirty="0">
                <a:solidFill>
                  <a:srgbClr val="FF66FF"/>
                </a:solidFill>
                <a:cs typeface="Times New Roman" pitchFamily="18" charset="0"/>
              </a:rPr>
              <a:t>№ </a:t>
            </a:r>
            <a:r>
              <a:rPr lang="ru-RU" sz="1400" b="1" dirty="0" smtClean="0">
                <a:solidFill>
                  <a:srgbClr val="FF66FF"/>
                </a:solidFill>
                <a:cs typeface="Times New Roman" pitchFamily="18" charset="0"/>
              </a:rPr>
              <a:t>849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(с внесенными изменениями и дополнениями), в решении Думы представлены расходы на реализацию следующих муниципальных программ:</a:t>
            </a:r>
            <a:endParaRPr lang="ru-RU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 rot="16200000">
            <a:off x="-3137693" y="3137693"/>
            <a:ext cx="6858000" cy="582613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Муниципальные программы Серовского городского округа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350769"/>
              </p:ext>
            </p:extLst>
          </p:nvPr>
        </p:nvGraphicFramePr>
        <p:xfrm>
          <a:off x="582614" y="1418687"/>
          <a:ext cx="9247186" cy="53628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0424"/>
                <a:gridCol w="6877527"/>
                <a:gridCol w="1209235"/>
              </a:tblGrid>
              <a:tr h="165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целевой статьи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муниципальной программы (подпрограммы)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на 2023 год, </a:t>
                      </a:r>
                      <a:r>
                        <a:rPr lang="ru-RU" sz="1050" b="1" u="none" strike="noStrike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 anchor="ctr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50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02 0 00 0 0000 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"Развитие муниципальной службы в Серовском городском округе" на 2023-2026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27 263,82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70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03 0 00 0 0000 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"Дополнительные меры социальной поддержки отдельных категорий граждан Серовского городского округа" на 2023-2026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25 095,67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05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"Развитие культуры в Серовском городском округе" на 2021-2026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303 869,16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50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"Развитие физической культуры и спорта в Серовском городском округе" на 2021 - 2026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177 126,27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50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"Реализация молодежной политики в Серовском городском округе" на 2021-2026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79 767,14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36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"Управление собственностью Серовского городского округа" на 2021-2026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77 104,46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"Развитие системы образования в Серовском городском округе" на 2023-2027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2 299 712,27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95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"Обеспечение общественной безопасности на территории Серовского городского округа" на 2021-2027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28 989,10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89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"Развитие жилищно-коммунального хозяйства и повышение энергетической эффективности на территории Серовского городского округа" на 2021-2027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225 900,41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"Развитие транспорта, дорожного хозяйства и благоустройства на территории Серовского городского округа" на 2021-2027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440 941,39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41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"Реализация основных направлений в строительном комплексе на территории Серовского городского округа" на 2021-2027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402 674,60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95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"Социальная поддержка и социальное обслуживание населения на территории Серовского городского округа" на 2021-2027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251 409,34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95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"Управление муниципальными финансами Серовского городского округа до 2026 года"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25 060,04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95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"Содействие развитию малого и среднего предпринимательства в Серовском городском округе до 2026 года"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950,40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95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"Формирование современной городской среды на территории Серовского городского округа" на 2018-2027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46 494,79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86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b="1" u="none" strike="noStrike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18 0 00 0 0000 </a:t>
                      </a:r>
                      <a:endParaRPr lang="ru-RU" sz="1050" b="1" i="0" u="none" strike="noStrike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Муниципальная программа "Профилактика терроризма, минимизация и (или) ликвидация последствий его проявлений, профилактика экстремизма в Серовском городском округе" на 2022-2027 годы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690,47</a:t>
                      </a:r>
                      <a:endParaRPr lang="ru-RU" sz="1050" b="1" i="0" u="none" strike="noStrike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11" marR="2011" marT="2011" marB="0">
                    <a:lnL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158750" y="898525"/>
            <a:ext cx="95853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900" b="1" u="sng" dirty="0" smtClean="0">
                <a:solidFill>
                  <a:srgbClr val="000099"/>
                </a:solidFill>
              </a:rPr>
              <a:t>Субвенции</a:t>
            </a:r>
            <a:r>
              <a:rPr lang="ru-RU" sz="1900" dirty="0" smtClean="0">
                <a:solidFill>
                  <a:srgbClr val="000099"/>
                </a:solidFill>
              </a:rPr>
              <a:t>  –   межбюджетные трансферты, предоставляемые местным бюджетам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</a:t>
            </a:r>
          </a:p>
          <a:p>
            <a:endParaRPr lang="ru-RU" sz="1000" b="1" u="sng" dirty="0" smtClean="0">
              <a:solidFill>
                <a:srgbClr val="000099"/>
              </a:solidFill>
            </a:endParaRPr>
          </a:p>
          <a:p>
            <a:r>
              <a:rPr lang="ru-RU" sz="1900" b="1" u="sng" dirty="0" smtClean="0">
                <a:solidFill>
                  <a:srgbClr val="000099"/>
                </a:solidFill>
              </a:rPr>
              <a:t>Субсидии  –</a:t>
            </a:r>
            <a:r>
              <a:rPr lang="ru-RU" sz="1900" dirty="0" smtClean="0">
                <a:solidFill>
                  <a:srgbClr val="000099"/>
                </a:solidFill>
              </a:rPr>
              <a:t>  межбюджетные трансферты, предоставляемые бюджетам муниципальных образований в целях софинансирования расходных обязательств, возникающих при выполнении полномочий органов местного самоуправления по вопросам местного значения</a:t>
            </a:r>
          </a:p>
          <a:p>
            <a:endParaRPr lang="ru-RU" sz="1000" b="1" u="sng" dirty="0" smtClean="0">
              <a:solidFill>
                <a:srgbClr val="000099"/>
              </a:solidFill>
            </a:endParaRPr>
          </a:p>
          <a:p>
            <a:r>
              <a:rPr lang="ru-RU" sz="1900" b="1" u="sng" dirty="0" smtClean="0">
                <a:solidFill>
                  <a:srgbClr val="000099"/>
                </a:solidFill>
              </a:rPr>
              <a:t>Дорожный фо</a:t>
            </a:r>
            <a:r>
              <a:rPr lang="ru-RU" sz="1900" u="sng" dirty="0" smtClean="0">
                <a:solidFill>
                  <a:srgbClr val="000099"/>
                </a:solidFill>
              </a:rPr>
              <a:t>нд </a:t>
            </a:r>
            <a:r>
              <a:rPr lang="ru-RU" sz="1900" dirty="0" smtClean="0">
                <a:solidFill>
                  <a:srgbClr val="000099"/>
                </a:solidFill>
              </a:rPr>
              <a:t>– часть средств бюджета, подлежащая использованию в целях финансового обеспечения дорожной деятельности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</a:t>
            </a:r>
          </a:p>
          <a:p>
            <a:endParaRPr lang="ru-RU" sz="1400" dirty="0" smtClean="0">
              <a:solidFill>
                <a:srgbClr val="000099"/>
              </a:solidFill>
            </a:endParaRPr>
          </a:p>
          <a:p>
            <a:r>
              <a:rPr lang="ru-RU" sz="1900" b="1" u="sng" dirty="0" smtClean="0">
                <a:solidFill>
                  <a:srgbClr val="000099"/>
                </a:solidFill>
              </a:rPr>
              <a:t>Государственный (муниципальный) долг –</a:t>
            </a:r>
            <a:r>
              <a:rPr lang="ru-RU" sz="1900" dirty="0" smtClean="0">
                <a:solidFill>
                  <a:srgbClr val="000099"/>
                </a:solidFill>
              </a:rPr>
              <a:t> обязательства                                     публично-правового образования по полученным кредитам,                                          выпущенным ценным бумагам, предоставленным гарантиям                                                         перед третьими лицами</a:t>
            </a:r>
          </a:p>
          <a:p>
            <a:endParaRPr lang="ru-RU" sz="1900" b="1" u="sng" dirty="0" smtClean="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" y="8133"/>
            <a:ext cx="968321" cy="96765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8317" y="5176033"/>
            <a:ext cx="2887683" cy="168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Заголовок 1"/>
          <p:cNvSpPr txBox="1">
            <a:spLocks/>
          </p:cNvSpPr>
          <p:nvPr/>
        </p:nvSpPr>
        <p:spPr bwMode="auto">
          <a:xfrm rot="-5400000">
            <a:off x="-3031331" y="3031331"/>
            <a:ext cx="6858000" cy="795338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2000" b="1" dirty="0">
                <a:cs typeface="Times New Roman" pitchFamily="18" charset="0"/>
              </a:rPr>
              <a:t>Структура муниципальных программ Серовского городского округа в </a:t>
            </a:r>
            <a:r>
              <a:rPr lang="ru-RU" sz="2000" b="1" dirty="0" smtClean="0">
                <a:cs typeface="Times New Roman" pitchFamily="18" charset="0"/>
              </a:rPr>
              <a:t>202</a:t>
            </a:r>
            <a:r>
              <a:rPr lang="en-US" sz="2000" b="1" dirty="0" smtClean="0">
                <a:cs typeface="Times New Roman" pitchFamily="18" charset="0"/>
              </a:rPr>
              <a:t>3 </a:t>
            </a:r>
            <a:r>
              <a:rPr lang="ru-RU" sz="2000" b="1" dirty="0" smtClean="0">
                <a:cs typeface="Times New Roman" pitchFamily="18" charset="0"/>
              </a:rPr>
              <a:t>году </a:t>
            </a:r>
            <a:r>
              <a:rPr lang="en-US" sz="2000" b="1" dirty="0" smtClean="0">
                <a:cs typeface="Times New Roman" pitchFamily="18" charset="0"/>
              </a:rPr>
              <a:t>(</a:t>
            </a:r>
            <a:r>
              <a:rPr lang="ru-RU" sz="2000" b="1" dirty="0" smtClean="0">
                <a:cs typeface="Times New Roman" pitchFamily="18" charset="0"/>
              </a:rPr>
              <a:t>тыс. руб.)</a:t>
            </a:r>
            <a:endParaRPr lang="ru-RU" sz="20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451359358"/>
              </p:ext>
            </p:extLst>
          </p:nvPr>
        </p:nvGraphicFramePr>
        <p:xfrm>
          <a:off x="795339" y="5581"/>
          <a:ext cx="9110661" cy="6852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Рисунок 16" descr="441_650x50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4813" y="0"/>
            <a:ext cx="315118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0" name="Рисунок 14" descr="opeka(2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3" y="0"/>
            <a:ext cx="3427412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Заголовок 1"/>
          <p:cNvSpPr txBox="1">
            <a:spLocks/>
          </p:cNvSpPr>
          <p:nvPr/>
        </p:nvSpPr>
        <p:spPr bwMode="auto">
          <a:xfrm rot="-5400000">
            <a:off x="-3031331" y="3031331"/>
            <a:ext cx="6858000" cy="795338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2000" b="1" dirty="0">
                <a:solidFill>
                  <a:schemeClr val="tx1"/>
                </a:solidFill>
                <a:cs typeface="Times New Roman" pitchFamily="18" charset="0"/>
              </a:rPr>
              <a:t>Дополнительные меры социальной поддержки отдельных категорий граждан  Серовского </a:t>
            </a:r>
          </a:p>
          <a:p>
            <a:pPr eaLnBrk="0" hangingPunct="0"/>
            <a:r>
              <a:rPr lang="ru-RU" sz="2000" b="1" dirty="0">
                <a:solidFill>
                  <a:schemeClr val="tx1"/>
                </a:solidFill>
                <a:cs typeface="Times New Roman" pitchFamily="18" charset="0"/>
              </a:rPr>
              <a:t>городского округа</a:t>
            </a:r>
          </a:p>
        </p:txBody>
      </p:sp>
      <p:sp>
        <p:nvSpPr>
          <p:cNvPr id="114692" name="TextBox 6"/>
          <p:cNvSpPr txBox="1">
            <a:spLocks noChangeArrowheads="1"/>
          </p:cNvSpPr>
          <p:nvPr/>
        </p:nvSpPr>
        <p:spPr bwMode="auto">
          <a:xfrm>
            <a:off x="947738" y="2079625"/>
            <a:ext cx="8958262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b="1" dirty="0" smtClean="0">
                <a:solidFill>
                  <a:srgbClr val="000000"/>
                </a:solidFill>
              </a:rPr>
              <a:t>25 095,7 тыс. рублей </a:t>
            </a:r>
            <a:endParaRPr lang="ru-RU" b="1" dirty="0">
              <a:solidFill>
                <a:srgbClr val="000000"/>
              </a:solidFill>
            </a:endParaRPr>
          </a:p>
          <a:p>
            <a:pPr algn="ctr"/>
            <a:endParaRPr lang="ru-RU" sz="1100" b="1" dirty="0">
              <a:solidFill>
                <a:srgbClr val="000000"/>
              </a:solidFill>
            </a:endParaRP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подпрограммы, финансирование которых осуществляется в рамках муниципальной программы в </a:t>
            </a:r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 </a:t>
            </a:r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году</a:t>
            </a:r>
          </a:p>
        </p:txBody>
      </p:sp>
      <p:sp>
        <p:nvSpPr>
          <p:cNvPr id="114693" name="Прямоугольник 7"/>
          <p:cNvSpPr>
            <a:spLocks noChangeArrowheads="1"/>
          </p:cNvSpPr>
          <p:nvPr/>
        </p:nvSpPr>
        <p:spPr bwMode="auto">
          <a:xfrm>
            <a:off x="821531" y="6180138"/>
            <a:ext cx="90201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Реализация мероприятий муниципальной программы позволит сохранить систему дополнительных мер по социальной поддержке отдельных категорий граждан Серовского городского округа.</a:t>
            </a:r>
            <a:endParaRPr lang="ru-RU" sz="1600" dirty="0">
              <a:solidFill>
                <a:srgbClr val="00000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77800" y="7599363"/>
            <a:ext cx="611981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695" name="Рисунок 15" descr="untitled-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9688" y="0"/>
            <a:ext cx="2963862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761363"/>
              </p:ext>
            </p:extLst>
          </p:nvPr>
        </p:nvGraphicFramePr>
        <p:xfrm>
          <a:off x="821531" y="3052128"/>
          <a:ext cx="9110661" cy="3128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1137"/>
                <a:gridCol w="7629524"/>
              </a:tblGrid>
              <a:tr h="6703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9 341,3тыс.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"Социальная поддержка малообеспеченных, неполных, многодетных семей, детей с ограниченными возможностями здоровья и членов их семей, детей-сирот, детей, оставшихся без попечения родителей, а также детей работников бюджетной сферы, мобилизованных лиц, принимающих участие в специальной военной операции на территории Украины, Луганской Народной Республики, Донецкой Народной Республики"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336,1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"Повышение общественной значимости семьи, профилактика социального сиротства"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09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7 469,4тыс.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"Оказание материальной помощи различным категориям граждан"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3 595,9тыс.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"Социальная поддержка общественных организаций"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820,0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"Социально значимые мероприятия"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577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3 143,0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"Привлечение молодых специалистов для работы в муниципальных учреждениях социальной сферы Серовского городского округа"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390,00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"Дополнительные меры по ограничению распространения ВИЧ-инфекции, вакцинопрофилактика инфекционных заболеваний среди населения Серовского городского округа"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38_bi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75" y="0"/>
            <a:ext cx="299085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3666" name="TextBox 5"/>
          <p:cNvSpPr txBox="1">
            <a:spLocks noChangeArrowheads="1"/>
          </p:cNvSpPr>
          <p:nvPr/>
        </p:nvSpPr>
        <p:spPr bwMode="auto">
          <a:xfrm>
            <a:off x="733425" y="1947863"/>
            <a:ext cx="917257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b="1" dirty="0" smtClean="0">
                <a:solidFill>
                  <a:srgbClr val="000000"/>
                </a:solidFill>
              </a:rPr>
              <a:t>303 869,2 тыс. рублей </a:t>
            </a:r>
            <a:endParaRPr lang="ru-RU" b="1" dirty="0">
              <a:solidFill>
                <a:srgbClr val="000000"/>
              </a:solidFill>
            </a:endParaRPr>
          </a:p>
          <a:p>
            <a:pPr algn="ctr"/>
            <a:endParaRPr lang="ru-RU" sz="800" b="1" dirty="0">
              <a:solidFill>
                <a:srgbClr val="000000"/>
              </a:solidFill>
            </a:endParaRPr>
          </a:p>
        </p:txBody>
      </p:sp>
      <p:sp>
        <p:nvSpPr>
          <p:cNvPr id="113667" name="Прямоугольник 8"/>
          <p:cNvSpPr>
            <a:spLocks noChangeArrowheads="1"/>
          </p:cNvSpPr>
          <p:nvPr/>
        </p:nvSpPr>
        <p:spPr bwMode="auto">
          <a:xfrm>
            <a:off x="762000" y="2723408"/>
            <a:ext cx="91440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Реализация мероприятий муниципальной программы позволит укрепить и развивать местную культуру путем совершенствования механизмов ее поддержки, обеспечивать духовно-нравственное развитие населения Серовского городского округа. В том числе: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1) повышение  качества  и  доступности услуг, оказываемых населению в сфере культуры;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2) развитие инновационной деятельности в сфере культуры;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3) модернизация  материально-технической  базы учреждений культуры и искусства;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4) создание модельных муниципальных библиотек;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5) создание условий для сохранения и развития кадрового потенциала сферы культуры и искусства;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6) повышение уровня информированности населения через средства массовой информации, информационные стенды, информационно-телекоммуникационную сеть «Интернет» о деятельности органов местного самоуправления Серовского городского округа, а также об общественно-политических, социально-культурных событиях городского округа;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7) обеспечение сохранности историко-культурного наследия.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" name="Picture 21" descr="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33528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--2_1_~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63" y="0"/>
            <a:ext cx="2820987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3670" name="Заголовок 1"/>
          <p:cNvSpPr txBox="1">
            <a:spLocks/>
          </p:cNvSpPr>
          <p:nvPr/>
        </p:nvSpPr>
        <p:spPr bwMode="auto">
          <a:xfrm rot="-5400000">
            <a:off x="-3141133" y="3141133"/>
            <a:ext cx="6858000" cy="575733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2000" b="1">
                <a:cs typeface="Times New Roman" pitchFamily="18" charset="0"/>
              </a:rPr>
              <a:t>Развитие культуры в Серовском городском округе</a:t>
            </a:r>
            <a:endParaRPr lang="ru-RU" sz="2000" b="1">
              <a:solidFill>
                <a:schemeClr val="tx1"/>
              </a:solidFill>
              <a:cs typeface="Times New Roman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15900" y="7718425"/>
            <a:ext cx="6022975" cy="317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6394" y="36393"/>
            <a:ext cx="3629699" cy="19432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5714" name="Picture 3" descr="D:\Бассейн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179800" y="-9750425"/>
            <a:ext cx="43195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344" y="36384"/>
            <a:ext cx="3561507" cy="19329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5717" name="TextBox 18"/>
          <p:cNvSpPr txBox="1">
            <a:spLocks noChangeArrowheads="1"/>
          </p:cNvSpPr>
          <p:nvPr/>
        </p:nvSpPr>
        <p:spPr bwMode="auto">
          <a:xfrm>
            <a:off x="792163" y="2033588"/>
            <a:ext cx="88519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b="1" dirty="0" smtClean="0">
                <a:solidFill>
                  <a:srgbClr val="000000"/>
                </a:solidFill>
              </a:rPr>
              <a:t>177 126,3тыс.рублей</a:t>
            </a:r>
            <a:endParaRPr lang="ru-RU" b="1" dirty="0">
              <a:solidFill>
                <a:srgbClr val="000000"/>
              </a:solidFill>
            </a:endParaRPr>
          </a:p>
          <a:p>
            <a:pPr algn="ctr"/>
            <a:endParaRPr lang="ru-RU" sz="800" b="1" dirty="0">
              <a:solidFill>
                <a:srgbClr val="000000"/>
              </a:solidFill>
            </a:endParaRP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подпрограммы, финансирование которых осуществляется в рамках  муниципальной программы в </a:t>
            </a:r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 </a:t>
            </a:r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году</a:t>
            </a:r>
          </a:p>
        </p:txBody>
      </p:sp>
      <p:sp>
        <p:nvSpPr>
          <p:cNvPr id="115718" name="Прямоугольник 19"/>
          <p:cNvSpPr>
            <a:spLocks noChangeArrowheads="1"/>
          </p:cNvSpPr>
          <p:nvPr/>
        </p:nvSpPr>
        <p:spPr bwMode="auto">
          <a:xfrm>
            <a:off x="792162" y="4736588"/>
            <a:ext cx="90376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Реализация мероприятий муниципальной программы позволит: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 - создание условий, обеспечивающих доступность к спортивной инфраструктуре Серовского городского округа;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- создать условия для развития физической культуры и спорта в Серовском городском округе, в том числе среди лиц с ограниченными физическими возможностями здоровья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115719" name="Заголовок 1"/>
          <p:cNvSpPr txBox="1">
            <a:spLocks/>
          </p:cNvSpPr>
          <p:nvPr/>
        </p:nvSpPr>
        <p:spPr bwMode="auto">
          <a:xfrm rot="-5400000">
            <a:off x="-3098800" y="3098800"/>
            <a:ext cx="6858000" cy="66040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solidFill>
                  <a:schemeClr val="tx1"/>
                </a:solidFill>
                <a:cs typeface="Times New Roman" pitchFamily="18" charset="0"/>
              </a:rPr>
              <a:t>Развитие физической культуры и спорта в </a:t>
            </a:r>
          </a:p>
          <a:p>
            <a:pPr algn="ctr" eaLnBrk="0" hangingPunct="0"/>
            <a:r>
              <a:rPr lang="ru-RU" sz="2000" b="1">
                <a:solidFill>
                  <a:schemeClr val="tx1"/>
                </a:solidFill>
                <a:cs typeface="Times New Roman" pitchFamily="18" charset="0"/>
              </a:rPr>
              <a:t>Серовском городском округе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193675" y="6916738"/>
            <a:ext cx="608012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88884"/>
              </p:ext>
            </p:extLst>
          </p:nvPr>
        </p:nvGraphicFramePr>
        <p:xfrm>
          <a:off x="660400" y="3046096"/>
          <a:ext cx="9169399" cy="14116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1325"/>
                <a:gridCol w="7458074"/>
              </a:tblGrid>
              <a:tr h="56716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162 970,4тыс.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"Развитие физической культуры и спорта в Серовском городском округе"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4444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14 155,8тыс.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"Развитие инфраструктуры объектов спорта муниципальной собственности Серовского городского округа"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Рисунок 10" descr="417089t81hb34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0747" y="-1"/>
            <a:ext cx="3285253" cy="186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Заголовок 1"/>
          <p:cNvSpPr txBox="1">
            <a:spLocks/>
          </p:cNvSpPr>
          <p:nvPr/>
        </p:nvSpPr>
        <p:spPr bwMode="auto">
          <a:xfrm rot="-5400000">
            <a:off x="-3098800" y="3098800"/>
            <a:ext cx="6858000" cy="66040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2000" b="1" dirty="0">
                <a:cs typeface="Times New Roman" pitchFamily="18" charset="0"/>
              </a:rPr>
              <a:t>Реализация молодежной политики в Серовском городском округе</a:t>
            </a:r>
            <a:endParaRPr lang="ru-RU" sz="20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2644" name="TextBox 5"/>
          <p:cNvSpPr txBox="1">
            <a:spLocks noChangeArrowheads="1"/>
          </p:cNvSpPr>
          <p:nvPr/>
        </p:nvSpPr>
        <p:spPr bwMode="auto">
          <a:xfrm>
            <a:off x="763588" y="1804988"/>
            <a:ext cx="9142412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b="1" dirty="0" smtClean="0">
                <a:solidFill>
                  <a:srgbClr val="000000"/>
                </a:solidFill>
              </a:rPr>
              <a:t>79 767,1тыс. рублей</a:t>
            </a:r>
            <a:r>
              <a:rPr lang="ru-RU" sz="1400" b="1" dirty="0" smtClean="0">
                <a:solidFill>
                  <a:srgbClr val="000000"/>
                </a:solidFill>
              </a:rPr>
              <a:t> </a:t>
            </a:r>
            <a:endParaRPr lang="ru-RU" sz="1400" b="1" dirty="0">
              <a:solidFill>
                <a:srgbClr val="000000"/>
              </a:solidFill>
            </a:endParaRPr>
          </a:p>
          <a:p>
            <a:pPr algn="ctr"/>
            <a:endParaRPr lang="ru-RU" sz="1200" b="1" dirty="0">
              <a:solidFill>
                <a:srgbClr val="000000"/>
              </a:solidFill>
            </a:endParaRP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подпрограммы, финансирование которых осуществляется в рамках  муниципальной программы в </a:t>
            </a:r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 </a:t>
            </a:r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году</a:t>
            </a:r>
          </a:p>
        </p:txBody>
      </p:sp>
      <p:pic>
        <p:nvPicPr>
          <p:cNvPr id="112646" name="Рисунок 9" descr="Jocuri-pe-trambulina-pentru-adolescent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562" y="-1"/>
            <a:ext cx="3390195" cy="183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10385"/>
              </p:ext>
            </p:extLst>
          </p:nvPr>
        </p:nvGraphicFramePr>
        <p:xfrm>
          <a:off x="673894" y="2835830"/>
          <a:ext cx="9155906" cy="1419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9731"/>
                <a:gridCol w="7496175"/>
              </a:tblGrid>
              <a:tr h="4121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kern="1200" dirty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</a:t>
                      </a:r>
                      <a:r>
                        <a:rPr lang="ru-RU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463,1 тыс. руб.</a:t>
                      </a:r>
                      <a:endParaRPr lang="ru-RU" sz="1600" u="none" strike="noStrike" kern="1200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"Развитие молодежной политики на территории Серовского городского округа"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74 707,4  тыс. руб. </a:t>
                      </a:r>
                      <a:endParaRPr lang="ru-RU" sz="1600" u="none" strike="noStrike" kern="1200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"Развитие дополнительного образования в сфере молодежной политики"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1 596,6 тыс. руб.</a:t>
                      </a:r>
                      <a:endParaRPr lang="ru-RU" sz="1600" u="none" strike="noStrike" kern="1200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"Стимулирование развития жилищного строительства"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59575" y="4376496"/>
            <a:ext cx="90544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</a:rPr>
              <a:t>Реализация мероприятий муниципальной программы позволит: 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0000"/>
                </a:solidFill>
              </a:rPr>
              <a:t> повысить уровень созидательной активности и успешной самореализации молодых граждан Серовского городского округа.</a:t>
            </a:r>
            <a:r>
              <a:rPr lang="ru-RU" sz="1600" dirty="0" smtClean="0"/>
              <a:t> 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0000"/>
                </a:solidFill>
              </a:rPr>
              <a:t> повысить уровень творческого, физического, социального и духовного развития детей, подростков, молодых граждан на территории Серовского городского округа.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0000"/>
                </a:solidFill>
              </a:rPr>
              <a:t> улучшить жилищные условия молодых граждан и молодых семей, проживающих на территории Серовского городского округа.</a:t>
            </a:r>
            <a:endParaRPr lang="ru-RU" dirty="0" smtClean="0">
              <a:solidFill>
                <a:srgbClr val="000000"/>
              </a:solidFill>
            </a:endParaRPr>
          </a:p>
        </p:txBody>
      </p:sp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9809" y="0"/>
            <a:ext cx="2770457" cy="1850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7196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9850" y="5361"/>
            <a:ext cx="2573569" cy="1409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157537" y="3157537"/>
            <a:ext cx="6858000" cy="542925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Управление собственностью Серовского городского округа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Box 6"/>
          <p:cNvSpPr txBox="1">
            <a:spLocks noChangeArrowheads="1"/>
          </p:cNvSpPr>
          <p:nvPr/>
        </p:nvSpPr>
        <p:spPr bwMode="auto">
          <a:xfrm>
            <a:off x="495300" y="1430338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b="1" dirty="0" smtClean="0">
                <a:solidFill>
                  <a:srgbClr val="000000"/>
                </a:solidFill>
              </a:rPr>
              <a:t>77 104,5 тыс. рублей</a:t>
            </a:r>
            <a:endParaRPr lang="ru-RU" b="1" dirty="0">
              <a:solidFill>
                <a:srgbClr val="000000"/>
              </a:solidFill>
            </a:endParaRPr>
          </a:p>
          <a:p>
            <a:pPr algn="ctr"/>
            <a:endParaRPr lang="ru-RU" sz="800" b="1" dirty="0">
              <a:solidFill>
                <a:srgbClr val="000000"/>
              </a:solidFill>
            </a:endParaRP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подпрограммы, финансирование которых осуществляется в рамках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муниципальной программы в </a:t>
            </a:r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 </a:t>
            </a:r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году</a:t>
            </a:r>
          </a:p>
        </p:txBody>
      </p:sp>
      <p:sp>
        <p:nvSpPr>
          <p:cNvPr id="110596" name="Прямоугольник 7"/>
          <p:cNvSpPr>
            <a:spLocks noChangeArrowheads="1"/>
          </p:cNvSpPr>
          <p:nvPr/>
        </p:nvSpPr>
        <p:spPr bwMode="auto">
          <a:xfrm>
            <a:off x="542926" y="4117925"/>
            <a:ext cx="920115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Реализация мероприятий муниципальной программы позволит: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- обеспечить эффективное, рациональное использование, сохранность и оптимизацию состава муниципальной собственности Серовского городского округа;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- повысить эффективность управления земельными участками, находящимися в муниципальной собственности и не разграниченной государственной собственности;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- создать условия для устойчивого, комплексного развития территории Серовского городского округа в целях обеспечения благоприятных условий для проживания населения, увеличить темп роста строительства жилья, для привлечения инвестиций, в том числе путем предоставления возможности выбора наиболее эффективных видов разрешенного использования земельных участков и объектов капитального строительства.</a:t>
            </a:r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12" name="Рисунок 11" descr="d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4153" y="5538"/>
            <a:ext cx="2424435" cy="1463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235226"/>
              </p:ext>
            </p:extLst>
          </p:nvPr>
        </p:nvGraphicFramePr>
        <p:xfrm>
          <a:off x="542926" y="2415223"/>
          <a:ext cx="9296399" cy="15890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7741"/>
                <a:gridCol w="7468658"/>
              </a:tblGrid>
              <a:tr h="3324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49 702,4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"Управление имуществом Серовского городского округа"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58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1 458,3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"Управление земельными ресурсами Серовского городского округа"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434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11 536,7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"Осуществление градостроительной деятельности"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64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14 407,1тыс.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"Обеспечение реализации муниципальной программы "Управление собственностью Серовского городского округа"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Рисунок 21" descr="a34fe24b992cca5d1cf31a9a20010cdc_X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1838" y="0"/>
            <a:ext cx="2449512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8" name="Рисунок 18" descr="detskiy-sa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1350" y="0"/>
            <a:ext cx="29146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Рисунок 22" descr="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0" y="0"/>
            <a:ext cx="2185988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Развитие системы образования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2023 г.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01" name="TextBox 10"/>
          <p:cNvSpPr txBox="1">
            <a:spLocks noChangeArrowheads="1"/>
          </p:cNvSpPr>
          <p:nvPr/>
        </p:nvSpPr>
        <p:spPr bwMode="auto">
          <a:xfrm>
            <a:off x="522288" y="1789113"/>
            <a:ext cx="92186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подпрограммы, финансирование которых осуществляется в рамках  муниципальной программы в </a:t>
            </a:r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 </a:t>
            </a:r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году</a:t>
            </a:r>
          </a:p>
        </p:txBody>
      </p:sp>
      <p:pic>
        <p:nvPicPr>
          <p:cNvPr id="106502" name="Рисунок 14" descr="-_1_~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" y="0"/>
            <a:ext cx="20875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00050" y="8820150"/>
            <a:ext cx="6245225" cy="0"/>
          </a:xfrm>
          <a:prstGeom prst="line">
            <a:avLst/>
          </a:prstGeom>
          <a:ln w="127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04" name="Rectangle 13"/>
          <p:cNvSpPr>
            <a:spLocks noChangeArrowheads="1"/>
          </p:cNvSpPr>
          <p:nvPr/>
        </p:nvSpPr>
        <p:spPr bwMode="auto">
          <a:xfrm>
            <a:off x="536575" y="1448078"/>
            <a:ext cx="93694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Общий объем расходов бюджета </a:t>
            </a: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– 2 299 712,3тыс. рублей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937083"/>
              </p:ext>
            </p:extLst>
          </p:nvPr>
        </p:nvGraphicFramePr>
        <p:xfrm>
          <a:off x="536575" y="5568315"/>
          <a:ext cx="9369425" cy="862965"/>
        </p:xfrm>
        <a:graphic>
          <a:graphicData uri="http://schemas.openxmlformats.org/drawingml/2006/table">
            <a:tbl>
              <a:tblPr/>
              <a:tblGrid>
                <a:gridCol w="9369425"/>
              </a:tblGrid>
              <a:tr h="495434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Реализация мероприятий позволит достичь целей обозначенных муниципальной программой «Развитие системы образования в Серовском городском округе».</a:t>
                      </a:r>
                    </a:p>
                    <a:p>
                      <a:pPr algn="l" fontAlgn="t"/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068745"/>
              </p:ext>
            </p:extLst>
          </p:nvPr>
        </p:nvGraphicFramePr>
        <p:xfrm>
          <a:off x="485775" y="2478404"/>
          <a:ext cx="9206836" cy="32047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3075"/>
                <a:gridCol w="7463761"/>
              </a:tblGrid>
              <a:tr h="3505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2 157 096,5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"Качество образования, как основа благополучия"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8899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101 195,7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"Организация отдыха детей и молодежи"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226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1 535,6тыс. руб.</a:t>
                      </a:r>
                    </a:p>
                    <a:p>
                      <a:pPr algn="ctr" fontAlgn="t"/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"Педагогические кадры XXI века"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231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2 703,0 тыс. руб.</a:t>
                      </a:r>
                    </a:p>
                    <a:p>
                      <a:pPr algn="ctr" fontAlgn="t"/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"Реализация проекта "Уральская инженерная школа"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0329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3 217,0 тыс. руб.</a:t>
                      </a:r>
                    </a:p>
                    <a:p>
                      <a:pPr algn="ctr" fontAlgn="t"/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"Развитие системы поддержки талантливых и одаренных детей и подростков"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4159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1 327,6 тыс. руб.</a:t>
                      </a:r>
                    </a:p>
                    <a:p>
                      <a:pPr algn="ctr" fontAlgn="t"/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"Патриотическое воспитание молодежи на территории Серовского городского округа"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1050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32 636,9тыс. руб.</a:t>
                      </a:r>
                    </a:p>
                    <a:p>
                      <a:pPr algn="ctr" fontAlgn="t"/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"Обеспечение реализации муниципальной программы "Развитие системы образования в Серовском городском округе"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Рисунок 12" descr="untitled-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5" y="0"/>
            <a:ext cx="280035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152776" y="3152774"/>
            <a:ext cx="6858000" cy="552450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общественной безопасности на территории Серовского городского округа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619" name="TextBox 6"/>
          <p:cNvSpPr txBox="1">
            <a:spLocks noChangeArrowheads="1"/>
          </p:cNvSpPr>
          <p:nvPr/>
        </p:nvSpPr>
        <p:spPr bwMode="auto">
          <a:xfrm>
            <a:off x="595313" y="1498600"/>
            <a:ext cx="914558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b="1" dirty="0" smtClean="0">
                <a:solidFill>
                  <a:srgbClr val="000000"/>
                </a:solidFill>
              </a:rPr>
              <a:t>28 989,1 тыс. рублей</a:t>
            </a:r>
            <a:endParaRPr lang="ru-RU" b="1" dirty="0">
              <a:solidFill>
                <a:srgbClr val="00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</a:t>
            </a:r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подпрограммы, финансирование которых осуществляется в рамках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муниципальной программы в </a:t>
            </a:r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 </a:t>
            </a:r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году</a:t>
            </a:r>
          </a:p>
        </p:txBody>
      </p:sp>
      <p:pic>
        <p:nvPicPr>
          <p:cNvPr id="111621" name="Рисунок 9" descr="_1_~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" y="0"/>
            <a:ext cx="22606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2" name="Рисунок 10" descr="pozha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8288" y="0"/>
            <a:ext cx="220662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3" name="Рисунок 11" descr="e1888219f32c4ee8f3115ac04f731750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4138" y="0"/>
            <a:ext cx="2201862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125664"/>
              </p:ext>
            </p:extLst>
          </p:nvPr>
        </p:nvGraphicFramePr>
        <p:xfrm>
          <a:off x="469323" y="2282418"/>
          <a:ext cx="9286875" cy="21274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9751"/>
                <a:gridCol w="7477124"/>
              </a:tblGrid>
              <a:tr h="2470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36,9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"Гражданская оборона"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83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1 987,7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"Защита от чрезвычайных ситуаций и обеспечение безопасности на территории Серовского городского округа и обеспечение функционирования аппаратно-программного комплекса "Безопасный город"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9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4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307,5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"Обеспечение первичных мер пожарной безопасности на территории Серовского городского округа"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9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310,5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«Профилактика правонарушений на территории Серовского городского округа»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22 346,5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"Обеспечение реализации муниципальной программы "Обеспечение общественной безопасности на территории Серовского городского округа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605642" y="4395787"/>
            <a:ext cx="930035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Организация и осуществление мероприятий  по территориальной обороне и гражданской обороне, защите населения и территории Серовского городского округа от чрезвычайных ситуаций природного и техногенного характера.</a:t>
            </a:r>
            <a:endParaRPr lang="ru-RU" sz="1400" dirty="0" smtClean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Участие в предупреждении и ликвидации последствий чрезвычайных ситуаций в границах Серовского городского округа, построение и развитие единой информационно-коммуникационной системы, обеспечивающей реализацию комплекса мер, направленных на предупреждение и ликвидацию возможных угроз природного, техногенного и социального характера.</a:t>
            </a:r>
          </a:p>
          <a:p>
            <a:pPr lvl="0" algn="just"/>
            <a:r>
              <a:rPr lang="ru-RU" sz="14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Обеспечение первичных мер пожарной безопасности в границах Серовского городского округа.</a:t>
            </a:r>
          </a:p>
          <a:p>
            <a:pPr lvl="0" algn="just"/>
            <a:r>
              <a:rPr lang="ru-RU" sz="14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Участие в профилактике терроризма и экстремизма, а также в минимизации и (или) ликвидации последствий проявлений терроризма и экстремизма в границах Серовского городского округа.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Обеспечение реализации муниципальной программы «Обеспечение общественной безопасности на территории Серовского городского округа»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Рисунок 20" descr="gaz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8263" y="0"/>
            <a:ext cx="3263900" cy="1507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8" name="Заголовок 1"/>
          <p:cNvSpPr txBox="1">
            <a:spLocks/>
          </p:cNvSpPr>
          <p:nvPr/>
        </p:nvSpPr>
        <p:spPr bwMode="auto">
          <a:xfrm rot="-5400000">
            <a:off x="-3070225" y="3070225"/>
            <a:ext cx="6858000" cy="7175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b="1" dirty="0">
                <a:cs typeface="Times New Roman" pitchFamily="18" charset="0"/>
              </a:rPr>
              <a:t>Развитие жилищно-коммунального хозяйства, охрана окружающей среды и повышение энергетической эффективности на территории  Серовского городского округа </a:t>
            </a:r>
            <a:endParaRPr lang="ru-RU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07963" y="7313613"/>
            <a:ext cx="583565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742" name="Рисунок 18" descr="home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0"/>
            <a:ext cx="3044825" cy="151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Рисунок 19" descr="d_0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6450" y="0"/>
            <a:ext cx="2749550" cy="149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873388" y="1457855"/>
            <a:ext cx="891063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 dirty="0">
                <a:solidFill>
                  <a:srgbClr val="000000"/>
                </a:solidFill>
              </a:rPr>
              <a:t>Общий объем расходов бюджета </a:t>
            </a:r>
            <a:r>
              <a:rPr lang="ru-RU" sz="1500" b="1" dirty="0" smtClean="0">
                <a:solidFill>
                  <a:srgbClr val="000000"/>
                </a:solidFill>
              </a:rPr>
              <a:t>– 225 900,4тыс. рублей</a:t>
            </a:r>
            <a:endParaRPr lang="ru-RU" sz="1500" b="1" dirty="0">
              <a:solidFill>
                <a:srgbClr val="000000"/>
              </a:solidFill>
            </a:endParaRPr>
          </a:p>
          <a:p>
            <a:pPr algn="ctr"/>
            <a:r>
              <a:rPr lang="ru-RU" sz="15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</a:t>
            </a:r>
            <a:r>
              <a:rPr lang="ru-RU" sz="15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подпрограммы, финансирование которых осуществляется в рамках  муниципальной программы в </a:t>
            </a:r>
            <a:r>
              <a:rPr lang="ru-RU" sz="15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 </a:t>
            </a:r>
            <a:r>
              <a:rPr lang="ru-RU" sz="15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году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789776"/>
              </p:ext>
            </p:extLst>
          </p:nvPr>
        </p:nvGraphicFramePr>
        <p:xfrm>
          <a:off x="711200" y="2251895"/>
          <a:ext cx="9194800" cy="2301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6149"/>
                <a:gridCol w="7498651"/>
              </a:tblGrid>
              <a:tr h="245772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17 563,7 тыс. руб.</a:t>
                      </a:r>
                    </a:p>
                    <a:p>
                      <a:pPr algn="ctr" fontAlgn="t"/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3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3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"Улучшение жилищных условий, создание благоприятной среды для проживания граждан округа, прочие мероприятия в области коммунального хозяйства"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8218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118</a:t>
                      </a:r>
                      <a:r>
                        <a:rPr lang="ru-RU" sz="14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589,1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тыс. руб.</a:t>
                      </a:r>
                    </a:p>
                    <a:p>
                      <a:pPr algn="ctr" fontAlgn="t"/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3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3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"Развитие и модернизация объектов коммунального комплекса Серовского городского округа"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0573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3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3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"Развитие газификации в Серовском городском округе"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363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535,0 тыс. руб.</a:t>
                      </a:r>
                    </a:p>
                    <a:p>
                      <a:pPr algn="ctr" fontAlgn="t"/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Подпрограмма "Энергосбережение и повышение энергоэффективности объектов жилищно-коммунального комплекса Серовского городского округа"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58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sz="14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036,0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3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3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"Чистая вода"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5578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</a:t>
                      </a:r>
                      <a:r>
                        <a:rPr lang="ru-RU" sz="14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176,5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Подпрограмма "Обеспечение реализации муниципальных программ, ответственным исполнителем которых является отраслевой орган администрации Серовского городского округа "Комитет по энергетике, транспорту, связи и жилищно-коммунальному хозяйству"</a:t>
                      </a:r>
                      <a:endParaRPr lang="ru-RU" sz="13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30828" y="4565065"/>
            <a:ext cx="9175172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Реализация мероприятий муниципальной программы позволит:</a:t>
            </a:r>
          </a:p>
          <a:p>
            <a:pPr lvl="0" indent="180975">
              <a:buFontTx/>
              <a:buChar char="-"/>
            </a:pPr>
            <a:r>
              <a:rPr lang="ru-RU" sz="13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создать </a:t>
            </a:r>
            <a:r>
              <a:rPr lang="ru-RU" sz="13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благоприятные условия проживания населения за счет обеспечения населения коммунальными услугами надлежащего качества, капитального ремонта жилищного фонда, удержание изменения размера вносимой гражданами платы за коммунальные услуги в пределах утвержденного  предельного (максимального) индекса роста цен.</a:t>
            </a:r>
          </a:p>
          <a:p>
            <a:pPr lvl="0">
              <a:buFontTx/>
              <a:buChar char="-"/>
              <a:tabLst>
                <a:tab pos="180975" algn="l"/>
              </a:tabLst>
            </a:pPr>
            <a:r>
              <a:rPr lang="ru-RU" sz="13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повышение надежности систем коммунальной инфраструктуры, качества и безопасности предоставляемых коммунальных услуг</a:t>
            </a:r>
          </a:p>
          <a:p>
            <a:pPr marL="285750" lvl="0" indent="-285750">
              <a:buFontTx/>
              <a:buChar char="-"/>
            </a:pPr>
            <a:r>
              <a:rPr lang="ru-RU" sz="13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Обеспечение растущих потребностей населения современными условиями комфортности жилья</a:t>
            </a:r>
          </a:p>
          <a:p>
            <a:pPr marL="285750" lvl="0" indent="-285750">
              <a:buFontTx/>
              <a:buChar char="-"/>
            </a:pPr>
            <a:r>
              <a:rPr lang="ru-RU" sz="13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Повышение уровня энергетического комфорта проживания населения Серовского городского округа</a:t>
            </a:r>
          </a:p>
          <a:p>
            <a:pPr lvl="0">
              <a:buFontTx/>
              <a:buChar char="-"/>
            </a:pPr>
            <a:r>
              <a:rPr lang="ru-RU" sz="13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Создать благоприятных комфортных условий проживания населения за счет обеспечения населения коммунальными услугами надлежащего качества, сохранения и восстановление природных систем</a:t>
            </a:r>
          </a:p>
          <a:p>
            <a:pPr marL="285750" lvl="0" indent="-285750">
              <a:buFontTx/>
              <a:buChar char="-"/>
            </a:pPr>
            <a:r>
              <a:rPr lang="ru-RU" sz="13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Создание условий для реализации муниципальной программы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Рисунок 9" descr="soc-zash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6250" y="0"/>
            <a:ext cx="18097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2" name="Рисунок 11" descr="63b073d42ce74a5c413ae73a74615ddc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38" y="0"/>
            <a:ext cx="1979612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Заголовок 1"/>
          <p:cNvSpPr txBox="1">
            <a:spLocks/>
          </p:cNvSpPr>
          <p:nvPr/>
        </p:nvSpPr>
        <p:spPr bwMode="auto">
          <a:xfrm rot="-5400000">
            <a:off x="-3070225" y="3070225"/>
            <a:ext cx="6858000" cy="7175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1600" b="1">
                <a:solidFill>
                  <a:schemeClr val="tx1"/>
                </a:solidFill>
                <a:cs typeface="Times New Roman" pitchFamily="18" charset="0"/>
              </a:rPr>
              <a:t>Развитие  транспорта, дорожного хозяйства, благоустройства и социально-бытового обслуживания населения</a:t>
            </a:r>
          </a:p>
        </p:txBody>
      </p:sp>
      <p:sp>
        <p:nvSpPr>
          <p:cNvPr id="107524" name="TextBox 5"/>
          <p:cNvSpPr txBox="1">
            <a:spLocks noChangeArrowheads="1"/>
          </p:cNvSpPr>
          <p:nvPr/>
        </p:nvSpPr>
        <p:spPr bwMode="auto">
          <a:xfrm>
            <a:off x="849818" y="1276350"/>
            <a:ext cx="891063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</a:t>
            </a:r>
            <a:r>
              <a:rPr lang="ru-RU" b="1" dirty="0" smtClean="0">
                <a:solidFill>
                  <a:srgbClr val="000000"/>
                </a:solidFill>
              </a:rPr>
              <a:t>– 440 941,4тыс. рублей</a:t>
            </a:r>
            <a:endParaRPr lang="ru-RU" b="1" dirty="0">
              <a:solidFill>
                <a:srgbClr val="00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</a:t>
            </a:r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подпрограммы, финансирование которых осуществляется в рамках  муниципальной программы в </a:t>
            </a:r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 </a:t>
            </a:r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году</a:t>
            </a:r>
          </a:p>
        </p:txBody>
      </p:sp>
      <p:pic>
        <p:nvPicPr>
          <p:cNvPr id="107526" name="Рисунок 6" descr="otoyolll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5600" y="0"/>
            <a:ext cx="2052638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7" name="Рисунок 8" descr="paz_4234-0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413" y="0"/>
            <a:ext cx="19065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8" name="Рисунок 10" descr="7825355546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0425" y="0"/>
            <a:ext cx="206375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1" y="6430"/>
            <a:ext cx="582332" cy="7204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7600950" y="573405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64087"/>
              </p:ext>
            </p:extLst>
          </p:nvPr>
        </p:nvGraphicFramePr>
        <p:xfrm>
          <a:off x="738694" y="2075973"/>
          <a:ext cx="9021762" cy="18291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8770"/>
                <a:gridCol w="7232992"/>
              </a:tblGrid>
              <a:tr h="2395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108 084,1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"Благоустройство"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ru-RU" sz="14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446,9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"Транспортное обслуживание, водное и дорожное хозяйство"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629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73</a:t>
                      </a:r>
                      <a:r>
                        <a:rPr lang="ru-RU" sz="14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893,0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"Развитие и обеспечение сохранности сети автомобильных дорог на территории Серовского городского округа"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601,9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"Обеспечение безопасности людей от неблагоприятного воздействия животных и предупреждение распространения заболеваний на территории Серовского городского округа"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55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140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915,3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"Комплексное благоустройство объектов социальной и жилищной сферы"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30828" y="3882184"/>
            <a:ext cx="917517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Реализация мероприятий муниципальной программы позволит:</a:t>
            </a:r>
          </a:p>
          <a:p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-  Создание комфортных условий проживания на основе улучшения качества окружающей среды на территории округа,  снижение влияния на окружающую среду деятельности человека, связанной с обращением твердых коммунальных отходов</a:t>
            </a:r>
          </a:p>
          <a:p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- Создание благоприятных условий, как для автомобилистов, так и для пешеходов, пассажиров</a:t>
            </a:r>
          </a:p>
          <a:p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- Развитие объектов транспортной инфраструктуры, удовлетворяющих потребностям экономики городского округа, отвечающей требуемым показателям надежности, безопасности и доступности для населения и субъектов предпринимательской деятельности округа</a:t>
            </a:r>
          </a:p>
          <a:p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-  Обеспечение стойкого эпизоотического и ветеринарно-санитарного благополучия в Серовском городском округе</a:t>
            </a:r>
          </a:p>
          <a:p>
            <a:pPr>
              <a:buFontTx/>
              <a:buChar char="-"/>
            </a:pP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Сохранение и улучшение здоровья населения Серовского городского округа на основе создания условий для ведения здорового образа жизни, обеспечения населения доступной медицинской помощью</a:t>
            </a:r>
          </a:p>
          <a:p>
            <a:pPr>
              <a:buFontTx/>
              <a:buChar char="-"/>
            </a:pP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- Увеличение доли дворовых территорий Серовского городского округа, благоустройства которых соответствует современным требованиям, по отношению к их общему количеству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071688" y="2455863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12" tIns="45720" rIns="914112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-1" y="970148"/>
            <a:ext cx="9761517" cy="3696855"/>
          </a:xfrm>
        </p:spPr>
        <p:txBody>
          <a:bodyPr/>
          <a:lstStyle/>
          <a:p>
            <a:pPr algn="just"/>
            <a:r>
              <a:rPr lang="ru-RU" sz="19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Текущий финансовый год 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– </a:t>
            </a:r>
            <a:r>
              <a:rPr lang="ru-RU" sz="1900" dirty="0" err="1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год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, в котором осуществляется исполнение бюджета, составление и рассмотрение проекта бюджета на очередной финансовый год (очередной финансовый год и плановый период). (В рамках данной брошюры «Бюджет для граждан» - 2021 год  является текущим)</a:t>
            </a:r>
          </a:p>
          <a:p>
            <a:pPr algn="just"/>
            <a:endParaRPr lang="ru-RU" sz="1900" dirty="0" smtClean="0">
              <a:solidFill>
                <a:srgbClr val="000099"/>
              </a:solidFill>
              <a:effectLst/>
              <a:latin typeface="Times New Roman" pitchFamily="18" charset="0"/>
              <a:cs typeface="Arial" charset="0"/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Очередной финансовый год 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– </a:t>
            </a:r>
            <a:r>
              <a:rPr lang="ru-RU" sz="1900" dirty="0" err="1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год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, следующий за текущим финансовым годом. (В рамках данной брошюры «Бюджет для граждан» - 20</a:t>
            </a:r>
            <a:r>
              <a:rPr lang="en-US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2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2 год  является очередным)</a:t>
            </a:r>
          </a:p>
          <a:p>
            <a:pPr algn="just"/>
            <a:endParaRPr lang="ru-RU" sz="1900" dirty="0" smtClean="0">
              <a:solidFill>
                <a:srgbClr val="000099"/>
              </a:solidFill>
              <a:effectLst/>
              <a:latin typeface="Times New Roman" pitchFamily="18" charset="0"/>
              <a:cs typeface="Arial" charset="0"/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Плановый период 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– два финансовых года, следующие за очередным финансовым годом. (В рамках данной брошюры «Бюджет для граждан»  - 2023 и 2024 годы являются плановым периодом)</a:t>
            </a:r>
          </a:p>
        </p:txBody>
      </p:sp>
      <p:pic>
        <p:nvPicPr>
          <p:cNvPr id="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" y="8133"/>
            <a:ext cx="968321" cy="96765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418586" y="229611"/>
            <a:ext cx="8081673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</p:spTree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untitled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657" y="0"/>
            <a:ext cx="2946899" cy="149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9570" name="Заголовок 1"/>
          <p:cNvSpPr txBox="1">
            <a:spLocks/>
          </p:cNvSpPr>
          <p:nvPr/>
        </p:nvSpPr>
        <p:spPr bwMode="auto">
          <a:xfrm rot="-5400000">
            <a:off x="-3089275" y="3089275"/>
            <a:ext cx="6858000" cy="6794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b="1" dirty="0">
                <a:cs typeface="Times New Roman" pitchFamily="18" charset="0"/>
              </a:rPr>
              <a:t>Реализация основных направлений в строительном </a:t>
            </a:r>
          </a:p>
          <a:p>
            <a:pPr eaLnBrk="0" hangingPunct="0"/>
            <a:r>
              <a:rPr lang="ru-RU" b="1" dirty="0">
                <a:cs typeface="Times New Roman" pitchFamily="18" charset="0"/>
              </a:rPr>
              <a:t>комплексе </a:t>
            </a:r>
            <a:endParaRPr lang="ru-RU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09571" name="TextBox 6"/>
          <p:cNvSpPr txBox="1">
            <a:spLocks noChangeArrowheads="1"/>
          </p:cNvSpPr>
          <p:nvPr/>
        </p:nvSpPr>
        <p:spPr bwMode="auto">
          <a:xfrm>
            <a:off x="769938" y="1588559"/>
            <a:ext cx="872966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b="1" dirty="0" smtClean="0">
                <a:solidFill>
                  <a:srgbClr val="000000"/>
                </a:solidFill>
              </a:rPr>
              <a:t>402 674,6тыс. рублей</a:t>
            </a:r>
            <a:endParaRPr lang="ru-RU" b="1" dirty="0">
              <a:solidFill>
                <a:srgbClr val="00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</a:t>
            </a:r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подпрограммы, финансирование которых осуществляется в рамках  муниципальной программы в </a:t>
            </a:r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2023году</a:t>
            </a:r>
            <a:endParaRPr lang="ru-RU" sz="16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451732"/>
              </p:ext>
            </p:extLst>
          </p:nvPr>
        </p:nvGraphicFramePr>
        <p:xfrm>
          <a:off x="670984" y="2786598"/>
          <a:ext cx="9131300" cy="1005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1618"/>
                <a:gridCol w="7239682"/>
              </a:tblGrid>
              <a:tr h="3429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402 212,5 тыс. руб.</a:t>
                      </a:r>
                      <a:endParaRPr lang="ru-RU" sz="1600" u="none" strike="noStrike" kern="1200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"Развитие объектов социальной сферы и обеспечение жильем отдельных категорий граждан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05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462,1 тыс. руб.</a:t>
                      </a:r>
                      <a:endParaRPr lang="ru-RU" sz="1600" u="none" strike="noStrike" kern="1200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"Переселение граждан из аварийного жилищного фонда и жилых помещений, признанных непригодными для проживания"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676893" y="4191990"/>
            <a:ext cx="907274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52413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Развитие инфраструктуры социальной сферы и привлечение высококвалифицированных кадров.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3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Переселение граждан из многоквартирных домов, признанных до 1 января 2017 года в установленном порядке аварийными в связи с физическим износом в процессе их эксплуатации и подлежащими сносу </a:t>
            </a:r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3214" y="0"/>
            <a:ext cx="2622786" cy="145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409" y="5581"/>
            <a:ext cx="1784322" cy="158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-5400000">
            <a:off x="-3089275" y="3089275"/>
            <a:ext cx="6858000" cy="6794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b="1" dirty="0" smtClean="0">
                <a:cs typeface="Times New Roman" pitchFamily="18" charset="0"/>
              </a:rPr>
              <a:t>Социальная </a:t>
            </a:r>
            <a:r>
              <a:rPr lang="ru-RU" b="1" dirty="0">
                <a:cs typeface="Times New Roman" pitchFamily="18" charset="0"/>
              </a:rPr>
              <a:t>поддержка и социальное обслуживание населения на территории Серовского городского </a:t>
            </a:r>
            <a:r>
              <a:rPr lang="ru-RU" b="1" dirty="0" smtClean="0">
                <a:cs typeface="Times New Roman" pitchFamily="18" charset="0"/>
              </a:rPr>
              <a:t>округа</a:t>
            </a:r>
            <a:endParaRPr lang="ru-RU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679451" y="1905685"/>
            <a:ext cx="92265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Liberation Serif"/>
                <a:cs typeface="+mn-cs"/>
              </a:rPr>
              <a:t>Общий объем расходов бюджета – </a:t>
            </a:r>
            <a:r>
              <a:rPr lang="ru-RU" sz="2400" b="1" dirty="0">
                <a:solidFill>
                  <a:srgbClr val="000000"/>
                </a:solidFill>
                <a:latin typeface="Liberation Serif"/>
                <a:cs typeface="+mn-cs"/>
              </a:rPr>
              <a:t>251 409,3 тыс</a:t>
            </a:r>
            <a:r>
              <a:rPr lang="ru-RU" sz="2400" b="1" dirty="0">
                <a:solidFill>
                  <a:srgbClr val="000000"/>
                </a:solidFill>
                <a:latin typeface="Liberation Serif"/>
                <a:cs typeface="+mn-cs"/>
              </a:rPr>
              <a:t>. рублей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9451" y="2496235"/>
            <a:ext cx="92265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Liberation Serif"/>
                <a:cs typeface="+mn-cs"/>
              </a:rPr>
              <a:t>Реализация мероприятий муниципальной программы позволит</a:t>
            </a:r>
            <a:r>
              <a:rPr lang="ru-RU" dirty="0">
                <a:solidFill>
                  <a:srgbClr val="000000"/>
                </a:solidFill>
                <a:latin typeface="Liberation Serif"/>
                <a:cs typeface="+mn-cs"/>
              </a:rPr>
              <a:t>:</a:t>
            </a:r>
          </a:p>
          <a:p>
            <a:pPr indent="266700"/>
            <a:r>
              <a:rPr lang="ru-RU" dirty="0">
                <a:solidFill>
                  <a:srgbClr val="000000"/>
                </a:solidFill>
                <a:latin typeface="Liberation Serif"/>
                <a:cs typeface="+mn-cs"/>
              </a:rPr>
              <a:t>1. Предоставление гарантированных мер социальной поддержки гражданам, имеющим право на субсидии на оплату жилого помещения и коммунальных услуг, своевременно и в полном объеме.</a:t>
            </a:r>
          </a:p>
          <a:p>
            <a:pPr indent="266700"/>
            <a:r>
              <a:rPr lang="ru-RU" dirty="0">
                <a:solidFill>
                  <a:srgbClr val="000000"/>
                </a:solidFill>
                <a:latin typeface="Liberation Serif"/>
                <a:cs typeface="+mn-cs"/>
              </a:rPr>
              <a:t>2. Предоставление гарантированных мер социальной поддержки отдельным категориям граждан, имеющим право на компенсацию расходов на оплату жилого помещения и коммунальных услуг, своевременно и в полном объеме.</a:t>
            </a:r>
          </a:p>
          <a:p>
            <a:pPr indent="266700"/>
            <a:r>
              <a:rPr lang="ru-RU" dirty="0">
                <a:solidFill>
                  <a:srgbClr val="000000"/>
                </a:solidFill>
                <a:latin typeface="Liberation Serif"/>
                <a:cs typeface="+mn-cs"/>
              </a:rPr>
              <a:t>3. Предоставление мер социальной поддержки отдельным категориям граждан Серовского городского округа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1" y="5581"/>
            <a:ext cx="3070342" cy="172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918" y="5581"/>
            <a:ext cx="3088080" cy="172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6221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-5400000">
            <a:off x="-3089275" y="3089275"/>
            <a:ext cx="6858000" cy="6794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b="1" dirty="0">
                <a:cs typeface="Times New Roman" pitchFamily="18" charset="0"/>
              </a:rPr>
              <a:t>Управление муниципальными финансами Серовского городского округа до 2026 года</a:t>
            </a:r>
            <a:endParaRPr lang="ru-RU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679451" y="87400"/>
            <a:ext cx="92265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Liberation Serif"/>
              </a:rPr>
              <a:t>Общий объем расходов бюджета – </a:t>
            </a:r>
            <a:r>
              <a:rPr lang="ru-RU" sz="2400" b="1" dirty="0" smtClean="0">
                <a:solidFill>
                  <a:srgbClr val="000000"/>
                </a:solidFill>
                <a:latin typeface="Liberation Serif"/>
              </a:rPr>
              <a:t>25 060,0 тыс</a:t>
            </a:r>
            <a:r>
              <a:rPr lang="ru-RU" sz="2400" b="1" dirty="0">
                <a:solidFill>
                  <a:srgbClr val="000000"/>
                </a:solidFill>
                <a:latin typeface="Liberation Serif"/>
              </a:rPr>
              <a:t>. рублей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93747" y="463340"/>
            <a:ext cx="8997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подпрограммы, финансирование которых осуществляется в рамках  муниципальной программы в 2023году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588625"/>
              </p:ext>
            </p:extLst>
          </p:nvPr>
        </p:nvGraphicFramePr>
        <p:xfrm>
          <a:off x="711198" y="1109874"/>
          <a:ext cx="9131300" cy="14050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2276"/>
                <a:gridCol w="7439024"/>
              </a:tblGrid>
              <a:tr h="24678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1 559,8 тыс</a:t>
                      </a:r>
                      <a:r>
                        <a:rPr lang="ru-RU" sz="15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 руб.</a:t>
                      </a:r>
                      <a:endParaRPr lang="ru-RU" sz="1500" u="none" strike="noStrike" kern="1200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50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«Управление бюджетным процессом и его совершенствование»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11 000,0 </a:t>
                      </a:r>
                      <a:r>
                        <a:rPr lang="ru-RU" sz="15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тыс. руб.</a:t>
                      </a:r>
                      <a:endParaRPr lang="ru-RU" sz="1500" u="none" strike="noStrike" kern="1200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50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«Управление муниципальным долгом на территории Серовского городского округа»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05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5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12 500,2 тыс. руб. </a:t>
                      </a:r>
                      <a:endParaRPr lang="ru-RU" sz="1500" u="none" strike="noStrike" kern="1200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«Обеспечение реализации муниципальной программы Серовского городского округа "Управление муниципальными финансами Серовского городского округа до 2024 года»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79451" y="2514898"/>
            <a:ext cx="922654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Реализация мероприятий муниципальной программы позволит</a:t>
            </a:r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:</a:t>
            </a:r>
          </a:p>
          <a:p>
            <a:pPr algn="just"/>
            <a:r>
              <a:rPr lang="ru-RU" sz="1500" dirty="0" smtClean="0">
                <a:solidFill>
                  <a:schemeClr val="accent4">
                    <a:lumMod val="10000"/>
                  </a:schemeClr>
                </a:solidFill>
              </a:rPr>
              <a:t>1</a:t>
            </a:r>
            <a:r>
              <a:rPr lang="ru-RU" sz="1500" dirty="0">
                <a:solidFill>
                  <a:schemeClr val="accent4">
                    <a:lumMod val="10000"/>
                  </a:schemeClr>
                </a:solidFill>
              </a:rPr>
              <a:t>. Увеличение объема налоговых и неналоговых доходов местного бюджета.</a:t>
            </a:r>
          </a:p>
          <a:p>
            <a:pPr algn="just"/>
            <a:r>
              <a:rPr lang="ru-RU" sz="1500" dirty="0" smtClean="0">
                <a:solidFill>
                  <a:schemeClr val="accent4">
                    <a:lumMod val="10000"/>
                  </a:schemeClr>
                </a:solidFill>
              </a:rPr>
              <a:t>2</a:t>
            </a:r>
            <a:r>
              <a:rPr lang="ru-RU" sz="1500" dirty="0">
                <a:solidFill>
                  <a:schemeClr val="accent4">
                    <a:lumMod val="10000"/>
                  </a:schemeClr>
                </a:solidFill>
              </a:rPr>
              <a:t>. Повышение эффективности администрирования доходов местного бюджета.</a:t>
            </a:r>
          </a:p>
          <a:p>
            <a:pPr algn="just"/>
            <a:r>
              <a:rPr lang="ru-RU" sz="1500" dirty="0" smtClean="0">
                <a:solidFill>
                  <a:schemeClr val="accent4">
                    <a:lumMod val="10000"/>
                  </a:schemeClr>
                </a:solidFill>
              </a:rPr>
              <a:t>3</a:t>
            </a:r>
            <a:r>
              <a:rPr lang="ru-RU" sz="1500" dirty="0">
                <a:solidFill>
                  <a:schemeClr val="accent4">
                    <a:lumMod val="10000"/>
                  </a:schemeClr>
                </a:solidFill>
              </a:rPr>
              <a:t>. Организация планирования и исполнения местного бюджета.</a:t>
            </a:r>
          </a:p>
          <a:p>
            <a:pPr algn="just"/>
            <a:r>
              <a:rPr lang="ru-RU" sz="1500" dirty="0" smtClean="0">
                <a:solidFill>
                  <a:schemeClr val="accent4">
                    <a:lumMod val="10000"/>
                  </a:schemeClr>
                </a:solidFill>
              </a:rPr>
              <a:t>4</a:t>
            </a:r>
            <a:r>
              <a:rPr lang="ru-RU" sz="1500" dirty="0">
                <a:solidFill>
                  <a:schemeClr val="accent4">
                    <a:lumMod val="10000"/>
                  </a:schemeClr>
                </a:solidFill>
              </a:rPr>
              <a:t>. Повышение эффективности управления средствами местного бюджета.</a:t>
            </a:r>
          </a:p>
          <a:p>
            <a:pPr algn="just"/>
            <a:r>
              <a:rPr lang="ru-RU" sz="1500" dirty="0" smtClean="0">
                <a:solidFill>
                  <a:schemeClr val="accent4">
                    <a:lumMod val="10000"/>
                  </a:schemeClr>
                </a:solidFill>
              </a:rPr>
              <a:t>5</a:t>
            </a:r>
            <a:r>
              <a:rPr lang="ru-RU" sz="1500" dirty="0">
                <a:solidFill>
                  <a:schemeClr val="accent4">
                    <a:lumMod val="10000"/>
                  </a:schemeClr>
                </a:solidFill>
              </a:rPr>
              <a:t>. Обеспечение финансирования дефицита бюджета при сохранении его финансовой устойчивости. Планирование и осуществление муниципальных заимствований исходя из размера дефицита бюджета Серовского городского округа и необходимости безусловного исполнения расходных и долговых обязательств Серовского городского округа.</a:t>
            </a:r>
          </a:p>
          <a:p>
            <a:pPr algn="just"/>
            <a:r>
              <a:rPr lang="ru-RU" sz="1500" dirty="0" smtClean="0">
                <a:solidFill>
                  <a:schemeClr val="accent4">
                    <a:lumMod val="10000"/>
                  </a:schemeClr>
                </a:solidFill>
              </a:rPr>
              <a:t>6</a:t>
            </a:r>
            <a:r>
              <a:rPr lang="ru-RU" sz="1500" dirty="0">
                <a:solidFill>
                  <a:schemeClr val="accent4">
                    <a:lumMod val="10000"/>
                  </a:schemeClr>
                </a:solidFill>
              </a:rPr>
              <a:t>. Учет долговых обязательств Серовского городского округа и соблюдение принятых ограничений по долговой нагрузке.</a:t>
            </a:r>
          </a:p>
          <a:p>
            <a:pPr algn="just"/>
            <a:r>
              <a:rPr lang="ru-RU" sz="1500" dirty="0" smtClean="0">
                <a:solidFill>
                  <a:schemeClr val="accent4">
                    <a:lumMod val="10000"/>
                  </a:schemeClr>
                </a:solidFill>
              </a:rPr>
              <a:t>7</a:t>
            </a:r>
            <a:r>
              <a:rPr lang="ru-RU" sz="1500" dirty="0">
                <a:solidFill>
                  <a:schemeClr val="accent4">
                    <a:lumMod val="10000"/>
                  </a:schemeClr>
                </a:solidFill>
              </a:rPr>
              <a:t>. Обеспечение контроля за соблюдением бюджетного законодательства и законодательства о контрактной системе в сфере закупок товаров, работ, услуг.</a:t>
            </a:r>
          </a:p>
          <a:p>
            <a:pPr algn="just"/>
            <a:r>
              <a:rPr lang="ru-RU" sz="1500" dirty="0" smtClean="0">
                <a:solidFill>
                  <a:schemeClr val="accent4">
                    <a:lumMod val="10000"/>
                  </a:schemeClr>
                </a:solidFill>
              </a:rPr>
              <a:t>8</a:t>
            </a:r>
            <a:r>
              <a:rPr lang="ru-RU" sz="1500" dirty="0">
                <a:solidFill>
                  <a:schemeClr val="accent4">
                    <a:lumMod val="10000"/>
                  </a:schemeClr>
                </a:solidFill>
              </a:rPr>
              <a:t>. Предварительный финансовый контроль за исполнением местного бюджета в рамках требований бюджетного законодательства.</a:t>
            </a:r>
          </a:p>
          <a:p>
            <a:pPr algn="just"/>
            <a:r>
              <a:rPr lang="ru-RU" sz="1500" dirty="0" smtClean="0">
                <a:solidFill>
                  <a:schemeClr val="accent4">
                    <a:lumMod val="10000"/>
                  </a:schemeClr>
                </a:solidFill>
              </a:rPr>
              <a:t>9</a:t>
            </a:r>
            <a:r>
              <a:rPr lang="ru-RU" sz="1500" dirty="0">
                <a:solidFill>
                  <a:schemeClr val="accent4">
                    <a:lumMod val="10000"/>
                  </a:schemeClr>
                </a:solidFill>
              </a:rPr>
              <a:t>. Обеспечение эффективной деятельности Финансового управления администрации Серовского городского округа  по реализации муниципальной программы «Управление муниципальными финансами Серовского городского округа  до 2026 года</a:t>
            </a:r>
            <a:r>
              <a:rPr lang="ru-RU" sz="1500" dirty="0" smtClean="0">
                <a:solidFill>
                  <a:schemeClr val="accent4">
                    <a:lumMod val="10000"/>
                  </a:schemeClr>
                </a:solidFill>
              </a:rPr>
              <a:t>».</a:t>
            </a:r>
            <a:endParaRPr lang="ru-RU" sz="15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398561"/>
      </p:ext>
    </p:extLst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-5400000">
            <a:off x="-3175001" y="3175001"/>
            <a:ext cx="6858000" cy="507998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b="1" dirty="0">
                <a:cs typeface="Times New Roman" pitchFamily="18" charset="0"/>
              </a:rPr>
              <a:t>Формирование современной городской среды на территории Серовского городского округа</a:t>
            </a:r>
            <a:endParaRPr lang="ru-RU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587373" y="2012530"/>
            <a:ext cx="92265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Liberation Serif"/>
              </a:rPr>
              <a:t>Общий объем расходов бюджета – </a:t>
            </a:r>
            <a:r>
              <a:rPr lang="ru-RU" sz="2400" b="1" dirty="0" smtClean="0">
                <a:solidFill>
                  <a:srgbClr val="000000"/>
                </a:solidFill>
                <a:latin typeface="Liberation Serif"/>
              </a:rPr>
              <a:t>46 494,8 тыс</a:t>
            </a:r>
            <a:r>
              <a:rPr lang="ru-RU" sz="2400" b="1" dirty="0">
                <a:solidFill>
                  <a:srgbClr val="000000"/>
                </a:solidFill>
                <a:latin typeface="Liberation Serif"/>
              </a:rPr>
              <a:t>. рублей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7998" y="2610683"/>
            <a:ext cx="93853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Liberation Serif"/>
              </a:rPr>
              <a:t>Реализация мероприятий муниципальной программы позволит</a:t>
            </a:r>
            <a:r>
              <a:rPr lang="ru-RU" dirty="0" smtClean="0">
                <a:solidFill>
                  <a:srgbClr val="000000"/>
                </a:solidFill>
                <a:latin typeface="Liberation Serif"/>
              </a:rPr>
              <a:t>:</a:t>
            </a:r>
          </a:p>
          <a:p>
            <a:r>
              <a:rPr lang="ru-RU" dirty="0">
                <a:solidFill>
                  <a:srgbClr val="000000"/>
                </a:solidFill>
                <a:latin typeface="Liberation Serif"/>
              </a:rPr>
              <a:t>1) обеспечение проведения мероприятий по благоустройству дворовых территорий на территории Серовского городского округа;</a:t>
            </a:r>
          </a:p>
          <a:p>
            <a:r>
              <a:rPr lang="ru-RU" dirty="0">
                <a:solidFill>
                  <a:srgbClr val="000000"/>
                </a:solidFill>
                <a:latin typeface="Liberation Serif"/>
              </a:rPr>
              <a:t>2) обеспечение проведения мероприятий по благоустройству общественных территорий на территории Серовского городского округа;</a:t>
            </a:r>
          </a:p>
          <a:p>
            <a:r>
              <a:rPr lang="ru-RU" dirty="0">
                <a:solidFill>
                  <a:srgbClr val="000000"/>
                </a:solidFill>
                <a:latin typeface="Liberation Serif"/>
              </a:rPr>
              <a:t>3) повышение уровня вовлеченности заинтересованных граждан, организаций в реализацию мероприятий по благоустройству территорий на территории Серовского городского округа.</a:t>
            </a:r>
          </a:p>
          <a:p>
            <a:r>
              <a:rPr lang="ru-RU" dirty="0">
                <a:solidFill>
                  <a:srgbClr val="000000"/>
                </a:solidFill>
                <a:latin typeface="Liberation Serif"/>
              </a:rPr>
              <a:t>4) улучшение условий проживания граждан за счет реализации мероприятий по капитальному ремонту общего имущества в многоквартирных домах Свердловской области и мероприятий по выполнению работ в отношении многоквартирных домов Свердловской области, являющихся объектами культурного наследия (памятниками истории и культуры) народов Российской Федерации.</a:t>
            </a:r>
          </a:p>
          <a:p>
            <a:r>
              <a:rPr lang="ru-RU" dirty="0" smtClean="0">
                <a:solidFill>
                  <a:srgbClr val="000000"/>
                </a:solidFill>
                <a:latin typeface="Liberation Serif"/>
              </a:rPr>
              <a:t>5) </a:t>
            </a:r>
            <a:r>
              <a:rPr lang="ru-RU" dirty="0">
                <a:solidFill>
                  <a:srgbClr val="000000"/>
                </a:solidFill>
                <a:latin typeface="Liberation Serif"/>
              </a:rPr>
              <a:t>восстановление (ремонт, реставрация, благоустройство) воинских захоронений на территории Серовского городского округа: работы по оборудованию мест для возложения венков, пешеходных дорожек, озеленению, светотехническому оформлению и другие работы</a:t>
            </a:r>
            <a:r>
              <a:rPr lang="ru-RU" dirty="0" smtClean="0">
                <a:solidFill>
                  <a:srgbClr val="000000"/>
                </a:solidFill>
                <a:latin typeface="Liberation Serif"/>
              </a:rPr>
              <a:t>.</a:t>
            </a:r>
            <a:endParaRPr lang="ru-RU" dirty="0">
              <a:solidFill>
                <a:srgbClr val="000000"/>
              </a:solidFill>
              <a:latin typeface="Liberation Serif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0"/>
            <a:ext cx="304098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055" y="5581"/>
            <a:ext cx="3004945" cy="170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732" y="38516"/>
            <a:ext cx="2956818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077482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-5400000">
            <a:off x="-3005665" y="3005665"/>
            <a:ext cx="6858000" cy="84667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b="1" dirty="0" smtClean="0">
                <a:cs typeface="Times New Roman" pitchFamily="18" charset="0"/>
              </a:rPr>
              <a:t>Профилактика терроризма, минимизация и (или)</a:t>
            </a:r>
          </a:p>
          <a:p>
            <a:pPr eaLnBrk="0" hangingPunct="0"/>
            <a:r>
              <a:rPr lang="ru-RU" b="1" dirty="0" smtClean="0">
                <a:cs typeface="Times New Roman" pitchFamily="18" charset="0"/>
              </a:rPr>
              <a:t> ликвидация последствий его проявлений, профилактика экстремизма в Серовском городском округе</a:t>
            </a:r>
            <a:endParaRPr lang="ru-RU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105" y="-1"/>
            <a:ext cx="2604895" cy="163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6866" y="0"/>
            <a:ext cx="4127165" cy="166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769938" y="1588559"/>
            <a:ext cx="872966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b="1" dirty="0" smtClean="0">
                <a:solidFill>
                  <a:srgbClr val="000000"/>
                </a:solidFill>
              </a:rPr>
              <a:t>690,5 </a:t>
            </a:r>
            <a:r>
              <a:rPr lang="ru-RU" b="1" dirty="0" smtClean="0">
                <a:solidFill>
                  <a:srgbClr val="000000"/>
                </a:solidFill>
              </a:rPr>
              <a:t>тыс. рублей</a:t>
            </a:r>
            <a:endParaRPr lang="ru-RU" b="1" dirty="0">
              <a:solidFill>
                <a:srgbClr val="00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</a:t>
            </a:r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подпрограммы, финансирование которых осуществляется в рамках  муниципальной программы в </a:t>
            </a:r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2023году</a:t>
            </a:r>
            <a:endParaRPr lang="ru-RU" sz="16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107405"/>
              </p:ext>
            </p:extLst>
          </p:nvPr>
        </p:nvGraphicFramePr>
        <p:xfrm>
          <a:off x="774700" y="2507198"/>
          <a:ext cx="9131300" cy="848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1618"/>
                <a:gridCol w="7239682"/>
              </a:tblGrid>
              <a:tr h="46427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468,8 </a:t>
                      </a:r>
                      <a:r>
                        <a:rPr lang="ru-RU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тыс. руб.</a:t>
                      </a:r>
                      <a:endParaRPr lang="ru-RU" sz="1600" u="none" strike="noStrike" kern="1200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«Профилактика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терроризма, минимизация и (или) ликвидация последствий его проявлений в Серовском городском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округе»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27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221,7 </a:t>
                      </a:r>
                      <a:r>
                        <a:rPr lang="ru-RU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тыс. руб.</a:t>
                      </a:r>
                      <a:endParaRPr lang="ru-RU" sz="1600" u="none" strike="noStrike" kern="1200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Подпрограмма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«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Профилактика экстремизма в Серовском городском округе»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394" y="0"/>
            <a:ext cx="2256874" cy="169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901698" y="3248607"/>
            <a:ext cx="8902701" cy="3543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1. Выявление и устранение причин и условий, способствующих возникновению и распространению терроризма на территории Серовского городского округа.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2. Обеспечение выполнения требований к антитеррористической защищенности объектов (территорий), находящихся в муниципальной собственности или в ведении органов местного самоуправления, и мест массового пребывания людей.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3. Организация и проведение в Серовском городском округе информационно-пропагандистских мероприятий по разъяснению сущности терроризма и его общественной опасности, а также по формированию у граждан неприятия идеологии терроризма, в том числе путем распространения информационных материалов, печатной продукции, проведения разъяснительной работы и иных мероприятий.</a:t>
            </a:r>
          </a:p>
          <a:p>
            <a:pPr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4. Поддержание в состоянии постоянной готовности к эффективному использованию сил и средств Серовского  </a:t>
            </a:r>
            <a:r>
              <a:rPr lang="ru-RU" sz="1300" dirty="0" smtClean="0">
                <a:solidFill>
                  <a:srgbClr val="000000"/>
                </a:solidFill>
                <a:latin typeface="Liberation Serif"/>
                <a:ea typeface="Calibri"/>
                <a:cs typeface="Liberation Serif"/>
              </a:rPr>
              <a:t>городского округа, предназначенных для минимизации и (или) ликвидации последствий проявлений терроризма.</a:t>
            </a:r>
            <a:endParaRPr lang="ru-RU" sz="1300" dirty="0" smtClean="0">
              <a:solidFill>
                <a:srgbClr val="000000"/>
              </a:solidFill>
              <a:latin typeface="Liberation Serif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Liberation Serif"/>
                <a:ea typeface="Calibri"/>
                <a:cs typeface="Liberation Serif"/>
              </a:rPr>
              <a:t>5. Консолидация усилий субъектов противодействия экстремизму, институтов гражданского общества и иных заинтересованных организаций.</a:t>
            </a:r>
            <a:endParaRPr lang="ru-RU" sz="1300" dirty="0" smtClean="0">
              <a:solidFill>
                <a:srgbClr val="000000"/>
              </a:solidFill>
              <a:latin typeface="Liberation Serif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Liberation Serif"/>
                <a:ea typeface="Calibri"/>
                <a:cs typeface="Liberation Serif"/>
              </a:rPr>
              <a:t>6. Организация в средствах массовой информации, информационно-телекоммуникационных сетях, включая сеть "Интернет", информационного сопровождения деятельности субъектов противодействия экстремизму, а также реализация эффективных мер, направленных на информационное противодействие распространению экстремистской идеологии</a:t>
            </a:r>
            <a:endParaRPr lang="ru-RU" sz="13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154362" y="3154362"/>
            <a:ext cx="6858000" cy="549275"/>
          </a:xfrm>
          <a:solidFill>
            <a:schemeClr val="accent2"/>
          </a:solidFill>
          <a:ln w="12700" cap="flat" algn="ctr">
            <a:solidFill>
              <a:srgbClr val="23496F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Источники финансирования дефицита бюджета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07999" y="0"/>
            <a:ext cx="9398002" cy="1243013"/>
          </a:xfrm>
        </p:spPr>
        <p:txBody>
          <a:bodyPr/>
          <a:lstStyle/>
          <a:p>
            <a:pPr indent="265113" algn="just" eaLnBrk="1" hangingPunct="1">
              <a:lnSpc>
                <a:spcPct val="90000"/>
              </a:lnSpc>
              <a:defRPr/>
            </a:pPr>
            <a:r>
              <a:rPr lang="ru-RU" sz="1800" b="1" dirty="0">
                <a:solidFill>
                  <a:srgbClr val="000000"/>
                </a:solidFill>
                <a:effectLst/>
                <a:latin typeface="Liberation Serif"/>
              </a:rPr>
              <a:t>В процессе принятия и исполнения бюджета города большое значение приобретает сбалансированность доходов и расходов. Если доходы превышают расходы, то возникает профицит. </a:t>
            </a:r>
          </a:p>
          <a:p>
            <a:pPr indent="265113" algn="just" eaLnBrk="1" hangingPunct="1">
              <a:lnSpc>
                <a:spcPct val="90000"/>
              </a:lnSpc>
              <a:defRPr/>
            </a:pPr>
            <a:r>
              <a:rPr lang="ru-RU" sz="1800" b="1" dirty="0">
                <a:solidFill>
                  <a:srgbClr val="000000"/>
                </a:solidFill>
                <a:effectLst/>
                <a:latin typeface="Liberation Serif"/>
              </a:rPr>
              <a:t>Но чаще всего расходы превышают доходы. В таком случае возникает дефицит.</a:t>
            </a:r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792635" y="2886316"/>
            <a:ext cx="2351440" cy="1710747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муниципальные займы,</a:t>
            </a:r>
            <a:r>
              <a:rPr lang="ru-RU" sz="1400" b="1" dirty="0">
                <a:solidFill>
                  <a:schemeClr val="bg2"/>
                </a:solidFill>
                <a:cs typeface="+mn-cs"/>
              </a:rPr>
              <a:t> осуществляемые путем выпуска муниципальных ценных бумаг от имени муниципального образования</a:t>
            </a: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393166" y="2893679"/>
            <a:ext cx="1953401" cy="1724208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бюджетные кредиты,</a:t>
            </a:r>
            <a:r>
              <a:rPr lang="ru-RU" sz="1400" b="1" dirty="0">
                <a:solidFill>
                  <a:schemeClr val="bg2"/>
                </a:solidFill>
                <a:cs typeface="+mn-cs"/>
              </a:rPr>
              <a:t> полученные от бюджетов других уровней бюджетной системы РФ</a:t>
            </a:r>
          </a:p>
        </p:txBody>
      </p:sp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5545042" y="2890673"/>
            <a:ext cx="1852246" cy="1717648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кредиты,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2"/>
                </a:solidFill>
                <a:cs typeface="+mn-cs"/>
              </a:rPr>
              <a:t> полученные от кредитных организаций</a:t>
            </a:r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7667780" y="2898884"/>
            <a:ext cx="1749063" cy="1694636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изменение остатков</a:t>
            </a:r>
            <a:r>
              <a:rPr lang="ru-RU" sz="1400" b="1" dirty="0">
                <a:solidFill>
                  <a:schemeClr val="bg2"/>
                </a:solidFill>
                <a:cs typeface="+mn-cs"/>
              </a:rPr>
              <a:t> средств на счетах по учету средств  бюджета</a:t>
            </a:r>
          </a:p>
        </p:txBody>
      </p:sp>
      <p:sp>
        <p:nvSpPr>
          <p:cNvPr id="90131" name="Rectangle 19"/>
          <p:cNvSpPr>
            <a:spLocks noChangeArrowheads="1"/>
          </p:cNvSpPr>
          <p:nvPr/>
        </p:nvSpPr>
        <p:spPr bwMode="auto">
          <a:xfrm>
            <a:off x="2353320" y="5379762"/>
            <a:ext cx="3424697" cy="860321"/>
          </a:xfrm>
          <a:prstGeom prst="rect">
            <a:avLst/>
          </a:prstGeom>
          <a:solidFill>
            <a:srgbClr val="FFCCFF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муниципальный долг,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2"/>
                </a:solidFill>
                <a:cs typeface="+mn-cs"/>
              </a:rPr>
              <a:t>то есть совокупность долговых обязательств муниципального образования</a:t>
            </a:r>
          </a:p>
        </p:txBody>
      </p:sp>
      <p:sp>
        <p:nvSpPr>
          <p:cNvPr id="29" name="Стрелка вниз 28"/>
          <p:cNvSpPr/>
          <p:nvPr/>
        </p:nvSpPr>
        <p:spPr>
          <a:xfrm>
            <a:off x="8365263" y="2131866"/>
            <a:ext cx="233168" cy="751894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30" name="Стрелка вниз 29"/>
          <p:cNvSpPr/>
          <p:nvPr/>
        </p:nvSpPr>
        <p:spPr>
          <a:xfrm>
            <a:off x="1840373" y="2072649"/>
            <a:ext cx="226725" cy="777478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31" name="Стрелка вниз 30"/>
          <p:cNvSpPr/>
          <p:nvPr/>
        </p:nvSpPr>
        <p:spPr>
          <a:xfrm>
            <a:off x="4229811" y="2121855"/>
            <a:ext cx="232265" cy="771920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32" name="Стрелка вниз 31"/>
          <p:cNvSpPr/>
          <p:nvPr/>
        </p:nvSpPr>
        <p:spPr>
          <a:xfrm>
            <a:off x="6307028" y="2122357"/>
            <a:ext cx="204672" cy="759853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1035366" y="1627966"/>
            <a:ext cx="8214770" cy="483679"/>
          </a:xfrm>
          <a:prstGeom prst="rect">
            <a:avLst/>
          </a:prstGeom>
          <a:solidFill>
            <a:srgbClr val="99CCFF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2"/>
                </a:solidFill>
                <a:cs typeface="+mn-cs"/>
              </a:rPr>
              <a:t>Источниками финансирования дефицита бюджета </a:t>
            </a:r>
          </a:p>
        </p:txBody>
      </p:sp>
      <p:grpSp>
        <p:nvGrpSpPr>
          <p:cNvPr id="117793" name="Правая фигурная скобка 33"/>
          <p:cNvGrpSpPr>
            <a:grpSpLocks/>
          </p:cNvGrpSpPr>
          <p:nvPr/>
        </p:nvGrpSpPr>
        <p:grpSpPr bwMode="auto">
          <a:xfrm>
            <a:off x="1223963" y="4591050"/>
            <a:ext cx="5399087" cy="735013"/>
            <a:chOff x="534" y="4178"/>
            <a:chExt cx="2354" cy="668"/>
          </a:xfrm>
        </p:grpSpPr>
        <p:pic>
          <p:nvPicPr>
            <p:cNvPr id="117795" name="Правая фигурная скобка 33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4" y="4178"/>
              <a:ext cx="2354" cy="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 Box 34"/>
            <p:cNvSpPr txBox="1">
              <a:spLocks noChangeArrowheads="1"/>
            </p:cNvSpPr>
            <p:nvPr/>
          </p:nvSpPr>
          <p:spPr bwMode="auto">
            <a:xfrm rot="5400000">
              <a:off x="1615" y="3217"/>
              <a:ext cx="192" cy="2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eaLnBrk="0" hangingPunct="0">
                <a:defRPr/>
              </a:pPr>
              <a:endParaRPr lang="ru-RU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90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070225" y="3070225"/>
            <a:ext cx="6858000" cy="71755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Параметры муниципального  долга  Серовского  городского округа  на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4288" y="2798793"/>
            <a:ext cx="9145715" cy="48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spc="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долг Серовского городского округа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1" name="Group 1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3340869"/>
              </p:ext>
            </p:extLst>
          </p:nvPr>
        </p:nvGraphicFramePr>
        <p:xfrm>
          <a:off x="777875" y="204788"/>
          <a:ext cx="9128125" cy="2265626"/>
        </p:xfrm>
        <a:graphic>
          <a:graphicData uri="http://schemas.openxmlformats.org/drawingml/2006/table">
            <a:tbl>
              <a:tblPr/>
              <a:tblGrid>
                <a:gridCol w="4660900"/>
                <a:gridCol w="2216150"/>
                <a:gridCol w="2251075"/>
              </a:tblGrid>
              <a:tr h="9794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Наименование вида муниципальных заимствований </a:t>
                      </a:r>
                    </a:p>
                  </a:txBody>
                  <a:tcPr marL="63300" marR="63300" marT="66039" marB="660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привлечения, тыс.рублей</a:t>
                      </a:r>
                    </a:p>
                  </a:txBody>
                  <a:tcPr marL="0" marR="0" marT="67600" marB="676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средств, направляемых на погашение основной суммы долга,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тыс.рублей</a:t>
                      </a:r>
                    </a:p>
                  </a:txBody>
                  <a:tcPr marL="0" marR="0" marT="67600" marB="676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Кредиты, привлекаемые от кредитных организаций</a:t>
                      </a:r>
                    </a:p>
                  </a:txBody>
                  <a:tcPr marL="63300" marR="63300" marT="66039" marB="6603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253 283,4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64D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000,0   </a:t>
                      </a:r>
                    </a:p>
                  </a:txBody>
                  <a:tcPr marL="63300" marR="63300" marT="66039" marB="6603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кредиты, привлекаемые от других бюджетов бюджетной системы РФ</a:t>
                      </a:r>
                    </a:p>
                  </a:txBody>
                  <a:tcPr marL="63300" marR="63300" marT="66039" marB="660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64D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64D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71 057,4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64D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60"/>
          <p:cNvSpPr>
            <a:spLocks noChangeArrowheads="1"/>
          </p:cNvSpPr>
          <p:nvPr/>
        </p:nvSpPr>
        <p:spPr bwMode="auto">
          <a:xfrm>
            <a:off x="1952625" y="3298825"/>
            <a:ext cx="2506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01.01.2022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</a:t>
            </a:r>
          </a:p>
          <a:p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345 879 тыс.руб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13" name="Rectangle 62"/>
          <p:cNvSpPr>
            <a:spLocks noChangeArrowheads="1"/>
          </p:cNvSpPr>
          <p:nvPr/>
        </p:nvSpPr>
        <p:spPr bwMode="auto">
          <a:xfrm>
            <a:off x="6362700" y="3348038"/>
            <a:ext cx="2316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01.01.2023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   </a:t>
            </a:r>
            <a:endParaRPr lang="ru-RU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383 365 тыс.руб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  <p:graphicFrame>
        <p:nvGraphicFramePr>
          <p:cNvPr id="72814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5422476"/>
              </p:ext>
            </p:extLst>
          </p:nvPr>
        </p:nvGraphicFramePr>
        <p:xfrm>
          <a:off x="689201" y="3878262"/>
          <a:ext cx="6000750" cy="297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29" name="Worksheet" r:id="rId4" imgW="7810677" imgH="4320753" progId="Excel.Sheet.8">
                  <p:embed/>
                </p:oleObj>
              </mc:Choice>
              <mc:Fallback>
                <p:oleObj name="Worksheet" r:id="rId4" imgW="7810677" imgH="4320753" progId="Excel.Sheet.8">
                  <p:embed/>
                  <p:pic>
                    <p:nvPicPr>
                      <p:cNvPr id="0" name="Picture 246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201" y="3878262"/>
                        <a:ext cx="6000750" cy="29797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952" name="Object 2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7911917"/>
              </p:ext>
            </p:extLst>
          </p:nvPr>
        </p:nvGraphicFramePr>
        <p:xfrm>
          <a:off x="4459288" y="3917950"/>
          <a:ext cx="6418263" cy="293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30" name="Worksheet" r:id="rId6" imgW="7803022" imgH="4259777" progId="Excel.Sheet.8">
                  <p:embed/>
                </p:oleObj>
              </mc:Choice>
              <mc:Fallback>
                <p:oleObj name="Worksheet" r:id="rId6" imgW="7803022" imgH="4259777" progId="Excel.Sheet.8">
                  <p:embed/>
                  <p:pic>
                    <p:nvPicPr>
                      <p:cNvPr id="0" name="Picture 248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9288" y="3917950"/>
                        <a:ext cx="6418263" cy="293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sz="quarter" idx="4294967295"/>
          </p:nvPr>
        </p:nvSpPr>
        <p:spPr>
          <a:xfrm rot="16200000">
            <a:off x="-3070225" y="3070225"/>
            <a:ext cx="6858000" cy="71755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Параметры муниципального  долга  Серовского  городского округа  </a:t>
            </a:r>
            <a:r>
              <a:rPr 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984" name="Rectangle 159"/>
          <p:cNvSpPr>
            <a:spLocks noChangeArrowheads="1"/>
          </p:cNvSpPr>
          <p:nvPr/>
        </p:nvSpPr>
        <p:spPr bwMode="auto">
          <a:xfrm>
            <a:off x="0" y="5394325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54288" y="2513043"/>
            <a:ext cx="9145715" cy="48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spc="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долг Серовского городского округа</a:t>
            </a:r>
          </a:p>
        </p:txBody>
      </p:sp>
      <p:graphicFrame>
        <p:nvGraphicFramePr>
          <p:cNvPr id="11" name="Group 2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946514"/>
              </p:ext>
            </p:extLst>
          </p:nvPr>
        </p:nvGraphicFramePr>
        <p:xfrm>
          <a:off x="720726" y="0"/>
          <a:ext cx="9040792" cy="1931988"/>
        </p:xfrm>
        <a:graphic>
          <a:graphicData uri="http://schemas.openxmlformats.org/drawingml/2006/table">
            <a:tbl>
              <a:tblPr/>
              <a:tblGrid>
                <a:gridCol w="4593835"/>
                <a:gridCol w="1073458"/>
                <a:gridCol w="1132833"/>
                <a:gridCol w="1001581"/>
                <a:gridCol w="1239085"/>
              </a:tblGrid>
              <a:tr h="8794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вида муниципальных заимствований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привлечения, тыс.рублей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средств, направляемых на погашение основной суммы долга,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Кредиты, привлекаемые от кредитных организаций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211 864,7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232 236,4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000,0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000,0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кредиты, привлекаемые от других бюджетов бюджетной системы РФ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35 351,3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52 851,3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60"/>
          <p:cNvSpPr>
            <a:spLocks noChangeArrowheads="1"/>
          </p:cNvSpPr>
          <p:nvPr/>
        </p:nvSpPr>
        <p:spPr bwMode="auto">
          <a:xfrm>
            <a:off x="1825625" y="2943225"/>
            <a:ext cx="2506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01.01.2024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</a:t>
            </a:r>
          </a:p>
          <a:p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465 591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тыс.руб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13" name="Rectangle 60"/>
          <p:cNvSpPr>
            <a:spLocks noChangeArrowheads="1"/>
          </p:cNvSpPr>
          <p:nvPr/>
        </p:nvSpPr>
        <p:spPr bwMode="auto">
          <a:xfrm>
            <a:off x="6283325" y="2897188"/>
            <a:ext cx="2506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01.01.2025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</a:t>
            </a:r>
          </a:p>
          <a:p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542 104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тыс.руб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graphicFrame>
        <p:nvGraphicFramePr>
          <p:cNvPr id="75948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7153216"/>
              </p:ext>
            </p:extLst>
          </p:nvPr>
        </p:nvGraphicFramePr>
        <p:xfrm>
          <a:off x="685800" y="3677443"/>
          <a:ext cx="5095875" cy="293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25" name="Worksheet" r:id="rId3" imgW="7307545" imgH="4259777" progId="Excel.Sheet.8">
                  <p:embed/>
                </p:oleObj>
              </mc:Choice>
              <mc:Fallback>
                <p:oleObj name="Worksheet" r:id="rId3" imgW="7307545" imgH="4259777" progId="Excel.Sheet.8">
                  <p:embed/>
                  <p:pic>
                    <p:nvPicPr>
                      <p:cNvPr id="0" name="Picture 308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677443"/>
                        <a:ext cx="5095875" cy="2938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3044811"/>
              </p:ext>
            </p:extLst>
          </p:nvPr>
        </p:nvGraphicFramePr>
        <p:xfrm>
          <a:off x="5222370" y="3919538"/>
          <a:ext cx="5095875" cy="293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26" name="Worksheet" r:id="rId5" imgW="7307545" imgH="4259777" progId="Excel.Sheet.8">
                  <p:embed/>
                </p:oleObj>
              </mc:Choice>
              <mc:Fallback>
                <p:oleObj name="Worksheet" r:id="rId5" imgW="7307545" imgH="4259777" progId="Excel.Sheet.8">
                  <p:embed/>
                  <p:pic>
                    <p:nvPicPr>
                      <p:cNvPr id="0" name="Диаграмма 8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370" y="3919538"/>
                        <a:ext cx="5095875" cy="293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431800" y="188913"/>
            <a:ext cx="8915400" cy="60325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rgbClr val="FFFFFF"/>
                </a:solidFill>
                <a:latin typeface="Bookman Old Style" pitchFamily="18" charset="0"/>
              </a:rPr>
              <a:t>Контактная информация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25438" y="1281113"/>
            <a:ext cx="8589962" cy="48339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000" b="1" u="sng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Финансовое управление администрации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b="1" u="sng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Серовского городского округа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2000" dirty="0" smtClean="0"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Адрес: 624992, Свердловская область, г. Серов, ул. Ленина, 140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Телефон: 8 (34385) 75-633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Е-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mail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: 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  <a:hlinkClick r:id="rId2"/>
              </a:rPr>
              <a:t>fd@adm-serov.ru</a:t>
            </a:r>
            <a:endParaRPr lang="ru-RU" sz="2000" dirty="0" smtClean="0"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Заместитель главы администрации Серовского городского округа - начальник функционального органа «Финансовое управление администрации Серовского городского округа»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Иванова Наталья Витальевна,</a:t>
            </a:r>
            <a:endParaRPr lang="en-US" sz="2000" dirty="0" smtClean="0"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Время приема граждан: понедельник с 15.00 до 17.00 часов.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8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465138" y="949325"/>
            <a:ext cx="8448675" cy="1588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 rot="5400000">
            <a:off x="6219825" y="3171825"/>
            <a:ext cx="6858000" cy="514350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Контактная информация для граждан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371475" y="123825"/>
            <a:ext cx="9534525" cy="6496050"/>
          </a:xfrm>
        </p:spPr>
        <p:txBody>
          <a:bodyPr/>
          <a:lstStyle/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Первое поселение на месте нынешнего города Серова возникло в 1894 году при строительстве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сталерельсового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завода, названного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Надеждинским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по имени владелицы Богословского горного округа (БГО) Надежды Михайловны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Половцевой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Завод был заложен на левом берегу реки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Каквы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в 10 км от села Филькино.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Заводской поселок по старой уральской традиции получил название Надеждинский завод.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 сентябре 1919 года по Постановлению Екатеринбургского губернского ВРК поселок Надеждинский завод был преобразован в город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Согласно Постановлению Президиума ВЦИК от 20 июня 1933 года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г.Надеждинск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выделен из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Надеждинского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района в самостоятельную административно-хозяйственную единицу с непосредственным подчинением облисполкому. Утверждена расширенная черта города с включением в нее селений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Вятчининой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Мякоткиной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Медянкиной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и земельного участка центрального углежжения.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 1930-ые годы город неоднократно менял свое название.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19 января 1934 года Постановлением № 6809 Малого Президиума Уральского областного исполнительного комитета город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был переименован в город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Кабаковск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7 июня 1939 года Указом Президиума Верховного Совета СССР город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был переименован в город Серов в честь легендарного летчика - Героя Советского Союза Анатолия Константиновича Серова.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 границах муниципального образования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Серовсикй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городской округ находятся населенные пункты: город Серов, поселок Марсяты, деревня Петрова,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Кардон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поселок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Ларьковка, село Андриановичи, поселок Межевая, поселок Красный Яр, поселок Мирный,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Еловка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Новая,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Подгарничный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поселок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Лесоразработки,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Танковичи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деревня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Масловка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деревня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Еловка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поселок Ключевой, село Филькино,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Черноярский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поселок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Урай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поселок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Нижняя Пристань, поселок при железнодорожной станции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Поспелково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поселок Старое Морозково, поселок Морозково, поселок при железнодорожной станции Морозково, поселок Красноярка, поселок Поперечный,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Вагранская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деревня Морозково, деревня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Поспелкова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деревня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Семенова, деревня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Магина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поселок Красноглинный, деревня Еловый Падун, поселок Сотрино, поселок Новое Сотрино, поселок Первомайский, поселок Боровой.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Административным центром Серовского городского округа является город Серов. Он находится на восточном склоне Уральских гор, в долине реки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Каква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и расположен на расстоянии 338 км. от областного центра г.Екатеринбург и на расстоянии 2050 км. от г.Москвы. Общая площадь города Серова в пределах городской черты - 9399 га. Город Серов является крупным железнодорожным узлом, образованный пересечением двух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меридиальных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железнодорожных магистралей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Екатеринбург-Серов-Ивдель-Приобье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Серов-Алапаевск-Егоршино-Богданович-Челябинск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В 30 км к северу от города Серова находится город Краснотурьинск, в 50 км к югу - город Новая Ляля.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Основной водной артерией является река Сосьва, в которую впадают реки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Лангур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Волчанка, Турья,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Каква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Красноярка и ряд других небольших по размеру рек и ручьев. Вся система рек и речек входит в бассейн р.Тавды. Самым крупным притоком р.Сосьва является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р.Каква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которая берет начало с Уральского хребта.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Серов является чем-то вроде перевала между Средним и Северным Уралом, и не случайно он назван северными воротами Урала. </a:t>
            </a:r>
            <a:endParaRPr lang="ru-RU" sz="13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-3244334" y="3244334"/>
            <a:ext cx="68580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Описание административно-территориального деления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WordArt 2"/>
          <p:cNvSpPr>
            <a:spLocks noChangeArrowheads="1" noChangeShapeType="1" noTextEdit="1"/>
          </p:cNvSpPr>
          <p:nvPr/>
        </p:nvSpPr>
        <p:spPr bwMode="auto">
          <a:xfrm>
            <a:off x="2566988" y="180975"/>
            <a:ext cx="3467100" cy="746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Бюджет</a:t>
            </a:r>
          </a:p>
        </p:txBody>
      </p:sp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260350" y="971550"/>
            <a:ext cx="9486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99"/>
                </a:solidFill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</p:txBody>
      </p:sp>
      <p:pic>
        <p:nvPicPr>
          <p:cNvPr id="10" name="Рисунок 9" descr="вес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9079" y="1572673"/>
            <a:ext cx="2665379" cy="2275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336551" y="1698625"/>
            <a:ext cx="2929164" cy="2041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  <a:cs typeface="Narkisim" pitchFamily="34" charset="-79"/>
              </a:rPr>
              <a:t>ДОХОДЫ</a:t>
            </a:r>
          </a:p>
          <a:p>
            <a:pPr algn="ctr">
              <a:defRPr/>
            </a:pPr>
            <a:endPara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itchFamily="18" charset="0"/>
              <a:cs typeface="Narkisim" pitchFamily="34" charset="-79"/>
            </a:endParaRPr>
          </a:p>
          <a:p>
            <a:pPr algn="just">
              <a:defRPr/>
            </a:pPr>
            <a:r>
              <a:rPr lang="ru-RU" sz="1600" dirty="0">
                <a:solidFill>
                  <a:srgbClr val="000066"/>
                </a:solidFill>
                <a:latin typeface="Constantia" pitchFamily="18" charset="0"/>
                <a:cs typeface="Narkisim" pitchFamily="34" charset="-79"/>
              </a:rPr>
              <a:t>поступающие в бюджет денежные средства (налоги юридических и физических лиц, административные платежи и сборы, безвозмездные поступления)</a:t>
            </a:r>
            <a:r>
              <a:rPr lang="ru-RU" sz="1600" dirty="0">
                <a:solidFill>
                  <a:schemeClr val="tx1"/>
                </a:solidFill>
                <a:latin typeface="Constantia" pitchFamily="18" charset="0"/>
                <a:cs typeface="Narkisim" pitchFamily="34" charset="-79"/>
              </a:rPr>
              <a:t> 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6624638" y="1614488"/>
            <a:ext cx="2938462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РАСХОДЫ</a:t>
            </a:r>
          </a:p>
          <a:p>
            <a:pPr>
              <a:defRPr/>
            </a:pPr>
            <a:endPara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600" dirty="0">
                <a:solidFill>
                  <a:srgbClr val="000066"/>
                </a:solidFill>
              </a:rPr>
              <a:t>выплачиваемые из бюджета денежные средства (социальные выплаты населению, содержание муниципальных учреждений, капитальное строительство и др.)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endParaRPr lang="ru-RU" sz="1600" dirty="0">
              <a:solidFill>
                <a:srgbClr val="000066"/>
              </a:solidFill>
            </a:endParaRPr>
          </a:p>
        </p:txBody>
      </p:sp>
      <p:pic>
        <p:nvPicPr>
          <p:cNvPr id="14342" name="Picture 10" descr="проф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5" y="5122863"/>
            <a:ext cx="2600325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290513" y="3984625"/>
            <a:ext cx="270668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Профицит</a:t>
            </a:r>
            <a:endPara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ru-RU" sz="1000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600" dirty="0">
                <a:solidFill>
                  <a:srgbClr val="000066"/>
                </a:solidFill>
              </a:rPr>
              <a:t>Превышение доходов над расходами</a:t>
            </a:r>
          </a:p>
        </p:txBody>
      </p:sp>
      <p:pic>
        <p:nvPicPr>
          <p:cNvPr id="14344" name="Picture 12" descr="Деф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1150" y="5216525"/>
            <a:ext cx="2951163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6615113" y="4073525"/>
            <a:ext cx="29876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Дефицит</a:t>
            </a:r>
          </a:p>
          <a:p>
            <a:pPr algn="ctr">
              <a:defRPr/>
            </a:pPr>
            <a:endParaRPr lang="ru-RU" sz="1000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600" dirty="0">
                <a:solidFill>
                  <a:srgbClr val="000066"/>
                </a:solidFill>
              </a:rPr>
              <a:t>Превышение расходов над доходами</a:t>
            </a:r>
          </a:p>
        </p:txBody>
      </p:sp>
      <p:sp>
        <p:nvSpPr>
          <p:cNvPr id="14346" name="Rectangle 14"/>
          <p:cNvSpPr>
            <a:spLocks noChangeArrowheads="1"/>
          </p:cNvSpPr>
          <p:nvPr/>
        </p:nvSpPr>
        <p:spPr bwMode="auto">
          <a:xfrm>
            <a:off x="3106738" y="4729986"/>
            <a:ext cx="3505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 b="1" dirty="0">
                <a:solidFill>
                  <a:srgbClr val="000066"/>
                </a:solidFill>
              </a:rPr>
              <a:t>Сбалансированность бюджета</a:t>
            </a:r>
            <a:r>
              <a:rPr lang="ru-RU" sz="1600" dirty="0">
                <a:solidFill>
                  <a:srgbClr val="000066"/>
                </a:solidFill>
              </a:rPr>
              <a:t> - паритетное соотношение между расходными и доходными статьями бюджета. Сбалансированность бюджета означает положение, когда все расходы бюджеты покрыты его доходами, т.е. расходы уравновешены доходами </a:t>
            </a: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" y="8133"/>
            <a:ext cx="968321" cy="96765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36" descr="бюдж процесс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35138"/>
            <a:ext cx="6200775" cy="42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87436" y="1600200"/>
            <a:ext cx="861774" cy="5192598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lIns="0" tIns="0" rIns="0" bIns="36000" anchor="b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Бюджетный процесс </a:t>
            </a:r>
            <a:r>
              <a:rPr lang="ru-RU" sz="1400" dirty="0"/>
              <a:t> представляет собой деятельность по составлению проекта бюджета, его рассмотрению,  утверждению,  исполнению, составлению отчета об исполнении и его утверждению.</a:t>
            </a:r>
          </a:p>
        </p:txBody>
      </p:sp>
      <p:graphicFrame>
        <p:nvGraphicFramePr>
          <p:cNvPr id="28" name="Схема 27"/>
          <p:cNvGraphicFramePr/>
          <p:nvPr/>
        </p:nvGraphicFramePr>
        <p:xfrm>
          <a:off x="3347864" y="3356992"/>
          <a:ext cx="1800200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9" name="Схема 28"/>
          <p:cNvGraphicFramePr/>
          <p:nvPr/>
        </p:nvGraphicFramePr>
        <p:xfrm>
          <a:off x="5004048" y="3212976"/>
          <a:ext cx="1656184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8104" y="4293096"/>
          <a:ext cx="3312368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6390" name="TextBox 20"/>
          <p:cNvSpPr txBox="1">
            <a:spLocks noChangeArrowheads="1"/>
          </p:cNvSpPr>
          <p:nvPr/>
        </p:nvSpPr>
        <p:spPr bwMode="auto">
          <a:xfrm>
            <a:off x="5473700" y="1008063"/>
            <a:ext cx="3455988" cy="911225"/>
          </a:xfrm>
          <a:prstGeom prst="rect">
            <a:avLst/>
          </a:prstGeom>
          <a:solidFill>
            <a:schemeClr val="bg1"/>
          </a:solidFill>
          <a:ln w="57150">
            <a:solidFill>
              <a:srgbClr val="3366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000">
                <a:solidFill>
                  <a:schemeClr val="tx1"/>
                </a:solidFill>
                <a:latin typeface="Constantia" pitchFamily="18" charset="0"/>
              </a:rPr>
              <a:t>Составляется прогноз социально-экономического развития, определяются  основные характеристики бюджета, налоговая и бюджетная политика, распределяются бюджетные ассигнования на очередной финансовый год и плановый период.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38838" y="2068513"/>
            <a:ext cx="3001962" cy="1062037"/>
          </a:xfrm>
          <a:prstGeom prst="rect">
            <a:avLst/>
          </a:prstGeom>
          <a:solidFill>
            <a:schemeClr val="bg1"/>
          </a:solidFill>
          <a:ln w="57150">
            <a:solidFill>
              <a:srgbClr val="336600"/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Проект местного бюджета рассматривается Думой </a:t>
            </a:r>
            <a:r>
              <a:rPr lang="en-US" sz="1050" dirty="0" smtClean="0">
                <a:solidFill>
                  <a:schemeClr val="tx1"/>
                </a:solidFill>
                <a:latin typeface="+mn-lt"/>
                <a:cs typeface="+mn-cs"/>
              </a:rPr>
              <a:t>C</a:t>
            </a:r>
            <a:r>
              <a:rPr lang="ru-RU" sz="1050" dirty="0" smtClean="0">
                <a:solidFill>
                  <a:schemeClr val="tx1"/>
                </a:solidFill>
                <a:latin typeface="+mn-lt"/>
                <a:cs typeface="+mn-cs"/>
              </a:rPr>
              <a:t>ГО 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в одном чтении. Сроки рассмотрения и принятия решения о местном бюджете должны обеспечивать вступление в силу указанного решения с 01 января очередного финансового года.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48413" y="3289300"/>
            <a:ext cx="2592387" cy="10636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Исполнение местного бюджета обеспечивается администрацией </a:t>
            </a:r>
            <a:r>
              <a:rPr lang="en-US" sz="1050" dirty="0" smtClean="0">
                <a:solidFill>
                  <a:schemeClr val="tx1"/>
                </a:solidFill>
                <a:latin typeface="+mn-lt"/>
                <a:cs typeface="+mn-cs"/>
              </a:rPr>
              <a:t>C</a:t>
            </a:r>
            <a:r>
              <a:rPr lang="ru-RU" sz="1050" dirty="0" smtClean="0">
                <a:solidFill>
                  <a:schemeClr val="tx1"/>
                </a:solidFill>
                <a:latin typeface="+mn-lt"/>
                <a:cs typeface="+mn-cs"/>
              </a:rPr>
              <a:t>ГО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, а организует исполнение Финансовое управление в </a:t>
            </a:r>
            <a:r>
              <a:rPr lang="en-US" sz="1050" dirty="0" smtClean="0">
                <a:solidFill>
                  <a:schemeClr val="tx1"/>
                </a:solidFill>
                <a:latin typeface="+mn-lt"/>
                <a:cs typeface="+mn-cs"/>
              </a:rPr>
              <a:t>C</a:t>
            </a:r>
            <a:r>
              <a:rPr lang="ru-RU" sz="1050" dirty="0" smtClean="0">
                <a:solidFill>
                  <a:schemeClr val="tx1"/>
                </a:solidFill>
                <a:latin typeface="+mn-lt"/>
                <a:cs typeface="+mn-cs"/>
              </a:rPr>
              <a:t>ГО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. Исполнение организуется на основе сводной бюджетной росписи и кассового плана.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56313" y="4613275"/>
            <a:ext cx="2884487" cy="1063625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Подготовка и составление участниками бюджетного процесса, а также рассмотрение и утверждение отчетов об исполнении местного бюджета за первый квартал, полугодие, девять месяцев</a:t>
            </a:r>
            <a:r>
              <a:rPr lang="en-US" sz="1050" dirty="0">
                <a:solidFill>
                  <a:schemeClr val="tx1"/>
                </a:solidFill>
                <a:latin typeface="+mn-lt"/>
                <a:cs typeface="+mn-cs"/>
              </a:rPr>
              <a:t>I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 и за отчетный финансовый год.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41975" y="5895975"/>
            <a:ext cx="3322638" cy="57785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Деятельность , направленная на обеспечение соблюдения бюджетного законодательства и иных нормативных правовых актов.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52588" y="5762625"/>
            <a:ext cx="2997200" cy="8223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>
                <a:solidFill>
                  <a:srgbClr val="000099"/>
                </a:solidFill>
                <a:latin typeface="Constantia" pitchFamily="18" charset="0"/>
              </a:rPr>
              <a:t>Публичные слушания </a:t>
            </a:r>
          </a:p>
          <a:p>
            <a:pPr algn="ctr">
              <a:defRPr/>
            </a:pPr>
            <a:r>
              <a:rPr lang="ru-RU" sz="1200">
                <a:solidFill>
                  <a:srgbClr val="000099"/>
                </a:solidFill>
                <a:latin typeface="Constantia" pitchFamily="18" charset="0"/>
              </a:rPr>
              <a:t>по проекту бюджета проводятся  до момента принятия проекта решения о бюджете в первом чтении.</a:t>
            </a:r>
          </a:p>
        </p:txBody>
      </p:sp>
      <p:sp>
        <p:nvSpPr>
          <p:cNvPr id="32" name="Номер слайда 31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6214D184-6A37-4AB9-BCB9-D4424502CF35}" type="slidenum">
              <a:rPr lang="ru-RU" sz="1200">
                <a:solidFill>
                  <a:schemeClr val="tx2">
                    <a:shade val="90000"/>
                  </a:schemeClr>
                </a:solidFill>
                <a:latin typeface="Arial" charset="0"/>
              </a:rPr>
              <a:pPr algn="r">
                <a:defRPr/>
              </a:pPr>
              <a:t>9</a:t>
            </a:fld>
            <a:endParaRPr lang="ru-RU" sz="1200" dirty="0">
              <a:solidFill>
                <a:schemeClr val="tx2">
                  <a:shade val="90000"/>
                </a:schemeClr>
              </a:solidFill>
              <a:latin typeface="Arial" charset="0"/>
            </a:endParaRPr>
          </a:p>
        </p:txBody>
      </p:sp>
      <p:pic>
        <p:nvPicPr>
          <p:cNvPr id="16397" name="Заголовок 32"/>
          <p:cNvPicPr>
            <a:picLocks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0"/>
            <a:ext cx="83216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Соединительная линия уступом 38"/>
          <p:cNvCxnSpPr/>
          <p:nvPr/>
        </p:nvCxnSpPr>
        <p:spPr>
          <a:xfrm>
            <a:off x="1196975" y="1841500"/>
            <a:ext cx="1244600" cy="363538"/>
          </a:xfrm>
          <a:prstGeom prst="bentConnector3">
            <a:avLst>
              <a:gd name="adj1" fmla="val 75000"/>
            </a:avLst>
          </a:prstGeom>
          <a:ln w="9525">
            <a:solidFill>
              <a:srgbClr val="FF0000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399" name="TextBox 45"/>
          <p:cNvSpPr txBox="1">
            <a:spLocks noChangeArrowheads="1"/>
          </p:cNvSpPr>
          <p:nvPr/>
        </p:nvSpPr>
        <p:spPr bwMode="auto">
          <a:xfrm>
            <a:off x="1119188" y="1541463"/>
            <a:ext cx="10890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FF0000"/>
                </a:solidFill>
                <a:latin typeface="Arial" charset="0"/>
              </a:rPr>
              <a:t>Контроль</a:t>
            </a:r>
          </a:p>
        </p:txBody>
      </p:sp>
      <p:cxnSp>
        <p:nvCxnSpPr>
          <p:cNvPr id="64" name="Соединительная линия уступом 63"/>
          <p:cNvCxnSpPr/>
          <p:nvPr/>
        </p:nvCxnSpPr>
        <p:spPr>
          <a:xfrm flipV="1">
            <a:off x="1196975" y="4851400"/>
            <a:ext cx="1244600" cy="449263"/>
          </a:xfrm>
          <a:prstGeom prst="bentConnector3">
            <a:avLst>
              <a:gd name="adj1" fmla="val 84375"/>
            </a:avLst>
          </a:prstGeom>
          <a:ln w="95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1" name="TextBox 65"/>
          <p:cNvSpPr txBox="1">
            <a:spLocks noChangeArrowheads="1"/>
          </p:cNvSpPr>
          <p:nvPr/>
        </p:nvSpPr>
        <p:spPr bwMode="auto">
          <a:xfrm>
            <a:off x="1060450" y="5000625"/>
            <a:ext cx="1400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FFFF00"/>
                </a:solidFill>
                <a:latin typeface="Arial" charset="0"/>
              </a:rPr>
              <a:t>Отчетность</a:t>
            </a:r>
          </a:p>
        </p:txBody>
      </p:sp>
      <p:cxnSp>
        <p:nvCxnSpPr>
          <p:cNvPr id="70" name="Соединительная линия уступом 69"/>
          <p:cNvCxnSpPr/>
          <p:nvPr/>
        </p:nvCxnSpPr>
        <p:spPr>
          <a:xfrm rot="10800000" flipV="1">
            <a:off x="3348038" y="1841500"/>
            <a:ext cx="1301750" cy="650875"/>
          </a:xfrm>
          <a:prstGeom prst="bentConnector3">
            <a:avLst>
              <a:gd name="adj1" fmla="val 100060"/>
            </a:avLst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3" name="TextBox 81"/>
          <p:cNvSpPr txBox="1">
            <a:spLocks noChangeArrowheads="1"/>
          </p:cNvSpPr>
          <p:nvPr/>
        </p:nvSpPr>
        <p:spPr bwMode="auto">
          <a:xfrm>
            <a:off x="3348038" y="1550988"/>
            <a:ext cx="1511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0099"/>
                </a:solidFill>
                <a:latin typeface="Arial" charset="0"/>
              </a:rPr>
              <a:t>Исполнение</a:t>
            </a:r>
          </a:p>
        </p:txBody>
      </p:sp>
      <p:cxnSp>
        <p:nvCxnSpPr>
          <p:cNvPr id="86" name="Прямая со стрелкой 85"/>
          <p:cNvCxnSpPr/>
          <p:nvPr/>
        </p:nvCxnSpPr>
        <p:spPr>
          <a:xfrm rot="10800000">
            <a:off x="2957513" y="2665413"/>
            <a:ext cx="2849562" cy="1587"/>
          </a:xfrm>
          <a:prstGeom prst="straightConnector1">
            <a:avLst/>
          </a:prstGeom>
          <a:ln w="952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4348163" y="2370138"/>
            <a:ext cx="1614487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Рассмотрение и утверждение</a:t>
            </a:r>
          </a:p>
        </p:txBody>
      </p:sp>
      <p:cxnSp>
        <p:nvCxnSpPr>
          <p:cNvPr id="90" name="Прямая со стрелкой 89"/>
          <p:cNvCxnSpPr>
            <a:stCxn id="16407" idx="3"/>
          </p:cNvCxnSpPr>
          <p:nvPr/>
        </p:nvCxnSpPr>
        <p:spPr>
          <a:xfrm flipH="1" flipV="1">
            <a:off x="3851275" y="4292600"/>
            <a:ext cx="2349500" cy="1588"/>
          </a:xfrm>
          <a:prstGeom prst="straightConnector1">
            <a:avLst/>
          </a:prstGeom>
          <a:ln w="95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7" name="TextBox 90"/>
          <p:cNvSpPr txBox="1">
            <a:spLocks noChangeArrowheads="1"/>
          </p:cNvSpPr>
          <p:nvPr/>
        </p:nvSpPr>
        <p:spPr bwMode="auto">
          <a:xfrm>
            <a:off x="4649788" y="4002088"/>
            <a:ext cx="1550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70C0"/>
                </a:solidFill>
                <a:latin typeface="Arial" charset="0"/>
              </a:rPr>
              <a:t>Составление</a:t>
            </a:r>
          </a:p>
          <a:p>
            <a:endParaRPr lang="ru-RU" sz="160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" y="9010"/>
            <a:ext cx="968321" cy="107205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2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2_Текстура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75102</TotalTime>
  <Words>9973</Words>
  <Application>Microsoft Office PowerPoint</Application>
  <PresentationFormat>Лист A4 (210x297 мм)</PresentationFormat>
  <Paragraphs>2083</Paragraphs>
  <Slides>68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68</vt:i4>
      </vt:variant>
    </vt:vector>
  </HeadingPairs>
  <TitlesOfParts>
    <vt:vector size="71" baseType="lpstr">
      <vt:lpstr>2_Текстура</vt:lpstr>
      <vt:lpstr>Диаграмма</vt:lpstr>
      <vt:lpstr>Лист Microsoft Office Excel 97-2003</vt:lpstr>
      <vt:lpstr>Решение Думы  Серовского городского округа от _________ № _____  «О бюджете Серовского городского округа на 2023 год и плановый период 2024 и 2025 годов»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Основы составления проекта бюджета </vt:lpstr>
      <vt:lpstr>Основные показатели социально – экономического развития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параметры бюджета Серовского городского округа</vt:lpstr>
      <vt:lpstr>Доходы бюджета Серовского городского округа </vt:lpstr>
      <vt:lpstr>Сравнительный анализ налоговых доходов,       неналоговых доходов и безвозмездных поступлений в бюджет Серовского городского округа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Основные мероприятия по дополнительной мобилизации доходов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бюджета Серовского городского округа</vt:lpstr>
      <vt:lpstr>Структура расходов бюджета Серовского городского округа на 2023 год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Общегосударственные вопросы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финансирования дефицита бюджета</vt:lpstr>
      <vt:lpstr>Параметры муниципального  долга  Серовского  городского округа  на 2023 год</vt:lpstr>
      <vt:lpstr>Параметры муниципального  долга  Серовского  городского округа  на 2024 и 2025 годы</vt:lpstr>
      <vt:lpstr>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 Решению Думы  Серовского городского округа от г. №   «О бюджете Серовского городского округа на 2020 год и плановый период 2021-2022 годов»</dc:title>
  <dc:creator>Нелюбина Елена Юрьевна</dc:creator>
  <cp:lastModifiedBy>Windows User</cp:lastModifiedBy>
  <cp:revision>1125</cp:revision>
  <dcterms:created xsi:type="dcterms:W3CDTF">2013-10-23T10:56:41Z</dcterms:created>
  <dcterms:modified xsi:type="dcterms:W3CDTF">2022-11-29T11:24:43Z</dcterms:modified>
</cp:coreProperties>
</file>